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312" r:id="rId3"/>
    <p:sldId id="257" r:id="rId4"/>
    <p:sldId id="313" r:id="rId5"/>
    <p:sldId id="258" r:id="rId6"/>
    <p:sldId id="259" r:id="rId7"/>
    <p:sldId id="260" r:id="rId8"/>
    <p:sldId id="317" r:id="rId9"/>
    <p:sldId id="314" r:id="rId10"/>
    <p:sldId id="261" r:id="rId11"/>
    <p:sldId id="262" r:id="rId12"/>
    <p:sldId id="263" r:id="rId13"/>
    <p:sldId id="264" r:id="rId14"/>
    <p:sldId id="265" r:id="rId15"/>
    <p:sldId id="266" r:id="rId16"/>
    <p:sldId id="274" r:id="rId17"/>
    <p:sldId id="267" r:id="rId18"/>
    <p:sldId id="315" r:id="rId19"/>
    <p:sldId id="269" r:id="rId20"/>
    <p:sldId id="270" r:id="rId21"/>
    <p:sldId id="271" r:id="rId22"/>
    <p:sldId id="320" r:id="rId23"/>
    <p:sldId id="273" r:id="rId24"/>
    <p:sldId id="275" r:id="rId25"/>
    <p:sldId id="318" r:id="rId26"/>
    <p:sldId id="277" r:id="rId27"/>
    <p:sldId id="278" r:id="rId28"/>
    <p:sldId id="279" r:id="rId29"/>
    <p:sldId id="280" r:id="rId30"/>
    <p:sldId id="316" r:id="rId31"/>
    <p:sldId id="281" r:id="rId32"/>
    <p:sldId id="319"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55E68D-DA17-43E1-E496-6BBC4C07E520}" name="Sara Hennessy" initials="SH" userId="S::sch30@cam.ac.uk::995640b1-458a-4726-8369-8a206e502323" providerId="AD"/>
  <p188:author id="{8C4C9AEC-8B9E-52A3-D755-B81F50AF1A73}" name="Maria McElroy" initials="MM" userId="S::mlm50@hughes.cam.ac.uk::2e9369e1-284e-49fd-9da9-c8e4461539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616F"/>
    <a:srgbClr val="2791A6"/>
    <a:srgbClr val="D9F1F6"/>
    <a:srgbClr val="E13DCD"/>
    <a:srgbClr val="E9F1F5"/>
    <a:srgbClr val="D8D8D8"/>
    <a:srgbClr val="2E6A7B"/>
    <a:srgbClr val="FFE0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936" autoAdjust="0"/>
    <p:restoredTop sz="86383" autoAdjust="0"/>
  </p:normalViewPr>
  <p:slideViewPr>
    <p:cSldViewPr>
      <p:cViewPr>
        <p:scale>
          <a:sx n="90" d="100"/>
          <a:sy n="90" d="100"/>
        </p:scale>
        <p:origin x="184" y="18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notesViewPr>
    <p:cSldViewPr>
      <p:cViewPr varScale="1">
        <p:scale>
          <a:sx n="97" d="100"/>
          <a:sy n="97" d="100"/>
        </p:scale>
        <p:origin x="1416"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4EFC9A-15EE-4926-B9F7-508271318974}"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GB"/>
        </a:p>
      </dgm:t>
    </dgm:pt>
    <dgm:pt modelId="{3797F512-9711-4D35-AF6D-F8A7AE7D9444}">
      <dgm:prSet phldrT="[Text]"/>
      <dgm:spPr/>
      <dgm:t>
        <a:bodyPr/>
        <a:lstStyle/>
        <a:p>
          <a:r>
            <a:rPr lang="en-GB" spc="-60" dirty="0">
              <a:solidFill>
                <a:srgbClr val="46474A"/>
              </a:solidFill>
              <a:latin typeface="Arial"/>
              <a:cs typeface="Arial"/>
            </a:rPr>
            <a:t>I want to focus on my own practice</a:t>
          </a:r>
          <a:r>
            <a:rPr lang="en-GB" spc="-60">
              <a:solidFill>
                <a:srgbClr val="46474A"/>
              </a:solidFill>
              <a:latin typeface="Arial"/>
              <a:cs typeface="Arial"/>
            </a:rPr>
            <a:t>. </a:t>
          </a:r>
        </a:p>
        <a:p>
          <a:r>
            <a:rPr lang="en-GB" spc="-60">
              <a:solidFill>
                <a:srgbClr val="46474A"/>
              </a:solidFill>
              <a:latin typeface="Arial"/>
              <a:cs typeface="Arial"/>
            </a:rPr>
            <a:t> </a:t>
          </a:r>
          <a:r>
            <a:rPr lang="en-GB" spc="-60" dirty="0">
              <a:solidFill>
                <a:srgbClr val="46474A"/>
              </a:solidFill>
              <a:latin typeface="Arial"/>
              <a:cs typeface="Arial"/>
            </a:rPr>
            <a:t>I want to…</a:t>
          </a:r>
          <a:endParaRPr lang="en-GB" dirty="0"/>
        </a:p>
      </dgm:t>
    </dgm:pt>
    <dgm:pt modelId="{8EEC9DF2-698D-402A-8219-D5755A078EB4}" type="parTrans" cxnId="{332BF793-34DD-4B39-968E-ADAA74BB4084}">
      <dgm:prSet/>
      <dgm:spPr/>
      <dgm:t>
        <a:bodyPr/>
        <a:lstStyle/>
        <a:p>
          <a:endParaRPr lang="en-GB"/>
        </a:p>
      </dgm:t>
    </dgm:pt>
    <dgm:pt modelId="{61E80654-A1FC-43FC-BBA7-F913D5B2E4CE}" type="sibTrans" cxnId="{332BF793-34DD-4B39-968E-ADAA74BB4084}">
      <dgm:prSet/>
      <dgm:spPr/>
      <dgm:t>
        <a:bodyPr/>
        <a:lstStyle/>
        <a:p>
          <a:endParaRPr lang="en-GB"/>
        </a:p>
      </dgm:t>
    </dgm:pt>
    <dgm:pt modelId="{0EF9529A-7D1E-49BF-B35E-1D38B21B9721}">
      <dgm:prSet phldrT="[Text]"/>
      <dgm:spPr/>
      <dgm:t>
        <a:bodyPr/>
        <a:lstStyle/>
        <a:p>
          <a:r>
            <a:rPr lang="en-GB" spc="-60" dirty="0">
              <a:solidFill>
                <a:srgbClr val="46474A"/>
              </a:solidFill>
              <a:latin typeface="Arial"/>
              <a:cs typeface="Arial"/>
            </a:rPr>
            <a:t>Find ways to get learners to question each other’s ideas</a:t>
          </a:r>
          <a:endParaRPr lang="en-GB" dirty="0"/>
        </a:p>
      </dgm:t>
    </dgm:pt>
    <dgm:pt modelId="{3BE6EFF3-16EE-49EC-B74C-F0FF3B773791}" type="parTrans" cxnId="{C3A68D73-2EF5-4B65-B14E-A9A28DF6064E}">
      <dgm:prSet/>
      <dgm:spPr/>
      <dgm:t>
        <a:bodyPr/>
        <a:lstStyle/>
        <a:p>
          <a:endParaRPr lang="en-GB"/>
        </a:p>
      </dgm:t>
    </dgm:pt>
    <dgm:pt modelId="{ADC53E0E-250A-4CE0-BA1D-5407F65AD4D3}" type="sibTrans" cxnId="{C3A68D73-2EF5-4B65-B14E-A9A28DF6064E}">
      <dgm:prSet/>
      <dgm:spPr/>
      <dgm:t>
        <a:bodyPr/>
        <a:lstStyle/>
        <a:p>
          <a:endParaRPr lang="en-GB"/>
        </a:p>
      </dgm:t>
    </dgm:pt>
    <dgm:pt modelId="{4EA3A2B7-A9F3-419B-8AF1-5EA9EA41713A}">
      <dgm:prSet phldrT="[Text]"/>
      <dgm:spPr/>
      <dgm:t>
        <a:bodyPr/>
        <a:lstStyle/>
        <a:p>
          <a:r>
            <a:rPr lang="en-GB" spc="-45" dirty="0">
              <a:solidFill>
                <a:srgbClr val="454744"/>
              </a:solidFill>
              <a:latin typeface="Arial"/>
              <a:cs typeface="Arial"/>
            </a:rPr>
            <a:t>Promote ways for learners to build on each other’s ideas</a:t>
          </a:r>
          <a:endParaRPr lang="en-GB" dirty="0"/>
        </a:p>
      </dgm:t>
    </dgm:pt>
    <dgm:pt modelId="{6ECA2432-018C-4C89-8553-6FC214D1A4B2}" type="parTrans" cxnId="{C0214D67-4720-4412-A54D-25F8A6CCF6D4}">
      <dgm:prSet/>
      <dgm:spPr/>
      <dgm:t>
        <a:bodyPr/>
        <a:lstStyle/>
        <a:p>
          <a:endParaRPr lang="en-GB"/>
        </a:p>
      </dgm:t>
    </dgm:pt>
    <dgm:pt modelId="{FB78A00E-9CF9-42F6-BEEC-57DB0FE8CB68}" type="sibTrans" cxnId="{C0214D67-4720-4412-A54D-25F8A6CCF6D4}">
      <dgm:prSet/>
      <dgm:spPr/>
      <dgm:t>
        <a:bodyPr/>
        <a:lstStyle/>
        <a:p>
          <a:endParaRPr lang="en-GB"/>
        </a:p>
      </dgm:t>
    </dgm:pt>
    <dgm:pt modelId="{978EFC1B-40B6-4DAB-A549-49665233685D}">
      <dgm:prSet phldrT="[Text]"/>
      <dgm:spPr/>
      <dgm:t>
        <a:bodyPr/>
        <a:lstStyle/>
        <a:p>
          <a:r>
            <a:rPr lang="en-GB" spc="-60" dirty="0">
              <a:solidFill>
                <a:srgbClr val="46474A"/>
              </a:solidFill>
              <a:latin typeface="Arial"/>
              <a:cs typeface="Arial"/>
            </a:rPr>
            <a:t>To what extent do I provide opportunities for leaners to respond to each other rather than to me?</a:t>
          </a:r>
          <a:endParaRPr lang="en-GB" dirty="0"/>
        </a:p>
      </dgm:t>
    </dgm:pt>
    <dgm:pt modelId="{CEBF41E6-2327-419F-9E6C-58D7BB9D3382}" type="parTrans" cxnId="{DE5EEDC0-CEC3-4BB4-8685-B3AD44EEF4EB}">
      <dgm:prSet/>
      <dgm:spPr/>
      <dgm:t>
        <a:bodyPr/>
        <a:lstStyle/>
        <a:p>
          <a:endParaRPr lang="en-GB"/>
        </a:p>
      </dgm:t>
    </dgm:pt>
    <dgm:pt modelId="{B4C50E85-751F-4CAF-9132-D228A3054AC0}" type="sibTrans" cxnId="{DE5EEDC0-CEC3-4BB4-8685-B3AD44EEF4EB}">
      <dgm:prSet/>
      <dgm:spPr/>
      <dgm:t>
        <a:bodyPr/>
        <a:lstStyle/>
        <a:p>
          <a:endParaRPr lang="en-GB"/>
        </a:p>
      </dgm:t>
    </dgm:pt>
    <dgm:pt modelId="{2CBC7DC3-EAC7-4006-96CB-A5D4046DADE7}">
      <dgm:prSet phldrT="[Text]"/>
      <dgm:spPr/>
      <dgm:t>
        <a:bodyPr/>
        <a:lstStyle/>
        <a:p>
          <a:r>
            <a:rPr lang="en-GB" spc="-60" dirty="0">
              <a:solidFill>
                <a:srgbClr val="46474A"/>
              </a:solidFill>
              <a:latin typeface="Arial"/>
              <a:cs typeface="Arial"/>
            </a:rPr>
            <a:t>Think about how I can encourage learners to make connections in a sequence of learning</a:t>
          </a:r>
          <a:r>
            <a:rPr lang="it-CH" dirty="0"/>
            <a:t>.</a:t>
          </a:r>
          <a:endParaRPr lang="en-GB" dirty="0"/>
        </a:p>
      </dgm:t>
    </dgm:pt>
    <dgm:pt modelId="{02975EFF-F6A4-49A7-A77F-CB86E1CAE7FF}" type="parTrans" cxnId="{CAAAEED3-D43B-402A-A53A-E998E6F32F81}">
      <dgm:prSet/>
      <dgm:spPr/>
      <dgm:t>
        <a:bodyPr/>
        <a:lstStyle/>
        <a:p>
          <a:endParaRPr lang="en-GB"/>
        </a:p>
      </dgm:t>
    </dgm:pt>
    <dgm:pt modelId="{4E77197E-981F-4200-B6B4-41D2B8713311}" type="sibTrans" cxnId="{CAAAEED3-D43B-402A-A53A-E998E6F32F81}">
      <dgm:prSet/>
      <dgm:spPr/>
      <dgm:t>
        <a:bodyPr/>
        <a:lstStyle/>
        <a:p>
          <a:endParaRPr lang="en-GB"/>
        </a:p>
      </dgm:t>
    </dgm:pt>
    <dgm:pt modelId="{71F725E2-B8D0-4540-8D18-92FDEFDF672E}">
      <dgm:prSet phldrT="[Text]"/>
      <dgm:spPr/>
      <dgm:t>
        <a:bodyPr/>
        <a:lstStyle/>
        <a:p>
          <a:r>
            <a:rPr lang="en-GB" spc="-60" dirty="0">
              <a:solidFill>
                <a:srgbClr val="46474A"/>
              </a:solidFill>
              <a:latin typeface="Arial"/>
              <a:cs typeface="Arial"/>
            </a:rPr>
            <a:t>How often do I provide opportunities for leaners to share their experiences from outside the classroom in Personal, Health and Social Education?</a:t>
          </a:r>
          <a:r>
            <a:rPr lang="it-CH" dirty="0"/>
            <a:t>?</a:t>
          </a:r>
          <a:endParaRPr lang="en-GB" dirty="0"/>
        </a:p>
      </dgm:t>
    </dgm:pt>
    <dgm:pt modelId="{85B46C3F-BABD-43B0-A25A-5E5585BE5E06}" type="parTrans" cxnId="{1FEC61F8-9CDB-410A-BC44-126C24BA92B2}">
      <dgm:prSet/>
      <dgm:spPr/>
      <dgm:t>
        <a:bodyPr/>
        <a:lstStyle/>
        <a:p>
          <a:endParaRPr lang="en-GB"/>
        </a:p>
      </dgm:t>
    </dgm:pt>
    <dgm:pt modelId="{EEA9ECF3-C058-469E-9BDA-4701E4AF777D}" type="sibTrans" cxnId="{1FEC61F8-9CDB-410A-BC44-126C24BA92B2}">
      <dgm:prSet/>
      <dgm:spPr/>
      <dgm:t>
        <a:bodyPr/>
        <a:lstStyle/>
        <a:p>
          <a:endParaRPr lang="en-GB"/>
        </a:p>
      </dgm:t>
    </dgm:pt>
    <dgm:pt modelId="{AC5256A2-DB23-48B6-A2D5-39FAFBD374A9}">
      <dgm:prSet phldrT="[Text]"/>
      <dgm:spPr/>
      <dgm:t>
        <a:bodyPr/>
        <a:lstStyle/>
        <a:p>
          <a:r>
            <a:rPr lang="en-GB" spc="-60" dirty="0">
              <a:solidFill>
                <a:srgbClr val="46474A"/>
              </a:solidFill>
              <a:latin typeface="Arial"/>
              <a:cs typeface="Arial"/>
            </a:rPr>
            <a:t>Think about how I can encourage learners to give reasons for their ideas</a:t>
          </a:r>
          <a:r>
            <a:rPr lang="it-CH" dirty="0"/>
            <a:t>.</a:t>
          </a:r>
          <a:endParaRPr lang="en-GB" dirty="0"/>
        </a:p>
      </dgm:t>
    </dgm:pt>
    <dgm:pt modelId="{4B0E1BE2-48CE-4F58-8399-18A4FD052E68}" type="parTrans" cxnId="{89C1A9D2-88E4-4E2B-A33B-CB9318EDB28E}">
      <dgm:prSet/>
      <dgm:spPr/>
      <dgm:t>
        <a:bodyPr/>
        <a:lstStyle/>
        <a:p>
          <a:endParaRPr lang="en-GB"/>
        </a:p>
      </dgm:t>
    </dgm:pt>
    <dgm:pt modelId="{DB95D935-E4E4-4D6F-9513-5DC1F498D52D}" type="sibTrans" cxnId="{89C1A9D2-88E4-4E2B-A33B-CB9318EDB28E}">
      <dgm:prSet/>
      <dgm:spPr/>
      <dgm:t>
        <a:bodyPr/>
        <a:lstStyle/>
        <a:p>
          <a:endParaRPr lang="en-GB"/>
        </a:p>
      </dgm:t>
    </dgm:pt>
    <dgm:pt modelId="{19F143D1-99C4-4576-9076-AC84DE1E76E8}">
      <dgm:prSet/>
      <dgm:spPr/>
      <dgm:t>
        <a:bodyPr/>
        <a:lstStyle/>
        <a:p>
          <a:r>
            <a:rPr lang="en-GB" spc="-60" dirty="0">
              <a:solidFill>
                <a:srgbClr val="46474A"/>
              </a:solidFill>
              <a:latin typeface="Arial"/>
              <a:cs typeface="Arial"/>
            </a:rPr>
            <a:t>How much do I make use of the sentence starters display to model ways of questioning?</a:t>
          </a:r>
          <a:endParaRPr lang="en-GB" dirty="0"/>
        </a:p>
      </dgm:t>
    </dgm:pt>
    <dgm:pt modelId="{DE71C02C-2B20-4655-BA26-D1AD790CCC6A}" type="parTrans" cxnId="{F22AFFE2-7A77-4F89-B194-492004EEB81C}">
      <dgm:prSet/>
      <dgm:spPr/>
      <dgm:t>
        <a:bodyPr/>
        <a:lstStyle/>
        <a:p>
          <a:endParaRPr lang="en-GB"/>
        </a:p>
      </dgm:t>
    </dgm:pt>
    <dgm:pt modelId="{42A8F873-6594-44C9-9442-B8842A5D34D0}" type="sibTrans" cxnId="{F22AFFE2-7A77-4F89-B194-492004EEB81C}">
      <dgm:prSet/>
      <dgm:spPr/>
      <dgm:t>
        <a:bodyPr/>
        <a:lstStyle/>
        <a:p>
          <a:endParaRPr lang="en-GB"/>
        </a:p>
      </dgm:t>
    </dgm:pt>
    <dgm:pt modelId="{3C855A7B-2703-4ADA-8FE2-A48A07197946}">
      <dgm:prSet/>
      <dgm:spPr/>
      <dgm:t>
        <a:bodyPr/>
        <a:lstStyle/>
        <a:p>
          <a:r>
            <a:rPr lang="en-GB" spc="-60" dirty="0">
              <a:solidFill>
                <a:srgbClr val="46474A"/>
              </a:solidFill>
              <a:latin typeface="Arial"/>
              <a:cs typeface="Arial"/>
            </a:rPr>
            <a:t>How often do I ask follow-up questions?</a:t>
          </a:r>
        </a:p>
        <a:p>
          <a:endParaRPr lang="en-GB" spc="-60" dirty="0">
            <a:solidFill>
              <a:srgbClr val="46474A"/>
            </a:solidFill>
            <a:latin typeface="Arial"/>
            <a:cs typeface="Arial"/>
          </a:endParaRPr>
        </a:p>
        <a:p>
          <a:r>
            <a:rPr lang="en-GB" spc="-60" dirty="0">
              <a:solidFill>
                <a:srgbClr val="46474A"/>
              </a:solidFill>
              <a:latin typeface="Arial"/>
              <a:cs typeface="Arial"/>
            </a:rPr>
            <a:t>Do I leave enough time for learners to fully explain their answers?</a:t>
          </a:r>
          <a:endParaRPr lang="en-GB" dirty="0"/>
        </a:p>
      </dgm:t>
    </dgm:pt>
    <dgm:pt modelId="{54243F6C-705C-4A67-8FD0-DCF9B11057A0}" type="parTrans" cxnId="{51F7C65A-21E8-498D-BF42-0495C129A5E1}">
      <dgm:prSet/>
      <dgm:spPr/>
      <dgm:t>
        <a:bodyPr/>
        <a:lstStyle/>
        <a:p>
          <a:endParaRPr lang="en-GB"/>
        </a:p>
      </dgm:t>
    </dgm:pt>
    <dgm:pt modelId="{FEAE7374-2DEF-4FBC-A49A-480E49CC22F0}" type="sibTrans" cxnId="{51F7C65A-21E8-498D-BF42-0495C129A5E1}">
      <dgm:prSet/>
      <dgm:spPr/>
      <dgm:t>
        <a:bodyPr/>
        <a:lstStyle/>
        <a:p>
          <a:endParaRPr lang="en-GB"/>
        </a:p>
      </dgm:t>
    </dgm:pt>
    <dgm:pt modelId="{913763D1-64EF-48E3-96BD-5173A68A1FE5}" type="pres">
      <dgm:prSet presAssocID="{A44EFC9A-15EE-4926-B9F7-508271318974}" presName="hierChild1" presStyleCnt="0">
        <dgm:presLayoutVars>
          <dgm:chPref val="1"/>
          <dgm:dir/>
          <dgm:animOne val="branch"/>
          <dgm:animLvl val="lvl"/>
          <dgm:resizeHandles/>
        </dgm:presLayoutVars>
      </dgm:prSet>
      <dgm:spPr/>
    </dgm:pt>
    <dgm:pt modelId="{26A00C83-38D1-4B4C-9A43-349F853DB6D4}" type="pres">
      <dgm:prSet presAssocID="{3797F512-9711-4D35-AF6D-F8A7AE7D9444}" presName="hierRoot1" presStyleCnt="0"/>
      <dgm:spPr/>
    </dgm:pt>
    <dgm:pt modelId="{15C82281-459E-46A0-8BE0-6344C79945F5}" type="pres">
      <dgm:prSet presAssocID="{3797F512-9711-4D35-AF6D-F8A7AE7D9444}" presName="composite" presStyleCnt="0"/>
      <dgm:spPr/>
    </dgm:pt>
    <dgm:pt modelId="{083A4B5A-8E70-4987-AAB0-65522270F8FA}" type="pres">
      <dgm:prSet presAssocID="{3797F512-9711-4D35-AF6D-F8A7AE7D9444}" presName="background" presStyleLbl="node0" presStyleIdx="0" presStyleCnt="1"/>
      <dgm:spPr/>
    </dgm:pt>
    <dgm:pt modelId="{5E747C84-64D1-4CFC-B2DA-284E2902F930}" type="pres">
      <dgm:prSet presAssocID="{3797F512-9711-4D35-AF6D-F8A7AE7D9444}" presName="text" presStyleLbl="fgAcc0" presStyleIdx="0" presStyleCnt="1">
        <dgm:presLayoutVars>
          <dgm:chPref val="3"/>
        </dgm:presLayoutVars>
      </dgm:prSet>
      <dgm:spPr/>
    </dgm:pt>
    <dgm:pt modelId="{FD9D56FB-B773-42A6-B641-397D25FAF6FB}" type="pres">
      <dgm:prSet presAssocID="{3797F512-9711-4D35-AF6D-F8A7AE7D9444}" presName="hierChild2" presStyleCnt="0"/>
      <dgm:spPr/>
    </dgm:pt>
    <dgm:pt modelId="{696A1F71-EFE8-4E69-824E-9029AFC16744}" type="pres">
      <dgm:prSet presAssocID="{3BE6EFF3-16EE-49EC-B74C-F0FF3B773791}" presName="Name10" presStyleLbl="parChTrans1D2" presStyleIdx="0" presStyleCnt="4"/>
      <dgm:spPr/>
    </dgm:pt>
    <dgm:pt modelId="{162968DE-8744-4CCD-BEBE-C079D22D9D57}" type="pres">
      <dgm:prSet presAssocID="{0EF9529A-7D1E-49BF-B35E-1D38B21B9721}" presName="hierRoot2" presStyleCnt="0"/>
      <dgm:spPr/>
    </dgm:pt>
    <dgm:pt modelId="{C384E536-14D5-4D5C-9004-024D885B0A40}" type="pres">
      <dgm:prSet presAssocID="{0EF9529A-7D1E-49BF-B35E-1D38B21B9721}" presName="composite2" presStyleCnt="0"/>
      <dgm:spPr/>
    </dgm:pt>
    <dgm:pt modelId="{618E41CB-1EE8-4AF8-9EDF-49658D68382E}" type="pres">
      <dgm:prSet presAssocID="{0EF9529A-7D1E-49BF-B35E-1D38B21B9721}" presName="background2" presStyleLbl="node2" presStyleIdx="0" presStyleCnt="4"/>
      <dgm:spPr>
        <a:solidFill>
          <a:srgbClr val="FF9900"/>
        </a:solidFill>
      </dgm:spPr>
    </dgm:pt>
    <dgm:pt modelId="{DEAF3728-5157-4AAB-AEA7-C4988424C4E7}" type="pres">
      <dgm:prSet presAssocID="{0EF9529A-7D1E-49BF-B35E-1D38B21B9721}" presName="text2" presStyleLbl="fgAcc2" presStyleIdx="0" presStyleCnt="4">
        <dgm:presLayoutVars>
          <dgm:chPref val="3"/>
        </dgm:presLayoutVars>
      </dgm:prSet>
      <dgm:spPr/>
    </dgm:pt>
    <dgm:pt modelId="{1F4641B5-9B9E-44F4-BB31-F4547413174D}" type="pres">
      <dgm:prSet presAssocID="{0EF9529A-7D1E-49BF-B35E-1D38B21B9721}" presName="hierChild3" presStyleCnt="0"/>
      <dgm:spPr/>
    </dgm:pt>
    <dgm:pt modelId="{8EC3C499-609C-48E0-8562-332644E4056B}" type="pres">
      <dgm:prSet presAssocID="{DE71C02C-2B20-4655-BA26-D1AD790CCC6A}" presName="Name17" presStyleLbl="parChTrans1D3" presStyleIdx="0" presStyleCnt="4"/>
      <dgm:spPr/>
    </dgm:pt>
    <dgm:pt modelId="{19FD7523-5E87-4853-8E87-3F69161DC3E3}" type="pres">
      <dgm:prSet presAssocID="{19F143D1-99C4-4576-9076-AC84DE1E76E8}" presName="hierRoot3" presStyleCnt="0"/>
      <dgm:spPr/>
    </dgm:pt>
    <dgm:pt modelId="{6044763F-3DC9-4753-9155-74F959450F5D}" type="pres">
      <dgm:prSet presAssocID="{19F143D1-99C4-4576-9076-AC84DE1E76E8}" presName="composite3" presStyleCnt="0"/>
      <dgm:spPr/>
    </dgm:pt>
    <dgm:pt modelId="{CFA8AB19-50A2-4BDE-BE47-362251146DE1}" type="pres">
      <dgm:prSet presAssocID="{19F143D1-99C4-4576-9076-AC84DE1E76E8}" presName="background3" presStyleLbl="node3" presStyleIdx="0" presStyleCnt="4"/>
      <dgm:spPr>
        <a:solidFill>
          <a:srgbClr val="FF9900"/>
        </a:solidFill>
      </dgm:spPr>
    </dgm:pt>
    <dgm:pt modelId="{AD40BA6B-1408-4A34-A245-8DF5C38FC381}" type="pres">
      <dgm:prSet presAssocID="{19F143D1-99C4-4576-9076-AC84DE1E76E8}" presName="text3" presStyleLbl="fgAcc3" presStyleIdx="0" presStyleCnt="4" custScaleY="237131">
        <dgm:presLayoutVars>
          <dgm:chPref val="3"/>
        </dgm:presLayoutVars>
      </dgm:prSet>
      <dgm:spPr/>
    </dgm:pt>
    <dgm:pt modelId="{8719468E-4628-415D-97B0-4D807113A168}" type="pres">
      <dgm:prSet presAssocID="{19F143D1-99C4-4576-9076-AC84DE1E76E8}" presName="hierChild4" presStyleCnt="0"/>
      <dgm:spPr/>
    </dgm:pt>
    <dgm:pt modelId="{ABAA81A1-E5A6-43FB-9C5E-2881410480F1}" type="pres">
      <dgm:prSet presAssocID="{4B0E1BE2-48CE-4F58-8399-18A4FD052E68}" presName="Name10" presStyleLbl="parChTrans1D2" presStyleIdx="1" presStyleCnt="4"/>
      <dgm:spPr/>
    </dgm:pt>
    <dgm:pt modelId="{1B7C7A8E-5B08-44F0-ACE2-D072259A0D57}" type="pres">
      <dgm:prSet presAssocID="{AC5256A2-DB23-48B6-A2D5-39FAFBD374A9}" presName="hierRoot2" presStyleCnt="0"/>
      <dgm:spPr/>
    </dgm:pt>
    <dgm:pt modelId="{B85F5D9C-B2E3-4336-87F4-905C2819F3CB}" type="pres">
      <dgm:prSet presAssocID="{AC5256A2-DB23-48B6-A2D5-39FAFBD374A9}" presName="composite2" presStyleCnt="0"/>
      <dgm:spPr/>
    </dgm:pt>
    <dgm:pt modelId="{2F44E952-0E5F-4274-9971-F44565490D60}" type="pres">
      <dgm:prSet presAssocID="{AC5256A2-DB23-48B6-A2D5-39FAFBD374A9}" presName="background2" presStyleLbl="node2" presStyleIdx="1" presStyleCnt="4"/>
      <dgm:spPr>
        <a:solidFill>
          <a:srgbClr val="FFFF00"/>
        </a:solidFill>
      </dgm:spPr>
    </dgm:pt>
    <dgm:pt modelId="{2C11C53A-B5AF-418B-9E37-E825B6E36F16}" type="pres">
      <dgm:prSet presAssocID="{AC5256A2-DB23-48B6-A2D5-39FAFBD374A9}" presName="text2" presStyleLbl="fgAcc2" presStyleIdx="1" presStyleCnt="4">
        <dgm:presLayoutVars>
          <dgm:chPref val="3"/>
        </dgm:presLayoutVars>
      </dgm:prSet>
      <dgm:spPr/>
    </dgm:pt>
    <dgm:pt modelId="{37635459-51F7-4364-ACC7-3390BB1567BE}" type="pres">
      <dgm:prSet presAssocID="{AC5256A2-DB23-48B6-A2D5-39FAFBD374A9}" presName="hierChild3" presStyleCnt="0"/>
      <dgm:spPr/>
    </dgm:pt>
    <dgm:pt modelId="{D0949CDC-DF44-43E4-A5BF-01FC7AF4EFEF}" type="pres">
      <dgm:prSet presAssocID="{54243F6C-705C-4A67-8FD0-DCF9B11057A0}" presName="Name17" presStyleLbl="parChTrans1D3" presStyleIdx="1" presStyleCnt="4"/>
      <dgm:spPr/>
    </dgm:pt>
    <dgm:pt modelId="{AD467BD1-1C32-483D-8132-7678224C601B}" type="pres">
      <dgm:prSet presAssocID="{3C855A7B-2703-4ADA-8FE2-A48A07197946}" presName="hierRoot3" presStyleCnt="0"/>
      <dgm:spPr/>
    </dgm:pt>
    <dgm:pt modelId="{EDCAA794-AC6E-48B5-963B-DE7B32251429}" type="pres">
      <dgm:prSet presAssocID="{3C855A7B-2703-4ADA-8FE2-A48A07197946}" presName="composite3" presStyleCnt="0"/>
      <dgm:spPr/>
    </dgm:pt>
    <dgm:pt modelId="{52E337CD-D41A-4D4B-A14F-982221B9FF2E}" type="pres">
      <dgm:prSet presAssocID="{3C855A7B-2703-4ADA-8FE2-A48A07197946}" presName="background3" presStyleLbl="node3" presStyleIdx="1" presStyleCnt="4"/>
      <dgm:spPr>
        <a:solidFill>
          <a:srgbClr val="FFFF00"/>
        </a:solidFill>
      </dgm:spPr>
    </dgm:pt>
    <dgm:pt modelId="{D618D61F-BDA9-4768-9CD2-620E0DC97166}" type="pres">
      <dgm:prSet presAssocID="{3C855A7B-2703-4ADA-8FE2-A48A07197946}" presName="text3" presStyleLbl="fgAcc3" presStyleIdx="1" presStyleCnt="4" custScaleY="240766">
        <dgm:presLayoutVars>
          <dgm:chPref val="3"/>
        </dgm:presLayoutVars>
      </dgm:prSet>
      <dgm:spPr/>
    </dgm:pt>
    <dgm:pt modelId="{48A4CC6D-C2CD-4E95-87EF-54BC47D9C1C6}" type="pres">
      <dgm:prSet presAssocID="{3C855A7B-2703-4ADA-8FE2-A48A07197946}" presName="hierChild4" presStyleCnt="0"/>
      <dgm:spPr/>
    </dgm:pt>
    <dgm:pt modelId="{B9F06BBE-66AA-4F14-8E92-80E68DE4AF7C}" type="pres">
      <dgm:prSet presAssocID="{6ECA2432-018C-4C89-8553-6FC214D1A4B2}" presName="Name10" presStyleLbl="parChTrans1D2" presStyleIdx="2" presStyleCnt="4"/>
      <dgm:spPr/>
    </dgm:pt>
    <dgm:pt modelId="{DD1028FD-72FA-40B1-A183-F85643E40297}" type="pres">
      <dgm:prSet presAssocID="{4EA3A2B7-A9F3-419B-8AF1-5EA9EA41713A}" presName="hierRoot2" presStyleCnt="0"/>
      <dgm:spPr/>
    </dgm:pt>
    <dgm:pt modelId="{4E3FE2F2-5E5E-44B3-9387-7A45C632FB0B}" type="pres">
      <dgm:prSet presAssocID="{4EA3A2B7-A9F3-419B-8AF1-5EA9EA41713A}" presName="composite2" presStyleCnt="0"/>
      <dgm:spPr/>
    </dgm:pt>
    <dgm:pt modelId="{77624390-64B5-453B-8F52-A2A90D139190}" type="pres">
      <dgm:prSet presAssocID="{4EA3A2B7-A9F3-419B-8AF1-5EA9EA41713A}" presName="background2" presStyleLbl="node2" presStyleIdx="2" presStyleCnt="4"/>
      <dgm:spPr>
        <a:solidFill>
          <a:srgbClr val="92D050"/>
        </a:solidFill>
      </dgm:spPr>
    </dgm:pt>
    <dgm:pt modelId="{9662EAAA-5A7E-4DF3-8EE3-E5C029B6C2BF}" type="pres">
      <dgm:prSet presAssocID="{4EA3A2B7-A9F3-419B-8AF1-5EA9EA41713A}" presName="text2" presStyleLbl="fgAcc2" presStyleIdx="2" presStyleCnt="4">
        <dgm:presLayoutVars>
          <dgm:chPref val="3"/>
        </dgm:presLayoutVars>
      </dgm:prSet>
      <dgm:spPr/>
    </dgm:pt>
    <dgm:pt modelId="{FE984552-F2EF-4A56-924F-20CCAB8A9DB7}" type="pres">
      <dgm:prSet presAssocID="{4EA3A2B7-A9F3-419B-8AF1-5EA9EA41713A}" presName="hierChild3" presStyleCnt="0"/>
      <dgm:spPr/>
    </dgm:pt>
    <dgm:pt modelId="{6BB2E7BE-D8CF-4346-A7E4-40CCD6D2061D}" type="pres">
      <dgm:prSet presAssocID="{CEBF41E6-2327-419F-9E6C-58D7BB9D3382}" presName="Name17" presStyleLbl="parChTrans1D3" presStyleIdx="2" presStyleCnt="4"/>
      <dgm:spPr/>
    </dgm:pt>
    <dgm:pt modelId="{E6FE9381-858D-4396-9D58-70B0802FE3F6}" type="pres">
      <dgm:prSet presAssocID="{978EFC1B-40B6-4DAB-A549-49665233685D}" presName="hierRoot3" presStyleCnt="0"/>
      <dgm:spPr/>
    </dgm:pt>
    <dgm:pt modelId="{DBB7F237-7F58-4EFC-A01E-07AAB3EE5A82}" type="pres">
      <dgm:prSet presAssocID="{978EFC1B-40B6-4DAB-A549-49665233685D}" presName="composite3" presStyleCnt="0"/>
      <dgm:spPr/>
    </dgm:pt>
    <dgm:pt modelId="{E0B984A2-B043-4524-AC4F-AD173336CED7}" type="pres">
      <dgm:prSet presAssocID="{978EFC1B-40B6-4DAB-A549-49665233685D}" presName="background3" presStyleLbl="node3" presStyleIdx="2" presStyleCnt="4"/>
      <dgm:spPr>
        <a:solidFill>
          <a:srgbClr val="92D050"/>
        </a:solidFill>
      </dgm:spPr>
    </dgm:pt>
    <dgm:pt modelId="{08DC7F29-E10E-418F-8C67-67E1CAE6C8A0}" type="pres">
      <dgm:prSet presAssocID="{978EFC1B-40B6-4DAB-A549-49665233685D}" presName="text3" presStyleLbl="fgAcc3" presStyleIdx="2" presStyleCnt="4" custScaleY="243166">
        <dgm:presLayoutVars>
          <dgm:chPref val="3"/>
        </dgm:presLayoutVars>
      </dgm:prSet>
      <dgm:spPr/>
    </dgm:pt>
    <dgm:pt modelId="{516952A9-65F3-4E0D-9E89-E23031DCA02B}" type="pres">
      <dgm:prSet presAssocID="{978EFC1B-40B6-4DAB-A549-49665233685D}" presName="hierChild4" presStyleCnt="0"/>
      <dgm:spPr/>
    </dgm:pt>
    <dgm:pt modelId="{BA5E7CA9-3C61-461D-A608-7593AB57056E}" type="pres">
      <dgm:prSet presAssocID="{02975EFF-F6A4-49A7-A77F-CB86E1CAE7FF}" presName="Name10" presStyleLbl="parChTrans1D2" presStyleIdx="3" presStyleCnt="4"/>
      <dgm:spPr/>
    </dgm:pt>
    <dgm:pt modelId="{0B2A6729-9AEE-4518-98E2-1D9940369B7E}" type="pres">
      <dgm:prSet presAssocID="{2CBC7DC3-EAC7-4006-96CB-A5D4046DADE7}" presName="hierRoot2" presStyleCnt="0"/>
      <dgm:spPr/>
    </dgm:pt>
    <dgm:pt modelId="{95CA48B7-F0FA-42AD-81E2-718B32A2292C}" type="pres">
      <dgm:prSet presAssocID="{2CBC7DC3-EAC7-4006-96CB-A5D4046DADE7}" presName="composite2" presStyleCnt="0"/>
      <dgm:spPr/>
    </dgm:pt>
    <dgm:pt modelId="{8BA0C262-1BD0-43C3-8F45-4BC230A56473}" type="pres">
      <dgm:prSet presAssocID="{2CBC7DC3-EAC7-4006-96CB-A5D4046DADE7}" presName="background2" presStyleLbl="node2" presStyleIdx="3" presStyleCnt="4"/>
      <dgm:spPr>
        <a:solidFill>
          <a:srgbClr val="E13DCD"/>
        </a:solidFill>
      </dgm:spPr>
    </dgm:pt>
    <dgm:pt modelId="{EFDD9F69-E7E5-4A93-8F13-10F3CAE5030D}" type="pres">
      <dgm:prSet presAssocID="{2CBC7DC3-EAC7-4006-96CB-A5D4046DADE7}" presName="text2" presStyleLbl="fgAcc2" presStyleIdx="3" presStyleCnt="4">
        <dgm:presLayoutVars>
          <dgm:chPref val="3"/>
        </dgm:presLayoutVars>
      </dgm:prSet>
      <dgm:spPr/>
    </dgm:pt>
    <dgm:pt modelId="{197ABB7B-396E-4135-8C89-C00F6078B90F}" type="pres">
      <dgm:prSet presAssocID="{2CBC7DC3-EAC7-4006-96CB-A5D4046DADE7}" presName="hierChild3" presStyleCnt="0"/>
      <dgm:spPr/>
    </dgm:pt>
    <dgm:pt modelId="{AA6F9E02-73B3-4698-861D-9799BE44C7EC}" type="pres">
      <dgm:prSet presAssocID="{85B46C3F-BABD-43B0-A25A-5E5585BE5E06}" presName="Name17" presStyleLbl="parChTrans1D3" presStyleIdx="3" presStyleCnt="4"/>
      <dgm:spPr/>
    </dgm:pt>
    <dgm:pt modelId="{EB9757F7-EE8D-4014-8204-D01E3286AA62}" type="pres">
      <dgm:prSet presAssocID="{71F725E2-B8D0-4540-8D18-92FDEFDF672E}" presName="hierRoot3" presStyleCnt="0"/>
      <dgm:spPr/>
    </dgm:pt>
    <dgm:pt modelId="{303598F2-4B63-4F78-8181-0A10A0966728}" type="pres">
      <dgm:prSet presAssocID="{71F725E2-B8D0-4540-8D18-92FDEFDF672E}" presName="composite3" presStyleCnt="0"/>
      <dgm:spPr/>
    </dgm:pt>
    <dgm:pt modelId="{6355ADDF-0D40-44EC-B8B3-096A937B9179}" type="pres">
      <dgm:prSet presAssocID="{71F725E2-B8D0-4540-8D18-92FDEFDF672E}" presName="background3" presStyleLbl="node3" presStyleIdx="3" presStyleCnt="4"/>
      <dgm:spPr>
        <a:solidFill>
          <a:srgbClr val="E13DCD"/>
        </a:solidFill>
      </dgm:spPr>
    </dgm:pt>
    <dgm:pt modelId="{9AF74ADF-566F-4B2A-AB00-3848370265DE}" type="pres">
      <dgm:prSet presAssocID="{71F725E2-B8D0-4540-8D18-92FDEFDF672E}" presName="text3" presStyleLbl="fgAcc3" presStyleIdx="3" presStyleCnt="4" custScaleY="244158">
        <dgm:presLayoutVars>
          <dgm:chPref val="3"/>
        </dgm:presLayoutVars>
      </dgm:prSet>
      <dgm:spPr/>
    </dgm:pt>
    <dgm:pt modelId="{9B3DD919-E2ED-4531-A022-78CCF8FFFA1D}" type="pres">
      <dgm:prSet presAssocID="{71F725E2-B8D0-4540-8D18-92FDEFDF672E}" presName="hierChild4" presStyleCnt="0"/>
      <dgm:spPr/>
    </dgm:pt>
  </dgm:ptLst>
  <dgm:cxnLst>
    <dgm:cxn modelId="{A42A380E-4164-4911-BE3E-A7346D3AC818}" type="presOf" srcId="{AC5256A2-DB23-48B6-A2D5-39FAFBD374A9}" destId="{2C11C53A-B5AF-418B-9E37-E825B6E36F16}" srcOrd="0" destOrd="0" presId="urn:microsoft.com/office/officeart/2005/8/layout/hierarchy1"/>
    <dgm:cxn modelId="{09C91D31-C087-458D-904D-7FBE5769CD4D}" type="presOf" srcId="{71F725E2-B8D0-4540-8D18-92FDEFDF672E}" destId="{9AF74ADF-566F-4B2A-AB00-3848370265DE}" srcOrd="0" destOrd="0" presId="urn:microsoft.com/office/officeart/2005/8/layout/hierarchy1"/>
    <dgm:cxn modelId="{3F8F2433-3EC2-4166-9EB0-E12C95DA054B}" type="presOf" srcId="{2CBC7DC3-EAC7-4006-96CB-A5D4046DADE7}" destId="{EFDD9F69-E7E5-4A93-8F13-10F3CAE5030D}" srcOrd="0" destOrd="0" presId="urn:microsoft.com/office/officeart/2005/8/layout/hierarchy1"/>
    <dgm:cxn modelId="{CCB50349-E132-4CE6-8B93-7C1A2C92186E}" type="presOf" srcId="{3797F512-9711-4D35-AF6D-F8A7AE7D9444}" destId="{5E747C84-64D1-4CFC-B2DA-284E2902F930}" srcOrd="0" destOrd="0" presId="urn:microsoft.com/office/officeart/2005/8/layout/hierarchy1"/>
    <dgm:cxn modelId="{D8797357-073D-4A1A-A8BF-365F0FE618AF}" type="presOf" srcId="{CEBF41E6-2327-419F-9E6C-58D7BB9D3382}" destId="{6BB2E7BE-D8CF-4346-A7E4-40CCD6D2061D}" srcOrd="0" destOrd="0" presId="urn:microsoft.com/office/officeart/2005/8/layout/hierarchy1"/>
    <dgm:cxn modelId="{51F7C65A-21E8-498D-BF42-0495C129A5E1}" srcId="{AC5256A2-DB23-48B6-A2D5-39FAFBD374A9}" destId="{3C855A7B-2703-4ADA-8FE2-A48A07197946}" srcOrd="0" destOrd="0" parTransId="{54243F6C-705C-4A67-8FD0-DCF9B11057A0}" sibTransId="{FEAE7374-2DEF-4FBC-A49A-480E49CC22F0}"/>
    <dgm:cxn modelId="{11D1D060-F44A-404C-A2BE-AFF5F33E171B}" type="presOf" srcId="{3BE6EFF3-16EE-49EC-B74C-F0FF3B773791}" destId="{696A1F71-EFE8-4E69-824E-9029AFC16744}" srcOrd="0" destOrd="0" presId="urn:microsoft.com/office/officeart/2005/8/layout/hierarchy1"/>
    <dgm:cxn modelId="{C0214D67-4720-4412-A54D-25F8A6CCF6D4}" srcId="{3797F512-9711-4D35-AF6D-F8A7AE7D9444}" destId="{4EA3A2B7-A9F3-419B-8AF1-5EA9EA41713A}" srcOrd="2" destOrd="0" parTransId="{6ECA2432-018C-4C89-8553-6FC214D1A4B2}" sibTransId="{FB78A00E-9CF9-42F6-BEEC-57DB0FE8CB68}"/>
    <dgm:cxn modelId="{B1391A71-CC4A-49AF-A775-9F66917CACD8}" type="presOf" srcId="{19F143D1-99C4-4576-9076-AC84DE1E76E8}" destId="{AD40BA6B-1408-4A34-A245-8DF5C38FC381}" srcOrd="0" destOrd="0" presId="urn:microsoft.com/office/officeart/2005/8/layout/hierarchy1"/>
    <dgm:cxn modelId="{D9B24071-A293-4BAF-AE93-5C4CA4DC65E1}" type="presOf" srcId="{02975EFF-F6A4-49A7-A77F-CB86E1CAE7FF}" destId="{BA5E7CA9-3C61-461D-A608-7593AB57056E}" srcOrd="0" destOrd="0" presId="urn:microsoft.com/office/officeart/2005/8/layout/hierarchy1"/>
    <dgm:cxn modelId="{C3A68D73-2EF5-4B65-B14E-A9A28DF6064E}" srcId="{3797F512-9711-4D35-AF6D-F8A7AE7D9444}" destId="{0EF9529A-7D1E-49BF-B35E-1D38B21B9721}" srcOrd="0" destOrd="0" parTransId="{3BE6EFF3-16EE-49EC-B74C-F0FF3B773791}" sibTransId="{ADC53E0E-250A-4CE0-BA1D-5407F65AD4D3}"/>
    <dgm:cxn modelId="{7F4E8384-D2C5-428B-8873-18A24A2BD9B4}" type="presOf" srcId="{A44EFC9A-15EE-4926-B9F7-508271318974}" destId="{913763D1-64EF-48E3-96BD-5173A68A1FE5}" srcOrd="0" destOrd="0" presId="urn:microsoft.com/office/officeart/2005/8/layout/hierarchy1"/>
    <dgm:cxn modelId="{332BF793-34DD-4B39-968E-ADAA74BB4084}" srcId="{A44EFC9A-15EE-4926-B9F7-508271318974}" destId="{3797F512-9711-4D35-AF6D-F8A7AE7D9444}" srcOrd="0" destOrd="0" parTransId="{8EEC9DF2-698D-402A-8219-D5755A078EB4}" sibTransId="{61E80654-A1FC-43FC-BBA7-F913D5B2E4CE}"/>
    <dgm:cxn modelId="{C3F5A29E-C1EE-4E62-8357-126E9ECFC2CC}" type="presOf" srcId="{6ECA2432-018C-4C89-8553-6FC214D1A4B2}" destId="{B9F06BBE-66AA-4F14-8E92-80E68DE4AF7C}" srcOrd="0" destOrd="0" presId="urn:microsoft.com/office/officeart/2005/8/layout/hierarchy1"/>
    <dgm:cxn modelId="{E210F6A2-C01D-4ACA-98EE-058379113DA1}" type="presOf" srcId="{0EF9529A-7D1E-49BF-B35E-1D38B21B9721}" destId="{DEAF3728-5157-4AAB-AEA7-C4988424C4E7}" srcOrd="0" destOrd="0" presId="urn:microsoft.com/office/officeart/2005/8/layout/hierarchy1"/>
    <dgm:cxn modelId="{685683B5-9715-4D0E-9C9E-5B81A44AE066}" type="presOf" srcId="{4B0E1BE2-48CE-4F58-8399-18A4FD052E68}" destId="{ABAA81A1-E5A6-43FB-9C5E-2881410480F1}" srcOrd="0" destOrd="0" presId="urn:microsoft.com/office/officeart/2005/8/layout/hierarchy1"/>
    <dgm:cxn modelId="{D6D508C0-EC12-4E25-BBB1-10967B6C535D}" type="presOf" srcId="{978EFC1B-40B6-4DAB-A549-49665233685D}" destId="{08DC7F29-E10E-418F-8C67-67E1CAE6C8A0}" srcOrd="0" destOrd="0" presId="urn:microsoft.com/office/officeart/2005/8/layout/hierarchy1"/>
    <dgm:cxn modelId="{DE5EEDC0-CEC3-4BB4-8685-B3AD44EEF4EB}" srcId="{4EA3A2B7-A9F3-419B-8AF1-5EA9EA41713A}" destId="{978EFC1B-40B6-4DAB-A549-49665233685D}" srcOrd="0" destOrd="0" parTransId="{CEBF41E6-2327-419F-9E6C-58D7BB9D3382}" sibTransId="{B4C50E85-751F-4CAF-9132-D228A3054AC0}"/>
    <dgm:cxn modelId="{162C48C2-453B-4C2A-9D8B-0949CABD755F}" type="presOf" srcId="{3C855A7B-2703-4ADA-8FE2-A48A07197946}" destId="{D618D61F-BDA9-4768-9CD2-620E0DC97166}" srcOrd="0" destOrd="0" presId="urn:microsoft.com/office/officeart/2005/8/layout/hierarchy1"/>
    <dgm:cxn modelId="{305606CA-6DB4-4868-A8F5-CF469962D4BC}" type="presOf" srcId="{4EA3A2B7-A9F3-419B-8AF1-5EA9EA41713A}" destId="{9662EAAA-5A7E-4DF3-8EE3-E5C029B6C2BF}" srcOrd="0" destOrd="0" presId="urn:microsoft.com/office/officeart/2005/8/layout/hierarchy1"/>
    <dgm:cxn modelId="{89C1A9D2-88E4-4E2B-A33B-CB9318EDB28E}" srcId="{3797F512-9711-4D35-AF6D-F8A7AE7D9444}" destId="{AC5256A2-DB23-48B6-A2D5-39FAFBD374A9}" srcOrd="1" destOrd="0" parTransId="{4B0E1BE2-48CE-4F58-8399-18A4FD052E68}" sibTransId="{DB95D935-E4E4-4D6F-9513-5DC1F498D52D}"/>
    <dgm:cxn modelId="{CAAAEED3-D43B-402A-A53A-E998E6F32F81}" srcId="{3797F512-9711-4D35-AF6D-F8A7AE7D9444}" destId="{2CBC7DC3-EAC7-4006-96CB-A5D4046DADE7}" srcOrd="3" destOrd="0" parTransId="{02975EFF-F6A4-49A7-A77F-CB86E1CAE7FF}" sibTransId="{4E77197E-981F-4200-B6B4-41D2B8713311}"/>
    <dgm:cxn modelId="{548113DC-2237-4F98-B700-23123DA12754}" type="presOf" srcId="{54243F6C-705C-4A67-8FD0-DCF9B11057A0}" destId="{D0949CDC-DF44-43E4-A5BF-01FC7AF4EFEF}" srcOrd="0" destOrd="0" presId="urn:microsoft.com/office/officeart/2005/8/layout/hierarchy1"/>
    <dgm:cxn modelId="{F22AFFE2-7A77-4F89-B194-492004EEB81C}" srcId="{0EF9529A-7D1E-49BF-B35E-1D38B21B9721}" destId="{19F143D1-99C4-4576-9076-AC84DE1E76E8}" srcOrd="0" destOrd="0" parTransId="{DE71C02C-2B20-4655-BA26-D1AD790CCC6A}" sibTransId="{42A8F873-6594-44C9-9442-B8842A5D34D0}"/>
    <dgm:cxn modelId="{8C03C7F6-3F5A-49F2-BBB2-EC91A79B2C04}" type="presOf" srcId="{DE71C02C-2B20-4655-BA26-D1AD790CCC6A}" destId="{8EC3C499-609C-48E0-8562-332644E4056B}" srcOrd="0" destOrd="0" presId="urn:microsoft.com/office/officeart/2005/8/layout/hierarchy1"/>
    <dgm:cxn modelId="{1FEC61F8-9CDB-410A-BC44-126C24BA92B2}" srcId="{2CBC7DC3-EAC7-4006-96CB-A5D4046DADE7}" destId="{71F725E2-B8D0-4540-8D18-92FDEFDF672E}" srcOrd="0" destOrd="0" parTransId="{85B46C3F-BABD-43B0-A25A-5E5585BE5E06}" sibTransId="{EEA9ECF3-C058-469E-9BDA-4701E4AF777D}"/>
    <dgm:cxn modelId="{ECC830FF-64A7-4870-89EA-ED9EAF125DF5}" type="presOf" srcId="{85B46C3F-BABD-43B0-A25A-5E5585BE5E06}" destId="{AA6F9E02-73B3-4698-861D-9799BE44C7EC}" srcOrd="0" destOrd="0" presId="urn:microsoft.com/office/officeart/2005/8/layout/hierarchy1"/>
    <dgm:cxn modelId="{AE0DAD57-48AD-4784-A16D-C9026BBABC3E}" type="presParOf" srcId="{913763D1-64EF-48E3-96BD-5173A68A1FE5}" destId="{26A00C83-38D1-4B4C-9A43-349F853DB6D4}" srcOrd="0" destOrd="0" presId="urn:microsoft.com/office/officeart/2005/8/layout/hierarchy1"/>
    <dgm:cxn modelId="{708BF73C-C73A-4283-A18A-872AFD779738}" type="presParOf" srcId="{26A00C83-38D1-4B4C-9A43-349F853DB6D4}" destId="{15C82281-459E-46A0-8BE0-6344C79945F5}" srcOrd="0" destOrd="0" presId="urn:microsoft.com/office/officeart/2005/8/layout/hierarchy1"/>
    <dgm:cxn modelId="{A5FE5598-67FD-4E88-BCE2-E95814C48FEF}" type="presParOf" srcId="{15C82281-459E-46A0-8BE0-6344C79945F5}" destId="{083A4B5A-8E70-4987-AAB0-65522270F8FA}" srcOrd="0" destOrd="0" presId="urn:microsoft.com/office/officeart/2005/8/layout/hierarchy1"/>
    <dgm:cxn modelId="{B6DC17A1-0B90-4D00-A1EE-45680A3920FB}" type="presParOf" srcId="{15C82281-459E-46A0-8BE0-6344C79945F5}" destId="{5E747C84-64D1-4CFC-B2DA-284E2902F930}" srcOrd="1" destOrd="0" presId="urn:microsoft.com/office/officeart/2005/8/layout/hierarchy1"/>
    <dgm:cxn modelId="{3A58D348-1168-4A17-AFE9-FB908942F33C}" type="presParOf" srcId="{26A00C83-38D1-4B4C-9A43-349F853DB6D4}" destId="{FD9D56FB-B773-42A6-B641-397D25FAF6FB}" srcOrd="1" destOrd="0" presId="urn:microsoft.com/office/officeart/2005/8/layout/hierarchy1"/>
    <dgm:cxn modelId="{F7B6DAB7-C09C-4077-BFF7-4DF8EA1E4A2D}" type="presParOf" srcId="{FD9D56FB-B773-42A6-B641-397D25FAF6FB}" destId="{696A1F71-EFE8-4E69-824E-9029AFC16744}" srcOrd="0" destOrd="0" presId="urn:microsoft.com/office/officeart/2005/8/layout/hierarchy1"/>
    <dgm:cxn modelId="{EFBAFD25-A9CA-497D-A489-16762078AF2F}" type="presParOf" srcId="{FD9D56FB-B773-42A6-B641-397D25FAF6FB}" destId="{162968DE-8744-4CCD-BEBE-C079D22D9D57}" srcOrd="1" destOrd="0" presId="urn:microsoft.com/office/officeart/2005/8/layout/hierarchy1"/>
    <dgm:cxn modelId="{DC4F9F29-DE1D-46AE-A078-ACCF6C969569}" type="presParOf" srcId="{162968DE-8744-4CCD-BEBE-C079D22D9D57}" destId="{C384E536-14D5-4D5C-9004-024D885B0A40}" srcOrd="0" destOrd="0" presId="urn:microsoft.com/office/officeart/2005/8/layout/hierarchy1"/>
    <dgm:cxn modelId="{AC97A3E9-619A-4DE3-AAB0-7E6DE4BEE798}" type="presParOf" srcId="{C384E536-14D5-4D5C-9004-024D885B0A40}" destId="{618E41CB-1EE8-4AF8-9EDF-49658D68382E}" srcOrd="0" destOrd="0" presId="urn:microsoft.com/office/officeart/2005/8/layout/hierarchy1"/>
    <dgm:cxn modelId="{DCED91E1-D820-4E1A-824C-3D1086A2F592}" type="presParOf" srcId="{C384E536-14D5-4D5C-9004-024D885B0A40}" destId="{DEAF3728-5157-4AAB-AEA7-C4988424C4E7}" srcOrd="1" destOrd="0" presId="urn:microsoft.com/office/officeart/2005/8/layout/hierarchy1"/>
    <dgm:cxn modelId="{B4754793-3DB8-4A1C-B23B-1BBA1E5F171A}" type="presParOf" srcId="{162968DE-8744-4CCD-BEBE-C079D22D9D57}" destId="{1F4641B5-9B9E-44F4-BB31-F4547413174D}" srcOrd="1" destOrd="0" presId="urn:microsoft.com/office/officeart/2005/8/layout/hierarchy1"/>
    <dgm:cxn modelId="{988AD4EC-0585-480A-A45B-5CEC93EC7591}" type="presParOf" srcId="{1F4641B5-9B9E-44F4-BB31-F4547413174D}" destId="{8EC3C499-609C-48E0-8562-332644E4056B}" srcOrd="0" destOrd="0" presId="urn:microsoft.com/office/officeart/2005/8/layout/hierarchy1"/>
    <dgm:cxn modelId="{593F88BF-ED7C-4802-A289-5B11B8643568}" type="presParOf" srcId="{1F4641B5-9B9E-44F4-BB31-F4547413174D}" destId="{19FD7523-5E87-4853-8E87-3F69161DC3E3}" srcOrd="1" destOrd="0" presId="urn:microsoft.com/office/officeart/2005/8/layout/hierarchy1"/>
    <dgm:cxn modelId="{E110EC94-2B3D-491E-86E6-0A8798AEFE3B}" type="presParOf" srcId="{19FD7523-5E87-4853-8E87-3F69161DC3E3}" destId="{6044763F-3DC9-4753-9155-74F959450F5D}" srcOrd="0" destOrd="0" presId="urn:microsoft.com/office/officeart/2005/8/layout/hierarchy1"/>
    <dgm:cxn modelId="{E01AF62E-E90D-4AD1-8AD2-A0AF0FACBFA2}" type="presParOf" srcId="{6044763F-3DC9-4753-9155-74F959450F5D}" destId="{CFA8AB19-50A2-4BDE-BE47-362251146DE1}" srcOrd="0" destOrd="0" presId="urn:microsoft.com/office/officeart/2005/8/layout/hierarchy1"/>
    <dgm:cxn modelId="{20F072DF-DEF7-4BB3-AD17-1744E50B096E}" type="presParOf" srcId="{6044763F-3DC9-4753-9155-74F959450F5D}" destId="{AD40BA6B-1408-4A34-A245-8DF5C38FC381}" srcOrd="1" destOrd="0" presId="urn:microsoft.com/office/officeart/2005/8/layout/hierarchy1"/>
    <dgm:cxn modelId="{84B2D863-6BBF-478A-BF86-1AF6FDBB5997}" type="presParOf" srcId="{19FD7523-5E87-4853-8E87-3F69161DC3E3}" destId="{8719468E-4628-415D-97B0-4D807113A168}" srcOrd="1" destOrd="0" presId="urn:microsoft.com/office/officeart/2005/8/layout/hierarchy1"/>
    <dgm:cxn modelId="{913C999D-C560-49DF-9572-3F507B33F2CA}" type="presParOf" srcId="{FD9D56FB-B773-42A6-B641-397D25FAF6FB}" destId="{ABAA81A1-E5A6-43FB-9C5E-2881410480F1}" srcOrd="2" destOrd="0" presId="urn:microsoft.com/office/officeart/2005/8/layout/hierarchy1"/>
    <dgm:cxn modelId="{620913EF-736E-44AF-B2F0-5571483C699B}" type="presParOf" srcId="{FD9D56FB-B773-42A6-B641-397D25FAF6FB}" destId="{1B7C7A8E-5B08-44F0-ACE2-D072259A0D57}" srcOrd="3" destOrd="0" presId="urn:microsoft.com/office/officeart/2005/8/layout/hierarchy1"/>
    <dgm:cxn modelId="{745E0EF3-A460-4BF7-BEEE-925DFC9B8A90}" type="presParOf" srcId="{1B7C7A8E-5B08-44F0-ACE2-D072259A0D57}" destId="{B85F5D9C-B2E3-4336-87F4-905C2819F3CB}" srcOrd="0" destOrd="0" presId="urn:microsoft.com/office/officeart/2005/8/layout/hierarchy1"/>
    <dgm:cxn modelId="{2068FBDB-84B1-415A-AB1D-9B08CAFBBCAB}" type="presParOf" srcId="{B85F5D9C-B2E3-4336-87F4-905C2819F3CB}" destId="{2F44E952-0E5F-4274-9971-F44565490D60}" srcOrd="0" destOrd="0" presId="urn:microsoft.com/office/officeart/2005/8/layout/hierarchy1"/>
    <dgm:cxn modelId="{CFF1FB09-69E9-4BC6-A0FD-CC444BB72EB3}" type="presParOf" srcId="{B85F5D9C-B2E3-4336-87F4-905C2819F3CB}" destId="{2C11C53A-B5AF-418B-9E37-E825B6E36F16}" srcOrd="1" destOrd="0" presId="urn:microsoft.com/office/officeart/2005/8/layout/hierarchy1"/>
    <dgm:cxn modelId="{2CCFC8D2-293A-410E-A0C2-F29B212992CE}" type="presParOf" srcId="{1B7C7A8E-5B08-44F0-ACE2-D072259A0D57}" destId="{37635459-51F7-4364-ACC7-3390BB1567BE}" srcOrd="1" destOrd="0" presId="urn:microsoft.com/office/officeart/2005/8/layout/hierarchy1"/>
    <dgm:cxn modelId="{ED2B4B01-3542-4959-898B-0190931EA4F8}" type="presParOf" srcId="{37635459-51F7-4364-ACC7-3390BB1567BE}" destId="{D0949CDC-DF44-43E4-A5BF-01FC7AF4EFEF}" srcOrd="0" destOrd="0" presId="urn:microsoft.com/office/officeart/2005/8/layout/hierarchy1"/>
    <dgm:cxn modelId="{2D4388E7-F824-4432-B25E-7D0844794D59}" type="presParOf" srcId="{37635459-51F7-4364-ACC7-3390BB1567BE}" destId="{AD467BD1-1C32-483D-8132-7678224C601B}" srcOrd="1" destOrd="0" presId="urn:microsoft.com/office/officeart/2005/8/layout/hierarchy1"/>
    <dgm:cxn modelId="{8E56D6B7-6AFA-4B3D-80E2-319B1DD6E087}" type="presParOf" srcId="{AD467BD1-1C32-483D-8132-7678224C601B}" destId="{EDCAA794-AC6E-48B5-963B-DE7B32251429}" srcOrd="0" destOrd="0" presId="urn:microsoft.com/office/officeart/2005/8/layout/hierarchy1"/>
    <dgm:cxn modelId="{B847E6E4-EB52-422B-BA30-D9B69E5D9548}" type="presParOf" srcId="{EDCAA794-AC6E-48B5-963B-DE7B32251429}" destId="{52E337CD-D41A-4D4B-A14F-982221B9FF2E}" srcOrd="0" destOrd="0" presId="urn:microsoft.com/office/officeart/2005/8/layout/hierarchy1"/>
    <dgm:cxn modelId="{3CC76378-FBFD-4A3B-A47B-89194C657D61}" type="presParOf" srcId="{EDCAA794-AC6E-48B5-963B-DE7B32251429}" destId="{D618D61F-BDA9-4768-9CD2-620E0DC97166}" srcOrd="1" destOrd="0" presId="urn:microsoft.com/office/officeart/2005/8/layout/hierarchy1"/>
    <dgm:cxn modelId="{9A2AF9BF-3185-4BED-845F-DF60EBC58132}" type="presParOf" srcId="{AD467BD1-1C32-483D-8132-7678224C601B}" destId="{48A4CC6D-C2CD-4E95-87EF-54BC47D9C1C6}" srcOrd="1" destOrd="0" presId="urn:microsoft.com/office/officeart/2005/8/layout/hierarchy1"/>
    <dgm:cxn modelId="{8BCFE9B0-1AD8-41F5-B58D-9F44936924FB}" type="presParOf" srcId="{FD9D56FB-B773-42A6-B641-397D25FAF6FB}" destId="{B9F06BBE-66AA-4F14-8E92-80E68DE4AF7C}" srcOrd="4" destOrd="0" presId="urn:microsoft.com/office/officeart/2005/8/layout/hierarchy1"/>
    <dgm:cxn modelId="{1D1CB811-E240-4E2B-B03D-8478C8D90E49}" type="presParOf" srcId="{FD9D56FB-B773-42A6-B641-397D25FAF6FB}" destId="{DD1028FD-72FA-40B1-A183-F85643E40297}" srcOrd="5" destOrd="0" presId="urn:microsoft.com/office/officeart/2005/8/layout/hierarchy1"/>
    <dgm:cxn modelId="{BBA3DF0D-9E71-40AE-9457-756E90C15048}" type="presParOf" srcId="{DD1028FD-72FA-40B1-A183-F85643E40297}" destId="{4E3FE2F2-5E5E-44B3-9387-7A45C632FB0B}" srcOrd="0" destOrd="0" presId="urn:microsoft.com/office/officeart/2005/8/layout/hierarchy1"/>
    <dgm:cxn modelId="{A87419D9-8FFE-4A2F-89D8-EEC3FB4FEC99}" type="presParOf" srcId="{4E3FE2F2-5E5E-44B3-9387-7A45C632FB0B}" destId="{77624390-64B5-453B-8F52-A2A90D139190}" srcOrd="0" destOrd="0" presId="urn:microsoft.com/office/officeart/2005/8/layout/hierarchy1"/>
    <dgm:cxn modelId="{C0616810-99D3-41F1-97D0-DA819E769DFE}" type="presParOf" srcId="{4E3FE2F2-5E5E-44B3-9387-7A45C632FB0B}" destId="{9662EAAA-5A7E-4DF3-8EE3-E5C029B6C2BF}" srcOrd="1" destOrd="0" presId="urn:microsoft.com/office/officeart/2005/8/layout/hierarchy1"/>
    <dgm:cxn modelId="{3930E6C3-B112-4F2A-85B6-047D2AD765D2}" type="presParOf" srcId="{DD1028FD-72FA-40B1-A183-F85643E40297}" destId="{FE984552-F2EF-4A56-924F-20CCAB8A9DB7}" srcOrd="1" destOrd="0" presId="urn:microsoft.com/office/officeart/2005/8/layout/hierarchy1"/>
    <dgm:cxn modelId="{C740EEEB-5C02-4930-824A-21902DF0117D}" type="presParOf" srcId="{FE984552-F2EF-4A56-924F-20CCAB8A9DB7}" destId="{6BB2E7BE-D8CF-4346-A7E4-40CCD6D2061D}" srcOrd="0" destOrd="0" presId="urn:microsoft.com/office/officeart/2005/8/layout/hierarchy1"/>
    <dgm:cxn modelId="{11276D94-B416-43DE-B8FD-65B584D9A136}" type="presParOf" srcId="{FE984552-F2EF-4A56-924F-20CCAB8A9DB7}" destId="{E6FE9381-858D-4396-9D58-70B0802FE3F6}" srcOrd="1" destOrd="0" presId="urn:microsoft.com/office/officeart/2005/8/layout/hierarchy1"/>
    <dgm:cxn modelId="{BC347F6E-B4D3-4622-893F-E56AF7C0E315}" type="presParOf" srcId="{E6FE9381-858D-4396-9D58-70B0802FE3F6}" destId="{DBB7F237-7F58-4EFC-A01E-07AAB3EE5A82}" srcOrd="0" destOrd="0" presId="urn:microsoft.com/office/officeart/2005/8/layout/hierarchy1"/>
    <dgm:cxn modelId="{08C37121-53A4-4304-8061-17B3141E6027}" type="presParOf" srcId="{DBB7F237-7F58-4EFC-A01E-07AAB3EE5A82}" destId="{E0B984A2-B043-4524-AC4F-AD173336CED7}" srcOrd="0" destOrd="0" presId="urn:microsoft.com/office/officeart/2005/8/layout/hierarchy1"/>
    <dgm:cxn modelId="{91D94403-A995-4A09-94E0-A5D9918647D5}" type="presParOf" srcId="{DBB7F237-7F58-4EFC-A01E-07AAB3EE5A82}" destId="{08DC7F29-E10E-418F-8C67-67E1CAE6C8A0}" srcOrd="1" destOrd="0" presId="urn:microsoft.com/office/officeart/2005/8/layout/hierarchy1"/>
    <dgm:cxn modelId="{933B59F8-CA8E-49F5-8505-A8665240193D}" type="presParOf" srcId="{E6FE9381-858D-4396-9D58-70B0802FE3F6}" destId="{516952A9-65F3-4E0D-9E89-E23031DCA02B}" srcOrd="1" destOrd="0" presId="urn:microsoft.com/office/officeart/2005/8/layout/hierarchy1"/>
    <dgm:cxn modelId="{5CA4D4AE-E3F3-4A8A-B6AC-36E11FE5CF9F}" type="presParOf" srcId="{FD9D56FB-B773-42A6-B641-397D25FAF6FB}" destId="{BA5E7CA9-3C61-461D-A608-7593AB57056E}" srcOrd="6" destOrd="0" presId="urn:microsoft.com/office/officeart/2005/8/layout/hierarchy1"/>
    <dgm:cxn modelId="{7AB7AB52-C0E1-400F-9485-7DB628CF858B}" type="presParOf" srcId="{FD9D56FB-B773-42A6-B641-397D25FAF6FB}" destId="{0B2A6729-9AEE-4518-98E2-1D9940369B7E}" srcOrd="7" destOrd="0" presId="urn:microsoft.com/office/officeart/2005/8/layout/hierarchy1"/>
    <dgm:cxn modelId="{1C9E00BC-0CB4-4898-815E-AF8AEC7ECDA2}" type="presParOf" srcId="{0B2A6729-9AEE-4518-98E2-1D9940369B7E}" destId="{95CA48B7-F0FA-42AD-81E2-718B32A2292C}" srcOrd="0" destOrd="0" presId="urn:microsoft.com/office/officeart/2005/8/layout/hierarchy1"/>
    <dgm:cxn modelId="{37680885-E5CB-49EE-8C60-6538DA06ABAA}" type="presParOf" srcId="{95CA48B7-F0FA-42AD-81E2-718B32A2292C}" destId="{8BA0C262-1BD0-43C3-8F45-4BC230A56473}" srcOrd="0" destOrd="0" presId="urn:microsoft.com/office/officeart/2005/8/layout/hierarchy1"/>
    <dgm:cxn modelId="{C9BB9217-B75B-48C0-9455-9A7C6489D4C0}" type="presParOf" srcId="{95CA48B7-F0FA-42AD-81E2-718B32A2292C}" destId="{EFDD9F69-E7E5-4A93-8F13-10F3CAE5030D}" srcOrd="1" destOrd="0" presId="urn:microsoft.com/office/officeart/2005/8/layout/hierarchy1"/>
    <dgm:cxn modelId="{A33C4AB1-4EB3-42C4-B2CE-A1AA2042782B}" type="presParOf" srcId="{0B2A6729-9AEE-4518-98E2-1D9940369B7E}" destId="{197ABB7B-396E-4135-8C89-C00F6078B90F}" srcOrd="1" destOrd="0" presId="urn:microsoft.com/office/officeart/2005/8/layout/hierarchy1"/>
    <dgm:cxn modelId="{2E55EF57-8B03-458C-BCB3-5D354F9BC048}" type="presParOf" srcId="{197ABB7B-396E-4135-8C89-C00F6078B90F}" destId="{AA6F9E02-73B3-4698-861D-9799BE44C7EC}" srcOrd="0" destOrd="0" presId="urn:microsoft.com/office/officeart/2005/8/layout/hierarchy1"/>
    <dgm:cxn modelId="{65262902-B902-46A5-88F9-C518E3335FC0}" type="presParOf" srcId="{197ABB7B-396E-4135-8C89-C00F6078B90F}" destId="{EB9757F7-EE8D-4014-8204-D01E3286AA62}" srcOrd="1" destOrd="0" presId="urn:microsoft.com/office/officeart/2005/8/layout/hierarchy1"/>
    <dgm:cxn modelId="{7A159C31-2291-4AB7-BF61-799B410CA39C}" type="presParOf" srcId="{EB9757F7-EE8D-4014-8204-D01E3286AA62}" destId="{303598F2-4B63-4F78-8181-0A10A0966728}" srcOrd="0" destOrd="0" presId="urn:microsoft.com/office/officeart/2005/8/layout/hierarchy1"/>
    <dgm:cxn modelId="{C4F68C0B-3F30-488B-AE2D-21E4FB2DB45A}" type="presParOf" srcId="{303598F2-4B63-4F78-8181-0A10A0966728}" destId="{6355ADDF-0D40-44EC-B8B3-096A937B9179}" srcOrd="0" destOrd="0" presId="urn:microsoft.com/office/officeart/2005/8/layout/hierarchy1"/>
    <dgm:cxn modelId="{2F20A20C-6584-4967-B89A-6CCBC44B0E58}" type="presParOf" srcId="{303598F2-4B63-4F78-8181-0A10A0966728}" destId="{9AF74ADF-566F-4B2A-AB00-3848370265DE}" srcOrd="1" destOrd="0" presId="urn:microsoft.com/office/officeart/2005/8/layout/hierarchy1"/>
    <dgm:cxn modelId="{2FF344E0-71C4-4012-9558-B94FD3B89272}" type="presParOf" srcId="{EB9757F7-EE8D-4014-8204-D01E3286AA62}" destId="{9B3DD919-E2ED-4531-A022-78CCF8FFFA1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4EFC9A-15EE-4926-B9F7-508271318974}"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GB"/>
        </a:p>
      </dgm:t>
    </dgm:pt>
    <dgm:pt modelId="{3797F512-9711-4D35-AF6D-F8A7AE7D9444}">
      <dgm:prSet phldrT="[Text]"/>
      <dgm:spPr/>
      <dgm:t>
        <a:bodyPr/>
        <a:lstStyle/>
        <a:p>
          <a:r>
            <a:rPr lang="en-GB" dirty="0"/>
            <a:t>I want to focus on student dialogue. </a:t>
          </a:r>
        </a:p>
        <a:p>
          <a:r>
            <a:rPr lang="en-GB" dirty="0"/>
            <a:t>I want to… </a:t>
          </a:r>
        </a:p>
        <a:p>
          <a:endParaRPr lang="en-GB" dirty="0"/>
        </a:p>
      </dgm:t>
    </dgm:pt>
    <dgm:pt modelId="{8EEC9DF2-698D-402A-8219-D5755A078EB4}" type="parTrans" cxnId="{332BF793-34DD-4B39-968E-ADAA74BB4084}">
      <dgm:prSet/>
      <dgm:spPr/>
      <dgm:t>
        <a:bodyPr/>
        <a:lstStyle/>
        <a:p>
          <a:endParaRPr lang="en-GB"/>
        </a:p>
      </dgm:t>
    </dgm:pt>
    <dgm:pt modelId="{61E80654-A1FC-43FC-BBA7-F913D5B2E4CE}" type="sibTrans" cxnId="{332BF793-34DD-4B39-968E-ADAA74BB4084}">
      <dgm:prSet/>
      <dgm:spPr/>
      <dgm:t>
        <a:bodyPr/>
        <a:lstStyle/>
        <a:p>
          <a:endParaRPr lang="en-GB"/>
        </a:p>
      </dgm:t>
    </dgm:pt>
    <dgm:pt modelId="{0EF9529A-7D1E-49BF-B35E-1D38B21B9721}">
      <dgm:prSet phldrT="[Text]"/>
      <dgm:spPr/>
      <dgm:t>
        <a:bodyPr/>
        <a:lstStyle/>
        <a:p>
          <a:r>
            <a:rPr lang="en-GB" dirty="0"/>
            <a:t>Help students to give reasons for their ideas </a:t>
          </a:r>
          <a:r>
            <a:rPr lang="en-GB" b="1" dirty="0"/>
            <a:t>(Make reasoning explicit, R)</a:t>
          </a:r>
        </a:p>
        <a:p>
          <a:endParaRPr lang="en-GB" dirty="0"/>
        </a:p>
      </dgm:t>
    </dgm:pt>
    <dgm:pt modelId="{3BE6EFF3-16EE-49EC-B74C-F0FF3B773791}" type="parTrans" cxnId="{C3A68D73-2EF5-4B65-B14E-A9A28DF6064E}">
      <dgm:prSet/>
      <dgm:spPr/>
      <dgm:t>
        <a:bodyPr/>
        <a:lstStyle/>
        <a:p>
          <a:endParaRPr lang="en-GB"/>
        </a:p>
      </dgm:t>
    </dgm:pt>
    <dgm:pt modelId="{ADC53E0E-250A-4CE0-BA1D-5407F65AD4D3}" type="sibTrans" cxnId="{C3A68D73-2EF5-4B65-B14E-A9A28DF6064E}">
      <dgm:prSet/>
      <dgm:spPr/>
      <dgm:t>
        <a:bodyPr/>
        <a:lstStyle/>
        <a:p>
          <a:endParaRPr lang="en-GB"/>
        </a:p>
      </dgm:t>
    </dgm:pt>
    <dgm:pt modelId="{4EA3A2B7-A9F3-419B-8AF1-5EA9EA41713A}">
      <dgm:prSet phldrT="[Text]"/>
      <dgm:spPr/>
      <dgm:t>
        <a:bodyPr/>
        <a:lstStyle/>
        <a:p>
          <a:r>
            <a:rPr lang="en-GB" dirty="0"/>
            <a:t>Help students to </a:t>
          </a:r>
          <a:r>
            <a:rPr lang="en-GB" b="1" dirty="0"/>
            <a:t>build on each other’s ideas (B)</a:t>
          </a:r>
        </a:p>
      </dgm:t>
    </dgm:pt>
    <dgm:pt modelId="{6ECA2432-018C-4C89-8553-6FC214D1A4B2}" type="parTrans" cxnId="{C0214D67-4720-4412-A54D-25F8A6CCF6D4}">
      <dgm:prSet/>
      <dgm:spPr/>
      <dgm:t>
        <a:bodyPr/>
        <a:lstStyle/>
        <a:p>
          <a:endParaRPr lang="en-GB"/>
        </a:p>
      </dgm:t>
    </dgm:pt>
    <dgm:pt modelId="{FB78A00E-9CF9-42F6-BEEC-57DB0FE8CB68}" type="sibTrans" cxnId="{C0214D67-4720-4412-A54D-25F8A6CCF6D4}">
      <dgm:prSet/>
      <dgm:spPr/>
      <dgm:t>
        <a:bodyPr/>
        <a:lstStyle/>
        <a:p>
          <a:endParaRPr lang="en-GB"/>
        </a:p>
      </dgm:t>
    </dgm:pt>
    <dgm:pt modelId="{978EFC1B-40B6-4DAB-A549-49665233685D}">
      <dgm:prSet phldrT="[Text]"/>
      <dgm:spPr/>
      <dgm:t>
        <a:bodyPr/>
        <a:lstStyle/>
        <a:p>
          <a:r>
            <a:rPr lang="en-GB" dirty="0"/>
            <a:t>To what extent do my early years students build on each other’s ideas during imaginative play?</a:t>
          </a:r>
        </a:p>
        <a:p>
          <a:r>
            <a:rPr lang="en-GB" dirty="0"/>
            <a:t>How well do students deepen their understanding by building on each other’s ideas?</a:t>
          </a:r>
        </a:p>
      </dgm:t>
    </dgm:pt>
    <dgm:pt modelId="{CEBF41E6-2327-419F-9E6C-58D7BB9D3382}" type="parTrans" cxnId="{DE5EEDC0-CEC3-4BB4-8685-B3AD44EEF4EB}">
      <dgm:prSet/>
      <dgm:spPr/>
      <dgm:t>
        <a:bodyPr/>
        <a:lstStyle/>
        <a:p>
          <a:endParaRPr lang="en-GB"/>
        </a:p>
      </dgm:t>
    </dgm:pt>
    <dgm:pt modelId="{B4C50E85-751F-4CAF-9132-D228A3054AC0}" type="sibTrans" cxnId="{DE5EEDC0-CEC3-4BB4-8685-B3AD44EEF4EB}">
      <dgm:prSet/>
      <dgm:spPr/>
      <dgm:t>
        <a:bodyPr/>
        <a:lstStyle/>
        <a:p>
          <a:endParaRPr lang="en-GB"/>
        </a:p>
      </dgm:t>
    </dgm:pt>
    <dgm:pt modelId="{2CBC7DC3-EAC7-4006-96CB-A5D4046DADE7}">
      <dgm:prSet phldrT="[Text]"/>
      <dgm:spPr/>
      <dgm:t>
        <a:bodyPr/>
        <a:lstStyle/>
        <a:p>
          <a:r>
            <a:rPr lang="en-GB" dirty="0"/>
            <a:t>Help students to make connections in a sequence of learning </a:t>
          </a:r>
          <a:r>
            <a:rPr lang="en-GB" b="1" dirty="0"/>
            <a:t>(Connect, C)</a:t>
          </a:r>
        </a:p>
      </dgm:t>
    </dgm:pt>
    <dgm:pt modelId="{02975EFF-F6A4-49A7-A77F-CB86E1CAE7FF}" type="parTrans" cxnId="{CAAAEED3-D43B-402A-A53A-E998E6F32F81}">
      <dgm:prSet/>
      <dgm:spPr/>
      <dgm:t>
        <a:bodyPr/>
        <a:lstStyle/>
        <a:p>
          <a:endParaRPr lang="en-GB"/>
        </a:p>
      </dgm:t>
    </dgm:pt>
    <dgm:pt modelId="{4E77197E-981F-4200-B6B4-41D2B8713311}" type="sibTrans" cxnId="{CAAAEED3-D43B-402A-A53A-E998E6F32F81}">
      <dgm:prSet/>
      <dgm:spPr/>
      <dgm:t>
        <a:bodyPr/>
        <a:lstStyle/>
        <a:p>
          <a:endParaRPr lang="en-GB"/>
        </a:p>
      </dgm:t>
    </dgm:pt>
    <dgm:pt modelId="{71F725E2-B8D0-4540-8D18-92FDEFDF672E}">
      <dgm:prSet phldrT="[Text]"/>
      <dgm:spPr/>
      <dgm:t>
        <a:bodyPr/>
        <a:lstStyle/>
        <a:p>
          <a:r>
            <a:rPr lang="en-GB" dirty="0"/>
            <a:t>In Religious Education, how much do students bring their own experiences into classroom discussion?                </a:t>
          </a:r>
        </a:p>
        <a:p>
          <a:r>
            <a:rPr lang="en-GB" dirty="0"/>
            <a:t>To what extent can my students make connections to the Russian Revolution when we’re discussing the book Animal Farm?      </a:t>
          </a:r>
        </a:p>
      </dgm:t>
    </dgm:pt>
    <dgm:pt modelId="{85B46C3F-BABD-43B0-A25A-5E5585BE5E06}" type="parTrans" cxnId="{1FEC61F8-9CDB-410A-BC44-126C24BA92B2}">
      <dgm:prSet/>
      <dgm:spPr/>
      <dgm:t>
        <a:bodyPr/>
        <a:lstStyle/>
        <a:p>
          <a:endParaRPr lang="en-GB"/>
        </a:p>
      </dgm:t>
    </dgm:pt>
    <dgm:pt modelId="{EEA9ECF3-C058-469E-9BDA-4701E4AF777D}" type="sibTrans" cxnId="{1FEC61F8-9CDB-410A-BC44-126C24BA92B2}">
      <dgm:prSet/>
      <dgm:spPr/>
      <dgm:t>
        <a:bodyPr/>
        <a:lstStyle/>
        <a:p>
          <a:endParaRPr lang="en-GB"/>
        </a:p>
      </dgm:t>
    </dgm:pt>
    <dgm:pt modelId="{AC5256A2-DB23-48B6-A2D5-39FAFBD374A9}">
      <dgm:prSet phldrT="[Text]"/>
      <dgm:spPr/>
      <dgm:t>
        <a:bodyPr/>
        <a:lstStyle/>
        <a:p>
          <a:r>
            <a:rPr lang="en-GB" dirty="0"/>
            <a:t>Help students to question and challenge each other’s ideas            </a:t>
          </a:r>
          <a:r>
            <a:rPr lang="en-GB" b="1" dirty="0"/>
            <a:t>(Challenge, CH)</a:t>
          </a:r>
        </a:p>
      </dgm:t>
    </dgm:pt>
    <dgm:pt modelId="{4B0E1BE2-48CE-4F58-8399-18A4FD052E68}" type="parTrans" cxnId="{89C1A9D2-88E4-4E2B-A33B-CB9318EDB28E}">
      <dgm:prSet/>
      <dgm:spPr/>
      <dgm:t>
        <a:bodyPr/>
        <a:lstStyle/>
        <a:p>
          <a:endParaRPr lang="en-GB"/>
        </a:p>
      </dgm:t>
    </dgm:pt>
    <dgm:pt modelId="{DB95D935-E4E4-4D6F-9513-5DC1F498D52D}" type="sibTrans" cxnId="{89C1A9D2-88E4-4E2B-A33B-CB9318EDB28E}">
      <dgm:prSet/>
      <dgm:spPr/>
      <dgm:t>
        <a:bodyPr/>
        <a:lstStyle/>
        <a:p>
          <a:endParaRPr lang="en-GB"/>
        </a:p>
      </dgm:t>
    </dgm:pt>
    <dgm:pt modelId="{19F143D1-99C4-4576-9076-AC84DE1E76E8}">
      <dgm:prSet/>
      <dgm:spPr/>
      <dgm:t>
        <a:bodyPr/>
        <a:lstStyle/>
        <a:p>
          <a:r>
            <a:rPr lang="en-GB" dirty="0"/>
            <a:t>In Computer Studies, when programming in pairs, how often do students give reasons for their decisions?</a:t>
          </a:r>
        </a:p>
        <a:p>
          <a:r>
            <a:rPr lang="en-GB" dirty="0"/>
            <a:t>To what extent do students give reasons when they’re making predictions in science?</a:t>
          </a:r>
        </a:p>
      </dgm:t>
    </dgm:pt>
    <dgm:pt modelId="{DE71C02C-2B20-4655-BA26-D1AD790CCC6A}" type="parTrans" cxnId="{F22AFFE2-7A77-4F89-B194-492004EEB81C}">
      <dgm:prSet/>
      <dgm:spPr/>
      <dgm:t>
        <a:bodyPr/>
        <a:lstStyle/>
        <a:p>
          <a:endParaRPr lang="en-GB"/>
        </a:p>
      </dgm:t>
    </dgm:pt>
    <dgm:pt modelId="{42A8F873-6594-44C9-9442-B8842A5D34D0}" type="sibTrans" cxnId="{F22AFFE2-7A77-4F89-B194-492004EEB81C}">
      <dgm:prSet/>
      <dgm:spPr/>
      <dgm:t>
        <a:bodyPr/>
        <a:lstStyle/>
        <a:p>
          <a:endParaRPr lang="en-GB"/>
        </a:p>
      </dgm:t>
    </dgm:pt>
    <dgm:pt modelId="{3C855A7B-2703-4ADA-8FE2-A48A07197946}">
      <dgm:prSet/>
      <dgm:spPr/>
      <dgm:t>
        <a:bodyPr/>
        <a:lstStyle/>
        <a:p>
          <a:r>
            <a:rPr lang="en-GB" dirty="0"/>
            <a:t>To what extent do my students challenge each other’s ideas when they examine sources in history?  </a:t>
          </a:r>
        </a:p>
        <a:p>
          <a:r>
            <a:rPr lang="en-GB" dirty="0"/>
            <a:t>On their media and gender module (Sociology BA), how well do my students evaluate different critical theories during discussion?</a:t>
          </a:r>
        </a:p>
      </dgm:t>
    </dgm:pt>
    <dgm:pt modelId="{54243F6C-705C-4A67-8FD0-DCF9B11057A0}" type="parTrans" cxnId="{51F7C65A-21E8-498D-BF42-0495C129A5E1}">
      <dgm:prSet/>
      <dgm:spPr/>
      <dgm:t>
        <a:bodyPr/>
        <a:lstStyle/>
        <a:p>
          <a:endParaRPr lang="en-GB"/>
        </a:p>
      </dgm:t>
    </dgm:pt>
    <dgm:pt modelId="{FEAE7374-2DEF-4FBC-A49A-480E49CC22F0}" type="sibTrans" cxnId="{51F7C65A-21E8-498D-BF42-0495C129A5E1}">
      <dgm:prSet/>
      <dgm:spPr/>
      <dgm:t>
        <a:bodyPr/>
        <a:lstStyle/>
        <a:p>
          <a:endParaRPr lang="en-GB"/>
        </a:p>
      </dgm:t>
    </dgm:pt>
    <dgm:pt modelId="{913763D1-64EF-48E3-96BD-5173A68A1FE5}" type="pres">
      <dgm:prSet presAssocID="{A44EFC9A-15EE-4926-B9F7-508271318974}" presName="hierChild1" presStyleCnt="0">
        <dgm:presLayoutVars>
          <dgm:chPref val="1"/>
          <dgm:dir/>
          <dgm:animOne val="branch"/>
          <dgm:animLvl val="lvl"/>
          <dgm:resizeHandles/>
        </dgm:presLayoutVars>
      </dgm:prSet>
      <dgm:spPr/>
    </dgm:pt>
    <dgm:pt modelId="{26A00C83-38D1-4B4C-9A43-349F853DB6D4}" type="pres">
      <dgm:prSet presAssocID="{3797F512-9711-4D35-AF6D-F8A7AE7D9444}" presName="hierRoot1" presStyleCnt="0"/>
      <dgm:spPr/>
    </dgm:pt>
    <dgm:pt modelId="{15C82281-459E-46A0-8BE0-6344C79945F5}" type="pres">
      <dgm:prSet presAssocID="{3797F512-9711-4D35-AF6D-F8A7AE7D9444}" presName="composite" presStyleCnt="0"/>
      <dgm:spPr/>
    </dgm:pt>
    <dgm:pt modelId="{083A4B5A-8E70-4987-AAB0-65522270F8FA}" type="pres">
      <dgm:prSet presAssocID="{3797F512-9711-4D35-AF6D-F8A7AE7D9444}" presName="background" presStyleLbl="node0" presStyleIdx="0" presStyleCnt="1"/>
      <dgm:spPr/>
    </dgm:pt>
    <dgm:pt modelId="{5E747C84-64D1-4CFC-B2DA-284E2902F930}" type="pres">
      <dgm:prSet presAssocID="{3797F512-9711-4D35-AF6D-F8A7AE7D9444}" presName="text" presStyleLbl="fgAcc0" presStyleIdx="0" presStyleCnt="1">
        <dgm:presLayoutVars>
          <dgm:chPref val="3"/>
        </dgm:presLayoutVars>
      </dgm:prSet>
      <dgm:spPr/>
    </dgm:pt>
    <dgm:pt modelId="{FD9D56FB-B773-42A6-B641-397D25FAF6FB}" type="pres">
      <dgm:prSet presAssocID="{3797F512-9711-4D35-AF6D-F8A7AE7D9444}" presName="hierChild2" presStyleCnt="0"/>
      <dgm:spPr/>
    </dgm:pt>
    <dgm:pt modelId="{696A1F71-EFE8-4E69-824E-9029AFC16744}" type="pres">
      <dgm:prSet presAssocID="{3BE6EFF3-16EE-49EC-B74C-F0FF3B773791}" presName="Name10" presStyleLbl="parChTrans1D2" presStyleIdx="0" presStyleCnt="4"/>
      <dgm:spPr/>
    </dgm:pt>
    <dgm:pt modelId="{162968DE-8744-4CCD-BEBE-C079D22D9D57}" type="pres">
      <dgm:prSet presAssocID="{0EF9529A-7D1E-49BF-B35E-1D38B21B9721}" presName="hierRoot2" presStyleCnt="0"/>
      <dgm:spPr/>
    </dgm:pt>
    <dgm:pt modelId="{C384E536-14D5-4D5C-9004-024D885B0A40}" type="pres">
      <dgm:prSet presAssocID="{0EF9529A-7D1E-49BF-B35E-1D38B21B9721}" presName="composite2" presStyleCnt="0"/>
      <dgm:spPr/>
    </dgm:pt>
    <dgm:pt modelId="{618E41CB-1EE8-4AF8-9EDF-49658D68382E}" type="pres">
      <dgm:prSet presAssocID="{0EF9529A-7D1E-49BF-B35E-1D38B21B9721}" presName="background2" presStyleLbl="node2" presStyleIdx="0" presStyleCnt="4"/>
      <dgm:spPr>
        <a:solidFill>
          <a:schemeClr val="accent2"/>
        </a:solidFill>
      </dgm:spPr>
    </dgm:pt>
    <dgm:pt modelId="{DEAF3728-5157-4AAB-AEA7-C4988424C4E7}" type="pres">
      <dgm:prSet presAssocID="{0EF9529A-7D1E-49BF-B35E-1D38B21B9721}" presName="text2" presStyleLbl="fgAcc2" presStyleIdx="0" presStyleCnt="4">
        <dgm:presLayoutVars>
          <dgm:chPref val="3"/>
        </dgm:presLayoutVars>
      </dgm:prSet>
      <dgm:spPr/>
    </dgm:pt>
    <dgm:pt modelId="{1F4641B5-9B9E-44F4-BB31-F4547413174D}" type="pres">
      <dgm:prSet presAssocID="{0EF9529A-7D1E-49BF-B35E-1D38B21B9721}" presName="hierChild3" presStyleCnt="0"/>
      <dgm:spPr/>
    </dgm:pt>
    <dgm:pt modelId="{8EC3C499-609C-48E0-8562-332644E4056B}" type="pres">
      <dgm:prSet presAssocID="{DE71C02C-2B20-4655-BA26-D1AD790CCC6A}" presName="Name17" presStyleLbl="parChTrans1D3" presStyleIdx="0" presStyleCnt="4"/>
      <dgm:spPr/>
    </dgm:pt>
    <dgm:pt modelId="{19FD7523-5E87-4853-8E87-3F69161DC3E3}" type="pres">
      <dgm:prSet presAssocID="{19F143D1-99C4-4576-9076-AC84DE1E76E8}" presName="hierRoot3" presStyleCnt="0"/>
      <dgm:spPr/>
    </dgm:pt>
    <dgm:pt modelId="{6044763F-3DC9-4753-9155-74F959450F5D}" type="pres">
      <dgm:prSet presAssocID="{19F143D1-99C4-4576-9076-AC84DE1E76E8}" presName="composite3" presStyleCnt="0"/>
      <dgm:spPr/>
    </dgm:pt>
    <dgm:pt modelId="{CFA8AB19-50A2-4BDE-BE47-362251146DE1}" type="pres">
      <dgm:prSet presAssocID="{19F143D1-99C4-4576-9076-AC84DE1E76E8}" presName="background3" presStyleLbl="node3" presStyleIdx="0" presStyleCnt="4"/>
      <dgm:spPr>
        <a:solidFill>
          <a:schemeClr val="accent2"/>
        </a:solidFill>
      </dgm:spPr>
    </dgm:pt>
    <dgm:pt modelId="{AD40BA6B-1408-4A34-A245-8DF5C38FC381}" type="pres">
      <dgm:prSet presAssocID="{19F143D1-99C4-4576-9076-AC84DE1E76E8}" presName="text3" presStyleLbl="fgAcc3" presStyleIdx="0" presStyleCnt="4" custScaleY="237131">
        <dgm:presLayoutVars>
          <dgm:chPref val="3"/>
        </dgm:presLayoutVars>
      </dgm:prSet>
      <dgm:spPr/>
    </dgm:pt>
    <dgm:pt modelId="{8719468E-4628-415D-97B0-4D807113A168}" type="pres">
      <dgm:prSet presAssocID="{19F143D1-99C4-4576-9076-AC84DE1E76E8}" presName="hierChild4" presStyleCnt="0"/>
      <dgm:spPr/>
    </dgm:pt>
    <dgm:pt modelId="{ABAA81A1-E5A6-43FB-9C5E-2881410480F1}" type="pres">
      <dgm:prSet presAssocID="{4B0E1BE2-48CE-4F58-8399-18A4FD052E68}" presName="Name10" presStyleLbl="parChTrans1D2" presStyleIdx="1" presStyleCnt="4"/>
      <dgm:spPr/>
    </dgm:pt>
    <dgm:pt modelId="{1B7C7A8E-5B08-44F0-ACE2-D072259A0D57}" type="pres">
      <dgm:prSet presAssocID="{AC5256A2-DB23-48B6-A2D5-39FAFBD374A9}" presName="hierRoot2" presStyleCnt="0"/>
      <dgm:spPr/>
    </dgm:pt>
    <dgm:pt modelId="{B85F5D9C-B2E3-4336-87F4-905C2819F3CB}" type="pres">
      <dgm:prSet presAssocID="{AC5256A2-DB23-48B6-A2D5-39FAFBD374A9}" presName="composite2" presStyleCnt="0"/>
      <dgm:spPr/>
    </dgm:pt>
    <dgm:pt modelId="{2F44E952-0E5F-4274-9971-F44565490D60}" type="pres">
      <dgm:prSet presAssocID="{AC5256A2-DB23-48B6-A2D5-39FAFBD374A9}" presName="background2" presStyleLbl="node2" presStyleIdx="1" presStyleCnt="4"/>
      <dgm:spPr>
        <a:solidFill>
          <a:srgbClr val="FFFF00"/>
        </a:solidFill>
      </dgm:spPr>
    </dgm:pt>
    <dgm:pt modelId="{2C11C53A-B5AF-418B-9E37-E825B6E36F16}" type="pres">
      <dgm:prSet presAssocID="{AC5256A2-DB23-48B6-A2D5-39FAFBD374A9}" presName="text2" presStyleLbl="fgAcc2" presStyleIdx="1" presStyleCnt="4">
        <dgm:presLayoutVars>
          <dgm:chPref val="3"/>
        </dgm:presLayoutVars>
      </dgm:prSet>
      <dgm:spPr/>
    </dgm:pt>
    <dgm:pt modelId="{37635459-51F7-4364-ACC7-3390BB1567BE}" type="pres">
      <dgm:prSet presAssocID="{AC5256A2-DB23-48B6-A2D5-39FAFBD374A9}" presName="hierChild3" presStyleCnt="0"/>
      <dgm:spPr/>
    </dgm:pt>
    <dgm:pt modelId="{D0949CDC-DF44-43E4-A5BF-01FC7AF4EFEF}" type="pres">
      <dgm:prSet presAssocID="{54243F6C-705C-4A67-8FD0-DCF9B11057A0}" presName="Name17" presStyleLbl="parChTrans1D3" presStyleIdx="1" presStyleCnt="4"/>
      <dgm:spPr/>
    </dgm:pt>
    <dgm:pt modelId="{AD467BD1-1C32-483D-8132-7678224C601B}" type="pres">
      <dgm:prSet presAssocID="{3C855A7B-2703-4ADA-8FE2-A48A07197946}" presName="hierRoot3" presStyleCnt="0"/>
      <dgm:spPr/>
    </dgm:pt>
    <dgm:pt modelId="{EDCAA794-AC6E-48B5-963B-DE7B32251429}" type="pres">
      <dgm:prSet presAssocID="{3C855A7B-2703-4ADA-8FE2-A48A07197946}" presName="composite3" presStyleCnt="0"/>
      <dgm:spPr/>
    </dgm:pt>
    <dgm:pt modelId="{52E337CD-D41A-4D4B-A14F-982221B9FF2E}" type="pres">
      <dgm:prSet presAssocID="{3C855A7B-2703-4ADA-8FE2-A48A07197946}" presName="background3" presStyleLbl="node3" presStyleIdx="1" presStyleCnt="4"/>
      <dgm:spPr>
        <a:solidFill>
          <a:srgbClr val="FFFF00"/>
        </a:solidFill>
      </dgm:spPr>
    </dgm:pt>
    <dgm:pt modelId="{D618D61F-BDA9-4768-9CD2-620E0DC97166}" type="pres">
      <dgm:prSet presAssocID="{3C855A7B-2703-4ADA-8FE2-A48A07197946}" presName="text3" presStyleLbl="fgAcc3" presStyleIdx="1" presStyleCnt="4" custScaleY="240766">
        <dgm:presLayoutVars>
          <dgm:chPref val="3"/>
        </dgm:presLayoutVars>
      </dgm:prSet>
      <dgm:spPr/>
    </dgm:pt>
    <dgm:pt modelId="{48A4CC6D-C2CD-4E95-87EF-54BC47D9C1C6}" type="pres">
      <dgm:prSet presAssocID="{3C855A7B-2703-4ADA-8FE2-A48A07197946}" presName="hierChild4" presStyleCnt="0"/>
      <dgm:spPr/>
    </dgm:pt>
    <dgm:pt modelId="{B9F06BBE-66AA-4F14-8E92-80E68DE4AF7C}" type="pres">
      <dgm:prSet presAssocID="{6ECA2432-018C-4C89-8553-6FC214D1A4B2}" presName="Name10" presStyleLbl="parChTrans1D2" presStyleIdx="2" presStyleCnt="4"/>
      <dgm:spPr/>
    </dgm:pt>
    <dgm:pt modelId="{DD1028FD-72FA-40B1-A183-F85643E40297}" type="pres">
      <dgm:prSet presAssocID="{4EA3A2B7-A9F3-419B-8AF1-5EA9EA41713A}" presName="hierRoot2" presStyleCnt="0"/>
      <dgm:spPr/>
    </dgm:pt>
    <dgm:pt modelId="{4E3FE2F2-5E5E-44B3-9387-7A45C632FB0B}" type="pres">
      <dgm:prSet presAssocID="{4EA3A2B7-A9F3-419B-8AF1-5EA9EA41713A}" presName="composite2" presStyleCnt="0"/>
      <dgm:spPr/>
    </dgm:pt>
    <dgm:pt modelId="{77624390-64B5-453B-8F52-A2A90D139190}" type="pres">
      <dgm:prSet presAssocID="{4EA3A2B7-A9F3-419B-8AF1-5EA9EA41713A}" presName="background2" presStyleLbl="node2" presStyleIdx="2" presStyleCnt="4"/>
      <dgm:spPr>
        <a:solidFill>
          <a:srgbClr val="92D050"/>
        </a:solidFill>
      </dgm:spPr>
    </dgm:pt>
    <dgm:pt modelId="{9662EAAA-5A7E-4DF3-8EE3-E5C029B6C2BF}" type="pres">
      <dgm:prSet presAssocID="{4EA3A2B7-A9F3-419B-8AF1-5EA9EA41713A}" presName="text2" presStyleLbl="fgAcc2" presStyleIdx="2" presStyleCnt="4">
        <dgm:presLayoutVars>
          <dgm:chPref val="3"/>
        </dgm:presLayoutVars>
      </dgm:prSet>
      <dgm:spPr/>
    </dgm:pt>
    <dgm:pt modelId="{FE984552-F2EF-4A56-924F-20CCAB8A9DB7}" type="pres">
      <dgm:prSet presAssocID="{4EA3A2B7-A9F3-419B-8AF1-5EA9EA41713A}" presName="hierChild3" presStyleCnt="0"/>
      <dgm:spPr/>
    </dgm:pt>
    <dgm:pt modelId="{6BB2E7BE-D8CF-4346-A7E4-40CCD6D2061D}" type="pres">
      <dgm:prSet presAssocID="{CEBF41E6-2327-419F-9E6C-58D7BB9D3382}" presName="Name17" presStyleLbl="parChTrans1D3" presStyleIdx="2" presStyleCnt="4"/>
      <dgm:spPr/>
    </dgm:pt>
    <dgm:pt modelId="{E6FE9381-858D-4396-9D58-70B0802FE3F6}" type="pres">
      <dgm:prSet presAssocID="{978EFC1B-40B6-4DAB-A549-49665233685D}" presName="hierRoot3" presStyleCnt="0"/>
      <dgm:spPr/>
    </dgm:pt>
    <dgm:pt modelId="{DBB7F237-7F58-4EFC-A01E-07AAB3EE5A82}" type="pres">
      <dgm:prSet presAssocID="{978EFC1B-40B6-4DAB-A549-49665233685D}" presName="composite3" presStyleCnt="0"/>
      <dgm:spPr/>
    </dgm:pt>
    <dgm:pt modelId="{E0B984A2-B043-4524-AC4F-AD173336CED7}" type="pres">
      <dgm:prSet presAssocID="{978EFC1B-40B6-4DAB-A549-49665233685D}" presName="background3" presStyleLbl="node3" presStyleIdx="2" presStyleCnt="4"/>
      <dgm:spPr>
        <a:solidFill>
          <a:srgbClr val="92D050"/>
        </a:solidFill>
      </dgm:spPr>
    </dgm:pt>
    <dgm:pt modelId="{08DC7F29-E10E-418F-8C67-67E1CAE6C8A0}" type="pres">
      <dgm:prSet presAssocID="{978EFC1B-40B6-4DAB-A549-49665233685D}" presName="text3" presStyleLbl="fgAcc3" presStyleIdx="2" presStyleCnt="4" custScaleY="253012">
        <dgm:presLayoutVars>
          <dgm:chPref val="3"/>
        </dgm:presLayoutVars>
      </dgm:prSet>
      <dgm:spPr/>
    </dgm:pt>
    <dgm:pt modelId="{516952A9-65F3-4E0D-9E89-E23031DCA02B}" type="pres">
      <dgm:prSet presAssocID="{978EFC1B-40B6-4DAB-A549-49665233685D}" presName="hierChild4" presStyleCnt="0"/>
      <dgm:spPr/>
    </dgm:pt>
    <dgm:pt modelId="{BA5E7CA9-3C61-461D-A608-7593AB57056E}" type="pres">
      <dgm:prSet presAssocID="{02975EFF-F6A4-49A7-A77F-CB86E1CAE7FF}" presName="Name10" presStyleLbl="parChTrans1D2" presStyleIdx="3" presStyleCnt="4"/>
      <dgm:spPr/>
    </dgm:pt>
    <dgm:pt modelId="{0B2A6729-9AEE-4518-98E2-1D9940369B7E}" type="pres">
      <dgm:prSet presAssocID="{2CBC7DC3-EAC7-4006-96CB-A5D4046DADE7}" presName="hierRoot2" presStyleCnt="0"/>
      <dgm:spPr/>
    </dgm:pt>
    <dgm:pt modelId="{95CA48B7-F0FA-42AD-81E2-718B32A2292C}" type="pres">
      <dgm:prSet presAssocID="{2CBC7DC3-EAC7-4006-96CB-A5D4046DADE7}" presName="composite2" presStyleCnt="0"/>
      <dgm:spPr/>
    </dgm:pt>
    <dgm:pt modelId="{8BA0C262-1BD0-43C3-8F45-4BC230A56473}" type="pres">
      <dgm:prSet presAssocID="{2CBC7DC3-EAC7-4006-96CB-A5D4046DADE7}" presName="background2" presStyleLbl="node2" presStyleIdx="3" presStyleCnt="4"/>
      <dgm:spPr>
        <a:solidFill>
          <a:srgbClr val="E13DCD"/>
        </a:solidFill>
      </dgm:spPr>
    </dgm:pt>
    <dgm:pt modelId="{EFDD9F69-E7E5-4A93-8F13-10F3CAE5030D}" type="pres">
      <dgm:prSet presAssocID="{2CBC7DC3-EAC7-4006-96CB-A5D4046DADE7}" presName="text2" presStyleLbl="fgAcc2" presStyleIdx="3" presStyleCnt="4">
        <dgm:presLayoutVars>
          <dgm:chPref val="3"/>
        </dgm:presLayoutVars>
      </dgm:prSet>
      <dgm:spPr/>
    </dgm:pt>
    <dgm:pt modelId="{197ABB7B-396E-4135-8C89-C00F6078B90F}" type="pres">
      <dgm:prSet presAssocID="{2CBC7DC3-EAC7-4006-96CB-A5D4046DADE7}" presName="hierChild3" presStyleCnt="0"/>
      <dgm:spPr/>
    </dgm:pt>
    <dgm:pt modelId="{AA6F9E02-73B3-4698-861D-9799BE44C7EC}" type="pres">
      <dgm:prSet presAssocID="{85B46C3F-BABD-43B0-A25A-5E5585BE5E06}" presName="Name17" presStyleLbl="parChTrans1D3" presStyleIdx="3" presStyleCnt="4"/>
      <dgm:spPr/>
    </dgm:pt>
    <dgm:pt modelId="{EB9757F7-EE8D-4014-8204-D01E3286AA62}" type="pres">
      <dgm:prSet presAssocID="{71F725E2-B8D0-4540-8D18-92FDEFDF672E}" presName="hierRoot3" presStyleCnt="0"/>
      <dgm:spPr/>
    </dgm:pt>
    <dgm:pt modelId="{303598F2-4B63-4F78-8181-0A10A0966728}" type="pres">
      <dgm:prSet presAssocID="{71F725E2-B8D0-4540-8D18-92FDEFDF672E}" presName="composite3" presStyleCnt="0"/>
      <dgm:spPr/>
    </dgm:pt>
    <dgm:pt modelId="{6355ADDF-0D40-44EC-B8B3-096A937B9179}" type="pres">
      <dgm:prSet presAssocID="{71F725E2-B8D0-4540-8D18-92FDEFDF672E}" presName="background3" presStyleLbl="node3" presStyleIdx="3" presStyleCnt="4"/>
      <dgm:spPr>
        <a:solidFill>
          <a:srgbClr val="E13DCD"/>
        </a:solidFill>
      </dgm:spPr>
    </dgm:pt>
    <dgm:pt modelId="{9AF74ADF-566F-4B2A-AB00-3848370265DE}" type="pres">
      <dgm:prSet presAssocID="{71F725E2-B8D0-4540-8D18-92FDEFDF672E}" presName="text3" presStyleLbl="fgAcc3" presStyleIdx="3" presStyleCnt="4" custScaleY="244158">
        <dgm:presLayoutVars>
          <dgm:chPref val="3"/>
        </dgm:presLayoutVars>
      </dgm:prSet>
      <dgm:spPr/>
    </dgm:pt>
    <dgm:pt modelId="{9B3DD919-E2ED-4531-A022-78CCF8FFFA1D}" type="pres">
      <dgm:prSet presAssocID="{71F725E2-B8D0-4540-8D18-92FDEFDF672E}" presName="hierChild4" presStyleCnt="0"/>
      <dgm:spPr/>
    </dgm:pt>
  </dgm:ptLst>
  <dgm:cxnLst>
    <dgm:cxn modelId="{A42A380E-4164-4911-BE3E-A7346D3AC818}" type="presOf" srcId="{AC5256A2-DB23-48B6-A2D5-39FAFBD374A9}" destId="{2C11C53A-B5AF-418B-9E37-E825B6E36F16}" srcOrd="0" destOrd="0" presId="urn:microsoft.com/office/officeart/2005/8/layout/hierarchy1"/>
    <dgm:cxn modelId="{09C91D31-C087-458D-904D-7FBE5769CD4D}" type="presOf" srcId="{71F725E2-B8D0-4540-8D18-92FDEFDF672E}" destId="{9AF74ADF-566F-4B2A-AB00-3848370265DE}" srcOrd="0" destOrd="0" presId="urn:microsoft.com/office/officeart/2005/8/layout/hierarchy1"/>
    <dgm:cxn modelId="{3F8F2433-3EC2-4166-9EB0-E12C95DA054B}" type="presOf" srcId="{2CBC7DC3-EAC7-4006-96CB-A5D4046DADE7}" destId="{EFDD9F69-E7E5-4A93-8F13-10F3CAE5030D}" srcOrd="0" destOrd="0" presId="urn:microsoft.com/office/officeart/2005/8/layout/hierarchy1"/>
    <dgm:cxn modelId="{CCB50349-E132-4CE6-8B93-7C1A2C92186E}" type="presOf" srcId="{3797F512-9711-4D35-AF6D-F8A7AE7D9444}" destId="{5E747C84-64D1-4CFC-B2DA-284E2902F930}" srcOrd="0" destOrd="0" presId="urn:microsoft.com/office/officeart/2005/8/layout/hierarchy1"/>
    <dgm:cxn modelId="{D8797357-073D-4A1A-A8BF-365F0FE618AF}" type="presOf" srcId="{CEBF41E6-2327-419F-9E6C-58D7BB9D3382}" destId="{6BB2E7BE-D8CF-4346-A7E4-40CCD6D2061D}" srcOrd="0" destOrd="0" presId="urn:microsoft.com/office/officeart/2005/8/layout/hierarchy1"/>
    <dgm:cxn modelId="{51F7C65A-21E8-498D-BF42-0495C129A5E1}" srcId="{AC5256A2-DB23-48B6-A2D5-39FAFBD374A9}" destId="{3C855A7B-2703-4ADA-8FE2-A48A07197946}" srcOrd="0" destOrd="0" parTransId="{54243F6C-705C-4A67-8FD0-DCF9B11057A0}" sibTransId="{FEAE7374-2DEF-4FBC-A49A-480E49CC22F0}"/>
    <dgm:cxn modelId="{11D1D060-F44A-404C-A2BE-AFF5F33E171B}" type="presOf" srcId="{3BE6EFF3-16EE-49EC-B74C-F0FF3B773791}" destId="{696A1F71-EFE8-4E69-824E-9029AFC16744}" srcOrd="0" destOrd="0" presId="urn:microsoft.com/office/officeart/2005/8/layout/hierarchy1"/>
    <dgm:cxn modelId="{C0214D67-4720-4412-A54D-25F8A6CCF6D4}" srcId="{3797F512-9711-4D35-AF6D-F8A7AE7D9444}" destId="{4EA3A2B7-A9F3-419B-8AF1-5EA9EA41713A}" srcOrd="2" destOrd="0" parTransId="{6ECA2432-018C-4C89-8553-6FC214D1A4B2}" sibTransId="{FB78A00E-9CF9-42F6-BEEC-57DB0FE8CB68}"/>
    <dgm:cxn modelId="{B1391A71-CC4A-49AF-A775-9F66917CACD8}" type="presOf" srcId="{19F143D1-99C4-4576-9076-AC84DE1E76E8}" destId="{AD40BA6B-1408-4A34-A245-8DF5C38FC381}" srcOrd="0" destOrd="0" presId="urn:microsoft.com/office/officeart/2005/8/layout/hierarchy1"/>
    <dgm:cxn modelId="{D9B24071-A293-4BAF-AE93-5C4CA4DC65E1}" type="presOf" srcId="{02975EFF-F6A4-49A7-A77F-CB86E1CAE7FF}" destId="{BA5E7CA9-3C61-461D-A608-7593AB57056E}" srcOrd="0" destOrd="0" presId="urn:microsoft.com/office/officeart/2005/8/layout/hierarchy1"/>
    <dgm:cxn modelId="{C3A68D73-2EF5-4B65-B14E-A9A28DF6064E}" srcId="{3797F512-9711-4D35-AF6D-F8A7AE7D9444}" destId="{0EF9529A-7D1E-49BF-B35E-1D38B21B9721}" srcOrd="0" destOrd="0" parTransId="{3BE6EFF3-16EE-49EC-B74C-F0FF3B773791}" sibTransId="{ADC53E0E-250A-4CE0-BA1D-5407F65AD4D3}"/>
    <dgm:cxn modelId="{7F4E8384-D2C5-428B-8873-18A24A2BD9B4}" type="presOf" srcId="{A44EFC9A-15EE-4926-B9F7-508271318974}" destId="{913763D1-64EF-48E3-96BD-5173A68A1FE5}" srcOrd="0" destOrd="0" presId="urn:microsoft.com/office/officeart/2005/8/layout/hierarchy1"/>
    <dgm:cxn modelId="{332BF793-34DD-4B39-968E-ADAA74BB4084}" srcId="{A44EFC9A-15EE-4926-B9F7-508271318974}" destId="{3797F512-9711-4D35-AF6D-F8A7AE7D9444}" srcOrd="0" destOrd="0" parTransId="{8EEC9DF2-698D-402A-8219-D5755A078EB4}" sibTransId="{61E80654-A1FC-43FC-BBA7-F913D5B2E4CE}"/>
    <dgm:cxn modelId="{C3F5A29E-C1EE-4E62-8357-126E9ECFC2CC}" type="presOf" srcId="{6ECA2432-018C-4C89-8553-6FC214D1A4B2}" destId="{B9F06BBE-66AA-4F14-8E92-80E68DE4AF7C}" srcOrd="0" destOrd="0" presId="urn:microsoft.com/office/officeart/2005/8/layout/hierarchy1"/>
    <dgm:cxn modelId="{E210F6A2-C01D-4ACA-98EE-058379113DA1}" type="presOf" srcId="{0EF9529A-7D1E-49BF-B35E-1D38B21B9721}" destId="{DEAF3728-5157-4AAB-AEA7-C4988424C4E7}" srcOrd="0" destOrd="0" presId="urn:microsoft.com/office/officeart/2005/8/layout/hierarchy1"/>
    <dgm:cxn modelId="{685683B5-9715-4D0E-9C9E-5B81A44AE066}" type="presOf" srcId="{4B0E1BE2-48CE-4F58-8399-18A4FD052E68}" destId="{ABAA81A1-E5A6-43FB-9C5E-2881410480F1}" srcOrd="0" destOrd="0" presId="urn:microsoft.com/office/officeart/2005/8/layout/hierarchy1"/>
    <dgm:cxn modelId="{D6D508C0-EC12-4E25-BBB1-10967B6C535D}" type="presOf" srcId="{978EFC1B-40B6-4DAB-A549-49665233685D}" destId="{08DC7F29-E10E-418F-8C67-67E1CAE6C8A0}" srcOrd="0" destOrd="0" presId="urn:microsoft.com/office/officeart/2005/8/layout/hierarchy1"/>
    <dgm:cxn modelId="{DE5EEDC0-CEC3-4BB4-8685-B3AD44EEF4EB}" srcId="{4EA3A2B7-A9F3-419B-8AF1-5EA9EA41713A}" destId="{978EFC1B-40B6-4DAB-A549-49665233685D}" srcOrd="0" destOrd="0" parTransId="{CEBF41E6-2327-419F-9E6C-58D7BB9D3382}" sibTransId="{B4C50E85-751F-4CAF-9132-D228A3054AC0}"/>
    <dgm:cxn modelId="{162C48C2-453B-4C2A-9D8B-0949CABD755F}" type="presOf" srcId="{3C855A7B-2703-4ADA-8FE2-A48A07197946}" destId="{D618D61F-BDA9-4768-9CD2-620E0DC97166}" srcOrd="0" destOrd="0" presId="urn:microsoft.com/office/officeart/2005/8/layout/hierarchy1"/>
    <dgm:cxn modelId="{305606CA-6DB4-4868-A8F5-CF469962D4BC}" type="presOf" srcId="{4EA3A2B7-A9F3-419B-8AF1-5EA9EA41713A}" destId="{9662EAAA-5A7E-4DF3-8EE3-E5C029B6C2BF}" srcOrd="0" destOrd="0" presId="urn:microsoft.com/office/officeart/2005/8/layout/hierarchy1"/>
    <dgm:cxn modelId="{89C1A9D2-88E4-4E2B-A33B-CB9318EDB28E}" srcId="{3797F512-9711-4D35-AF6D-F8A7AE7D9444}" destId="{AC5256A2-DB23-48B6-A2D5-39FAFBD374A9}" srcOrd="1" destOrd="0" parTransId="{4B0E1BE2-48CE-4F58-8399-18A4FD052E68}" sibTransId="{DB95D935-E4E4-4D6F-9513-5DC1F498D52D}"/>
    <dgm:cxn modelId="{CAAAEED3-D43B-402A-A53A-E998E6F32F81}" srcId="{3797F512-9711-4D35-AF6D-F8A7AE7D9444}" destId="{2CBC7DC3-EAC7-4006-96CB-A5D4046DADE7}" srcOrd="3" destOrd="0" parTransId="{02975EFF-F6A4-49A7-A77F-CB86E1CAE7FF}" sibTransId="{4E77197E-981F-4200-B6B4-41D2B8713311}"/>
    <dgm:cxn modelId="{548113DC-2237-4F98-B700-23123DA12754}" type="presOf" srcId="{54243F6C-705C-4A67-8FD0-DCF9B11057A0}" destId="{D0949CDC-DF44-43E4-A5BF-01FC7AF4EFEF}" srcOrd="0" destOrd="0" presId="urn:microsoft.com/office/officeart/2005/8/layout/hierarchy1"/>
    <dgm:cxn modelId="{F22AFFE2-7A77-4F89-B194-492004EEB81C}" srcId="{0EF9529A-7D1E-49BF-B35E-1D38B21B9721}" destId="{19F143D1-99C4-4576-9076-AC84DE1E76E8}" srcOrd="0" destOrd="0" parTransId="{DE71C02C-2B20-4655-BA26-D1AD790CCC6A}" sibTransId="{42A8F873-6594-44C9-9442-B8842A5D34D0}"/>
    <dgm:cxn modelId="{8C03C7F6-3F5A-49F2-BBB2-EC91A79B2C04}" type="presOf" srcId="{DE71C02C-2B20-4655-BA26-D1AD790CCC6A}" destId="{8EC3C499-609C-48E0-8562-332644E4056B}" srcOrd="0" destOrd="0" presId="urn:microsoft.com/office/officeart/2005/8/layout/hierarchy1"/>
    <dgm:cxn modelId="{1FEC61F8-9CDB-410A-BC44-126C24BA92B2}" srcId="{2CBC7DC3-EAC7-4006-96CB-A5D4046DADE7}" destId="{71F725E2-B8D0-4540-8D18-92FDEFDF672E}" srcOrd="0" destOrd="0" parTransId="{85B46C3F-BABD-43B0-A25A-5E5585BE5E06}" sibTransId="{EEA9ECF3-C058-469E-9BDA-4701E4AF777D}"/>
    <dgm:cxn modelId="{ECC830FF-64A7-4870-89EA-ED9EAF125DF5}" type="presOf" srcId="{85B46C3F-BABD-43B0-A25A-5E5585BE5E06}" destId="{AA6F9E02-73B3-4698-861D-9799BE44C7EC}" srcOrd="0" destOrd="0" presId="urn:microsoft.com/office/officeart/2005/8/layout/hierarchy1"/>
    <dgm:cxn modelId="{AE0DAD57-48AD-4784-A16D-C9026BBABC3E}" type="presParOf" srcId="{913763D1-64EF-48E3-96BD-5173A68A1FE5}" destId="{26A00C83-38D1-4B4C-9A43-349F853DB6D4}" srcOrd="0" destOrd="0" presId="urn:microsoft.com/office/officeart/2005/8/layout/hierarchy1"/>
    <dgm:cxn modelId="{708BF73C-C73A-4283-A18A-872AFD779738}" type="presParOf" srcId="{26A00C83-38D1-4B4C-9A43-349F853DB6D4}" destId="{15C82281-459E-46A0-8BE0-6344C79945F5}" srcOrd="0" destOrd="0" presId="urn:microsoft.com/office/officeart/2005/8/layout/hierarchy1"/>
    <dgm:cxn modelId="{A5FE5598-67FD-4E88-BCE2-E95814C48FEF}" type="presParOf" srcId="{15C82281-459E-46A0-8BE0-6344C79945F5}" destId="{083A4B5A-8E70-4987-AAB0-65522270F8FA}" srcOrd="0" destOrd="0" presId="urn:microsoft.com/office/officeart/2005/8/layout/hierarchy1"/>
    <dgm:cxn modelId="{B6DC17A1-0B90-4D00-A1EE-45680A3920FB}" type="presParOf" srcId="{15C82281-459E-46A0-8BE0-6344C79945F5}" destId="{5E747C84-64D1-4CFC-B2DA-284E2902F930}" srcOrd="1" destOrd="0" presId="urn:microsoft.com/office/officeart/2005/8/layout/hierarchy1"/>
    <dgm:cxn modelId="{3A58D348-1168-4A17-AFE9-FB908942F33C}" type="presParOf" srcId="{26A00C83-38D1-4B4C-9A43-349F853DB6D4}" destId="{FD9D56FB-B773-42A6-B641-397D25FAF6FB}" srcOrd="1" destOrd="0" presId="urn:microsoft.com/office/officeart/2005/8/layout/hierarchy1"/>
    <dgm:cxn modelId="{F7B6DAB7-C09C-4077-BFF7-4DF8EA1E4A2D}" type="presParOf" srcId="{FD9D56FB-B773-42A6-B641-397D25FAF6FB}" destId="{696A1F71-EFE8-4E69-824E-9029AFC16744}" srcOrd="0" destOrd="0" presId="urn:microsoft.com/office/officeart/2005/8/layout/hierarchy1"/>
    <dgm:cxn modelId="{EFBAFD25-A9CA-497D-A489-16762078AF2F}" type="presParOf" srcId="{FD9D56FB-B773-42A6-B641-397D25FAF6FB}" destId="{162968DE-8744-4CCD-BEBE-C079D22D9D57}" srcOrd="1" destOrd="0" presId="urn:microsoft.com/office/officeart/2005/8/layout/hierarchy1"/>
    <dgm:cxn modelId="{DC4F9F29-DE1D-46AE-A078-ACCF6C969569}" type="presParOf" srcId="{162968DE-8744-4CCD-BEBE-C079D22D9D57}" destId="{C384E536-14D5-4D5C-9004-024D885B0A40}" srcOrd="0" destOrd="0" presId="urn:microsoft.com/office/officeart/2005/8/layout/hierarchy1"/>
    <dgm:cxn modelId="{AC97A3E9-619A-4DE3-AAB0-7E6DE4BEE798}" type="presParOf" srcId="{C384E536-14D5-4D5C-9004-024D885B0A40}" destId="{618E41CB-1EE8-4AF8-9EDF-49658D68382E}" srcOrd="0" destOrd="0" presId="urn:microsoft.com/office/officeart/2005/8/layout/hierarchy1"/>
    <dgm:cxn modelId="{DCED91E1-D820-4E1A-824C-3D1086A2F592}" type="presParOf" srcId="{C384E536-14D5-4D5C-9004-024D885B0A40}" destId="{DEAF3728-5157-4AAB-AEA7-C4988424C4E7}" srcOrd="1" destOrd="0" presId="urn:microsoft.com/office/officeart/2005/8/layout/hierarchy1"/>
    <dgm:cxn modelId="{B4754793-3DB8-4A1C-B23B-1BBA1E5F171A}" type="presParOf" srcId="{162968DE-8744-4CCD-BEBE-C079D22D9D57}" destId="{1F4641B5-9B9E-44F4-BB31-F4547413174D}" srcOrd="1" destOrd="0" presId="urn:microsoft.com/office/officeart/2005/8/layout/hierarchy1"/>
    <dgm:cxn modelId="{988AD4EC-0585-480A-A45B-5CEC93EC7591}" type="presParOf" srcId="{1F4641B5-9B9E-44F4-BB31-F4547413174D}" destId="{8EC3C499-609C-48E0-8562-332644E4056B}" srcOrd="0" destOrd="0" presId="urn:microsoft.com/office/officeart/2005/8/layout/hierarchy1"/>
    <dgm:cxn modelId="{593F88BF-ED7C-4802-A289-5B11B8643568}" type="presParOf" srcId="{1F4641B5-9B9E-44F4-BB31-F4547413174D}" destId="{19FD7523-5E87-4853-8E87-3F69161DC3E3}" srcOrd="1" destOrd="0" presId="urn:microsoft.com/office/officeart/2005/8/layout/hierarchy1"/>
    <dgm:cxn modelId="{E110EC94-2B3D-491E-86E6-0A8798AEFE3B}" type="presParOf" srcId="{19FD7523-5E87-4853-8E87-3F69161DC3E3}" destId="{6044763F-3DC9-4753-9155-74F959450F5D}" srcOrd="0" destOrd="0" presId="urn:microsoft.com/office/officeart/2005/8/layout/hierarchy1"/>
    <dgm:cxn modelId="{E01AF62E-E90D-4AD1-8AD2-A0AF0FACBFA2}" type="presParOf" srcId="{6044763F-3DC9-4753-9155-74F959450F5D}" destId="{CFA8AB19-50A2-4BDE-BE47-362251146DE1}" srcOrd="0" destOrd="0" presId="urn:microsoft.com/office/officeart/2005/8/layout/hierarchy1"/>
    <dgm:cxn modelId="{20F072DF-DEF7-4BB3-AD17-1744E50B096E}" type="presParOf" srcId="{6044763F-3DC9-4753-9155-74F959450F5D}" destId="{AD40BA6B-1408-4A34-A245-8DF5C38FC381}" srcOrd="1" destOrd="0" presId="urn:microsoft.com/office/officeart/2005/8/layout/hierarchy1"/>
    <dgm:cxn modelId="{84B2D863-6BBF-478A-BF86-1AF6FDBB5997}" type="presParOf" srcId="{19FD7523-5E87-4853-8E87-3F69161DC3E3}" destId="{8719468E-4628-415D-97B0-4D807113A168}" srcOrd="1" destOrd="0" presId="urn:microsoft.com/office/officeart/2005/8/layout/hierarchy1"/>
    <dgm:cxn modelId="{913C999D-C560-49DF-9572-3F507B33F2CA}" type="presParOf" srcId="{FD9D56FB-B773-42A6-B641-397D25FAF6FB}" destId="{ABAA81A1-E5A6-43FB-9C5E-2881410480F1}" srcOrd="2" destOrd="0" presId="urn:microsoft.com/office/officeart/2005/8/layout/hierarchy1"/>
    <dgm:cxn modelId="{620913EF-736E-44AF-B2F0-5571483C699B}" type="presParOf" srcId="{FD9D56FB-B773-42A6-B641-397D25FAF6FB}" destId="{1B7C7A8E-5B08-44F0-ACE2-D072259A0D57}" srcOrd="3" destOrd="0" presId="urn:microsoft.com/office/officeart/2005/8/layout/hierarchy1"/>
    <dgm:cxn modelId="{745E0EF3-A460-4BF7-BEEE-925DFC9B8A90}" type="presParOf" srcId="{1B7C7A8E-5B08-44F0-ACE2-D072259A0D57}" destId="{B85F5D9C-B2E3-4336-87F4-905C2819F3CB}" srcOrd="0" destOrd="0" presId="urn:microsoft.com/office/officeart/2005/8/layout/hierarchy1"/>
    <dgm:cxn modelId="{2068FBDB-84B1-415A-AB1D-9B08CAFBBCAB}" type="presParOf" srcId="{B85F5D9C-B2E3-4336-87F4-905C2819F3CB}" destId="{2F44E952-0E5F-4274-9971-F44565490D60}" srcOrd="0" destOrd="0" presId="urn:microsoft.com/office/officeart/2005/8/layout/hierarchy1"/>
    <dgm:cxn modelId="{CFF1FB09-69E9-4BC6-A0FD-CC444BB72EB3}" type="presParOf" srcId="{B85F5D9C-B2E3-4336-87F4-905C2819F3CB}" destId="{2C11C53A-B5AF-418B-9E37-E825B6E36F16}" srcOrd="1" destOrd="0" presId="urn:microsoft.com/office/officeart/2005/8/layout/hierarchy1"/>
    <dgm:cxn modelId="{2CCFC8D2-293A-410E-A0C2-F29B212992CE}" type="presParOf" srcId="{1B7C7A8E-5B08-44F0-ACE2-D072259A0D57}" destId="{37635459-51F7-4364-ACC7-3390BB1567BE}" srcOrd="1" destOrd="0" presId="urn:microsoft.com/office/officeart/2005/8/layout/hierarchy1"/>
    <dgm:cxn modelId="{ED2B4B01-3542-4959-898B-0190931EA4F8}" type="presParOf" srcId="{37635459-51F7-4364-ACC7-3390BB1567BE}" destId="{D0949CDC-DF44-43E4-A5BF-01FC7AF4EFEF}" srcOrd="0" destOrd="0" presId="urn:microsoft.com/office/officeart/2005/8/layout/hierarchy1"/>
    <dgm:cxn modelId="{2D4388E7-F824-4432-B25E-7D0844794D59}" type="presParOf" srcId="{37635459-51F7-4364-ACC7-3390BB1567BE}" destId="{AD467BD1-1C32-483D-8132-7678224C601B}" srcOrd="1" destOrd="0" presId="urn:microsoft.com/office/officeart/2005/8/layout/hierarchy1"/>
    <dgm:cxn modelId="{8E56D6B7-6AFA-4B3D-80E2-319B1DD6E087}" type="presParOf" srcId="{AD467BD1-1C32-483D-8132-7678224C601B}" destId="{EDCAA794-AC6E-48B5-963B-DE7B32251429}" srcOrd="0" destOrd="0" presId="urn:microsoft.com/office/officeart/2005/8/layout/hierarchy1"/>
    <dgm:cxn modelId="{B847E6E4-EB52-422B-BA30-D9B69E5D9548}" type="presParOf" srcId="{EDCAA794-AC6E-48B5-963B-DE7B32251429}" destId="{52E337CD-D41A-4D4B-A14F-982221B9FF2E}" srcOrd="0" destOrd="0" presId="urn:microsoft.com/office/officeart/2005/8/layout/hierarchy1"/>
    <dgm:cxn modelId="{3CC76378-FBFD-4A3B-A47B-89194C657D61}" type="presParOf" srcId="{EDCAA794-AC6E-48B5-963B-DE7B32251429}" destId="{D618D61F-BDA9-4768-9CD2-620E0DC97166}" srcOrd="1" destOrd="0" presId="urn:microsoft.com/office/officeart/2005/8/layout/hierarchy1"/>
    <dgm:cxn modelId="{9A2AF9BF-3185-4BED-845F-DF60EBC58132}" type="presParOf" srcId="{AD467BD1-1C32-483D-8132-7678224C601B}" destId="{48A4CC6D-C2CD-4E95-87EF-54BC47D9C1C6}" srcOrd="1" destOrd="0" presId="urn:microsoft.com/office/officeart/2005/8/layout/hierarchy1"/>
    <dgm:cxn modelId="{8BCFE9B0-1AD8-41F5-B58D-9F44936924FB}" type="presParOf" srcId="{FD9D56FB-B773-42A6-B641-397D25FAF6FB}" destId="{B9F06BBE-66AA-4F14-8E92-80E68DE4AF7C}" srcOrd="4" destOrd="0" presId="urn:microsoft.com/office/officeart/2005/8/layout/hierarchy1"/>
    <dgm:cxn modelId="{1D1CB811-E240-4E2B-B03D-8478C8D90E49}" type="presParOf" srcId="{FD9D56FB-B773-42A6-B641-397D25FAF6FB}" destId="{DD1028FD-72FA-40B1-A183-F85643E40297}" srcOrd="5" destOrd="0" presId="urn:microsoft.com/office/officeart/2005/8/layout/hierarchy1"/>
    <dgm:cxn modelId="{BBA3DF0D-9E71-40AE-9457-756E90C15048}" type="presParOf" srcId="{DD1028FD-72FA-40B1-A183-F85643E40297}" destId="{4E3FE2F2-5E5E-44B3-9387-7A45C632FB0B}" srcOrd="0" destOrd="0" presId="urn:microsoft.com/office/officeart/2005/8/layout/hierarchy1"/>
    <dgm:cxn modelId="{A87419D9-8FFE-4A2F-89D8-EEC3FB4FEC99}" type="presParOf" srcId="{4E3FE2F2-5E5E-44B3-9387-7A45C632FB0B}" destId="{77624390-64B5-453B-8F52-A2A90D139190}" srcOrd="0" destOrd="0" presId="urn:microsoft.com/office/officeart/2005/8/layout/hierarchy1"/>
    <dgm:cxn modelId="{C0616810-99D3-41F1-97D0-DA819E769DFE}" type="presParOf" srcId="{4E3FE2F2-5E5E-44B3-9387-7A45C632FB0B}" destId="{9662EAAA-5A7E-4DF3-8EE3-E5C029B6C2BF}" srcOrd="1" destOrd="0" presId="urn:microsoft.com/office/officeart/2005/8/layout/hierarchy1"/>
    <dgm:cxn modelId="{3930E6C3-B112-4F2A-85B6-047D2AD765D2}" type="presParOf" srcId="{DD1028FD-72FA-40B1-A183-F85643E40297}" destId="{FE984552-F2EF-4A56-924F-20CCAB8A9DB7}" srcOrd="1" destOrd="0" presId="urn:microsoft.com/office/officeart/2005/8/layout/hierarchy1"/>
    <dgm:cxn modelId="{C740EEEB-5C02-4930-824A-21902DF0117D}" type="presParOf" srcId="{FE984552-F2EF-4A56-924F-20CCAB8A9DB7}" destId="{6BB2E7BE-D8CF-4346-A7E4-40CCD6D2061D}" srcOrd="0" destOrd="0" presId="urn:microsoft.com/office/officeart/2005/8/layout/hierarchy1"/>
    <dgm:cxn modelId="{11276D94-B416-43DE-B8FD-65B584D9A136}" type="presParOf" srcId="{FE984552-F2EF-4A56-924F-20CCAB8A9DB7}" destId="{E6FE9381-858D-4396-9D58-70B0802FE3F6}" srcOrd="1" destOrd="0" presId="urn:microsoft.com/office/officeart/2005/8/layout/hierarchy1"/>
    <dgm:cxn modelId="{BC347F6E-B4D3-4622-893F-E56AF7C0E315}" type="presParOf" srcId="{E6FE9381-858D-4396-9D58-70B0802FE3F6}" destId="{DBB7F237-7F58-4EFC-A01E-07AAB3EE5A82}" srcOrd="0" destOrd="0" presId="urn:microsoft.com/office/officeart/2005/8/layout/hierarchy1"/>
    <dgm:cxn modelId="{08C37121-53A4-4304-8061-17B3141E6027}" type="presParOf" srcId="{DBB7F237-7F58-4EFC-A01E-07AAB3EE5A82}" destId="{E0B984A2-B043-4524-AC4F-AD173336CED7}" srcOrd="0" destOrd="0" presId="urn:microsoft.com/office/officeart/2005/8/layout/hierarchy1"/>
    <dgm:cxn modelId="{91D94403-A995-4A09-94E0-A5D9918647D5}" type="presParOf" srcId="{DBB7F237-7F58-4EFC-A01E-07AAB3EE5A82}" destId="{08DC7F29-E10E-418F-8C67-67E1CAE6C8A0}" srcOrd="1" destOrd="0" presId="urn:microsoft.com/office/officeart/2005/8/layout/hierarchy1"/>
    <dgm:cxn modelId="{933B59F8-CA8E-49F5-8505-A8665240193D}" type="presParOf" srcId="{E6FE9381-858D-4396-9D58-70B0802FE3F6}" destId="{516952A9-65F3-4E0D-9E89-E23031DCA02B}" srcOrd="1" destOrd="0" presId="urn:microsoft.com/office/officeart/2005/8/layout/hierarchy1"/>
    <dgm:cxn modelId="{5CA4D4AE-E3F3-4A8A-B6AC-36E11FE5CF9F}" type="presParOf" srcId="{FD9D56FB-B773-42A6-B641-397D25FAF6FB}" destId="{BA5E7CA9-3C61-461D-A608-7593AB57056E}" srcOrd="6" destOrd="0" presId="urn:microsoft.com/office/officeart/2005/8/layout/hierarchy1"/>
    <dgm:cxn modelId="{7AB7AB52-C0E1-400F-9485-7DB628CF858B}" type="presParOf" srcId="{FD9D56FB-B773-42A6-B641-397D25FAF6FB}" destId="{0B2A6729-9AEE-4518-98E2-1D9940369B7E}" srcOrd="7" destOrd="0" presId="urn:microsoft.com/office/officeart/2005/8/layout/hierarchy1"/>
    <dgm:cxn modelId="{1C9E00BC-0CB4-4898-815E-AF8AEC7ECDA2}" type="presParOf" srcId="{0B2A6729-9AEE-4518-98E2-1D9940369B7E}" destId="{95CA48B7-F0FA-42AD-81E2-718B32A2292C}" srcOrd="0" destOrd="0" presId="urn:microsoft.com/office/officeart/2005/8/layout/hierarchy1"/>
    <dgm:cxn modelId="{37680885-E5CB-49EE-8C60-6538DA06ABAA}" type="presParOf" srcId="{95CA48B7-F0FA-42AD-81E2-718B32A2292C}" destId="{8BA0C262-1BD0-43C3-8F45-4BC230A56473}" srcOrd="0" destOrd="0" presId="urn:microsoft.com/office/officeart/2005/8/layout/hierarchy1"/>
    <dgm:cxn modelId="{C9BB9217-B75B-48C0-9455-9A7C6489D4C0}" type="presParOf" srcId="{95CA48B7-F0FA-42AD-81E2-718B32A2292C}" destId="{EFDD9F69-E7E5-4A93-8F13-10F3CAE5030D}" srcOrd="1" destOrd="0" presId="urn:microsoft.com/office/officeart/2005/8/layout/hierarchy1"/>
    <dgm:cxn modelId="{A33C4AB1-4EB3-42C4-B2CE-A1AA2042782B}" type="presParOf" srcId="{0B2A6729-9AEE-4518-98E2-1D9940369B7E}" destId="{197ABB7B-396E-4135-8C89-C00F6078B90F}" srcOrd="1" destOrd="0" presId="urn:microsoft.com/office/officeart/2005/8/layout/hierarchy1"/>
    <dgm:cxn modelId="{2E55EF57-8B03-458C-BCB3-5D354F9BC048}" type="presParOf" srcId="{197ABB7B-396E-4135-8C89-C00F6078B90F}" destId="{AA6F9E02-73B3-4698-861D-9799BE44C7EC}" srcOrd="0" destOrd="0" presId="urn:microsoft.com/office/officeart/2005/8/layout/hierarchy1"/>
    <dgm:cxn modelId="{65262902-B902-46A5-88F9-C518E3335FC0}" type="presParOf" srcId="{197ABB7B-396E-4135-8C89-C00F6078B90F}" destId="{EB9757F7-EE8D-4014-8204-D01E3286AA62}" srcOrd="1" destOrd="0" presId="urn:microsoft.com/office/officeart/2005/8/layout/hierarchy1"/>
    <dgm:cxn modelId="{7A159C31-2291-4AB7-BF61-799B410CA39C}" type="presParOf" srcId="{EB9757F7-EE8D-4014-8204-D01E3286AA62}" destId="{303598F2-4B63-4F78-8181-0A10A0966728}" srcOrd="0" destOrd="0" presId="urn:microsoft.com/office/officeart/2005/8/layout/hierarchy1"/>
    <dgm:cxn modelId="{C4F68C0B-3F30-488B-AE2D-21E4FB2DB45A}" type="presParOf" srcId="{303598F2-4B63-4F78-8181-0A10A0966728}" destId="{6355ADDF-0D40-44EC-B8B3-096A937B9179}" srcOrd="0" destOrd="0" presId="urn:microsoft.com/office/officeart/2005/8/layout/hierarchy1"/>
    <dgm:cxn modelId="{2F20A20C-6584-4967-B89A-6CCBC44B0E58}" type="presParOf" srcId="{303598F2-4B63-4F78-8181-0A10A0966728}" destId="{9AF74ADF-566F-4B2A-AB00-3848370265DE}" srcOrd="1" destOrd="0" presId="urn:microsoft.com/office/officeart/2005/8/layout/hierarchy1"/>
    <dgm:cxn modelId="{2FF344E0-71C4-4012-9558-B94FD3B89272}" type="presParOf" srcId="{EB9757F7-EE8D-4014-8204-D01E3286AA62}" destId="{9B3DD919-E2ED-4531-A022-78CCF8FFFA1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4EFC9A-15EE-4926-B9F7-508271318974}"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GB"/>
        </a:p>
      </dgm:t>
    </dgm:pt>
    <dgm:pt modelId="{3797F512-9711-4D35-AF6D-F8A7AE7D9444}">
      <dgm:prSet phldrT="[Text]"/>
      <dgm:spPr/>
      <dgm:t>
        <a:bodyPr/>
        <a:lstStyle/>
        <a:p>
          <a:r>
            <a:rPr lang="en-GB" dirty="0"/>
            <a:t>I want to focus on student participation</a:t>
          </a:r>
        </a:p>
        <a:p>
          <a:r>
            <a:rPr lang="en-GB" dirty="0"/>
            <a:t>I want…</a:t>
          </a:r>
        </a:p>
        <a:p>
          <a:endParaRPr lang="en-GB" dirty="0"/>
        </a:p>
      </dgm:t>
    </dgm:pt>
    <dgm:pt modelId="{8EEC9DF2-698D-402A-8219-D5755A078EB4}" type="parTrans" cxnId="{332BF793-34DD-4B39-968E-ADAA74BB4084}">
      <dgm:prSet/>
      <dgm:spPr/>
      <dgm:t>
        <a:bodyPr/>
        <a:lstStyle/>
        <a:p>
          <a:endParaRPr lang="en-GB"/>
        </a:p>
      </dgm:t>
    </dgm:pt>
    <dgm:pt modelId="{61E80654-A1FC-43FC-BBA7-F913D5B2E4CE}" type="sibTrans" cxnId="{332BF793-34DD-4B39-968E-ADAA74BB4084}">
      <dgm:prSet/>
      <dgm:spPr/>
      <dgm:t>
        <a:bodyPr/>
        <a:lstStyle/>
        <a:p>
          <a:endParaRPr lang="en-GB"/>
        </a:p>
      </dgm:t>
    </dgm:pt>
    <dgm:pt modelId="{0EF9529A-7D1E-49BF-B35E-1D38B21B9721}">
      <dgm:prSet phldrT="[Text]"/>
      <dgm:spPr/>
      <dgm:t>
        <a:bodyPr/>
        <a:lstStyle/>
        <a:p>
          <a:r>
            <a:rPr lang="en-GB" dirty="0"/>
            <a:t>More students to participate in classroom dialogue</a:t>
          </a:r>
        </a:p>
        <a:p>
          <a:endParaRPr lang="en-GB" dirty="0"/>
        </a:p>
      </dgm:t>
    </dgm:pt>
    <dgm:pt modelId="{3BE6EFF3-16EE-49EC-B74C-F0FF3B773791}" type="parTrans" cxnId="{C3A68D73-2EF5-4B65-B14E-A9A28DF6064E}">
      <dgm:prSet/>
      <dgm:spPr/>
      <dgm:t>
        <a:bodyPr/>
        <a:lstStyle/>
        <a:p>
          <a:endParaRPr lang="en-GB"/>
        </a:p>
      </dgm:t>
    </dgm:pt>
    <dgm:pt modelId="{ADC53E0E-250A-4CE0-BA1D-5407F65AD4D3}" type="sibTrans" cxnId="{C3A68D73-2EF5-4B65-B14E-A9A28DF6064E}">
      <dgm:prSet/>
      <dgm:spPr/>
      <dgm:t>
        <a:bodyPr/>
        <a:lstStyle/>
        <a:p>
          <a:endParaRPr lang="en-GB"/>
        </a:p>
      </dgm:t>
    </dgm:pt>
    <dgm:pt modelId="{4EA3A2B7-A9F3-419B-8AF1-5EA9EA41713A}">
      <dgm:prSet phldrT="[Text]"/>
      <dgm:spPr/>
      <dgm:t>
        <a:bodyPr/>
        <a:lstStyle/>
        <a:p>
          <a:r>
            <a:rPr lang="en-GB" dirty="0"/>
            <a:t>To embed ground rules in my classroom culture </a:t>
          </a:r>
        </a:p>
        <a:p>
          <a:endParaRPr lang="en-GB" dirty="0"/>
        </a:p>
      </dgm:t>
    </dgm:pt>
    <dgm:pt modelId="{6ECA2432-018C-4C89-8553-6FC214D1A4B2}" type="parTrans" cxnId="{C0214D67-4720-4412-A54D-25F8A6CCF6D4}">
      <dgm:prSet/>
      <dgm:spPr/>
      <dgm:t>
        <a:bodyPr/>
        <a:lstStyle/>
        <a:p>
          <a:endParaRPr lang="en-GB"/>
        </a:p>
      </dgm:t>
    </dgm:pt>
    <dgm:pt modelId="{FB78A00E-9CF9-42F6-BEEC-57DB0FE8CB68}" type="sibTrans" cxnId="{C0214D67-4720-4412-A54D-25F8A6CCF6D4}">
      <dgm:prSet/>
      <dgm:spPr/>
      <dgm:t>
        <a:bodyPr/>
        <a:lstStyle/>
        <a:p>
          <a:endParaRPr lang="en-GB"/>
        </a:p>
      </dgm:t>
    </dgm:pt>
    <dgm:pt modelId="{978EFC1B-40B6-4DAB-A549-49665233685D}">
      <dgm:prSet phldrT="[Text]"/>
      <dgm:spPr/>
      <dgm:t>
        <a:bodyPr/>
        <a:lstStyle/>
        <a:p>
          <a:r>
            <a:rPr lang="en-GB" dirty="0"/>
            <a:t>What difference does using ground rules make to the dialogue in my classroom? </a:t>
          </a:r>
        </a:p>
        <a:p>
          <a:r>
            <a:rPr lang="en-GB" dirty="0"/>
            <a:t>How often do I refer to the ground rules in my teaching? </a:t>
          </a:r>
        </a:p>
        <a:p>
          <a:endParaRPr lang="en-GB" dirty="0"/>
        </a:p>
      </dgm:t>
    </dgm:pt>
    <dgm:pt modelId="{CEBF41E6-2327-419F-9E6C-58D7BB9D3382}" type="parTrans" cxnId="{DE5EEDC0-CEC3-4BB4-8685-B3AD44EEF4EB}">
      <dgm:prSet/>
      <dgm:spPr/>
      <dgm:t>
        <a:bodyPr/>
        <a:lstStyle/>
        <a:p>
          <a:endParaRPr lang="en-GB"/>
        </a:p>
      </dgm:t>
    </dgm:pt>
    <dgm:pt modelId="{B4C50E85-751F-4CAF-9132-D228A3054AC0}" type="sibTrans" cxnId="{DE5EEDC0-CEC3-4BB4-8685-B3AD44EEF4EB}">
      <dgm:prSet/>
      <dgm:spPr/>
      <dgm:t>
        <a:bodyPr/>
        <a:lstStyle/>
        <a:p>
          <a:endParaRPr lang="en-GB"/>
        </a:p>
      </dgm:t>
    </dgm:pt>
    <dgm:pt modelId="{AC5256A2-DB23-48B6-A2D5-39FAFBD374A9}">
      <dgm:prSet phldrT="[Text]"/>
      <dgm:spPr/>
      <dgm:t>
        <a:bodyPr/>
        <a:lstStyle/>
        <a:p>
          <a:r>
            <a:rPr lang="en-GB" dirty="0"/>
            <a:t>Groups to talk more productively together</a:t>
          </a:r>
        </a:p>
        <a:p>
          <a:endParaRPr lang="en-GB" dirty="0"/>
        </a:p>
      </dgm:t>
    </dgm:pt>
    <dgm:pt modelId="{4B0E1BE2-48CE-4F58-8399-18A4FD052E68}" type="parTrans" cxnId="{89C1A9D2-88E4-4E2B-A33B-CB9318EDB28E}">
      <dgm:prSet/>
      <dgm:spPr/>
      <dgm:t>
        <a:bodyPr/>
        <a:lstStyle/>
        <a:p>
          <a:endParaRPr lang="en-GB"/>
        </a:p>
      </dgm:t>
    </dgm:pt>
    <dgm:pt modelId="{DB95D935-E4E4-4D6F-9513-5DC1F498D52D}" type="sibTrans" cxnId="{89C1A9D2-88E4-4E2B-A33B-CB9318EDB28E}">
      <dgm:prSet/>
      <dgm:spPr/>
      <dgm:t>
        <a:bodyPr/>
        <a:lstStyle/>
        <a:p>
          <a:endParaRPr lang="en-GB"/>
        </a:p>
      </dgm:t>
    </dgm:pt>
    <dgm:pt modelId="{19F143D1-99C4-4576-9076-AC84DE1E76E8}">
      <dgm:prSet/>
      <dgm:spPr/>
      <dgm:t>
        <a:bodyPr/>
        <a:lstStyle/>
        <a:p>
          <a:r>
            <a:rPr lang="en-GB" dirty="0"/>
            <a:t>How does a ‘talk buddy’ approach impact on the dialogue in my classroom? </a:t>
          </a:r>
        </a:p>
        <a:p>
          <a:r>
            <a:rPr lang="en-GB" dirty="0"/>
            <a:t>To what extent is the talk in my classroom dominated by a few students? </a:t>
          </a:r>
        </a:p>
        <a:p>
          <a:endParaRPr lang="en-GB" dirty="0"/>
        </a:p>
      </dgm:t>
    </dgm:pt>
    <dgm:pt modelId="{DE71C02C-2B20-4655-BA26-D1AD790CCC6A}" type="parTrans" cxnId="{F22AFFE2-7A77-4F89-B194-492004EEB81C}">
      <dgm:prSet/>
      <dgm:spPr/>
      <dgm:t>
        <a:bodyPr/>
        <a:lstStyle/>
        <a:p>
          <a:endParaRPr lang="en-GB"/>
        </a:p>
      </dgm:t>
    </dgm:pt>
    <dgm:pt modelId="{42A8F873-6594-44C9-9442-B8842A5D34D0}" type="sibTrans" cxnId="{F22AFFE2-7A77-4F89-B194-492004EEB81C}">
      <dgm:prSet/>
      <dgm:spPr/>
      <dgm:t>
        <a:bodyPr/>
        <a:lstStyle/>
        <a:p>
          <a:endParaRPr lang="en-GB"/>
        </a:p>
      </dgm:t>
    </dgm:pt>
    <dgm:pt modelId="{3C855A7B-2703-4ADA-8FE2-A48A07197946}">
      <dgm:prSet/>
      <dgm:spPr/>
      <dgm:t>
        <a:bodyPr/>
        <a:lstStyle/>
        <a:p>
          <a:r>
            <a:rPr lang="en-GB" dirty="0"/>
            <a:t>How do students perceive the quality of their group work?  </a:t>
          </a:r>
        </a:p>
        <a:p>
          <a:r>
            <a:rPr lang="en-GB" dirty="0"/>
            <a:t>What difference does giving students roles in group work make to dialogue? </a:t>
          </a:r>
        </a:p>
        <a:p>
          <a:endParaRPr lang="en-GB" dirty="0"/>
        </a:p>
      </dgm:t>
    </dgm:pt>
    <dgm:pt modelId="{54243F6C-705C-4A67-8FD0-DCF9B11057A0}" type="parTrans" cxnId="{51F7C65A-21E8-498D-BF42-0495C129A5E1}">
      <dgm:prSet/>
      <dgm:spPr/>
      <dgm:t>
        <a:bodyPr/>
        <a:lstStyle/>
        <a:p>
          <a:endParaRPr lang="en-GB"/>
        </a:p>
      </dgm:t>
    </dgm:pt>
    <dgm:pt modelId="{FEAE7374-2DEF-4FBC-A49A-480E49CC22F0}" type="sibTrans" cxnId="{51F7C65A-21E8-498D-BF42-0495C129A5E1}">
      <dgm:prSet/>
      <dgm:spPr/>
      <dgm:t>
        <a:bodyPr/>
        <a:lstStyle/>
        <a:p>
          <a:endParaRPr lang="en-GB"/>
        </a:p>
      </dgm:t>
    </dgm:pt>
    <dgm:pt modelId="{913763D1-64EF-48E3-96BD-5173A68A1FE5}" type="pres">
      <dgm:prSet presAssocID="{A44EFC9A-15EE-4926-B9F7-508271318974}" presName="hierChild1" presStyleCnt="0">
        <dgm:presLayoutVars>
          <dgm:chPref val="1"/>
          <dgm:dir/>
          <dgm:animOne val="branch"/>
          <dgm:animLvl val="lvl"/>
          <dgm:resizeHandles/>
        </dgm:presLayoutVars>
      </dgm:prSet>
      <dgm:spPr/>
    </dgm:pt>
    <dgm:pt modelId="{26A00C83-38D1-4B4C-9A43-349F853DB6D4}" type="pres">
      <dgm:prSet presAssocID="{3797F512-9711-4D35-AF6D-F8A7AE7D9444}" presName="hierRoot1" presStyleCnt="0"/>
      <dgm:spPr/>
    </dgm:pt>
    <dgm:pt modelId="{15C82281-459E-46A0-8BE0-6344C79945F5}" type="pres">
      <dgm:prSet presAssocID="{3797F512-9711-4D35-AF6D-F8A7AE7D9444}" presName="composite" presStyleCnt="0"/>
      <dgm:spPr/>
    </dgm:pt>
    <dgm:pt modelId="{083A4B5A-8E70-4987-AAB0-65522270F8FA}" type="pres">
      <dgm:prSet presAssocID="{3797F512-9711-4D35-AF6D-F8A7AE7D9444}" presName="background" presStyleLbl="node0" presStyleIdx="0" presStyleCnt="1"/>
      <dgm:spPr/>
    </dgm:pt>
    <dgm:pt modelId="{5E747C84-64D1-4CFC-B2DA-284E2902F930}" type="pres">
      <dgm:prSet presAssocID="{3797F512-9711-4D35-AF6D-F8A7AE7D9444}" presName="text" presStyleLbl="fgAcc0" presStyleIdx="0" presStyleCnt="1">
        <dgm:presLayoutVars>
          <dgm:chPref val="3"/>
        </dgm:presLayoutVars>
      </dgm:prSet>
      <dgm:spPr/>
    </dgm:pt>
    <dgm:pt modelId="{FD9D56FB-B773-42A6-B641-397D25FAF6FB}" type="pres">
      <dgm:prSet presAssocID="{3797F512-9711-4D35-AF6D-F8A7AE7D9444}" presName="hierChild2" presStyleCnt="0"/>
      <dgm:spPr/>
    </dgm:pt>
    <dgm:pt modelId="{696A1F71-EFE8-4E69-824E-9029AFC16744}" type="pres">
      <dgm:prSet presAssocID="{3BE6EFF3-16EE-49EC-B74C-F0FF3B773791}" presName="Name10" presStyleLbl="parChTrans1D2" presStyleIdx="0" presStyleCnt="3"/>
      <dgm:spPr/>
    </dgm:pt>
    <dgm:pt modelId="{162968DE-8744-4CCD-BEBE-C079D22D9D57}" type="pres">
      <dgm:prSet presAssocID="{0EF9529A-7D1E-49BF-B35E-1D38B21B9721}" presName="hierRoot2" presStyleCnt="0"/>
      <dgm:spPr/>
    </dgm:pt>
    <dgm:pt modelId="{C384E536-14D5-4D5C-9004-024D885B0A40}" type="pres">
      <dgm:prSet presAssocID="{0EF9529A-7D1E-49BF-B35E-1D38B21B9721}" presName="composite2" presStyleCnt="0"/>
      <dgm:spPr/>
    </dgm:pt>
    <dgm:pt modelId="{618E41CB-1EE8-4AF8-9EDF-49658D68382E}" type="pres">
      <dgm:prSet presAssocID="{0EF9529A-7D1E-49BF-B35E-1D38B21B9721}" presName="background2" presStyleLbl="node2" presStyleIdx="0" presStyleCnt="3"/>
      <dgm:spPr>
        <a:solidFill>
          <a:schemeClr val="accent2"/>
        </a:solidFill>
      </dgm:spPr>
    </dgm:pt>
    <dgm:pt modelId="{DEAF3728-5157-4AAB-AEA7-C4988424C4E7}" type="pres">
      <dgm:prSet presAssocID="{0EF9529A-7D1E-49BF-B35E-1D38B21B9721}" presName="text2" presStyleLbl="fgAcc2" presStyleIdx="0" presStyleCnt="3">
        <dgm:presLayoutVars>
          <dgm:chPref val="3"/>
        </dgm:presLayoutVars>
      </dgm:prSet>
      <dgm:spPr/>
    </dgm:pt>
    <dgm:pt modelId="{1F4641B5-9B9E-44F4-BB31-F4547413174D}" type="pres">
      <dgm:prSet presAssocID="{0EF9529A-7D1E-49BF-B35E-1D38B21B9721}" presName="hierChild3" presStyleCnt="0"/>
      <dgm:spPr/>
    </dgm:pt>
    <dgm:pt modelId="{8EC3C499-609C-48E0-8562-332644E4056B}" type="pres">
      <dgm:prSet presAssocID="{DE71C02C-2B20-4655-BA26-D1AD790CCC6A}" presName="Name17" presStyleLbl="parChTrans1D3" presStyleIdx="0" presStyleCnt="3"/>
      <dgm:spPr/>
    </dgm:pt>
    <dgm:pt modelId="{19FD7523-5E87-4853-8E87-3F69161DC3E3}" type="pres">
      <dgm:prSet presAssocID="{19F143D1-99C4-4576-9076-AC84DE1E76E8}" presName="hierRoot3" presStyleCnt="0"/>
      <dgm:spPr/>
    </dgm:pt>
    <dgm:pt modelId="{6044763F-3DC9-4753-9155-74F959450F5D}" type="pres">
      <dgm:prSet presAssocID="{19F143D1-99C4-4576-9076-AC84DE1E76E8}" presName="composite3" presStyleCnt="0"/>
      <dgm:spPr/>
    </dgm:pt>
    <dgm:pt modelId="{CFA8AB19-50A2-4BDE-BE47-362251146DE1}" type="pres">
      <dgm:prSet presAssocID="{19F143D1-99C4-4576-9076-AC84DE1E76E8}" presName="background3" presStyleLbl="node3" presStyleIdx="0" presStyleCnt="3"/>
      <dgm:spPr>
        <a:solidFill>
          <a:schemeClr val="accent2"/>
        </a:solidFill>
      </dgm:spPr>
    </dgm:pt>
    <dgm:pt modelId="{AD40BA6B-1408-4A34-A245-8DF5C38FC381}" type="pres">
      <dgm:prSet presAssocID="{19F143D1-99C4-4576-9076-AC84DE1E76E8}" presName="text3" presStyleLbl="fgAcc3" presStyleIdx="0" presStyleCnt="3" custScaleY="237131">
        <dgm:presLayoutVars>
          <dgm:chPref val="3"/>
        </dgm:presLayoutVars>
      </dgm:prSet>
      <dgm:spPr/>
    </dgm:pt>
    <dgm:pt modelId="{8719468E-4628-415D-97B0-4D807113A168}" type="pres">
      <dgm:prSet presAssocID="{19F143D1-99C4-4576-9076-AC84DE1E76E8}" presName="hierChild4" presStyleCnt="0"/>
      <dgm:spPr/>
    </dgm:pt>
    <dgm:pt modelId="{ABAA81A1-E5A6-43FB-9C5E-2881410480F1}" type="pres">
      <dgm:prSet presAssocID="{4B0E1BE2-48CE-4F58-8399-18A4FD052E68}" presName="Name10" presStyleLbl="parChTrans1D2" presStyleIdx="1" presStyleCnt="3"/>
      <dgm:spPr/>
    </dgm:pt>
    <dgm:pt modelId="{1B7C7A8E-5B08-44F0-ACE2-D072259A0D57}" type="pres">
      <dgm:prSet presAssocID="{AC5256A2-DB23-48B6-A2D5-39FAFBD374A9}" presName="hierRoot2" presStyleCnt="0"/>
      <dgm:spPr/>
    </dgm:pt>
    <dgm:pt modelId="{B85F5D9C-B2E3-4336-87F4-905C2819F3CB}" type="pres">
      <dgm:prSet presAssocID="{AC5256A2-DB23-48B6-A2D5-39FAFBD374A9}" presName="composite2" presStyleCnt="0"/>
      <dgm:spPr/>
    </dgm:pt>
    <dgm:pt modelId="{2F44E952-0E5F-4274-9971-F44565490D60}" type="pres">
      <dgm:prSet presAssocID="{AC5256A2-DB23-48B6-A2D5-39FAFBD374A9}" presName="background2" presStyleLbl="node2" presStyleIdx="1" presStyleCnt="3"/>
      <dgm:spPr>
        <a:solidFill>
          <a:srgbClr val="FFFF00"/>
        </a:solidFill>
      </dgm:spPr>
    </dgm:pt>
    <dgm:pt modelId="{2C11C53A-B5AF-418B-9E37-E825B6E36F16}" type="pres">
      <dgm:prSet presAssocID="{AC5256A2-DB23-48B6-A2D5-39FAFBD374A9}" presName="text2" presStyleLbl="fgAcc2" presStyleIdx="1" presStyleCnt="3">
        <dgm:presLayoutVars>
          <dgm:chPref val="3"/>
        </dgm:presLayoutVars>
      </dgm:prSet>
      <dgm:spPr/>
    </dgm:pt>
    <dgm:pt modelId="{37635459-51F7-4364-ACC7-3390BB1567BE}" type="pres">
      <dgm:prSet presAssocID="{AC5256A2-DB23-48B6-A2D5-39FAFBD374A9}" presName="hierChild3" presStyleCnt="0"/>
      <dgm:spPr/>
    </dgm:pt>
    <dgm:pt modelId="{D0949CDC-DF44-43E4-A5BF-01FC7AF4EFEF}" type="pres">
      <dgm:prSet presAssocID="{54243F6C-705C-4A67-8FD0-DCF9B11057A0}" presName="Name17" presStyleLbl="parChTrans1D3" presStyleIdx="1" presStyleCnt="3"/>
      <dgm:spPr/>
    </dgm:pt>
    <dgm:pt modelId="{AD467BD1-1C32-483D-8132-7678224C601B}" type="pres">
      <dgm:prSet presAssocID="{3C855A7B-2703-4ADA-8FE2-A48A07197946}" presName="hierRoot3" presStyleCnt="0"/>
      <dgm:spPr/>
    </dgm:pt>
    <dgm:pt modelId="{EDCAA794-AC6E-48B5-963B-DE7B32251429}" type="pres">
      <dgm:prSet presAssocID="{3C855A7B-2703-4ADA-8FE2-A48A07197946}" presName="composite3" presStyleCnt="0"/>
      <dgm:spPr/>
    </dgm:pt>
    <dgm:pt modelId="{52E337CD-D41A-4D4B-A14F-982221B9FF2E}" type="pres">
      <dgm:prSet presAssocID="{3C855A7B-2703-4ADA-8FE2-A48A07197946}" presName="background3" presStyleLbl="node3" presStyleIdx="1" presStyleCnt="3"/>
      <dgm:spPr>
        <a:solidFill>
          <a:srgbClr val="FFFF00"/>
        </a:solidFill>
      </dgm:spPr>
    </dgm:pt>
    <dgm:pt modelId="{D618D61F-BDA9-4768-9CD2-620E0DC97166}" type="pres">
      <dgm:prSet presAssocID="{3C855A7B-2703-4ADA-8FE2-A48A07197946}" presName="text3" presStyleLbl="fgAcc3" presStyleIdx="1" presStyleCnt="3" custScaleY="240766">
        <dgm:presLayoutVars>
          <dgm:chPref val="3"/>
        </dgm:presLayoutVars>
      </dgm:prSet>
      <dgm:spPr/>
    </dgm:pt>
    <dgm:pt modelId="{48A4CC6D-C2CD-4E95-87EF-54BC47D9C1C6}" type="pres">
      <dgm:prSet presAssocID="{3C855A7B-2703-4ADA-8FE2-A48A07197946}" presName="hierChild4" presStyleCnt="0"/>
      <dgm:spPr/>
    </dgm:pt>
    <dgm:pt modelId="{B9F06BBE-66AA-4F14-8E92-80E68DE4AF7C}" type="pres">
      <dgm:prSet presAssocID="{6ECA2432-018C-4C89-8553-6FC214D1A4B2}" presName="Name10" presStyleLbl="parChTrans1D2" presStyleIdx="2" presStyleCnt="3"/>
      <dgm:spPr/>
    </dgm:pt>
    <dgm:pt modelId="{DD1028FD-72FA-40B1-A183-F85643E40297}" type="pres">
      <dgm:prSet presAssocID="{4EA3A2B7-A9F3-419B-8AF1-5EA9EA41713A}" presName="hierRoot2" presStyleCnt="0"/>
      <dgm:spPr/>
    </dgm:pt>
    <dgm:pt modelId="{4E3FE2F2-5E5E-44B3-9387-7A45C632FB0B}" type="pres">
      <dgm:prSet presAssocID="{4EA3A2B7-A9F3-419B-8AF1-5EA9EA41713A}" presName="composite2" presStyleCnt="0"/>
      <dgm:spPr/>
    </dgm:pt>
    <dgm:pt modelId="{77624390-64B5-453B-8F52-A2A90D139190}" type="pres">
      <dgm:prSet presAssocID="{4EA3A2B7-A9F3-419B-8AF1-5EA9EA41713A}" presName="background2" presStyleLbl="node2" presStyleIdx="2" presStyleCnt="3"/>
      <dgm:spPr>
        <a:solidFill>
          <a:srgbClr val="92D050"/>
        </a:solidFill>
      </dgm:spPr>
    </dgm:pt>
    <dgm:pt modelId="{9662EAAA-5A7E-4DF3-8EE3-E5C029B6C2BF}" type="pres">
      <dgm:prSet presAssocID="{4EA3A2B7-A9F3-419B-8AF1-5EA9EA41713A}" presName="text2" presStyleLbl="fgAcc2" presStyleIdx="2" presStyleCnt="3">
        <dgm:presLayoutVars>
          <dgm:chPref val="3"/>
        </dgm:presLayoutVars>
      </dgm:prSet>
      <dgm:spPr/>
    </dgm:pt>
    <dgm:pt modelId="{FE984552-F2EF-4A56-924F-20CCAB8A9DB7}" type="pres">
      <dgm:prSet presAssocID="{4EA3A2B7-A9F3-419B-8AF1-5EA9EA41713A}" presName="hierChild3" presStyleCnt="0"/>
      <dgm:spPr/>
    </dgm:pt>
    <dgm:pt modelId="{6BB2E7BE-D8CF-4346-A7E4-40CCD6D2061D}" type="pres">
      <dgm:prSet presAssocID="{CEBF41E6-2327-419F-9E6C-58D7BB9D3382}" presName="Name17" presStyleLbl="parChTrans1D3" presStyleIdx="2" presStyleCnt="3"/>
      <dgm:spPr/>
    </dgm:pt>
    <dgm:pt modelId="{E6FE9381-858D-4396-9D58-70B0802FE3F6}" type="pres">
      <dgm:prSet presAssocID="{978EFC1B-40B6-4DAB-A549-49665233685D}" presName="hierRoot3" presStyleCnt="0"/>
      <dgm:spPr/>
    </dgm:pt>
    <dgm:pt modelId="{DBB7F237-7F58-4EFC-A01E-07AAB3EE5A82}" type="pres">
      <dgm:prSet presAssocID="{978EFC1B-40B6-4DAB-A549-49665233685D}" presName="composite3" presStyleCnt="0"/>
      <dgm:spPr/>
    </dgm:pt>
    <dgm:pt modelId="{E0B984A2-B043-4524-AC4F-AD173336CED7}" type="pres">
      <dgm:prSet presAssocID="{978EFC1B-40B6-4DAB-A549-49665233685D}" presName="background3" presStyleLbl="node3" presStyleIdx="2" presStyleCnt="3"/>
      <dgm:spPr>
        <a:solidFill>
          <a:srgbClr val="92D050"/>
        </a:solidFill>
      </dgm:spPr>
    </dgm:pt>
    <dgm:pt modelId="{08DC7F29-E10E-418F-8C67-67E1CAE6C8A0}" type="pres">
      <dgm:prSet presAssocID="{978EFC1B-40B6-4DAB-A549-49665233685D}" presName="text3" presStyleLbl="fgAcc3" presStyleIdx="2" presStyleCnt="3" custScaleY="253012">
        <dgm:presLayoutVars>
          <dgm:chPref val="3"/>
        </dgm:presLayoutVars>
      </dgm:prSet>
      <dgm:spPr/>
    </dgm:pt>
    <dgm:pt modelId="{516952A9-65F3-4E0D-9E89-E23031DCA02B}" type="pres">
      <dgm:prSet presAssocID="{978EFC1B-40B6-4DAB-A549-49665233685D}" presName="hierChild4" presStyleCnt="0"/>
      <dgm:spPr/>
    </dgm:pt>
  </dgm:ptLst>
  <dgm:cxnLst>
    <dgm:cxn modelId="{90C4040B-9958-4B44-B9BB-1FB94D8A5609}" type="presOf" srcId="{0EF9529A-7D1E-49BF-B35E-1D38B21B9721}" destId="{DEAF3728-5157-4AAB-AEA7-C4988424C4E7}" srcOrd="0" destOrd="0" presId="urn:microsoft.com/office/officeart/2005/8/layout/hierarchy1"/>
    <dgm:cxn modelId="{11D79034-6B72-40C3-BDC0-0EC070FE9491}" type="presOf" srcId="{4B0E1BE2-48CE-4F58-8399-18A4FD052E68}" destId="{ABAA81A1-E5A6-43FB-9C5E-2881410480F1}" srcOrd="0" destOrd="0" presId="urn:microsoft.com/office/officeart/2005/8/layout/hierarchy1"/>
    <dgm:cxn modelId="{51F7C65A-21E8-498D-BF42-0495C129A5E1}" srcId="{AC5256A2-DB23-48B6-A2D5-39FAFBD374A9}" destId="{3C855A7B-2703-4ADA-8FE2-A48A07197946}" srcOrd="0" destOrd="0" parTransId="{54243F6C-705C-4A67-8FD0-DCF9B11057A0}" sibTransId="{FEAE7374-2DEF-4FBC-A49A-480E49CC22F0}"/>
    <dgm:cxn modelId="{D8335E62-F6FF-4F8B-BC23-E2877F93C631}" type="presOf" srcId="{978EFC1B-40B6-4DAB-A549-49665233685D}" destId="{08DC7F29-E10E-418F-8C67-67E1CAE6C8A0}" srcOrd="0" destOrd="0" presId="urn:microsoft.com/office/officeart/2005/8/layout/hierarchy1"/>
    <dgm:cxn modelId="{F1F28F64-0C1A-457F-894A-A3F1245865E8}" type="presOf" srcId="{4EA3A2B7-A9F3-419B-8AF1-5EA9EA41713A}" destId="{9662EAAA-5A7E-4DF3-8EE3-E5C029B6C2BF}" srcOrd="0" destOrd="0" presId="urn:microsoft.com/office/officeart/2005/8/layout/hierarchy1"/>
    <dgm:cxn modelId="{C0214D67-4720-4412-A54D-25F8A6CCF6D4}" srcId="{3797F512-9711-4D35-AF6D-F8A7AE7D9444}" destId="{4EA3A2B7-A9F3-419B-8AF1-5EA9EA41713A}" srcOrd="2" destOrd="0" parTransId="{6ECA2432-018C-4C89-8553-6FC214D1A4B2}" sibTransId="{FB78A00E-9CF9-42F6-BEEC-57DB0FE8CB68}"/>
    <dgm:cxn modelId="{E1A5426B-AF5A-49F9-ACE7-C79F1F7FEBF0}" type="presOf" srcId="{DE71C02C-2B20-4655-BA26-D1AD790CCC6A}" destId="{8EC3C499-609C-48E0-8562-332644E4056B}" srcOrd="0" destOrd="0" presId="urn:microsoft.com/office/officeart/2005/8/layout/hierarchy1"/>
    <dgm:cxn modelId="{4045A86C-5B8C-4D6D-8DD7-608D9209CB6F}" type="presOf" srcId="{19F143D1-99C4-4576-9076-AC84DE1E76E8}" destId="{AD40BA6B-1408-4A34-A245-8DF5C38FC381}" srcOrd="0" destOrd="0" presId="urn:microsoft.com/office/officeart/2005/8/layout/hierarchy1"/>
    <dgm:cxn modelId="{C240DF6C-E158-44B9-B13F-3F3D0A5DD775}" type="presOf" srcId="{54243F6C-705C-4A67-8FD0-DCF9B11057A0}" destId="{D0949CDC-DF44-43E4-A5BF-01FC7AF4EFEF}" srcOrd="0" destOrd="0" presId="urn:microsoft.com/office/officeart/2005/8/layout/hierarchy1"/>
    <dgm:cxn modelId="{BD4D1B73-D1E5-4235-92F8-76456492B72C}" type="presOf" srcId="{3797F512-9711-4D35-AF6D-F8A7AE7D9444}" destId="{5E747C84-64D1-4CFC-B2DA-284E2902F930}" srcOrd="0" destOrd="0" presId="urn:microsoft.com/office/officeart/2005/8/layout/hierarchy1"/>
    <dgm:cxn modelId="{C3A68D73-2EF5-4B65-B14E-A9A28DF6064E}" srcId="{3797F512-9711-4D35-AF6D-F8A7AE7D9444}" destId="{0EF9529A-7D1E-49BF-B35E-1D38B21B9721}" srcOrd="0" destOrd="0" parTransId="{3BE6EFF3-16EE-49EC-B74C-F0FF3B773791}" sibTransId="{ADC53E0E-250A-4CE0-BA1D-5407F65AD4D3}"/>
    <dgm:cxn modelId="{332BF793-34DD-4B39-968E-ADAA74BB4084}" srcId="{A44EFC9A-15EE-4926-B9F7-508271318974}" destId="{3797F512-9711-4D35-AF6D-F8A7AE7D9444}" srcOrd="0" destOrd="0" parTransId="{8EEC9DF2-698D-402A-8219-D5755A078EB4}" sibTransId="{61E80654-A1FC-43FC-BBA7-F913D5B2E4CE}"/>
    <dgm:cxn modelId="{D5F76EA4-8986-475E-A7C3-5A1EAE26C7F5}" type="presOf" srcId="{6ECA2432-018C-4C89-8553-6FC214D1A4B2}" destId="{B9F06BBE-66AA-4F14-8E92-80E68DE4AF7C}" srcOrd="0" destOrd="0" presId="urn:microsoft.com/office/officeart/2005/8/layout/hierarchy1"/>
    <dgm:cxn modelId="{DE5EEDC0-CEC3-4BB4-8685-B3AD44EEF4EB}" srcId="{4EA3A2B7-A9F3-419B-8AF1-5EA9EA41713A}" destId="{978EFC1B-40B6-4DAB-A549-49665233685D}" srcOrd="0" destOrd="0" parTransId="{CEBF41E6-2327-419F-9E6C-58D7BB9D3382}" sibTransId="{B4C50E85-751F-4CAF-9132-D228A3054AC0}"/>
    <dgm:cxn modelId="{92DAEDC4-5285-4E8D-AF21-45C7E7493F98}" type="presOf" srcId="{A44EFC9A-15EE-4926-B9F7-508271318974}" destId="{913763D1-64EF-48E3-96BD-5173A68A1FE5}" srcOrd="0" destOrd="0" presId="urn:microsoft.com/office/officeart/2005/8/layout/hierarchy1"/>
    <dgm:cxn modelId="{89C1A9D2-88E4-4E2B-A33B-CB9318EDB28E}" srcId="{3797F512-9711-4D35-AF6D-F8A7AE7D9444}" destId="{AC5256A2-DB23-48B6-A2D5-39FAFBD374A9}" srcOrd="1" destOrd="0" parTransId="{4B0E1BE2-48CE-4F58-8399-18A4FD052E68}" sibTransId="{DB95D935-E4E4-4D6F-9513-5DC1F498D52D}"/>
    <dgm:cxn modelId="{1267C4D7-1B54-48E7-9EE5-A3D288A6D916}" type="presOf" srcId="{CEBF41E6-2327-419F-9E6C-58D7BB9D3382}" destId="{6BB2E7BE-D8CF-4346-A7E4-40CCD6D2061D}" srcOrd="0" destOrd="0" presId="urn:microsoft.com/office/officeart/2005/8/layout/hierarchy1"/>
    <dgm:cxn modelId="{5FC846DC-EB77-4B50-9577-D3F884CABF67}" type="presOf" srcId="{AC5256A2-DB23-48B6-A2D5-39FAFBD374A9}" destId="{2C11C53A-B5AF-418B-9E37-E825B6E36F16}" srcOrd="0" destOrd="0" presId="urn:microsoft.com/office/officeart/2005/8/layout/hierarchy1"/>
    <dgm:cxn modelId="{F22AFFE2-7A77-4F89-B194-492004EEB81C}" srcId="{0EF9529A-7D1E-49BF-B35E-1D38B21B9721}" destId="{19F143D1-99C4-4576-9076-AC84DE1E76E8}" srcOrd="0" destOrd="0" parTransId="{DE71C02C-2B20-4655-BA26-D1AD790CCC6A}" sibTransId="{42A8F873-6594-44C9-9442-B8842A5D34D0}"/>
    <dgm:cxn modelId="{D62426FE-3D91-4539-84EE-C94B8CED5DEA}" type="presOf" srcId="{3BE6EFF3-16EE-49EC-B74C-F0FF3B773791}" destId="{696A1F71-EFE8-4E69-824E-9029AFC16744}" srcOrd="0" destOrd="0" presId="urn:microsoft.com/office/officeart/2005/8/layout/hierarchy1"/>
    <dgm:cxn modelId="{526BF9FE-A0CA-492F-AA28-62E311CE2063}" type="presOf" srcId="{3C855A7B-2703-4ADA-8FE2-A48A07197946}" destId="{D618D61F-BDA9-4768-9CD2-620E0DC97166}" srcOrd="0" destOrd="0" presId="urn:microsoft.com/office/officeart/2005/8/layout/hierarchy1"/>
    <dgm:cxn modelId="{028D2956-19ED-450E-8CE2-4BBD7E64AE88}" type="presParOf" srcId="{913763D1-64EF-48E3-96BD-5173A68A1FE5}" destId="{26A00C83-38D1-4B4C-9A43-349F853DB6D4}" srcOrd="0" destOrd="0" presId="urn:microsoft.com/office/officeart/2005/8/layout/hierarchy1"/>
    <dgm:cxn modelId="{BEA805A2-5CBC-4B04-9C12-614C450684C0}" type="presParOf" srcId="{26A00C83-38D1-4B4C-9A43-349F853DB6D4}" destId="{15C82281-459E-46A0-8BE0-6344C79945F5}" srcOrd="0" destOrd="0" presId="urn:microsoft.com/office/officeart/2005/8/layout/hierarchy1"/>
    <dgm:cxn modelId="{DFF53D40-8B79-4ED6-9DCA-A054DD6C04A9}" type="presParOf" srcId="{15C82281-459E-46A0-8BE0-6344C79945F5}" destId="{083A4B5A-8E70-4987-AAB0-65522270F8FA}" srcOrd="0" destOrd="0" presId="urn:microsoft.com/office/officeart/2005/8/layout/hierarchy1"/>
    <dgm:cxn modelId="{70044B40-344E-4CC3-BC69-1F1689E886F3}" type="presParOf" srcId="{15C82281-459E-46A0-8BE0-6344C79945F5}" destId="{5E747C84-64D1-4CFC-B2DA-284E2902F930}" srcOrd="1" destOrd="0" presId="urn:microsoft.com/office/officeart/2005/8/layout/hierarchy1"/>
    <dgm:cxn modelId="{909B4381-B19C-4434-A1B0-3DAFBD1483BE}" type="presParOf" srcId="{26A00C83-38D1-4B4C-9A43-349F853DB6D4}" destId="{FD9D56FB-B773-42A6-B641-397D25FAF6FB}" srcOrd="1" destOrd="0" presId="urn:microsoft.com/office/officeart/2005/8/layout/hierarchy1"/>
    <dgm:cxn modelId="{869AE0C0-10BA-4A6E-93A4-E4219D0AF3C4}" type="presParOf" srcId="{FD9D56FB-B773-42A6-B641-397D25FAF6FB}" destId="{696A1F71-EFE8-4E69-824E-9029AFC16744}" srcOrd="0" destOrd="0" presId="urn:microsoft.com/office/officeart/2005/8/layout/hierarchy1"/>
    <dgm:cxn modelId="{75ECC6F0-1EE2-4FE0-8013-CEF5991ECEB0}" type="presParOf" srcId="{FD9D56FB-B773-42A6-B641-397D25FAF6FB}" destId="{162968DE-8744-4CCD-BEBE-C079D22D9D57}" srcOrd="1" destOrd="0" presId="urn:microsoft.com/office/officeart/2005/8/layout/hierarchy1"/>
    <dgm:cxn modelId="{2A13CB80-3EBE-45E6-8050-791634073911}" type="presParOf" srcId="{162968DE-8744-4CCD-BEBE-C079D22D9D57}" destId="{C384E536-14D5-4D5C-9004-024D885B0A40}" srcOrd="0" destOrd="0" presId="urn:microsoft.com/office/officeart/2005/8/layout/hierarchy1"/>
    <dgm:cxn modelId="{A451F6DF-BF62-4D4E-8A3E-ACAAD7A09642}" type="presParOf" srcId="{C384E536-14D5-4D5C-9004-024D885B0A40}" destId="{618E41CB-1EE8-4AF8-9EDF-49658D68382E}" srcOrd="0" destOrd="0" presId="urn:microsoft.com/office/officeart/2005/8/layout/hierarchy1"/>
    <dgm:cxn modelId="{4C9A2147-F3E8-4427-BC52-C8EEEF54E082}" type="presParOf" srcId="{C384E536-14D5-4D5C-9004-024D885B0A40}" destId="{DEAF3728-5157-4AAB-AEA7-C4988424C4E7}" srcOrd="1" destOrd="0" presId="urn:microsoft.com/office/officeart/2005/8/layout/hierarchy1"/>
    <dgm:cxn modelId="{37BB2959-A518-486A-B203-25E132AF2917}" type="presParOf" srcId="{162968DE-8744-4CCD-BEBE-C079D22D9D57}" destId="{1F4641B5-9B9E-44F4-BB31-F4547413174D}" srcOrd="1" destOrd="0" presId="urn:microsoft.com/office/officeart/2005/8/layout/hierarchy1"/>
    <dgm:cxn modelId="{01E3BC4C-7F27-4B7F-BCDE-9349A9AA1385}" type="presParOf" srcId="{1F4641B5-9B9E-44F4-BB31-F4547413174D}" destId="{8EC3C499-609C-48E0-8562-332644E4056B}" srcOrd="0" destOrd="0" presId="urn:microsoft.com/office/officeart/2005/8/layout/hierarchy1"/>
    <dgm:cxn modelId="{9AF0949E-9AB8-4C2E-BAE5-DF77A908968A}" type="presParOf" srcId="{1F4641B5-9B9E-44F4-BB31-F4547413174D}" destId="{19FD7523-5E87-4853-8E87-3F69161DC3E3}" srcOrd="1" destOrd="0" presId="urn:microsoft.com/office/officeart/2005/8/layout/hierarchy1"/>
    <dgm:cxn modelId="{2FE4DF66-9E87-452E-9802-E3C7E47D6248}" type="presParOf" srcId="{19FD7523-5E87-4853-8E87-3F69161DC3E3}" destId="{6044763F-3DC9-4753-9155-74F959450F5D}" srcOrd="0" destOrd="0" presId="urn:microsoft.com/office/officeart/2005/8/layout/hierarchy1"/>
    <dgm:cxn modelId="{D3667E54-E70B-4514-B910-D4C6BD8F3380}" type="presParOf" srcId="{6044763F-3DC9-4753-9155-74F959450F5D}" destId="{CFA8AB19-50A2-4BDE-BE47-362251146DE1}" srcOrd="0" destOrd="0" presId="urn:microsoft.com/office/officeart/2005/8/layout/hierarchy1"/>
    <dgm:cxn modelId="{229BA433-ACBF-484B-B7A7-72223891E627}" type="presParOf" srcId="{6044763F-3DC9-4753-9155-74F959450F5D}" destId="{AD40BA6B-1408-4A34-A245-8DF5C38FC381}" srcOrd="1" destOrd="0" presId="urn:microsoft.com/office/officeart/2005/8/layout/hierarchy1"/>
    <dgm:cxn modelId="{91163C98-A5AD-499E-AACA-7B464CEED2CC}" type="presParOf" srcId="{19FD7523-5E87-4853-8E87-3F69161DC3E3}" destId="{8719468E-4628-415D-97B0-4D807113A168}" srcOrd="1" destOrd="0" presId="urn:microsoft.com/office/officeart/2005/8/layout/hierarchy1"/>
    <dgm:cxn modelId="{AF8D55CD-F74A-439F-A600-60E58AB0256C}" type="presParOf" srcId="{FD9D56FB-B773-42A6-B641-397D25FAF6FB}" destId="{ABAA81A1-E5A6-43FB-9C5E-2881410480F1}" srcOrd="2" destOrd="0" presId="urn:microsoft.com/office/officeart/2005/8/layout/hierarchy1"/>
    <dgm:cxn modelId="{32E17C04-8BB8-4329-9339-A5FE75586FBB}" type="presParOf" srcId="{FD9D56FB-B773-42A6-B641-397D25FAF6FB}" destId="{1B7C7A8E-5B08-44F0-ACE2-D072259A0D57}" srcOrd="3" destOrd="0" presId="urn:microsoft.com/office/officeart/2005/8/layout/hierarchy1"/>
    <dgm:cxn modelId="{A24E6FAC-E2B6-4D65-AB3A-4B506A1F8884}" type="presParOf" srcId="{1B7C7A8E-5B08-44F0-ACE2-D072259A0D57}" destId="{B85F5D9C-B2E3-4336-87F4-905C2819F3CB}" srcOrd="0" destOrd="0" presId="urn:microsoft.com/office/officeart/2005/8/layout/hierarchy1"/>
    <dgm:cxn modelId="{48BA4F28-C5A2-48F6-B9D9-75BD8680198D}" type="presParOf" srcId="{B85F5D9C-B2E3-4336-87F4-905C2819F3CB}" destId="{2F44E952-0E5F-4274-9971-F44565490D60}" srcOrd="0" destOrd="0" presId="urn:microsoft.com/office/officeart/2005/8/layout/hierarchy1"/>
    <dgm:cxn modelId="{BE9EE5DE-4DE8-48D4-8508-3FD97D1569E6}" type="presParOf" srcId="{B85F5D9C-B2E3-4336-87F4-905C2819F3CB}" destId="{2C11C53A-B5AF-418B-9E37-E825B6E36F16}" srcOrd="1" destOrd="0" presId="urn:microsoft.com/office/officeart/2005/8/layout/hierarchy1"/>
    <dgm:cxn modelId="{32E2BE17-4A12-4797-89BE-FFF354C3B89C}" type="presParOf" srcId="{1B7C7A8E-5B08-44F0-ACE2-D072259A0D57}" destId="{37635459-51F7-4364-ACC7-3390BB1567BE}" srcOrd="1" destOrd="0" presId="urn:microsoft.com/office/officeart/2005/8/layout/hierarchy1"/>
    <dgm:cxn modelId="{6500A014-95F7-4FB5-8698-C1D16F14E717}" type="presParOf" srcId="{37635459-51F7-4364-ACC7-3390BB1567BE}" destId="{D0949CDC-DF44-43E4-A5BF-01FC7AF4EFEF}" srcOrd="0" destOrd="0" presId="urn:microsoft.com/office/officeart/2005/8/layout/hierarchy1"/>
    <dgm:cxn modelId="{1A061C79-7AC7-4052-BE46-931E84C1D565}" type="presParOf" srcId="{37635459-51F7-4364-ACC7-3390BB1567BE}" destId="{AD467BD1-1C32-483D-8132-7678224C601B}" srcOrd="1" destOrd="0" presId="urn:microsoft.com/office/officeart/2005/8/layout/hierarchy1"/>
    <dgm:cxn modelId="{78CD9935-F67C-43C3-8FDC-9D2FEF607493}" type="presParOf" srcId="{AD467BD1-1C32-483D-8132-7678224C601B}" destId="{EDCAA794-AC6E-48B5-963B-DE7B32251429}" srcOrd="0" destOrd="0" presId="urn:microsoft.com/office/officeart/2005/8/layout/hierarchy1"/>
    <dgm:cxn modelId="{6459149A-F28E-40A8-895F-3A95C23A77AC}" type="presParOf" srcId="{EDCAA794-AC6E-48B5-963B-DE7B32251429}" destId="{52E337CD-D41A-4D4B-A14F-982221B9FF2E}" srcOrd="0" destOrd="0" presId="urn:microsoft.com/office/officeart/2005/8/layout/hierarchy1"/>
    <dgm:cxn modelId="{50D683CA-79BF-4B54-88AF-EF0ECBC60C16}" type="presParOf" srcId="{EDCAA794-AC6E-48B5-963B-DE7B32251429}" destId="{D618D61F-BDA9-4768-9CD2-620E0DC97166}" srcOrd="1" destOrd="0" presId="urn:microsoft.com/office/officeart/2005/8/layout/hierarchy1"/>
    <dgm:cxn modelId="{DEAC3F92-FA22-4204-8E7B-A0D18288AE90}" type="presParOf" srcId="{AD467BD1-1C32-483D-8132-7678224C601B}" destId="{48A4CC6D-C2CD-4E95-87EF-54BC47D9C1C6}" srcOrd="1" destOrd="0" presId="urn:microsoft.com/office/officeart/2005/8/layout/hierarchy1"/>
    <dgm:cxn modelId="{19A59A5F-8155-462F-9E7F-010A170E78BB}" type="presParOf" srcId="{FD9D56FB-B773-42A6-B641-397D25FAF6FB}" destId="{B9F06BBE-66AA-4F14-8E92-80E68DE4AF7C}" srcOrd="4" destOrd="0" presId="urn:microsoft.com/office/officeart/2005/8/layout/hierarchy1"/>
    <dgm:cxn modelId="{54EDF72D-6283-4E7D-9045-9A2D47E23C35}" type="presParOf" srcId="{FD9D56FB-B773-42A6-B641-397D25FAF6FB}" destId="{DD1028FD-72FA-40B1-A183-F85643E40297}" srcOrd="5" destOrd="0" presId="urn:microsoft.com/office/officeart/2005/8/layout/hierarchy1"/>
    <dgm:cxn modelId="{0D059FFC-F0FC-4093-B065-9B281739CEB7}" type="presParOf" srcId="{DD1028FD-72FA-40B1-A183-F85643E40297}" destId="{4E3FE2F2-5E5E-44B3-9387-7A45C632FB0B}" srcOrd="0" destOrd="0" presId="urn:microsoft.com/office/officeart/2005/8/layout/hierarchy1"/>
    <dgm:cxn modelId="{8200E781-CFCD-4EF0-B42E-05724A56B9BC}" type="presParOf" srcId="{4E3FE2F2-5E5E-44B3-9387-7A45C632FB0B}" destId="{77624390-64B5-453B-8F52-A2A90D139190}" srcOrd="0" destOrd="0" presId="urn:microsoft.com/office/officeart/2005/8/layout/hierarchy1"/>
    <dgm:cxn modelId="{BAEACB33-C842-46AD-B783-9E5783A896E1}" type="presParOf" srcId="{4E3FE2F2-5E5E-44B3-9387-7A45C632FB0B}" destId="{9662EAAA-5A7E-4DF3-8EE3-E5C029B6C2BF}" srcOrd="1" destOrd="0" presId="urn:microsoft.com/office/officeart/2005/8/layout/hierarchy1"/>
    <dgm:cxn modelId="{856E0DDA-F629-4421-8677-726350383FBE}" type="presParOf" srcId="{DD1028FD-72FA-40B1-A183-F85643E40297}" destId="{FE984552-F2EF-4A56-924F-20CCAB8A9DB7}" srcOrd="1" destOrd="0" presId="urn:microsoft.com/office/officeart/2005/8/layout/hierarchy1"/>
    <dgm:cxn modelId="{C31E5D28-7C6F-44E5-B691-68F1D157B76D}" type="presParOf" srcId="{FE984552-F2EF-4A56-924F-20CCAB8A9DB7}" destId="{6BB2E7BE-D8CF-4346-A7E4-40CCD6D2061D}" srcOrd="0" destOrd="0" presId="urn:microsoft.com/office/officeart/2005/8/layout/hierarchy1"/>
    <dgm:cxn modelId="{FA5CEC04-DBF1-4414-8580-450494652B63}" type="presParOf" srcId="{FE984552-F2EF-4A56-924F-20CCAB8A9DB7}" destId="{E6FE9381-858D-4396-9D58-70B0802FE3F6}" srcOrd="1" destOrd="0" presId="urn:microsoft.com/office/officeart/2005/8/layout/hierarchy1"/>
    <dgm:cxn modelId="{D737A87F-C189-46DE-870F-AC2D8B2A7E3C}" type="presParOf" srcId="{E6FE9381-858D-4396-9D58-70B0802FE3F6}" destId="{DBB7F237-7F58-4EFC-A01E-07AAB3EE5A82}" srcOrd="0" destOrd="0" presId="urn:microsoft.com/office/officeart/2005/8/layout/hierarchy1"/>
    <dgm:cxn modelId="{23059F38-52EE-4D4D-8069-F1A8775785E6}" type="presParOf" srcId="{DBB7F237-7F58-4EFC-A01E-07AAB3EE5A82}" destId="{E0B984A2-B043-4524-AC4F-AD173336CED7}" srcOrd="0" destOrd="0" presId="urn:microsoft.com/office/officeart/2005/8/layout/hierarchy1"/>
    <dgm:cxn modelId="{1F31472A-44FA-4F6A-919A-F832C385B7AB}" type="presParOf" srcId="{DBB7F237-7F58-4EFC-A01E-07AAB3EE5A82}" destId="{08DC7F29-E10E-418F-8C67-67E1CAE6C8A0}" srcOrd="1" destOrd="0" presId="urn:microsoft.com/office/officeart/2005/8/layout/hierarchy1"/>
    <dgm:cxn modelId="{85FD4C3D-00E1-437A-BE51-C484EBED75B7}" type="presParOf" srcId="{E6FE9381-858D-4396-9D58-70B0802FE3F6}" destId="{516952A9-65F3-4E0D-9E89-E23031DCA02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F9E02-73B3-4698-861D-9799BE44C7EC}">
      <dsp:nvSpPr>
        <dsp:cNvPr id="0" name=""/>
        <dsp:cNvSpPr/>
      </dsp:nvSpPr>
      <dsp:spPr>
        <a:xfrm>
          <a:off x="7058692" y="2516848"/>
          <a:ext cx="91440" cy="468364"/>
        </a:xfrm>
        <a:custGeom>
          <a:avLst/>
          <a:gdLst/>
          <a:ahLst/>
          <a:cxnLst/>
          <a:rect l="0" t="0" r="0" b="0"/>
          <a:pathLst>
            <a:path>
              <a:moveTo>
                <a:pt x="45720" y="0"/>
              </a:moveTo>
              <a:lnTo>
                <a:pt x="45720" y="46836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5E7CA9-3C61-461D-A608-7593AB57056E}">
      <dsp:nvSpPr>
        <dsp:cNvPr id="0" name=""/>
        <dsp:cNvSpPr/>
      </dsp:nvSpPr>
      <dsp:spPr>
        <a:xfrm>
          <a:off x="4151972" y="1025866"/>
          <a:ext cx="2952440" cy="468364"/>
        </a:xfrm>
        <a:custGeom>
          <a:avLst/>
          <a:gdLst/>
          <a:ahLst/>
          <a:cxnLst/>
          <a:rect l="0" t="0" r="0" b="0"/>
          <a:pathLst>
            <a:path>
              <a:moveTo>
                <a:pt x="0" y="0"/>
              </a:moveTo>
              <a:lnTo>
                <a:pt x="0" y="319176"/>
              </a:lnTo>
              <a:lnTo>
                <a:pt x="2952440" y="319176"/>
              </a:lnTo>
              <a:lnTo>
                <a:pt x="2952440" y="46836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B2E7BE-D8CF-4346-A7E4-40CCD6D2061D}">
      <dsp:nvSpPr>
        <dsp:cNvPr id="0" name=""/>
        <dsp:cNvSpPr/>
      </dsp:nvSpPr>
      <dsp:spPr>
        <a:xfrm>
          <a:off x="5090399" y="2516848"/>
          <a:ext cx="91440" cy="468364"/>
        </a:xfrm>
        <a:custGeom>
          <a:avLst/>
          <a:gdLst/>
          <a:ahLst/>
          <a:cxnLst/>
          <a:rect l="0" t="0" r="0" b="0"/>
          <a:pathLst>
            <a:path>
              <a:moveTo>
                <a:pt x="45720" y="0"/>
              </a:moveTo>
              <a:lnTo>
                <a:pt x="45720" y="46836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F06BBE-66AA-4F14-8E92-80E68DE4AF7C}">
      <dsp:nvSpPr>
        <dsp:cNvPr id="0" name=""/>
        <dsp:cNvSpPr/>
      </dsp:nvSpPr>
      <dsp:spPr>
        <a:xfrm>
          <a:off x="4151972" y="1025866"/>
          <a:ext cx="984146" cy="468364"/>
        </a:xfrm>
        <a:custGeom>
          <a:avLst/>
          <a:gdLst/>
          <a:ahLst/>
          <a:cxnLst/>
          <a:rect l="0" t="0" r="0" b="0"/>
          <a:pathLst>
            <a:path>
              <a:moveTo>
                <a:pt x="0" y="0"/>
              </a:moveTo>
              <a:lnTo>
                <a:pt x="0" y="319176"/>
              </a:lnTo>
              <a:lnTo>
                <a:pt x="984146" y="319176"/>
              </a:lnTo>
              <a:lnTo>
                <a:pt x="984146" y="46836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949CDC-DF44-43E4-A5BF-01FC7AF4EFEF}">
      <dsp:nvSpPr>
        <dsp:cNvPr id="0" name=""/>
        <dsp:cNvSpPr/>
      </dsp:nvSpPr>
      <dsp:spPr>
        <a:xfrm>
          <a:off x="3122105" y="2516848"/>
          <a:ext cx="91440" cy="468364"/>
        </a:xfrm>
        <a:custGeom>
          <a:avLst/>
          <a:gdLst/>
          <a:ahLst/>
          <a:cxnLst/>
          <a:rect l="0" t="0" r="0" b="0"/>
          <a:pathLst>
            <a:path>
              <a:moveTo>
                <a:pt x="45720" y="0"/>
              </a:moveTo>
              <a:lnTo>
                <a:pt x="45720" y="46836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AA81A1-E5A6-43FB-9C5E-2881410480F1}">
      <dsp:nvSpPr>
        <dsp:cNvPr id="0" name=""/>
        <dsp:cNvSpPr/>
      </dsp:nvSpPr>
      <dsp:spPr>
        <a:xfrm>
          <a:off x="3167825" y="1025866"/>
          <a:ext cx="984146" cy="468364"/>
        </a:xfrm>
        <a:custGeom>
          <a:avLst/>
          <a:gdLst/>
          <a:ahLst/>
          <a:cxnLst/>
          <a:rect l="0" t="0" r="0" b="0"/>
          <a:pathLst>
            <a:path>
              <a:moveTo>
                <a:pt x="984146" y="0"/>
              </a:moveTo>
              <a:lnTo>
                <a:pt x="984146" y="319176"/>
              </a:lnTo>
              <a:lnTo>
                <a:pt x="0" y="319176"/>
              </a:lnTo>
              <a:lnTo>
                <a:pt x="0" y="46836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C3C499-609C-48E0-8562-332644E4056B}">
      <dsp:nvSpPr>
        <dsp:cNvPr id="0" name=""/>
        <dsp:cNvSpPr/>
      </dsp:nvSpPr>
      <dsp:spPr>
        <a:xfrm>
          <a:off x="1153812" y="2516848"/>
          <a:ext cx="91440" cy="468364"/>
        </a:xfrm>
        <a:custGeom>
          <a:avLst/>
          <a:gdLst/>
          <a:ahLst/>
          <a:cxnLst/>
          <a:rect l="0" t="0" r="0" b="0"/>
          <a:pathLst>
            <a:path>
              <a:moveTo>
                <a:pt x="45720" y="0"/>
              </a:moveTo>
              <a:lnTo>
                <a:pt x="45720" y="46836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6A1F71-EFE8-4E69-824E-9029AFC16744}">
      <dsp:nvSpPr>
        <dsp:cNvPr id="0" name=""/>
        <dsp:cNvSpPr/>
      </dsp:nvSpPr>
      <dsp:spPr>
        <a:xfrm>
          <a:off x="1199532" y="1025866"/>
          <a:ext cx="2952440" cy="468364"/>
        </a:xfrm>
        <a:custGeom>
          <a:avLst/>
          <a:gdLst/>
          <a:ahLst/>
          <a:cxnLst/>
          <a:rect l="0" t="0" r="0" b="0"/>
          <a:pathLst>
            <a:path>
              <a:moveTo>
                <a:pt x="2952440" y="0"/>
              </a:moveTo>
              <a:lnTo>
                <a:pt x="2952440" y="319176"/>
              </a:lnTo>
              <a:lnTo>
                <a:pt x="0" y="319176"/>
              </a:lnTo>
              <a:lnTo>
                <a:pt x="0" y="46836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3A4B5A-8E70-4987-AAB0-65522270F8FA}">
      <dsp:nvSpPr>
        <dsp:cNvPr id="0" name=""/>
        <dsp:cNvSpPr/>
      </dsp:nvSpPr>
      <dsp:spPr>
        <a:xfrm>
          <a:off x="3346761" y="3248"/>
          <a:ext cx="1610421" cy="10226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747C84-64D1-4CFC-B2DA-284E2902F930}">
      <dsp:nvSpPr>
        <dsp:cNvPr id="0" name=""/>
        <dsp:cNvSpPr/>
      </dsp:nvSpPr>
      <dsp:spPr>
        <a:xfrm>
          <a:off x="3525697" y="173237"/>
          <a:ext cx="1610421" cy="10226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spc="-60" dirty="0">
              <a:solidFill>
                <a:srgbClr val="46474A"/>
              </a:solidFill>
              <a:latin typeface="Arial"/>
              <a:cs typeface="Arial"/>
            </a:rPr>
            <a:t>I want to focus on my own practice</a:t>
          </a:r>
          <a:r>
            <a:rPr lang="en-GB" sz="1200" kern="1200" spc="-60">
              <a:solidFill>
                <a:srgbClr val="46474A"/>
              </a:solidFill>
              <a:latin typeface="Arial"/>
              <a:cs typeface="Arial"/>
            </a:rPr>
            <a:t>. </a:t>
          </a:r>
        </a:p>
        <a:p>
          <a:pPr marL="0" lvl="0" indent="0" algn="ctr" defTabSz="533400">
            <a:lnSpc>
              <a:spcPct val="90000"/>
            </a:lnSpc>
            <a:spcBef>
              <a:spcPct val="0"/>
            </a:spcBef>
            <a:spcAft>
              <a:spcPct val="35000"/>
            </a:spcAft>
            <a:buNone/>
          </a:pPr>
          <a:r>
            <a:rPr lang="en-GB" sz="1200" kern="1200" spc="-60">
              <a:solidFill>
                <a:srgbClr val="46474A"/>
              </a:solidFill>
              <a:latin typeface="Arial"/>
              <a:cs typeface="Arial"/>
            </a:rPr>
            <a:t> </a:t>
          </a:r>
          <a:r>
            <a:rPr lang="en-GB" sz="1200" kern="1200" spc="-60" dirty="0">
              <a:solidFill>
                <a:srgbClr val="46474A"/>
              </a:solidFill>
              <a:latin typeface="Arial"/>
              <a:cs typeface="Arial"/>
            </a:rPr>
            <a:t>I want to…</a:t>
          </a:r>
          <a:endParaRPr lang="en-GB" sz="1200" kern="1200" dirty="0"/>
        </a:p>
      </dsp:txBody>
      <dsp:txXfrm>
        <a:off x="3555648" y="203188"/>
        <a:ext cx="1550519" cy="962715"/>
      </dsp:txXfrm>
    </dsp:sp>
    <dsp:sp modelId="{618E41CB-1EE8-4AF8-9EDF-49658D68382E}">
      <dsp:nvSpPr>
        <dsp:cNvPr id="0" name=""/>
        <dsp:cNvSpPr/>
      </dsp:nvSpPr>
      <dsp:spPr>
        <a:xfrm>
          <a:off x="394321" y="1494230"/>
          <a:ext cx="1610421" cy="1022617"/>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AF3728-5157-4AAB-AEA7-C4988424C4E7}">
      <dsp:nvSpPr>
        <dsp:cNvPr id="0" name=""/>
        <dsp:cNvSpPr/>
      </dsp:nvSpPr>
      <dsp:spPr>
        <a:xfrm>
          <a:off x="573257" y="1664219"/>
          <a:ext cx="1610421" cy="102261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spc="-60" dirty="0">
              <a:solidFill>
                <a:srgbClr val="46474A"/>
              </a:solidFill>
              <a:latin typeface="Arial"/>
              <a:cs typeface="Arial"/>
            </a:rPr>
            <a:t>Find ways to get learners to question each other’s ideas</a:t>
          </a:r>
          <a:endParaRPr lang="en-GB" sz="1200" kern="1200" dirty="0"/>
        </a:p>
      </dsp:txBody>
      <dsp:txXfrm>
        <a:off x="603208" y="1694170"/>
        <a:ext cx="1550519" cy="962715"/>
      </dsp:txXfrm>
    </dsp:sp>
    <dsp:sp modelId="{CFA8AB19-50A2-4BDE-BE47-362251146DE1}">
      <dsp:nvSpPr>
        <dsp:cNvPr id="0" name=""/>
        <dsp:cNvSpPr/>
      </dsp:nvSpPr>
      <dsp:spPr>
        <a:xfrm>
          <a:off x="394321" y="2985213"/>
          <a:ext cx="1610421" cy="2424944"/>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40BA6B-1408-4A34-A245-8DF5C38FC381}">
      <dsp:nvSpPr>
        <dsp:cNvPr id="0" name=""/>
        <dsp:cNvSpPr/>
      </dsp:nvSpPr>
      <dsp:spPr>
        <a:xfrm>
          <a:off x="573257" y="3155202"/>
          <a:ext cx="1610421" cy="242494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spc="-60" dirty="0">
              <a:solidFill>
                <a:srgbClr val="46474A"/>
              </a:solidFill>
              <a:latin typeface="Arial"/>
              <a:cs typeface="Arial"/>
            </a:rPr>
            <a:t>How much do I make use of the sentence starters display to model ways of questioning?</a:t>
          </a:r>
          <a:endParaRPr lang="en-GB" sz="1200" kern="1200" dirty="0"/>
        </a:p>
      </dsp:txBody>
      <dsp:txXfrm>
        <a:off x="620425" y="3202370"/>
        <a:ext cx="1516085" cy="2330608"/>
      </dsp:txXfrm>
    </dsp:sp>
    <dsp:sp modelId="{2F44E952-0E5F-4274-9971-F44565490D60}">
      <dsp:nvSpPr>
        <dsp:cNvPr id="0" name=""/>
        <dsp:cNvSpPr/>
      </dsp:nvSpPr>
      <dsp:spPr>
        <a:xfrm>
          <a:off x="2362614" y="1494230"/>
          <a:ext cx="1610421" cy="1022617"/>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11C53A-B5AF-418B-9E37-E825B6E36F16}">
      <dsp:nvSpPr>
        <dsp:cNvPr id="0" name=""/>
        <dsp:cNvSpPr/>
      </dsp:nvSpPr>
      <dsp:spPr>
        <a:xfrm>
          <a:off x="2541550" y="1664219"/>
          <a:ext cx="1610421" cy="102261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spc="-60" dirty="0">
              <a:solidFill>
                <a:srgbClr val="46474A"/>
              </a:solidFill>
              <a:latin typeface="Arial"/>
              <a:cs typeface="Arial"/>
            </a:rPr>
            <a:t>Think about how I can encourage learners to give reasons for their ideas</a:t>
          </a:r>
          <a:r>
            <a:rPr lang="it-CH" sz="1200" kern="1200" dirty="0"/>
            <a:t>.</a:t>
          </a:r>
          <a:endParaRPr lang="en-GB" sz="1200" kern="1200" dirty="0"/>
        </a:p>
      </dsp:txBody>
      <dsp:txXfrm>
        <a:off x="2571501" y="1694170"/>
        <a:ext cx="1550519" cy="962715"/>
      </dsp:txXfrm>
    </dsp:sp>
    <dsp:sp modelId="{52E337CD-D41A-4D4B-A14F-982221B9FF2E}">
      <dsp:nvSpPr>
        <dsp:cNvPr id="0" name=""/>
        <dsp:cNvSpPr/>
      </dsp:nvSpPr>
      <dsp:spPr>
        <a:xfrm>
          <a:off x="2362614" y="2985213"/>
          <a:ext cx="1610421" cy="2462116"/>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18D61F-BDA9-4768-9CD2-620E0DC97166}">
      <dsp:nvSpPr>
        <dsp:cNvPr id="0" name=""/>
        <dsp:cNvSpPr/>
      </dsp:nvSpPr>
      <dsp:spPr>
        <a:xfrm>
          <a:off x="2541550" y="3155202"/>
          <a:ext cx="1610421" cy="246211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spc="-60" dirty="0">
              <a:solidFill>
                <a:srgbClr val="46474A"/>
              </a:solidFill>
              <a:latin typeface="Arial"/>
              <a:cs typeface="Arial"/>
            </a:rPr>
            <a:t>How often do I ask follow-up questions?</a:t>
          </a:r>
        </a:p>
        <a:p>
          <a:pPr marL="0" lvl="0" indent="0" algn="ctr" defTabSz="533400">
            <a:lnSpc>
              <a:spcPct val="90000"/>
            </a:lnSpc>
            <a:spcBef>
              <a:spcPct val="0"/>
            </a:spcBef>
            <a:spcAft>
              <a:spcPct val="35000"/>
            </a:spcAft>
            <a:buNone/>
          </a:pPr>
          <a:endParaRPr lang="en-GB" sz="1200" kern="1200" spc="-60" dirty="0">
            <a:solidFill>
              <a:srgbClr val="46474A"/>
            </a:solidFill>
            <a:latin typeface="Arial"/>
            <a:cs typeface="Arial"/>
          </a:endParaRPr>
        </a:p>
        <a:p>
          <a:pPr marL="0" lvl="0" indent="0" algn="ctr" defTabSz="533400">
            <a:lnSpc>
              <a:spcPct val="90000"/>
            </a:lnSpc>
            <a:spcBef>
              <a:spcPct val="0"/>
            </a:spcBef>
            <a:spcAft>
              <a:spcPct val="35000"/>
            </a:spcAft>
            <a:buNone/>
          </a:pPr>
          <a:r>
            <a:rPr lang="en-GB" sz="1200" kern="1200" spc="-60" dirty="0">
              <a:solidFill>
                <a:srgbClr val="46474A"/>
              </a:solidFill>
              <a:latin typeface="Arial"/>
              <a:cs typeface="Arial"/>
            </a:rPr>
            <a:t>Do I leave enough time for learners to fully explain their answers?</a:t>
          </a:r>
          <a:endParaRPr lang="en-GB" sz="1200" kern="1200" dirty="0"/>
        </a:p>
      </dsp:txBody>
      <dsp:txXfrm>
        <a:off x="2588718" y="3202370"/>
        <a:ext cx="1516085" cy="2367780"/>
      </dsp:txXfrm>
    </dsp:sp>
    <dsp:sp modelId="{77624390-64B5-453B-8F52-A2A90D139190}">
      <dsp:nvSpPr>
        <dsp:cNvPr id="0" name=""/>
        <dsp:cNvSpPr/>
      </dsp:nvSpPr>
      <dsp:spPr>
        <a:xfrm>
          <a:off x="4330908" y="1494230"/>
          <a:ext cx="1610421" cy="102261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62EAAA-5A7E-4DF3-8EE3-E5C029B6C2BF}">
      <dsp:nvSpPr>
        <dsp:cNvPr id="0" name=""/>
        <dsp:cNvSpPr/>
      </dsp:nvSpPr>
      <dsp:spPr>
        <a:xfrm>
          <a:off x="4509844" y="1664219"/>
          <a:ext cx="1610421" cy="102261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spc="-45" dirty="0">
              <a:solidFill>
                <a:srgbClr val="454744"/>
              </a:solidFill>
              <a:latin typeface="Arial"/>
              <a:cs typeface="Arial"/>
            </a:rPr>
            <a:t>Promote ways for learners to build on each other’s ideas</a:t>
          </a:r>
          <a:endParaRPr lang="en-GB" sz="1200" kern="1200" dirty="0"/>
        </a:p>
      </dsp:txBody>
      <dsp:txXfrm>
        <a:off x="4539795" y="1694170"/>
        <a:ext cx="1550519" cy="962715"/>
      </dsp:txXfrm>
    </dsp:sp>
    <dsp:sp modelId="{E0B984A2-B043-4524-AC4F-AD173336CED7}">
      <dsp:nvSpPr>
        <dsp:cNvPr id="0" name=""/>
        <dsp:cNvSpPr/>
      </dsp:nvSpPr>
      <dsp:spPr>
        <a:xfrm>
          <a:off x="4330908" y="2985213"/>
          <a:ext cx="1610421" cy="2486659"/>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DC7F29-E10E-418F-8C67-67E1CAE6C8A0}">
      <dsp:nvSpPr>
        <dsp:cNvPr id="0" name=""/>
        <dsp:cNvSpPr/>
      </dsp:nvSpPr>
      <dsp:spPr>
        <a:xfrm>
          <a:off x="4509844" y="3155202"/>
          <a:ext cx="1610421" cy="2486659"/>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spc="-60" dirty="0">
              <a:solidFill>
                <a:srgbClr val="46474A"/>
              </a:solidFill>
              <a:latin typeface="Arial"/>
              <a:cs typeface="Arial"/>
            </a:rPr>
            <a:t>To what extent do I provide opportunities for leaners to respond to each other rather than to me?</a:t>
          </a:r>
          <a:endParaRPr lang="en-GB" sz="1200" kern="1200" dirty="0"/>
        </a:p>
      </dsp:txBody>
      <dsp:txXfrm>
        <a:off x="4557012" y="3202370"/>
        <a:ext cx="1516085" cy="2392323"/>
      </dsp:txXfrm>
    </dsp:sp>
    <dsp:sp modelId="{8BA0C262-1BD0-43C3-8F45-4BC230A56473}">
      <dsp:nvSpPr>
        <dsp:cNvPr id="0" name=""/>
        <dsp:cNvSpPr/>
      </dsp:nvSpPr>
      <dsp:spPr>
        <a:xfrm>
          <a:off x="6299201" y="1494230"/>
          <a:ext cx="1610421" cy="1022617"/>
        </a:xfrm>
        <a:prstGeom prst="roundRect">
          <a:avLst>
            <a:gd name="adj" fmla="val 10000"/>
          </a:avLst>
        </a:prstGeom>
        <a:solidFill>
          <a:srgbClr val="E13DC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DD9F69-E7E5-4A93-8F13-10F3CAE5030D}">
      <dsp:nvSpPr>
        <dsp:cNvPr id="0" name=""/>
        <dsp:cNvSpPr/>
      </dsp:nvSpPr>
      <dsp:spPr>
        <a:xfrm>
          <a:off x="6478137" y="1664219"/>
          <a:ext cx="1610421" cy="102261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spc="-60" dirty="0">
              <a:solidFill>
                <a:srgbClr val="46474A"/>
              </a:solidFill>
              <a:latin typeface="Arial"/>
              <a:cs typeface="Arial"/>
            </a:rPr>
            <a:t>Think about how I can encourage learners to make connections in a sequence of learning</a:t>
          </a:r>
          <a:r>
            <a:rPr lang="it-CH" sz="1200" kern="1200" dirty="0"/>
            <a:t>.</a:t>
          </a:r>
          <a:endParaRPr lang="en-GB" sz="1200" kern="1200" dirty="0"/>
        </a:p>
      </dsp:txBody>
      <dsp:txXfrm>
        <a:off x="6508088" y="1694170"/>
        <a:ext cx="1550519" cy="962715"/>
      </dsp:txXfrm>
    </dsp:sp>
    <dsp:sp modelId="{6355ADDF-0D40-44EC-B8B3-096A937B9179}">
      <dsp:nvSpPr>
        <dsp:cNvPr id="0" name=""/>
        <dsp:cNvSpPr/>
      </dsp:nvSpPr>
      <dsp:spPr>
        <a:xfrm>
          <a:off x="6299201" y="2985213"/>
          <a:ext cx="1610421" cy="2496803"/>
        </a:xfrm>
        <a:prstGeom prst="roundRect">
          <a:avLst>
            <a:gd name="adj" fmla="val 10000"/>
          </a:avLst>
        </a:prstGeom>
        <a:solidFill>
          <a:srgbClr val="E13DC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F74ADF-566F-4B2A-AB00-3848370265DE}">
      <dsp:nvSpPr>
        <dsp:cNvPr id="0" name=""/>
        <dsp:cNvSpPr/>
      </dsp:nvSpPr>
      <dsp:spPr>
        <a:xfrm>
          <a:off x="6478137" y="3155202"/>
          <a:ext cx="1610421" cy="249680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spc="-60" dirty="0">
              <a:solidFill>
                <a:srgbClr val="46474A"/>
              </a:solidFill>
              <a:latin typeface="Arial"/>
              <a:cs typeface="Arial"/>
            </a:rPr>
            <a:t>How often do I provide opportunities for leaners to share their experiences from outside the classroom in Personal, Health and Social Education?</a:t>
          </a:r>
          <a:r>
            <a:rPr lang="it-CH" sz="1200" kern="1200" dirty="0"/>
            <a:t>?</a:t>
          </a:r>
          <a:endParaRPr lang="en-GB" sz="1200" kern="1200" dirty="0"/>
        </a:p>
      </dsp:txBody>
      <dsp:txXfrm>
        <a:off x="6525305" y="3202370"/>
        <a:ext cx="1516085" cy="24024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F9E02-73B3-4698-861D-9799BE44C7EC}">
      <dsp:nvSpPr>
        <dsp:cNvPr id="0" name=""/>
        <dsp:cNvSpPr/>
      </dsp:nvSpPr>
      <dsp:spPr>
        <a:xfrm>
          <a:off x="7900192" y="2787221"/>
          <a:ext cx="91440" cy="519106"/>
        </a:xfrm>
        <a:custGeom>
          <a:avLst/>
          <a:gdLst/>
          <a:ahLst/>
          <a:cxnLst/>
          <a:rect l="0" t="0" r="0" b="0"/>
          <a:pathLst>
            <a:path>
              <a:moveTo>
                <a:pt x="45720" y="0"/>
              </a:moveTo>
              <a:lnTo>
                <a:pt x="45720" y="51910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5E7CA9-3C61-461D-A608-7593AB57056E}">
      <dsp:nvSpPr>
        <dsp:cNvPr id="0" name=""/>
        <dsp:cNvSpPr/>
      </dsp:nvSpPr>
      <dsp:spPr>
        <a:xfrm>
          <a:off x="4673607" y="1134707"/>
          <a:ext cx="3272305" cy="519106"/>
        </a:xfrm>
        <a:custGeom>
          <a:avLst/>
          <a:gdLst/>
          <a:ahLst/>
          <a:cxnLst/>
          <a:rect l="0" t="0" r="0" b="0"/>
          <a:pathLst>
            <a:path>
              <a:moveTo>
                <a:pt x="0" y="0"/>
              </a:moveTo>
              <a:lnTo>
                <a:pt x="0" y="353756"/>
              </a:lnTo>
              <a:lnTo>
                <a:pt x="3272305" y="353756"/>
              </a:lnTo>
              <a:lnTo>
                <a:pt x="3272305" y="51910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B2E7BE-D8CF-4346-A7E4-40CCD6D2061D}">
      <dsp:nvSpPr>
        <dsp:cNvPr id="0" name=""/>
        <dsp:cNvSpPr/>
      </dsp:nvSpPr>
      <dsp:spPr>
        <a:xfrm>
          <a:off x="5718655" y="2787221"/>
          <a:ext cx="91440" cy="519106"/>
        </a:xfrm>
        <a:custGeom>
          <a:avLst/>
          <a:gdLst/>
          <a:ahLst/>
          <a:cxnLst/>
          <a:rect l="0" t="0" r="0" b="0"/>
          <a:pathLst>
            <a:path>
              <a:moveTo>
                <a:pt x="45720" y="0"/>
              </a:moveTo>
              <a:lnTo>
                <a:pt x="45720" y="51910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F06BBE-66AA-4F14-8E92-80E68DE4AF7C}">
      <dsp:nvSpPr>
        <dsp:cNvPr id="0" name=""/>
        <dsp:cNvSpPr/>
      </dsp:nvSpPr>
      <dsp:spPr>
        <a:xfrm>
          <a:off x="4673607" y="1134707"/>
          <a:ext cx="1090768" cy="519106"/>
        </a:xfrm>
        <a:custGeom>
          <a:avLst/>
          <a:gdLst/>
          <a:ahLst/>
          <a:cxnLst/>
          <a:rect l="0" t="0" r="0" b="0"/>
          <a:pathLst>
            <a:path>
              <a:moveTo>
                <a:pt x="0" y="0"/>
              </a:moveTo>
              <a:lnTo>
                <a:pt x="0" y="353756"/>
              </a:lnTo>
              <a:lnTo>
                <a:pt x="1090768" y="353756"/>
              </a:lnTo>
              <a:lnTo>
                <a:pt x="1090768" y="51910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949CDC-DF44-43E4-A5BF-01FC7AF4EFEF}">
      <dsp:nvSpPr>
        <dsp:cNvPr id="0" name=""/>
        <dsp:cNvSpPr/>
      </dsp:nvSpPr>
      <dsp:spPr>
        <a:xfrm>
          <a:off x="3537118" y="2787221"/>
          <a:ext cx="91440" cy="519106"/>
        </a:xfrm>
        <a:custGeom>
          <a:avLst/>
          <a:gdLst/>
          <a:ahLst/>
          <a:cxnLst/>
          <a:rect l="0" t="0" r="0" b="0"/>
          <a:pathLst>
            <a:path>
              <a:moveTo>
                <a:pt x="45720" y="0"/>
              </a:moveTo>
              <a:lnTo>
                <a:pt x="45720" y="51910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AA81A1-E5A6-43FB-9C5E-2881410480F1}">
      <dsp:nvSpPr>
        <dsp:cNvPr id="0" name=""/>
        <dsp:cNvSpPr/>
      </dsp:nvSpPr>
      <dsp:spPr>
        <a:xfrm>
          <a:off x="3582838" y="1134707"/>
          <a:ext cx="1090768" cy="519106"/>
        </a:xfrm>
        <a:custGeom>
          <a:avLst/>
          <a:gdLst/>
          <a:ahLst/>
          <a:cxnLst/>
          <a:rect l="0" t="0" r="0" b="0"/>
          <a:pathLst>
            <a:path>
              <a:moveTo>
                <a:pt x="1090768" y="0"/>
              </a:moveTo>
              <a:lnTo>
                <a:pt x="1090768" y="353756"/>
              </a:lnTo>
              <a:lnTo>
                <a:pt x="0" y="353756"/>
              </a:lnTo>
              <a:lnTo>
                <a:pt x="0" y="51910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C3C499-609C-48E0-8562-332644E4056B}">
      <dsp:nvSpPr>
        <dsp:cNvPr id="0" name=""/>
        <dsp:cNvSpPr/>
      </dsp:nvSpPr>
      <dsp:spPr>
        <a:xfrm>
          <a:off x="1355581" y="2787221"/>
          <a:ext cx="91440" cy="519106"/>
        </a:xfrm>
        <a:custGeom>
          <a:avLst/>
          <a:gdLst/>
          <a:ahLst/>
          <a:cxnLst/>
          <a:rect l="0" t="0" r="0" b="0"/>
          <a:pathLst>
            <a:path>
              <a:moveTo>
                <a:pt x="45720" y="0"/>
              </a:moveTo>
              <a:lnTo>
                <a:pt x="45720" y="51910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6A1F71-EFE8-4E69-824E-9029AFC16744}">
      <dsp:nvSpPr>
        <dsp:cNvPr id="0" name=""/>
        <dsp:cNvSpPr/>
      </dsp:nvSpPr>
      <dsp:spPr>
        <a:xfrm>
          <a:off x="1401301" y="1134707"/>
          <a:ext cx="3272305" cy="519106"/>
        </a:xfrm>
        <a:custGeom>
          <a:avLst/>
          <a:gdLst/>
          <a:ahLst/>
          <a:cxnLst/>
          <a:rect l="0" t="0" r="0" b="0"/>
          <a:pathLst>
            <a:path>
              <a:moveTo>
                <a:pt x="3272305" y="0"/>
              </a:moveTo>
              <a:lnTo>
                <a:pt x="3272305" y="353756"/>
              </a:lnTo>
              <a:lnTo>
                <a:pt x="0" y="353756"/>
              </a:lnTo>
              <a:lnTo>
                <a:pt x="0" y="51910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3A4B5A-8E70-4987-AAB0-65522270F8FA}">
      <dsp:nvSpPr>
        <dsp:cNvPr id="0" name=""/>
        <dsp:cNvSpPr/>
      </dsp:nvSpPr>
      <dsp:spPr>
        <a:xfrm>
          <a:off x="3781160" y="1299"/>
          <a:ext cx="1784894" cy="11334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747C84-64D1-4CFC-B2DA-284E2902F930}">
      <dsp:nvSpPr>
        <dsp:cNvPr id="0" name=""/>
        <dsp:cNvSpPr/>
      </dsp:nvSpPr>
      <dsp:spPr>
        <a:xfrm>
          <a:off x="3979481" y="189705"/>
          <a:ext cx="1784894" cy="11334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 want to focus on student dialogue. </a:t>
          </a:r>
        </a:p>
        <a:p>
          <a:pPr marL="0" lvl="0" indent="0" algn="ctr" defTabSz="533400">
            <a:lnSpc>
              <a:spcPct val="90000"/>
            </a:lnSpc>
            <a:spcBef>
              <a:spcPct val="0"/>
            </a:spcBef>
            <a:spcAft>
              <a:spcPct val="35000"/>
            </a:spcAft>
            <a:buNone/>
          </a:pPr>
          <a:r>
            <a:rPr lang="en-GB" sz="1200" kern="1200" dirty="0"/>
            <a:t>I want to… </a:t>
          </a:r>
        </a:p>
        <a:p>
          <a:pPr marL="0" lvl="0" indent="0" algn="ctr" defTabSz="533400">
            <a:lnSpc>
              <a:spcPct val="90000"/>
            </a:lnSpc>
            <a:spcBef>
              <a:spcPct val="0"/>
            </a:spcBef>
            <a:spcAft>
              <a:spcPct val="35000"/>
            </a:spcAft>
            <a:buNone/>
          </a:pPr>
          <a:endParaRPr lang="en-GB" sz="1200" kern="1200" dirty="0"/>
        </a:p>
      </dsp:txBody>
      <dsp:txXfrm>
        <a:off x="4012677" y="222901"/>
        <a:ext cx="1718502" cy="1067015"/>
      </dsp:txXfrm>
    </dsp:sp>
    <dsp:sp modelId="{618E41CB-1EE8-4AF8-9EDF-49658D68382E}">
      <dsp:nvSpPr>
        <dsp:cNvPr id="0" name=""/>
        <dsp:cNvSpPr/>
      </dsp:nvSpPr>
      <dsp:spPr>
        <a:xfrm>
          <a:off x="508854" y="1653813"/>
          <a:ext cx="1784894" cy="1133407"/>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AF3728-5157-4AAB-AEA7-C4988424C4E7}">
      <dsp:nvSpPr>
        <dsp:cNvPr id="0" name=""/>
        <dsp:cNvSpPr/>
      </dsp:nvSpPr>
      <dsp:spPr>
        <a:xfrm>
          <a:off x="707176" y="1842219"/>
          <a:ext cx="1784894" cy="113340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Help students to give reasons for their ideas </a:t>
          </a:r>
          <a:r>
            <a:rPr lang="en-GB" sz="1200" b="1" kern="1200" dirty="0"/>
            <a:t>(Make reasoning explicit, R)</a:t>
          </a:r>
        </a:p>
        <a:p>
          <a:pPr marL="0" lvl="0" indent="0" algn="ctr" defTabSz="533400">
            <a:lnSpc>
              <a:spcPct val="90000"/>
            </a:lnSpc>
            <a:spcBef>
              <a:spcPct val="0"/>
            </a:spcBef>
            <a:spcAft>
              <a:spcPct val="35000"/>
            </a:spcAft>
            <a:buNone/>
          </a:pPr>
          <a:endParaRPr lang="en-GB" sz="1200" kern="1200" dirty="0"/>
        </a:p>
      </dsp:txBody>
      <dsp:txXfrm>
        <a:off x="740372" y="1875415"/>
        <a:ext cx="1718502" cy="1067015"/>
      </dsp:txXfrm>
    </dsp:sp>
    <dsp:sp modelId="{CFA8AB19-50A2-4BDE-BE47-362251146DE1}">
      <dsp:nvSpPr>
        <dsp:cNvPr id="0" name=""/>
        <dsp:cNvSpPr/>
      </dsp:nvSpPr>
      <dsp:spPr>
        <a:xfrm>
          <a:off x="508854" y="3306328"/>
          <a:ext cx="1784894" cy="2687661"/>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40BA6B-1408-4A34-A245-8DF5C38FC381}">
      <dsp:nvSpPr>
        <dsp:cNvPr id="0" name=""/>
        <dsp:cNvSpPr/>
      </dsp:nvSpPr>
      <dsp:spPr>
        <a:xfrm>
          <a:off x="707176" y="3494733"/>
          <a:ext cx="1784894" cy="2687661"/>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In Computer Studies, when programming in pairs, how often do students give reasons for their decisions?</a:t>
          </a:r>
        </a:p>
        <a:p>
          <a:pPr marL="0" lvl="0" indent="0" algn="ctr" defTabSz="533400">
            <a:lnSpc>
              <a:spcPct val="90000"/>
            </a:lnSpc>
            <a:spcBef>
              <a:spcPct val="0"/>
            </a:spcBef>
            <a:spcAft>
              <a:spcPct val="35000"/>
            </a:spcAft>
            <a:buNone/>
          </a:pPr>
          <a:r>
            <a:rPr lang="en-GB" sz="1200" kern="1200" dirty="0"/>
            <a:t>To what extent do students give reasons when they’re making predictions in science?</a:t>
          </a:r>
        </a:p>
      </dsp:txBody>
      <dsp:txXfrm>
        <a:off x="759454" y="3547011"/>
        <a:ext cx="1680338" cy="2583105"/>
      </dsp:txXfrm>
    </dsp:sp>
    <dsp:sp modelId="{2F44E952-0E5F-4274-9971-F44565490D60}">
      <dsp:nvSpPr>
        <dsp:cNvPr id="0" name=""/>
        <dsp:cNvSpPr/>
      </dsp:nvSpPr>
      <dsp:spPr>
        <a:xfrm>
          <a:off x="2690391" y="1653813"/>
          <a:ext cx="1784894" cy="1133407"/>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11C53A-B5AF-418B-9E37-E825B6E36F16}">
      <dsp:nvSpPr>
        <dsp:cNvPr id="0" name=""/>
        <dsp:cNvSpPr/>
      </dsp:nvSpPr>
      <dsp:spPr>
        <a:xfrm>
          <a:off x="2888713" y="1842219"/>
          <a:ext cx="1784894" cy="113340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Help students to question and challenge each other’s ideas            </a:t>
          </a:r>
          <a:r>
            <a:rPr lang="en-GB" sz="1200" b="1" kern="1200" dirty="0"/>
            <a:t>(Challenge, CH)</a:t>
          </a:r>
        </a:p>
      </dsp:txBody>
      <dsp:txXfrm>
        <a:off x="2921909" y="1875415"/>
        <a:ext cx="1718502" cy="1067015"/>
      </dsp:txXfrm>
    </dsp:sp>
    <dsp:sp modelId="{52E337CD-D41A-4D4B-A14F-982221B9FF2E}">
      <dsp:nvSpPr>
        <dsp:cNvPr id="0" name=""/>
        <dsp:cNvSpPr/>
      </dsp:nvSpPr>
      <dsp:spPr>
        <a:xfrm>
          <a:off x="2690391" y="3306328"/>
          <a:ext cx="1784894" cy="2728860"/>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18D61F-BDA9-4768-9CD2-620E0DC97166}">
      <dsp:nvSpPr>
        <dsp:cNvPr id="0" name=""/>
        <dsp:cNvSpPr/>
      </dsp:nvSpPr>
      <dsp:spPr>
        <a:xfrm>
          <a:off x="2888713" y="3494733"/>
          <a:ext cx="1784894" cy="27288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To what extent do my students challenge each other’s ideas when they examine sources in history?  </a:t>
          </a:r>
        </a:p>
        <a:p>
          <a:pPr marL="0" lvl="0" indent="0" algn="ctr" defTabSz="533400">
            <a:lnSpc>
              <a:spcPct val="90000"/>
            </a:lnSpc>
            <a:spcBef>
              <a:spcPct val="0"/>
            </a:spcBef>
            <a:spcAft>
              <a:spcPct val="35000"/>
            </a:spcAft>
            <a:buNone/>
          </a:pPr>
          <a:r>
            <a:rPr lang="en-GB" sz="1200" kern="1200" dirty="0"/>
            <a:t>On their media and gender module (Sociology BA), how well do my students evaluate different critical theories during discussion?</a:t>
          </a:r>
        </a:p>
      </dsp:txBody>
      <dsp:txXfrm>
        <a:off x="2940991" y="3547011"/>
        <a:ext cx="1680338" cy="2624304"/>
      </dsp:txXfrm>
    </dsp:sp>
    <dsp:sp modelId="{77624390-64B5-453B-8F52-A2A90D139190}">
      <dsp:nvSpPr>
        <dsp:cNvPr id="0" name=""/>
        <dsp:cNvSpPr/>
      </dsp:nvSpPr>
      <dsp:spPr>
        <a:xfrm>
          <a:off x="4871928" y="1653813"/>
          <a:ext cx="1784894" cy="113340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62EAAA-5A7E-4DF3-8EE3-E5C029B6C2BF}">
      <dsp:nvSpPr>
        <dsp:cNvPr id="0" name=""/>
        <dsp:cNvSpPr/>
      </dsp:nvSpPr>
      <dsp:spPr>
        <a:xfrm>
          <a:off x="5070250" y="1842219"/>
          <a:ext cx="1784894" cy="113340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Help students to </a:t>
          </a:r>
          <a:r>
            <a:rPr lang="en-GB" sz="1200" b="1" kern="1200" dirty="0"/>
            <a:t>build on each other’s ideas (B)</a:t>
          </a:r>
        </a:p>
      </dsp:txBody>
      <dsp:txXfrm>
        <a:off x="5103446" y="1875415"/>
        <a:ext cx="1718502" cy="1067015"/>
      </dsp:txXfrm>
    </dsp:sp>
    <dsp:sp modelId="{E0B984A2-B043-4524-AC4F-AD173336CED7}">
      <dsp:nvSpPr>
        <dsp:cNvPr id="0" name=""/>
        <dsp:cNvSpPr/>
      </dsp:nvSpPr>
      <dsp:spPr>
        <a:xfrm>
          <a:off x="4871928" y="3306328"/>
          <a:ext cx="1784894" cy="286765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DC7F29-E10E-418F-8C67-67E1CAE6C8A0}">
      <dsp:nvSpPr>
        <dsp:cNvPr id="0" name=""/>
        <dsp:cNvSpPr/>
      </dsp:nvSpPr>
      <dsp:spPr>
        <a:xfrm>
          <a:off x="5070250" y="3494733"/>
          <a:ext cx="1784894" cy="286765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To what extent do my early years students build on each other’s ideas during imaginative play?</a:t>
          </a:r>
        </a:p>
        <a:p>
          <a:pPr marL="0" lvl="0" indent="0" algn="ctr" defTabSz="533400">
            <a:lnSpc>
              <a:spcPct val="90000"/>
            </a:lnSpc>
            <a:spcBef>
              <a:spcPct val="0"/>
            </a:spcBef>
            <a:spcAft>
              <a:spcPct val="35000"/>
            </a:spcAft>
            <a:buNone/>
          </a:pPr>
          <a:r>
            <a:rPr lang="en-GB" sz="1200" kern="1200" dirty="0"/>
            <a:t>How well do students deepen their understanding by building on each other’s ideas?</a:t>
          </a:r>
        </a:p>
      </dsp:txBody>
      <dsp:txXfrm>
        <a:off x="5122528" y="3547011"/>
        <a:ext cx="1680338" cy="2763101"/>
      </dsp:txXfrm>
    </dsp:sp>
    <dsp:sp modelId="{8BA0C262-1BD0-43C3-8F45-4BC230A56473}">
      <dsp:nvSpPr>
        <dsp:cNvPr id="0" name=""/>
        <dsp:cNvSpPr/>
      </dsp:nvSpPr>
      <dsp:spPr>
        <a:xfrm>
          <a:off x="7053465" y="1653813"/>
          <a:ext cx="1784894" cy="1133407"/>
        </a:xfrm>
        <a:prstGeom prst="roundRect">
          <a:avLst>
            <a:gd name="adj" fmla="val 10000"/>
          </a:avLst>
        </a:prstGeom>
        <a:solidFill>
          <a:srgbClr val="E13DC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DD9F69-E7E5-4A93-8F13-10F3CAE5030D}">
      <dsp:nvSpPr>
        <dsp:cNvPr id="0" name=""/>
        <dsp:cNvSpPr/>
      </dsp:nvSpPr>
      <dsp:spPr>
        <a:xfrm>
          <a:off x="7251787" y="1842219"/>
          <a:ext cx="1784894" cy="113340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Help students to make connections in a sequence of learning </a:t>
          </a:r>
          <a:r>
            <a:rPr lang="en-GB" sz="1200" b="1" kern="1200" dirty="0"/>
            <a:t>(Connect, C)</a:t>
          </a:r>
        </a:p>
      </dsp:txBody>
      <dsp:txXfrm>
        <a:off x="7284983" y="1875415"/>
        <a:ext cx="1718502" cy="1067015"/>
      </dsp:txXfrm>
    </dsp:sp>
    <dsp:sp modelId="{6355ADDF-0D40-44EC-B8B3-096A937B9179}">
      <dsp:nvSpPr>
        <dsp:cNvPr id="0" name=""/>
        <dsp:cNvSpPr/>
      </dsp:nvSpPr>
      <dsp:spPr>
        <a:xfrm>
          <a:off x="7053465" y="3306328"/>
          <a:ext cx="1784894" cy="2767305"/>
        </a:xfrm>
        <a:prstGeom prst="roundRect">
          <a:avLst>
            <a:gd name="adj" fmla="val 10000"/>
          </a:avLst>
        </a:prstGeom>
        <a:solidFill>
          <a:srgbClr val="E13DC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F74ADF-566F-4B2A-AB00-3848370265DE}">
      <dsp:nvSpPr>
        <dsp:cNvPr id="0" name=""/>
        <dsp:cNvSpPr/>
      </dsp:nvSpPr>
      <dsp:spPr>
        <a:xfrm>
          <a:off x="7251787" y="3494733"/>
          <a:ext cx="1784894" cy="276730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In Religious Education, how much do students bring their own experiences into classroom discussion?                </a:t>
          </a:r>
        </a:p>
        <a:p>
          <a:pPr marL="0" lvl="0" indent="0" algn="ctr" defTabSz="533400">
            <a:lnSpc>
              <a:spcPct val="90000"/>
            </a:lnSpc>
            <a:spcBef>
              <a:spcPct val="0"/>
            </a:spcBef>
            <a:spcAft>
              <a:spcPct val="35000"/>
            </a:spcAft>
            <a:buNone/>
          </a:pPr>
          <a:r>
            <a:rPr lang="en-GB" sz="1200" kern="1200" dirty="0"/>
            <a:t>To what extent can my students make connections to the Russian Revolution when we’re discussing the book Animal Farm?      </a:t>
          </a:r>
        </a:p>
      </dsp:txBody>
      <dsp:txXfrm>
        <a:off x="7304065" y="3547011"/>
        <a:ext cx="1680338" cy="26627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2E7BE-D8CF-4346-A7E4-40CCD6D2061D}">
      <dsp:nvSpPr>
        <dsp:cNvPr id="0" name=""/>
        <dsp:cNvSpPr/>
      </dsp:nvSpPr>
      <dsp:spPr>
        <a:xfrm>
          <a:off x="5986273" y="2452538"/>
          <a:ext cx="91440" cy="456773"/>
        </a:xfrm>
        <a:custGeom>
          <a:avLst/>
          <a:gdLst/>
          <a:ahLst/>
          <a:cxnLst/>
          <a:rect l="0" t="0" r="0" b="0"/>
          <a:pathLst>
            <a:path>
              <a:moveTo>
                <a:pt x="45720" y="0"/>
              </a:moveTo>
              <a:lnTo>
                <a:pt x="45720" y="45677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F06BBE-66AA-4F14-8E92-80E68DE4AF7C}">
      <dsp:nvSpPr>
        <dsp:cNvPr id="0" name=""/>
        <dsp:cNvSpPr/>
      </dsp:nvSpPr>
      <dsp:spPr>
        <a:xfrm>
          <a:off x="4112410" y="998454"/>
          <a:ext cx="1919582" cy="456773"/>
        </a:xfrm>
        <a:custGeom>
          <a:avLst/>
          <a:gdLst/>
          <a:ahLst/>
          <a:cxnLst/>
          <a:rect l="0" t="0" r="0" b="0"/>
          <a:pathLst>
            <a:path>
              <a:moveTo>
                <a:pt x="0" y="0"/>
              </a:moveTo>
              <a:lnTo>
                <a:pt x="0" y="311277"/>
              </a:lnTo>
              <a:lnTo>
                <a:pt x="1919582" y="311277"/>
              </a:lnTo>
              <a:lnTo>
                <a:pt x="1919582" y="45677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949CDC-DF44-43E4-A5BF-01FC7AF4EFEF}">
      <dsp:nvSpPr>
        <dsp:cNvPr id="0" name=""/>
        <dsp:cNvSpPr/>
      </dsp:nvSpPr>
      <dsp:spPr>
        <a:xfrm>
          <a:off x="4066690" y="2452538"/>
          <a:ext cx="91440" cy="456773"/>
        </a:xfrm>
        <a:custGeom>
          <a:avLst/>
          <a:gdLst/>
          <a:ahLst/>
          <a:cxnLst/>
          <a:rect l="0" t="0" r="0" b="0"/>
          <a:pathLst>
            <a:path>
              <a:moveTo>
                <a:pt x="45720" y="0"/>
              </a:moveTo>
              <a:lnTo>
                <a:pt x="45720" y="45677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AA81A1-E5A6-43FB-9C5E-2881410480F1}">
      <dsp:nvSpPr>
        <dsp:cNvPr id="0" name=""/>
        <dsp:cNvSpPr/>
      </dsp:nvSpPr>
      <dsp:spPr>
        <a:xfrm>
          <a:off x="4066690" y="998454"/>
          <a:ext cx="91440" cy="456773"/>
        </a:xfrm>
        <a:custGeom>
          <a:avLst/>
          <a:gdLst/>
          <a:ahLst/>
          <a:cxnLst/>
          <a:rect l="0" t="0" r="0" b="0"/>
          <a:pathLst>
            <a:path>
              <a:moveTo>
                <a:pt x="45720" y="0"/>
              </a:moveTo>
              <a:lnTo>
                <a:pt x="45720" y="45677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C3C499-609C-48E0-8562-332644E4056B}">
      <dsp:nvSpPr>
        <dsp:cNvPr id="0" name=""/>
        <dsp:cNvSpPr/>
      </dsp:nvSpPr>
      <dsp:spPr>
        <a:xfrm>
          <a:off x="2147107" y="2452538"/>
          <a:ext cx="91440" cy="456773"/>
        </a:xfrm>
        <a:custGeom>
          <a:avLst/>
          <a:gdLst/>
          <a:ahLst/>
          <a:cxnLst/>
          <a:rect l="0" t="0" r="0" b="0"/>
          <a:pathLst>
            <a:path>
              <a:moveTo>
                <a:pt x="45720" y="0"/>
              </a:moveTo>
              <a:lnTo>
                <a:pt x="45720" y="45677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6A1F71-EFE8-4E69-824E-9029AFC16744}">
      <dsp:nvSpPr>
        <dsp:cNvPr id="0" name=""/>
        <dsp:cNvSpPr/>
      </dsp:nvSpPr>
      <dsp:spPr>
        <a:xfrm>
          <a:off x="2192827" y="998454"/>
          <a:ext cx="1919582" cy="456773"/>
        </a:xfrm>
        <a:custGeom>
          <a:avLst/>
          <a:gdLst/>
          <a:ahLst/>
          <a:cxnLst/>
          <a:rect l="0" t="0" r="0" b="0"/>
          <a:pathLst>
            <a:path>
              <a:moveTo>
                <a:pt x="1919582" y="0"/>
              </a:moveTo>
              <a:lnTo>
                <a:pt x="1919582" y="311277"/>
              </a:lnTo>
              <a:lnTo>
                <a:pt x="0" y="311277"/>
              </a:lnTo>
              <a:lnTo>
                <a:pt x="0" y="45677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3A4B5A-8E70-4987-AAB0-65522270F8FA}">
      <dsp:nvSpPr>
        <dsp:cNvPr id="0" name=""/>
        <dsp:cNvSpPr/>
      </dsp:nvSpPr>
      <dsp:spPr>
        <a:xfrm>
          <a:off x="3327126" y="1143"/>
          <a:ext cx="1570567" cy="9973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747C84-64D1-4CFC-B2DA-284E2902F930}">
      <dsp:nvSpPr>
        <dsp:cNvPr id="0" name=""/>
        <dsp:cNvSpPr/>
      </dsp:nvSpPr>
      <dsp:spPr>
        <a:xfrm>
          <a:off x="3501634" y="166925"/>
          <a:ext cx="1570567" cy="9973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 want to focus on student participation</a:t>
          </a:r>
        </a:p>
        <a:p>
          <a:pPr marL="0" lvl="0" indent="0" algn="ctr" defTabSz="533400">
            <a:lnSpc>
              <a:spcPct val="90000"/>
            </a:lnSpc>
            <a:spcBef>
              <a:spcPct val="0"/>
            </a:spcBef>
            <a:spcAft>
              <a:spcPct val="35000"/>
            </a:spcAft>
            <a:buNone/>
          </a:pPr>
          <a:r>
            <a:rPr lang="en-GB" sz="1200" kern="1200" dirty="0"/>
            <a:t>I want…</a:t>
          </a:r>
        </a:p>
        <a:p>
          <a:pPr marL="0" lvl="0" indent="0" algn="ctr" defTabSz="533400">
            <a:lnSpc>
              <a:spcPct val="90000"/>
            </a:lnSpc>
            <a:spcBef>
              <a:spcPct val="0"/>
            </a:spcBef>
            <a:spcAft>
              <a:spcPct val="35000"/>
            </a:spcAft>
            <a:buNone/>
          </a:pPr>
          <a:endParaRPr lang="en-GB" sz="1200" kern="1200" dirty="0"/>
        </a:p>
      </dsp:txBody>
      <dsp:txXfrm>
        <a:off x="3530844" y="196135"/>
        <a:ext cx="1512147" cy="938890"/>
      </dsp:txXfrm>
    </dsp:sp>
    <dsp:sp modelId="{618E41CB-1EE8-4AF8-9EDF-49658D68382E}">
      <dsp:nvSpPr>
        <dsp:cNvPr id="0" name=""/>
        <dsp:cNvSpPr/>
      </dsp:nvSpPr>
      <dsp:spPr>
        <a:xfrm>
          <a:off x="1407543" y="1455227"/>
          <a:ext cx="1570567" cy="997310"/>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AF3728-5157-4AAB-AEA7-C4988424C4E7}">
      <dsp:nvSpPr>
        <dsp:cNvPr id="0" name=""/>
        <dsp:cNvSpPr/>
      </dsp:nvSpPr>
      <dsp:spPr>
        <a:xfrm>
          <a:off x="1582051" y="1621009"/>
          <a:ext cx="1570567" cy="99731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More students to participate in classroom dialogue</a:t>
          </a:r>
        </a:p>
        <a:p>
          <a:pPr marL="0" lvl="0" indent="0" algn="ctr" defTabSz="533400">
            <a:lnSpc>
              <a:spcPct val="90000"/>
            </a:lnSpc>
            <a:spcBef>
              <a:spcPct val="0"/>
            </a:spcBef>
            <a:spcAft>
              <a:spcPct val="35000"/>
            </a:spcAft>
            <a:buNone/>
          </a:pPr>
          <a:endParaRPr lang="en-GB" sz="1200" kern="1200" dirty="0"/>
        </a:p>
      </dsp:txBody>
      <dsp:txXfrm>
        <a:off x="1611261" y="1650219"/>
        <a:ext cx="1512147" cy="938890"/>
      </dsp:txXfrm>
    </dsp:sp>
    <dsp:sp modelId="{CFA8AB19-50A2-4BDE-BE47-362251146DE1}">
      <dsp:nvSpPr>
        <dsp:cNvPr id="0" name=""/>
        <dsp:cNvSpPr/>
      </dsp:nvSpPr>
      <dsp:spPr>
        <a:xfrm>
          <a:off x="1407543" y="2909311"/>
          <a:ext cx="1570567" cy="2364932"/>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40BA6B-1408-4A34-A245-8DF5C38FC381}">
      <dsp:nvSpPr>
        <dsp:cNvPr id="0" name=""/>
        <dsp:cNvSpPr/>
      </dsp:nvSpPr>
      <dsp:spPr>
        <a:xfrm>
          <a:off x="1582051" y="3075093"/>
          <a:ext cx="1570567" cy="236493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How does a ‘talk buddy’ approach impact on the dialogue in my classroom? </a:t>
          </a:r>
        </a:p>
        <a:p>
          <a:pPr marL="0" lvl="0" indent="0" algn="ctr" defTabSz="533400">
            <a:lnSpc>
              <a:spcPct val="90000"/>
            </a:lnSpc>
            <a:spcBef>
              <a:spcPct val="0"/>
            </a:spcBef>
            <a:spcAft>
              <a:spcPct val="35000"/>
            </a:spcAft>
            <a:buNone/>
          </a:pPr>
          <a:r>
            <a:rPr lang="en-GB" sz="1200" kern="1200" dirty="0"/>
            <a:t>To what extent is the talk in my classroom dominated by a few students? </a:t>
          </a:r>
        </a:p>
        <a:p>
          <a:pPr marL="0" lvl="0" indent="0" algn="ctr" defTabSz="533400">
            <a:lnSpc>
              <a:spcPct val="90000"/>
            </a:lnSpc>
            <a:spcBef>
              <a:spcPct val="0"/>
            </a:spcBef>
            <a:spcAft>
              <a:spcPct val="35000"/>
            </a:spcAft>
            <a:buNone/>
          </a:pPr>
          <a:endParaRPr lang="en-GB" sz="1200" kern="1200" dirty="0"/>
        </a:p>
      </dsp:txBody>
      <dsp:txXfrm>
        <a:off x="1628051" y="3121093"/>
        <a:ext cx="1478567" cy="2272932"/>
      </dsp:txXfrm>
    </dsp:sp>
    <dsp:sp modelId="{2F44E952-0E5F-4274-9971-F44565490D60}">
      <dsp:nvSpPr>
        <dsp:cNvPr id="0" name=""/>
        <dsp:cNvSpPr/>
      </dsp:nvSpPr>
      <dsp:spPr>
        <a:xfrm>
          <a:off x="3327126" y="1455227"/>
          <a:ext cx="1570567" cy="997310"/>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11C53A-B5AF-418B-9E37-E825B6E36F16}">
      <dsp:nvSpPr>
        <dsp:cNvPr id="0" name=""/>
        <dsp:cNvSpPr/>
      </dsp:nvSpPr>
      <dsp:spPr>
        <a:xfrm>
          <a:off x="3501634" y="1621009"/>
          <a:ext cx="1570567" cy="99731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Groups to talk more productively together</a:t>
          </a:r>
        </a:p>
        <a:p>
          <a:pPr marL="0" lvl="0" indent="0" algn="ctr" defTabSz="533400">
            <a:lnSpc>
              <a:spcPct val="90000"/>
            </a:lnSpc>
            <a:spcBef>
              <a:spcPct val="0"/>
            </a:spcBef>
            <a:spcAft>
              <a:spcPct val="35000"/>
            </a:spcAft>
            <a:buNone/>
          </a:pPr>
          <a:endParaRPr lang="en-GB" sz="1200" kern="1200" dirty="0"/>
        </a:p>
      </dsp:txBody>
      <dsp:txXfrm>
        <a:off x="3530844" y="1650219"/>
        <a:ext cx="1512147" cy="938890"/>
      </dsp:txXfrm>
    </dsp:sp>
    <dsp:sp modelId="{52E337CD-D41A-4D4B-A14F-982221B9FF2E}">
      <dsp:nvSpPr>
        <dsp:cNvPr id="0" name=""/>
        <dsp:cNvSpPr/>
      </dsp:nvSpPr>
      <dsp:spPr>
        <a:xfrm>
          <a:off x="3327126" y="2909311"/>
          <a:ext cx="1570567" cy="2401184"/>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18D61F-BDA9-4768-9CD2-620E0DC97166}">
      <dsp:nvSpPr>
        <dsp:cNvPr id="0" name=""/>
        <dsp:cNvSpPr/>
      </dsp:nvSpPr>
      <dsp:spPr>
        <a:xfrm>
          <a:off x="3501634" y="3075093"/>
          <a:ext cx="1570567" cy="240118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How do students perceive the quality of their group work?  </a:t>
          </a:r>
        </a:p>
        <a:p>
          <a:pPr marL="0" lvl="0" indent="0" algn="ctr" defTabSz="533400">
            <a:lnSpc>
              <a:spcPct val="90000"/>
            </a:lnSpc>
            <a:spcBef>
              <a:spcPct val="0"/>
            </a:spcBef>
            <a:spcAft>
              <a:spcPct val="35000"/>
            </a:spcAft>
            <a:buNone/>
          </a:pPr>
          <a:r>
            <a:rPr lang="en-GB" sz="1200" kern="1200" dirty="0"/>
            <a:t>What difference does giving students roles in group work make to dialogue? </a:t>
          </a:r>
        </a:p>
        <a:p>
          <a:pPr marL="0" lvl="0" indent="0" algn="ctr" defTabSz="533400">
            <a:lnSpc>
              <a:spcPct val="90000"/>
            </a:lnSpc>
            <a:spcBef>
              <a:spcPct val="0"/>
            </a:spcBef>
            <a:spcAft>
              <a:spcPct val="35000"/>
            </a:spcAft>
            <a:buNone/>
          </a:pPr>
          <a:endParaRPr lang="en-GB" sz="1200" kern="1200" dirty="0"/>
        </a:p>
      </dsp:txBody>
      <dsp:txXfrm>
        <a:off x="3547634" y="3121093"/>
        <a:ext cx="1478567" cy="2309184"/>
      </dsp:txXfrm>
    </dsp:sp>
    <dsp:sp modelId="{77624390-64B5-453B-8F52-A2A90D139190}">
      <dsp:nvSpPr>
        <dsp:cNvPr id="0" name=""/>
        <dsp:cNvSpPr/>
      </dsp:nvSpPr>
      <dsp:spPr>
        <a:xfrm>
          <a:off x="5246709" y="1455227"/>
          <a:ext cx="1570567" cy="997310"/>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62EAAA-5A7E-4DF3-8EE3-E5C029B6C2BF}">
      <dsp:nvSpPr>
        <dsp:cNvPr id="0" name=""/>
        <dsp:cNvSpPr/>
      </dsp:nvSpPr>
      <dsp:spPr>
        <a:xfrm>
          <a:off x="5421217" y="1621009"/>
          <a:ext cx="1570567" cy="99731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To embed ground rules in my classroom culture </a:t>
          </a:r>
        </a:p>
        <a:p>
          <a:pPr marL="0" lvl="0" indent="0" algn="ctr" defTabSz="533400">
            <a:lnSpc>
              <a:spcPct val="90000"/>
            </a:lnSpc>
            <a:spcBef>
              <a:spcPct val="0"/>
            </a:spcBef>
            <a:spcAft>
              <a:spcPct val="35000"/>
            </a:spcAft>
            <a:buNone/>
          </a:pPr>
          <a:endParaRPr lang="en-GB" sz="1200" kern="1200" dirty="0"/>
        </a:p>
      </dsp:txBody>
      <dsp:txXfrm>
        <a:off x="5450427" y="1650219"/>
        <a:ext cx="1512147" cy="938890"/>
      </dsp:txXfrm>
    </dsp:sp>
    <dsp:sp modelId="{E0B984A2-B043-4524-AC4F-AD173336CED7}">
      <dsp:nvSpPr>
        <dsp:cNvPr id="0" name=""/>
        <dsp:cNvSpPr/>
      </dsp:nvSpPr>
      <dsp:spPr>
        <a:xfrm>
          <a:off x="5246709" y="2909311"/>
          <a:ext cx="1570567" cy="252331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DC7F29-E10E-418F-8C67-67E1CAE6C8A0}">
      <dsp:nvSpPr>
        <dsp:cNvPr id="0" name=""/>
        <dsp:cNvSpPr/>
      </dsp:nvSpPr>
      <dsp:spPr>
        <a:xfrm>
          <a:off x="5421217" y="3075093"/>
          <a:ext cx="1570567" cy="252331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What difference does using ground rules make to the dialogue in my classroom? </a:t>
          </a:r>
        </a:p>
        <a:p>
          <a:pPr marL="0" lvl="0" indent="0" algn="ctr" defTabSz="533400">
            <a:lnSpc>
              <a:spcPct val="90000"/>
            </a:lnSpc>
            <a:spcBef>
              <a:spcPct val="0"/>
            </a:spcBef>
            <a:spcAft>
              <a:spcPct val="35000"/>
            </a:spcAft>
            <a:buNone/>
          </a:pPr>
          <a:r>
            <a:rPr lang="en-GB" sz="1200" kern="1200" dirty="0"/>
            <a:t>How often do I refer to the ground rules in my teaching? </a:t>
          </a:r>
        </a:p>
        <a:p>
          <a:pPr marL="0" lvl="0" indent="0" algn="ctr" defTabSz="533400">
            <a:lnSpc>
              <a:spcPct val="90000"/>
            </a:lnSpc>
            <a:spcBef>
              <a:spcPct val="0"/>
            </a:spcBef>
            <a:spcAft>
              <a:spcPct val="35000"/>
            </a:spcAft>
            <a:buNone/>
          </a:pPr>
          <a:endParaRPr lang="en-GB" sz="1200" kern="1200" dirty="0"/>
        </a:p>
      </dsp:txBody>
      <dsp:txXfrm>
        <a:off x="5467217" y="3121093"/>
        <a:ext cx="1478567" cy="24313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15776307-7C9A-E340-A384-BBE6A1099456}" type="datetimeFigureOut">
              <a:rPr lang="en-US" smtClean="0"/>
              <a:t>2/6/26</a:t>
            </a:fld>
            <a:endParaRPr lang="en-US"/>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D3A1FD44-42CB-A34F-A0F5-1F9E4B2EB115}" type="slidenum">
              <a:rPr lang="en-US" smtClean="0"/>
              <a:t>‹#›</a:t>
            </a:fld>
            <a:endParaRPr lang="en-US"/>
          </a:p>
        </p:txBody>
      </p:sp>
    </p:spTree>
    <p:extLst>
      <p:ext uri="{BB962C8B-B14F-4D97-AF65-F5344CB8AC3E}">
        <p14:creationId xmlns:p14="http://schemas.microsoft.com/office/powerpoint/2010/main" val="3450522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vimeo.com/showcase/12093372"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oi.org/10.1016/j.lcsi.2023.100742"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vimeo.com/showcase/12093372"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0" i="0" u="none" strike="noStrike" dirty="0">
              <a:solidFill>
                <a:srgbClr val="1155CC"/>
              </a:solidFill>
              <a:effectLst/>
              <a:highlight>
                <a:srgbClr val="FFFF00"/>
              </a:highligh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3A1FD44-42CB-A34F-A0F5-1F9E4B2EB115}" type="slidenum">
              <a:rPr lang="en-US" smtClean="0"/>
              <a:t>1</a:t>
            </a:fld>
            <a:endParaRPr lang="en-US" dirty="0"/>
          </a:p>
        </p:txBody>
      </p:sp>
    </p:spTree>
    <p:extLst>
      <p:ext uri="{BB962C8B-B14F-4D97-AF65-F5344CB8AC3E}">
        <p14:creationId xmlns:p14="http://schemas.microsoft.com/office/powerpoint/2010/main" val="3660619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1FD44-42CB-A34F-A0F5-1F9E4B2EB115}" type="slidenum">
              <a:rPr lang="en-US" smtClean="0"/>
              <a:t>10</a:t>
            </a:fld>
            <a:endParaRPr lang="en-US"/>
          </a:p>
        </p:txBody>
      </p:sp>
    </p:spTree>
    <p:extLst>
      <p:ext uri="{BB962C8B-B14F-4D97-AF65-F5344CB8AC3E}">
        <p14:creationId xmlns:p14="http://schemas.microsoft.com/office/powerpoint/2010/main" val="961594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1FD44-42CB-A34F-A0F5-1F9E4B2EB115}" type="slidenum">
              <a:rPr lang="en-US" smtClean="0"/>
              <a:t>11</a:t>
            </a:fld>
            <a:endParaRPr lang="en-US"/>
          </a:p>
        </p:txBody>
      </p:sp>
    </p:spTree>
    <p:extLst>
      <p:ext uri="{BB962C8B-B14F-4D97-AF65-F5344CB8AC3E}">
        <p14:creationId xmlns:p14="http://schemas.microsoft.com/office/powerpoint/2010/main" val="2485610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1FD44-42CB-A34F-A0F5-1F9E4B2EB115}" type="slidenum">
              <a:rPr lang="en-US" smtClean="0"/>
              <a:t>12</a:t>
            </a:fld>
            <a:endParaRPr lang="en-US"/>
          </a:p>
        </p:txBody>
      </p:sp>
    </p:spTree>
    <p:extLst>
      <p:ext uri="{BB962C8B-B14F-4D97-AF65-F5344CB8AC3E}">
        <p14:creationId xmlns:p14="http://schemas.microsoft.com/office/powerpoint/2010/main" val="2699129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1FD44-42CB-A34F-A0F5-1F9E4B2EB115}" type="slidenum">
              <a:rPr lang="en-US" smtClean="0"/>
              <a:t>13</a:t>
            </a:fld>
            <a:endParaRPr lang="en-US"/>
          </a:p>
        </p:txBody>
      </p:sp>
    </p:spTree>
    <p:extLst>
      <p:ext uri="{BB962C8B-B14F-4D97-AF65-F5344CB8AC3E}">
        <p14:creationId xmlns:p14="http://schemas.microsoft.com/office/powerpoint/2010/main" val="3363151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1FD44-42CB-A34F-A0F5-1F9E4B2EB115}" type="slidenum">
              <a:rPr lang="en-US" smtClean="0"/>
              <a:t>14</a:t>
            </a:fld>
            <a:endParaRPr lang="en-US"/>
          </a:p>
        </p:txBody>
      </p:sp>
    </p:spTree>
    <p:extLst>
      <p:ext uri="{BB962C8B-B14F-4D97-AF65-F5344CB8AC3E}">
        <p14:creationId xmlns:p14="http://schemas.microsoft.com/office/powerpoint/2010/main" val="144675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1FD44-42CB-A34F-A0F5-1F9E4B2EB115}" type="slidenum">
              <a:rPr lang="en-US" smtClean="0"/>
              <a:t>15</a:t>
            </a:fld>
            <a:endParaRPr lang="en-US"/>
          </a:p>
        </p:txBody>
      </p:sp>
    </p:spTree>
    <p:extLst>
      <p:ext uri="{BB962C8B-B14F-4D97-AF65-F5344CB8AC3E}">
        <p14:creationId xmlns:p14="http://schemas.microsoft.com/office/powerpoint/2010/main" val="2176636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Video 3: Update link to </a:t>
            </a:r>
            <a:r>
              <a:rPr lang="en-GB" sz="1200" u="sng" kern="1200" dirty="0">
                <a:solidFill>
                  <a:schemeClr val="tx1"/>
                </a:solidFill>
                <a:effectLst/>
                <a:latin typeface="+mn-lt"/>
                <a:ea typeface="+mn-ea"/>
                <a:cs typeface="+mn-cs"/>
                <a:hlinkClick r:id="rId3"/>
              </a:rPr>
              <a:t>https://vimeo.com/showcase/12093372</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Video 17: Remove whole box including video icon and text</a:t>
            </a:r>
          </a:p>
          <a:p>
            <a:endParaRPr lang="en-US" dirty="0"/>
          </a:p>
        </p:txBody>
      </p:sp>
      <p:sp>
        <p:nvSpPr>
          <p:cNvPr id="4" name="Slide Number Placeholder 3"/>
          <p:cNvSpPr>
            <a:spLocks noGrp="1"/>
          </p:cNvSpPr>
          <p:nvPr>
            <p:ph type="sldNum" sz="quarter" idx="5"/>
          </p:nvPr>
        </p:nvSpPr>
        <p:spPr/>
        <p:txBody>
          <a:bodyPr/>
          <a:lstStyle/>
          <a:p>
            <a:fld id="{D3A1FD44-42CB-A34F-A0F5-1F9E4B2EB115}" type="slidenum">
              <a:rPr lang="en-US" smtClean="0"/>
              <a:t>16</a:t>
            </a:fld>
            <a:endParaRPr lang="en-US"/>
          </a:p>
        </p:txBody>
      </p:sp>
    </p:spTree>
    <p:extLst>
      <p:ext uri="{BB962C8B-B14F-4D97-AF65-F5344CB8AC3E}">
        <p14:creationId xmlns:p14="http://schemas.microsoft.com/office/powerpoint/2010/main" val="1828652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1FD44-42CB-A34F-A0F5-1F9E4B2EB115}" type="slidenum">
              <a:rPr lang="en-US" smtClean="0"/>
              <a:t>17</a:t>
            </a:fld>
            <a:endParaRPr lang="en-US"/>
          </a:p>
        </p:txBody>
      </p:sp>
    </p:spTree>
    <p:extLst>
      <p:ext uri="{BB962C8B-B14F-4D97-AF65-F5344CB8AC3E}">
        <p14:creationId xmlns:p14="http://schemas.microsoft.com/office/powerpoint/2010/main" val="3538774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3A1FD44-42CB-A34F-A0F5-1F9E4B2EB115}" type="slidenum">
              <a:rPr lang="en-US" smtClean="0"/>
              <a:t>18</a:t>
            </a:fld>
            <a:endParaRPr lang="en-US"/>
          </a:p>
        </p:txBody>
      </p:sp>
    </p:spTree>
    <p:extLst>
      <p:ext uri="{BB962C8B-B14F-4D97-AF65-F5344CB8AC3E}">
        <p14:creationId xmlns:p14="http://schemas.microsoft.com/office/powerpoint/2010/main" val="2321353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1FD44-42CB-A34F-A0F5-1F9E4B2EB115}" type="slidenum">
              <a:rPr lang="en-US" smtClean="0"/>
              <a:t>19</a:t>
            </a:fld>
            <a:endParaRPr lang="en-US"/>
          </a:p>
        </p:txBody>
      </p:sp>
    </p:spTree>
    <p:extLst>
      <p:ext uri="{BB962C8B-B14F-4D97-AF65-F5344CB8AC3E}">
        <p14:creationId xmlns:p14="http://schemas.microsoft.com/office/powerpoint/2010/main" val="1722812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1FD44-42CB-A34F-A0F5-1F9E4B2EB115}" type="slidenum">
              <a:rPr lang="en-US" smtClean="0"/>
              <a:t>2</a:t>
            </a:fld>
            <a:endParaRPr lang="en-US" dirty="0"/>
          </a:p>
        </p:txBody>
      </p:sp>
    </p:spTree>
    <p:extLst>
      <p:ext uri="{BB962C8B-B14F-4D97-AF65-F5344CB8AC3E}">
        <p14:creationId xmlns:p14="http://schemas.microsoft.com/office/powerpoint/2010/main" val="2559693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1FD44-42CB-A34F-A0F5-1F9E4B2EB115}" type="slidenum">
              <a:rPr lang="en-US" smtClean="0"/>
              <a:t>20</a:t>
            </a:fld>
            <a:endParaRPr lang="en-US"/>
          </a:p>
        </p:txBody>
      </p:sp>
    </p:spTree>
    <p:extLst>
      <p:ext uri="{BB962C8B-B14F-4D97-AF65-F5344CB8AC3E}">
        <p14:creationId xmlns:p14="http://schemas.microsoft.com/office/powerpoint/2010/main" val="1709277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1FD44-42CB-A34F-A0F5-1F9E4B2EB115}" type="slidenum">
              <a:rPr lang="en-US" smtClean="0"/>
              <a:t>21</a:t>
            </a:fld>
            <a:endParaRPr lang="en-US"/>
          </a:p>
        </p:txBody>
      </p:sp>
    </p:spTree>
    <p:extLst>
      <p:ext uri="{BB962C8B-B14F-4D97-AF65-F5344CB8AC3E}">
        <p14:creationId xmlns:p14="http://schemas.microsoft.com/office/powerpoint/2010/main" val="466148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03300" y="3640138"/>
            <a:ext cx="8553450" cy="2978150"/>
          </a:xfrm>
        </p:spPr>
        <p:txBody>
          <a:bodyPr/>
          <a:lstStyle/>
          <a:p>
            <a:r>
              <a:rPr lang="en-US" b="1" dirty="0"/>
              <a:t>Subject differences: </a:t>
            </a:r>
          </a:p>
          <a:p>
            <a:endParaRPr lang="en-US" dirty="0"/>
          </a:p>
          <a:p>
            <a:pPr algn="l">
              <a:buFont typeface="Arial" panose="020B0604020202020204" pitchFamily="34" charset="0"/>
              <a:buNone/>
            </a:pPr>
            <a:r>
              <a:rPr lang="en-GB" b="0" i="0" u="none" strike="noStrike" dirty="0">
                <a:solidFill>
                  <a:srgbClr val="000000"/>
                </a:solidFill>
                <a:effectLst/>
                <a:latin typeface="Calibri" panose="020F0502020204030204" pitchFamily="34" charset="0"/>
              </a:rPr>
              <a:t>Building on ideas [B] (combined with Connecting outside the dialogue: C) in English lessons is strongly related to student attainment in reading and writing at primary level (Amodia-Bidakowska, Hennessy &amp; Warwick, 2023: </a:t>
            </a:r>
            <a:r>
              <a:rPr lang="en-GB" sz="1800" u="sng" dirty="0">
                <a:solidFill>
                  <a:srgbClr val="0000FF"/>
                </a:solidFill>
                <a:effectLst/>
                <a:latin typeface="Times New Roman" panose="02020603050405020304" pitchFamily="18" charset="0"/>
                <a:ea typeface="Times New Roman" panose="02020603050405020304" pitchFamily="18" charset="0"/>
                <a:hlinkClick r:id="rId3"/>
              </a:rPr>
              <a:t>https://doi.org/10.1016/j.lcsi.2023.100742</a:t>
            </a:r>
            <a:r>
              <a:rPr lang="en-GB" b="0" i="0" u="none" strike="noStrike" dirty="0">
                <a:solidFill>
                  <a:srgbClr val="000000"/>
                </a:solidFill>
                <a:effectLst/>
                <a:latin typeface="Calibri" panose="020F0502020204030204" pitchFamily="34" charset="0"/>
              </a:rPr>
              <a:t>). Furthermore, Connecting outside the dialogue (C) in mathematics lessons is associated with mathematics attainment when the connections are explained and justified (making reasoning explicit: R). So, focusing on these kinds of specific features of dialogue in subject lessons may be important for learning. </a:t>
            </a:r>
          </a:p>
          <a:p>
            <a:pPr algn="l">
              <a:buFont typeface="Arial" panose="020B0604020202020204" pitchFamily="34" charset="0"/>
              <a:buNone/>
            </a:pPr>
            <a:br>
              <a:rPr lang="en-GB" b="0" i="0" u="none" strike="noStrike" dirty="0">
                <a:solidFill>
                  <a:srgbClr val="000000"/>
                </a:solidFill>
                <a:effectLst/>
                <a:latin typeface="Calibri" panose="020F0502020204030204" pitchFamily="34" charset="0"/>
              </a:rPr>
            </a:br>
            <a:r>
              <a:rPr lang="en-GB" b="0" i="0" u="none" strike="noStrike" dirty="0">
                <a:solidFill>
                  <a:srgbClr val="242424"/>
                </a:solidFill>
                <a:effectLst/>
                <a:latin typeface="Calibri" panose="020F0502020204030204" pitchFamily="34" charset="0"/>
              </a:rPr>
              <a:t>The same study showed there is significantly less classroom dialogue in science lessons than in </a:t>
            </a:r>
            <a:r>
              <a:rPr lang="en-GB" b="0" i="0" u="none" strike="noStrike" dirty="0">
                <a:solidFill>
                  <a:srgbClr val="000000"/>
                </a:solidFill>
                <a:effectLst/>
                <a:latin typeface="Calibri, Helvetica, sans-serif"/>
              </a:rPr>
              <a:t>English and mathematics, where building on ideas is more common. Reasoning is also more frequent in mathematics. The reduced curriculum time for science in primary schools in England </a:t>
            </a:r>
            <a:r>
              <a:rPr lang="en-GB" b="0" i="0" u="none" strike="noStrike" dirty="0">
                <a:solidFill>
                  <a:srgbClr val="242424"/>
                </a:solidFill>
                <a:effectLst/>
                <a:latin typeface="Calibri" panose="020F0502020204030204" pitchFamily="34" charset="0"/>
              </a:rPr>
              <a:t>(less than 90 mins./week on average</a:t>
            </a:r>
            <a:r>
              <a:rPr lang="en-GB" b="0" i="0" u="none" strike="noStrike" dirty="0">
                <a:solidFill>
                  <a:srgbClr val="000000"/>
                </a:solidFill>
                <a:effectLst/>
                <a:latin typeface="Calibri" panose="020F0502020204030204" pitchFamily="34" charset="0"/>
              </a:rPr>
              <a:t>)</a:t>
            </a:r>
            <a:r>
              <a:rPr lang="en-GB" b="0" i="0" u="none" strike="noStrike" dirty="0">
                <a:solidFill>
                  <a:srgbClr val="242424"/>
                </a:solidFill>
                <a:effectLst/>
                <a:latin typeface="Calibri" panose="020F0502020204030204" pitchFamily="34" charset="0"/>
              </a:rPr>
              <a:t> </a:t>
            </a:r>
            <a:r>
              <a:rPr lang="en-GB" b="0" i="0" u="none" strike="noStrike" dirty="0">
                <a:solidFill>
                  <a:srgbClr val="000000"/>
                </a:solidFill>
                <a:effectLst/>
                <a:latin typeface="Calibri, Helvetica, sans-serif"/>
              </a:rPr>
              <a:t>may constrain time for the dialogue that is very important for developing </a:t>
            </a:r>
            <a:r>
              <a:rPr lang="en-GB" b="0" i="0" u="none" strike="noStrike" dirty="0">
                <a:solidFill>
                  <a:srgbClr val="000000"/>
                </a:solidFill>
                <a:effectLst/>
                <a:latin typeface="Calibri" panose="020F0502020204030204" pitchFamily="34" charset="0"/>
              </a:rPr>
              <a:t>scientific reasoning; hopefully this toolkit can help in raising awareness of that and addressing it.</a:t>
            </a:r>
            <a:endParaRPr lang="en-GB" b="0" i="0" u="none" strike="noStrike" dirty="0">
              <a:solidFill>
                <a:srgbClr val="000000"/>
              </a:solidFill>
              <a:effectLst/>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D3A1FD44-42CB-A34F-A0F5-1F9E4B2EB115}" type="slidenum">
              <a:rPr lang="en-US" smtClean="0"/>
              <a:t>22</a:t>
            </a:fld>
            <a:endParaRPr lang="en-US"/>
          </a:p>
        </p:txBody>
      </p:sp>
    </p:spTree>
    <p:extLst>
      <p:ext uri="{BB962C8B-B14F-4D97-AF65-F5344CB8AC3E}">
        <p14:creationId xmlns:p14="http://schemas.microsoft.com/office/powerpoint/2010/main" val="1660366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 link to </a:t>
            </a:r>
            <a:r>
              <a:rPr lang="en-GB" sz="1200" u="sng" kern="1200" dirty="0">
                <a:solidFill>
                  <a:schemeClr val="tx1"/>
                </a:solidFill>
                <a:effectLst/>
                <a:latin typeface="+mn-lt"/>
                <a:ea typeface="+mn-ea"/>
                <a:cs typeface="+mn-cs"/>
                <a:hlinkClick r:id="rId3"/>
              </a:rPr>
              <a:t>https://vimeo.com/showcase/12093372</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3A1FD44-42CB-A34F-A0F5-1F9E4B2EB115}" type="slidenum">
              <a:rPr lang="en-US" smtClean="0"/>
              <a:t>24</a:t>
            </a:fld>
            <a:endParaRPr lang="en-US"/>
          </a:p>
        </p:txBody>
      </p:sp>
    </p:spTree>
    <p:extLst>
      <p:ext uri="{BB962C8B-B14F-4D97-AF65-F5344CB8AC3E}">
        <p14:creationId xmlns:p14="http://schemas.microsoft.com/office/powerpoint/2010/main" val="1170234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1FD44-42CB-A34F-A0F5-1F9E4B2EB115}" type="slidenum">
              <a:rPr lang="en-US" smtClean="0"/>
              <a:t>27</a:t>
            </a:fld>
            <a:endParaRPr lang="en-US"/>
          </a:p>
        </p:txBody>
      </p:sp>
    </p:spTree>
    <p:extLst>
      <p:ext uri="{BB962C8B-B14F-4D97-AF65-F5344CB8AC3E}">
        <p14:creationId xmlns:p14="http://schemas.microsoft.com/office/powerpoint/2010/main" val="4275237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1FD44-42CB-A34F-A0F5-1F9E4B2EB115}" type="slidenum">
              <a:rPr lang="en-US" smtClean="0"/>
              <a:t>28</a:t>
            </a:fld>
            <a:endParaRPr lang="en-US"/>
          </a:p>
        </p:txBody>
      </p:sp>
    </p:spTree>
    <p:extLst>
      <p:ext uri="{BB962C8B-B14F-4D97-AF65-F5344CB8AC3E}">
        <p14:creationId xmlns:p14="http://schemas.microsoft.com/office/powerpoint/2010/main" val="3079773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1FD44-42CB-A34F-A0F5-1F9E4B2EB115}" type="slidenum">
              <a:rPr lang="en-US" smtClean="0"/>
              <a:t>29</a:t>
            </a:fld>
            <a:endParaRPr lang="en-US"/>
          </a:p>
        </p:txBody>
      </p:sp>
    </p:spTree>
    <p:extLst>
      <p:ext uri="{BB962C8B-B14F-4D97-AF65-F5344CB8AC3E}">
        <p14:creationId xmlns:p14="http://schemas.microsoft.com/office/powerpoint/2010/main" val="202101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1FD44-42CB-A34F-A0F5-1F9E4B2EB115}" type="slidenum">
              <a:rPr lang="en-US" smtClean="0"/>
              <a:t>30</a:t>
            </a:fld>
            <a:endParaRPr lang="en-US"/>
          </a:p>
        </p:txBody>
      </p:sp>
    </p:spTree>
    <p:extLst>
      <p:ext uri="{BB962C8B-B14F-4D97-AF65-F5344CB8AC3E}">
        <p14:creationId xmlns:p14="http://schemas.microsoft.com/office/powerpoint/2010/main" val="1408872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1FD44-42CB-A34F-A0F5-1F9E4B2EB115}" type="slidenum">
              <a:rPr lang="en-US" smtClean="0"/>
              <a:t>33</a:t>
            </a:fld>
            <a:endParaRPr lang="en-US"/>
          </a:p>
        </p:txBody>
      </p:sp>
    </p:spTree>
    <p:extLst>
      <p:ext uri="{BB962C8B-B14F-4D97-AF65-F5344CB8AC3E}">
        <p14:creationId xmlns:p14="http://schemas.microsoft.com/office/powerpoint/2010/main" val="3331135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1FD44-42CB-A34F-A0F5-1F9E4B2EB115}" type="slidenum">
              <a:rPr lang="en-US" smtClean="0"/>
              <a:t>34</a:t>
            </a:fld>
            <a:endParaRPr lang="en-US"/>
          </a:p>
        </p:txBody>
      </p:sp>
    </p:spTree>
    <p:extLst>
      <p:ext uri="{BB962C8B-B14F-4D97-AF65-F5344CB8AC3E}">
        <p14:creationId xmlns:p14="http://schemas.microsoft.com/office/powerpoint/2010/main" val="2288165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1FD44-42CB-A34F-A0F5-1F9E4B2EB115}" type="slidenum">
              <a:rPr lang="en-US" smtClean="0"/>
              <a:t>3</a:t>
            </a:fld>
            <a:endParaRPr lang="en-US"/>
          </a:p>
        </p:txBody>
      </p:sp>
    </p:spTree>
    <p:extLst>
      <p:ext uri="{BB962C8B-B14F-4D97-AF65-F5344CB8AC3E}">
        <p14:creationId xmlns:p14="http://schemas.microsoft.com/office/powerpoint/2010/main" val="155752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1FD44-42CB-A34F-A0F5-1F9E4B2EB115}" type="slidenum">
              <a:rPr lang="en-US" smtClean="0"/>
              <a:t>35</a:t>
            </a:fld>
            <a:endParaRPr lang="en-US"/>
          </a:p>
        </p:txBody>
      </p:sp>
    </p:spTree>
    <p:extLst>
      <p:ext uri="{BB962C8B-B14F-4D97-AF65-F5344CB8AC3E}">
        <p14:creationId xmlns:p14="http://schemas.microsoft.com/office/powerpoint/2010/main" val="1131468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1FD44-42CB-A34F-A0F5-1F9E4B2EB115}" type="slidenum">
              <a:rPr lang="en-US" smtClean="0"/>
              <a:t>36</a:t>
            </a:fld>
            <a:endParaRPr lang="en-US"/>
          </a:p>
        </p:txBody>
      </p:sp>
    </p:spTree>
    <p:extLst>
      <p:ext uri="{BB962C8B-B14F-4D97-AF65-F5344CB8AC3E}">
        <p14:creationId xmlns:p14="http://schemas.microsoft.com/office/powerpoint/2010/main" val="573197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1FD44-42CB-A34F-A0F5-1F9E4B2EB115}" type="slidenum">
              <a:rPr lang="en-US" smtClean="0"/>
              <a:t>37</a:t>
            </a:fld>
            <a:endParaRPr lang="en-US"/>
          </a:p>
        </p:txBody>
      </p:sp>
    </p:spTree>
    <p:extLst>
      <p:ext uri="{BB962C8B-B14F-4D97-AF65-F5344CB8AC3E}">
        <p14:creationId xmlns:p14="http://schemas.microsoft.com/office/powerpoint/2010/main" val="19379610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1FD44-42CB-A34F-A0F5-1F9E4B2EB115}" type="slidenum">
              <a:rPr lang="en-US" smtClean="0"/>
              <a:t>40</a:t>
            </a:fld>
            <a:endParaRPr lang="en-US"/>
          </a:p>
        </p:txBody>
      </p:sp>
    </p:spTree>
    <p:extLst>
      <p:ext uri="{BB962C8B-B14F-4D97-AF65-F5344CB8AC3E}">
        <p14:creationId xmlns:p14="http://schemas.microsoft.com/office/powerpoint/2010/main" val="39615221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1FD44-42CB-A34F-A0F5-1F9E4B2EB115}" type="slidenum">
              <a:rPr lang="en-US" smtClean="0"/>
              <a:t>41</a:t>
            </a:fld>
            <a:endParaRPr lang="en-US"/>
          </a:p>
        </p:txBody>
      </p:sp>
    </p:spTree>
    <p:extLst>
      <p:ext uri="{BB962C8B-B14F-4D97-AF65-F5344CB8AC3E}">
        <p14:creationId xmlns:p14="http://schemas.microsoft.com/office/powerpoint/2010/main" val="4682505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1FD44-42CB-A34F-A0F5-1F9E4B2EB115}" type="slidenum">
              <a:rPr lang="en-US" smtClean="0"/>
              <a:t>44</a:t>
            </a:fld>
            <a:endParaRPr lang="en-US"/>
          </a:p>
        </p:txBody>
      </p:sp>
    </p:spTree>
    <p:extLst>
      <p:ext uri="{BB962C8B-B14F-4D97-AF65-F5344CB8AC3E}">
        <p14:creationId xmlns:p14="http://schemas.microsoft.com/office/powerpoint/2010/main" val="42274098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1FD44-42CB-A34F-A0F5-1F9E4B2EB115}" type="slidenum">
              <a:rPr lang="en-US" smtClean="0"/>
              <a:t>45</a:t>
            </a:fld>
            <a:endParaRPr lang="en-US"/>
          </a:p>
        </p:txBody>
      </p:sp>
    </p:spTree>
    <p:extLst>
      <p:ext uri="{BB962C8B-B14F-4D97-AF65-F5344CB8AC3E}">
        <p14:creationId xmlns:p14="http://schemas.microsoft.com/office/powerpoint/2010/main" val="15795815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1FD44-42CB-A34F-A0F5-1F9E4B2EB115}" type="slidenum">
              <a:rPr lang="en-US" smtClean="0"/>
              <a:t>47</a:t>
            </a:fld>
            <a:endParaRPr lang="en-US"/>
          </a:p>
        </p:txBody>
      </p:sp>
    </p:spTree>
    <p:extLst>
      <p:ext uri="{BB962C8B-B14F-4D97-AF65-F5344CB8AC3E}">
        <p14:creationId xmlns:p14="http://schemas.microsoft.com/office/powerpoint/2010/main" val="8913120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1FD44-42CB-A34F-A0F5-1F9E4B2EB115}" type="slidenum">
              <a:rPr lang="en-US" smtClean="0"/>
              <a:t>58</a:t>
            </a:fld>
            <a:endParaRPr lang="en-US"/>
          </a:p>
        </p:txBody>
      </p:sp>
    </p:spTree>
    <p:extLst>
      <p:ext uri="{BB962C8B-B14F-4D97-AF65-F5344CB8AC3E}">
        <p14:creationId xmlns:p14="http://schemas.microsoft.com/office/powerpoint/2010/main" val="10049198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1FD44-42CB-A34F-A0F5-1F9E4B2EB115}" type="slidenum">
              <a:rPr lang="en-US" smtClean="0"/>
              <a:t>59</a:t>
            </a:fld>
            <a:endParaRPr lang="en-US"/>
          </a:p>
        </p:txBody>
      </p:sp>
    </p:spTree>
    <p:extLst>
      <p:ext uri="{BB962C8B-B14F-4D97-AF65-F5344CB8AC3E}">
        <p14:creationId xmlns:p14="http://schemas.microsoft.com/office/powerpoint/2010/main" val="663964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1FD44-42CB-A34F-A0F5-1F9E4B2EB115}" type="slidenum">
              <a:rPr lang="en-US" smtClean="0"/>
              <a:t>4</a:t>
            </a:fld>
            <a:endParaRPr lang="en-US"/>
          </a:p>
        </p:txBody>
      </p:sp>
    </p:spTree>
    <p:extLst>
      <p:ext uri="{BB962C8B-B14F-4D97-AF65-F5344CB8AC3E}">
        <p14:creationId xmlns:p14="http://schemas.microsoft.com/office/powerpoint/2010/main" val="38781624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1FD44-42CB-A34F-A0F5-1F9E4B2EB115}" type="slidenum">
              <a:rPr lang="en-US" smtClean="0"/>
              <a:t>60</a:t>
            </a:fld>
            <a:endParaRPr lang="en-US"/>
          </a:p>
        </p:txBody>
      </p:sp>
    </p:spTree>
    <p:extLst>
      <p:ext uri="{BB962C8B-B14F-4D97-AF65-F5344CB8AC3E}">
        <p14:creationId xmlns:p14="http://schemas.microsoft.com/office/powerpoint/2010/main" val="37244427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1FD44-42CB-A34F-A0F5-1F9E4B2EB115}" type="slidenum">
              <a:rPr lang="en-US" smtClean="0"/>
              <a:t>61</a:t>
            </a:fld>
            <a:endParaRPr lang="en-US"/>
          </a:p>
        </p:txBody>
      </p:sp>
    </p:spTree>
    <p:extLst>
      <p:ext uri="{BB962C8B-B14F-4D97-AF65-F5344CB8AC3E}">
        <p14:creationId xmlns:p14="http://schemas.microsoft.com/office/powerpoint/2010/main" val="1924695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1FD44-42CB-A34F-A0F5-1F9E4B2EB115}" type="slidenum">
              <a:rPr lang="en-US" smtClean="0"/>
              <a:t>5</a:t>
            </a:fld>
            <a:endParaRPr lang="en-US"/>
          </a:p>
        </p:txBody>
      </p:sp>
    </p:spTree>
    <p:extLst>
      <p:ext uri="{BB962C8B-B14F-4D97-AF65-F5344CB8AC3E}">
        <p14:creationId xmlns:p14="http://schemas.microsoft.com/office/powerpoint/2010/main" val="1110861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D3A1FD44-42CB-A34F-A0F5-1F9E4B2EB115}" type="slidenum">
              <a:rPr lang="en-US" smtClean="0"/>
              <a:t>6</a:t>
            </a:fld>
            <a:endParaRPr lang="en-US"/>
          </a:p>
        </p:txBody>
      </p:sp>
    </p:spTree>
    <p:extLst>
      <p:ext uri="{BB962C8B-B14F-4D97-AF65-F5344CB8AC3E}">
        <p14:creationId xmlns:p14="http://schemas.microsoft.com/office/powerpoint/2010/main" val="520695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1FD44-42CB-A34F-A0F5-1F9E4B2EB115}" type="slidenum">
              <a:rPr lang="en-US" smtClean="0"/>
              <a:t>7</a:t>
            </a:fld>
            <a:endParaRPr lang="en-US"/>
          </a:p>
        </p:txBody>
      </p:sp>
    </p:spTree>
    <p:extLst>
      <p:ext uri="{BB962C8B-B14F-4D97-AF65-F5344CB8AC3E}">
        <p14:creationId xmlns:p14="http://schemas.microsoft.com/office/powerpoint/2010/main" val="3891363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1FD44-42CB-A34F-A0F5-1F9E4B2EB115}" type="slidenum">
              <a:rPr lang="en-US" smtClean="0"/>
              <a:t>8</a:t>
            </a:fld>
            <a:endParaRPr lang="en-US"/>
          </a:p>
        </p:txBody>
      </p:sp>
    </p:spTree>
    <p:extLst>
      <p:ext uri="{BB962C8B-B14F-4D97-AF65-F5344CB8AC3E}">
        <p14:creationId xmlns:p14="http://schemas.microsoft.com/office/powerpoint/2010/main" val="3235625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1FD44-42CB-A34F-A0F5-1F9E4B2EB115}" type="slidenum">
              <a:rPr lang="en-US" smtClean="0"/>
              <a:t>9</a:t>
            </a:fld>
            <a:endParaRPr lang="en-US"/>
          </a:p>
        </p:txBody>
      </p:sp>
    </p:spTree>
    <p:extLst>
      <p:ext uri="{BB962C8B-B14F-4D97-AF65-F5344CB8AC3E}">
        <p14:creationId xmlns:p14="http://schemas.microsoft.com/office/powerpoint/2010/main" val="120888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2/6/26</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Arial"/>
                <a:cs typeface="Arial"/>
              </a:defRPr>
            </a:lvl1pPr>
          </a:lstStyle>
          <a:p>
            <a:pPr marL="25400">
              <a:lnSpc>
                <a:spcPct val="100000"/>
              </a:lnSpc>
              <a:spcBef>
                <a:spcPts val="5"/>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1A616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2/6/26</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Arial"/>
                <a:cs typeface="Arial"/>
              </a:defRPr>
            </a:lvl1pPr>
          </a:lstStyle>
          <a:p>
            <a:pPr marL="25400">
              <a:lnSpc>
                <a:spcPct val="100000"/>
              </a:lnSpc>
              <a:spcBef>
                <a:spcPts val="5"/>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1A616F"/>
                </a:solidFill>
                <a:latin typeface="Arial"/>
                <a:cs typeface="Arial"/>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2/6/26</a:t>
            </a:fld>
            <a:endParaRPr lang="en-US"/>
          </a:p>
        </p:txBody>
      </p:sp>
      <p:sp>
        <p:nvSpPr>
          <p:cNvPr id="7" name="Holder 7"/>
          <p:cNvSpPr>
            <a:spLocks noGrp="1"/>
          </p:cNvSpPr>
          <p:nvPr>
            <p:ph type="sldNum" sz="quarter" idx="7"/>
          </p:nvPr>
        </p:nvSpPr>
        <p:spPr/>
        <p:txBody>
          <a:bodyPr lIns="0" tIns="0" rIns="0" bIns="0"/>
          <a:lstStyle>
            <a:lvl1pPr>
              <a:defRPr sz="1000" b="0" i="0">
                <a:solidFill>
                  <a:schemeClr val="tx1"/>
                </a:solidFill>
                <a:latin typeface="Arial"/>
                <a:cs typeface="Arial"/>
              </a:defRPr>
            </a:lvl1pPr>
          </a:lstStyle>
          <a:p>
            <a:pPr marL="25400">
              <a:lnSpc>
                <a:spcPct val="100000"/>
              </a:lnSpc>
              <a:spcBef>
                <a:spcPts val="5"/>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1A616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2/6/26</a:t>
            </a:fld>
            <a:endParaRPr lang="en-US"/>
          </a:p>
        </p:txBody>
      </p:sp>
      <p:sp>
        <p:nvSpPr>
          <p:cNvPr id="5" name="Holder 5"/>
          <p:cNvSpPr>
            <a:spLocks noGrp="1"/>
          </p:cNvSpPr>
          <p:nvPr>
            <p:ph type="sldNum" sz="quarter" idx="7"/>
          </p:nvPr>
        </p:nvSpPr>
        <p:spPr/>
        <p:txBody>
          <a:bodyPr lIns="0" tIns="0" rIns="0" bIns="0"/>
          <a:lstStyle>
            <a:lvl1pPr>
              <a:defRPr sz="1000" b="0" i="0">
                <a:solidFill>
                  <a:schemeClr val="tx1"/>
                </a:solidFill>
                <a:latin typeface="Arial"/>
                <a:cs typeface="Arial"/>
              </a:defRPr>
            </a:lvl1pPr>
          </a:lstStyle>
          <a:p>
            <a:pPr marL="25400">
              <a:lnSpc>
                <a:spcPct val="100000"/>
              </a:lnSpc>
              <a:spcBef>
                <a:spcPts val="5"/>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2/6/26</a:t>
            </a:fld>
            <a:endParaRPr lang="en-US"/>
          </a:p>
        </p:txBody>
      </p:sp>
      <p:sp>
        <p:nvSpPr>
          <p:cNvPr id="4" name="Holder 4"/>
          <p:cNvSpPr>
            <a:spLocks noGrp="1"/>
          </p:cNvSpPr>
          <p:nvPr>
            <p:ph type="sldNum" sz="quarter" idx="7"/>
          </p:nvPr>
        </p:nvSpPr>
        <p:spPr/>
        <p:txBody>
          <a:bodyPr lIns="0" tIns="0" rIns="0" bIns="0"/>
          <a:lstStyle>
            <a:lvl1pPr>
              <a:defRPr sz="1000" b="0" i="0">
                <a:solidFill>
                  <a:schemeClr val="tx1"/>
                </a:solidFill>
                <a:latin typeface="Arial"/>
                <a:cs typeface="Arial"/>
              </a:defRPr>
            </a:lvl1pPr>
          </a:lstStyle>
          <a:p>
            <a:pPr marL="25400">
              <a:lnSpc>
                <a:spcPct val="100000"/>
              </a:lnSpc>
              <a:spcBef>
                <a:spcPts val="5"/>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98510" y="648088"/>
            <a:ext cx="8296379" cy="865505"/>
          </a:xfrm>
          <a:prstGeom prst="rect">
            <a:avLst/>
          </a:prstGeom>
        </p:spPr>
        <p:txBody>
          <a:bodyPr wrap="square" lIns="0" tIns="0" rIns="0" bIns="0">
            <a:spAutoFit/>
          </a:bodyPr>
          <a:lstStyle>
            <a:lvl1pPr>
              <a:defRPr sz="2600" b="1" i="0">
                <a:solidFill>
                  <a:srgbClr val="1A616F"/>
                </a:solidFill>
                <a:latin typeface="Arial"/>
                <a:cs typeface="Arial"/>
              </a:defRPr>
            </a:lvl1pPr>
          </a:lstStyle>
          <a:p>
            <a:endParaRPr/>
          </a:p>
        </p:txBody>
      </p:sp>
      <p:sp>
        <p:nvSpPr>
          <p:cNvPr id="3" name="Holder 3"/>
          <p:cNvSpPr>
            <a:spLocks noGrp="1"/>
          </p:cNvSpPr>
          <p:nvPr>
            <p:ph type="body" idx="1"/>
          </p:nvPr>
        </p:nvSpPr>
        <p:spPr>
          <a:xfrm>
            <a:off x="323208" y="2086805"/>
            <a:ext cx="10046982" cy="3963035"/>
          </a:xfrm>
          <a:prstGeom prst="rect">
            <a:avLst/>
          </a:prstGeom>
        </p:spPr>
        <p:txBody>
          <a:bodyPr wrap="square" lIns="0" tIns="0" rIns="0" bIns="0">
            <a:spAutoFit/>
          </a:bodyPr>
          <a:lstStyle>
            <a:lvl1pPr>
              <a:defRPr sz="1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2/6/26</a:t>
            </a:fld>
            <a:endParaRPr lang="en-US"/>
          </a:p>
        </p:txBody>
      </p:sp>
      <p:sp>
        <p:nvSpPr>
          <p:cNvPr id="6" name="Holder 6"/>
          <p:cNvSpPr>
            <a:spLocks noGrp="1"/>
          </p:cNvSpPr>
          <p:nvPr>
            <p:ph type="sldNum" sz="quarter" idx="7"/>
          </p:nvPr>
        </p:nvSpPr>
        <p:spPr>
          <a:xfrm>
            <a:off x="5249962" y="7088109"/>
            <a:ext cx="192404" cy="167640"/>
          </a:xfrm>
          <a:prstGeom prst="rect">
            <a:avLst/>
          </a:prstGeom>
        </p:spPr>
        <p:txBody>
          <a:bodyPr wrap="square" lIns="0" tIns="0" rIns="0" bIns="0">
            <a:spAutoFit/>
          </a:bodyPr>
          <a:lstStyle>
            <a:lvl1pPr>
              <a:defRPr sz="1000" b="0" i="0">
                <a:solidFill>
                  <a:schemeClr val="tx1"/>
                </a:solidFill>
                <a:latin typeface="Arial"/>
                <a:cs typeface="Arial"/>
              </a:defRPr>
            </a:lvl1pPr>
          </a:lstStyle>
          <a:p>
            <a:pPr marL="25400">
              <a:lnSpc>
                <a:spcPct val="100000"/>
              </a:lnSpc>
              <a:spcBef>
                <a:spcPts val="5"/>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hyperlink" Target="mailto:T-SEDA@educ.cam.ac.uk" TargetMode="External"/><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hyperlink" Target="http://bit.ly/T-SED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jpg"/><Relationship Id="rId1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hyperlink" Target="http://bit.ly/T-SEDA"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www.camtree.org/" TargetMode="External"/><Relationship Id="rId5" Type="http://schemas.openxmlformats.org/officeDocument/2006/relationships/hyperlink" Target="http://dx.doi.org/10.1002/rev3.3269" TargetMode="External"/><Relationship Id="rId4" Type="http://schemas.openxmlformats.org/officeDocument/2006/relationships/hyperlink" Target="http://www.edudialogue.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6.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notesSlide" Target="../notesSlides/notesSlide12.xml"/><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slideLayout" Target="../slideLayouts/slideLayout5.xml"/><Relationship Id="rId6" Type="http://schemas.openxmlformats.org/officeDocument/2006/relationships/hyperlink" Target="https://library.camtree.org/" TargetMode="External"/><Relationship Id="rId11" Type="http://schemas.openxmlformats.org/officeDocument/2006/relationships/image" Target="../media/image21.png"/><Relationship Id="rId5" Type="http://schemas.openxmlformats.org/officeDocument/2006/relationships/hyperlink" Target="https://www.camtree.org/" TargetMode="External"/><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hyperlink" Target="https://vimeo.com/showcase/12093372" TargetMode="External"/><Relationship Id="rId9" Type="http://schemas.openxmlformats.org/officeDocument/2006/relationships/image" Target="../media/image19.png"/><Relationship Id="rId14" Type="http://schemas.openxmlformats.org/officeDocument/2006/relationships/image" Target="../media/image24.svg"/><Relationship Id="rId22" Type="http://schemas.openxmlformats.org/officeDocument/2006/relationships/image" Target="../media/image32.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vimeo.com/showcase/12093372"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hyperlink" Target="https://eur03.safelinks.protection.outlook.com/?url=https%3A%2F%2Fvimeopro.com%2Fcamtree%2Fcedir%2F&amp;data=05%7C02%7Csch30%40universityofcambridgecloud.onmicrosoft.com%7C9cf7430bb6504a379ff808dd0e4b7522%7C49a50445bdfa4b79ade3547b4f3986e9%7C1%7C0%7C638682439444638913%7CUnknown%7CTWFpbGZsb3d8eyJFbXB0eU1hcGkiOnRydWUsIlYiOiIwLjAuMDAwMCIsIlAiOiJXaW4zMiIsIkFOIjoiTWFpbCIsIldUIjoyfQ%3D%3D%7C0%7C%7C%7C&amp;sdata=oZRtKC7qvxMb9AGjb9JM42yHPHHAVehxLrikAstGusk%3D&amp;reserved=0" TargetMode="Externa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thinkingtogether.educ.cam.ac.uk/resources/" TargetMode="External"/><Relationship Id="rId5" Type="http://schemas.openxmlformats.org/officeDocument/2006/relationships/hyperlink" Target="https://vimeo.com/showcase/12093372" TargetMode="Externa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8" Type="http://schemas.openxmlformats.org/officeDocument/2006/relationships/hyperlink" Target="https://doi.org/10.1016/j.ijer.2013.02.001" TargetMode="External"/><Relationship Id="rId13" Type="http://schemas.openxmlformats.org/officeDocument/2006/relationships/image" Target="../media/image34.png"/><Relationship Id="rId3" Type="http://schemas.openxmlformats.org/officeDocument/2006/relationships/hyperlink" Target="https://doi.org/10.1080/02671522.2018.1481140" TargetMode="External"/><Relationship Id="rId7" Type="http://schemas.openxmlformats.org/officeDocument/2006/relationships/hyperlink" Target="https://doi.org/10.1080/03057640802701986" TargetMode="External"/><Relationship Id="rId12" Type="http://schemas.openxmlformats.org/officeDocument/2006/relationships/hyperlink" Target="https://vimeo.com/showcase/12093372"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s://doi.org/10.1016/j.cedpsych.2008.05.003" TargetMode="External"/><Relationship Id="rId11" Type="http://schemas.openxmlformats.org/officeDocument/2006/relationships/hyperlink" Target="http://tinyurl.com/ESRCdialogue" TargetMode="External"/><Relationship Id="rId5" Type="http://schemas.openxmlformats.org/officeDocument/2006/relationships/hyperlink" Target="https://www.sciencedirect.com/science/article/pii/S0959475218303839?via%3Dihub" TargetMode="External"/><Relationship Id="rId10" Type="http://schemas.openxmlformats.org/officeDocument/2006/relationships/image" Target="../media/image35.jpg"/><Relationship Id="rId4" Type="http://schemas.openxmlformats.org/officeDocument/2006/relationships/hyperlink" Target="http://dx.doi.org/10.1016/j.learninstruc.2014.10.003" TargetMode="External"/><Relationship Id="rId9" Type="http://schemas.openxmlformats.org/officeDocument/2006/relationships/hyperlink" Target="http://tiich/"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6.jpg"/><Relationship Id="rId7" Type="http://schemas.openxmlformats.org/officeDocument/2006/relationships/hyperlink" Target="https://vimeo.com/showcase/12093372"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hyperlink" Target="https://www.sciencedirect.com/science/article/abs/pii/S2210656120301422" TargetMode="External"/><Relationship Id="rId5" Type="http://schemas.openxmlformats.org/officeDocument/2006/relationships/hyperlink" Target="https://www.tandfonline.com/doi/full/10.1080/09500690802713507" TargetMode="External"/><Relationship Id="rId4" Type="http://schemas.openxmlformats.org/officeDocument/2006/relationships/hyperlink" Target="https://www.tandfonline.com/doi/full/10.1080/10508406.2019.157373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vimeo.com/showcase/12093372"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gov.uk/government/publications/national-curriculum-in-england-english-programmes-of-study"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hyperlink" Target="mailto:t-seda@educ.cam.ac.uk"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vimeo.com/showcase/12093372"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http://www.educ.cam.ac.uk/research/projects/episteme/" TargetMode="External"/><Relationship Id="rId5" Type="http://schemas.openxmlformats.org/officeDocument/2006/relationships/image" Target="../media/image39.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bit.ly/T-SEDA"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notesSlide" Target="../notesSlides/notesSlide24.xml"/><Relationship Id="rId16" Type="http://schemas.openxmlformats.org/officeDocument/2006/relationships/image" Target="../media/image30.svg"/><Relationship Id="rId20" Type="http://schemas.openxmlformats.org/officeDocument/2006/relationships/hyperlink" Target="https://library.camtree.org/" TargetMode="External"/><Relationship Id="rId1" Type="http://schemas.openxmlformats.org/officeDocument/2006/relationships/slideLayout" Target="../slideLayouts/slideLayout5.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19" Type="http://schemas.openxmlformats.org/officeDocument/2006/relationships/hyperlink" Target="https://www.camtree.org/" TargetMode="External"/><Relationship Id="rId4" Type="http://schemas.openxmlformats.org/officeDocument/2006/relationships/image" Target="../media/image41.svg"/><Relationship Id="rId9" Type="http://schemas.openxmlformats.org/officeDocument/2006/relationships/image" Target="../media/image23.png"/><Relationship Id="rId14" Type="http://schemas.openxmlformats.org/officeDocument/2006/relationships/image" Target="../media/image28.svg"/></Relationships>
</file>

<file path=ppt/slides/_rels/slide2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31.png"/><Relationship Id="rId18" Type="http://schemas.openxmlformats.org/officeDocument/2006/relationships/image" Target="../media/image30.svg"/><Relationship Id="rId3" Type="http://schemas.openxmlformats.org/officeDocument/2006/relationships/image" Target="../media/image42.png"/><Relationship Id="rId21" Type="http://schemas.openxmlformats.org/officeDocument/2006/relationships/image" Target="../media/image19.png"/><Relationship Id="rId7" Type="http://schemas.openxmlformats.org/officeDocument/2006/relationships/hyperlink" Target="http://bit.ly/T-SEDA" TargetMode="External"/><Relationship Id="rId12" Type="http://schemas.openxmlformats.org/officeDocument/2006/relationships/image" Target="../media/image26.svg"/><Relationship Id="rId17" Type="http://schemas.openxmlformats.org/officeDocument/2006/relationships/image" Target="../media/image29.png"/><Relationship Id="rId2" Type="http://schemas.openxmlformats.org/officeDocument/2006/relationships/notesSlide" Target="../notesSlides/notesSlide25.xml"/><Relationship Id="rId16" Type="http://schemas.openxmlformats.org/officeDocument/2006/relationships/image" Target="../media/image24.svg"/><Relationship Id="rId20" Type="http://schemas.openxmlformats.org/officeDocument/2006/relationships/image" Target="../media/image22.svg"/><Relationship Id="rId1" Type="http://schemas.openxmlformats.org/officeDocument/2006/relationships/slideLayout" Target="../slideLayouts/slideLayout5.xml"/><Relationship Id="rId6" Type="http://schemas.openxmlformats.org/officeDocument/2006/relationships/image" Target="../media/image45.png"/><Relationship Id="rId11" Type="http://schemas.openxmlformats.org/officeDocument/2006/relationships/image" Target="../media/image25.png"/><Relationship Id="rId5" Type="http://schemas.openxmlformats.org/officeDocument/2006/relationships/image" Target="../media/image44.png"/><Relationship Id="rId15" Type="http://schemas.openxmlformats.org/officeDocument/2006/relationships/image" Target="../media/image23.png"/><Relationship Id="rId10" Type="http://schemas.openxmlformats.org/officeDocument/2006/relationships/image" Target="../media/image28.svg"/><Relationship Id="rId19" Type="http://schemas.openxmlformats.org/officeDocument/2006/relationships/image" Target="../media/image21.png"/><Relationship Id="rId4" Type="http://schemas.openxmlformats.org/officeDocument/2006/relationships/image" Target="../media/image43.png"/><Relationship Id="rId9" Type="http://schemas.openxmlformats.org/officeDocument/2006/relationships/image" Target="../media/image27.png"/><Relationship Id="rId14" Type="http://schemas.openxmlformats.org/officeDocument/2006/relationships/image" Target="../media/image32.svg"/><Relationship Id="rId22" Type="http://schemas.openxmlformats.org/officeDocument/2006/relationships/image" Target="../media/image20.svg"/></Relationships>
</file>

<file path=ppt/slides/_rels/slide29.xml.rels><?xml version="1.0" encoding="UTF-8" standalone="yes"?>
<Relationships xmlns="http://schemas.openxmlformats.org/package/2006/relationships"><Relationship Id="rId3" Type="http://schemas.openxmlformats.org/officeDocument/2006/relationships/hyperlink" Target="https://www.edudialogue.org/resources/introductory-video-series/collection-2/"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hyperlink" Target="https://vimeo.com/showcase/12093372"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tinyurl.com/BAdialogue"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bit.ly/T-SEDA" TargetMode="External"/><Relationship Id="rId4" Type="http://schemas.openxmlformats.org/officeDocument/2006/relationships/hyperlink" Target="http://tinyurl.com/ESRCdialogue"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016/j.tate.2023.104067"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hyperlink" Target="http://www.camtree.org/"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bit.ly/BERAethics2018"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hyperlink" Target="https://www.camtree.org/course/ethics-in-close-to-practice-research"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s://vimeo.com/showcase/12093372" TargetMode="External"/><Relationship Id="rId7"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59.jpg"/><Relationship Id="rId5" Type="http://schemas.openxmlformats.org/officeDocument/2006/relationships/image" Target="../media/image58.png"/><Relationship Id="rId4" Type="http://schemas.openxmlformats.org/officeDocument/2006/relationships/image" Target="../media/image57.jp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bit.ly/T-SEDA)"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60.jpg"/><Relationship Id="rId1" Type="http://schemas.openxmlformats.org/officeDocument/2006/relationships/slideLayout" Target="../slideLayouts/slideLayout5.xml"/><Relationship Id="rId4" Type="http://schemas.openxmlformats.org/officeDocument/2006/relationships/image" Target="../media/image61.jpg"/></Relationships>
</file>

<file path=ppt/slides/_rels/slide5.xml.rels><?xml version="1.0" encoding="UTF-8" standalone="yes"?>
<Relationships xmlns="http://schemas.openxmlformats.org/package/2006/relationships"><Relationship Id="rId3" Type="http://schemas.openxmlformats.org/officeDocument/2006/relationships/hyperlink" Target="https://camtree.learnworlds.com/t-seda"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bit.ly/T-SEDA" TargetMode="Externa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hyperlink" Target="http://bit.ly/T-SEDA" TargetMode="External"/><Relationship Id="rId1" Type="http://schemas.openxmlformats.org/officeDocument/2006/relationships/slideLayout" Target="../slideLayouts/slideLayout5.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hyperlink" Target="http://bit.ly/T-SEDA" TargetMode="External"/><Relationship Id="rId7" Type="http://schemas.openxmlformats.org/officeDocument/2006/relationships/image" Target="../media/image69.pn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4.png"/></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bit.ly/T-SEDA" TargetMode="Externa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bit.ly/T-SEDA" TargetMode="Externa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hyperlink" Target="http://bit.ly/T-SEDA"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9.xml.rels><?xml version="1.0" encoding="UTF-8" standalone="yes"?>
<Relationships xmlns="http://schemas.openxmlformats.org/package/2006/relationships"><Relationship Id="rId3" Type="http://schemas.openxmlformats.org/officeDocument/2006/relationships/hyperlink" Target="http://bit.ly/T-SEDA"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camtree.org/course/what-is-educational-dialogue" TargetMode="External"/><Relationship Id="rId7" Type="http://schemas.openxmlformats.org/officeDocument/2006/relationships/hyperlink" Target="https://vimeo.com/showcase/12093372"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www.camtree.org/course/ethics-in-close-to-practice-research" TargetMode="External"/><Relationship Id="rId5" Type="http://schemas.openxmlformats.org/officeDocument/2006/relationships/hyperlink" Target="https://www.camtree.org/course/reflective-inquiry-with-tseda" TargetMode="External"/><Relationship Id="rId4" Type="http://schemas.openxmlformats.org/officeDocument/2006/relationships/hyperlink" Target="https://www.camtree.org/course/how-dialogic-is-your-practice"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bit.ly/T-SEDA"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1.xml.rels><?xml version="1.0" encoding="UTF-8" standalone="yes"?>
<Relationships xmlns="http://schemas.openxmlformats.org/package/2006/relationships"><Relationship Id="rId3" Type="http://schemas.openxmlformats.org/officeDocument/2006/relationships/hyperlink" Target="http://bit.ly/T-SEDA"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bit.ly/T-SED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repository.cam.ac.uk/handle/1810/382962"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953389" y="2165865"/>
            <a:ext cx="3133083" cy="1544318"/>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3948629" y="2161103"/>
            <a:ext cx="3141345" cy="1553210"/>
          </a:xfrm>
          <a:custGeom>
            <a:avLst/>
            <a:gdLst/>
            <a:ahLst/>
            <a:cxnLst/>
            <a:rect l="l" t="t" r="r" b="b"/>
            <a:pathLst>
              <a:path w="3141345" h="1553210">
                <a:moveTo>
                  <a:pt x="0" y="0"/>
                </a:moveTo>
                <a:lnTo>
                  <a:pt x="3141011" y="0"/>
                </a:lnTo>
                <a:lnTo>
                  <a:pt x="3141011" y="1553052"/>
                </a:lnTo>
                <a:lnTo>
                  <a:pt x="0" y="1553052"/>
                </a:lnTo>
                <a:lnTo>
                  <a:pt x="0" y="0"/>
                </a:lnTo>
                <a:close/>
              </a:path>
            </a:pathLst>
          </a:custGeom>
          <a:ln w="9520">
            <a:solidFill>
              <a:srgbClr val="000000"/>
            </a:solidFill>
          </a:ln>
        </p:spPr>
        <p:txBody>
          <a:bodyPr wrap="square" lIns="0" tIns="0" rIns="0" bIns="0" rtlCol="0"/>
          <a:lstStyle/>
          <a:p>
            <a:endParaRPr dirty="0"/>
          </a:p>
        </p:txBody>
      </p:sp>
      <p:sp>
        <p:nvSpPr>
          <p:cNvPr id="5" name="object 5"/>
          <p:cNvSpPr/>
          <p:nvPr/>
        </p:nvSpPr>
        <p:spPr>
          <a:xfrm>
            <a:off x="7090930" y="2162056"/>
            <a:ext cx="2045957" cy="1560193"/>
          </a:xfrm>
          <a:prstGeom prst="rect">
            <a:avLst/>
          </a:prstGeom>
          <a:blipFill>
            <a:blip r:embed="rId4" cstate="print"/>
            <a:stretch>
              <a:fillRect/>
            </a:stretch>
          </a:blipFill>
        </p:spPr>
        <p:txBody>
          <a:bodyPr wrap="square" lIns="0" tIns="0" rIns="0" bIns="0" rtlCol="0"/>
          <a:lstStyle/>
          <a:p>
            <a:endParaRPr dirty="0"/>
          </a:p>
        </p:txBody>
      </p:sp>
      <p:sp>
        <p:nvSpPr>
          <p:cNvPr id="6" name="object 6"/>
          <p:cNvSpPr/>
          <p:nvPr/>
        </p:nvSpPr>
        <p:spPr>
          <a:xfrm>
            <a:off x="7086164" y="2157296"/>
            <a:ext cx="2054860" cy="1569085"/>
          </a:xfrm>
          <a:custGeom>
            <a:avLst/>
            <a:gdLst/>
            <a:ahLst/>
            <a:cxnLst/>
            <a:rect l="l" t="t" r="r" b="b"/>
            <a:pathLst>
              <a:path w="2054859" h="1569085">
                <a:moveTo>
                  <a:pt x="0" y="0"/>
                </a:moveTo>
                <a:lnTo>
                  <a:pt x="2054446" y="0"/>
                </a:lnTo>
                <a:lnTo>
                  <a:pt x="2054446" y="1568919"/>
                </a:lnTo>
                <a:lnTo>
                  <a:pt x="0" y="1568919"/>
                </a:lnTo>
                <a:lnTo>
                  <a:pt x="0" y="0"/>
                </a:lnTo>
                <a:close/>
              </a:path>
            </a:pathLst>
          </a:custGeom>
          <a:ln w="9520">
            <a:solidFill>
              <a:srgbClr val="000000"/>
            </a:solidFill>
          </a:ln>
        </p:spPr>
        <p:txBody>
          <a:bodyPr wrap="square" lIns="0" tIns="0" rIns="0" bIns="0" rtlCol="0"/>
          <a:lstStyle/>
          <a:p>
            <a:endParaRPr dirty="0"/>
          </a:p>
        </p:txBody>
      </p:sp>
      <p:sp>
        <p:nvSpPr>
          <p:cNvPr id="7" name="object 7"/>
          <p:cNvSpPr/>
          <p:nvPr/>
        </p:nvSpPr>
        <p:spPr>
          <a:xfrm>
            <a:off x="4916055" y="3712090"/>
            <a:ext cx="3634092" cy="1380488"/>
          </a:xfrm>
          <a:prstGeom prst="rect">
            <a:avLst/>
          </a:prstGeom>
          <a:blipFill>
            <a:blip r:embed="rId5" cstate="print"/>
            <a:stretch>
              <a:fillRect/>
            </a:stretch>
          </a:blipFill>
        </p:spPr>
        <p:txBody>
          <a:bodyPr wrap="square" lIns="0" tIns="0" rIns="0" bIns="0" rtlCol="0"/>
          <a:lstStyle/>
          <a:p>
            <a:endParaRPr dirty="0"/>
          </a:p>
        </p:txBody>
      </p:sp>
      <p:sp>
        <p:nvSpPr>
          <p:cNvPr id="8" name="object 8"/>
          <p:cNvSpPr/>
          <p:nvPr/>
        </p:nvSpPr>
        <p:spPr>
          <a:xfrm>
            <a:off x="4911289" y="3707329"/>
            <a:ext cx="3642360" cy="1389380"/>
          </a:xfrm>
          <a:custGeom>
            <a:avLst/>
            <a:gdLst/>
            <a:ahLst/>
            <a:cxnLst/>
            <a:rect l="l" t="t" r="r" b="b"/>
            <a:pathLst>
              <a:path w="3642359" h="1389379">
                <a:moveTo>
                  <a:pt x="0" y="0"/>
                </a:moveTo>
                <a:lnTo>
                  <a:pt x="3641771" y="0"/>
                </a:lnTo>
                <a:lnTo>
                  <a:pt x="3641771" y="1389305"/>
                </a:lnTo>
                <a:lnTo>
                  <a:pt x="0" y="1389305"/>
                </a:lnTo>
                <a:lnTo>
                  <a:pt x="0" y="0"/>
                </a:lnTo>
                <a:close/>
              </a:path>
            </a:pathLst>
          </a:custGeom>
          <a:ln w="9520">
            <a:solidFill>
              <a:srgbClr val="000000"/>
            </a:solidFill>
          </a:ln>
        </p:spPr>
        <p:txBody>
          <a:bodyPr wrap="square" lIns="0" tIns="0" rIns="0" bIns="0" rtlCol="0"/>
          <a:lstStyle/>
          <a:p>
            <a:endParaRPr dirty="0"/>
          </a:p>
        </p:txBody>
      </p:sp>
      <p:sp>
        <p:nvSpPr>
          <p:cNvPr id="9" name="object 9"/>
          <p:cNvSpPr/>
          <p:nvPr/>
        </p:nvSpPr>
        <p:spPr>
          <a:xfrm>
            <a:off x="2425585" y="3702565"/>
            <a:ext cx="2482209" cy="1389380"/>
          </a:xfrm>
          <a:prstGeom prst="rect">
            <a:avLst/>
          </a:prstGeom>
          <a:blipFill>
            <a:blip r:embed="rId6" cstate="print"/>
            <a:stretch>
              <a:fillRect/>
            </a:stretch>
          </a:blipFill>
        </p:spPr>
        <p:txBody>
          <a:bodyPr wrap="square" lIns="0" tIns="0" rIns="0" bIns="0" rtlCol="0"/>
          <a:lstStyle/>
          <a:p>
            <a:endParaRPr dirty="0"/>
          </a:p>
        </p:txBody>
      </p:sp>
      <p:sp>
        <p:nvSpPr>
          <p:cNvPr id="10" name="object 10"/>
          <p:cNvSpPr/>
          <p:nvPr/>
        </p:nvSpPr>
        <p:spPr>
          <a:xfrm>
            <a:off x="2420820" y="3697804"/>
            <a:ext cx="2490470" cy="1398270"/>
          </a:xfrm>
          <a:custGeom>
            <a:avLst/>
            <a:gdLst/>
            <a:ahLst/>
            <a:cxnLst/>
            <a:rect l="l" t="t" r="r" b="b"/>
            <a:pathLst>
              <a:path w="2490470" h="1398270">
                <a:moveTo>
                  <a:pt x="0" y="0"/>
                </a:moveTo>
                <a:lnTo>
                  <a:pt x="2490469" y="0"/>
                </a:lnTo>
                <a:lnTo>
                  <a:pt x="2490469" y="1398192"/>
                </a:lnTo>
                <a:lnTo>
                  <a:pt x="0" y="1398192"/>
                </a:lnTo>
                <a:lnTo>
                  <a:pt x="0" y="0"/>
                </a:lnTo>
                <a:close/>
              </a:path>
            </a:pathLst>
          </a:custGeom>
          <a:ln w="9520">
            <a:solidFill>
              <a:srgbClr val="000000"/>
            </a:solidFill>
          </a:ln>
        </p:spPr>
        <p:txBody>
          <a:bodyPr wrap="square" lIns="0" tIns="0" rIns="0" bIns="0" rtlCol="0"/>
          <a:lstStyle/>
          <a:p>
            <a:endParaRPr dirty="0"/>
          </a:p>
        </p:txBody>
      </p:sp>
      <p:sp>
        <p:nvSpPr>
          <p:cNvPr id="11" name="object 11"/>
          <p:cNvSpPr/>
          <p:nvPr/>
        </p:nvSpPr>
        <p:spPr>
          <a:xfrm>
            <a:off x="1868049" y="2162056"/>
            <a:ext cx="2082158" cy="1553843"/>
          </a:xfrm>
          <a:prstGeom prst="rect">
            <a:avLst/>
          </a:prstGeom>
          <a:blipFill>
            <a:blip r:embed="rId7" cstate="print"/>
            <a:stretch>
              <a:fillRect/>
            </a:stretch>
          </a:blipFill>
        </p:spPr>
        <p:txBody>
          <a:bodyPr wrap="square" lIns="0" tIns="0" rIns="0" bIns="0" rtlCol="0"/>
          <a:lstStyle/>
          <a:p>
            <a:endParaRPr dirty="0"/>
          </a:p>
        </p:txBody>
      </p:sp>
      <p:sp>
        <p:nvSpPr>
          <p:cNvPr id="12" name="object 12"/>
          <p:cNvSpPr/>
          <p:nvPr/>
        </p:nvSpPr>
        <p:spPr>
          <a:xfrm>
            <a:off x="1863289" y="2157296"/>
            <a:ext cx="2091055" cy="1562735"/>
          </a:xfrm>
          <a:custGeom>
            <a:avLst/>
            <a:gdLst/>
            <a:ahLst/>
            <a:cxnLst/>
            <a:rect l="l" t="t" r="r" b="b"/>
            <a:pathLst>
              <a:path w="2091054" h="1562735">
                <a:moveTo>
                  <a:pt x="0" y="0"/>
                </a:moveTo>
                <a:lnTo>
                  <a:pt x="2090623" y="0"/>
                </a:lnTo>
                <a:lnTo>
                  <a:pt x="2090623" y="1562573"/>
                </a:lnTo>
                <a:lnTo>
                  <a:pt x="0" y="1562573"/>
                </a:lnTo>
                <a:lnTo>
                  <a:pt x="0" y="0"/>
                </a:lnTo>
                <a:close/>
              </a:path>
            </a:pathLst>
          </a:custGeom>
          <a:ln w="9520">
            <a:solidFill>
              <a:srgbClr val="000000"/>
            </a:solidFill>
          </a:ln>
        </p:spPr>
        <p:txBody>
          <a:bodyPr wrap="square" lIns="0" tIns="0" rIns="0" bIns="0" rtlCol="0"/>
          <a:lstStyle/>
          <a:p>
            <a:endParaRPr dirty="0"/>
          </a:p>
        </p:txBody>
      </p:sp>
      <p:sp>
        <p:nvSpPr>
          <p:cNvPr id="14" name="object 14"/>
          <p:cNvSpPr/>
          <p:nvPr/>
        </p:nvSpPr>
        <p:spPr>
          <a:xfrm>
            <a:off x="6565900" y="6600825"/>
            <a:ext cx="1596618" cy="459754"/>
          </a:xfrm>
          <a:prstGeom prst="rect">
            <a:avLst/>
          </a:prstGeom>
          <a:blipFill>
            <a:blip r:embed="rId8" cstate="print"/>
            <a:stretch>
              <a:fillRect/>
            </a:stretch>
          </a:blipFill>
        </p:spPr>
        <p:txBody>
          <a:bodyPr wrap="square" lIns="0" tIns="0" rIns="0" bIns="0" rtlCol="0"/>
          <a:lstStyle/>
          <a:p>
            <a:endParaRPr dirty="0"/>
          </a:p>
        </p:txBody>
      </p:sp>
      <p:sp>
        <p:nvSpPr>
          <p:cNvPr id="15" name="object 15"/>
          <p:cNvSpPr/>
          <p:nvPr/>
        </p:nvSpPr>
        <p:spPr>
          <a:xfrm>
            <a:off x="3136900" y="6616462"/>
            <a:ext cx="1447800" cy="428480"/>
          </a:xfrm>
          <a:prstGeom prst="rect">
            <a:avLst/>
          </a:prstGeom>
          <a:blipFill>
            <a:blip r:embed="rId9" cstate="print"/>
            <a:stretch>
              <a:fillRect/>
            </a:stretch>
          </a:blipFill>
        </p:spPr>
        <p:txBody>
          <a:bodyPr wrap="square" lIns="0" tIns="0" rIns="0" bIns="0" rtlCol="0"/>
          <a:lstStyle/>
          <a:p>
            <a:endParaRPr dirty="0"/>
          </a:p>
        </p:txBody>
      </p:sp>
      <p:sp>
        <p:nvSpPr>
          <p:cNvPr id="16" name="object 16"/>
          <p:cNvSpPr/>
          <p:nvPr/>
        </p:nvSpPr>
        <p:spPr>
          <a:xfrm>
            <a:off x="4813300" y="6616462"/>
            <a:ext cx="1643133" cy="418074"/>
          </a:xfrm>
          <a:prstGeom prst="rect">
            <a:avLst/>
          </a:prstGeom>
          <a:blipFill>
            <a:blip r:embed="rId10" cstate="print"/>
            <a:stretch>
              <a:fillRect/>
            </a:stretch>
          </a:blipFill>
        </p:spPr>
        <p:txBody>
          <a:bodyPr wrap="square" lIns="0" tIns="0" rIns="0" bIns="0" rtlCol="0"/>
          <a:lstStyle/>
          <a:p>
            <a:endParaRPr dirty="0"/>
          </a:p>
        </p:txBody>
      </p:sp>
      <p:sp>
        <p:nvSpPr>
          <p:cNvPr id="17" name="object 17"/>
          <p:cNvSpPr/>
          <p:nvPr/>
        </p:nvSpPr>
        <p:spPr>
          <a:xfrm>
            <a:off x="546100" y="5686425"/>
            <a:ext cx="2304166" cy="985975"/>
          </a:xfrm>
          <a:prstGeom prst="rect">
            <a:avLst/>
          </a:prstGeom>
          <a:blipFill>
            <a:blip r:embed="rId11" cstate="print"/>
            <a:stretch>
              <a:fillRect/>
            </a:stretch>
          </a:blipFill>
        </p:spPr>
        <p:txBody>
          <a:bodyPr wrap="square" lIns="0" tIns="0" rIns="0" bIns="0" rtlCol="0"/>
          <a:lstStyle/>
          <a:p>
            <a:endParaRPr dirty="0"/>
          </a:p>
        </p:txBody>
      </p:sp>
      <p:sp>
        <p:nvSpPr>
          <p:cNvPr id="18" name="object 18"/>
          <p:cNvSpPr/>
          <p:nvPr/>
        </p:nvSpPr>
        <p:spPr>
          <a:xfrm>
            <a:off x="349369" y="625356"/>
            <a:ext cx="10046096" cy="6641465"/>
          </a:xfrm>
          <a:custGeom>
            <a:avLst/>
            <a:gdLst/>
            <a:ahLst/>
            <a:cxnLst/>
            <a:rect l="l" t="t" r="r" b="b"/>
            <a:pathLst>
              <a:path w="9794875" h="6641465">
                <a:moveTo>
                  <a:pt x="0" y="0"/>
                </a:moveTo>
                <a:lnTo>
                  <a:pt x="9794322" y="0"/>
                </a:lnTo>
                <a:lnTo>
                  <a:pt x="9794322" y="6641251"/>
                </a:lnTo>
                <a:lnTo>
                  <a:pt x="0" y="6641251"/>
                </a:lnTo>
                <a:lnTo>
                  <a:pt x="0" y="0"/>
                </a:lnTo>
                <a:close/>
              </a:path>
            </a:pathLst>
          </a:custGeom>
          <a:ln w="32751">
            <a:solidFill>
              <a:srgbClr val="2791A6"/>
            </a:solidFill>
          </a:ln>
        </p:spPr>
        <p:txBody>
          <a:bodyPr wrap="square" lIns="0" tIns="0" rIns="0" bIns="0" rtlCol="0"/>
          <a:lstStyle/>
          <a:p>
            <a:endParaRPr dirty="0"/>
          </a:p>
        </p:txBody>
      </p:sp>
      <p:sp>
        <p:nvSpPr>
          <p:cNvPr id="22" name="TextBox 21">
            <a:extLst>
              <a:ext uri="{FF2B5EF4-FFF2-40B4-BE49-F238E27FC236}">
                <a16:creationId xmlns:a16="http://schemas.microsoft.com/office/drawing/2014/main" id="{B2AEF965-8DA1-1741-8C6C-0C8833F15166}"/>
              </a:ext>
            </a:extLst>
          </p:cNvPr>
          <p:cNvSpPr txBox="1"/>
          <p:nvPr/>
        </p:nvSpPr>
        <p:spPr>
          <a:xfrm>
            <a:off x="8318500" y="6747272"/>
            <a:ext cx="2177931" cy="615553"/>
          </a:xfrm>
          <a:prstGeom prst="rect">
            <a:avLst/>
          </a:prstGeom>
          <a:noFill/>
        </p:spPr>
        <p:txBody>
          <a:bodyPr wrap="square" rtlCol="0">
            <a:spAutoFit/>
          </a:bodyPr>
          <a:lstStyle/>
          <a:p>
            <a:r>
              <a:rPr lang="en-GB" b="1" u="sng" spc="-60" dirty="0">
                <a:solidFill>
                  <a:srgbClr val="0000FF"/>
                </a:solidFill>
                <a:latin typeface="Arial"/>
                <a:cs typeface="Arial"/>
                <a:hlinkClick r:id="rId12"/>
              </a:rPr>
              <a:t>http://bit.ly/T-SEDA</a:t>
            </a:r>
            <a:endParaRPr lang="en-GB" dirty="0">
              <a:latin typeface="Arial"/>
              <a:cs typeface="Arial"/>
            </a:endParaRPr>
          </a:p>
          <a:p>
            <a:endParaRPr lang="en-US" sz="1600" dirty="0"/>
          </a:p>
        </p:txBody>
      </p:sp>
      <p:sp>
        <p:nvSpPr>
          <p:cNvPr id="23" name="object 13">
            <a:extLst>
              <a:ext uri="{FF2B5EF4-FFF2-40B4-BE49-F238E27FC236}">
                <a16:creationId xmlns:a16="http://schemas.microsoft.com/office/drawing/2014/main" id="{F2BE06AA-CB59-E348-9361-7D6F9A2BE4D0}"/>
              </a:ext>
            </a:extLst>
          </p:cNvPr>
          <p:cNvSpPr txBox="1"/>
          <p:nvPr/>
        </p:nvSpPr>
        <p:spPr>
          <a:xfrm>
            <a:off x="158476" y="6798994"/>
            <a:ext cx="3657600" cy="276999"/>
          </a:xfrm>
          <a:prstGeom prst="rect">
            <a:avLst/>
          </a:prstGeom>
        </p:spPr>
        <p:txBody>
          <a:bodyPr vert="horz" wrap="square" lIns="0" tIns="0" rIns="0" bIns="0" rtlCol="0">
            <a:spAutoFit/>
          </a:bodyPr>
          <a:lstStyle/>
          <a:p>
            <a:pPr marL="369570">
              <a:lnSpc>
                <a:spcPct val="100000"/>
              </a:lnSpc>
              <a:tabLst>
                <a:tab pos="3540125" algn="l"/>
              </a:tabLst>
            </a:pPr>
            <a:r>
              <a:rPr b="1" u="sng" spc="-135" dirty="0">
                <a:solidFill>
                  <a:srgbClr val="0000FF"/>
                </a:solidFill>
                <a:latin typeface="Arial"/>
                <a:cs typeface="Arial"/>
                <a:hlinkClick r:id="rId13"/>
              </a:rPr>
              <a:t>T</a:t>
            </a:r>
            <a:r>
              <a:rPr lang="en-GB" b="1" u="sng" spc="-135" dirty="0">
                <a:solidFill>
                  <a:srgbClr val="0000FF"/>
                </a:solidFill>
                <a:latin typeface="Arial"/>
                <a:cs typeface="Arial"/>
                <a:hlinkClick r:id="rId13"/>
              </a:rPr>
              <a:t>-</a:t>
            </a:r>
            <a:r>
              <a:rPr b="1" u="sng" spc="-135" dirty="0">
                <a:solidFill>
                  <a:srgbClr val="0000FF"/>
                </a:solidFill>
                <a:latin typeface="Arial"/>
                <a:cs typeface="Arial"/>
                <a:hlinkClick r:id="rId13"/>
              </a:rPr>
              <a:t>SEDA@educ.cam.ac.uk</a:t>
            </a:r>
            <a:r>
              <a:rPr sz="1600" b="1" spc="-135" dirty="0">
                <a:solidFill>
                  <a:srgbClr val="0000FF"/>
                </a:solidFill>
                <a:latin typeface="Arial"/>
                <a:cs typeface="Arial"/>
              </a:rPr>
              <a:t>	</a:t>
            </a:r>
            <a:endParaRPr sz="1600" dirty="0">
              <a:latin typeface="Times New Roman"/>
              <a:cs typeface="Times New Roman"/>
            </a:endParaRPr>
          </a:p>
        </p:txBody>
      </p:sp>
      <p:sp>
        <p:nvSpPr>
          <p:cNvPr id="24" name="object 13">
            <a:extLst>
              <a:ext uri="{FF2B5EF4-FFF2-40B4-BE49-F238E27FC236}">
                <a16:creationId xmlns:a16="http://schemas.microsoft.com/office/drawing/2014/main" id="{7096B889-8EB5-E747-9C9C-C8810CEB78E0}"/>
              </a:ext>
            </a:extLst>
          </p:cNvPr>
          <p:cNvSpPr txBox="1"/>
          <p:nvPr/>
        </p:nvSpPr>
        <p:spPr>
          <a:xfrm>
            <a:off x="3365500" y="5305425"/>
            <a:ext cx="3814245" cy="600164"/>
          </a:xfrm>
          <a:prstGeom prst="rect">
            <a:avLst/>
          </a:prstGeom>
        </p:spPr>
        <p:txBody>
          <a:bodyPr vert="horz" wrap="square" lIns="0" tIns="0" rIns="0" bIns="0" rtlCol="0">
            <a:spAutoFit/>
          </a:bodyPr>
          <a:lstStyle/>
          <a:p>
            <a:pPr marL="369570">
              <a:lnSpc>
                <a:spcPct val="100000"/>
              </a:lnSpc>
              <a:tabLst>
                <a:tab pos="3540125" algn="l"/>
              </a:tabLst>
            </a:pPr>
            <a:r>
              <a:rPr sz="1500" b="1" spc="-135" dirty="0">
                <a:solidFill>
                  <a:srgbClr val="0000FF"/>
                </a:solidFill>
                <a:latin typeface="Arial"/>
                <a:cs typeface="Arial"/>
              </a:rPr>
              <a:t>	</a:t>
            </a:r>
            <a:endParaRPr sz="1700" dirty="0">
              <a:latin typeface="Times New Roman"/>
              <a:cs typeface="Times New Roman"/>
            </a:endParaRPr>
          </a:p>
          <a:p>
            <a:pPr marL="12700">
              <a:lnSpc>
                <a:spcPct val="100000"/>
              </a:lnSpc>
            </a:pPr>
            <a:r>
              <a:rPr lang="es-ES_tradnl" sz="2400" b="1" dirty="0">
                <a:solidFill>
                  <a:srgbClr val="2E6A7B"/>
                </a:solidFill>
              </a:rPr>
              <a:t> </a:t>
            </a:r>
            <a:r>
              <a:rPr lang="en-GB" sz="2400" b="1" i="1" kern="0" spc="-135" dirty="0">
                <a:solidFill>
                  <a:srgbClr val="1A616F"/>
                </a:solidFill>
                <a:latin typeface="Arial-BoldItalicMT"/>
                <a:cs typeface="Arial-BoldItalicMT"/>
              </a:rPr>
              <a:t>v.9   </a:t>
            </a:r>
            <a:r>
              <a:rPr lang="es-ES_tradnl" sz="2200" b="1" dirty="0">
                <a:solidFill>
                  <a:srgbClr val="2E6A7B"/>
                </a:solidFill>
              </a:rPr>
              <a:t>©</a:t>
            </a:r>
            <a:r>
              <a:rPr sz="2200" b="1" i="1" kern="0" spc="-165" dirty="0">
                <a:solidFill>
                  <a:srgbClr val="1A616F"/>
                </a:solidFill>
                <a:latin typeface="Arial-BoldItalicMT"/>
                <a:cs typeface="Arial-BoldItalicMT"/>
              </a:rPr>
              <a:t>The </a:t>
            </a:r>
            <a:r>
              <a:rPr sz="2200" b="1" i="1" kern="0" spc="-229" dirty="0">
                <a:solidFill>
                  <a:srgbClr val="1A616F"/>
                </a:solidFill>
                <a:latin typeface="Arial-BoldItalicMT"/>
                <a:cs typeface="Arial-BoldItalicMT"/>
              </a:rPr>
              <a:t>T-SEDA </a:t>
            </a:r>
            <a:r>
              <a:rPr sz="2200" b="1" i="1" kern="0" spc="-135" dirty="0">
                <a:solidFill>
                  <a:srgbClr val="1A616F"/>
                </a:solidFill>
                <a:latin typeface="Arial-BoldItalicMT"/>
                <a:cs typeface="Arial-BoldItalicMT"/>
              </a:rPr>
              <a:t>Collective</a:t>
            </a:r>
            <a:endParaRPr sz="2400" kern="0" dirty="0">
              <a:latin typeface="Arial-BoldItalicMT"/>
              <a:cs typeface="Arial-BoldItalicMT"/>
            </a:endParaRPr>
          </a:p>
        </p:txBody>
      </p:sp>
      <p:sp>
        <p:nvSpPr>
          <p:cNvPr id="25" name="object 2">
            <a:extLst>
              <a:ext uri="{FF2B5EF4-FFF2-40B4-BE49-F238E27FC236}">
                <a16:creationId xmlns:a16="http://schemas.microsoft.com/office/drawing/2014/main" id="{837E7EE3-9AF0-8D4A-A7FE-A6EEB2218A62}"/>
              </a:ext>
            </a:extLst>
          </p:cNvPr>
          <p:cNvSpPr txBox="1">
            <a:spLocks noGrp="1"/>
          </p:cNvSpPr>
          <p:nvPr>
            <p:ph type="title"/>
          </p:nvPr>
        </p:nvSpPr>
        <p:spPr>
          <a:xfrm>
            <a:off x="393700" y="888379"/>
            <a:ext cx="9874131" cy="780983"/>
          </a:xfrm>
          <a:prstGeom prst="rect">
            <a:avLst/>
          </a:prstGeom>
        </p:spPr>
        <p:txBody>
          <a:bodyPr vert="horz" wrap="square" lIns="0" tIns="0" rIns="0" bIns="0" rtlCol="0">
            <a:spAutoFit/>
          </a:bodyPr>
          <a:lstStyle/>
          <a:p>
            <a:pPr marL="14288" marR="5080" algn="ctr">
              <a:lnSpc>
                <a:spcPct val="110000"/>
              </a:lnSpc>
            </a:pPr>
            <a:r>
              <a:rPr lang="en-GB" sz="2400" dirty="0"/>
              <a:t>TOOLKIT for SYSTEMATIC </a:t>
            </a:r>
            <a:r>
              <a:rPr sz="2400" dirty="0"/>
              <a:t>EDUCATIONAL</a:t>
            </a:r>
            <a:r>
              <a:rPr lang="en-GB" sz="2400" dirty="0"/>
              <a:t> </a:t>
            </a:r>
            <a:r>
              <a:rPr sz="2400" dirty="0"/>
              <a:t>DIALOGUE ANALYSIS (T-SEDA)</a:t>
            </a:r>
            <a:r>
              <a:rPr lang="en-GB" sz="2400" dirty="0"/>
              <a:t>: A resource for inquiry into practice</a:t>
            </a:r>
            <a:endParaRPr sz="2400" dirty="0"/>
          </a:p>
        </p:txBody>
      </p:sp>
      <p:pic>
        <p:nvPicPr>
          <p:cNvPr id="19" name="Picture 18" descr="Logo&#10;&#10;Description automatically generated">
            <a:extLst>
              <a:ext uri="{FF2B5EF4-FFF2-40B4-BE49-F238E27FC236}">
                <a16:creationId xmlns:a16="http://schemas.microsoft.com/office/drawing/2014/main" id="{4B68D237-A5EA-C847-9D0B-F88697737CA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699500" y="5385207"/>
            <a:ext cx="1596618" cy="1596618"/>
          </a:xfrm>
          <a:prstGeom prst="rect">
            <a:avLst/>
          </a:prstGeom>
        </p:spPr>
      </p:pic>
      <p:pic>
        <p:nvPicPr>
          <p:cNvPr id="26" name="Picture 25" descr="A grey and black sign with a person in a circle&#10;&#10;Description automatically generated with low confidence">
            <a:extLst>
              <a:ext uri="{FF2B5EF4-FFF2-40B4-BE49-F238E27FC236}">
                <a16:creationId xmlns:a16="http://schemas.microsoft.com/office/drawing/2014/main" id="{F7B66ADE-B571-BA46-88FF-12D96AD16D9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023100" y="5534025"/>
            <a:ext cx="969884" cy="33339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8520" y="614560"/>
            <a:ext cx="1965325" cy="293029"/>
          </a:xfrm>
          <a:prstGeom prst="rect">
            <a:avLst/>
          </a:prstGeom>
          <a:solidFill>
            <a:srgbClr val="D9F1F6"/>
          </a:solidFill>
        </p:spPr>
        <p:txBody>
          <a:bodyPr vert="horz" wrap="square" lIns="0" tIns="15875" rIns="0" bIns="0" rtlCol="0">
            <a:spAutoFit/>
          </a:bodyPr>
          <a:lstStyle/>
          <a:p>
            <a:pPr marL="46990">
              <a:lnSpc>
                <a:spcPct val="100000"/>
              </a:lnSpc>
              <a:spcBef>
                <a:spcPts val="125"/>
              </a:spcBef>
            </a:pPr>
            <a:r>
              <a:rPr sz="1800" b="1" spc="-110" dirty="0">
                <a:solidFill>
                  <a:srgbClr val="1A616F"/>
                </a:solidFill>
                <a:latin typeface="Arial"/>
                <a:cs typeface="Arial"/>
              </a:rPr>
              <a:t>Part </a:t>
            </a:r>
            <a:r>
              <a:rPr sz="1800" b="1" spc="-70" dirty="0">
                <a:solidFill>
                  <a:srgbClr val="1A616F"/>
                </a:solidFill>
                <a:latin typeface="Arial"/>
                <a:cs typeface="Arial"/>
              </a:rPr>
              <a:t>a.</a:t>
            </a:r>
            <a:r>
              <a:rPr sz="1800" b="1" spc="-195" dirty="0">
                <a:solidFill>
                  <a:srgbClr val="1A616F"/>
                </a:solidFill>
                <a:latin typeface="Arial"/>
                <a:cs typeface="Arial"/>
              </a:rPr>
              <a:t> </a:t>
            </a:r>
            <a:r>
              <a:rPr sz="1800" b="1" spc="-100" dirty="0">
                <a:solidFill>
                  <a:srgbClr val="1A616F"/>
                </a:solidFill>
                <a:latin typeface="Arial"/>
                <a:cs typeface="Arial"/>
              </a:rPr>
              <a:t>Introduction</a:t>
            </a:r>
            <a:endParaRPr sz="1800">
              <a:latin typeface="Arial"/>
              <a:cs typeface="Arial"/>
            </a:endParaRPr>
          </a:p>
        </p:txBody>
      </p:sp>
      <p:sp>
        <p:nvSpPr>
          <p:cNvPr id="3" name="object 3"/>
          <p:cNvSpPr txBox="1"/>
          <p:nvPr/>
        </p:nvSpPr>
        <p:spPr>
          <a:xfrm>
            <a:off x="4432300" y="742576"/>
            <a:ext cx="2734821" cy="246221"/>
          </a:xfrm>
          <a:prstGeom prst="rect">
            <a:avLst/>
          </a:prstGeom>
        </p:spPr>
        <p:txBody>
          <a:bodyPr vert="horz" wrap="square" lIns="0" tIns="0" rIns="0" bIns="0" rtlCol="0">
            <a:spAutoFit/>
          </a:bodyPr>
          <a:lstStyle/>
          <a:p>
            <a:pPr marL="12700">
              <a:lnSpc>
                <a:spcPct val="100000"/>
              </a:lnSpc>
            </a:pPr>
            <a:r>
              <a:rPr sz="1600" b="1" dirty="0">
                <a:latin typeface="Arial"/>
                <a:cs typeface="Arial"/>
              </a:rPr>
              <a:t>Introduction</a:t>
            </a:r>
            <a:r>
              <a:rPr sz="1400" b="1" dirty="0">
                <a:latin typeface="Arial"/>
                <a:cs typeface="Arial"/>
              </a:rPr>
              <a:t>: About T-SEDA</a:t>
            </a:r>
            <a:endParaRPr sz="1400" dirty="0">
              <a:latin typeface="Arial"/>
              <a:cs typeface="Arial"/>
            </a:endParaRPr>
          </a:p>
        </p:txBody>
      </p:sp>
      <p:sp>
        <p:nvSpPr>
          <p:cNvPr id="4" name="object 4"/>
          <p:cNvSpPr txBox="1"/>
          <p:nvPr/>
        </p:nvSpPr>
        <p:spPr>
          <a:xfrm>
            <a:off x="604247" y="1390257"/>
            <a:ext cx="4681033" cy="1437958"/>
          </a:xfrm>
          <a:prstGeom prst="rect">
            <a:avLst/>
          </a:prstGeom>
          <a:ln w="31733">
            <a:solidFill>
              <a:srgbClr val="2791A6"/>
            </a:solidFill>
          </a:ln>
        </p:spPr>
        <p:txBody>
          <a:bodyPr vert="horz" wrap="square" lIns="0" tIns="76835" rIns="0" bIns="0" rtlCol="0">
            <a:spAutoFit/>
          </a:bodyPr>
          <a:lstStyle/>
          <a:p>
            <a:pPr marL="82550" algn="just">
              <a:lnSpc>
                <a:spcPct val="100000"/>
              </a:lnSpc>
              <a:spcBef>
                <a:spcPts val="605"/>
              </a:spcBef>
            </a:pPr>
            <a:r>
              <a:rPr sz="1200" b="1" dirty="0">
                <a:latin typeface="Arial"/>
                <a:cs typeface="Arial"/>
              </a:rPr>
              <a:t>What is T-SEDA?</a:t>
            </a:r>
            <a:endParaRPr sz="1200" dirty="0">
              <a:latin typeface="Arial"/>
              <a:cs typeface="Arial"/>
            </a:endParaRPr>
          </a:p>
          <a:p>
            <a:pPr marL="82550" marR="96520">
              <a:lnSpc>
                <a:spcPct val="120800"/>
              </a:lnSpc>
              <a:spcBef>
                <a:spcPts val="580"/>
              </a:spcBef>
            </a:pPr>
            <a:r>
              <a:rPr sz="1200" dirty="0">
                <a:latin typeface="Arial Unicode MS"/>
                <a:cs typeface="Arial Unicode MS"/>
              </a:rPr>
              <a:t>T-SEDA stands for </a:t>
            </a:r>
            <a:r>
              <a:rPr lang="en-GB" sz="1200" dirty="0">
                <a:latin typeface="Arial Unicode MS"/>
                <a:cs typeface="Arial Unicode MS"/>
              </a:rPr>
              <a:t>Toolkit </a:t>
            </a:r>
            <a:r>
              <a:rPr sz="1200" dirty="0">
                <a:latin typeface="Arial Unicode MS"/>
                <a:cs typeface="Arial Unicode MS"/>
              </a:rPr>
              <a:t>for </a:t>
            </a:r>
            <a:r>
              <a:rPr lang="en-GB" sz="1200" dirty="0">
                <a:latin typeface="Arial Unicode MS"/>
                <a:cs typeface="Arial Unicode MS"/>
              </a:rPr>
              <a:t>Systematic </a:t>
            </a:r>
            <a:r>
              <a:rPr sz="1200" dirty="0">
                <a:latin typeface="Arial Unicode MS"/>
                <a:cs typeface="Arial Unicode MS"/>
              </a:rPr>
              <a:t>Educational Dialogue</a:t>
            </a:r>
            <a:r>
              <a:rPr lang="en-GB" sz="1200" dirty="0">
                <a:latin typeface="Arial Unicode MS"/>
                <a:cs typeface="Arial Unicode MS"/>
              </a:rPr>
              <a:t> Analysis</a:t>
            </a:r>
            <a:r>
              <a:rPr sz="1200" dirty="0">
                <a:latin typeface="Arial Unicode MS"/>
                <a:cs typeface="Arial Unicode MS"/>
              </a:rPr>
              <a:t>. It’s a collection of tools and resources that will support you in promoting high quality dialogue in your learning setting. It will help you to carry out an inquiry to find out more about the dialogue </a:t>
            </a:r>
            <a:r>
              <a:rPr lang="en-GB" sz="1200" dirty="0">
                <a:latin typeface="Arial Unicode MS"/>
                <a:cs typeface="Arial Unicode MS"/>
              </a:rPr>
              <a:t>there </a:t>
            </a:r>
            <a:r>
              <a:rPr sz="1200" dirty="0">
                <a:latin typeface="Arial Unicode MS"/>
                <a:cs typeface="Arial Unicode MS"/>
              </a:rPr>
              <a:t>and to make the changes that you want to see.</a:t>
            </a:r>
          </a:p>
        </p:txBody>
      </p:sp>
      <p:sp>
        <p:nvSpPr>
          <p:cNvPr id="5" name="object 5"/>
          <p:cNvSpPr txBox="1"/>
          <p:nvPr/>
        </p:nvSpPr>
        <p:spPr>
          <a:xfrm>
            <a:off x="632459" y="5281780"/>
            <a:ext cx="4714241" cy="1660134"/>
          </a:xfrm>
          <a:prstGeom prst="rect">
            <a:avLst/>
          </a:prstGeom>
          <a:ln w="31733">
            <a:solidFill>
              <a:srgbClr val="2791A6"/>
            </a:solidFill>
          </a:ln>
        </p:spPr>
        <p:txBody>
          <a:bodyPr vert="horz" wrap="square" lIns="0" tIns="75565" rIns="0" bIns="0" rtlCol="0">
            <a:spAutoFit/>
          </a:bodyPr>
          <a:lstStyle/>
          <a:p>
            <a:pPr marL="81280" algn="just">
              <a:lnSpc>
                <a:spcPct val="100000"/>
              </a:lnSpc>
              <a:spcBef>
                <a:spcPts val="595"/>
              </a:spcBef>
            </a:pPr>
            <a:r>
              <a:rPr sz="1200" b="1" dirty="0">
                <a:latin typeface="Arial"/>
                <a:cs typeface="Arial"/>
              </a:rPr>
              <a:t>Who is T-SEDA for?</a:t>
            </a:r>
            <a:endParaRPr sz="1200" dirty="0">
              <a:latin typeface="Arial"/>
              <a:cs typeface="Arial"/>
            </a:endParaRPr>
          </a:p>
          <a:p>
            <a:pPr marL="81280" marR="96520">
              <a:lnSpc>
                <a:spcPct val="121000"/>
              </a:lnSpc>
              <a:spcBef>
                <a:spcPts val="580"/>
              </a:spcBef>
            </a:pPr>
            <a:r>
              <a:rPr sz="1200" dirty="0">
                <a:latin typeface="Arial Unicode MS"/>
                <a:cs typeface="Arial Unicode MS"/>
              </a:rPr>
              <a:t>T-SEDA can be used by teachers of </a:t>
            </a:r>
            <a:r>
              <a:rPr lang="en-GB" sz="1200" dirty="0">
                <a:latin typeface="Arial Unicode MS"/>
                <a:cs typeface="Arial Unicode MS"/>
              </a:rPr>
              <a:t>students</a:t>
            </a:r>
            <a:r>
              <a:rPr sz="1200" dirty="0">
                <a:latin typeface="Arial Unicode MS"/>
                <a:cs typeface="Arial Unicode MS"/>
              </a:rPr>
              <a:t> in any age group, from early years to adult learners. It can be used in formal face-to-face or</a:t>
            </a:r>
            <a:r>
              <a:rPr lang="en-US" sz="1200" dirty="0">
                <a:latin typeface="Arial Unicode MS"/>
                <a:cs typeface="Arial Unicode MS"/>
              </a:rPr>
              <a:t> </a:t>
            </a:r>
            <a:r>
              <a:rPr sz="1200" dirty="0">
                <a:latin typeface="Arial Unicode MS"/>
                <a:cs typeface="Arial Unicode MS"/>
              </a:rPr>
              <a:t>online learning settings such as school classrooms and university seminars, or in informal settings such as children’s clubs.</a:t>
            </a:r>
            <a:r>
              <a:rPr lang="en-GB" sz="1200" dirty="0">
                <a:latin typeface="Arial Unicode MS"/>
                <a:cs typeface="Arial Unicode MS"/>
              </a:rPr>
              <a:t> It can be used for dialogue between adults, including teachers. This toolkit offers e</a:t>
            </a:r>
            <a:r>
              <a:rPr sz="1200" dirty="0" err="1">
                <a:latin typeface="Arial Unicode MS"/>
                <a:cs typeface="Arial Unicode MS"/>
              </a:rPr>
              <a:t>xamples</a:t>
            </a:r>
            <a:r>
              <a:rPr sz="1200" dirty="0">
                <a:latin typeface="Arial Unicode MS"/>
                <a:cs typeface="Arial Unicode MS"/>
              </a:rPr>
              <a:t> </a:t>
            </a:r>
            <a:r>
              <a:rPr lang="en-GB" sz="1200" dirty="0">
                <a:latin typeface="Arial Unicode MS"/>
                <a:cs typeface="Arial Unicode MS"/>
              </a:rPr>
              <a:t>throughout </a:t>
            </a:r>
            <a:r>
              <a:rPr sz="1200" dirty="0">
                <a:latin typeface="Arial Unicode MS"/>
                <a:cs typeface="Arial Unicode MS"/>
              </a:rPr>
              <a:t>of how T-SEDA has been </a:t>
            </a:r>
            <a:r>
              <a:rPr lang="en-GB" sz="1200" dirty="0">
                <a:latin typeface="Arial Unicode MS"/>
                <a:cs typeface="Arial Unicode MS"/>
              </a:rPr>
              <a:t>used</a:t>
            </a:r>
            <a:r>
              <a:rPr sz="1200" dirty="0">
                <a:latin typeface="Arial Unicode MS"/>
                <a:cs typeface="Arial Unicode MS"/>
              </a:rPr>
              <a:t>.</a:t>
            </a:r>
            <a:r>
              <a:rPr lang="en-GB" sz="1200" dirty="0">
                <a:latin typeface="Arial Unicode MS"/>
                <a:cs typeface="Arial Unicode MS"/>
              </a:rPr>
              <a:t> </a:t>
            </a:r>
          </a:p>
        </p:txBody>
      </p:sp>
      <p:sp>
        <p:nvSpPr>
          <p:cNvPr id="6" name="object 6"/>
          <p:cNvSpPr txBox="1"/>
          <p:nvPr/>
        </p:nvSpPr>
        <p:spPr>
          <a:xfrm>
            <a:off x="604249" y="3000830"/>
            <a:ext cx="4714240" cy="2108334"/>
          </a:xfrm>
          <a:prstGeom prst="rect">
            <a:avLst/>
          </a:prstGeom>
          <a:ln w="31733">
            <a:solidFill>
              <a:srgbClr val="2791A6"/>
            </a:solidFill>
          </a:ln>
        </p:spPr>
        <p:txBody>
          <a:bodyPr vert="horz" wrap="square" lIns="0" tIns="76835" rIns="0" bIns="0" rtlCol="0">
            <a:spAutoFit/>
          </a:bodyPr>
          <a:lstStyle/>
          <a:p>
            <a:pPr marL="82550" algn="just">
              <a:lnSpc>
                <a:spcPct val="100000"/>
              </a:lnSpc>
              <a:spcBef>
                <a:spcPts val="605"/>
              </a:spcBef>
            </a:pPr>
            <a:r>
              <a:rPr sz="1200" b="1" dirty="0">
                <a:latin typeface="Arial"/>
                <a:cs typeface="Arial"/>
              </a:rPr>
              <a:t>How does T-SEDA work?</a:t>
            </a:r>
            <a:endParaRPr sz="1200" dirty="0">
              <a:latin typeface="Arial"/>
              <a:cs typeface="Arial"/>
            </a:endParaRPr>
          </a:p>
          <a:p>
            <a:pPr marL="82550" marR="95885">
              <a:lnSpc>
                <a:spcPct val="121000"/>
              </a:lnSpc>
              <a:spcBef>
                <a:spcPts val="580"/>
              </a:spcBef>
            </a:pPr>
            <a:r>
              <a:rPr sz="1200" dirty="0">
                <a:latin typeface="Arial Unicode MS"/>
                <a:cs typeface="Arial Unicode MS"/>
              </a:rPr>
              <a:t>You can use T-SEDA to carry out an inquiry into dialogue in your  learning setting. </a:t>
            </a:r>
            <a:r>
              <a:rPr lang="en-GB" sz="1200" dirty="0">
                <a:latin typeface="Arial Unicode MS"/>
                <a:cs typeface="Arial Unicode MS"/>
              </a:rPr>
              <a:t>This will help you </a:t>
            </a:r>
            <a:r>
              <a:rPr sz="1200" dirty="0">
                <a:latin typeface="Arial Unicode MS"/>
                <a:cs typeface="Arial Unicode MS"/>
              </a:rPr>
              <a:t>become more aware of what dialogue is like at the moment, find out what good</a:t>
            </a:r>
            <a:r>
              <a:rPr lang="en-GB" sz="1200" dirty="0">
                <a:latin typeface="Arial Unicode MS"/>
                <a:cs typeface="Arial Unicode MS"/>
              </a:rPr>
              <a:t>-</a:t>
            </a:r>
            <a:r>
              <a:rPr sz="1200" dirty="0">
                <a:latin typeface="Arial Unicode MS"/>
                <a:cs typeface="Arial Unicode MS"/>
              </a:rPr>
              <a:t>quality  dialogue is and how to listen for it, and decide what you want to find out about dialogue in your </a:t>
            </a:r>
            <a:r>
              <a:rPr lang="en-GB" sz="1200" dirty="0">
                <a:latin typeface="Arial Unicode MS"/>
                <a:cs typeface="Arial Unicode MS"/>
              </a:rPr>
              <a:t>setting</a:t>
            </a:r>
            <a:r>
              <a:rPr sz="1200" dirty="0">
                <a:latin typeface="Arial Unicode MS"/>
                <a:cs typeface="Arial Unicode MS"/>
              </a:rPr>
              <a:t>. The T-SEDA </a:t>
            </a:r>
            <a:r>
              <a:rPr lang="en-GB" sz="1200" dirty="0">
                <a:latin typeface="Arial Unicode MS"/>
                <a:cs typeface="Arial Unicode MS"/>
              </a:rPr>
              <a:t>toolkit</a:t>
            </a:r>
            <a:r>
              <a:rPr sz="1200" dirty="0">
                <a:latin typeface="Arial Unicode MS"/>
                <a:cs typeface="Arial Unicode MS"/>
              </a:rPr>
              <a:t> </a:t>
            </a:r>
            <a:r>
              <a:rPr lang="en-GB" sz="1200" dirty="0">
                <a:latin typeface="Arial Unicode MS"/>
                <a:cs typeface="Arial Unicode MS"/>
              </a:rPr>
              <a:t>is</a:t>
            </a:r>
            <a:r>
              <a:rPr sz="1200" dirty="0">
                <a:latin typeface="Arial Unicode MS"/>
                <a:cs typeface="Arial Unicode MS"/>
              </a:rPr>
              <a:t> designed to be both </a:t>
            </a:r>
            <a:r>
              <a:rPr sz="1200" b="1" dirty="0">
                <a:latin typeface="Arial"/>
                <a:cs typeface="Arial"/>
              </a:rPr>
              <a:t>supportive </a:t>
            </a:r>
            <a:r>
              <a:rPr sz="1200" dirty="0">
                <a:latin typeface="Arial Unicode MS"/>
                <a:cs typeface="Arial Unicode MS"/>
              </a:rPr>
              <a:t>and </a:t>
            </a:r>
            <a:r>
              <a:rPr sz="1200" b="1" dirty="0">
                <a:latin typeface="Arial"/>
                <a:cs typeface="Arial"/>
              </a:rPr>
              <a:t>flexible</a:t>
            </a:r>
            <a:r>
              <a:rPr sz="1200" dirty="0">
                <a:latin typeface="Arial Unicode MS"/>
                <a:cs typeface="Arial Unicode MS"/>
              </a:rPr>
              <a:t>. It’s a step-by-step guide, but you can also adapt and add to any of the materials according to your own needs and interests.</a:t>
            </a:r>
            <a:endParaRPr lang="en-GB" sz="1200" dirty="0">
              <a:latin typeface="Arial Unicode MS"/>
              <a:cs typeface="Arial Unicode MS"/>
            </a:endParaRPr>
          </a:p>
        </p:txBody>
      </p:sp>
      <p:sp>
        <p:nvSpPr>
          <p:cNvPr id="7" name="object 7"/>
          <p:cNvSpPr txBox="1"/>
          <p:nvPr/>
        </p:nvSpPr>
        <p:spPr>
          <a:xfrm>
            <a:off x="5700594" y="4935916"/>
            <a:ext cx="4459508" cy="1580882"/>
          </a:xfrm>
          <a:prstGeom prst="rect">
            <a:avLst/>
          </a:prstGeom>
          <a:ln w="31733">
            <a:solidFill>
              <a:srgbClr val="2791A6"/>
            </a:solidFill>
          </a:ln>
        </p:spPr>
        <p:txBody>
          <a:bodyPr vert="horz" wrap="square" lIns="0" tIns="78105" rIns="0" bIns="0" rtlCol="0">
            <a:spAutoFit/>
          </a:bodyPr>
          <a:lstStyle/>
          <a:p>
            <a:pPr marL="83185">
              <a:lnSpc>
                <a:spcPct val="100000"/>
              </a:lnSpc>
              <a:spcBef>
                <a:spcPts val="615"/>
              </a:spcBef>
            </a:pPr>
            <a:r>
              <a:rPr sz="1200" b="1" dirty="0">
                <a:latin typeface="Arial"/>
                <a:cs typeface="Arial"/>
              </a:rPr>
              <a:t>What do I need to know?</a:t>
            </a:r>
            <a:endParaRPr sz="1200" dirty="0">
              <a:latin typeface="Arial"/>
              <a:cs typeface="Arial"/>
            </a:endParaRPr>
          </a:p>
          <a:p>
            <a:pPr marL="83185" marR="158750">
              <a:lnSpc>
                <a:spcPct val="120800"/>
              </a:lnSpc>
              <a:spcBef>
                <a:spcPts val="580"/>
              </a:spcBef>
            </a:pPr>
            <a:r>
              <a:rPr sz="1200" dirty="0">
                <a:latin typeface="Arial Unicode MS"/>
                <a:cs typeface="Arial Unicode MS"/>
              </a:rPr>
              <a:t>You can find everything you need in this </a:t>
            </a:r>
            <a:r>
              <a:rPr lang="en-GB" sz="1200" dirty="0">
                <a:latin typeface="Arial Unicode MS"/>
                <a:cs typeface="Arial Unicode MS"/>
              </a:rPr>
              <a:t>toolkit</a:t>
            </a:r>
            <a:r>
              <a:rPr sz="1200" dirty="0">
                <a:latin typeface="Arial Unicode MS"/>
                <a:cs typeface="Arial Unicode MS"/>
              </a:rPr>
              <a:t> and on the T-SEDA website: </a:t>
            </a:r>
            <a:r>
              <a:rPr lang="en-GB" sz="1200" b="1" u="sng" dirty="0">
                <a:solidFill>
                  <a:srgbClr val="0000FF"/>
                </a:solidFill>
                <a:latin typeface="Arial"/>
                <a:cs typeface="Arial"/>
                <a:hlinkClick r:id="rId3"/>
              </a:rPr>
              <a:t>https://camtree.learnworlds.com/t-seda</a:t>
            </a:r>
            <a:r>
              <a:rPr sz="1200" dirty="0">
                <a:latin typeface="Arial Unicode MS"/>
                <a:cs typeface="Arial Unicode MS"/>
                <a:hlinkClick r:id="rId3"/>
              </a:rPr>
              <a:t>.</a:t>
            </a:r>
            <a:r>
              <a:rPr sz="1200" dirty="0">
                <a:latin typeface="Arial Unicode MS"/>
                <a:cs typeface="Arial Unicode MS"/>
              </a:rPr>
              <a:t> </a:t>
            </a:r>
            <a:r>
              <a:rPr lang="en-GB" sz="1200" dirty="0">
                <a:latin typeface="Arial Unicode MS"/>
                <a:cs typeface="Arial Unicode MS"/>
              </a:rPr>
              <a:t>A </a:t>
            </a:r>
            <a:r>
              <a:rPr sz="1200" dirty="0">
                <a:latin typeface="Arial Unicode MS"/>
                <a:cs typeface="Arial Unicode MS"/>
              </a:rPr>
              <a:t>wealth of other resources to support you </a:t>
            </a:r>
            <a:r>
              <a:rPr lang="en-GB" sz="1200" dirty="0">
                <a:latin typeface="Arial Unicode MS"/>
                <a:cs typeface="Arial Unicode MS"/>
              </a:rPr>
              <a:t>are </a:t>
            </a:r>
            <a:r>
              <a:rPr sz="1200" dirty="0">
                <a:latin typeface="Arial Unicode MS"/>
                <a:cs typeface="Arial Unicode MS"/>
              </a:rPr>
              <a:t>on this website: </a:t>
            </a:r>
            <a:r>
              <a:rPr sz="1200" u="sng" dirty="0">
                <a:solidFill>
                  <a:srgbClr val="0000FF"/>
                </a:solidFill>
                <a:latin typeface="Arial Unicode MS"/>
                <a:cs typeface="Arial Unicode MS"/>
                <a:hlinkClick r:id="rId4"/>
              </a:rPr>
              <a:t>www.edudialogue.org</a:t>
            </a:r>
            <a:r>
              <a:rPr sz="1200" dirty="0">
                <a:latin typeface="Arial Unicode MS"/>
                <a:cs typeface="Arial Unicode MS"/>
                <a:hlinkClick r:id="rId4"/>
              </a:rPr>
              <a:t>.</a:t>
            </a:r>
            <a:r>
              <a:rPr sz="1200" dirty="0">
                <a:latin typeface="Arial Unicode MS"/>
                <a:cs typeface="Arial Unicode MS"/>
              </a:rPr>
              <a:t> Throughout the </a:t>
            </a:r>
            <a:r>
              <a:rPr lang="en-GB" sz="1200" dirty="0">
                <a:latin typeface="Arial Unicode MS"/>
                <a:cs typeface="Arial Unicode MS"/>
              </a:rPr>
              <a:t>toolkit are </a:t>
            </a:r>
            <a:r>
              <a:rPr sz="1200" dirty="0">
                <a:latin typeface="Arial Unicode MS"/>
                <a:cs typeface="Arial Unicode MS"/>
              </a:rPr>
              <a:t>signposts to where you can find the information that </a:t>
            </a:r>
            <a:r>
              <a:rPr lang="en-GB" sz="1200" dirty="0">
                <a:latin typeface="Arial Unicode MS"/>
                <a:cs typeface="Arial Unicode MS"/>
              </a:rPr>
              <a:t> </a:t>
            </a:r>
            <a:r>
              <a:rPr sz="1200" dirty="0">
                <a:latin typeface="Arial Unicode MS"/>
                <a:cs typeface="Arial Unicode MS"/>
              </a:rPr>
              <a:t>you need.</a:t>
            </a:r>
          </a:p>
          <a:p>
            <a:pPr>
              <a:lnSpc>
                <a:spcPct val="100000"/>
              </a:lnSpc>
              <a:spcBef>
                <a:spcPts val="45"/>
              </a:spcBef>
            </a:pPr>
            <a:endParaRPr sz="800" dirty="0">
              <a:latin typeface="Times New Roman"/>
              <a:cs typeface="Times New Roman"/>
            </a:endParaRPr>
          </a:p>
        </p:txBody>
      </p:sp>
      <p:sp>
        <p:nvSpPr>
          <p:cNvPr id="9" name="object 9"/>
          <p:cNvSpPr txBox="1"/>
          <p:nvPr/>
        </p:nvSpPr>
        <p:spPr>
          <a:xfrm>
            <a:off x="5285281" y="7088109"/>
            <a:ext cx="121920" cy="154529"/>
          </a:xfrm>
          <a:prstGeom prst="rect">
            <a:avLst/>
          </a:prstGeom>
        </p:spPr>
        <p:txBody>
          <a:bodyPr vert="horz" wrap="square" lIns="0" tIns="635" rIns="0" bIns="0" rtlCol="0">
            <a:spAutoFit/>
          </a:bodyPr>
          <a:lstStyle/>
          <a:p>
            <a:pPr marL="25400">
              <a:lnSpc>
                <a:spcPct val="100000"/>
              </a:lnSpc>
              <a:spcBef>
                <a:spcPts val="5"/>
              </a:spcBef>
            </a:pPr>
            <a:r>
              <a:rPr sz="1000" dirty="0">
                <a:latin typeface="Arial"/>
                <a:cs typeface="Arial"/>
              </a:rPr>
              <a:t>1</a:t>
            </a:r>
            <a:endParaRPr sz="1000">
              <a:latin typeface="Arial"/>
              <a:cs typeface="Arial"/>
            </a:endParaRPr>
          </a:p>
        </p:txBody>
      </p:sp>
      <p:sp>
        <p:nvSpPr>
          <p:cNvPr id="10" name="object 6">
            <a:extLst>
              <a:ext uri="{FF2B5EF4-FFF2-40B4-BE49-F238E27FC236}">
                <a16:creationId xmlns:a16="http://schemas.microsoft.com/office/drawing/2014/main" id="{588330E4-58CD-3C42-86E8-D5A3CF06EA17}"/>
              </a:ext>
            </a:extLst>
          </p:cNvPr>
          <p:cNvSpPr txBox="1"/>
          <p:nvPr/>
        </p:nvSpPr>
        <p:spPr>
          <a:xfrm>
            <a:off x="5700594" y="1390257"/>
            <a:ext cx="4388557" cy="2718693"/>
          </a:xfrm>
          <a:prstGeom prst="rect">
            <a:avLst/>
          </a:prstGeom>
          <a:ln w="31733">
            <a:solidFill>
              <a:srgbClr val="2791A6"/>
            </a:solidFill>
          </a:ln>
        </p:spPr>
        <p:txBody>
          <a:bodyPr vert="horz" wrap="square" lIns="0" tIns="76835" rIns="0" bIns="0" rtlCol="0">
            <a:spAutoFit/>
          </a:bodyPr>
          <a:lstStyle/>
          <a:p>
            <a:pPr marL="74854" marR="86944" rtl="0">
              <a:lnSpc>
                <a:spcPct val="120000"/>
              </a:lnSpc>
              <a:spcBef>
                <a:spcPts val="526"/>
              </a:spcBef>
              <a:spcAft>
                <a:spcPts val="0"/>
              </a:spcAft>
            </a:pPr>
            <a:r>
              <a:rPr lang="en-GB" sz="1200" b="1" i="0" u="none" strike="noStrike" dirty="0">
                <a:solidFill>
                  <a:srgbClr val="000000"/>
                </a:solidFill>
                <a:effectLst/>
                <a:latin typeface="Arial" panose="020B0604020202020204" pitchFamily="34" charset="0"/>
                <a:cs typeface="Arial" panose="020B0604020202020204" pitchFamily="34" charset="0"/>
              </a:rPr>
              <a:t>Working with colleagues</a:t>
            </a:r>
            <a:endParaRPr lang="en-GB" sz="1200" b="0" dirty="0">
              <a:effectLst/>
              <a:latin typeface="Arial" panose="020B0604020202020204" pitchFamily="34" charset="0"/>
              <a:cs typeface="Arial" panose="020B0604020202020204" pitchFamily="34" charset="0"/>
            </a:endParaRPr>
          </a:p>
          <a:p>
            <a:pPr marL="96838">
              <a:lnSpc>
                <a:spcPct val="120000"/>
              </a:lnSpc>
            </a:pPr>
            <a:r>
              <a:rPr lang="en-GB" sz="1200" b="0" i="0" u="none" strike="noStrike" dirty="0">
                <a:solidFill>
                  <a:srgbClr val="000000"/>
                </a:solidFill>
                <a:effectLst/>
                <a:latin typeface="Arial" panose="020B0604020202020204" pitchFamily="34" charset="0"/>
                <a:cs typeface="Arial" panose="020B0604020202020204" pitchFamily="34" charset="0"/>
              </a:rPr>
              <a:t>You can just look at your own practice, but it’s very </a:t>
            </a:r>
            <a:r>
              <a:rPr lang="en-GB" sz="1200" b="1" i="0" u="none" strike="noStrike" dirty="0">
                <a:solidFill>
                  <a:srgbClr val="000000"/>
                </a:solidFill>
                <a:effectLst/>
                <a:latin typeface="Arial" panose="020B0604020202020204" pitchFamily="34" charset="0"/>
                <a:cs typeface="Arial" panose="020B0604020202020204" pitchFamily="34" charset="0"/>
              </a:rPr>
              <a:t>effective to conduct inquiry alongside or in collaboration with others </a:t>
            </a:r>
            <a:r>
              <a:rPr lang="en-GB" sz="1200" b="0" i="0" u="none" strike="noStrike" dirty="0">
                <a:solidFill>
                  <a:srgbClr val="000000"/>
                </a:solidFill>
                <a:effectLst/>
                <a:latin typeface="Arial" panose="020B0604020202020204" pitchFamily="34" charset="0"/>
                <a:cs typeface="Arial" panose="020B0604020202020204" pitchFamily="34" charset="0"/>
              </a:rPr>
              <a:t>who share an interest in developing dialogue. We recommend this way of working where possible, to support critical reflection</a:t>
            </a:r>
            <a:r>
              <a:rPr lang="en-GB" sz="1200" b="0" i="0" u="none" strike="noStrike" dirty="0">
                <a:solidFill>
                  <a:srgbClr val="9900FF"/>
                </a:solidFill>
                <a:effectLst/>
                <a:latin typeface="Arial" panose="020B0604020202020204" pitchFamily="34" charset="0"/>
                <a:cs typeface="Arial" panose="020B0604020202020204" pitchFamily="34" charset="0"/>
              </a:rPr>
              <a:t> </a:t>
            </a:r>
            <a:r>
              <a:rPr lang="en-GB" sz="1200" b="0" i="0" u="none" strike="noStrike" dirty="0">
                <a:solidFill>
                  <a:srgbClr val="000000"/>
                </a:solidFill>
                <a:effectLst/>
                <a:latin typeface="Arial" panose="020B0604020202020204" pitchFamily="34" charset="0"/>
                <a:cs typeface="Arial" panose="020B0604020202020204" pitchFamily="34" charset="0"/>
              </a:rPr>
              <a:t>with colleagues. T-SEDA inquiry can even be a focus for a whole school or institution. </a:t>
            </a:r>
          </a:p>
          <a:p>
            <a:pPr marL="96838">
              <a:lnSpc>
                <a:spcPct val="120000"/>
              </a:lnSpc>
            </a:pPr>
            <a:endParaRPr lang="en-GB" sz="1200" dirty="0">
              <a:latin typeface="Arial Unicode MS"/>
              <a:cs typeface="Arial Unicode MS"/>
            </a:endParaRPr>
          </a:p>
          <a:p>
            <a:pPr marL="96838">
              <a:lnSpc>
                <a:spcPct val="120000"/>
              </a:lnSpc>
            </a:pPr>
            <a:r>
              <a:rPr lang="en-GB" sz="1200" dirty="0">
                <a:latin typeface="Arial Unicode MS"/>
                <a:cs typeface="Arial Unicode MS"/>
              </a:rPr>
              <a:t>We’ve found that it works very well to have a </a:t>
            </a:r>
            <a:r>
              <a:rPr lang="en-GB" sz="1200" b="1" dirty="0">
                <a:latin typeface="Arial Unicode MS"/>
                <a:cs typeface="Arial Unicode MS"/>
              </a:rPr>
              <a:t>local facilitator </a:t>
            </a:r>
            <a:r>
              <a:rPr lang="en-GB" sz="1200" dirty="0">
                <a:latin typeface="Arial Unicode MS"/>
                <a:cs typeface="Arial Unicode MS"/>
              </a:rPr>
              <a:t>who can convene meetings between colleagues and offer support. A published article on how this works can be read </a:t>
            </a:r>
            <a:r>
              <a:rPr lang="en-GB" sz="1200" dirty="0">
                <a:latin typeface="Arial Unicode MS"/>
                <a:cs typeface="Arial Unicode MS"/>
                <a:hlinkClick r:id="rId5"/>
              </a:rPr>
              <a:t>here</a:t>
            </a:r>
            <a:r>
              <a:rPr lang="en-GB" sz="1200" dirty="0">
                <a:latin typeface="Arial Unicode MS"/>
                <a:cs typeface="Arial Unicode MS"/>
              </a:rPr>
              <a:t> and a course for facilitators is available via </a:t>
            </a:r>
            <a:r>
              <a:rPr lang="en-GB" sz="1200" dirty="0">
                <a:latin typeface="Arial Unicode MS"/>
                <a:cs typeface="Arial Unicode MS"/>
                <a:hlinkClick r:id="rId6"/>
              </a:rPr>
              <a:t>Camtree</a:t>
            </a:r>
            <a:r>
              <a:rPr lang="en-GB" sz="1200" dirty="0">
                <a:latin typeface="Arial Unicode MS"/>
                <a:cs typeface="Arial Unicode MS"/>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84490" y="3379985"/>
            <a:ext cx="4972044" cy="3804284"/>
          </a:xfrm>
          <a:prstGeom prst="rect">
            <a:avLst/>
          </a:prstGeom>
          <a:blipFill>
            <a:blip r:embed="rId3" cstate="print"/>
            <a:stretch>
              <a:fillRect/>
            </a:stretch>
          </a:blipFill>
        </p:spPr>
        <p:txBody>
          <a:bodyPr wrap="square" lIns="0" tIns="0" rIns="0" bIns="0" rtlCol="0"/>
          <a:lstStyle/>
          <a:p>
            <a:endParaRPr dirty="0"/>
          </a:p>
        </p:txBody>
      </p:sp>
      <p:sp>
        <p:nvSpPr>
          <p:cNvPr id="3" name="object 3"/>
          <p:cNvSpPr txBox="1"/>
          <p:nvPr/>
        </p:nvSpPr>
        <p:spPr>
          <a:xfrm>
            <a:off x="6331584" y="3491867"/>
            <a:ext cx="3709670" cy="913776"/>
          </a:xfrm>
          <a:prstGeom prst="rect">
            <a:avLst/>
          </a:prstGeom>
          <a:ln w="31733">
            <a:solidFill>
              <a:srgbClr val="2791A6"/>
            </a:solidFill>
          </a:ln>
        </p:spPr>
        <p:txBody>
          <a:bodyPr vert="horz" wrap="square" lIns="0" tIns="38100" rIns="0" bIns="0" rtlCol="0">
            <a:spAutoFit/>
          </a:bodyPr>
          <a:lstStyle/>
          <a:p>
            <a:pPr marL="83185" marR="95250">
              <a:lnSpc>
                <a:spcPct val="121100"/>
              </a:lnSpc>
              <a:spcBef>
                <a:spcPts val="300"/>
              </a:spcBef>
            </a:pPr>
            <a:r>
              <a:rPr sz="1200" dirty="0">
                <a:latin typeface="Arial Unicode MS"/>
                <a:cs typeface="Arial Unicode MS"/>
              </a:rPr>
              <a:t>Good inquiries start off by identifying problematic,  puzzling or interesting aspects of practice in your  setting. Your self-audit will help you to do this and find  out what you want to focus your inquiry on</a:t>
            </a:r>
          </a:p>
        </p:txBody>
      </p:sp>
      <p:sp>
        <p:nvSpPr>
          <p:cNvPr id="4" name="object 4"/>
          <p:cNvSpPr txBox="1"/>
          <p:nvPr/>
        </p:nvSpPr>
        <p:spPr>
          <a:xfrm>
            <a:off x="6334759" y="4863467"/>
            <a:ext cx="3694429" cy="468846"/>
          </a:xfrm>
          <a:prstGeom prst="rect">
            <a:avLst/>
          </a:prstGeom>
          <a:ln w="31733">
            <a:solidFill>
              <a:srgbClr val="2791A6"/>
            </a:solidFill>
          </a:ln>
        </p:spPr>
        <p:txBody>
          <a:bodyPr vert="horz" wrap="square" lIns="0" tIns="36830" rIns="0" bIns="0" rtlCol="0">
            <a:spAutoFit/>
          </a:bodyPr>
          <a:lstStyle/>
          <a:p>
            <a:pPr marL="83185" marR="96520">
              <a:lnSpc>
                <a:spcPct val="121700"/>
              </a:lnSpc>
              <a:spcBef>
                <a:spcPts val="290"/>
              </a:spcBef>
            </a:pPr>
            <a:r>
              <a:rPr sz="1200" dirty="0">
                <a:latin typeface="Arial Unicode MS"/>
                <a:cs typeface="Arial Unicode MS"/>
              </a:rPr>
              <a:t>This guide will take you through the process of setting up an inquiry into dialogue in your setting</a:t>
            </a:r>
          </a:p>
        </p:txBody>
      </p:sp>
      <p:sp>
        <p:nvSpPr>
          <p:cNvPr id="5" name="object 5"/>
          <p:cNvSpPr txBox="1"/>
          <p:nvPr/>
        </p:nvSpPr>
        <p:spPr>
          <a:xfrm>
            <a:off x="6336031" y="5875019"/>
            <a:ext cx="3705225" cy="913776"/>
          </a:xfrm>
          <a:prstGeom prst="rect">
            <a:avLst/>
          </a:prstGeom>
          <a:ln w="31733">
            <a:solidFill>
              <a:srgbClr val="2791A6"/>
            </a:solidFill>
          </a:ln>
        </p:spPr>
        <p:txBody>
          <a:bodyPr vert="horz" wrap="square" lIns="0" tIns="38100" rIns="0" bIns="0" rtlCol="0">
            <a:spAutoFit/>
          </a:bodyPr>
          <a:lstStyle/>
          <a:p>
            <a:pPr marL="81915" marR="97155">
              <a:lnSpc>
                <a:spcPct val="121100"/>
              </a:lnSpc>
              <a:spcBef>
                <a:spcPts val="580"/>
              </a:spcBef>
            </a:pPr>
            <a:r>
              <a:rPr sz="1200" dirty="0">
                <a:latin typeface="Arial Unicode MS"/>
                <a:cs typeface="Arial Unicode MS"/>
              </a:rPr>
              <a:t>The coding scheme identifies the kinds of things that you might hear that are examples of high quality dialogue. These will provide a focus for your classroom inquiry</a:t>
            </a:r>
          </a:p>
        </p:txBody>
      </p:sp>
      <p:sp>
        <p:nvSpPr>
          <p:cNvPr id="6" name="object 6"/>
          <p:cNvSpPr txBox="1"/>
          <p:nvPr/>
        </p:nvSpPr>
        <p:spPr>
          <a:xfrm>
            <a:off x="628651" y="640716"/>
            <a:ext cx="4787900" cy="2701124"/>
          </a:xfrm>
          <a:prstGeom prst="rect">
            <a:avLst/>
          </a:prstGeom>
          <a:ln w="31733">
            <a:solidFill>
              <a:srgbClr val="2791A6"/>
            </a:solidFill>
          </a:ln>
        </p:spPr>
        <p:txBody>
          <a:bodyPr vert="horz" wrap="square" lIns="0" tIns="76835" rIns="0" bIns="0" rtlCol="0">
            <a:spAutoFit/>
          </a:bodyPr>
          <a:lstStyle/>
          <a:p>
            <a:pPr marL="1547495">
              <a:lnSpc>
                <a:spcPct val="100000"/>
              </a:lnSpc>
              <a:spcBef>
                <a:spcPts val="605"/>
              </a:spcBef>
            </a:pPr>
            <a:r>
              <a:rPr sz="1600" b="1" dirty="0">
                <a:latin typeface="Arial"/>
                <a:cs typeface="Arial"/>
              </a:rPr>
              <a:t>The T-SEDA Core Tools</a:t>
            </a:r>
            <a:endParaRPr sz="1600" dirty="0">
              <a:latin typeface="Arial"/>
              <a:cs typeface="Arial"/>
            </a:endParaRPr>
          </a:p>
          <a:p>
            <a:pPr marL="83820" marR="95250">
              <a:lnSpc>
                <a:spcPct val="120800"/>
              </a:lnSpc>
              <a:spcBef>
                <a:spcPts val="580"/>
              </a:spcBef>
            </a:pPr>
            <a:r>
              <a:rPr sz="1200" dirty="0">
                <a:latin typeface="Arial Unicode MS"/>
                <a:cs typeface="Arial Unicode MS"/>
              </a:rPr>
              <a:t>There are three tools that will enable you to carry out your inquiry so  that you can systematically identify </a:t>
            </a:r>
            <a:endParaRPr lang="en-GB" sz="1200" dirty="0">
              <a:latin typeface="Arial Unicode MS"/>
              <a:cs typeface="Arial Unicode MS"/>
            </a:endParaRPr>
          </a:p>
          <a:p>
            <a:pPr marL="255270" marR="95250" indent="-171450">
              <a:spcBef>
                <a:spcPts val="580"/>
              </a:spcBef>
              <a:buFont typeface="Arial" panose="020B0604020202020204" pitchFamily="34" charset="0"/>
              <a:buChar char="•"/>
            </a:pPr>
            <a:r>
              <a:rPr sz="1200" dirty="0">
                <a:latin typeface="Arial Unicode MS"/>
                <a:cs typeface="Arial Unicode MS"/>
              </a:rPr>
              <a:t>what your students’ dialogue and your own practice </a:t>
            </a:r>
            <a:r>
              <a:rPr lang="en-GB" sz="1200" dirty="0">
                <a:latin typeface="Arial Unicode MS"/>
                <a:cs typeface="Arial Unicode MS"/>
              </a:rPr>
              <a:t>are</a:t>
            </a:r>
            <a:r>
              <a:rPr sz="1200" dirty="0">
                <a:latin typeface="Arial Unicode MS"/>
                <a:cs typeface="Arial Unicode MS"/>
              </a:rPr>
              <a:t> currently like</a:t>
            </a:r>
            <a:r>
              <a:rPr lang="en-GB" sz="1200" dirty="0">
                <a:latin typeface="Arial Unicode MS"/>
                <a:cs typeface="Arial Unicode MS"/>
              </a:rPr>
              <a:t>;</a:t>
            </a:r>
          </a:p>
          <a:p>
            <a:pPr marL="255270" marR="95250" indent="-171450">
              <a:lnSpc>
                <a:spcPct val="120800"/>
              </a:lnSpc>
              <a:spcBef>
                <a:spcPts val="580"/>
              </a:spcBef>
              <a:buFont typeface="Arial" panose="020B0604020202020204" pitchFamily="34" charset="0"/>
              <a:buChar char="•"/>
            </a:pPr>
            <a:r>
              <a:rPr sz="1200" dirty="0">
                <a:latin typeface="Arial Unicode MS"/>
                <a:cs typeface="Arial Unicode MS"/>
              </a:rPr>
              <a:t>how to use this as a starting point to develop an inquiry</a:t>
            </a:r>
            <a:r>
              <a:rPr lang="en-GB" sz="1200" dirty="0">
                <a:latin typeface="Arial Unicode MS"/>
                <a:cs typeface="Arial Unicode MS"/>
              </a:rPr>
              <a:t>;</a:t>
            </a:r>
            <a:r>
              <a:rPr sz="1200" dirty="0">
                <a:latin typeface="Arial Unicode MS"/>
                <a:cs typeface="Arial Unicode MS"/>
              </a:rPr>
              <a:t> </a:t>
            </a:r>
            <a:endParaRPr lang="en-GB" sz="1200" dirty="0">
              <a:latin typeface="Arial Unicode MS"/>
              <a:cs typeface="Arial Unicode MS"/>
            </a:endParaRPr>
          </a:p>
          <a:p>
            <a:pPr marL="255270" marR="95250" indent="-171450">
              <a:lnSpc>
                <a:spcPct val="120800"/>
              </a:lnSpc>
              <a:spcBef>
                <a:spcPts val="580"/>
              </a:spcBef>
              <a:buFont typeface="Arial" panose="020B0604020202020204" pitchFamily="34" charset="0"/>
              <a:buChar char="•"/>
            </a:pPr>
            <a:r>
              <a:rPr sz="1200" dirty="0">
                <a:latin typeface="Arial Unicode MS"/>
                <a:cs typeface="Arial Unicode MS"/>
              </a:rPr>
              <a:t>a dialogue coding scheme to help you to carry out an inquiry</a:t>
            </a:r>
            <a:r>
              <a:rPr lang="en-GB" sz="1200" dirty="0">
                <a:latin typeface="Arial Unicode MS"/>
                <a:cs typeface="Arial Unicode MS"/>
              </a:rPr>
              <a:t>.</a:t>
            </a:r>
          </a:p>
          <a:p>
            <a:pPr marL="83820" marR="95250">
              <a:lnSpc>
                <a:spcPct val="120800"/>
              </a:lnSpc>
              <a:spcBef>
                <a:spcPts val="580"/>
              </a:spcBef>
            </a:pPr>
            <a:r>
              <a:rPr sz="1200" dirty="0">
                <a:latin typeface="Arial Unicode MS"/>
                <a:cs typeface="Arial Unicode MS"/>
              </a:rPr>
              <a:t>The </a:t>
            </a:r>
            <a:r>
              <a:rPr lang="en-GB" sz="1200" dirty="0">
                <a:latin typeface="Arial Unicode MS"/>
                <a:cs typeface="Arial Unicode MS"/>
              </a:rPr>
              <a:t>toolkit</a:t>
            </a:r>
            <a:r>
              <a:rPr sz="1200" dirty="0">
                <a:latin typeface="Arial Unicode MS"/>
                <a:cs typeface="Arial Unicode MS"/>
              </a:rPr>
              <a:t> explains how you can use each of these tools. There is a range of observation tools and tips in Section 2-5 to aid with your inquiry</a:t>
            </a:r>
          </a:p>
        </p:txBody>
      </p:sp>
      <p:sp>
        <p:nvSpPr>
          <p:cNvPr id="7" name="object 7"/>
          <p:cNvSpPr/>
          <p:nvPr/>
        </p:nvSpPr>
        <p:spPr>
          <a:xfrm>
            <a:off x="7029336" y="881260"/>
            <a:ext cx="3006086" cy="1996439"/>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5285281" y="7088109"/>
            <a:ext cx="121920" cy="154529"/>
          </a:xfrm>
          <a:prstGeom prst="rect">
            <a:avLst/>
          </a:prstGeom>
        </p:spPr>
        <p:txBody>
          <a:bodyPr vert="horz" wrap="square" lIns="0" tIns="635" rIns="0" bIns="0" rtlCol="0">
            <a:spAutoFit/>
          </a:bodyPr>
          <a:lstStyle/>
          <a:p>
            <a:pPr marL="25400">
              <a:lnSpc>
                <a:spcPct val="100000"/>
              </a:lnSpc>
              <a:spcBef>
                <a:spcPts val="5"/>
              </a:spcBef>
            </a:pPr>
            <a:r>
              <a:rPr sz="1000" dirty="0">
                <a:latin typeface="Arial"/>
                <a:cs typeface="Arial"/>
              </a:rPr>
              <a:t>2</a:t>
            </a:r>
            <a:endParaRPr sz="10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22881" y="123825"/>
            <a:ext cx="7924800" cy="1398011"/>
          </a:xfrm>
          <a:prstGeom prst="rect">
            <a:avLst/>
          </a:prstGeom>
          <a:ln w="31733">
            <a:solidFill>
              <a:srgbClr val="2791A6"/>
            </a:solidFill>
          </a:ln>
        </p:spPr>
        <p:txBody>
          <a:bodyPr vert="horz" wrap="square" lIns="0" tIns="74295" rIns="0" bIns="0" rtlCol="0">
            <a:spAutoFit/>
          </a:bodyPr>
          <a:lstStyle/>
          <a:p>
            <a:pPr marR="11430" algn="ctr">
              <a:lnSpc>
                <a:spcPct val="100000"/>
              </a:lnSpc>
              <a:spcBef>
                <a:spcPts val="585"/>
              </a:spcBef>
            </a:pPr>
            <a:r>
              <a:rPr sz="1400" b="1" dirty="0">
                <a:latin typeface="Arial"/>
                <a:cs typeface="Arial"/>
              </a:rPr>
              <a:t>The </a:t>
            </a:r>
            <a:r>
              <a:rPr lang="en-GB" sz="1400" b="1" dirty="0">
                <a:latin typeface="Arial"/>
                <a:cs typeface="Arial"/>
              </a:rPr>
              <a:t>Reflective </a:t>
            </a:r>
            <a:r>
              <a:rPr sz="1400" b="1" dirty="0">
                <a:latin typeface="Arial"/>
                <a:cs typeface="Arial"/>
              </a:rPr>
              <a:t>Inquiry Cycle</a:t>
            </a:r>
            <a:endParaRPr sz="1400" dirty="0">
              <a:latin typeface="Arial"/>
              <a:cs typeface="Arial"/>
            </a:endParaRPr>
          </a:p>
          <a:p>
            <a:pPr marL="83820" marR="94615" algn="just">
              <a:lnSpc>
                <a:spcPct val="120800"/>
              </a:lnSpc>
              <a:spcBef>
                <a:spcPts val="665"/>
              </a:spcBef>
            </a:pPr>
            <a:r>
              <a:rPr sz="1200" dirty="0">
                <a:latin typeface="Arial Unicode MS"/>
                <a:cs typeface="Arial Unicode MS"/>
              </a:rPr>
              <a:t>The inquiry cycle is at the heart of T-SEDA. Each section of the users’ guide will help you to complete the</a:t>
            </a:r>
            <a:r>
              <a:rPr lang="en-GB" sz="1200" dirty="0">
                <a:latin typeface="Arial Unicode MS"/>
                <a:cs typeface="Arial Unicode MS"/>
              </a:rPr>
              <a:t> </a:t>
            </a:r>
            <a:r>
              <a:rPr sz="1200" dirty="0">
                <a:latin typeface="Arial Unicode MS"/>
                <a:cs typeface="Arial Unicode MS"/>
              </a:rPr>
              <a:t>phases of</a:t>
            </a:r>
            <a:r>
              <a:rPr lang="en-GB" sz="1200" dirty="0">
                <a:latin typeface="Arial Unicode MS"/>
                <a:cs typeface="Arial Unicode MS"/>
              </a:rPr>
              <a:t> </a:t>
            </a:r>
            <a:r>
              <a:rPr sz="1200" dirty="0">
                <a:latin typeface="Arial Unicode MS"/>
                <a:cs typeface="Arial Unicode MS"/>
              </a:rPr>
              <a:t>the inquiry cycle, providing you with useful information about classroom dialogue.</a:t>
            </a:r>
            <a:r>
              <a:rPr lang="en-GB" sz="1200" dirty="0">
                <a:latin typeface="Arial Unicode MS"/>
                <a:cs typeface="Arial Unicode MS"/>
              </a:rPr>
              <a:t> There may be several iterations in your inquiry as you see what’s happening and refine your approach. You may even decide to conduct further whole cycles with new inquiry questions.</a:t>
            </a:r>
          </a:p>
          <a:p>
            <a:pPr marL="83820" marR="94615" algn="just">
              <a:lnSpc>
                <a:spcPct val="120800"/>
              </a:lnSpc>
              <a:spcBef>
                <a:spcPts val="665"/>
              </a:spcBef>
              <a:spcAft>
                <a:spcPts val="500"/>
              </a:spcAft>
            </a:pPr>
            <a:endParaRPr sz="200" dirty="0">
              <a:latin typeface="Arial Unicode MS"/>
              <a:cs typeface="Arial Unicode MS"/>
            </a:endParaRPr>
          </a:p>
        </p:txBody>
      </p:sp>
      <p:sp>
        <p:nvSpPr>
          <p:cNvPr id="3" name="object 3"/>
          <p:cNvSpPr/>
          <p:nvPr/>
        </p:nvSpPr>
        <p:spPr>
          <a:xfrm>
            <a:off x="7665058" y="6701558"/>
            <a:ext cx="510534" cy="510538"/>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8242935" y="6634536"/>
            <a:ext cx="2450465" cy="777136"/>
          </a:xfrm>
          <a:prstGeom prst="rect">
            <a:avLst/>
          </a:prstGeom>
        </p:spPr>
        <p:txBody>
          <a:bodyPr vert="horz" wrap="square" lIns="0" tIns="0" rIns="0" bIns="0" rtlCol="0">
            <a:spAutoFit/>
          </a:bodyPr>
          <a:lstStyle/>
          <a:p>
            <a:pPr marL="12700">
              <a:lnSpc>
                <a:spcPct val="100000"/>
              </a:lnSpc>
            </a:pPr>
            <a:r>
              <a:rPr sz="1200" u="sng" dirty="0">
                <a:solidFill>
                  <a:srgbClr val="0000FF"/>
                </a:solidFill>
                <a:latin typeface="Arial"/>
                <a:cs typeface="Arial"/>
                <a:hlinkClick r:id="rId4"/>
              </a:rPr>
              <a:t>Video 7: Completing your</a:t>
            </a:r>
            <a:endParaRPr sz="1200" dirty="0">
              <a:latin typeface="Arial"/>
              <a:cs typeface="Arial"/>
              <a:hlinkClick r:id="rId4"/>
            </a:endParaRPr>
          </a:p>
          <a:p>
            <a:pPr marL="12700">
              <a:lnSpc>
                <a:spcPct val="100000"/>
              </a:lnSpc>
              <a:spcBef>
                <a:spcPts val="285"/>
              </a:spcBef>
            </a:pPr>
            <a:r>
              <a:rPr sz="1200" u="sng" dirty="0">
                <a:solidFill>
                  <a:srgbClr val="0000FF"/>
                </a:solidFill>
                <a:latin typeface="Arial"/>
                <a:cs typeface="Arial"/>
                <a:hlinkClick r:id="rId4"/>
              </a:rPr>
              <a:t>reflective </a:t>
            </a:r>
            <a:r>
              <a:rPr lang="en-GB" sz="1200" u="sng" dirty="0">
                <a:solidFill>
                  <a:srgbClr val="0000FF"/>
                </a:solidFill>
                <a:latin typeface="Arial"/>
                <a:cs typeface="Arial"/>
                <a:hlinkClick r:id="rId4"/>
              </a:rPr>
              <a:t>inquiry </a:t>
            </a:r>
            <a:r>
              <a:rPr sz="1200" u="sng" dirty="0">
                <a:solidFill>
                  <a:srgbClr val="0000FF"/>
                </a:solidFill>
                <a:latin typeface="Arial"/>
                <a:cs typeface="Arial"/>
                <a:hlinkClick r:id="rId4"/>
              </a:rPr>
              <a:t>cycle</a:t>
            </a:r>
            <a:r>
              <a:rPr lang="en-GB" sz="1200" dirty="0">
                <a:latin typeface="Arial Unicode MS"/>
                <a:cs typeface="Arial Unicode MS"/>
              </a:rPr>
              <a:t> </a:t>
            </a:r>
            <a:r>
              <a:rPr lang="en-GB" sz="1200" dirty="0" err="1">
                <a:latin typeface="Arial Unicode MS"/>
                <a:cs typeface="Arial Unicode MS"/>
              </a:rPr>
              <a:t>giv</a:t>
            </a:r>
            <a:r>
              <a:rPr sz="1200" dirty="0">
                <a:latin typeface="Arial Unicode MS"/>
                <a:cs typeface="Arial Unicode MS"/>
              </a:rPr>
              <a:t>es more information</a:t>
            </a:r>
            <a:r>
              <a:rPr lang="en-GB" sz="1200" dirty="0">
                <a:latin typeface="Arial Unicode MS"/>
                <a:cs typeface="Arial Unicode MS"/>
              </a:rPr>
              <a:t> </a:t>
            </a:r>
            <a:r>
              <a:rPr sz="1200" dirty="0">
                <a:latin typeface="Arial Unicode MS"/>
                <a:cs typeface="Arial Unicode MS"/>
              </a:rPr>
              <a:t>about the reflective cycle and how to complete it</a:t>
            </a:r>
          </a:p>
        </p:txBody>
      </p:sp>
      <p:sp>
        <p:nvSpPr>
          <p:cNvPr id="6" name="object 6"/>
          <p:cNvSpPr txBox="1"/>
          <p:nvPr/>
        </p:nvSpPr>
        <p:spPr>
          <a:xfrm>
            <a:off x="5285281" y="7088109"/>
            <a:ext cx="121920" cy="167640"/>
          </a:xfrm>
          <a:prstGeom prst="rect">
            <a:avLst/>
          </a:prstGeom>
        </p:spPr>
        <p:txBody>
          <a:bodyPr vert="horz" wrap="square" lIns="0" tIns="635" rIns="0" bIns="0" rtlCol="0">
            <a:spAutoFit/>
          </a:bodyPr>
          <a:lstStyle/>
          <a:p>
            <a:pPr marL="25400">
              <a:lnSpc>
                <a:spcPct val="100000"/>
              </a:lnSpc>
              <a:spcBef>
                <a:spcPts val="5"/>
              </a:spcBef>
            </a:pPr>
            <a:r>
              <a:rPr sz="1000" dirty="0">
                <a:latin typeface="Arial"/>
                <a:cs typeface="Arial"/>
              </a:rPr>
              <a:t>3</a:t>
            </a:r>
            <a:endParaRPr sz="1000">
              <a:latin typeface="Arial"/>
              <a:cs typeface="Arial"/>
            </a:endParaRPr>
          </a:p>
        </p:txBody>
      </p:sp>
      <p:sp>
        <p:nvSpPr>
          <p:cNvPr id="25" name="Oval 24">
            <a:extLst>
              <a:ext uri="{FF2B5EF4-FFF2-40B4-BE49-F238E27FC236}">
                <a16:creationId xmlns:a16="http://schemas.microsoft.com/office/drawing/2014/main" id="{79CCAE1E-508C-C38D-34E7-6D492E1DADFA}"/>
              </a:ext>
            </a:extLst>
          </p:cNvPr>
          <p:cNvSpPr/>
          <p:nvPr/>
        </p:nvSpPr>
        <p:spPr>
          <a:xfrm>
            <a:off x="4078167" y="3530783"/>
            <a:ext cx="2075688" cy="216157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6C361175-EDA8-61D5-B867-322BC37A24B5}"/>
              </a:ext>
            </a:extLst>
          </p:cNvPr>
          <p:cNvSpPr/>
          <p:nvPr/>
        </p:nvSpPr>
        <p:spPr>
          <a:xfrm>
            <a:off x="4464536" y="4000868"/>
            <a:ext cx="1200170" cy="701251"/>
          </a:xfrm>
          <a:prstGeom prst="ellipse">
            <a:avLst/>
          </a:prstGeom>
          <a:solidFill>
            <a:schemeClr val="tx1">
              <a:lumMod val="65000"/>
              <a:lumOff val="35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Repeat as necessary</a:t>
            </a:r>
            <a:endParaRPr lang="en-GB" sz="1200" dirty="0">
              <a:solidFill>
                <a:schemeClr val="bg1"/>
              </a:solidFill>
            </a:endParaRPr>
          </a:p>
        </p:txBody>
      </p:sp>
      <p:cxnSp>
        <p:nvCxnSpPr>
          <p:cNvPr id="29" name="Straight Arrow Connector 28">
            <a:extLst>
              <a:ext uri="{FF2B5EF4-FFF2-40B4-BE49-F238E27FC236}">
                <a16:creationId xmlns:a16="http://schemas.microsoft.com/office/drawing/2014/main" id="{DFC0EC88-70F4-2A14-4E2D-0DC11E1F335C}"/>
              </a:ext>
            </a:extLst>
          </p:cNvPr>
          <p:cNvCxnSpPr>
            <a:cxnSpLocks/>
          </p:cNvCxnSpPr>
          <p:nvPr/>
        </p:nvCxnSpPr>
        <p:spPr>
          <a:xfrm>
            <a:off x="4448054" y="1952625"/>
            <a:ext cx="138969" cy="146063"/>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1A9DA86-1126-D3F7-EE4F-96C19940930F}"/>
              </a:ext>
            </a:extLst>
          </p:cNvPr>
          <p:cNvCxnSpPr>
            <a:cxnSpLocks/>
            <a:stCxn id="27" idx="5"/>
          </p:cNvCxnSpPr>
          <p:nvPr/>
        </p:nvCxnSpPr>
        <p:spPr>
          <a:xfrm>
            <a:off x="2996532" y="2392589"/>
            <a:ext cx="129991" cy="180233"/>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2CBF519-F285-9B15-8D5F-9107E43D482F}"/>
              </a:ext>
            </a:extLst>
          </p:cNvPr>
          <p:cNvCxnSpPr>
            <a:cxnSpLocks/>
            <a:stCxn id="28" idx="7"/>
          </p:cNvCxnSpPr>
          <p:nvPr/>
        </p:nvCxnSpPr>
        <p:spPr>
          <a:xfrm flipV="1">
            <a:off x="3459439" y="6531817"/>
            <a:ext cx="202247" cy="175247"/>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64C349C-761C-9E3B-930D-C60F6CCB81FD}"/>
              </a:ext>
            </a:extLst>
          </p:cNvPr>
          <p:cNvCxnSpPr>
            <a:cxnSpLocks/>
          </p:cNvCxnSpPr>
          <p:nvPr/>
        </p:nvCxnSpPr>
        <p:spPr>
          <a:xfrm flipH="1">
            <a:off x="7403905" y="3968160"/>
            <a:ext cx="211966" cy="285617"/>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4B9417C-9643-1150-EA5A-BE9FCA7D35FF}"/>
              </a:ext>
            </a:extLst>
          </p:cNvPr>
          <p:cNvCxnSpPr>
            <a:cxnSpLocks/>
          </p:cNvCxnSpPr>
          <p:nvPr/>
        </p:nvCxnSpPr>
        <p:spPr>
          <a:xfrm flipH="1" flipV="1">
            <a:off x="7330195" y="3340081"/>
            <a:ext cx="213694" cy="237606"/>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2">
            <a:extLst>
              <a:ext uri="{FF2B5EF4-FFF2-40B4-BE49-F238E27FC236}">
                <a16:creationId xmlns:a16="http://schemas.microsoft.com/office/drawing/2014/main" id="{AF324F77-A082-E49F-E594-B58E009A8D75}"/>
              </a:ext>
            </a:extLst>
          </p:cNvPr>
          <p:cNvSpPr txBox="1"/>
          <p:nvPr/>
        </p:nvSpPr>
        <p:spPr>
          <a:xfrm>
            <a:off x="215124" y="6815115"/>
            <a:ext cx="284883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none" baseline="0" dirty="0">
                <a:solidFill>
                  <a:schemeClr val="bg1"/>
                </a:solidFill>
                <a:hlinkClick r:id="rId5"/>
              </a:rPr>
              <a:t>https://www.camtree.org</a:t>
            </a:r>
            <a:endParaRPr lang="en-US" sz="1400" b="1" u="none" baseline="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none" baseline="0" dirty="0">
                <a:solidFill>
                  <a:schemeClr val="bg1"/>
                </a:solidFill>
                <a:hlinkClick r:id="rId6"/>
              </a:rPr>
              <a:t>https://library.camtree.org</a:t>
            </a:r>
            <a:endParaRPr lang="en-US" sz="1400" b="1" u="none" baseline="0" dirty="0">
              <a:solidFill>
                <a:schemeClr val="bg1"/>
              </a:solidFill>
            </a:endParaRPr>
          </a:p>
        </p:txBody>
      </p:sp>
      <p:sp>
        <p:nvSpPr>
          <p:cNvPr id="51" name="Oval 50">
            <a:extLst>
              <a:ext uri="{FF2B5EF4-FFF2-40B4-BE49-F238E27FC236}">
                <a16:creationId xmlns:a16="http://schemas.microsoft.com/office/drawing/2014/main" id="{A2E92E49-1663-BCF5-3F0E-3CE6E1E4CC6C}"/>
              </a:ext>
            </a:extLst>
          </p:cNvPr>
          <p:cNvSpPr/>
          <p:nvPr/>
        </p:nvSpPr>
        <p:spPr>
          <a:xfrm>
            <a:off x="7483537" y="3545798"/>
            <a:ext cx="1061085" cy="457783"/>
          </a:xfrm>
          <a:prstGeom prst="ellipse">
            <a:avLst/>
          </a:prstGeom>
          <a:solidFill>
            <a:schemeClr val="tx1">
              <a:lumMod val="65000"/>
              <a:lumOff val="35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Coding Scheme</a:t>
            </a:r>
            <a:endParaRPr lang="en-GB" sz="1200" dirty="0">
              <a:solidFill>
                <a:schemeClr val="bg1"/>
              </a:solidFill>
            </a:endParaRPr>
          </a:p>
        </p:txBody>
      </p:sp>
      <p:grpSp>
        <p:nvGrpSpPr>
          <p:cNvPr id="4" name="Group 3"/>
          <p:cNvGrpSpPr/>
          <p:nvPr/>
        </p:nvGrpSpPr>
        <p:grpSpPr>
          <a:xfrm>
            <a:off x="2208322" y="1600345"/>
            <a:ext cx="5229827" cy="5529445"/>
            <a:chOff x="2208322" y="1600345"/>
            <a:chExt cx="5229827" cy="5529445"/>
          </a:xfrm>
        </p:grpSpPr>
        <p:sp>
          <p:nvSpPr>
            <p:cNvPr id="27" name="Oval 26">
              <a:extLst>
                <a:ext uri="{FF2B5EF4-FFF2-40B4-BE49-F238E27FC236}">
                  <a16:creationId xmlns:a16="http://schemas.microsoft.com/office/drawing/2014/main" id="{2C05488A-971D-0CF3-DBD1-589DCA7EDE7B}"/>
                </a:ext>
              </a:extLst>
            </p:cNvPr>
            <p:cNvSpPr/>
            <p:nvPr/>
          </p:nvSpPr>
          <p:spPr>
            <a:xfrm>
              <a:off x="2208322" y="1961818"/>
              <a:ext cx="923445" cy="504680"/>
            </a:xfrm>
            <a:prstGeom prst="ellipse">
              <a:avLst/>
            </a:prstGeom>
            <a:solidFill>
              <a:schemeClr val="tx1">
                <a:lumMod val="65000"/>
                <a:lumOff val="35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Share</a:t>
              </a:r>
              <a:endParaRPr lang="en-GB" sz="1200" dirty="0">
                <a:solidFill>
                  <a:schemeClr val="bg1"/>
                </a:solidFill>
              </a:endParaRPr>
            </a:p>
          </p:txBody>
        </p:sp>
        <p:sp>
          <p:nvSpPr>
            <p:cNvPr id="28" name="Oval 27">
              <a:extLst>
                <a:ext uri="{FF2B5EF4-FFF2-40B4-BE49-F238E27FC236}">
                  <a16:creationId xmlns:a16="http://schemas.microsoft.com/office/drawing/2014/main" id="{AB620568-8E38-ABD5-E56D-AE263F6B8C3F}"/>
                </a:ext>
              </a:extLst>
            </p:cNvPr>
            <p:cNvSpPr/>
            <p:nvPr/>
          </p:nvSpPr>
          <p:spPr>
            <a:xfrm>
              <a:off x="2702599" y="6634536"/>
              <a:ext cx="886693" cy="495254"/>
            </a:xfrm>
            <a:prstGeom prst="ellipse">
              <a:avLst/>
            </a:prstGeom>
            <a:solidFill>
              <a:schemeClr val="tx1">
                <a:lumMod val="65000"/>
                <a:lumOff val="35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Share</a:t>
              </a:r>
              <a:endParaRPr lang="en-GB" sz="1200" dirty="0">
                <a:solidFill>
                  <a:schemeClr val="bg1"/>
                </a:solidFill>
              </a:endParaRPr>
            </a:p>
          </p:txBody>
        </p:sp>
        <p:grpSp>
          <p:nvGrpSpPr>
            <p:cNvPr id="34" name="Group 33">
              <a:extLst>
                <a:ext uri="{FF2B5EF4-FFF2-40B4-BE49-F238E27FC236}">
                  <a16:creationId xmlns:a16="http://schemas.microsoft.com/office/drawing/2014/main" id="{96A58FE7-92BA-EA71-AE41-31F495C3D553}"/>
                </a:ext>
              </a:extLst>
            </p:cNvPr>
            <p:cNvGrpSpPr>
              <a:grpSpLocks noChangeAspect="1"/>
            </p:cNvGrpSpPr>
            <p:nvPr/>
          </p:nvGrpSpPr>
          <p:grpSpPr>
            <a:xfrm>
              <a:off x="2720984" y="1754697"/>
              <a:ext cx="4717165" cy="4879839"/>
              <a:chOff x="3141759" y="142646"/>
              <a:chExt cx="6298131" cy="6515325"/>
            </a:xfrm>
          </p:grpSpPr>
          <p:pic>
            <p:nvPicPr>
              <p:cNvPr id="49" name="Graphic 73">
                <a:extLst>
                  <a:ext uri="{FF2B5EF4-FFF2-40B4-BE49-F238E27FC236}">
                    <a16:creationId xmlns:a16="http://schemas.microsoft.com/office/drawing/2014/main" id="{9F359F58-3182-019B-28CC-68CAA889198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63160" y="2259374"/>
                <a:ext cx="2725851" cy="2725851"/>
              </a:xfrm>
              <a:prstGeom prst="rect">
                <a:avLst/>
              </a:prstGeom>
            </p:spPr>
          </p:pic>
          <p:pic>
            <p:nvPicPr>
              <p:cNvPr id="35" name="Graphic 59">
                <a:extLst>
                  <a:ext uri="{FF2B5EF4-FFF2-40B4-BE49-F238E27FC236}">
                    <a16:creationId xmlns:a16="http://schemas.microsoft.com/office/drawing/2014/main" id="{C4EC2C02-741B-6CFE-AF34-3083E22299D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26783" y="1075531"/>
                <a:ext cx="1385965" cy="1385965"/>
              </a:xfrm>
              <a:prstGeom prst="rect">
                <a:avLst/>
              </a:prstGeom>
            </p:spPr>
          </p:pic>
          <p:sp>
            <p:nvSpPr>
              <p:cNvPr id="36" name="TextBox 35">
                <a:extLst>
                  <a:ext uri="{FF2B5EF4-FFF2-40B4-BE49-F238E27FC236}">
                    <a16:creationId xmlns:a16="http://schemas.microsoft.com/office/drawing/2014/main" id="{F131D031-B812-2600-C102-8AB53503C0E6}"/>
                  </a:ext>
                </a:extLst>
              </p:cNvPr>
              <p:cNvSpPr txBox="1"/>
              <p:nvPr/>
            </p:nvSpPr>
            <p:spPr>
              <a:xfrm>
                <a:off x="3417185" y="1348415"/>
                <a:ext cx="1576244" cy="1315055"/>
              </a:xfrm>
              <a:prstGeom prst="rect">
                <a:avLst/>
              </a:prstGeom>
              <a:noFill/>
            </p:spPr>
            <p:txBody>
              <a:bodyPr wrap="square" rtlCol="0">
                <a:prstTxWarp prst="textArchDown">
                  <a:avLst>
                    <a:gd name="adj" fmla="val 1812844"/>
                  </a:avLst>
                </a:prstTxWarp>
                <a:spAutoFit/>
              </a:bodyPr>
              <a:lstStyle/>
              <a:p>
                <a:pPr algn="ctr"/>
                <a:r>
                  <a:rPr lang="en-US" sz="5200" dirty="0"/>
                  <a:t>Review &amp; Reflect</a:t>
                </a:r>
              </a:p>
            </p:txBody>
          </p:sp>
          <p:pic>
            <p:nvPicPr>
              <p:cNvPr id="37" name="Graphic 61">
                <a:extLst>
                  <a:ext uri="{FF2B5EF4-FFF2-40B4-BE49-F238E27FC236}">
                    <a16:creationId xmlns:a16="http://schemas.microsoft.com/office/drawing/2014/main" id="{7F437B0C-D503-DF22-2843-0EA642E852C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141759" y="3224830"/>
                <a:ext cx="1386000" cy="1386000"/>
              </a:xfrm>
              <a:prstGeom prst="rect">
                <a:avLst/>
              </a:prstGeom>
            </p:spPr>
          </p:pic>
          <p:sp>
            <p:nvSpPr>
              <p:cNvPr id="38" name="TextBox 37">
                <a:extLst>
                  <a:ext uri="{FF2B5EF4-FFF2-40B4-BE49-F238E27FC236}">
                    <a16:creationId xmlns:a16="http://schemas.microsoft.com/office/drawing/2014/main" id="{3E7789F1-DF8D-836A-DFB6-2C80C5BD6550}"/>
                  </a:ext>
                </a:extLst>
              </p:cNvPr>
              <p:cNvSpPr txBox="1"/>
              <p:nvPr/>
            </p:nvSpPr>
            <p:spPr>
              <a:xfrm>
                <a:off x="3242485" y="4195542"/>
                <a:ext cx="1204592" cy="613878"/>
              </a:xfrm>
              <a:prstGeom prst="rect">
                <a:avLst/>
              </a:prstGeom>
              <a:noFill/>
            </p:spPr>
            <p:txBody>
              <a:bodyPr wrap="none" rtlCol="0">
                <a:prstTxWarp prst="textArchDown">
                  <a:avLst>
                    <a:gd name="adj" fmla="val 1812844"/>
                  </a:avLst>
                </a:prstTxWarp>
                <a:spAutoFit/>
              </a:bodyPr>
              <a:lstStyle/>
              <a:p>
                <a:pPr algn="ctr"/>
                <a:r>
                  <a:rPr lang="en-US" sz="5200" dirty="0"/>
                  <a:t>Action Plan</a:t>
                </a:r>
              </a:p>
            </p:txBody>
          </p:sp>
          <p:pic>
            <p:nvPicPr>
              <p:cNvPr id="39" name="Graphic 63">
                <a:extLst>
                  <a:ext uri="{FF2B5EF4-FFF2-40B4-BE49-F238E27FC236}">
                    <a16:creationId xmlns:a16="http://schemas.microsoft.com/office/drawing/2014/main" id="{B455D4C0-DAF6-2FF2-BADF-9E2CE298163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716958" y="5091357"/>
                <a:ext cx="1385965" cy="1385965"/>
              </a:xfrm>
              <a:prstGeom prst="rect">
                <a:avLst/>
              </a:prstGeom>
            </p:spPr>
          </p:pic>
          <p:sp>
            <p:nvSpPr>
              <p:cNvPr id="40" name="TextBox 39">
                <a:extLst>
                  <a:ext uri="{FF2B5EF4-FFF2-40B4-BE49-F238E27FC236}">
                    <a16:creationId xmlns:a16="http://schemas.microsoft.com/office/drawing/2014/main" id="{2A223F7B-2453-4868-C447-D2F5320519B6}"/>
                  </a:ext>
                </a:extLst>
              </p:cNvPr>
              <p:cNvSpPr txBox="1"/>
              <p:nvPr/>
            </p:nvSpPr>
            <p:spPr>
              <a:xfrm>
                <a:off x="6621817" y="5271971"/>
                <a:ext cx="1576245" cy="1386000"/>
              </a:xfrm>
              <a:prstGeom prst="rect">
                <a:avLst/>
              </a:prstGeom>
              <a:noFill/>
            </p:spPr>
            <p:txBody>
              <a:bodyPr wrap="none" rtlCol="0">
                <a:prstTxWarp prst="textArchDown">
                  <a:avLst>
                    <a:gd name="adj" fmla="val 1812844"/>
                  </a:avLst>
                </a:prstTxWarp>
                <a:spAutoFit/>
              </a:bodyPr>
              <a:lstStyle/>
              <a:p>
                <a:pPr algn="ctr"/>
                <a:r>
                  <a:rPr lang="en-US" sz="5200"/>
                  <a:t>Data Engagement</a:t>
                </a:r>
                <a:endParaRPr lang="en-US" sz="5200" dirty="0"/>
              </a:p>
            </p:txBody>
          </p:sp>
          <p:pic>
            <p:nvPicPr>
              <p:cNvPr id="41" name="Graphic 65">
                <a:extLst>
                  <a:ext uri="{FF2B5EF4-FFF2-40B4-BE49-F238E27FC236}">
                    <a16:creationId xmlns:a16="http://schemas.microsoft.com/office/drawing/2014/main" id="{D0210E8F-C7B9-9083-8702-03C20402196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730523" y="1093008"/>
                <a:ext cx="1386000" cy="1386000"/>
              </a:xfrm>
              <a:prstGeom prst="rect">
                <a:avLst/>
              </a:prstGeom>
            </p:spPr>
          </p:pic>
          <p:sp>
            <p:nvSpPr>
              <p:cNvPr id="42" name="TextBox 41">
                <a:extLst>
                  <a:ext uri="{FF2B5EF4-FFF2-40B4-BE49-F238E27FC236}">
                    <a16:creationId xmlns:a16="http://schemas.microsoft.com/office/drawing/2014/main" id="{C83D0927-F2EE-64BA-8056-965763A1162A}"/>
                  </a:ext>
                </a:extLst>
              </p:cNvPr>
              <p:cNvSpPr txBox="1"/>
              <p:nvPr/>
            </p:nvSpPr>
            <p:spPr>
              <a:xfrm>
                <a:off x="7628255" y="1304293"/>
                <a:ext cx="1625988" cy="1386000"/>
              </a:xfrm>
              <a:prstGeom prst="rect">
                <a:avLst/>
              </a:prstGeom>
              <a:noFill/>
            </p:spPr>
            <p:txBody>
              <a:bodyPr wrap="none" rtlCol="0">
                <a:prstTxWarp prst="textArchDown">
                  <a:avLst>
                    <a:gd name="adj" fmla="val 1812844"/>
                  </a:avLst>
                </a:prstTxWarp>
                <a:spAutoFit/>
              </a:bodyPr>
              <a:lstStyle/>
              <a:p>
                <a:pPr algn="ctr"/>
                <a:r>
                  <a:rPr lang="en-US" sz="5200" dirty="0"/>
                  <a:t>Focus &amp; </a:t>
                </a:r>
                <a:r>
                  <a:rPr lang="en-US" sz="5200" dirty="0" err="1"/>
                  <a:t>QuestionS</a:t>
                </a:r>
                <a:endParaRPr lang="en-US" sz="5200" dirty="0"/>
              </a:p>
            </p:txBody>
          </p:sp>
          <p:pic>
            <p:nvPicPr>
              <p:cNvPr id="43" name="Graphic 67">
                <a:extLst>
                  <a:ext uri="{FF2B5EF4-FFF2-40B4-BE49-F238E27FC236}">
                    <a16:creationId xmlns:a16="http://schemas.microsoft.com/office/drawing/2014/main" id="{79D09681-A9A5-3237-77B4-518477FA177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93833" y="142646"/>
                <a:ext cx="1386000" cy="1386000"/>
              </a:xfrm>
              <a:prstGeom prst="rect">
                <a:avLst/>
              </a:prstGeom>
            </p:spPr>
          </p:pic>
          <p:sp>
            <p:nvSpPr>
              <p:cNvPr id="44" name="TextBox 43">
                <a:extLst>
                  <a:ext uri="{FF2B5EF4-FFF2-40B4-BE49-F238E27FC236}">
                    <a16:creationId xmlns:a16="http://schemas.microsoft.com/office/drawing/2014/main" id="{EB2273F0-A0EA-D200-DD83-B242EE6C7F47}"/>
                  </a:ext>
                </a:extLst>
              </p:cNvPr>
              <p:cNvSpPr txBox="1"/>
              <p:nvPr/>
            </p:nvSpPr>
            <p:spPr>
              <a:xfrm>
                <a:off x="5633204" y="704087"/>
                <a:ext cx="1449666" cy="1037310"/>
              </a:xfrm>
              <a:prstGeom prst="rect">
                <a:avLst/>
              </a:prstGeom>
              <a:noFill/>
            </p:spPr>
            <p:txBody>
              <a:bodyPr wrap="none" rtlCol="0">
                <a:prstTxWarp prst="textArchDown">
                  <a:avLst>
                    <a:gd name="adj" fmla="val 1812844"/>
                  </a:avLst>
                </a:prstTxWarp>
                <a:spAutoFit/>
              </a:bodyPr>
              <a:lstStyle/>
              <a:p>
                <a:pPr algn="ctr"/>
                <a:r>
                  <a:rPr lang="en-US" sz="5200" dirty="0"/>
                  <a:t>Interests &amp; Aims</a:t>
                </a:r>
              </a:p>
            </p:txBody>
          </p:sp>
          <p:pic>
            <p:nvPicPr>
              <p:cNvPr id="45" name="Graphic 69">
                <a:extLst>
                  <a:ext uri="{FF2B5EF4-FFF2-40B4-BE49-F238E27FC236}">
                    <a16:creationId xmlns:a16="http://schemas.microsoft.com/office/drawing/2014/main" id="{42F152FE-1049-359A-E5E8-FE8AC448A4C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431870" y="5062037"/>
                <a:ext cx="1386000" cy="1386000"/>
              </a:xfrm>
              <a:prstGeom prst="rect">
                <a:avLst/>
              </a:prstGeom>
            </p:spPr>
          </p:pic>
          <p:sp>
            <p:nvSpPr>
              <p:cNvPr id="46" name="TextBox 45">
                <a:extLst>
                  <a:ext uri="{FF2B5EF4-FFF2-40B4-BE49-F238E27FC236}">
                    <a16:creationId xmlns:a16="http://schemas.microsoft.com/office/drawing/2014/main" id="{884236C1-59ED-4BB2-E1C9-7E901C4888AD}"/>
                  </a:ext>
                </a:extLst>
              </p:cNvPr>
              <p:cNvSpPr txBox="1"/>
              <p:nvPr/>
            </p:nvSpPr>
            <p:spPr>
              <a:xfrm>
                <a:off x="4428508" y="5668707"/>
                <a:ext cx="1360543" cy="989264"/>
              </a:xfrm>
              <a:prstGeom prst="rect">
                <a:avLst/>
              </a:prstGeom>
              <a:noFill/>
            </p:spPr>
            <p:txBody>
              <a:bodyPr wrap="none" rtlCol="0">
                <a:prstTxWarp prst="textArchDown">
                  <a:avLst>
                    <a:gd name="adj" fmla="val 1812844"/>
                  </a:avLst>
                </a:prstTxWarp>
                <a:spAutoFit/>
              </a:bodyPr>
              <a:lstStyle/>
              <a:p>
                <a:pPr algn="ctr"/>
                <a:r>
                  <a:rPr lang="en-US" sz="5200" dirty="0"/>
                  <a:t>Interpretation</a:t>
                </a:r>
              </a:p>
            </p:txBody>
          </p:sp>
          <p:pic>
            <p:nvPicPr>
              <p:cNvPr id="47" name="Graphic 71">
                <a:extLst>
                  <a:ext uri="{FF2B5EF4-FFF2-40B4-BE49-F238E27FC236}">
                    <a16:creationId xmlns:a16="http://schemas.microsoft.com/office/drawing/2014/main" id="{57931487-5D76-C76B-FEB0-9D5A7C3AD8E5}"/>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008169" y="3224830"/>
                <a:ext cx="1386000" cy="1386000"/>
              </a:xfrm>
              <a:prstGeom prst="rect">
                <a:avLst/>
              </a:prstGeom>
            </p:spPr>
          </p:pic>
          <p:sp>
            <p:nvSpPr>
              <p:cNvPr id="48" name="TextBox 47">
                <a:extLst>
                  <a:ext uri="{FF2B5EF4-FFF2-40B4-BE49-F238E27FC236}">
                    <a16:creationId xmlns:a16="http://schemas.microsoft.com/office/drawing/2014/main" id="{48BF9A3E-D18D-4D20-7150-0CDB3F981D2B}"/>
                  </a:ext>
                </a:extLst>
              </p:cNvPr>
              <p:cNvSpPr txBox="1"/>
              <p:nvPr/>
            </p:nvSpPr>
            <p:spPr>
              <a:xfrm>
                <a:off x="7957758" y="3694176"/>
                <a:ext cx="1482132" cy="1131533"/>
              </a:xfrm>
              <a:prstGeom prst="rect">
                <a:avLst/>
              </a:prstGeom>
              <a:noFill/>
            </p:spPr>
            <p:txBody>
              <a:bodyPr wrap="none" rtlCol="0">
                <a:prstTxWarp prst="textArchDown">
                  <a:avLst>
                    <a:gd name="adj" fmla="val 1812844"/>
                  </a:avLst>
                </a:prstTxWarp>
                <a:spAutoFit/>
              </a:bodyPr>
              <a:lstStyle/>
              <a:p>
                <a:pPr algn="ctr"/>
                <a:r>
                  <a:rPr lang="en-US" sz="5200" dirty="0"/>
                  <a:t>Plans &amp; Methods</a:t>
                </a:r>
              </a:p>
            </p:txBody>
          </p:sp>
        </p:grpSp>
        <p:sp>
          <p:nvSpPr>
            <p:cNvPr id="52" name="Oval 51">
              <a:extLst>
                <a:ext uri="{FF2B5EF4-FFF2-40B4-BE49-F238E27FC236}">
                  <a16:creationId xmlns:a16="http://schemas.microsoft.com/office/drawing/2014/main" id="{2C05488A-971D-0CF3-DBD1-589DCA7EDE7B}"/>
                </a:ext>
              </a:extLst>
            </p:cNvPr>
            <p:cNvSpPr/>
            <p:nvPr/>
          </p:nvSpPr>
          <p:spPr>
            <a:xfrm>
              <a:off x="3585055" y="1600345"/>
              <a:ext cx="923445" cy="504680"/>
            </a:xfrm>
            <a:prstGeom prst="ellipse">
              <a:avLst/>
            </a:prstGeom>
            <a:solidFill>
              <a:schemeClr val="tx1">
                <a:lumMod val="65000"/>
                <a:lumOff val="35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Self Audit</a:t>
              </a:r>
              <a:endParaRPr lang="en-GB" sz="1200" dirty="0">
                <a:solidFill>
                  <a:schemeClr val="bg1"/>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5285281" y="7088109"/>
            <a:ext cx="121920" cy="167640"/>
          </a:xfrm>
          <a:prstGeom prst="rect">
            <a:avLst/>
          </a:prstGeom>
        </p:spPr>
        <p:txBody>
          <a:bodyPr vert="horz" wrap="square" lIns="0" tIns="635" rIns="0" bIns="0" rtlCol="0">
            <a:spAutoFit/>
          </a:bodyPr>
          <a:lstStyle/>
          <a:p>
            <a:pPr marL="25400">
              <a:lnSpc>
                <a:spcPct val="100000"/>
              </a:lnSpc>
              <a:spcBef>
                <a:spcPts val="5"/>
              </a:spcBef>
            </a:pPr>
            <a:r>
              <a:rPr sz="1000" dirty="0">
                <a:latin typeface="Arial"/>
                <a:cs typeface="Arial"/>
              </a:rPr>
              <a:t>4</a:t>
            </a:r>
            <a:endParaRPr sz="1000">
              <a:latin typeface="Arial"/>
              <a:cs typeface="Arial"/>
            </a:endParaRPr>
          </a:p>
        </p:txBody>
      </p:sp>
      <p:sp>
        <p:nvSpPr>
          <p:cNvPr id="2" name="object 2"/>
          <p:cNvSpPr txBox="1"/>
          <p:nvPr/>
        </p:nvSpPr>
        <p:spPr>
          <a:xfrm>
            <a:off x="574676" y="671194"/>
            <a:ext cx="3853179" cy="1021818"/>
          </a:xfrm>
          <a:prstGeom prst="rect">
            <a:avLst/>
          </a:prstGeom>
          <a:ln w="31733">
            <a:solidFill>
              <a:srgbClr val="2791A6"/>
            </a:solidFill>
          </a:ln>
        </p:spPr>
        <p:txBody>
          <a:bodyPr vert="horz" wrap="square" lIns="0" tIns="76835" rIns="0" bIns="0" rtlCol="0">
            <a:spAutoFit/>
          </a:bodyPr>
          <a:lstStyle/>
          <a:p>
            <a:pPr marL="757555">
              <a:lnSpc>
                <a:spcPct val="100000"/>
              </a:lnSpc>
              <a:spcBef>
                <a:spcPts val="605"/>
              </a:spcBef>
            </a:pPr>
            <a:r>
              <a:rPr sz="1400" b="1" dirty="0">
                <a:latin typeface="Arial"/>
                <a:cs typeface="Arial"/>
              </a:rPr>
              <a:t>Examples of teachers’ inquiries</a:t>
            </a:r>
            <a:endParaRPr sz="1400" dirty="0">
              <a:latin typeface="Arial"/>
              <a:cs typeface="Arial"/>
            </a:endParaRPr>
          </a:p>
          <a:p>
            <a:pPr marL="82550" marR="332740">
              <a:lnSpc>
                <a:spcPct val="120800"/>
              </a:lnSpc>
              <a:spcBef>
                <a:spcPts val="645"/>
              </a:spcBef>
            </a:pPr>
            <a:r>
              <a:rPr sz="1200" dirty="0">
                <a:latin typeface="Arial Unicode MS"/>
                <a:cs typeface="Arial Unicode MS"/>
              </a:rPr>
              <a:t>Here are some examples of the ways in which teachers have used the T-SEDA </a:t>
            </a:r>
            <a:r>
              <a:rPr lang="en-GB" sz="1200" dirty="0">
                <a:latin typeface="Arial Unicode MS"/>
                <a:cs typeface="Arial Unicode MS"/>
              </a:rPr>
              <a:t>toolkit</a:t>
            </a:r>
            <a:r>
              <a:rPr sz="1200" dirty="0">
                <a:latin typeface="Arial Unicode MS"/>
                <a:cs typeface="Arial Unicode MS"/>
              </a:rPr>
              <a:t> to carry out their own classroom inquiries.</a:t>
            </a:r>
          </a:p>
        </p:txBody>
      </p:sp>
      <p:sp>
        <p:nvSpPr>
          <p:cNvPr id="3" name="object 3"/>
          <p:cNvSpPr txBox="1"/>
          <p:nvPr/>
        </p:nvSpPr>
        <p:spPr>
          <a:xfrm>
            <a:off x="729937" y="1971945"/>
            <a:ext cx="3487420" cy="4985404"/>
          </a:xfrm>
          <a:prstGeom prst="rect">
            <a:avLst/>
          </a:prstGeom>
          <a:solidFill>
            <a:srgbClr val="E6CCE6"/>
          </a:solidFill>
          <a:ln w="9520">
            <a:solidFill>
              <a:srgbClr val="000000"/>
            </a:solidFill>
          </a:ln>
        </p:spPr>
        <p:txBody>
          <a:bodyPr vert="horz" wrap="square" lIns="0" tIns="78105" rIns="0" bIns="0" rtlCol="0">
            <a:spAutoFit/>
          </a:bodyPr>
          <a:lstStyle/>
          <a:p>
            <a:pPr marL="1341755">
              <a:lnSpc>
                <a:spcPct val="100000"/>
              </a:lnSpc>
              <a:spcBef>
                <a:spcPts val="615"/>
              </a:spcBef>
            </a:pPr>
            <a:r>
              <a:rPr sz="1000" b="1" dirty="0">
                <a:latin typeface="Arial"/>
                <a:cs typeface="Arial"/>
              </a:rPr>
              <a:t>Gary’s Inquiry:</a:t>
            </a:r>
            <a:endParaRPr sz="1000" dirty="0">
              <a:latin typeface="Arial"/>
              <a:cs typeface="Arial"/>
            </a:endParaRPr>
          </a:p>
          <a:p>
            <a:pPr marL="962660">
              <a:lnSpc>
                <a:spcPct val="100000"/>
              </a:lnSpc>
              <a:spcBef>
                <a:spcPts val="835"/>
              </a:spcBef>
            </a:pPr>
            <a:r>
              <a:rPr sz="1000" b="1" dirty="0">
                <a:latin typeface="Arial"/>
                <a:cs typeface="Arial"/>
              </a:rPr>
              <a:t>Building dialogue in role play</a:t>
            </a:r>
            <a:endParaRPr sz="1000" dirty="0">
              <a:latin typeface="Arial"/>
              <a:cs typeface="Arial"/>
            </a:endParaRPr>
          </a:p>
          <a:p>
            <a:pPr marL="81915" marR="128905">
              <a:lnSpc>
                <a:spcPct val="121000"/>
              </a:lnSpc>
              <a:spcBef>
                <a:spcPts val="615"/>
              </a:spcBef>
            </a:pPr>
            <a:r>
              <a:rPr sz="1000" dirty="0">
                <a:latin typeface="Arial"/>
                <a:cs typeface="Arial"/>
              </a:rPr>
              <a:t>I’m a teacher of 4-5 year old children, and the role play area is an important part of the Early Years Foundation Stage (EYFS) classroom because we always link the activities in the role play  area to the EYFS development framework. When I used the self-audit tool, I realised that because the class i</a:t>
            </a:r>
            <a:r>
              <a:rPr lang="en-US" sz="1000" dirty="0">
                <a:latin typeface="Arial"/>
                <a:cs typeface="Arial"/>
              </a:rPr>
              <a:t>s</a:t>
            </a:r>
            <a:r>
              <a:rPr sz="1000" dirty="0">
                <a:latin typeface="Arial"/>
                <a:cs typeface="Arial"/>
              </a:rPr>
              <a:t> in free-flow, I needed to find out exactly how children were using the area and particularly how they responded to each other.</a:t>
            </a:r>
          </a:p>
          <a:p>
            <a:pPr marL="81915" marR="137160">
              <a:lnSpc>
                <a:spcPct val="121000"/>
              </a:lnSpc>
              <a:spcBef>
                <a:spcPts val="615"/>
              </a:spcBef>
            </a:pPr>
            <a:r>
              <a:rPr sz="1000" dirty="0">
                <a:latin typeface="Arial"/>
                <a:cs typeface="Arial"/>
              </a:rPr>
              <a:t>I decided to observe children playing in the role play area to  see how they </a:t>
            </a:r>
            <a:r>
              <a:rPr sz="1000" b="1" dirty="0">
                <a:latin typeface="Arial"/>
                <a:cs typeface="Arial"/>
              </a:rPr>
              <a:t>built on each other’s ideas </a:t>
            </a:r>
            <a:r>
              <a:rPr sz="1000" dirty="0">
                <a:latin typeface="Arial"/>
                <a:cs typeface="Arial"/>
              </a:rPr>
              <a:t>as the foundation of  dialogue between them. I used templates 2C and 2D to live code and discovered that some children developed their creative expression in their talk with others, incorporating new ideas into their play. However, other children mostly played on their own and didn’t listen or respond to other children.</a:t>
            </a:r>
          </a:p>
          <a:p>
            <a:pPr marL="81915" marR="95885">
              <a:lnSpc>
                <a:spcPct val="121000"/>
              </a:lnSpc>
              <a:spcBef>
                <a:spcPts val="615"/>
              </a:spcBef>
            </a:pPr>
            <a:r>
              <a:rPr sz="1000" dirty="0">
                <a:latin typeface="Arial"/>
                <a:cs typeface="Arial"/>
              </a:rPr>
              <a:t>After this, I decided to ask children if they wanted to play in the role play area in pairs, and to share ideas about how to play. I found that children would only respond to each other’s ideas if they were excited about them—but also that children did  become aware of a wider circle of play partners tha</a:t>
            </a:r>
            <a:r>
              <a:rPr lang="en-US" sz="1000" dirty="0">
                <a:latin typeface="Arial"/>
                <a:cs typeface="Arial"/>
              </a:rPr>
              <a:t>n</a:t>
            </a:r>
            <a:r>
              <a:rPr sz="1000" dirty="0">
                <a:latin typeface="Arial"/>
                <a:cs typeface="Arial"/>
              </a:rPr>
              <a:t> their usual few friends. This meant that they were hearing a range of different ideas.</a:t>
            </a:r>
          </a:p>
        </p:txBody>
      </p:sp>
      <p:sp>
        <p:nvSpPr>
          <p:cNvPr id="4" name="object 4"/>
          <p:cNvSpPr txBox="1"/>
          <p:nvPr/>
        </p:nvSpPr>
        <p:spPr>
          <a:xfrm>
            <a:off x="4793303" y="825770"/>
            <a:ext cx="5565140" cy="2860848"/>
          </a:xfrm>
          <a:prstGeom prst="rect">
            <a:avLst/>
          </a:prstGeom>
          <a:solidFill>
            <a:srgbClr val="E6B9B8"/>
          </a:solidFill>
          <a:ln w="9520">
            <a:solidFill>
              <a:srgbClr val="000000"/>
            </a:solidFill>
          </a:ln>
        </p:spPr>
        <p:txBody>
          <a:bodyPr vert="horz" wrap="square" lIns="0" tIns="78740" rIns="0" bIns="0" rtlCol="0">
            <a:spAutoFit/>
          </a:bodyPr>
          <a:lstStyle/>
          <a:p>
            <a:pPr marL="2366645">
              <a:lnSpc>
                <a:spcPct val="100000"/>
              </a:lnSpc>
              <a:spcBef>
                <a:spcPts val="620"/>
              </a:spcBef>
            </a:pPr>
            <a:r>
              <a:rPr sz="1000" b="1" dirty="0">
                <a:latin typeface="Arial"/>
                <a:cs typeface="Arial"/>
              </a:rPr>
              <a:t>Kiran’s Inquiry:</a:t>
            </a:r>
            <a:endParaRPr sz="1000" dirty="0">
              <a:latin typeface="Arial"/>
              <a:cs typeface="Arial"/>
            </a:endParaRPr>
          </a:p>
          <a:p>
            <a:pPr marL="1664335">
              <a:lnSpc>
                <a:spcPct val="100000"/>
              </a:lnSpc>
              <a:spcBef>
                <a:spcPts val="840"/>
              </a:spcBef>
            </a:pPr>
            <a:r>
              <a:rPr sz="1000" b="1" dirty="0">
                <a:latin typeface="Arial"/>
                <a:cs typeface="Arial"/>
              </a:rPr>
              <a:t>Interrogating each other’s ideas in history</a:t>
            </a:r>
            <a:endParaRPr sz="1000" dirty="0">
              <a:latin typeface="Arial"/>
              <a:cs typeface="Arial"/>
            </a:endParaRPr>
          </a:p>
          <a:p>
            <a:pPr marL="81280" marR="95885" indent="-635">
              <a:lnSpc>
                <a:spcPct val="120500"/>
              </a:lnSpc>
              <a:spcBef>
                <a:spcPts val="615"/>
              </a:spcBef>
            </a:pPr>
            <a:r>
              <a:rPr sz="1000" dirty="0">
                <a:latin typeface="Arial"/>
                <a:cs typeface="Arial"/>
              </a:rPr>
              <a:t>I’m a secondary history teacher (of children aged 11-16) and, using the self-audit tool, I wondered if my students understood how to interrogate each other’s ideas about sources. I decided to observe how much </a:t>
            </a:r>
            <a:r>
              <a:rPr sz="1000" b="1" dirty="0">
                <a:latin typeface="Arial"/>
                <a:cs typeface="Arial"/>
              </a:rPr>
              <a:t>challenging of each other’s ideas </a:t>
            </a:r>
            <a:r>
              <a:rPr sz="1000" dirty="0">
                <a:latin typeface="Arial"/>
                <a:cs typeface="Arial"/>
              </a:rPr>
              <a:t>was happening when the students were looking at sources in pairs. Not only this, I wanted the students themselves to become aware of how important it is to challenge each other’s ideas</a:t>
            </a:r>
            <a:r>
              <a:rPr lang="en-US" sz="1000" dirty="0">
                <a:latin typeface="Arial"/>
                <a:cs typeface="Arial"/>
              </a:rPr>
              <a:t> - </a:t>
            </a:r>
            <a:r>
              <a:rPr sz="1000" dirty="0">
                <a:latin typeface="Arial"/>
                <a:cs typeface="Arial"/>
              </a:rPr>
              <a:t>because some sources can be deliberately misleading.</a:t>
            </a:r>
          </a:p>
          <a:p>
            <a:pPr marL="81280" marR="95250">
              <a:lnSpc>
                <a:spcPct val="120500"/>
              </a:lnSpc>
              <a:spcBef>
                <a:spcPts val="615"/>
              </a:spcBef>
            </a:pPr>
            <a:r>
              <a:rPr sz="1000" dirty="0">
                <a:latin typeface="Arial"/>
                <a:cs typeface="Arial"/>
              </a:rPr>
              <a:t>While some students were working in pairs, I asked others to make a tally of how many times each student in the pair queried or challenged over a period of 10 minutes. Afterwards, these students gave feedback to the class about their observations. This led to a really productive class discussion about challenging each other’s ideas and the source itself, so that students were reflecting on their learning as well as gaining a deeper understanding of using sources in history.</a:t>
            </a:r>
          </a:p>
        </p:txBody>
      </p:sp>
      <p:sp>
        <p:nvSpPr>
          <p:cNvPr id="5" name="object 5"/>
          <p:cNvSpPr txBox="1"/>
          <p:nvPr/>
        </p:nvSpPr>
        <p:spPr>
          <a:xfrm>
            <a:off x="4790763" y="3878217"/>
            <a:ext cx="5572760" cy="2952924"/>
          </a:xfrm>
          <a:prstGeom prst="rect">
            <a:avLst/>
          </a:prstGeom>
          <a:solidFill>
            <a:srgbClr val="B9CDE5"/>
          </a:solidFill>
          <a:ln w="9520">
            <a:solidFill>
              <a:srgbClr val="000000"/>
            </a:solidFill>
          </a:ln>
        </p:spPr>
        <p:txBody>
          <a:bodyPr vert="horz" wrap="square" lIns="0" tIns="76835" rIns="0" bIns="0" rtlCol="0">
            <a:spAutoFit/>
          </a:bodyPr>
          <a:lstStyle/>
          <a:p>
            <a:pPr marR="9525" algn="ctr">
              <a:lnSpc>
                <a:spcPct val="100000"/>
              </a:lnSpc>
              <a:spcBef>
                <a:spcPts val="605"/>
              </a:spcBef>
            </a:pPr>
            <a:r>
              <a:rPr sz="1000" b="1" dirty="0">
                <a:latin typeface="Arial"/>
                <a:cs typeface="Arial"/>
              </a:rPr>
              <a:t>Lily’s Inquiry:</a:t>
            </a:r>
            <a:endParaRPr sz="1000" dirty="0">
              <a:latin typeface="Arial"/>
              <a:cs typeface="Arial"/>
            </a:endParaRPr>
          </a:p>
          <a:p>
            <a:pPr marR="9525" algn="ctr">
              <a:lnSpc>
                <a:spcPct val="100000"/>
              </a:lnSpc>
              <a:spcBef>
                <a:spcPts val="860"/>
              </a:spcBef>
            </a:pPr>
            <a:r>
              <a:rPr sz="1000" b="1" dirty="0">
                <a:latin typeface="Arial"/>
                <a:cs typeface="Arial"/>
              </a:rPr>
              <a:t>Developing reasoning in science group work</a:t>
            </a:r>
            <a:endParaRPr sz="1000" dirty="0">
              <a:latin typeface="Arial"/>
              <a:cs typeface="Arial"/>
            </a:endParaRPr>
          </a:p>
          <a:p>
            <a:pPr marL="82800" marR="93345" indent="-635">
              <a:lnSpc>
                <a:spcPct val="121000"/>
              </a:lnSpc>
              <a:spcBef>
                <a:spcPts val="615"/>
              </a:spcBef>
            </a:pPr>
            <a:r>
              <a:rPr lang="en-GB" sz="1000" dirty="0">
                <a:latin typeface="Arial"/>
                <a:cs typeface="Arial"/>
              </a:rPr>
              <a:t>I </a:t>
            </a:r>
            <a:r>
              <a:rPr sz="1000" dirty="0">
                <a:latin typeface="Arial"/>
                <a:cs typeface="Arial"/>
              </a:rPr>
              <a:t>teach</a:t>
            </a:r>
            <a:r>
              <a:rPr lang="en-GB" sz="1000" dirty="0">
                <a:latin typeface="Arial"/>
                <a:cs typeface="Arial"/>
              </a:rPr>
              <a:t> </a:t>
            </a:r>
            <a:r>
              <a:rPr sz="1000" dirty="0">
                <a:latin typeface="Arial"/>
                <a:cs typeface="Arial"/>
              </a:rPr>
              <a:t>children aged 9-10</a:t>
            </a:r>
            <a:r>
              <a:rPr lang="en-GB" sz="1000" dirty="0">
                <a:latin typeface="Arial"/>
                <a:cs typeface="Arial"/>
              </a:rPr>
              <a:t> </a:t>
            </a:r>
            <a:r>
              <a:rPr sz="1000" dirty="0">
                <a:latin typeface="Arial"/>
                <a:cs typeface="Arial"/>
              </a:rPr>
              <a:t>and I was concerned that there wasn’t enough </a:t>
            </a:r>
            <a:r>
              <a:rPr sz="1000" b="1" dirty="0">
                <a:latin typeface="Arial"/>
                <a:cs typeface="Arial"/>
              </a:rPr>
              <a:t>reasoning </a:t>
            </a:r>
            <a:r>
              <a:rPr sz="1000" dirty="0">
                <a:latin typeface="Arial"/>
                <a:cs typeface="Arial"/>
              </a:rPr>
              <a:t>happening in my classroom, after using the self-audit tool. I felt that this was particularly the case in science, where not all children were demonstrating their reasoning, for example by applying their knowledge to make predictions, etc.</a:t>
            </a:r>
          </a:p>
          <a:p>
            <a:pPr marL="82800" marR="91440" indent="-635">
              <a:lnSpc>
                <a:spcPct val="121000"/>
              </a:lnSpc>
              <a:spcBef>
                <a:spcPts val="615"/>
              </a:spcBef>
            </a:pPr>
            <a:r>
              <a:rPr sz="1000" dirty="0">
                <a:latin typeface="Arial"/>
                <a:cs typeface="Arial"/>
              </a:rPr>
              <a:t>I decided to use the T-SEDA coding scheme to find out how often reasoning took place in children’s group work during a unit of science lessons. I did live observations of certain groups using the time sampling tool, template 2B, and recorded instances of reasoning. I found that some children contributed their reasoning quite often, but others didn’t reason at all (at least not verbally).</a:t>
            </a:r>
          </a:p>
          <a:p>
            <a:pPr marL="82800" marR="92710">
              <a:lnSpc>
                <a:spcPct val="121000"/>
              </a:lnSpc>
              <a:spcBef>
                <a:spcPts val="615"/>
              </a:spcBef>
            </a:pPr>
            <a:r>
              <a:rPr sz="1000" dirty="0">
                <a:latin typeface="Arial"/>
                <a:cs typeface="Arial"/>
              </a:rPr>
              <a:t>Having completed these observations, I realised that I needed to structure group work activities so that all children were encouraged and given the opportunity to share their reasoning within the group.</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29919" y="1343025"/>
            <a:ext cx="4771390" cy="5716905"/>
          </a:xfrm>
          <a:custGeom>
            <a:avLst/>
            <a:gdLst/>
            <a:ahLst/>
            <a:cxnLst/>
            <a:rect l="l" t="t" r="r" b="b"/>
            <a:pathLst>
              <a:path w="4771390" h="5716905">
                <a:moveTo>
                  <a:pt x="0" y="0"/>
                </a:moveTo>
                <a:lnTo>
                  <a:pt x="4771241" y="0"/>
                </a:lnTo>
                <a:lnTo>
                  <a:pt x="4771241" y="5716909"/>
                </a:lnTo>
                <a:lnTo>
                  <a:pt x="0" y="5716909"/>
                </a:lnTo>
                <a:lnTo>
                  <a:pt x="0" y="0"/>
                </a:lnTo>
                <a:close/>
              </a:path>
            </a:pathLst>
          </a:custGeom>
          <a:ln w="31733">
            <a:solidFill>
              <a:srgbClr val="2791A6"/>
            </a:solidFill>
          </a:ln>
        </p:spPr>
        <p:txBody>
          <a:bodyPr wrap="square" lIns="0" tIns="0" rIns="0" bIns="0" rtlCol="0"/>
          <a:lstStyle/>
          <a:p>
            <a:endParaRPr dirty="0"/>
          </a:p>
        </p:txBody>
      </p:sp>
      <p:sp>
        <p:nvSpPr>
          <p:cNvPr id="3" name="object 3"/>
          <p:cNvSpPr txBox="1"/>
          <p:nvPr/>
        </p:nvSpPr>
        <p:spPr>
          <a:xfrm>
            <a:off x="715651" y="1419225"/>
            <a:ext cx="4578350" cy="1912768"/>
          </a:xfrm>
          <a:prstGeom prst="rect">
            <a:avLst/>
          </a:prstGeom>
        </p:spPr>
        <p:txBody>
          <a:bodyPr vert="horz" wrap="square" lIns="0" tIns="0" rIns="0" bIns="0" rtlCol="0">
            <a:spAutoFit/>
          </a:bodyPr>
          <a:lstStyle/>
          <a:p>
            <a:pPr marL="12700" algn="just">
              <a:lnSpc>
                <a:spcPct val="100000"/>
              </a:lnSpc>
            </a:pPr>
            <a:r>
              <a:rPr sz="1400" b="1" kern="0" dirty="0">
                <a:solidFill>
                  <a:srgbClr val="1A616F"/>
                </a:solidFill>
                <a:latin typeface="Arial"/>
                <a:cs typeface="Arial"/>
              </a:rPr>
              <a:t>What is educational dialogue?</a:t>
            </a:r>
            <a:endParaRPr sz="1400" kern="0" dirty="0">
              <a:latin typeface="Arial"/>
              <a:cs typeface="Arial"/>
            </a:endParaRPr>
          </a:p>
          <a:p>
            <a:pPr marL="82800" marR="5080" indent="-635">
              <a:lnSpc>
                <a:spcPct val="121000"/>
              </a:lnSpc>
              <a:spcBef>
                <a:spcPts val="580"/>
              </a:spcBef>
            </a:pPr>
            <a:r>
              <a:rPr sz="1200" kern="0" dirty="0">
                <a:latin typeface="Arial Unicode MS"/>
                <a:cs typeface="Arial Unicode MS"/>
              </a:rPr>
              <a:t>In dialogue, participants </a:t>
            </a:r>
            <a:r>
              <a:rPr sz="1200" b="1" kern="0" dirty="0">
                <a:latin typeface="Arial"/>
                <a:cs typeface="Arial"/>
              </a:rPr>
              <a:t>listen </a:t>
            </a:r>
            <a:r>
              <a:rPr sz="1200" kern="0" dirty="0">
                <a:latin typeface="Arial Unicode MS"/>
                <a:cs typeface="Arial Unicode MS"/>
              </a:rPr>
              <a:t>to each other, they </a:t>
            </a:r>
            <a:r>
              <a:rPr sz="1200" b="1" kern="0" dirty="0">
                <a:latin typeface="Arial"/>
                <a:cs typeface="Arial"/>
              </a:rPr>
              <a:t>contribute </a:t>
            </a:r>
            <a:r>
              <a:rPr sz="1200" kern="0" dirty="0">
                <a:latin typeface="Arial Unicode MS"/>
                <a:cs typeface="Arial Unicode MS"/>
              </a:rPr>
              <a:t>by sharing their ideas, </a:t>
            </a:r>
            <a:r>
              <a:rPr sz="1200" b="1" kern="0" dirty="0">
                <a:latin typeface="Arial"/>
                <a:cs typeface="Arial"/>
              </a:rPr>
              <a:t>justifying </a:t>
            </a:r>
            <a:r>
              <a:rPr sz="1200" kern="0" dirty="0">
                <a:latin typeface="Arial Unicode MS"/>
                <a:cs typeface="Arial Unicode MS"/>
              </a:rPr>
              <a:t>their contributions and </a:t>
            </a:r>
            <a:r>
              <a:rPr sz="1200" b="1" kern="0" dirty="0">
                <a:latin typeface="Arial"/>
                <a:cs typeface="Arial"/>
              </a:rPr>
              <a:t>engaging </a:t>
            </a:r>
            <a:r>
              <a:rPr sz="1200" kern="0" dirty="0">
                <a:latin typeface="Arial Unicode MS"/>
                <a:cs typeface="Arial Unicode MS"/>
              </a:rPr>
              <a:t>with others’  views.</a:t>
            </a:r>
          </a:p>
          <a:p>
            <a:pPr marL="82800">
              <a:lnSpc>
                <a:spcPct val="121000"/>
              </a:lnSpc>
              <a:spcBef>
                <a:spcPts val="580"/>
              </a:spcBef>
            </a:pPr>
            <a:r>
              <a:rPr sz="1200" kern="0" dirty="0">
                <a:latin typeface="Arial Unicode MS"/>
                <a:cs typeface="Arial Unicode MS"/>
              </a:rPr>
              <a:t>In particular they explore and evaluate different perspectives and</a:t>
            </a:r>
            <a:r>
              <a:rPr lang="en-GB" sz="1200" kern="0" dirty="0">
                <a:latin typeface="Arial Unicode MS"/>
                <a:cs typeface="Arial Unicode MS"/>
              </a:rPr>
              <a:t> </a:t>
            </a:r>
            <a:r>
              <a:rPr sz="1200" kern="0" dirty="0">
                <a:latin typeface="Arial Unicode MS"/>
                <a:cs typeface="Arial Unicode MS"/>
              </a:rPr>
              <a:t>reasons.</a:t>
            </a:r>
            <a:r>
              <a:rPr lang="en-GB" sz="1200" kern="0" dirty="0">
                <a:latin typeface="Arial Unicode MS"/>
                <a:cs typeface="Arial Unicode MS"/>
              </a:rPr>
              <a:t> </a:t>
            </a:r>
            <a:r>
              <a:rPr sz="1200" kern="0" dirty="0">
                <a:latin typeface="Arial Unicode MS"/>
                <a:cs typeface="Arial Unicode MS"/>
              </a:rPr>
              <a:t>Relevant questions and contributions are linked between speakers, allowing knowledge to be built</a:t>
            </a:r>
            <a:r>
              <a:rPr lang="en-US" sz="1200" kern="0" dirty="0">
                <a:latin typeface="Arial Unicode MS"/>
                <a:cs typeface="Arial Unicode MS"/>
              </a:rPr>
              <a:t> </a:t>
            </a:r>
            <a:r>
              <a:rPr sz="1200" kern="0" dirty="0">
                <a:latin typeface="Arial Unicode MS"/>
                <a:cs typeface="Arial Unicode MS"/>
              </a:rPr>
              <a:t>collectively within a lesson or over a series of interconnected lessons.</a:t>
            </a:r>
          </a:p>
        </p:txBody>
      </p:sp>
      <p:sp>
        <p:nvSpPr>
          <p:cNvPr id="4" name="object 4"/>
          <p:cNvSpPr txBox="1"/>
          <p:nvPr/>
        </p:nvSpPr>
        <p:spPr>
          <a:xfrm>
            <a:off x="715651" y="3400425"/>
            <a:ext cx="4578985" cy="1581267"/>
          </a:xfrm>
          <a:prstGeom prst="rect">
            <a:avLst/>
          </a:prstGeom>
        </p:spPr>
        <p:txBody>
          <a:bodyPr vert="horz" wrap="square" lIns="0" tIns="37465" rIns="0" bIns="0" rtlCol="0">
            <a:spAutoFit/>
          </a:bodyPr>
          <a:lstStyle/>
          <a:p>
            <a:pPr marL="82800">
              <a:lnSpc>
                <a:spcPct val="121000"/>
              </a:lnSpc>
              <a:spcBef>
                <a:spcPts val="50800"/>
              </a:spcBef>
            </a:pPr>
            <a:r>
              <a:rPr sz="1200" kern="0" dirty="0">
                <a:latin typeface="Arial Unicode MS"/>
                <a:cs typeface="Arial Unicode MS"/>
              </a:rPr>
              <a:t>Although</a:t>
            </a:r>
            <a:r>
              <a:rPr lang="en-US" sz="1200" kern="0" dirty="0">
                <a:latin typeface="Arial Unicode MS"/>
                <a:cs typeface="Arial Unicode MS"/>
              </a:rPr>
              <a:t> </a:t>
            </a:r>
            <a:r>
              <a:rPr sz="1200" kern="0" dirty="0">
                <a:latin typeface="Arial Unicode MS"/>
                <a:cs typeface="Arial Unicode MS"/>
              </a:rPr>
              <a:t>verbal </a:t>
            </a:r>
            <a:r>
              <a:rPr lang="en-GB" sz="1200" kern="0" dirty="0">
                <a:latin typeface="Arial Unicode MS"/>
                <a:cs typeface="Arial Unicode MS"/>
              </a:rPr>
              <a:t>interactions are central, dialogue can be supported with </a:t>
            </a:r>
            <a:r>
              <a:rPr lang="en-GB" sz="1200" b="1" kern="0" dirty="0">
                <a:latin typeface="Arial"/>
                <a:cs typeface="Arial"/>
              </a:rPr>
              <a:t>non-verbal communication </a:t>
            </a:r>
            <a:r>
              <a:rPr lang="en-GB" sz="1200" kern="0" dirty="0">
                <a:latin typeface="Arial Unicode MS"/>
                <a:cs typeface="Arial Unicode MS"/>
              </a:rPr>
              <a:t>(e.g. gestures, facial  expression and eye contact) and by using visual or technology resources. Silence, physical </a:t>
            </a:r>
            <a:r>
              <a:rPr sz="1200" kern="0" dirty="0">
                <a:latin typeface="Arial Unicode MS"/>
                <a:cs typeface="Arial Unicode MS"/>
              </a:rPr>
              <a:t>movement,</a:t>
            </a:r>
            <a:r>
              <a:rPr lang="en-GB" sz="1200" kern="0" dirty="0">
                <a:latin typeface="Arial Unicode MS"/>
                <a:cs typeface="Arial Unicode MS"/>
              </a:rPr>
              <a:t> </a:t>
            </a:r>
            <a:r>
              <a:rPr sz="1200" kern="0" dirty="0">
                <a:latin typeface="Arial Unicode MS"/>
                <a:cs typeface="Arial Unicode MS"/>
              </a:rPr>
              <a:t>classroom routines and ethos can also be important aspects of dialogue, framing and supporting (or sometimes hindering) the spoken conversation that is the main focus of this </a:t>
            </a:r>
            <a:r>
              <a:rPr lang="en-GB" sz="1200" kern="0" dirty="0">
                <a:latin typeface="Arial Unicode MS"/>
                <a:cs typeface="Arial Unicode MS"/>
              </a:rPr>
              <a:t>toolkit</a:t>
            </a:r>
            <a:r>
              <a:rPr sz="1200" kern="0" dirty="0">
                <a:latin typeface="Arial Unicode MS"/>
                <a:cs typeface="Arial Unicode MS"/>
              </a:rPr>
              <a:t>.</a:t>
            </a:r>
          </a:p>
        </p:txBody>
      </p:sp>
      <p:sp>
        <p:nvSpPr>
          <p:cNvPr id="5" name="object 5"/>
          <p:cNvSpPr txBox="1"/>
          <p:nvPr/>
        </p:nvSpPr>
        <p:spPr>
          <a:xfrm>
            <a:off x="715651" y="5153025"/>
            <a:ext cx="4577715" cy="1099404"/>
          </a:xfrm>
          <a:prstGeom prst="rect">
            <a:avLst/>
          </a:prstGeom>
        </p:spPr>
        <p:txBody>
          <a:bodyPr vert="horz" wrap="square" lIns="0" tIns="635" rIns="0" bIns="0" rtlCol="0">
            <a:spAutoFit/>
          </a:bodyPr>
          <a:lstStyle/>
          <a:p>
            <a:pPr marL="82800" marR="5080">
              <a:lnSpc>
                <a:spcPct val="121000"/>
              </a:lnSpc>
              <a:spcBef>
                <a:spcPts val="50800"/>
              </a:spcBef>
            </a:pPr>
            <a:r>
              <a:rPr lang="en-GB" sz="1200" b="0" i="0" u="none" strike="noStrike" dirty="0">
                <a:solidFill>
                  <a:srgbClr val="000000"/>
                </a:solidFill>
                <a:effectLst/>
                <a:latin typeface="Arial" panose="020B0604020202020204" pitchFamily="34" charset="0"/>
                <a:cs typeface="Arial" panose="020B0604020202020204" pitchFamily="34" charset="0"/>
              </a:rPr>
              <a:t>Some features of dialogue already appear in many educational settings but sustaining dialogue that is productive for learning</a:t>
            </a:r>
            <a:r>
              <a:rPr lang="en-GB" sz="1200" b="0" i="0" u="none" strike="noStrike" dirty="0">
                <a:solidFill>
                  <a:srgbClr val="9900FF"/>
                </a:solidFill>
                <a:effectLst/>
                <a:latin typeface="Arial" panose="020B0604020202020204" pitchFamily="34" charset="0"/>
                <a:cs typeface="Arial" panose="020B0604020202020204" pitchFamily="34" charset="0"/>
              </a:rPr>
              <a:t> </a:t>
            </a:r>
            <a:r>
              <a:rPr sz="1200" kern="0" dirty="0">
                <a:latin typeface="Arial Unicode MS"/>
                <a:cs typeface="Arial Unicode MS"/>
              </a:rPr>
              <a:t>takes</a:t>
            </a:r>
            <a:r>
              <a:rPr lang="en-GB" sz="1200" kern="0" dirty="0">
                <a:latin typeface="Arial Unicode MS"/>
                <a:cs typeface="Arial Unicode MS"/>
              </a:rPr>
              <a:t> </a:t>
            </a:r>
            <a:r>
              <a:rPr sz="1200" kern="0" dirty="0">
                <a:latin typeface="Arial Unicode MS"/>
                <a:cs typeface="Arial Unicode MS"/>
              </a:rPr>
              <a:t>time. It might also challenge participants, especially if they are not used to expressing their views at length or having them examined publicly.</a:t>
            </a:r>
          </a:p>
        </p:txBody>
      </p:sp>
      <p:sp>
        <p:nvSpPr>
          <p:cNvPr id="6" name="object 6"/>
          <p:cNvSpPr txBox="1"/>
          <p:nvPr/>
        </p:nvSpPr>
        <p:spPr>
          <a:xfrm>
            <a:off x="1172851" y="6448425"/>
            <a:ext cx="3421379" cy="502284"/>
          </a:xfrm>
          <a:prstGeom prst="rect">
            <a:avLst/>
          </a:prstGeom>
        </p:spPr>
        <p:txBody>
          <a:bodyPr vert="horz" wrap="square" lIns="0" tIns="0" rIns="0" bIns="0" rtlCol="0">
            <a:spAutoFit/>
          </a:bodyPr>
          <a:lstStyle/>
          <a:p>
            <a:pPr marL="12700">
              <a:lnSpc>
                <a:spcPct val="100000"/>
              </a:lnSpc>
            </a:pPr>
            <a:r>
              <a:rPr sz="1200" b="1" u="sng" spc="-80" dirty="0">
                <a:solidFill>
                  <a:srgbClr val="0000FF"/>
                </a:solidFill>
                <a:latin typeface="Arial"/>
                <a:cs typeface="Arial"/>
                <a:hlinkClick r:id="rId3"/>
              </a:rPr>
              <a:t>Video </a:t>
            </a:r>
            <a:r>
              <a:rPr sz="1200" b="1" u="sng" spc="-70" dirty="0">
                <a:solidFill>
                  <a:srgbClr val="0000FF"/>
                </a:solidFill>
                <a:latin typeface="Arial"/>
                <a:cs typeface="Arial"/>
                <a:hlinkClick r:id="rId3"/>
              </a:rPr>
              <a:t>1: </a:t>
            </a:r>
            <a:r>
              <a:rPr sz="1200" b="1" u="sng" spc="-55" dirty="0">
                <a:solidFill>
                  <a:srgbClr val="0000FF"/>
                </a:solidFill>
                <a:latin typeface="Arial"/>
                <a:cs typeface="Arial"/>
                <a:hlinkClick r:id="rId3"/>
              </a:rPr>
              <a:t>What </a:t>
            </a:r>
            <a:r>
              <a:rPr sz="1200" b="1" u="sng" spc="-120" dirty="0">
                <a:solidFill>
                  <a:srgbClr val="0000FF"/>
                </a:solidFill>
                <a:latin typeface="Arial"/>
                <a:cs typeface="Arial"/>
                <a:hlinkClick r:id="rId3"/>
              </a:rPr>
              <a:t>is </a:t>
            </a:r>
            <a:r>
              <a:rPr sz="1200" b="1" u="sng" spc="-80" dirty="0">
                <a:solidFill>
                  <a:srgbClr val="0000FF"/>
                </a:solidFill>
                <a:latin typeface="Arial"/>
                <a:cs typeface="Arial"/>
                <a:hlinkClick r:id="rId3"/>
              </a:rPr>
              <a:t>educational</a:t>
            </a:r>
            <a:r>
              <a:rPr sz="1200" b="1" u="sng" spc="20" dirty="0">
                <a:solidFill>
                  <a:srgbClr val="0000FF"/>
                </a:solidFill>
                <a:latin typeface="Arial"/>
                <a:cs typeface="Arial"/>
                <a:hlinkClick r:id="rId3"/>
              </a:rPr>
              <a:t> </a:t>
            </a:r>
            <a:r>
              <a:rPr sz="1200" b="1" u="sng" spc="-100" dirty="0">
                <a:solidFill>
                  <a:srgbClr val="0000FF"/>
                </a:solidFill>
                <a:latin typeface="Arial"/>
                <a:cs typeface="Arial"/>
                <a:hlinkClick r:id="rId3"/>
              </a:rPr>
              <a:t>dialogue?</a:t>
            </a:r>
            <a:endParaRPr sz="1200" dirty="0">
              <a:latin typeface="Arial"/>
              <a:cs typeface="Arial"/>
            </a:endParaRPr>
          </a:p>
          <a:p>
            <a:pPr marL="12700">
              <a:lnSpc>
                <a:spcPct val="100000"/>
              </a:lnSpc>
              <a:spcBef>
                <a:spcPts val="885"/>
              </a:spcBef>
            </a:pPr>
            <a:r>
              <a:rPr sz="1200" spc="-65" dirty="0">
                <a:latin typeface="Arial Unicode MS"/>
                <a:cs typeface="Arial Unicode MS"/>
              </a:rPr>
              <a:t>Provides </a:t>
            </a:r>
            <a:r>
              <a:rPr sz="1200" spc="-35" dirty="0">
                <a:latin typeface="Arial Unicode MS"/>
                <a:cs typeface="Arial Unicode MS"/>
              </a:rPr>
              <a:t>more </a:t>
            </a:r>
            <a:r>
              <a:rPr sz="1200" b="1" spc="-25" dirty="0">
                <a:latin typeface="Arial"/>
                <a:cs typeface="Arial"/>
              </a:rPr>
              <a:t>i</a:t>
            </a:r>
            <a:r>
              <a:rPr sz="1200" spc="-25" dirty="0">
                <a:latin typeface="Arial Unicode MS"/>
                <a:cs typeface="Arial Unicode MS"/>
              </a:rPr>
              <a:t>nformation </a:t>
            </a:r>
            <a:r>
              <a:rPr sz="1200" spc="-30" dirty="0">
                <a:latin typeface="Arial Unicode MS"/>
                <a:cs typeface="Arial Unicode MS"/>
              </a:rPr>
              <a:t>about </a:t>
            </a:r>
            <a:r>
              <a:rPr sz="1200" spc="-40" dirty="0">
                <a:latin typeface="Arial Unicode MS"/>
                <a:cs typeface="Arial Unicode MS"/>
              </a:rPr>
              <a:t>educational</a:t>
            </a:r>
            <a:r>
              <a:rPr sz="1200" spc="-135" dirty="0">
                <a:latin typeface="Arial Unicode MS"/>
                <a:cs typeface="Arial Unicode MS"/>
              </a:rPr>
              <a:t> </a:t>
            </a:r>
            <a:r>
              <a:rPr sz="1200" spc="-50" dirty="0">
                <a:latin typeface="Arial Unicode MS"/>
                <a:cs typeface="Arial Unicode MS"/>
              </a:rPr>
              <a:t>dialogue</a:t>
            </a:r>
            <a:endParaRPr sz="1200" dirty="0">
              <a:latin typeface="Arial Unicode MS"/>
              <a:cs typeface="Arial Unicode MS"/>
            </a:endParaRPr>
          </a:p>
        </p:txBody>
      </p:sp>
      <p:sp>
        <p:nvSpPr>
          <p:cNvPr id="8" name="object 8"/>
          <p:cNvSpPr txBox="1"/>
          <p:nvPr/>
        </p:nvSpPr>
        <p:spPr>
          <a:xfrm>
            <a:off x="629919" y="809171"/>
            <a:ext cx="4183381" cy="291746"/>
          </a:xfrm>
          <a:prstGeom prst="rect">
            <a:avLst/>
          </a:prstGeom>
          <a:solidFill>
            <a:srgbClr val="D9F1F6"/>
          </a:solidFill>
        </p:spPr>
        <p:txBody>
          <a:bodyPr vert="horz" wrap="square" lIns="0" tIns="14604" rIns="0" bIns="0" rtlCol="0">
            <a:spAutoFit/>
          </a:bodyPr>
          <a:lstStyle/>
          <a:p>
            <a:pPr marL="26034">
              <a:lnSpc>
                <a:spcPct val="100000"/>
              </a:lnSpc>
              <a:spcBef>
                <a:spcPts val="114"/>
              </a:spcBef>
            </a:pPr>
            <a:r>
              <a:rPr sz="1800" b="1" kern="0" dirty="0">
                <a:solidFill>
                  <a:srgbClr val="1A616F"/>
                </a:solidFill>
                <a:latin typeface="Arial"/>
                <a:cs typeface="Arial"/>
              </a:rPr>
              <a:t>Part b. What is educational</a:t>
            </a:r>
            <a:r>
              <a:rPr lang="en-GB" kern="0" dirty="0">
                <a:latin typeface="Arial"/>
                <a:cs typeface="Arial"/>
              </a:rPr>
              <a:t> </a:t>
            </a:r>
            <a:r>
              <a:rPr sz="1800" b="1" kern="0" dirty="0">
                <a:solidFill>
                  <a:srgbClr val="1A616F"/>
                </a:solidFill>
                <a:latin typeface="Arial"/>
                <a:cs typeface="Arial"/>
              </a:rPr>
              <a:t>dialogue?</a:t>
            </a:r>
            <a:endParaRPr sz="1800" kern="0" dirty="0">
              <a:latin typeface="Arial"/>
              <a:cs typeface="Arial"/>
            </a:endParaRPr>
          </a:p>
        </p:txBody>
      </p:sp>
      <p:sp>
        <p:nvSpPr>
          <p:cNvPr id="9" name="object 9"/>
          <p:cNvSpPr/>
          <p:nvPr/>
        </p:nvSpPr>
        <p:spPr>
          <a:xfrm>
            <a:off x="5563566" y="611574"/>
            <a:ext cx="4742180" cy="6448355"/>
          </a:xfrm>
          <a:custGeom>
            <a:avLst/>
            <a:gdLst/>
            <a:ahLst/>
            <a:cxnLst/>
            <a:rect l="l" t="t" r="r" b="b"/>
            <a:pathLst>
              <a:path w="4742180" h="5716905">
                <a:moveTo>
                  <a:pt x="0" y="0"/>
                </a:moveTo>
                <a:lnTo>
                  <a:pt x="4742046" y="0"/>
                </a:lnTo>
                <a:lnTo>
                  <a:pt x="4742046" y="5716909"/>
                </a:lnTo>
                <a:lnTo>
                  <a:pt x="0" y="5716909"/>
                </a:lnTo>
                <a:lnTo>
                  <a:pt x="0" y="0"/>
                </a:lnTo>
                <a:close/>
              </a:path>
            </a:pathLst>
          </a:custGeom>
          <a:ln w="31733">
            <a:solidFill>
              <a:srgbClr val="2791A6"/>
            </a:solidFill>
          </a:ln>
        </p:spPr>
        <p:txBody>
          <a:bodyPr wrap="square" lIns="0" tIns="0" rIns="0" bIns="0" rtlCol="0"/>
          <a:lstStyle/>
          <a:p>
            <a:endParaRPr/>
          </a:p>
        </p:txBody>
      </p:sp>
      <p:sp>
        <p:nvSpPr>
          <p:cNvPr id="10" name="object 10"/>
          <p:cNvSpPr txBox="1"/>
          <p:nvPr/>
        </p:nvSpPr>
        <p:spPr>
          <a:xfrm>
            <a:off x="5651500" y="821950"/>
            <a:ext cx="4549140" cy="2059282"/>
          </a:xfrm>
          <a:prstGeom prst="rect">
            <a:avLst/>
          </a:prstGeom>
        </p:spPr>
        <p:txBody>
          <a:bodyPr vert="horz" wrap="square" lIns="0" tIns="0" rIns="0" bIns="0" rtlCol="0">
            <a:spAutoFit/>
          </a:bodyPr>
          <a:lstStyle/>
          <a:p>
            <a:pPr marL="12700" algn="just">
              <a:lnSpc>
                <a:spcPct val="100000"/>
              </a:lnSpc>
            </a:pPr>
            <a:r>
              <a:rPr sz="1400" b="1" dirty="0">
                <a:solidFill>
                  <a:srgbClr val="1A616F"/>
                </a:solidFill>
                <a:latin typeface="Arial"/>
                <a:cs typeface="Arial"/>
              </a:rPr>
              <a:t>What’s the difference between dialogue and talk?</a:t>
            </a:r>
            <a:endParaRPr sz="1400" dirty="0">
              <a:latin typeface="Arial"/>
              <a:cs typeface="Arial"/>
            </a:endParaRPr>
          </a:p>
          <a:p>
            <a:pPr marL="82800" marR="5080" indent="34290">
              <a:lnSpc>
                <a:spcPct val="121000"/>
              </a:lnSpc>
              <a:spcBef>
                <a:spcPts val="580"/>
              </a:spcBef>
            </a:pPr>
            <a:r>
              <a:rPr sz="1200" dirty="0">
                <a:latin typeface="Arial Unicode MS"/>
                <a:cs typeface="Arial Unicode MS"/>
              </a:rPr>
              <a:t>Students and teachers, of course, talk a great deal during the course of the day. This talk can have many purposes: giving instructions, students</a:t>
            </a:r>
            <a:r>
              <a:rPr lang="en-US" sz="1200" dirty="0">
                <a:latin typeface="Arial Unicode MS"/>
                <a:cs typeface="Arial Unicode MS"/>
              </a:rPr>
              <a:t> </a:t>
            </a:r>
            <a:r>
              <a:rPr sz="1200" dirty="0">
                <a:latin typeface="Arial Unicode MS"/>
                <a:cs typeface="Arial Unicode MS"/>
              </a:rPr>
              <a:t>chatting together, or sharing information. However, these examples are  not what we mean by educational dialogue.</a:t>
            </a:r>
            <a:r>
              <a:rPr lang="en-GB" sz="1200" dirty="0">
                <a:latin typeface="Arial Unicode MS"/>
                <a:cs typeface="Arial Unicode MS"/>
              </a:rPr>
              <a:t> </a:t>
            </a:r>
            <a:r>
              <a:rPr sz="1200" dirty="0">
                <a:latin typeface="Arial Unicode MS"/>
                <a:cs typeface="Arial Unicode MS"/>
              </a:rPr>
              <a:t>Even when students talk together during</a:t>
            </a:r>
            <a:r>
              <a:rPr lang="en-US" sz="1200" dirty="0">
                <a:latin typeface="Arial Unicode MS"/>
                <a:cs typeface="Arial Unicode MS"/>
              </a:rPr>
              <a:t> </a:t>
            </a:r>
            <a:r>
              <a:rPr sz="1200" dirty="0">
                <a:latin typeface="Arial Unicode MS"/>
                <a:cs typeface="Arial Unicode MS"/>
              </a:rPr>
              <a:t>learning situations, they may not be engaging in educational dialogue. Take this example from a teacher who has used the T-SEDA resources:</a:t>
            </a:r>
          </a:p>
        </p:txBody>
      </p:sp>
      <p:sp>
        <p:nvSpPr>
          <p:cNvPr id="11" name="object 11"/>
          <p:cNvSpPr txBox="1"/>
          <p:nvPr/>
        </p:nvSpPr>
        <p:spPr>
          <a:xfrm>
            <a:off x="5898357" y="3049186"/>
            <a:ext cx="4165124" cy="1118319"/>
          </a:xfrm>
          <a:prstGeom prst="rect">
            <a:avLst/>
          </a:prstGeom>
        </p:spPr>
        <p:txBody>
          <a:bodyPr vert="horz" wrap="square" lIns="0" tIns="0" rIns="0" bIns="0" rtlCol="0">
            <a:spAutoFit/>
          </a:bodyPr>
          <a:lstStyle/>
          <a:p>
            <a:pPr marL="12700" marR="5080" algn="just">
              <a:lnSpc>
                <a:spcPct val="102099"/>
              </a:lnSpc>
            </a:pPr>
            <a:r>
              <a:rPr sz="1200" i="1" dirty="0">
                <a:latin typeface="Arial"/>
                <a:cs typeface="Arial"/>
              </a:rPr>
              <a:t>Some students let their learning partner do all the talking, or they would state their thoughts without listening to what their learning partner said. Some pairs either did not talk at all or their talk was off topic. The children were not able to structure their discussions and they did not understand the purpose of their talk. (Natalie)</a:t>
            </a:r>
            <a:endParaRPr sz="1200" dirty="0">
              <a:latin typeface="Arial"/>
              <a:cs typeface="Arial"/>
            </a:endParaRPr>
          </a:p>
        </p:txBody>
      </p:sp>
      <p:sp>
        <p:nvSpPr>
          <p:cNvPr id="12" name="object 12"/>
          <p:cNvSpPr txBox="1"/>
          <p:nvPr/>
        </p:nvSpPr>
        <p:spPr>
          <a:xfrm>
            <a:off x="5634383" y="4335459"/>
            <a:ext cx="4549140" cy="649601"/>
          </a:xfrm>
          <a:prstGeom prst="rect">
            <a:avLst/>
          </a:prstGeom>
        </p:spPr>
        <p:txBody>
          <a:bodyPr vert="horz" wrap="square" lIns="0" tIns="0" rIns="0" bIns="0" rtlCol="0">
            <a:spAutoFit/>
          </a:bodyPr>
          <a:lstStyle/>
          <a:p>
            <a:pPr marL="82800" marR="5080">
              <a:lnSpc>
                <a:spcPct val="121000"/>
              </a:lnSpc>
              <a:spcBef>
                <a:spcPts val="580"/>
              </a:spcBef>
            </a:pPr>
            <a:r>
              <a:rPr sz="1200" dirty="0">
                <a:latin typeface="Arial Unicode MS"/>
                <a:cs typeface="Arial Unicode MS"/>
              </a:rPr>
              <a:t>Although students were talking together, they were not taking part in dialogue</a:t>
            </a:r>
            <a:r>
              <a:rPr lang="en-US" sz="1200" dirty="0">
                <a:latin typeface="Arial Unicode MS"/>
                <a:cs typeface="Arial Unicode MS"/>
              </a:rPr>
              <a:t> </a:t>
            </a:r>
            <a:r>
              <a:rPr sz="1200" dirty="0">
                <a:latin typeface="Arial Unicode MS"/>
                <a:cs typeface="Arial Unicode MS"/>
              </a:rPr>
              <a:t>because they were not engaging with each other, listening to each other, and their talk was not part of their learning.</a:t>
            </a:r>
          </a:p>
        </p:txBody>
      </p:sp>
      <p:sp>
        <p:nvSpPr>
          <p:cNvPr id="13" name="object 13"/>
          <p:cNvSpPr txBox="1"/>
          <p:nvPr/>
        </p:nvSpPr>
        <p:spPr>
          <a:xfrm>
            <a:off x="5707712" y="6376978"/>
            <a:ext cx="4391660" cy="645177"/>
          </a:xfrm>
          <a:prstGeom prst="rect">
            <a:avLst/>
          </a:prstGeom>
        </p:spPr>
        <p:txBody>
          <a:bodyPr vert="horz" wrap="square" lIns="0" tIns="0" rIns="0" bIns="0" rtlCol="0">
            <a:spAutoFit/>
          </a:bodyPr>
          <a:lstStyle/>
          <a:p>
            <a:pPr marL="12700" marR="5080">
              <a:lnSpc>
                <a:spcPct val="102499"/>
              </a:lnSpc>
            </a:pPr>
            <a:r>
              <a:rPr sz="1400" b="1" dirty="0">
                <a:latin typeface="Arial"/>
                <a:cs typeface="Arial"/>
              </a:rPr>
              <a:t>The table overleaf </a:t>
            </a:r>
            <a:r>
              <a:rPr lang="en-GB" sz="1400" b="1" dirty="0">
                <a:latin typeface="Arial"/>
                <a:cs typeface="Arial"/>
              </a:rPr>
              <a:t>gives</a:t>
            </a:r>
            <a:r>
              <a:rPr sz="1400" b="1" dirty="0">
                <a:latin typeface="Arial"/>
                <a:cs typeface="Arial"/>
              </a:rPr>
              <a:t> </a:t>
            </a:r>
            <a:r>
              <a:rPr lang="en-GB" sz="1400" b="1" dirty="0">
                <a:latin typeface="Arial"/>
                <a:cs typeface="Arial"/>
              </a:rPr>
              <a:t>examples of what </a:t>
            </a:r>
            <a:r>
              <a:rPr sz="1400" b="1" dirty="0">
                <a:latin typeface="Arial"/>
                <a:cs typeface="Arial"/>
              </a:rPr>
              <a:t>you  might hear </a:t>
            </a:r>
            <a:r>
              <a:rPr lang="en-GB" sz="1400" b="1" dirty="0">
                <a:latin typeface="Arial"/>
                <a:cs typeface="Arial"/>
              </a:rPr>
              <a:t>or read </a:t>
            </a:r>
            <a:r>
              <a:rPr sz="1400" b="1" dirty="0">
                <a:latin typeface="Arial"/>
                <a:cs typeface="Arial"/>
              </a:rPr>
              <a:t>when </a:t>
            </a:r>
            <a:r>
              <a:rPr lang="en-GB" sz="1400" b="1" dirty="0">
                <a:latin typeface="Arial"/>
                <a:cs typeface="Arial"/>
              </a:rPr>
              <a:t>learners</a:t>
            </a:r>
            <a:r>
              <a:rPr sz="1400" b="1" dirty="0">
                <a:latin typeface="Arial"/>
                <a:cs typeface="Arial"/>
              </a:rPr>
              <a:t> are taking part in  educational dialogue.</a:t>
            </a:r>
            <a:endParaRPr sz="1400" dirty="0">
              <a:latin typeface="Arial"/>
              <a:cs typeface="Arial"/>
            </a:endParaRPr>
          </a:p>
        </p:txBody>
      </p:sp>
      <p:sp>
        <p:nvSpPr>
          <p:cNvPr id="14" name="object 14"/>
          <p:cNvSpPr/>
          <p:nvPr/>
        </p:nvSpPr>
        <p:spPr>
          <a:xfrm>
            <a:off x="688225" y="6448425"/>
            <a:ext cx="449575" cy="449574"/>
          </a:xfrm>
          <a:prstGeom prst="rect">
            <a:avLst/>
          </a:prstGeom>
          <a:blipFill>
            <a:blip r:embed="rId4" cstate="print"/>
            <a:stretch>
              <a:fillRect/>
            </a:stretch>
          </a:blipFill>
        </p:spPr>
        <p:txBody>
          <a:bodyPr wrap="square" lIns="0" tIns="0" rIns="0" bIns="0" rtlCol="0"/>
          <a:lstStyle/>
          <a:p>
            <a:endParaRPr/>
          </a:p>
        </p:txBody>
      </p:sp>
      <p:sp>
        <p:nvSpPr>
          <p:cNvPr id="15" name="object 15"/>
          <p:cNvSpPr txBox="1"/>
          <p:nvPr/>
        </p:nvSpPr>
        <p:spPr>
          <a:xfrm>
            <a:off x="5285281" y="7088109"/>
            <a:ext cx="121920" cy="154529"/>
          </a:xfrm>
          <a:prstGeom prst="rect">
            <a:avLst/>
          </a:prstGeom>
        </p:spPr>
        <p:txBody>
          <a:bodyPr vert="horz" wrap="square" lIns="0" tIns="635" rIns="0" bIns="0" rtlCol="0">
            <a:spAutoFit/>
          </a:bodyPr>
          <a:lstStyle/>
          <a:p>
            <a:pPr marL="25400">
              <a:lnSpc>
                <a:spcPct val="100000"/>
              </a:lnSpc>
              <a:spcBef>
                <a:spcPts val="5"/>
              </a:spcBef>
            </a:pPr>
            <a:r>
              <a:rPr sz="1000" dirty="0">
                <a:latin typeface="Arial"/>
                <a:cs typeface="Arial"/>
              </a:rPr>
              <a:t>5</a:t>
            </a:r>
            <a:endParaRPr sz="1000">
              <a:latin typeface="Arial"/>
              <a:cs typeface="Arial"/>
            </a:endParaRPr>
          </a:p>
        </p:txBody>
      </p:sp>
      <p:sp>
        <p:nvSpPr>
          <p:cNvPr id="7" name="TextBox 6">
            <a:extLst>
              <a:ext uri="{FF2B5EF4-FFF2-40B4-BE49-F238E27FC236}">
                <a16:creationId xmlns:a16="http://schemas.microsoft.com/office/drawing/2014/main" id="{336CB5A9-3AA6-AE47-AE6D-17BCA12D47EE}"/>
              </a:ext>
            </a:extLst>
          </p:cNvPr>
          <p:cNvSpPr txBox="1"/>
          <p:nvPr/>
        </p:nvSpPr>
        <p:spPr>
          <a:xfrm>
            <a:off x="5651499" y="5153025"/>
            <a:ext cx="4548505" cy="1015663"/>
          </a:xfrm>
          <a:prstGeom prst="rect">
            <a:avLst/>
          </a:prstGeom>
          <a:noFill/>
        </p:spPr>
        <p:txBody>
          <a:bodyPr wrap="square" rtlCol="0">
            <a:spAutoFit/>
          </a:bodyPr>
          <a:lstStyle/>
          <a:p>
            <a:pPr algn="just"/>
            <a:r>
              <a:rPr lang="en-GB" sz="1200" b="1" kern="14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Video clips: </a:t>
            </a:r>
            <a:r>
              <a:rPr lang="en-GB" sz="1200" kern="14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Downloadable video clips of dialogic teaching in UK (primary, middle, secondary) classrooms filmed during several research projects are available at:</a:t>
            </a:r>
          </a:p>
          <a:p>
            <a:pPr algn="just"/>
            <a:r>
              <a:rPr lang="en-GB" sz="1200" u="sng" dirty="0">
                <a:effectLst/>
                <a:latin typeface="Helvetica Neue" panose="02000503000000020004" pitchFamily="2" charset="0"/>
                <a:hlinkClick r:id="rId5"/>
              </a:rPr>
              <a:t>https://vimeopro.com/camtree/cedir/</a:t>
            </a:r>
            <a:endParaRPr lang="en-GB" sz="1200" kern="14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GB" sz="1200" kern="14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Prompts for discussion are included.)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822700" y="733426"/>
            <a:ext cx="3276600" cy="246221"/>
          </a:xfrm>
          <a:prstGeom prst="rect">
            <a:avLst/>
          </a:prstGeom>
        </p:spPr>
        <p:txBody>
          <a:bodyPr vert="horz" wrap="square" lIns="0" tIns="0" rIns="0" bIns="0" rtlCol="0">
            <a:spAutoFit/>
          </a:bodyPr>
          <a:lstStyle/>
          <a:p>
            <a:pPr marL="12700">
              <a:lnSpc>
                <a:spcPct val="100000"/>
              </a:lnSpc>
            </a:pPr>
            <a:r>
              <a:rPr sz="1600" b="1" dirty="0">
                <a:latin typeface="Arial"/>
                <a:cs typeface="Arial"/>
              </a:rPr>
              <a:t>T-SEDA dialogue coding scheme</a:t>
            </a:r>
            <a:endParaRPr sz="1600" dirty="0">
              <a:latin typeface="Arial"/>
              <a:cs typeface="Arial"/>
            </a:endParaRPr>
          </a:p>
        </p:txBody>
      </p:sp>
      <p:sp>
        <p:nvSpPr>
          <p:cNvPr id="4" name="object 4"/>
          <p:cNvSpPr txBox="1"/>
          <p:nvPr/>
        </p:nvSpPr>
        <p:spPr>
          <a:xfrm>
            <a:off x="5285281" y="7088109"/>
            <a:ext cx="121920" cy="154529"/>
          </a:xfrm>
          <a:prstGeom prst="rect">
            <a:avLst/>
          </a:prstGeom>
        </p:spPr>
        <p:txBody>
          <a:bodyPr vert="horz" wrap="square" lIns="0" tIns="635" rIns="0" bIns="0" rtlCol="0">
            <a:spAutoFit/>
          </a:bodyPr>
          <a:lstStyle/>
          <a:p>
            <a:pPr marL="25400">
              <a:lnSpc>
                <a:spcPct val="100000"/>
              </a:lnSpc>
              <a:spcBef>
                <a:spcPts val="5"/>
              </a:spcBef>
            </a:pPr>
            <a:r>
              <a:rPr sz="1000" dirty="0">
                <a:latin typeface="Arial"/>
                <a:cs typeface="Arial"/>
              </a:rPr>
              <a:t>6</a:t>
            </a:r>
            <a:endParaRPr sz="1000">
              <a:latin typeface="Arial"/>
              <a:cs typeface="Arial"/>
            </a:endParaRPr>
          </a:p>
        </p:txBody>
      </p:sp>
      <p:graphicFrame>
        <p:nvGraphicFramePr>
          <p:cNvPr id="5" name="Table 4">
            <a:extLst>
              <a:ext uri="{FF2B5EF4-FFF2-40B4-BE49-F238E27FC236}">
                <a16:creationId xmlns:a16="http://schemas.microsoft.com/office/drawing/2014/main" id="{91538609-2ABE-4342-A3C3-B8835FA7A184}"/>
              </a:ext>
            </a:extLst>
          </p:cNvPr>
          <p:cNvGraphicFramePr>
            <a:graphicFrameLocks noGrp="1"/>
          </p:cNvGraphicFramePr>
          <p:nvPr>
            <p:extLst>
              <p:ext uri="{D42A27DB-BD31-4B8C-83A1-F6EECF244321}">
                <p14:modId xmlns:p14="http://schemas.microsoft.com/office/powerpoint/2010/main" val="3540323882"/>
              </p:ext>
            </p:extLst>
          </p:nvPr>
        </p:nvGraphicFramePr>
        <p:xfrm>
          <a:off x="867971" y="1372950"/>
          <a:ext cx="8974529" cy="5448681"/>
        </p:xfrm>
        <a:graphic>
          <a:graphicData uri="http://schemas.openxmlformats.org/drawingml/2006/table">
            <a:tbl>
              <a:tblPr/>
              <a:tblGrid>
                <a:gridCol w="2184277">
                  <a:extLst>
                    <a:ext uri="{9D8B030D-6E8A-4147-A177-3AD203B41FA5}">
                      <a16:colId xmlns:a16="http://schemas.microsoft.com/office/drawing/2014/main" val="225083509"/>
                    </a:ext>
                  </a:extLst>
                </a:gridCol>
                <a:gridCol w="3302986">
                  <a:extLst>
                    <a:ext uri="{9D8B030D-6E8A-4147-A177-3AD203B41FA5}">
                      <a16:colId xmlns:a16="http://schemas.microsoft.com/office/drawing/2014/main" val="1004938264"/>
                    </a:ext>
                  </a:extLst>
                </a:gridCol>
                <a:gridCol w="3487266">
                  <a:extLst>
                    <a:ext uri="{9D8B030D-6E8A-4147-A177-3AD203B41FA5}">
                      <a16:colId xmlns:a16="http://schemas.microsoft.com/office/drawing/2014/main" val="2186944270"/>
                    </a:ext>
                  </a:extLst>
                </a:gridCol>
              </a:tblGrid>
              <a:tr h="307894">
                <a:tc>
                  <a:txBody>
                    <a:bodyPr/>
                    <a:lstStyle/>
                    <a:p>
                      <a:pPr algn="ctr" fontAlgn="t">
                        <a:spcBef>
                          <a:spcPts val="0"/>
                        </a:spcBef>
                        <a:spcAft>
                          <a:spcPts val="0"/>
                        </a:spcAft>
                      </a:pPr>
                      <a:r>
                        <a:rPr lang="en-GB" sz="1100" b="1" i="0" u="none" strike="noStrike" dirty="0">
                          <a:effectLst/>
                          <a:latin typeface="Arial" panose="020B0604020202020204" pitchFamily="34" charset="0"/>
                          <a:ea typeface="Arial" panose="020B0604020202020204" pitchFamily="34" charset="0"/>
                        </a:rPr>
                        <a:t>Dialogue categories</a:t>
                      </a:r>
                      <a:endParaRPr lang="en-GB" sz="1500" b="0" i="0" u="none" strike="noStrike" dirty="0">
                        <a:effectLst/>
                        <a:latin typeface="Arial" panose="020B0604020202020204" pitchFamily="34" charset="0"/>
                      </a:endParaRPr>
                    </a:p>
                  </a:txBody>
                  <a:tcPr marL="54055" marR="54055" marT="54055" marB="54055">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fontAlgn="t">
                        <a:spcBef>
                          <a:spcPts val="0"/>
                        </a:spcBef>
                        <a:spcAft>
                          <a:spcPts val="0"/>
                        </a:spcAft>
                      </a:pPr>
                      <a:r>
                        <a:rPr lang="en-GB" sz="1100" b="1" i="0" u="none" strike="noStrike">
                          <a:solidFill>
                            <a:srgbClr val="000000"/>
                          </a:solidFill>
                          <a:effectLst/>
                          <a:latin typeface="Arial" panose="020B0604020202020204" pitchFamily="34" charset="0"/>
                          <a:ea typeface="Arial" panose="020B0604020202020204" pitchFamily="34" charset="0"/>
                        </a:rPr>
                        <a:t>Contributions and Strategies</a:t>
                      </a:r>
                      <a:endParaRPr lang="en-GB" sz="1500" b="0" i="0" u="none" strike="noStrike">
                        <a:effectLst/>
                        <a:latin typeface="Arial" panose="020B0604020202020204" pitchFamily="34" charset="0"/>
                      </a:endParaRPr>
                    </a:p>
                  </a:txBody>
                  <a:tcPr marL="54055" marR="54055" marT="54055" marB="54055">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fontAlgn="t">
                        <a:spcBef>
                          <a:spcPts val="0"/>
                        </a:spcBef>
                        <a:spcAft>
                          <a:spcPts val="0"/>
                        </a:spcAft>
                      </a:pPr>
                      <a:r>
                        <a:rPr lang="en-GB" sz="1100" b="1" i="0" u="none" strike="noStrike">
                          <a:solidFill>
                            <a:srgbClr val="000000"/>
                          </a:solidFill>
                          <a:effectLst/>
                          <a:latin typeface="Arial" panose="020B0604020202020204" pitchFamily="34" charset="0"/>
                          <a:ea typeface="Arial" panose="020B0604020202020204" pitchFamily="34" charset="0"/>
                        </a:rPr>
                        <a:t>What do we hear? (Key Words)</a:t>
                      </a:r>
                      <a:endParaRPr lang="en-GB" sz="1500" b="0" i="0" u="none" strike="noStrike">
                        <a:effectLst/>
                        <a:latin typeface="Arial" panose="020B0604020202020204" pitchFamily="34" charset="0"/>
                      </a:endParaRPr>
                    </a:p>
                  </a:txBody>
                  <a:tcPr marL="54055" marR="54055" marT="54055" marB="54055">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extLst>
                  <a:ext uri="{0D108BD9-81ED-4DB2-BD59-A6C34878D82A}">
                    <a16:rowId xmlns:a16="http://schemas.microsoft.com/office/drawing/2014/main" val="3886679271"/>
                  </a:ext>
                </a:extLst>
              </a:tr>
              <a:tr h="450597">
                <a:tc>
                  <a:txBody>
                    <a:bodyPr/>
                    <a:lstStyle/>
                    <a:p>
                      <a:pPr algn="l" fontAlgn="t">
                        <a:spcBef>
                          <a:spcPts val="0"/>
                        </a:spcBef>
                        <a:spcAft>
                          <a:spcPts val="0"/>
                        </a:spcAft>
                      </a:pPr>
                      <a:r>
                        <a:rPr lang="en-GB" sz="1100" b="1" i="0" u="none" strike="noStrike">
                          <a:effectLst/>
                          <a:latin typeface="Arial" panose="020B0604020202020204" pitchFamily="34" charset="0"/>
                          <a:ea typeface="Arial" panose="020B0604020202020204" pitchFamily="34" charset="0"/>
                        </a:rPr>
                        <a:t>IB – Invite to build on ideas</a:t>
                      </a:r>
                      <a:endParaRPr lang="en-GB" sz="1500" b="0" i="0" u="none" strike="noStrike">
                        <a:effectLst/>
                        <a:latin typeface="Arial" panose="020B0604020202020204" pitchFamily="34" charset="0"/>
                      </a:endParaRPr>
                    </a:p>
                  </a:txBody>
                  <a:tcPr marL="54055" marR="54055" marT="54055" marB="54055">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l" fontAlgn="t">
                        <a:spcBef>
                          <a:spcPts val="0"/>
                        </a:spcBef>
                        <a:spcAft>
                          <a:spcPts val="0"/>
                        </a:spcAft>
                      </a:pPr>
                      <a:r>
                        <a:rPr lang="en-GB" sz="1000" b="0" i="1" u="none" strike="noStrike" dirty="0">
                          <a:effectLst/>
                          <a:latin typeface="Arial" panose="020B0604020202020204" pitchFamily="34" charset="0"/>
                          <a:ea typeface="Arial" panose="020B0604020202020204" pitchFamily="34" charset="0"/>
                        </a:rPr>
                        <a:t>Invite others to elaborate, build on, clarify, comment on or improve own or others’ ideas / contributions</a:t>
                      </a:r>
                      <a:endParaRPr lang="en-GB" sz="1500" b="0" i="0" u="none" strike="noStrike" dirty="0">
                        <a:effectLst/>
                        <a:latin typeface="Arial" panose="020B0604020202020204" pitchFamily="34" charset="0"/>
                      </a:endParaRPr>
                    </a:p>
                  </a:txBody>
                  <a:tcPr marL="54055" marR="54055" marT="54055" marB="54055">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l" fontAlgn="t">
                        <a:spcBef>
                          <a:spcPts val="0"/>
                        </a:spcBef>
                        <a:spcAft>
                          <a:spcPts val="0"/>
                        </a:spcAft>
                      </a:pPr>
                      <a:r>
                        <a:rPr lang="en-GB" sz="1000" b="0" i="0" u="none" strike="noStrike">
                          <a:effectLst/>
                          <a:latin typeface="Arial" panose="020B0604020202020204" pitchFamily="34" charset="0"/>
                          <a:ea typeface="Arial" panose="020B0604020202020204" pitchFamily="34" charset="0"/>
                          <a:cs typeface="Arial" panose="020B0604020202020204" pitchFamily="34" charset="0"/>
                        </a:rPr>
                        <a:t>‘Can you add’, ‘What?’ ‘Tell me’, ‘Can you rephrase this?’ ‘Do you think?’ ‘Do you agree?’</a:t>
                      </a:r>
                      <a:endParaRPr lang="en-GB" sz="1500" b="0" i="0" u="none" strike="noStrike">
                        <a:effectLst/>
                        <a:latin typeface="Arial" panose="020B0604020202020204" pitchFamily="34" charset="0"/>
                        <a:cs typeface="Arial" panose="020B0604020202020204" pitchFamily="34" charset="0"/>
                      </a:endParaRPr>
                    </a:p>
                  </a:txBody>
                  <a:tcPr marL="54055" marR="54055" marT="54055" marB="54055">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1295477169"/>
                  </a:ext>
                </a:extLst>
              </a:tr>
              <a:tr h="577734">
                <a:tc>
                  <a:txBody>
                    <a:bodyPr/>
                    <a:lstStyle/>
                    <a:p>
                      <a:pPr algn="l" fontAlgn="t">
                        <a:spcBef>
                          <a:spcPts val="0"/>
                        </a:spcBef>
                        <a:spcAft>
                          <a:spcPts val="0"/>
                        </a:spcAft>
                      </a:pPr>
                      <a:r>
                        <a:rPr lang="en-GB" sz="1100" b="1" i="0" u="none" strike="noStrike">
                          <a:solidFill>
                            <a:srgbClr val="000000"/>
                          </a:solidFill>
                          <a:effectLst/>
                          <a:latin typeface="Arial" panose="020B0604020202020204" pitchFamily="34" charset="0"/>
                          <a:ea typeface="Arial" panose="020B0604020202020204" pitchFamily="34" charset="0"/>
                        </a:rPr>
                        <a:t>B – Build on ideas</a:t>
                      </a:r>
                      <a:endParaRPr lang="en-GB" sz="1500" b="0" i="0" u="none" strike="noStrike">
                        <a:effectLst/>
                        <a:latin typeface="Arial" panose="020B0604020202020204" pitchFamily="34" charset="0"/>
                      </a:endParaRPr>
                    </a:p>
                  </a:txBody>
                  <a:tcPr marL="54055" marR="54055" marT="54055" marB="54055">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2DCDB"/>
                    </a:solidFill>
                  </a:tcPr>
                </a:tc>
                <a:tc>
                  <a:txBody>
                    <a:bodyPr/>
                    <a:lstStyle/>
                    <a:p>
                      <a:pPr algn="l" fontAlgn="t">
                        <a:spcBef>
                          <a:spcPts val="0"/>
                        </a:spcBef>
                        <a:spcAft>
                          <a:spcPts val="0"/>
                        </a:spcAft>
                      </a:pPr>
                      <a:r>
                        <a:rPr lang="en-GB" sz="1000" b="0" i="1" u="none" strike="noStrike" dirty="0">
                          <a:solidFill>
                            <a:srgbClr val="000000"/>
                          </a:solidFill>
                          <a:effectLst/>
                          <a:latin typeface="Arial" panose="020B0604020202020204" pitchFamily="34" charset="0"/>
                          <a:ea typeface="Arial" panose="020B0604020202020204" pitchFamily="34" charset="0"/>
                        </a:rPr>
                        <a:t>Build on, elaborate, clarify or comment on own or others’ ideas expressed in previous turns or other contributions</a:t>
                      </a:r>
                      <a:endParaRPr lang="en-GB" sz="1500" b="0" i="0" u="none" strike="noStrike" dirty="0">
                        <a:effectLst/>
                        <a:latin typeface="Arial" panose="020B0604020202020204" pitchFamily="34" charset="0"/>
                      </a:endParaRPr>
                    </a:p>
                  </a:txBody>
                  <a:tcPr marL="54055" marR="54055" marT="54055" marB="54055">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2DCDB"/>
                    </a:solidFill>
                  </a:tcPr>
                </a:tc>
                <a:tc>
                  <a:txBody>
                    <a:bodyPr/>
                    <a:lstStyle/>
                    <a:p>
                      <a:pPr algn="l" fontAlgn="t">
                        <a:spcBef>
                          <a:spcPts val="0"/>
                        </a:spcBef>
                        <a:spcAft>
                          <a:spcPts val="0"/>
                        </a:spcAft>
                      </a:pPr>
                      <a:r>
                        <a:rPr lang="en-GB" sz="10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‘it’s also’, ‘that makes me think’, ‘I mean’, ‘she meant’, ‘following on…’, ‘building on…’, </a:t>
                      </a:r>
                      <a:endParaRPr lang="en-GB" sz="1000" b="0" i="0" u="none" strike="noStrike" dirty="0">
                        <a:effectLst/>
                        <a:latin typeface="Arial" panose="020B0604020202020204" pitchFamily="34" charset="0"/>
                        <a:cs typeface="Arial" panose="020B0604020202020204" pitchFamily="34" charset="0"/>
                      </a:endParaRPr>
                    </a:p>
                  </a:txBody>
                  <a:tcPr marL="54055" marR="54055" marT="54055" marB="54055">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2DCDB"/>
                    </a:solidFill>
                  </a:tcPr>
                </a:tc>
                <a:extLst>
                  <a:ext uri="{0D108BD9-81ED-4DB2-BD59-A6C34878D82A}">
                    <a16:rowId xmlns:a16="http://schemas.microsoft.com/office/drawing/2014/main" val="503791794"/>
                  </a:ext>
                </a:extLst>
              </a:tr>
              <a:tr h="421192">
                <a:tc>
                  <a:txBody>
                    <a:bodyPr/>
                    <a:lstStyle/>
                    <a:p>
                      <a:pPr algn="l" fontAlgn="t">
                        <a:spcBef>
                          <a:spcPts val="0"/>
                        </a:spcBef>
                        <a:spcAft>
                          <a:spcPts val="0"/>
                        </a:spcAft>
                      </a:pPr>
                      <a:r>
                        <a:rPr lang="en-GB" sz="1100" b="1" i="0" u="none" strike="noStrike" dirty="0">
                          <a:effectLst/>
                          <a:latin typeface="Arial" panose="020B0604020202020204" pitchFamily="34" charset="0"/>
                          <a:ea typeface="Arial" panose="020B0604020202020204" pitchFamily="34" charset="0"/>
                        </a:rPr>
                        <a:t>CH - Challenge</a:t>
                      </a:r>
                      <a:endParaRPr lang="en-GB" sz="1500" b="0" i="0" u="none" strike="noStrike" dirty="0">
                        <a:effectLst/>
                        <a:latin typeface="Arial" panose="020B0604020202020204" pitchFamily="34" charset="0"/>
                      </a:endParaRPr>
                    </a:p>
                  </a:txBody>
                  <a:tcPr marL="54055" marR="54055" marT="54055" marB="54055">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l" fontAlgn="t">
                        <a:spcBef>
                          <a:spcPts val="0"/>
                        </a:spcBef>
                        <a:spcAft>
                          <a:spcPts val="0"/>
                        </a:spcAft>
                      </a:pPr>
                      <a:r>
                        <a:rPr lang="en-GB" sz="1000" b="0" i="1" u="none" strike="noStrike" dirty="0">
                          <a:effectLst/>
                          <a:latin typeface="Arial" panose="020B0604020202020204" pitchFamily="34" charset="0"/>
                          <a:ea typeface="Arial" panose="020B0604020202020204" pitchFamily="34" charset="0"/>
                        </a:rPr>
                        <a:t>Call into question, doubt, disagree with or challenge an idea</a:t>
                      </a:r>
                      <a:endParaRPr lang="en-GB" sz="1500" b="0" i="0" u="none" strike="noStrike" dirty="0">
                        <a:effectLst/>
                        <a:latin typeface="Arial" panose="020B0604020202020204" pitchFamily="34" charset="0"/>
                      </a:endParaRPr>
                    </a:p>
                  </a:txBody>
                  <a:tcPr marL="54055" marR="54055" marT="54055" marB="54055">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l" fontAlgn="t">
                        <a:spcBef>
                          <a:spcPts val="0"/>
                        </a:spcBef>
                        <a:spcAft>
                          <a:spcPts val="0"/>
                        </a:spcAft>
                      </a:pPr>
                      <a:r>
                        <a:rPr lang="en-GB" sz="1000" b="0" i="0" u="none" strike="noStrike" dirty="0">
                          <a:effectLst/>
                          <a:latin typeface="Arial" panose="020B0604020202020204" pitchFamily="34" charset="0"/>
                          <a:ea typeface="Arial" panose="020B0604020202020204" pitchFamily="34" charset="0"/>
                          <a:cs typeface="Arial" panose="020B0604020202020204" pitchFamily="34" charset="0"/>
                        </a:rPr>
                        <a:t>‘I disagree’, ‘But’, ‘Are you sure</a:t>
                      </a:r>
                      <a:r>
                        <a:rPr lang="en-GB" sz="10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 ‘…different idea’</a:t>
                      </a:r>
                      <a:endParaRPr lang="en-GB" sz="1500" b="0" i="0" u="none" strike="noStrike" dirty="0">
                        <a:effectLst/>
                        <a:latin typeface="Arial" panose="020B0604020202020204" pitchFamily="34" charset="0"/>
                        <a:cs typeface="Arial" panose="020B0604020202020204" pitchFamily="34" charset="0"/>
                      </a:endParaRPr>
                    </a:p>
                  </a:txBody>
                  <a:tcPr marL="54055" marR="54055" marT="54055" marB="54055">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1843852089"/>
                  </a:ext>
                </a:extLst>
              </a:tr>
              <a:tr h="450597">
                <a:tc>
                  <a:txBody>
                    <a:bodyPr/>
                    <a:lstStyle/>
                    <a:p>
                      <a:pPr algn="l" fontAlgn="t">
                        <a:spcBef>
                          <a:spcPts val="0"/>
                        </a:spcBef>
                        <a:spcAft>
                          <a:spcPts val="0"/>
                        </a:spcAft>
                      </a:pPr>
                      <a:r>
                        <a:rPr lang="en-GB" sz="1100" b="1" i="0" u="none" strike="noStrike" dirty="0">
                          <a:solidFill>
                            <a:srgbClr val="000000"/>
                          </a:solidFill>
                          <a:effectLst/>
                          <a:latin typeface="Arial" panose="020B0604020202020204" pitchFamily="34" charset="0"/>
                          <a:ea typeface="Arial" panose="020B0604020202020204" pitchFamily="34" charset="0"/>
                        </a:rPr>
                        <a:t>IR – Invite reasoning</a:t>
                      </a:r>
                      <a:endParaRPr lang="en-GB" sz="1500" b="0" i="0" u="none" strike="noStrike" dirty="0">
                        <a:effectLst/>
                        <a:latin typeface="Arial" panose="020B0604020202020204" pitchFamily="34" charset="0"/>
                      </a:endParaRPr>
                    </a:p>
                  </a:txBody>
                  <a:tcPr marL="54055" marR="54055" marT="54055" marB="54055">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2DCDB"/>
                    </a:solidFill>
                  </a:tcPr>
                </a:tc>
                <a:tc>
                  <a:txBody>
                    <a:bodyPr/>
                    <a:lstStyle/>
                    <a:p>
                      <a:pPr algn="l" fontAlgn="t">
                        <a:spcBef>
                          <a:spcPts val="0"/>
                        </a:spcBef>
                        <a:spcAft>
                          <a:spcPts val="0"/>
                        </a:spcAft>
                      </a:pPr>
                      <a:r>
                        <a:rPr lang="en-GB" sz="1000" b="0" i="1" u="none" strike="noStrike" dirty="0">
                          <a:solidFill>
                            <a:srgbClr val="000000"/>
                          </a:solidFill>
                          <a:effectLst/>
                          <a:latin typeface="Arial" panose="020B0604020202020204" pitchFamily="34" charset="0"/>
                          <a:ea typeface="Arial" panose="020B0604020202020204" pitchFamily="34" charset="0"/>
                        </a:rPr>
                        <a:t>Invite others to explain, justify, and/or use possibility thinking relating to their own or another’s ideas</a:t>
                      </a:r>
                      <a:endParaRPr lang="en-GB" sz="1500" b="0" i="0" u="none" strike="noStrike" dirty="0">
                        <a:effectLst/>
                        <a:latin typeface="Arial" panose="020B0604020202020204" pitchFamily="34" charset="0"/>
                      </a:endParaRPr>
                    </a:p>
                  </a:txBody>
                  <a:tcPr marL="54055" marR="54055" marT="54055" marB="54055">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2DCDB"/>
                    </a:solidFill>
                  </a:tcPr>
                </a:tc>
                <a:tc>
                  <a:txBody>
                    <a:bodyPr/>
                    <a:lstStyle/>
                    <a:p>
                      <a:pPr algn="l" fontAlgn="t">
                        <a:spcBef>
                          <a:spcPts val="0"/>
                        </a:spcBef>
                        <a:spcAft>
                          <a:spcPts val="0"/>
                        </a:spcAft>
                      </a:pPr>
                      <a:r>
                        <a:rPr lang="en-GB" sz="10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‘Why?’, ‘How?, ‘Do you think?’, …‘explain further’</a:t>
                      </a:r>
                      <a:endParaRPr lang="en-GB" sz="1500" b="0" i="0" u="none" strike="noStrike" dirty="0">
                        <a:effectLst/>
                        <a:latin typeface="Arial" panose="020B0604020202020204" pitchFamily="34" charset="0"/>
                        <a:cs typeface="Arial" panose="020B0604020202020204" pitchFamily="34" charset="0"/>
                      </a:endParaRPr>
                    </a:p>
                  </a:txBody>
                  <a:tcPr marL="54055" marR="54055" marT="54055" marB="54055">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2DCDB"/>
                    </a:solidFill>
                  </a:tcPr>
                </a:tc>
                <a:extLst>
                  <a:ext uri="{0D108BD9-81ED-4DB2-BD59-A6C34878D82A}">
                    <a16:rowId xmlns:a16="http://schemas.microsoft.com/office/drawing/2014/main" val="4171600160"/>
                  </a:ext>
                </a:extLst>
              </a:tr>
              <a:tr h="450597">
                <a:tc>
                  <a:txBody>
                    <a:bodyPr/>
                    <a:lstStyle/>
                    <a:p>
                      <a:pPr algn="l" fontAlgn="t">
                        <a:spcBef>
                          <a:spcPts val="0"/>
                        </a:spcBef>
                        <a:spcAft>
                          <a:spcPts val="0"/>
                        </a:spcAft>
                      </a:pPr>
                      <a:r>
                        <a:rPr lang="en-GB" sz="1100" b="1" i="0" u="none" strike="noStrike">
                          <a:effectLst/>
                          <a:latin typeface="Arial" panose="020B0604020202020204" pitchFamily="34" charset="0"/>
                          <a:ea typeface="Arial" panose="020B0604020202020204" pitchFamily="34" charset="0"/>
                        </a:rPr>
                        <a:t>R – Make reasoning explicit</a:t>
                      </a:r>
                      <a:endParaRPr lang="en-GB" sz="1500" b="0" i="0" u="none" strike="noStrike">
                        <a:effectLst/>
                        <a:latin typeface="Arial" panose="020B0604020202020204" pitchFamily="34" charset="0"/>
                      </a:endParaRPr>
                    </a:p>
                  </a:txBody>
                  <a:tcPr marL="54055" marR="54055" marT="54055" marB="54055">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l" fontAlgn="t">
                        <a:spcBef>
                          <a:spcPts val="0"/>
                        </a:spcBef>
                        <a:spcAft>
                          <a:spcPts val="0"/>
                        </a:spcAft>
                      </a:pPr>
                      <a:r>
                        <a:rPr lang="en-GB" sz="1000" b="0" i="1" u="none" strike="noStrike" dirty="0">
                          <a:effectLst/>
                          <a:latin typeface="Arial" panose="020B0604020202020204" pitchFamily="34" charset="0"/>
                          <a:ea typeface="Arial" panose="020B0604020202020204" pitchFamily="34" charset="0"/>
                        </a:rPr>
                        <a:t>Explain, justify and/or use possibility thinking relating to own or another’s ideas</a:t>
                      </a:r>
                      <a:endParaRPr lang="en-GB" sz="1500" b="0" i="0" u="none" strike="noStrike" dirty="0">
                        <a:effectLst/>
                        <a:latin typeface="Arial" panose="020B0604020202020204" pitchFamily="34" charset="0"/>
                      </a:endParaRPr>
                    </a:p>
                  </a:txBody>
                  <a:tcPr marL="54055" marR="54055" marT="54055" marB="54055">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l" fontAlgn="t">
                        <a:spcBef>
                          <a:spcPts val="0"/>
                        </a:spcBef>
                        <a:spcAft>
                          <a:spcPts val="0"/>
                        </a:spcAft>
                      </a:pPr>
                      <a:r>
                        <a:rPr lang="en-GB" sz="1000" b="0" i="0" u="none" strike="noStrike">
                          <a:effectLst/>
                          <a:latin typeface="Arial" panose="020B0604020202020204" pitchFamily="34" charset="0"/>
                          <a:ea typeface="Arial" panose="020B0604020202020204" pitchFamily="34" charset="0"/>
                          <a:cs typeface="Arial" panose="020B0604020202020204" pitchFamily="34" charset="0"/>
                        </a:rPr>
                        <a:t>‘I think’, ‘because’, ‘so’, ‘therefore’, ‘in order to’, ‘if...then’, ‘it’s like...’, ‘imagine if...’, ‘could’,</a:t>
                      </a:r>
                      <a:endParaRPr lang="en-GB" sz="1500" b="0" i="0" u="none" strike="noStrike">
                        <a:effectLst/>
                        <a:latin typeface="Arial" panose="020B0604020202020204" pitchFamily="34" charset="0"/>
                        <a:cs typeface="Arial" panose="020B0604020202020204" pitchFamily="34" charset="0"/>
                      </a:endParaRPr>
                    </a:p>
                  </a:txBody>
                  <a:tcPr marL="54055" marR="54055" marT="54055" marB="54055">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3903804967"/>
                  </a:ext>
                </a:extLst>
              </a:tr>
              <a:tr h="577734">
                <a:tc>
                  <a:txBody>
                    <a:bodyPr/>
                    <a:lstStyle/>
                    <a:p>
                      <a:pPr algn="l" fontAlgn="t">
                        <a:spcBef>
                          <a:spcPts val="0"/>
                        </a:spcBef>
                        <a:spcAft>
                          <a:spcPts val="0"/>
                        </a:spcAft>
                      </a:pPr>
                      <a:r>
                        <a:rPr lang="en-GB" sz="1100" b="1" i="0" u="none" strike="noStrike" dirty="0">
                          <a:solidFill>
                            <a:srgbClr val="000000"/>
                          </a:solidFill>
                          <a:effectLst/>
                          <a:latin typeface="Arial" panose="020B0604020202020204" pitchFamily="34" charset="0"/>
                          <a:ea typeface="Arial" panose="020B0604020202020204" pitchFamily="34" charset="0"/>
                        </a:rPr>
                        <a:t>CA - Coordination of ideas and agreement</a:t>
                      </a:r>
                      <a:endParaRPr lang="en-GB" sz="1500" b="0" i="0" u="none" strike="noStrike" dirty="0">
                        <a:effectLst/>
                        <a:latin typeface="Arial" panose="020B0604020202020204" pitchFamily="34" charset="0"/>
                      </a:endParaRPr>
                    </a:p>
                  </a:txBody>
                  <a:tcPr marL="54055" marR="54055" marT="54055" marB="54055">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2DCDB"/>
                    </a:solidFill>
                  </a:tcPr>
                </a:tc>
                <a:tc>
                  <a:txBody>
                    <a:bodyPr/>
                    <a:lstStyle/>
                    <a:p>
                      <a:pPr algn="l" fontAlgn="t">
                        <a:spcBef>
                          <a:spcPts val="0"/>
                        </a:spcBef>
                        <a:spcAft>
                          <a:spcPts val="0"/>
                        </a:spcAft>
                      </a:pPr>
                      <a:r>
                        <a:rPr lang="en-GB" sz="1000" b="0" i="1" u="none" strike="noStrike" dirty="0">
                          <a:solidFill>
                            <a:srgbClr val="000000"/>
                          </a:solidFill>
                          <a:effectLst/>
                          <a:latin typeface="Arial" panose="020B0604020202020204" pitchFamily="34" charset="0"/>
                          <a:ea typeface="Arial" panose="020B0604020202020204" pitchFamily="34" charset="0"/>
                        </a:rPr>
                        <a:t>Contrast and synthesise ideas, evaluate, express agreement and consensus; Invite coordination / synthesis</a:t>
                      </a:r>
                      <a:endParaRPr lang="en-GB" sz="1500" b="0" i="0" u="none" strike="noStrike" dirty="0">
                        <a:effectLst/>
                        <a:latin typeface="Arial" panose="020B0604020202020204" pitchFamily="34" charset="0"/>
                      </a:endParaRPr>
                    </a:p>
                  </a:txBody>
                  <a:tcPr marL="54055" marR="54055" marT="54055" marB="54055">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2DCDB"/>
                    </a:solidFill>
                  </a:tcPr>
                </a:tc>
                <a:tc>
                  <a:txBody>
                    <a:bodyPr/>
                    <a:lstStyle/>
                    <a:p>
                      <a:pPr algn="l" fontAlgn="t">
                        <a:spcBef>
                          <a:spcPts val="0"/>
                        </a:spcBef>
                        <a:spcAft>
                          <a:spcPts val="0"/>
                        </a:spcAft>
                      </a:pPr>
                      <a:r>
                        <a:rPr lang="en-GB" sz="1000" b="0" i="0" u="none" strike="noStrike">
                          <a:solidFill>
                            <a:srgbClr val="000000"/>
                          </a:solidFill>
                          <a:effectLst/>
                          <a:latin typeface="Arial" panose="020B0604020202020204" pitchFamily="34" charset="0"/>
                          <a:ea typeface="Arial" panose="020B0604020202020204" pitchFamily="34" charset="0"/>
                          <a:cs typeface="Arial" panose="020B0604020202020204" pitchFamily="34" charset="0"/>
                        </a:rPr>
                        <a:t>‘agree’, ‘to sum up…’, ‘So, we all think that…’, ‘summarise’, ‘similar and different’</a:t>
                      </a:r>
                      <a:endParaRPr lang="en-GB" sz="1500" b="0" i="0" u="none" strike="noStrike">
                        <a:effectLst/>
                        <a:latin typeface="Arial" panose="020B0604020202020204" pitchFamily="34" charset="0"/>
                        <a:cs typeface="Arial" panose="020B0604020202020204" pitchFamily="34" charset="0"/>
                      </a:endParaRPr>
                    </a:p>
                  </a:txBody>
                  <a:tcPr marL="54055" marR="54055" marT="54055" marB="54055">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2DCDB"/>
                    </a:solidFill>
                  </a:tcPr>
                </a:tc>
                <a:extLst>
                  <a:ext uri="{0D108BD9-81ED-4DB2-BD59-A6C34878D82A}">
                    <a16:rowId xmlns:a16="http://schemas.microsoft.com/office/drawing/2014/main" val="3056654280"/>
                  </a:ext>
                </a:extLst>
              </a:tr>
              <a:tr h="577734">
                <a:tc>
                  <a:txBody>
                    <a:bodyPr/>
                    <a:lstStyle/>
                    <a:p>
                      <a:pPr algn="l" fontAlgn="t">
                        <a:spcBef>
                          <a:spcPts val="0"/>
                        </a:spcBef>
                        <a:spcAft>
                          <a:spcPts val="0"/>
                        </a:spcAft>
                      </a:pPr>
                      <a:r>
                        <a:rPr lang="en-GB" sz="1100" b="1" i="0" u="none" strike="noStrike" dirty="0">
                          <a:effectLst/>
                          <a:latin typeface="Arial" panose="020B0604020202020204" pitchFamily="34" charset="0"/>
                          <a:ea typeface="Arial" panose="020B0604020202020204" pitchFamily="34" charset="0"/>
                        </a:rPr>
                        <a:t>C – Connect</a:t>
                      </a:r>
                      <a:endParaRPr lang="en-GB" sz="1500" b="0" i="0" u="none" strike="noStrike" dirty="0">
                        <a:effectLst/>
                        <a:latin typeface="Arial" panose="020B0604020202020204" pitchFamily="34" charset="0"/>
                      </a:endParaRPr>
                    </a:p>
                    <a:p>
                      <a:pPr algn="l" fontAlgn="t">
                        <a:spcBef>
                          <a:spcPts val="0"/>
                        </a:spcBef>
                        <a:spcAft>
                          <a:spcPts val="0"/>
                        </a:spcAft>
                      </a:pPr>
                      <a:r>
                        <a:rPr lang="en-GB" sz="1100" b="1" i="0" u="none" strike="noStrike" dirty="0">
                          <a:effectLst/>
                          <a:latin typeface="Arial" panose="020B0604020202020204" pitchFamily="34" charset="0"/>
                          <a:ea typeface="Arial" panose="020B0604020202020204" pitchFamily="34" charset="0"/>
                        </a:rPr>
                        <a:t> </a:t>
                      </a:r>
                      <a:endParaRPr lang="en-GB" sz="1500" b="0" i="0" u="none" strike="noStrike" dirty="0">
                        <a:effectLst/>
                        <a:latin typeface="Arial" panose="020B0604020202020204" pitchFamily="34" charset="0"/>
                      </a:endParaRPr>
                    </a:p>
                  </a:txBody>
                  <a:tcPr marL="54055" marR="54055" marT="54055" marB="54055">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l" fontAlgn="t">
                        <a:spcBef>
                          <a:spcPts val="0"/>
                        </a:spcBef>
                        <a:spcAft>
                          <a:spcPts val="0"/>
                        </a:spcAft>
                      </a:pPr>
                      <a:r>
                        <a:rPr lang="en-GB" sz="1000" b="0" i="1" u="none" strike="noStrike" dirty="0">
                          <a:effectLst/>
                          <a:latin typeface="Arial" panose="020B0604020202020204" pitchFamily="34" charset="0"/>
                          <a:ea typeface="Arial" panose="020B0604020202020204" pitchFamily="34" charset="0"/>
                        </a:rPr>
                        <a:t>Make pathway of learning explicit by linking to contributions / knowledge / resources / experiences beyond the immediate dialogue, including everyday life</a:t>
                      </a:r>
                      <a:endParaRPr lang="en-GB" sz="1500" b="0" i="0" u="none" strike="noStrike" dirty="0">
                        <a:effectLst/>
                        <a:latin typeface="Arial" panose="020B0604020202020204" pitchFamily="34" charset="0"/>
                      </a:endParaRPr>
                    </a:p>
                  </a:txBody>
                  <a:tcPr marL="54055" marR="54055" marT="54055" marB="54055">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l" fontAlgn="t">
                        <a:spcBef>
                          <a:spcPts val="0"/>
                        </a:spcBef>
                        <a:spcAft>
                          <a:spcPts val="0"/>
                        </a:spcAft>
                      </a:pPr>
                      <a:r>
                        <a:rPr lang="en-GB" sz="1000" b="0" i="0" u="none" strike="noStrike">
                          <a:effectLst/>
                          <a:latin typeface="Arial" panose="020B0604020202020204" pitchFamily="34" charset="0"/>
                          <a:ea typeface="Arial" panose="020B0604020202020204" pitchFamily="34" charset="0"/>
                          <a:cs typeface="Arial" panose="020B0604020202020204" pitchFamily="34" charset="0"/>
                        </a:rPr>
                        <a:t>‘last lesson, ‘earlier’, ‘reminds me of’, ‘next lesson’, ‘related to’, ‘in your home’</a:t>
                      </a:r>
                      <a:endParaRPr lang="en-GB" sz="1500" b="0" i="0" u="none" strike="noStrike">
                        <a:effectLst/>
                        <a:latin typeface="Arial" panose="020B0604020202020204" pitchFamily="34" charset="0"/>
                        <a:cs typeface="Arial" panose="020B0604020202020204" pitchFamily="34" charset="0"/>
                      </a:endParaRPr>
                    </a:p>
                  </a:txBody>
                  <a:tcPr marL="54055" marR="54055" marT="54055" marB="54055">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865362907"/>
                  </a:ext>
                </a:extLst>
              </a:tr>
              <a:tr h="577734">
                <a:tc>
                  <a:txBody>
                    <a:bodyPr/>
                    <a:lstStyle/>
                    <a:p>
                      <a:pPr algn="l" fontAlgn="t">
                        <a:spcBef>
                          <a:spcPts val="0"/>
                        </a:spcBef>
                        <a:spcAft>
                          <a:spcPts val="0"/>
                        </a:spcAft>
                      </a:pPr>
                      <a:r>
                        <a:rPr lang="en-GB" sz="1100" b="1" i="0" u="none" strike="noStrike" dirty="0">
                          <a:solidFill>
                            <a:srgbClr val="000000"/>
                          </a:solidFill>
                          <a:effectLst/>
                          <a:latin typeface="Arial" panose="020B0604020202020204" pitchFamily="34" charset="0"/>
                          <a:ea typeface="Arial" panose="020B0604020202020204" pitchFamily="34" charset="0"/>
                        </a:rPr>
                        <a:t>RD – Reflect on dialogue or activity</a:t>
                      </a:r>
                      <a:endParaRPr lang="en-GB" sz="1500" b="0" i="0" u="none" strike="noStrike" dirty="0">
                        <a:effectLst/>
                        <a:latin typeface="Arial" panose="020B0604020202020204" pitchFamily="34" charset="0"/>
                      </a:endParaRPr>
                    </a:p>
                  </a:txBody>
                  <a:tcPr marL="54055" marR="54055" marT="54055" marB="54055">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2DCDB"/>
                    </a:solidFill>
                  </a:tcPr>
                </a:tc>
                <a:tc>
                  <a:txBody>
                    <a:bodyPr/>
                    <a:lstStyle/>
                    <a:p>
                      <a:pPr algn="l" fontAlgn="t">
                        <a:spcBef>
                          <a:spcPts val="0"/>
                        </a:spcBef>
                        <a:spcAft>
                          <a:spcPts val="0"/>
                        </a:spcAft>
                      </a:pPr>
                      <a:r>
                        <a:rPr lang="en-GB" sz="1000" b="0" i="1" u="none" strike="noStrike" dirty="0">
                          <a:solidFill>
                            <a:srgbClr val="000000"/>
                          </a:solidFill>
                          <a:effectLst/>
                          <a:latin typeface="Arial" panose="020B0604020202020204" pitchFamily="34" charset="0"/>
                          <a:ea typeface="Arial" panose="020B0604020202020204" pitchFamily="34" charset="0"/>
                        </a:rPr>
                        <a:t>Evaluate or reflect “metacognitively” on processes of dialogue or on learning activity; Invite others to do so</a:t>
                      </a:r>
                      <a:endParaRPr lang="en-GB" sz="1500" b="0" i="0" u="none" strike="noStrike" dirty="0">
                        <a:effectLst/>
                        <a:latin typeface="Arial" panose="020B0604020202020204" pitchFamily="34" charset="0"/>
                      </a:endParaRPr>
                    </a:p>
                  </a:txBody>
                  <a:tcPr marL="54055" marR="54055" marT="54055" marB="54055">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2DCDB"/>
                    </a:solidFill>
                  </a:tcPr>
                </a:tc>
                <a:tc>
                  <a:txBody>
                    <a:bodyPr/>
                    <a:lstStyle/>
                    <a:p>
                      <a:pPr algn="l" fontAlgn="t">
                        <a:spcBef>
                          <a:spcPts val="0"/>
                        </a:spcBef>
                        <a:spcAft>
                          <a:spcPts val="0"/>
                        </a:spcAft>
                      </a:pPr>
                      <a:r>
                        <a:rPr lang="en-GB" sz="10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‘dialogue’, ‘talking’, ‘sharing’, ‘work together in the group / pair’, ‘task’, ‘activity’, ‘what you have learned’, ‘I changed my mind’</a:t>
                      </a:r>
                      <a:endParaRPr lang="en-GB" sz="1500" b="0" i="0" u="none" strike="noStrike" dirty="0">
                        <a:effectLst/>
                        <a:latin typeface="Arial" panose="020B0604020202020204" pitchFamily="34" charset="0"/>
                        <a:cs typeface="Arial" panose="020B0604020202020204" pitchFamily="34" charset="0"/>
                      </a:endParaRPr>
                    </a:p>
                  </a:txBody>
                  <a:tcPr marL="54055" marR="54055" marT="54055" marB="54055">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2DCDB"/>
                    </a:solidFill>
                  </a:tcPr>
                </a:tc>
                <a:extLst>
                  <a:ext uri="{0D108BD9-81ED-4DB2-BD59-A6C34878D82A}">
                    <a16:rowId xmlns:a16="http://schemas.microsoft.com/office/drawing/2014/main" val="2658239912"/>
                  </a:ext>
                </a:extLst>
              </a:tr>
              <a:tr h="606271">
                <a:tc>
                  <a:txBody>
                    <a:bodyPr/>
                    <a:lstStyle/>
                    <a:p>
                      <a:pPr algn="l" fontAlgn="t">
                        <a:spcBef>
                          <a:spcPts val="0"/>
                        </a:spcBef>
                        <a:spcAft>
                          <a:spcPts val="0"/>
                        </a:spcAft>
                      </a:pPr>
                      <a:r>
                        <a:rPr lang="en-GB" sz="1100" b="1" i="0" u="none" strike="noStrike">
                          <a:effectLst/>
                          <a:latin typeface="Arial" panose="020B0604020202020204" pitchFamily="34" charset="0"/>
                          <a:ea typeface="Arial" panose="020B0604020202020204" pitchFamily="34" charset="0"/>
                        </a:rPr>
                        <a:t>G – Guide direction of dialogue or activity</a:t>
                      </a:r>
                      <a:endParaRPr lang="en-GB" sz="1500" b="0" i="0" u="none" strike="noStrike">
                        <a:effectLst/>
                        <a:latin typeface="Arial" panose="020B0604020202020204" pitchFamily="34" charset="0"/>
                      </a:endParaRPr>
                    </a:p>
                  </a:txBody>
                  <a:tcPr marL="54055" marR="54055" marT="54055" marB="54055">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l" fontAlgn="t">
                        <a:spcBef>
                          <a:spcPts val="0"/>
                        </a:spcBef>
                        <a:spcAft>
                          <a:spcPts val="0"/>
                        </a:spcAft>
                      </a:pPr>
                      <a:r>
                        <a:rPr lang="en-GB" sz="1000" b="0" i="1" u="none" strike="noStrike">
                          <a:effectLst/>
                          <a:latin typeface="Arial" panose="020B0604020202020204" pitchFamily="34" charset="0"/>
                          <a:ea typeface="Arial" panose="020B0604020202020204" pitchFamily="34" charset="0"/>
                        </a:rPr>
                        <a:t>Take responsibility for shaping activity or focusing the dialogue in a desired direction or use other scaffolding strategies to support dialogue or learning</a:t>
                      </a:r>
                      <a:endParaRPr lang="en-GB" sz="1500" b="0" i="0" u="none" strike="noStrike">
                        <a:effectLst/>
                        <a:latin typeface="Arial" panose="020B0604020202020204" pitchFamily="34" charset="0"/>
                      </a:endParaRPr>
                    </a:p>
                  </a:txBody>
                  <a:tcPr marL="54055" marR="54055" marT="54055" marB="54055">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l" fontAlgn="t">
                        <a:spcBef>
                          <a:spcPts val="0"/>
                        </a:spcBef>
                        <a:spcAft>
                          <a:spcPts val="0"/>
                        </a:spcAft>
                      </a:pPr>
                      <a:r>
                        <a:rPr lang="en-GB" sz="1000" b="0" i="0" u="none" strike="noStrike">
                          <a:effectLst/>
                          <a:latin typeface="Arial" panose="020B0604020202020204" pitchFamily="34" charset="0"/>
                          <a:ea typeface="Arial" panose="020B0604020202020204" pitchFamily="34" charset="0"/>
                          <a:cs typeface="Arial" panose="020B0604020202020204" pitchFamily="34" charset="0"/>
                        </a:rPr>
                        <a:t>‘How about’, ‘focus’, ‘concentrate on’, ‘Let’s try’, ‘no hurry’, ‘Have you thought about…?’</a:t>
                      </a:r>
                      <a:endParaRPr lang="en-GB" sz="1500" b="0" i="0" u="none" strike="noStrike">
                        <a:effectLst/>
                        <a:latin typeface="Arial" panose="020B0604020202020204" pitchFamily="34" charset="0"/>
                        <a:cs typeface="Arial" panose="020B0604020202020204" pitchFamily="34" charset="0"/>
                      </a:endParaRPr>
                    </a:p>
                  </a:txBody>
                  <a:tcPr marL="54055" marR="54055" marT="54055" marB="54055">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2796609674"/>
                  </a:ext>
                </a:extLst>
              </a:tr>
              <a:tr h="450597">
                <a:tc>
                  <a:txBody>
                    <a:bodyPr/>
                    <a:lstStyle/>
                    <a:p>
                      <a:pPr algn="l" fontAlgn="t">
                        <a:spcBef>
                          <a:spcPts val="0"/>
                        </a:spcBef>
                        <a:spcAft>
                          <a:spcPts val="0"/>
                        </a:spcAft>
                      </a:pPr>
                      <a:r>
                        <a:rPr lang="en-GB" sz="1100" b="1" i="0" u="none" strike="noStrike" dirty="0">
                          <a:solidFill>
                            <a:srgbClr val="000000"/>
                          </a:solidFill>
                          <a:effectLst/>
                          <a:latin typeface="Arial" panose="020B0604020202020204" pitchFamily="34" charset="0"/>
                          <a:ea typeface="Arial" panose="020B0604020202020204" pitchFamily="34" charset="0"/>
                        </a:rPr>
                        <a:t>E – Express or invite ideas</a:t>
                      </a:r>
                      <a:endParaRPr lang="en-GB" sz="1500" b="0" i="0" u="none" strike="noStrike" dirty="0">
                        <a:effectLst/>
                        <a:latin typeface="Arial" panose="020B0604020202020204" pitchFamily="34" charset="0"/>
                      </a:endParaRPr>
                    </a:p>
                  </a:txBody>
                  <a:tcPr marL="54055" marR="54055" marT="54055" marB="54055">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l" fontAlgn="t">
                        <a:spcBef>
                          <a:spcPts val="0"/>
                        </a:spcBef>
                        <a:spcAft>
                          <a:spcPts val="0"/>
                        </a:spcAft>
                      </a:pPr>
                      <a:r>
                        <a:rPr lang="en-GB" sz="1000" b="0" i="1" u="none" strike="noStrike" dirty="0">
                          <a:solidFill>
                            <a:srgbClr val="000000"/>
                          </a:solidFill>
                          <a:effectLst/>
                          <a:latin typeface="Arial" panose="020B0604020202020204" pitchFamily="34" charset="0"/>
                          <a:ea typeface="Arial" panose="020B0604020202020204" pitchFamily="34" charset="0"/>
                        </a:rPr>
                        <a:t>Offer or invite relevant contributions to initiate or further a dialogue (ones not covered by other categories)</a:t>
                      </a:r>
                      <a:endParaRPr lang="en-GB" sz="1500" b="0" i="0" u="none" strike="noStrike" dirty="0">
                        <a:effectLst/>
                        <a:latin typeface="Arial" panose="020B0604020202020204" pitchFamily="34" charset="0"/>
                      </a:endParaRPr>
                    </a:p>
                  </a:txBody>
                  <a:tcPr marL="54055" marR="54055" marT="54055" marB="54055">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27432" algn="l" fontAlgn="t">
                        <a:spcBef>
                          <a:spcPts val="0"/>
                        </a:spcBef>
                        <a:spcAft>
                          <a:spcPts val="0"/>
                        </a:spcAft>
                      </a:pPr>
                      <a:r>
                        <a:rPr lang="en-GB" sz="10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 ‘What do you think about…?’, ‘Tell me’, ‘your thoughts’, ‘my opinion is…’, ‘your ideas’</a:t>
                      </a:r>
                      <a:endParaRPr lang="en-GB" sz="1500" b="0" i="0" u="none" strike="noStrike" dirty="0">
                        <a:effectLst/>
                        <a:latin typeface="Arial" panose="020B0604020202020204" pitchFamily="34" charset="0"/>
                        <a:cs typeface="Arial" panose="020B0604020202020204" pitchFamily="34" charset="0"/>
                      </a:endParaRPr>
                    </a:p>
                  </a:txBody>
                  <a:tcPr marL="54055" marR="54055" marT="54055" marB="54055">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extLst>
                  <a:ext uri="{0D108BD9-81ED-4DB2-BD59-A6C34878D82A}">
                    <a16:rowId xmlns:a16="http://schemas.microsoft.com/office/drawing/2014/main" val="1284267249"/>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3255" y="1190625"/>
            <a:ext cx="4826000" cy="5922010"/>
          </a:xfrm>
          <a:custGeom>
            <a:avLst/>
            <a:gdLst/>
            <a:ahLst/>
            <a:cxnLst/>
            <a:rect l="l" t="t" r="r" b="b"/>
            <a:pathLst>
              <a:path w="4826000" h="5922009">
                <a:moveTo>
                  <a:pt x="0" y="0"/>
                </a:moveTo>
                <a:lnTo>
                  <a:pt x="4825823" y="0"/>
                </a:lnTo>
                <a:lnTo>
                  <a:pt x="4825823" y="5921909"/>
                </a:lnTo>
                <a:lnTo>
                  <a:pt x="0" y="5921909"/>
                </a:lnTo>
                <a:lnTo>
                  <a:pt x="0" y="0"/>
                </a:lnTo>
                <a:close/>
              </a:path>
            </a:pathLst>
          </a:custGeom>
          <a:ln w="31733">
            <a:solidFill>
              <a:srgbClr val="2791A6"/>
            </a:solidFill>
          </a:ln>
        </p:spPr>
        <p:txBody>
          <a:bodyPr wrap="square" lIns="0" tIns="0" rIns="0" bIns="0" rtlCol="0"/>
          <a:lstStyle/>
          <a:p>
            <a:endParaRPr dirty="0"/>
          </a:p>
        </p:txBody>
      </p:sp>
      <p:sp>
        <p:nvSpPr>
          <p:cNvPr id="3" name="object 3"/>
          <p:cNvSpPr txBox="1"/>
          <p:nvPr/>
        </p:nvSpPr>
        <p:spPr>
          <a:xfrm>
            <a:off x="727843" y="1363921"/>
            <a:ext cx="4634230" cy="4142481"/>
          </a:xfrm>
          <a:prstGeom prst="rect">
            <a:avLst/>
          </a:prstGeom>
        </p:spPr>
        <p:txBody>
          <a:bodyPr vert="horz" wrap="square" lIns="0" tIns="0" rIns="0" bIns="0" rtlCol="0">
            <a:spAutoFit/>
          </a:bodyPr>
          <a:lstStyle/>
          <a:p>
            <a:pPr marL="12700" marR="6350" algn="just">
              <a:lnSpc>
                <a:spcPct val="120800"/>
              </a:lnSpc>
            </a:pPr>
            <a:r>
              <a:rPr sz="1200" dirty="0">
                <a:latin typeface="Arial Unicode MS"/>
                <a:cs typeface="Arial Unicode MS"/>
              </a:rPr>
              <a:t>Getting a class to engage in productive educational dialogue can take time. </a:t>
            </a:r>
            <a:r>
              <a:rPr lang="en-GB" sz="1200" dirty="0">
                <a:latin typeface="Arial Unicode MS"/>
                <a:cs typeface="Arial Unicode MS"/>
              </a:rPr>
              <a:t>Students</a:t>
            </a:r>
            <a:r>
              <a:rPr sz="1200" dirty="0">
                <a:latin typeface="Arial Unicode MS"/>
                <a:cs typeface="Arial Unicode MS"/>
              </a:rPr>
              <a:t> might not be used to publicly sharing their ideas or having </a:t>
            </a:r>
            <a:r>
              <a:rPr lang="en-GB" sz="1200" dirty="0">
                <a:latin typeface="Arial Unicode MS"/>
                <a:cs typeface="Arial Unicode MS"/>
              </a:rPr>
              <a:t>peers </a:t>
            </a:r>
            <a:r>
              <a:rPr sz="1200" dirty="0">
                <a:latin typeface="Arial Unicode MS"/>
                <a:cs typeface="Arial Unicode MS"/>
              </a:rPr>
              <a:t>disagree with them.</a:t>
            </a:r>
          </a:p>
          <a:p>
            <a:pPr marL="12700" marR="5715" algn="just">
              <a:lnSpc>
                <a:spcPct val="120800"/>
              </a:lnSpc>
              <a:spcBef>
                <a:spcPts val="610"/>
              </a:spcBef>
            </a:pPr>
            <a:r>
              <a:rPr sz="1200" dirty="0">
                <a:latin typeface="Arial Unicode MS"/>
                <a:cs typeface="Arial Unicode MS"/>
              </a:rPr>
              <a:t>In most</a:t>
            </a:r>
            <a:r>
              <a:rPr lang="en-US" sz="1200" dirty="0">
                <a:latin typeface="Arial Unicode MS"/>
                <a:cs typeface="Arial Unicode MS"/>
              </a:rPr>
              <a:t> </a:t>
            </a:r>
            <a:r>
              <a:rPr sz="1200" dirty="0">
                <a:latin typeface="Arial Unicode MS"/>
                <a:cs typeface="Arial Unicode MS"/>
              </a:rPr>
              <a:t>settings, some students will be very keen to share their ideas and others will not like speaking at all. Some students may prefer speaking to writing, while others find it more difficult to explain themselves to others.</a:t>
            </a:r>
          </a:p>
          <a:p>
            <a:pPr marL="11506" marR="4597" rtl="0">
              <a:lnSpc>
                <a:spcPct val="121000"/>
              </a:lnSpc>
              <a:spcBef>
                <a:spcPts val="530"/>
              </a:spcBef>
              <a:spcAft>
                <a:spcPts val="0"/>
              </a:spcAft>
            </a:pPr>
            <a:r>
              <a:rPr lang="en-GB" sz="1200" dirty="0">
                <a:latin typeface="Arial Unicode MS"/>
                <a:cs typeface="Arial Unicode MS"/>
              </a:rPr>
              <a:t>'</a:t>
            </a:r>
            <a:r>
              <a:rPr sz="1200" dirty="0">
                <a:latin typeface="Arial Unicode MS"/>
                <a:cs typeface="Arial Unicode MS"/>
              </a:rPr>
              <a:t>Ground rules</a:t>
            </a:r>
            <a:r>
              <a:rPr lang="en-GB" sz="1200" dirty="0">
                <a:latin typeface="Arial Unicode MS"/>
                <a:cs typeface="Arial Unicode MS"/>
              </a:rPr>
              <a:t>'</a:t>
            </a:r>
            <a:r>
              <a:rPr sz="1200" dirty="0">
                <a:latin typeface="Arial Unicode MS"/>
                <a:cs typeface="Arial Unicode MS"/>
              </a:rPr>
              <a:t>, or </a:t>
            </a:r>
            <a:r>
              <a:rPr lang="en-GB" sz="1200" dirty="0">
                <a:latin typeface="Arial Unicode MS"/>
                <a:cs typeface="Arial Unicode MS"/>
              </a:rPr>
              <a:t>'</a:t>
            </a:r>
            <a:r>
              <a:rPr sz="1200" dirty="0">
                <a:latin typeface="Arial Unicode MS"/>
                <a:cs typeface="Arial Unicode MS"/>
              </a:rPr>
              <a:t>talk rules</a:t>
            </a:r>
            <a:r>
              <a:rPr lang="en-GB" sz="1200" dirty="0">
                <a:latin typeface="Arial Unicode MS"/>
                <a:cs typeface="Arial Unicode MS"/>
              </a:rPr>
              <a:t>',</a:t>
            </a:r>
            <a:r>
              <a:rPr sz="1200" dirty="0">
                <a:latin typeface="Arial Unicode MS"/>
                <a:cs typeface="Arial Unicode MS"/>
              </a:rPr>
              <a:t> are a good way of creating a classroom </a:t>
            </a:r>
            <a:r>
              <a:rPr sz="1200" dirty="0">
                <a:latin typeface="Arial" panose="020B0604020202020204" pitchFamily="34" charset="0"/>
                <a:cs typeface="Arial" panose="020B0604020202020204" pitchFamily="34" charset="0"/>
              </a:rPr>
              <a:t>culture where all students feel comfortable to share and challenge ideas.</a:t>
            </a:r>
            <a:r>
              <a:rPr lang="en-GB" sz="120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These rules let all students know what’s expected of them and others during discussions. They should be created with the students; for example</a:t>
            </a:r>
            <a:r>
              <a:rPr lang="en-GB" sz="1200" dirty="0">
                <a:latin typeface="Arial" panose="020B0604020202020204" pitchFamily="34" charset="0"/>
                <a:cs typeface="Arial" panose="020B0604020202020204" pitchFamily="34" charset="0"/>
              </a:rPr>
              <a:t>,</a:t>
            </a:r>
            <a:r>
              <a:rPr sz="1200" dirty="0">
                <a:latin typeface="Arial" panose="020B0604020202020204" pitchFamily="34" charset="0"/>
                <a:cs typeface="Arial" panose="020B0604020202020204" pitchFamily="34" charset="0"/>
              </a:rPr>
              <a:t> you could ask the students to share their ideas about what they think </a:t>
            </a:r>
            <a:r>
              <a:rPr lang="en-GB" sz="1200" dirty="0">
                <a:latin typeface="Arial" panose="020B0604020202020204" pitchFamily="34" charset="0"/>
                <a:cs typeface="Arial" panose="020B0604020202020204" pitchFamily="34" charset="0"/>
              </a:rPr>
              <a:t>ground</a:t>
            </a:r>
            <a:r>
              <a:rPr sz="1200" dirty="0">
                <a:latin typeface="Arial" panose="020B0604020202020204" pitchFamily="34" charset="0"/>
                <a:cs typeface="Arial" panose="020B0604020202020204" pitchFamily="34" charset="0"/>
              </a:rPr>
              <a:t> rules should be. Then, it is important to remind students, for instance, repeating them at the start of lessons and encourage reflection and monitoring over time. (See scale 2F for rating student participation levels and measuring students’ input into creating </a:t>
            </a:r>
            <a:r>
              <a:rPr lang="en-GB" sz="1200" dirty="0">
                <a:latin typeface="Arial" panose="020B0604020202020204" pitchFamily="34" charset="0"/>
                <a:cs typeface="Arial" panose="020B0604020202020204" pitchFamily="34" charset="0"/>
              </a:rPr>
              <a:t>ground</a:t>
            </a:r>
            <a:r>
              <a:rPr sz="1200" dirty="0">
                <a:latin typeface="Arial" panose="020B0604020202020204" pitchFamily="34" charset="0"/>
                <a:cs typeface="Arial" panose="020B0604020202020204" pitchFamily="34" charset="0"/>
              </a:rPr>
              <a:t> rules)</a:t>
            </a:r>
            <a:r>
              <a:rPr lang="en-GB" sz="1200" dirty="0">
                <a:latin typeface="Arial" panose="020B0604020202020204" pitchFamily="34" charset="0"/>
                <a:cs typeface="Arial" panose="020B0604020202020204" pitchFamily="34" charset="0"/>
              </a:rPr>
              <a:t>. </a:t>
            </a:r>
            <a:r>
              <a:rPr lang="en-GB" sz="1200" b="0" i="0" u="none" strike="noStrike" dirty="0">
                <a:solidFill>
                  <a:srgbClr val="000000"/>
                </a:solidFill>
                <a:effectLst/>
                <a:latin typeface="Arial" panose="020B0604020202020204" pitchFamily="34" charset="0"/>
                <a:cs typeface="Arial" panose="020B0604020202020204" pitchFamily="34" charset="0"/>
              </a:rPr>
              <a:t>Ground rules can also be used with adults and in online dialogue.</a:t>
            </a:r>
            <a:endParaRPr lang="en-GB" sz="1200" b="0" dirty="0">
              <a:effectLst/>
              <a:latin typeface="Arial" panose="020B0604020202020204" pitchFamily="34" charset="0"/>
              <a:cs typeface="Arial" panose="020B0604020202020204" pitchFamily="34" charset="0"/>
            </a:endParaRPr>
          </a:p>
        </p:txBody>
      </p:sp>
      <p:sp>
        <p:nvSpPr>
          <p:cNvPr id="4" name="object 4"/>
          <p:cNvSpPr txBox="1"/>
          <p:nvPr/>
        </p:nvSpPr>
        <p:spPr>
          <a:xfrm>
            <a:off x="1993900" y="687712"/>
            <a:ext cx="6477000" cy="246221"/>
          </a:xfrm>
          <a:prstGeom prst="rect">
            <a:avLst/>
          </a:prstGeom>
        </p:spPr>
        <p:txBody>
          <a:bodyPr vert="horz" wrap="square" lIns="0" tIns="0" rIns="0" bIns="0" rtlCol="0">
            <a:spAutoFit/>
          </a:bodyPr>
          <a:lstStyle/>
          <a:p>
            <a:pPr marL="12700">
              <a:lnSpc>
                <a:spcPct val="100000"/>
              </a:lnSpc>
            </a:pPr>
            <a:r>
              <a:rPr sz="1600" b="1" dirty="0">
                <a:latin typeface="Arial"/>
                <a:cs typeface="Arial"/>
              </a:rPr>
              <a:t>Promoting a positive classroom culture for educational dialogue</a:t>
            </a:r>
            <a:endParaRPr sz="1600" dirty="0">
              <a:latin typeface="Arial"/>
              <a:cs typeface="Arial"/>
            </a:endParaRPr>
          </a:p>
        </p:txBody>
      </p:sp>
      <p:sp>
        <p:nvSpPr>
          <p:cNvPr id="6" name="object 6"/>
          <p:cNvSpPr/>
          <p:nvPr/>
        </p:nvSpPr>
        <p:spPr>
          <a:xfrm>
            <a:off x="727843" y="5704209"/>
            <a:ext cx="439415" cy="439416"/>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032500" y="1259357"/>
            <a:ext cx="1184032" cy="845668"/>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741567" y="5745766"/>
            <a:ext cx="4701540" cy="1540165"/>
          </a:xfrm>
          <a:prstGeom prst="rect">
            <a:avLst/>
          </a:prstGeom>
        </p:spPr>
        <p:txBody>
          <a:bodyPr vert="horz" wrap="square" lIns="0" tIns="0" rIns="0" bIns="0" rtlCol="0">
            <a:spAutoFit/>
          </a:bodyPr>
          <a:lstStyle/>
          <a:p>
            <a:pPr marL="469900" marR="135255" algn="just">
              <a:lnSpc>
                <a:spcPct val="120800"/>
              </a:lnSpc>
            </a:pPr>
            <a:r>
              <a:rPr sz="1200" b="1" u="sng" dirty="0">
                <a:solidFill>
                  <a:srgbClr val="0000FF"/>
                </a:solidFill>
                <a:latin typeface="Arial"/>
                <a:cs typeface="Arial"/>
                <a:hlinkClick r:id="rId5"/>
              </a:rPr>
              <a:t>Video 3: Practical tips: ground rules</a:t>
            </a:r>
            <a:r>
              <a:rPr lang="en-GB" sz="1200" b="1" dirty="0">
                <a:solidFill>
                  <a:srgbClr val="0000FF"/>
                </a:solidFill>
                <a:latin typeface="Arial Unicode MS"/>
                <a:cs typeface="Arial Unicode MS"/>
                <a:hlinkClick r:id="rId5"/>
              </a:rPr>
              <a:t> </a:t>
            </a:r>
            <a:r>
              <a:rPr lang="en-GB" sz="1200" dirty="0">
                <a:latin typeface="Arial Unicode MS"/>
                <a:cs typeface="Arial Unicode MS"/>
              </a:rPr>
              <a:t>can g</a:t>
            </a:r>
            <a:r>
              <a:rPr sz="1200" dirty="0" err="1">
                <a:latin typeface="Arial Unicode MS"/>
                <a:cs typeface="Arial Unicode MS"/>
              </a:rPr>
              <a:t>ive</a:t>
            </a:r>
            <a:r>
              <a:rPr sz="1200" dirty="0">
                <a:latin typeface="Arial Unicode MS"/>
                <a:cs typeface="Arial Unicode MS"/>
              </a:rPr>
              <a:t> you more information about how to set them up in your classroom</a:t>
            </a:r>
          </a:p>
          <a:p>
            <a:pPr marL="12700" marR="209550">
              <a:lnSpc>
                <a:spcPct val="120800"/>
              </a:lnSpc>
              <a:spcBef>
                <a:spcPts val="585"/>
              </a:spcBef>
            </a:pPr>
            <a:r>
              <a:rPr sz="1200" dirty="0">
                <a:latin typeface="Arial Unicode MS"/>
                <a:cs typeface="Arial Unicode MS"/>
              </a:rPr>
              <a:t>This website will also help you to think about dialogue in your setting; have a look for the pages that are relevant to you:</a:t>
            </a:r>
          </a:p>
          <a:p>
            <a:pPr marL="12700">
              <a:lnSpc>
                <a:spcPct val="100000"/>
              </a:lnSpc>
              <a:spcBef>
                <a:spcPts val="905"/>
              </a:spcBef>
            </a:pPr>
            <a:r>
              <a:rPr sz="1200" u="sng" dirty="0">
                <a:solidFill>
                  <a:srgbClr val="0000FF"/>
                </a:solidFill>
                <a:latin typeface="Arial Unicode MS"/>
                <a:cs typeface="Arial Unicode MS"/>
                <a:hlinkClick r:id="rId6"/>
              </a:rPr>
              <a:t>https://thinkingtogether.educ.cam.ac.uk/resources/</a:t>
            </a:r>
            <a:endParaRPr sz="1200" dirty="0">
              <a:latin typeface="Arial Unicode MS"/>
              <a:cs typeface="Arial Unicode MS"/>
            </a:endParaRPr>
          </a:p>
          <a:p>
            <a:pPr marR="5080" algn="r">
              <a:lnSpc>
                <a:spcPct val="100000"/>
              </a:lnSpc>
              <a:spcBef>
                <a:spcPts val="855"/>
              </a:spcBef>
            </a:pPr>
            <a:r>
              <a:rPr lang="en-GB" sz="1000" spc="-5" dirty="0">
                <a:latin typeface="Arial"/>
                <a:cs typeface="Arial"/>
              </a:rPr>
              <a:t>7</a:t>
            </a:r>
            <a:endParaRPr sz="1000" dirty="0">
              <a:latin typeface="Arial"/>
              <a:cs typeface="Arial"/>
            </a:endParaRPr>
          </a:p>
        </p:txBody>
      </p:sp>
      <p:sp>
        <p:nvSpPr>
          <p:cNvPr id="11" name="object 2">
            <a:extLst>
              <a:ext uri="{FF2B5EF4-FFF2-40B4-BE49-F238E27FC236}">
                <a16:creationId xmlns:a16="http://schemas.microsoft.com/office/drawing/2014/main" id="{B4EF5FFF-D4B3-3E47-89E7-3594629FA341}"/>
              </a:ext>
            </a:extLst>
          </p:cNvPr>
          <p:cNvSpPr/>
          <p:nvPr/>
        </p:nvSpPr>
        <p:spPr>
          <a:xfrm>
            <a:off x="5662814" y="1190625"/>
            <a:ext cx="4826000" cy="4882277"/>
          </a:xfrm>
          <a:custGeom>
            <a:avLst/>
            <a:gdLst/>
            <a:ahLst/>
            <a:cxnLst/>
            <a:rect l="l" t="t" r="r" b="b"/>
            <a:pathLst>
              <a:path w="4826000" h="5922009">
                <a:moveTo>
                  <a:pt x="0" y="0"/>
                </a:moveTo>
                <a:lnTo>
                  <a:pt x="4825823" y="0"/>
                </a:lnTo>
                <a:lnTo>
                  <a:pt x="4825823" y="5921909"/>
                </a:lnTo>
                <a:lnTo>
                  <a:pt x="0" y="5921909"/>
                </a:lnTo>
                <a:lnTo>
                  <a:pt x="0" y="0"/>
                </a:lnTo>
                <a:close/>
              </a:path>
            </a:pathLst>
          </a:custGeom>
          <a:ln w="31733">
            <a:solidFill>
              <a:srgbClr val="2791A6"/>
            </a:solidFill>
          </a:ln>
        </p:spPr>
        <p:txBody>
          <a:bodyPr wrap="square" lIns="0" tIns="0" rIns="0" bIns="0" rtlCol="0"/>
          <a:lstStyle/>
          <a:p>
            <a:endParaRPr dirty="0"/>
          </a:p>
        </p:txBody>
      </p:sp>
      <p:sp>
        <p:nvSpPr>
          <p:cNvPr id="13" name="TextBox 12">
            <a:extLst>
              <a:ext uri="{FF2B5EF4-FFF2-40B4-BE49-F238E27FC236}">
                <a16:creationId xmlns:a16="http://schemas.microsoft.com/office/drawing/2014/main" id="{7B13ECC7-52B8-DF45-A119-7C5A6866BC9A}"/>
              </a:ext>
            </a:extLst>
          </p:cNvPr>
          <p:cNvSpPr txBox="1"/>
          <p:nvPr/>
        </p:nvSpPr>
        <p:spPr>
          <a:xfrm>
            <a:off x="5867401" y="1363921"/>
            <a:ext cx="4825999" cy="4708981"/>
          </a:xfrm>
          <a:prstGeom prst="rect">
            <a:avLst/>
          </a:prstGeom>
          <a:noFill/>
        </p:spPr>
        <p:txBody>
          <a:bodyPr wrap="square" rtlCol="0">
            <a:spAutoFit/>
          </a:bodyPr>
          <a:lstStyle/>
          <a:p>
            <a:pPr marL="47625" algn="ctr">
              <a:spcBef>
                <a:spcPts val="800"/>
              </a:spcBef>
            </a:pPr>
            <a:r>
              <a:rPr lang="en-GB" b="1" dirty="0">
                <a:latin typeface="Arial"/>
                <a:cs typeface="Arial"/>
              </a:rPr>
              <a:t>                Examples of ground rules</a:t>
            </a:r>
          </a:p>
          <a:p>
            <a:pPr marL="47625" algn="ctr">
              <a:spcBef>
                <a:spcPts val="595"/>
              </a:spcBef>
            </a:pPr>
            <a:endParaRPr lang="en-GB" sz="900" b="1" dirty="0">
              <a:latin typeface="Arial"/>
              <a:cs typeface="Arial"/>
            </a:endParaRPr>
          </a:p>
          <a:p>
            <a:pPr marL="47625" algn="ctr">
              <a:spcBef>
                <a:spcPts val="595"/>
              </a:spcBef>
            </a:pPr>
            <a:endParaRPr lang="en-GB" sz="900" b="1" dirty="0">
              <a:latin typeface="Arial"/>
              <a:cs typeface="Arial"/>
            </a:endParaRPr>
          </a:p>
          <a:p>
            <a:pPr marL="47625" algn="ctr">
              <a:spcBef>
                <a:spcPts val="595"/>
              </a:spcBef>
            </a:pPr>
            <a:endParaRPr lang="en-GB" sz="900" b="1" dirty="0">
              <a:latin typeface="Arial"/>
              <a:cs typeface="Arial"/>
            </a:endParaRPr>
          </a:p>
          <a:p>
            <a:pPr marL="47625">
              <a:lnSpc>
                <a:spcPct val="100000"/>
              </a:lnSpc>
              <a:spcBef>
                <a:spcPts val="600"/>
              </a:spcBef>
            </a:pPr>
            <a:r>
              <a:rPr lang="en-GB" sz="1500" b="1" dirty="0">
                <a:solidFill>
                  <a:srgbClr val="2E6A7B"/>
                </a:solidFill>
                <a:latin typeface="Arial"/>
                <a:cs typeface="Arial"/>
              </a:rPr>
              <a:t>We listen without interrupting when others are speaking</a:t>
            </a:r>
          </a:p>
          <a:p>
            <a:pPr marL="47625">
              <a:spcBef>
                <a:spcPts val="600"/>
              </a:spcBef>
            </a:pPr>
            <a:r>
              <a:rPr lang="en-GB" sz="1500" b="1" dirty="0">
                <a:solidFill>
                  <a:srgbClr val="2E6A7B"/>
                </a:solidFill>
                <a:latin typeface="Arial" panose="020B0604020202020204" pitchFamily="34" charset="0"/>
                <a:cs typeface="Arial" panose="020B0604020202020204" pitchFamily="34" charset="0"/>
              </a:rPr>
              <a:t>Contributions respond to what has gone before</a:t>
            </a:r>
          </a:p>
          <a:p>
            <a:pPr marL="47625">
              <a:lnSpc>
                <a:spcPct val="100000"/>
              </a:lnSpc>
              <a:spcBef>
                <a:spcPts val="600"/>
              </a:spcBef>
            </a:pPr>
            <a:r>
              <a:rPr lang="en-GB" sz="1500" b="1" dirty="0">
                <a:solidFill>
                  <a:srgbClr val="2E6A7B"/>
                </a:solidFill>
                <a:latin typeface="Arial" panose="020B0604020202020204" pitchFamily="34" charset="0"/>
                <a:cs typeface="Arial" panose="020B0604020202020204" pitchFamily="34" charset="0"/>
              </a:rPr>
              <a:t>It’s ok to disagree with someone</a:t>
            </a:r>
          </a:p>
          <a:p>
            <a:pPr marL="47625">
              <a:lnSpc>
                <a:spcPct val="100000"/>
              </a:lnSpc>
              <a:spcBef>
                <a:spcPts val="600"/>
              </a:spcBef>
            </a:pPr>
            <a:r>
              <a:rPr lang="en-GB" sz="1500" b="1" dirty="0">
                <a:solidFill>
                  <a:srgbClr val="2E6A7B"/>
                </a:solidFill>
                <a:latin typeface="Arial" panose="020B0604020202020204" pitchFamily="34" charset="0"/>
                <a:cs typeface="Arial" panose="020B0604020202020204" pitchFamily="34" charset="0"/>
              </a:rPr>
              <a:t>People give reasons for their ideas</a:t>
            </a:r>
          </a:p>
          <a:p>
            <a:pPr marL="47625" marR="367030">
              <a:lnSpc>
                <a:spcPct val="120000"/>
              </a:lnSpc>
              <a:spcBef>
                <a:spcPts val="600"/>
              </a:spcBef>
            </a:pPr>
            <a:r>
              <a:rPr lang="en-GB" sz="1500" b="1" dirty="0">
                <a:solidFill>
                  <a:srgbClr val="2E6A7B"/>
                </a:solidFill>
                <a:latin typeface="Arial" panose="020B0604020202020204" pitchFamily="34" charset="0"/>
                <a:cs typeface="Arial" panose="020B0604020202020204" pitchFamily="34" charset="0"/>
              </a:rPr>
              <a:t>Everyone’s ideas and opinions are treated with respect</a:t>
            </a:r>
          </a:p>
          <a:p>
            <a:pPr marL="47625" marR="367030">
              <a:lnSpc>
                <a:spcPct val="120000"/>
              </a:lnSpc>
              <a:spcBef>
                <a:spcPts val="600"/>
              </a:spcBef>
            </a:pPr>
            <a:r>
              <a:rPr lang="en-GB" sz="1500" b="1" dirty="0">
                <a:solidFill>
                  <a:srgbClr val="2E6A7B"/>
                </a:solidFill>
                <a:latin typeface="Arial" panose="020B0604020202020204" pitchFamily="34" charset="0"/>
                <a:cs typeface="Arial" panose="020B0604020202020204" pitchFamily="34" charset="0"/>
              </a:rPr>
              <a:t>Taking part means thinking and listening, not just talking </a:t>
            </a:r>
          </a:p>
          <a:p>
            <a:pPr marL="47625" marR="367030">
              <a:lnSpc>
                <a:spcPct val="120000"/>
              </a:lnSpc>
              <a:spcBef>
                <a:spcPts val="600"/>
              </a:spcBef>
            </a:pPr>
            <a:r>
              <a:rPr lang="en-GB" sz="1500" b="1" dirty="0">
                <a:solidFill>
                  <a:srgbClr val="2E6A7B"/>
                </a:solidFill>
                <a:latin typeface="Arial" panose="020B0604020202020204" pitchFamily="34" charset="0"/>
                <a:cs typeface="Arial" panose="020B0604020202020204" pitchFamily="34" charset="0"/>
              </a:rPr>
              <a:t>People ask each other questions</a:t>
            </a:r>
          </a:p>
          <a:p>
            <a:pPr>
              <a:spcBef>
                <a:spcPts val="600"/>
              </a:spcBef>
            </a:pPr>
            <a:r>
              <a:rPr lang="en-GB" sz="1500" b="1" dirty="0">
                <a:solidFill>
                  <a:srgbClr val="2E6A7B"/>
                </a:solidFill>
                <a:latin typeface="Arial" panose="020B0604020202020204" pitchFamily="34" charset="0"/>
                <a:cs typeface="Arial" panose="020B0604020202020204" pitchFamily="34" charset="0"/>
              </a:rPr>
              <a:t> There is an atmosphere of trust</a:t>
            </a:r>
          </a:p>
          <a:p>
            <a:pPr>
              <a:spcBef>
                <a:spcPts val="600"/>
              </a:spcBef>
            </a:pPr>
            <a:r>
              <a:rPr lang="en-GB" sz="1500" b="1" dirty="0">
                <a:solidFill>
                  <a:srgbClr val="2E6A7B"/>
                </a:solidFill>
                <a:latin typeface="Arial" panose="020B0604020202020204" pitchFamily="34" charset="0"/>
                <a:cs typeface="Arial" panose="020B0604020202020204" pitchFamily="34" charset="0"/>
              </a:rPr>
              <a:t> There is a sense of shared purpose</a:t>
            </a:r>
          </a:p>
        </p:txBody>
      </p:sp>
    </p:spTree>
    <p:extLst>
      <p:ext uri="{BB962C8B-B14F-4D97-AF65-F5344CB8AC3E}">
        <p14:creationId xmlns:p14="http://schemas.microsoft.com/office/powerpoint/2010/main" val="2192135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6464" y="614560"/>
            <a:ext cx="3180715" cy="927242"/>
          </a:xfrm>
          <a:prstGeom prst="rect">
            <a:avLst/>
          </a:prstGeom>
          <a:solidFill>
            <a:srgbClr val="D9F1F6"/>
          </a:solidFill>
        </p:spPr>
        <p:txBody>
          <a:bodyPr vert="horz" wrap="square" lIns="0" tIns="15875" rIns="0" bIns="0" rtlCol="0">
            <a:spAutoFit/>
          </a:bodyPr>
          <a:lstStyle/>
          <a:p>
            <a:pPr marL="26034">
              <a:lnSpc>
                <a:spcPct val="100000"/>
              </a:lnSpc>
              <a:spcBef>
                <a:spcPts val="125"/>
              </a:spcBef>
            </a:pPr>
            <a:r>
              <a:rPr sz="1800" b="1" kern="0" dirty="0">
                <a:solidFill>
                  <a:srgbClr val="1A616F"/>
                </a:solidFill>
                <a:latin typeface="Arial"/>
                <a:cs typeface="Arial"/>
              </a:rPr>
              <a:t>Part c. Educational dialogue</a:t>
            </a:r>
            <a:endParaRPr sz="1800" kern="0" dirty="0">
              <a:latin typeface="Arial"/>
              <a:cs typeface="Arial"/>
            </a:endParaRPr>
          </a:p>
          <a:p>
            <a:pPr marL="26034" marR="526415">
              <a:lnSpc>
                <a:spcPct val="120000"/>
              </a:lnSpc>
              <a:spcBef>
                <a:spcPts val="20"/>
              </a:spcBef>
            </a:pPr>
            <a:r>
              <a:rPr sz="1800" b="1" kern="0" dirty="0">
                <a:solidFill>
                  <a:srgbClr val="1A616F"/>
                </a:solidFill>
                <a:latin typeface="Arial"/>
                <a:cs typeface="Arial"/>
              </a:rPr>
              <a:t>and student learning in  diverse contexts</a:t>
            </a:r>
            <a:endParaRPr sz="1800" kern="0" dirty="0">
              <a:latin typeface="Arial"/>
              <a:cs typeface="Arial"/>
            </a:endParaRPr>
          </a:p>
        </p:txBody>
      </p:sp>
      <p:sp>
        <p:nvSpPr>
          <p:cNvPr id="6" name="object 6"/>
          <p:cNvSpPr txBox="1"/>
          <p:nvPr/>
        </p:nvSpPr>
        <p:spPr>
          <a:xfrm>
            <a:off x="549270" y="1724025"/>
            <a:ext cx="4645030" cy="3827138"/>
          </a:xfrm>
          <a:prstGeom prst="rect">
            <a:avLst/>
          </a:prstGeom>
          <a:ln w="31733">
            <a:solidFill>
              <a:srgbClr val="2791A6"/>
            </a:solidFill>
          </a:ln>
        </p:spPr>
        <p:txBody>
          <a:bodyPr vert="horz" wrap="square" lIns="0" tIns="43815" rIns="0" bIns="0" rtlCol="0">
            <a:spAutoFit/>
          </a:bodyPr>
          <a:lstStyle/>
          <a:p>
            <a:pPr marL="83185" marR="94615">
              <a:lnSpc>
                <a:spcPct val="120600"/>
              </a:lnSpc>
              <a:spcBef>
                <a:spcPts val="345"/>
              </a:spcBef>
            </a:pPr>
            <a:r>
              <a:rPr sz="1100" kern="0" dirty="0">
                <a:latin typeface="Arial"/>
                <a:cs typeface="Arial"/>
              </a:rPr>
              <a:t>There is a growing base of international research that supports the idea that dialogic teaching is beneficial for students’ learning and other personal development outcomes. Findings from evaluating professional development </a:t>
            </a:r>
            <a:r>
              <a:rPr sz="1100" kern="0" dirty="0" err="1">
                <a:latin typeface="Arial"/>
                <a:cs typeface="Arial"/>
              </a:rPr>
              <a:t>programmes</a:t>
            </a:r>
            <a:r>
              <a:rPr sz="1100" kern="0" dirty="0">
                <a:latin typeface="Arial"/>
                <a:cs typeface="Arial"/>
              </a:rPr>
              <a:t> include:</a:t>
            </a:r>
          </a:p>
          <a:p>
            <a:pPr>
              <a:lnSpc>
                <a:spcPct val="100000"/>
              </a:lnSpc>
              <a:spcBef>
                <a:spcPts val="30"/>
              </a:spcBef>
            </a:pPr>
            <a:endParaRPr sz="1000" kern="0" dirty="0">
              <a:latin typeface="Times New Roman"/>
              <a:cs typeface="Times New Roman"/>
            </a:endParaRPr>
          </a:p>
          <a:p>
            <a:pPr marL="83185">
              <a:lnSpc>
                <a:spcPct val="100000"/>
              </a:lnSpc>
              <a:buChar char="-"/>
              <a:tabLst>
                <a:tab pos="189865" algn="l"/>
              </a:tabLst>
            </a:pPr>
            <a:r>
              <a:rPr lang="en-GB" sz="1100" kern="0" dirty="0">
                <a:latin typeface="Arial"/>
                <a:cs typeface="Arial"/>
              </a:rPr>
              <a:t> </a:t>
            </a:r>
            <a:r>
              <a:rPr sz="1100" kern="0" dirty="0">
                <a:latin typeface="Arial"/>
                <a:cs typeface="Arial"/>
              </a:rPr>
              <a:t>UK primary students’ improved academic attainment (</a:t>
            </a:r>
            <a:r>
              <a:rPr sz="1100" u="sng" kern="0" dirty="0">
                <a:solidFill>
                  <a:srgbClr val="0000FF"/>
                </a:solidFill>
                <a:latin typeface="Arial"/>
                <a:cs typeface="Arial"/>
                <a:hlinkClick r:id="rId3"/>
              </a:rPr>
              <a:t>Alexander, 2018</a:t>
            </a:r>
            <a:r>
              <a:rPr sz="1100" kern="0" dirty="0">
                <a:latin typeface="Arial"/>
                <a:cs typeface="Arial"/>
              </a:rPr>
              <a:t>)</a:t>
            </a:r>
          </a:p>
          <a:p>
            <a:pPr>
              <a:lnSpc>
                <a:spcPct val="100000"/>
              </a:lnSpc>
              <a:spcBef>
                <a:spcPts val="35"/>
              </a:spcBef>
              <a:buFont typeface="Arial"/>
              <a:buChar char="-"/>
            </a:pPr>
            <a:endParaRPr sz="1000" kern="0" dirty="0">
              <a:latin typeface="Times New Roman"/>
              <a:cs typeface="Times New Roman"/>
            </a:endParaRPr>
          </a:p>
          <a:p>
            <a:pPr marL="83185" marR="346710">
              <a:lnSpc>
                <a:spcPct val="120900"/>
              </a:lnSpc>
              <a:spcBef>
                <a:spcPts val="5"/>
              </a:spcBef>
              <a:buChar char="-"/>
              <a:tabLst>
                <a:tab pos="158115" algn="l"/>
              </a:tabLst>
            </a:pPr>
            <a:r>
              <a:rPr lang="en-GB" sz="1100" kern="0" dirty="0">
                <a:latin typeface="Arial"/>
                <a:cs typeface="Arial"/>
              </a:rPr>
              <a:t> </a:t>
            </a:r>
            <a:r>
              <a:rPr sz="1100" kern="0" dirty="0">
                <a:latin typeface="Arial"/>
                <a:cs typeface="Arial"/>
              </a:rPr>
              <a:t>increased learning motivation, perceived autonomy and interest in STEM subjects among secondary students in Germany linked to increased teacher constructive feedback (</a:t>
            </a:r>
            <a:r>
              <a:rPr sz="1100" u="sng" kern="0" dirty="0">
                <a:solidFill>
                  <a:srgbClr val="0000FF"/>
                </a:solidFill>
                <a:latin typeface="Arial"/>
                <a:cs typeface="Arial"/>
                <a:hlinkClick r:id="rId4"/>
              </a:rPr>
              <a:t>Kiemer et al., 2015</a:t>
            </a:r>
            <a:r>
              <a:rPr sz="1100" kern="0" dirty="0">
                <a:latin typeface="Arial"/>
                <a:cs typeface="Arial"/>
              </a:rPr>
              <a:t>).</a:t>
            </a:r>
          </a:p>
          <a:p>
            <a:pPr>
              <a:lnSpc>
                <a:spcPct val="100000"/>
              </a:lnSpc>
              <a:spcBef>
                <a:spcPts val="5"/>
              </a:spcBef>
              <a:buFont typeface="Arial"/>
              <a:buChar char="-"/>
            </a:pPr>
            <a:endParaRPr sz="1000" kern="0" dirty="0">
              <a:latin typeface="Times New Roman"/>
              <a:cs typeface="Times New Roman"/>
            </a:endParaRPr>
          </a:p>
          <a:p>
            <a:pPr marL="83185" marR="94615">
              <a:lnSpc>
                <a:spcPct val="121900"/>
              </a:lnSpc>
            </a:pPr>
            <a:r>
              <a:rPr sz="1100" kern="0" dirty="0">
                <a:latin typeface="Arial"/>
                <a:cs typeface="Arial"/>
              </a:rPr>
              <a:t>Other studies focus on the impact of ‘natural variations’ in classroom dialogue. Findings include:</a:t>
            </a:r>
          </a:p>
          <a:p>
            <a:pPr>
              <a:lnSpc>
                <a:spcPct val="100000"/>
              </a:lnSpc>
              <a:spcBef>
                <a:spcPts val="5"/>
              </a:spcBef>
            </a:pPr>
            <a:endParaRPr sz="1000" kern="0" dirty="0">
              <a:latin typeface="Times New Roman"/>
              <a:cs typeface="Times New Roman"/>
            </a:endParaRPr>
          </a:p>
          <a:p>
            <a:pPr marL="82550" marR="497205">
              <a:lnSpc>
                <a:spcPct val="101699"/>
              </a:lnSpc>
              <a:spcBef>
                <a:spcPts val="5"/>
              </a:spcBef>
              <a:buChar char="-"/>
              <a:tabLst>
                <a:tab pos="157163" algn="l"/>
                <a:tab pos="2930525" algn="l"/>
                <a:tab pos="4616450" algn="l"/>
              </a:tabLst>
            </a:pPr>
            <a:r>
              <a:rPr lang="en-GB" sz="1100" kern="0" dirty="0">
                <a:latin typeface="Arial"/>
                <a:cs typeface="Arial"/>
              </a:rPr>
              <a:t> </a:t>
            </a:r>
            <a:r>
              <a:rPr sz="1100" kern="0" dirty="0">
                <a:latin typeface="Arial"/>
                <a:cs typeface="Arial"/>
              </a:rPr>
              <a:t>students that speak more using high-quality reasoning in</a:t>
            </a:r>
            <a:r>
              <a:rPr lang="en-US" sz="1100" kern="0" dirty="0">
                <a:latin typeface="Arial"/>
                <a:cs typeface="Arial"/>
              </a:rPr>
              <a:t> </a:t>
            </a:r>
            <a:r>
              <a:rPr sz="1100" kern="0" dirty="0">
                <a:latin typeface="Arial"/>
                <a:cs typeface="Arial"/>
              </a:rPr>
              <a:t>language arts achieve better outcomes</a:t>
            </a:r>
            <a:r>
              <a:rPr lang="en-GB" sz="1100" kern="0" dirty="0">
                <a:latin typeface="Arial"/>
                <a:cs typeface="Arial"/>
              </a:rPr>
              <a:t> </a:t>
            </a:r>
            <a:r>
              <a:rPr lang="en-GB" sz="1050" kern="0" dirty="0">
                <a:latin typeface="Arial" panose="020B0604020202020204" pitchFamily="34" charset="0"/>
                <a:cs typeface="Arial" panose="020B0604020202020204" pitchFamily="34" charset="0"/>
              </a:rPr>
              <a:t>(</a:t>
            </a:r>
            <a:r>
              <a:rPr lang="en-GB" sz="1050" u="sng" kern="0" dirty="0">
                <a:latin typeface="Arial" panose="020B0604020202020204" pitchFamily="34" charset="0"/>
                <a:cs typeface="Arial" panose="020B0604020202020204" pitchFamily="34" charset="0"/>
                <a:hlinkClick r:id="rId5"/>
              </a:rPr>
              <a:t>Šeďová et al., 2019</a:t>
            </a:r>
            <a:r>
              <a:rPr lang="en-GB" sz="1050" kern="0" dirty="0">
                <a:latin typeface="Arial" panose="020B0604020202020204" pitchFamily="34" charset="0"/>
                <a:cs typeface="Arial" panose="020B0604020202020204" pitchFamily="34" charset="0"/>
              </a:rPr>
              <a:t>, Czech Republic). </a:t>
            </a:r>
            <a:r>
              <a:rPr lang="en-GB" sz="1100" kern="0" dirty="0">
                <a:effectLst/>
                <a:latin typeface="Arial" panose="020B0604020202020204" pitchFamily="34" charset="0"/>
                <a:cs typeface="Arial" panose="020B0604020202020204" pitchFamily="34" charset="0"/>
              </a:rPr>
              <a:t> </a:t>
            </a:r>
          </a:p>
          <a:p>
            <a:pPr marL="82550" marR="497205">
              <a:lnSpc>
                <a:spcPct val="101699"/>
              </a:lnSpc>
              <a:spcBef>
                <a:spcPts val="5"/>
              </a:spcBef>
              <a:buChar char="-"/>
              <a:tabLst>
                <a:tab pos="157163" algn="l"/>
                <a:tab pos="2930525" algn="l"/>
                <a:tab pos="4616450" algn="l"/>
              </a:tabLst>
            </a:pPr>
            <a:endParaRPr sz="800" kern="0" dirty="0">
              <a:latin typeface="Arial" panose="020B0604020202020204" pitchFamily="34" charset="0"/>
              <a:cs typeface="Arial" panose="020B0604020202020204" pitchFamily="34" charset="0"/>
            </a:endParaRPr>
          </a:p>
          <a:p>
            <a:pPr marL="157480" indent="-74295">
              <a:lnSpc>
                <a:spcPct val="100000"/>
              </a:lnSpc>
              <a:spcBef>
                <a:spcPts val="25"/>
              </a:spcBef>
              <a:buChar char="-"/>
              <a:tabLst>
                <a:tab pos="158115" algn="l"/>
              </a:tabLst>
            </a:pPr>
            <a:r>
              <a:rPr sz="1100" kern="0" dirty="0">
                <a:latin typeface="Arial"/>
                <a:cs typeface="Arial"/>
              </a:rPr>
              <a:t>studies of primary mathematics in the US</a:t>
            </a:r>
            <a:r>
              <a:rPr lang="en-GB" sz="1100" kern="0" dirty="0">
                <a:latin typeface="Arial"/>
                <a:cs typeface="Arial"/>
              </a:rPr>
              <a:t> </a:t>
            </a:r>
            <a:r>
              <a:rPr sz="1100" kern="0" dirty="0">
                <a:latin typeface="Arial"/>
                <a:cs typeface="Arial"/>
              </a:rPr>
              <a:t>found that providing detailed</a:t>
            </a:r>
            <a:r>
              <a:rPr lang="en-GB" sz="1100" kern="0" dirty="0">
                <a:latin typeface="Arial"/>
                <a:cs typeface="Arial"/>
              </a:rPr>
              <a:t> and correct explanations backed up with evidence relates to higher achievement </a:t>
            </a:r>
            <a:r>
              <a:rPr lang="en-GB" sz="11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(Webb et al., </a:t>
            </a:r>
            <a:r>
              <a:rPr lang="en-GB" sz="1100" u="sng"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6"/>
              </a:rPr>
              <a:t>2008</a:t>
            </a:r>
            <a:r>
              <a:rPr lang="en-GB" sz="11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1100" u="sng"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7"/>
              </a:rPr>
              <a:t>2009</a:t>
            </a:r>
            <a:r>
              <a:rPr lang="en-GB" sz="11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1100" u="sng"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8"/>
              </a:rPr>
              <a:t>2014</a:t>
            </a:r>
            <a:r>
              <a:rPr lang="en-GB" sz="11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sz="1100" kern="0" dirty="0">
              <a:latin typeface="Arial" panose="020B0604020202020204" pitchFamily="34" charset="0"/>
              <a:cs typeface="Arial" panose="020B0604020202020204" pitchFamily="34" charset="0"/>
            </a:endParaRPr>
          </a:p>
        </p:txBody>
      </p:sp>
      <p:sp>
        <p:nvSpPr>
          <p:cNvPr id="7" name="object 7"/>
          <p:cNvSpPr txBox="1"/>
          <p:nvPr/>
        </p:nvSpPr>
        <p:spPr>
          <a:xfrm>
            <a:off x="4360847" y="654032"/>
            <a:ext cx="5031643" cy="238014"/>
          </a:xfrm>
          <a:prstGeom prst="rect">
            <a:avLst/>
          </a:prstGeom>
        </p:spPr>
        <p:txBody>
          <a:bodyPr vert="horz" wrap="square" lIns="0" tIns="0" rIns="0" bIns="0" rtlCol="0">
            <a:spAutoFit/>
          </a:bodyPr>
          <a:lstStyle/>
          <a:p>
            <a:pPr marL="106680" marR="5080" indent="-94615">
              <a:lnSpc>
                <a:spcPct val="121500"/>
              </a:lnSpc>
            </a:pPr>
            <a:r>
              <a:rPr sz="1400" b="1" kern="0" dirty="0">
                <a:latin typeface="Arial"/>
                <a:cs typeface="Arial"/>
              </a:rPr>
              <a:t>Evidence that teacher-student dialogue promotes learning</a:t>
            </a:r>
            <a:endParaRPr sz="1400" kern="0" dirty="0">
              <a:latin typeface="Arial"/>
              <a:cs typeface="Arial"/>
            </a:endParaRPr>
          </a:p>
        </p:txBody>
      </p:sp>
      <p:sp>
        <p:nvSpPr>
          <p:cNvPr id="9" name="object 9"/>
          <p:cNvSpPr txBox="1"/>
          <p:nvPr/>
        </p:nvSpPr>
        <p:spPr>
          <a:xfrm>
            <a:off x="5618995" y="1271509"/>
            <a:ext cx="4777105" cy="982384"/>
          </a:xfrm>
          <a:prstGeom prst="rect">
            <a:avLst/>
          </a:prstGeom>
        </p:spPr>
        <p:txBody>
          <a:bodyPr vert="horz" wrap="square" lIns="0" tIns="45719" rIns="0" bIns="0" rtlCol="0">
            <a:spAutoFit/>
          </a:bodyPr>
          <a:lstStyle/>
          <a:p>
            <a:pPr marL="55880">
              <a:lnSpc>
                <a:spcPts val="875"/>
              </a:lnSpc>
              <a:spcBef>
                <a:spcPts val="359"/>
              </a:spcBef>
            </a:pPr>
            <a:r>
              <a:rPr sz="1650" spc="-112" baseline="20202" dirty="0">
                <a:latin typeface="Arial"/>
                <a:cs typeface="Arial"/>
              </a:rPr>
              <a:t>(</a:t>
            </a:r>
            <a:r>
              <a:rPr sz="1100" spc="-75" dirty="0">
                <a:latin typeface="Arial"/>
                <a:cs typeface="Arial"/>
              </a:rPr>
              <a:t>Wh</a:t>
            </a:r>
            <a:r>
              <a:rPr sz="1650" spc="-112" baseline="20202" dirty="0">
                <a:solidFill>
                  <a:srgbClr val="0000FF"/>
                </a:solidFill>
                <a:latin typeface="Arial"/>
                <a:cs typeface="Arial"/>
                <a:hlinkClick r:id="rId9"/>
              </a:rPr>
              <a:t>http://ti</a:t>
            </a:r>
            <a:r>
              <a:rPr sz="1100" spc="-75" dirty="0">
                <a:latin typeface="Arial"/>
                <a:cs typeface="Arial"/>
                <a:hlinkClick r:id="rId9"/>
              </a:rPr>
              <a:t>ich</a:t>
            </a:r>
            <a:r>
              <a:rPr sz="1100" spc="-75" dirty="0">
                <a:latin typeface="Arial"/>
                <a:cs typeface="Arial"/>
              </a:rPr>
              <a:t> </a:t>
            </a:r>
            <a:r>
              <a:rPr sz="1100" spc="-114" dirty="0">
                <a:latin typeface="Arial"/>
                <a:cs typeface="Arial"/>
              </a:rPr>
              <a:t>ta</a:t>
            </a:r>
            <a:r>
              <a:rPr sz="1650" spc="-172" baseline="20202" dirty="0">
                <a:solidFill>
                  <a:srgbClr val="0000FF"/>
                </a:solidFill>
                <a:latin typeface="Arial"/>
                <a:cs typeface="Arial"/>
              </a:rPr>
              <a:t>ny</a:t>
            </a:r>
            <a:r>
              <a:rPr sz="1100" spc="-114" dirty="0">
                <a:latin typeface="Arial"/>
                <a:cs typeface="Arial"/>
              </a:rPr>
              <a:t>lk </a:t>
            </a:r>
            <a:r>
              <a:rPr sz="1100" spc="-260" dirty="0">
                <a:latin typeface="Arial"/>
                <a:cs typeface="Arial"/>
              </a:rPr>
              <a:t>m</a:t>
            </a:r>
            <a:r>
              <a:rPr sz="1650" spc="-390" baseline="20202" dirty="0">
                <a:solidFill>
                  <a:srgbClr val="0000FF"/>
                </a:solidFill>
                <a:latin typeface="Arial"/>
                <a:cs typeface="Arial"/>
              </a:rPr>
              <a:t>url</a:t>
            </a:r>
            <a:r>
              <a:rPr sz="1100" spc="-260" dirty="0">
                <a:latin typeface="Arial"/>
                <a:cs typeface="Arial"/>
              </a:rPr>
              <a:t>o</a:t>
            </a:r>
            <a:r>
              <a:rPr sz="1650" spc="-390" baseline="20202" dirty="0">
                <a:solidFill>
                  <a:srgbClr val="0000FF"/>
                </a:solidFill>
                <a:latin typeface="Arial"/>
                <a:cs typeface="Arial"/>
              </a:rPr>
              <a:t>.</a:t>
            </a:r>
            <a:r>
              <a:rPr sz="1100" spc="-260" dirty="0">
                <a:latin typeface="Arial"/>
                <a:cs typeface="Arial"/>
              </a:rPr>
              <a:t>v</a:t>
            </a:r>
            <a:r>
              <a:rPr sz="1650" spc="-390" baseline="20202" dirty="0">
                <a:solidFill>
                  <a:srgbClr val="0000FF"/>
                </a:solidFill>
                <a:latin typeface="Arial"/>
                <a:cs typeface="Arial"/>
              </a:rPr>
              <a:t>com</a:t>
            </a:r>
            <a:r>
              <a:rPr sz="1100" spc="-260" dirty="0">
                <a:latin typeface="Arial"/>
                <a:cs typeface="Arial"/>
              </a:rPr>
              <a:t>es      </a:t>
            </a:r>
            <a:r>
              <a:rPr sz="1100" spc="-220" dirty="0">
                <a:latin typeface="Arial"/>
                <a:cs typeface="Arial"/>
              </a:rPr>
              <a:t>a</a:t>
            </a:r>
            <a:r>
              <a:rPr sz="1650" spc="-330" baseline="20202" dirty="0">
                <a:solidFill>
                  <a:srgbClr val="0000FF"/>
                </a:solidFill>
                <a:latin typeface="Arial"/>
                <a:cs typeface="Arial"/>
              </a:rPr>
              <a:t>/ESR</a:t>
            </a:r>
            <a:r>
              <a:rPr sz="1100" spc="-220" dirty="0">
                <a:latin typeface="Arial"/>
                <a:cs typeface="Arial"/>
              </a:rPr>
              <a:t>re   </a:t>
            </a:r>
            <a:r>
              <a:rPr sz="1100" spc="-145" dirty="0">
                <a:latin typeface="Arial"/>
                <a:cs typeface="Arial"/>
              </a:rPr>
              <a:t>st</a:t>
            </a:r>
            <a:r>
              <a:rPr sz="1650" spc="-217" baseline="20202" dirty="0">
                <a:solidFill>
                  <a:srgbClr val="0000FF"/>
                </a:solidFill>
                <a:latin typeface="Arial"/>
                <a:cs typeface="Arial"/>
              </a:rPr>
              <a:t>Cdi</a:t>
            </a:r>
            <a:r>
              <a:rPr sz="1100" spc="-145" dirty="0">
                <a:latin typeface="Arial"/>
                <a:cs typeface="Arial"/>
              </a:rPr>
              <a:t>ron</a:t>
            </a:r>
            <a:r>
              <a:rPr sz="1650" spc="-217" baseline="20202" dirty="0">
                <a:solidFill>
                  <a:srgbClr val="0000FF"/>
                </a:solidFill>
                <a:latin typeface="Arial"/>
                <a:cs typeface="Arial"/>
              </a:rPr>
              <a:t>al</a:t>
            </a:r>
            <a:r>
              <a:rPr sz="1100" spc="-145" dirty="0">
                <a:latin typeface="Arial"/>
                <a:cs typeface="Arial"/>
              </a:rPr>
              <a:t>g</a:t>
            </a:r>
            <a:r>
              <a:rPr sz="1650" spc="-217" baseline="20202" dirty="0">
                <a:solidFill>
                  <a:srgbClr val="0000FF"/>
                </a:solidFill>
                <a:latin typeface="Arial"/>
                <a:cs typeface="Arial"/>
              </a:rPr>
              <a:t>og</a:t>
            </a:r>
            <a:r>
              <a:rPr sz="1100" spc="-145" dirty="0">
                <a:latin typeface="Arial"/>
                <a:cs typeface="Arial"/>
              </a:rPr>
              <a:t>ly  </a:t>
            </a:r>
            <a:r>
              <a:rPr sz="1100" spc="-160" dirty="0">
                <a:latin typeface="Arial"/>
                <a:cs typeface="Arial"/>
              </a:rPr>
              <a:t>a</a:t>
            </a:r>
            <a:r>
              <a:rPr sz="1650" spc="-240" baseline="20202" dirty="0">
                <a:solidFill>
                  <a:srgbClr val="0000FF"/>
                </a:solidFill>
                <a:latin typeface="Arial"/>
                <a:cs typeface="Arial"/>
              </a:rPr>
              <a:t>ue</a:t>
            </a:r>
            <a:r>
              <a:rPr sz="1100" spc="-160" dirty="0">
                <a:latin typeface="Arial"/>
                <a:cs typeface="Arial"/>
              </a:rPr>
              <a:t>ss</a:t>
            </a:r>
            <a:r>
              <a:rPr sz="1650" spc="-240" baseline="20202" dirty="0">
                <a:latin typeface="Arial"/>
                <a:cs typeface="Arial"/>
              </a:rPr>
              <a:t>).</a:t>
            </a:r>
            <a:r>
              <a:rPr sz="1100" spc="-160" dirty="0">
                <a:latin typeface="Arial"/>
                <a:cs typeface="Arial"/>
              </a:rPr>
              <a:t>ociated  </a:t>
            </a:r>
            <a:r>
              <a:rPr sz="1100" spc="5" dirty="0">
                <a:latin typeface="Arial"/>
                <a:cs typeface="Arial"/>
              </a:rPr>
              <a:t>with </a:t>
            </a:r>
            <a:r>
              <a:rPr sz="1100" spc="-40" dirty="0">
                <a:latin typeface="Arial"/>
                <a:cs typeface="Arial"/>
              </a:rPr>
              <a:t>learning</a:t>
            </a:r>
            <a:r>
              <a:rPr sz="1100" spc="-55" dirty="0">
                <a:latin typeface="Arial"/>
                <a:cs typeface="Arial"/>
              </a:rPr>
              <a:t> </a:t>
            </a:r>
            <a:r>
              <a:rPr sz="1100" spc="-75" dirty="0">
                <a:latin typeface="Arial"/>
                <a:cs typeface="Arial"/>
              </a:rPr>
              <a:t>gains?</a:t>
            </a:r>
            <a:endParaRPr sz="1100" dirty="0">
              <a:latin typeface="Arial"/>
              <a:cs typeface="Arial"/>
            </a:endParaRPr>
          </a:p>
          <a:p>
            <a:pPr marL="55880">
              <a:lnSpc>
                <a:spcPts val="840"/>
              </a:lnSpc>
            </a:pPr>
            <a:r>
              <a:rPr sz="1650" spc="-345" baseline="-20202" dirty="0">
                <a:latin typeface="Arial"/>
                <a:cs typeface="Arial"/>
              </a:rPr>
              <a:t>·</a:t>
            </a:r>
            <a:r>
              <a:rPr sz="1100" spc="-229" dirty="0">
                <a:latin typeface="Arial"/>
                <a:cs typeface="Arial"/>
              </a:rPr>
              <a:t>·              </a:t>
            </a:r>
            <a:r>
              <a:rPr sz="1650" b="1" spc="-277" baseline="-20202" dirty="0">
                <a:latin typeface="Arial"/>
                <a:cs typeface="Arial"/>
              </a:rPr>
              <a:t>in</a:t>
            </a:r>
            <a:r>
              <a:rPr sz="1100" b="1" spc="-185" dirty="0">
                <a:latin typeface="Arial"/>
                <a:cs typeface="Arial"/>
              </a:rPr>
              <a:t>bui</a:t>
            </a:r>
            <a:r>
              <a:rPr sz="1650" b="1" spc="-277" baseline="-20202" dirty="0">
                <a:latin typeface="Arial"/>
                <a:cs typeface="Arial"/>
              </a:rPr>
              <a:t>vita</a:t>
            </a:r>
            <a:r>
              <a:rPr sz="1100" b="1" spc="-185" dirty="0">
                <a:latin typeface="Arial"/>
                <a:cs typeface="Arial"/>
              </a:rPr>
              <a:t>ldi</a:t>
            </a:r>
            <a:r>
              <a:rPr sz="1650" b="1" spc="-277" baseline="-20202" dirty="0">
                <a:latin typeface="Arial"/>
                <a:cs typeface="Arial"/>
              </a:rPr>
              <a:t>tio</a:t>
            </a:r>
            <a:r>
              <a:rPr sz="1100" b="1" spc="-185" dirty="0">
                <a:latin typeface="Arial"/>
                <a:cs typeface="Arial"/>
              </a:rPr>
              <a:t>ng </a:t>
            </a:r>
            <a:r>
              <a:rPr sz="1650" b="1" spc="-555" baseline="-20202" dirty="0">
                <a:latin typeface="Arial"/>
                <a:cs typeface="Arial"/>
              </a:rPr>
              <a:t>n</a:t>
            </a:r>
            <a:r>
              <a:rPr sz="1100" b="1" spc="-370" dirty="0">
                <a:latin typeface="Arial"/>
                <a:cs typeface="Arial"/>
              </a:rPr>
              <a:t>on</a:t>
            </a:r>
            <a:r>
              <a:rPr sz="1650" b="1" spc="-555" baseline="-20202" dirty="0">
                <a:latin typeface="Arial"/>
                <a:cs typeface="Arial"/>
              </a:rPr>
              <a:t>s</a:t>
            </a:r>
            <a:r>
              <a:rPr sz="1650" b="1" spc="-67" baseline="-20202" dirty="0">
                <a:latin typeface="Arial"/>
                <a:cs typeface="Arial"/>
              </a:rPr>
              <a:t> </a:t>
            </a:r>
            <a:r>
              <a:rPr sz="1650" b="1" spc="-352" baseline="-20202" dirty="0">
                <a:latin typeface="Arial"/>
                <a:cs typeface="Arial"/>
              </a:rPr>
              <a:t>to</a:t>
            </a:r>
            <a:r>
              <a:rPr sz="1100" b="1" spc="-235" dirty="0">
                <a:latin typeface="Arial"/>
                <a:cs typeface="Arial"/>
              </a:rPr>
              <a:t>ide</a:t>
            </a:r>
            <a:r>
              <a:rPr sz="1650" b="1" spc="-352" baseline="-20202" dirty="0">
                <a:latin typeface="Arial"/>
                <a:cs typeface="Arial"/>
              </a:rPr>
              <a:t>b</a:t>
            </a:r>
            <a:r>
              <a:rPr sz="1100" b="1" spc="-235" dirty="0">
                <a:latin typeface="Arial"/>
                <a:cs typeface="Arial"/>
              </a:rPr>
              <a:t>as</a:t>
            </a:r>
            <a:r>
              <a:rPr sz="1650" b="1" spc="-352" baseline="-20202" dirty="0">
                <a:latin typeface="Arial"/>
                <a:cs typeface="Arial"/>
              </a:rPr>
              <a:t>uild</a:t>
            </a:r>
            <a:r>
              <a:rPr sz="1100" spc="-235" dirty="0">
                <a:latin typeface="Arial"/>
                <a:cs typeface="Arial"/>
              </a:rPr>
              <a:t>is   </a:t>
            </a:r>
            <a:r>
              <a:rPr sz="1650" b="1" spc="-390" baseline="-20202" dirty="0">
                <a:latin typeface="Arial"/>
                <a:cs typeface="Arial"/>
              </a:rPr>
              <a:t>o</a:t>
            </a:r>
            <a:r>
              <a:rPr sz="1100" spc="-260" dirty="0">
                <a:latin typeface="Arial"/>
                <a:cs typeface="Arial"/>
              </a:rPr>
              <a:t>p</a:t>
            </a:r>
            <a:r>
              <a:rPr sz="1650" b="1" spc="-390" baseline="-20202" dirty="0">
                <a:latin typeface="Arial"/>
                <a:cs typeface="Arial"/>
              </a:rPr>
              <a:t>n</a:t>
            </a:r>
            <a:r>
              <a:rPr sz="1100" spc="-260" dirty="0">
                <a:latin typeface="Arial"/>
                <a:cs typeface="Arial"/>
              </a:rPr>
              <a:t>ar</a:t>
            </a:r>
            <a:r>
              <a:rPr sz="1650" b="1" spc="-390" baseline="-20202" dirty="0">
                <a:latin typeface="Arial"/>
                <a:cs typeface="Arial"/>
              </a:rPr>
              <a:t>id</a:t>
            </a:r>
            <a:r>
              <a:rPr sz="1100" spc="-260" dirty="0">
                <a:latin typeface="Arial"/>
                <a:cs typeface="Arial"/>
              </a:rPr>
              <a:t>tic</a:t>
            </a:r>
            <a:r>
              <a:rPr sz="1650" b="1" spc="-390" baseline="-20202" dirty="0">
                <a:latin typeface="Arial"/>
                <a:cs typeface="Arial"/>
              </a:rPr>
              <a:t>ea</a:t>
            </a:r>
            <a:r>
              <a:rPr sz="1100" spc="-260" dirty="0">
                <a:latin typeface="Arial"/>
                <a:cs typeface="Arial"/>
              </a:rPr>
              <a:t>ula</a:t>
            </a:r>
            <a:r>
              <a:rPr sz="1650" b="1" spc="-390" baseline="-20202" dirty="0">
                <a:latin typeface="Arial"/>
                <a:cs typeface="Arial"/>
              </a:rPr>
              <a:t>s    </a:t>
            </a:r>
            <a:r>
              <a:rPr sz="1100" spc="-15" dirty="0">
                <a:latin typeface="Arial"/>
                <a:cs typeface="Arial"/>
              </a:rPr>
              <a:t>rly</a:t>
            </a:r>
            <a:r>
              <a:rPr sz="1100" spc="-70" dirty="0">
                <a:latin typeface="Arial"/>
                <a:cs typeface="Arial"/>
              </a:rPr>
              <a:t> </a:t>
            </a:r>
            <a:r>
              <a:rPr sz="1100" spc="-15" dirty="0">
                <a:latin typeface="Arial"/>
                <a:cs typeface="Arial"/>
              </a:rPr>
              <a:t>important</a:t>
            </a:r>
            <a:endParaRPr sz="1100" dirty="0">
              <a:latin typeface="Arial"/>
              <a:cs typeface="Arial"/>
            </a:endParaRPr>
          </a:p>
          <a:p>
            <a:pPr marL="55244" marR="73025">
              <a:lnSpc>
                <a:spcPts val="1080"/>
              </a:lnSpc>
              <a:spcBef>
                <a:spcPts val="200"/>
              </a:spcBef>
              <a:tabLst>
                <a:tab pos="3750310" algn="l"/>
              </a:tabLst>
            </a:pPr>
            <a:r>
              <a:rPr sz="1650" spc="-412" baseline="-5050" dirty="0">
                <a:latin typeface="Arial"/>
                <a:cs typeface="Arial"/>
              </a:rPr>
              <a:t>wh</a:t>
            </a:r>
            <a:r>
              <a:rPr sz="1650" spc="-412" baseline="20202" dirty="0">
                <a:latin typeface="Arial"/>
                <a:cs typeface="Arial"/>
              </a:rPr>
              <a:t>·</a:t>
            </a:r>
            <a:r>
              <a:rPr sz="1100" spc="-275" dirty="0">
                <a:latin typeface="Arial"/>
                <a:cs typeface="Arial"/>
              </a:rPr>
              <a:t>The</a:t>
            </a:r>
            <a:r>
              <a:rPr sz="1650" b="1" spc="-412" baseline="20202" dirty="0">
                <a:latin typeface="Arial"/>
                <a:cs typeface="Arial"/>
              </a:rPr>
              <a:t>ch</a:t>
            </a:r>
            <a:r>
              <a:rPr sz="1650" spc="-412" baseline="-5050" dirty="0">
                <a:latin typeface="Arial"/>
                <a:cs typeface="Arial"/>
              </a:rPr>
              <a:t>ic</a:t>
            </a:r>
            <a:r>
              <a:rPr sz="1100" spc="-275" dirty="0">
                <a:latin typeface="Arial"/>
                <a:cs typeface="Arial"/>
              </a:rPr>
              <a:t>se</a:t>
            </a:r>
            <a:r>
              <a:rPr sz="1650" spc="-412" baseline="-5050" dirty="0">
                <a:latin typeface="Arial"/>
                <a:cs typeface="Arial"/>
              </a:rPr>
              <a:t>h</a:t>
            </a:r>
            <a:r>
              <a:rPr sz="1650" b="1" spc="-412" baseline="20202" dirty="0">
                <a:latin typeface="Arial"/>
                <a:cs typeface="Arial"/>
              </a:rPr>
              <a:t>allen</a:t>
            </a:r>
            <a:r>
              <a:rPr sz="1650" spc="-412" baseline="-5050" dirty="0">
                <a:latin typeface="Arial"/>
                <a:cs typeface="Arial"/>
              </a:rPr>
              <a:t>t</a:t>
            </a:r>
            <a:r>
              <a:rPr sz="1100" spc="-275" dirty="0">
                <a:latin typeface="Arial"/>
                <a:cs typeface="Arial"/>
              </a:rPr>
              <a:t>tal</a:t>
            </a:r>
            <a:r>
              <a:rPr sz="1650" spc="-412" baseline="-5050" dirty="0">
                <a:latin typeface="Arial"/>
                <a:cs typeface="Arial"/>
              </a:rPr>
              <a:t>hes</a:t>
            </a:r>
            <a:r>
              <a:rPr sz="1100" spc="-275" dirty="0">
                <a:latin typeface="Arial"/>
                <a:cs typeface="Arial"/>
              </a:rPr>
              <a:t>k</a:t>
            </a:r>
            <a:r>
              <a:rPr sz="1650" b="1" spc="-412" baseline="20202" dirty="0">
                <a:latin typeface="Arial"/>
                <a:cs typeface="Arial"/>
              </a:rPr>
              <a:t>g</a:t>
            </a:r>
            <a:r>
              <a:rPr sz="1650" spc="-412" baseline="-5050" dirty="0">
                <a:latin typeface="Arial"/>
                <a:cs typeface="Arial"/>
              </a:rPr>
              <a:t>e</a:t>
            </a:r>
            <a:r>
              <a:rPr sz="1650" b="1" spc="-412" baseline="20202" dirty="0">
                <a:latin typeface="Arial"/>
                <a:cs typeface="Arial"/>
              </a:rPr>
              <a:t>in</a:t>
            </a:r>
            <a:r>
              <a:rPr sz="1100" spc="-275" dirty="0">
                <a:latin typeface="Arial"/>
                <a:cs typeface="Arial"/>
              </a:rPr>
              <a:t>m</a:t>
            </a:r>
            <a:r>
              <a:rPr sz="1650" spc="-412" baseline="-5050" dirty="0">
                <a:latin typeface="Arial"/>
                <a:cs typeface="Arial"/>
              </a:rPr>
              <a:t>e</a:t>
            </a:r>
            <a:r>
              <a:rPr sz="1650" b="1" spc="-412" baseline="20202" dirty="0">
                <a:latin typeface="Arial"/>
                <a:cs typeface="Arial"/>
              </a:rPr>
              <a:t>g</a:t>
            </a:r>
            <a:r>
              <a:rPr sz="1100" spc="-275" dirty="0">
                <a:latin typeface="Arial"/>
                <a:cs typeface="Arial"/>
              </a:rPr>
              <a:t>ov</a:t>
            </a:r>
            <a:r>
              <a:rPr sz="1650" spc="-412" baseline="-5050" dirty="0">
                <a:latin typeface="Arial"/>
                <a:cs typeface="Arial"/>
              </a:rPr>
              <a:t>le</a:t>
            </a:r>
            <a:r>
              <a:rPr sz="1650" b="1" spc="-412" baseline="20202" dirty="0">
                <a:latin typeface="Arial"/>
                <a:cs typeface="Arial"/>
              </a:rPr>
              <a:t>a</a:t>
            </a:r>
            <a:r>
              <a:rPr sz="1650" spc="-412" baseline="-5050" dirty="0">
                <a:latin typeface="Arial"/>
                <a:cs typeface="Arial"/>
              </a:rPr>
              <a:t>me</a:t>
            </a:r>
            <a:r>
              <a:rPr sz="1100" spc="-275" dirty="0">
                <a:latin typeface="Arial"/>
                <a:cs typeface="Arial"/>
              </a:rPr>
              <a:t>e</a:t>
            </a:r>
            <a:r>
              <a:rPr sz="1650" b="1" spc="-412" baseline="20202" dirty="0">
                <a:latin typeface="Arial"/>
                <a:cs typeface="Arial"/>
              </a:rPr>
              <a:t>n</a:t>
            </a:r>
            <a:r>
              <a:rPr sz="1100" spc="-275" dirty="0">
                <a:latin typeface="Arial"/>
                <a:cs typeface="Arial"/>
              </a:rPr>
              <a:t>s</a:t>
            </a:r>
            <a:r>
              <a:rPr sz="1650" b="1" spc="-412" baseline="20202" dirty="0">
                <a:latin typeface="Arial"/>
                <a:cs typeface="Arial"/>
              </a:rPr>
              <a:t>d</a:t>
            </a:r>
            <a:r>
              <a:rPr sz="1650" spc="-412" baseline="-5050" dirty="0">
                <a:latin typeface="Arial"/>
                <a:cs typeface="Arial"/>
              </a:rPr>
              <a:t>n</a:t>
            </a:r>
            <a:r>
              <a:rPr sz="1100" spc="-275" dirty="0">
                <a:latin typeface="Arial"/>
                <a:cs typeface="Arial"/>
              </a:rPr>
              <a:t>ne</a:t>
            </a:r>
            <a:r>
              <a:rPr sz="1650" b="1" spc="-412" baseline="20202" dirty="0">
                <a:latin typeface="Arial"/>
                <a:cs typeface="Arial"/>
              </a:rPr>
              <a:t>q</a:t>
            </a:r>
            <a:r>
              <a:rPr sz="1650" spc="-412" baseline="-5050" dirty="0">
                <a:latin typeface="Arial"/>
                <a:cs typeface="Arial"/>
              </a:rPr>
              <a:t>t</a:t>
            </a:r>
            <a:r>
              <a:rPr sz="1650" b="1" spc="-412" baseline="20202" dirty="0">
                <a:latin typeface="Arial"/>
                <a:cs typeface="Arial"/>
              </a:rPr>
              <a:t>u</a:t>
            </a:r>
            <a:r>
              <a:rPr sz="1650" spc="-412" baseline="-5050" dirty="0">
                <a:latin typeface="Arial"/>
                <a:cs typeface="Arial"/>
              </a:rPr>
              <a:t>s</a:t>
            </a:r>
            <a:r>
              <a:rPr sz="1100" spc="-275" dirty="0">
                <a:latin typeface="Arial"/>
                <a:cs typeface="Arial"/>
              </a:rPr>
              <a:t>e</a:t>
            </a:r>
            <a:r>
              <a:rPr sz="1650" b="1" spc="-412" baseline="20202" dirty="0">
                <a:latin typeface="Arial"/>
                <a:cs typeface="Arial"/>
              </a:rPr>
              <a:t>est</a:t>
            </a:r>
            <a:r>
              <a:rPr sz="1650" spc="-412" baseline="-5050" dirty="0">
                <a:latin typeface="Arial"/>
                <a:cs typeface="Arial"/>
              </a:rPr>
              <a:t>a</a:t>
            </a:r>
            <a:r>
              <a:rPr sz="1100" spc="-275" dirty="0">
                <a:latin typeface="Arial"/>
                <a:cs typeface="Arial"/>
              </a:rPr>
              <a:t>d</a:t>
            </a:r>
            <a:r>
              <a:rPr sz="1650" spc="-412" baseline="-5050" dirty="0">
                <a:latin typeface="Arial"/>
                <a:cs typeface="Arial"/>
              </a:rPr>
              <a:t>re</a:t>
            </a:r>
            <a:r>
              <a:rPr sz="1100" spc="-275" dirty="0">
                <a:latin typeface="Arial"/>
                <a:cs typeface="Arial"/>
              </a:rPr>
              <a:t>to</a:t>
            </a:r>
            <a:r>
              <a:rPr sz="1650" b="1" spc="-412" baseline="20202" dirty="0">
                <a:latin typeface="Arial"/>
                <a:cs typeface="Arial"/>
              </a:rPr>
              <a:t>io</a:t>
            </a:r>
            <a:r>
              <a:rPr sz="1650" spc="-412" baseline="-5050" dirty="0">
                <a:latin typeface="Arial"/>
                <a:cs typeface="Arial"/>
              </a:rPr>
              <a:t>fo</a:t>
            </a:r>
            <a:r>
              <a:rPr sz="1650" b="1" spc="-412" baseline="20202" dirty="0">
                <a:latin typeface="Arial"/>
                <a:cs typeface="Arial"/>
              </a:rPr>
              <a:t>n</a:t>
            </a:r>
            <a:r>
              <a:rPr sz="1100" spc="-275" dirty="0">
                <a:latin typeface="Arial"/>
                <a:cs typeface="Arial"/>
              </a:rPr>
              <a:t>happe</a:t>
            </a:r>
            <a:r>
              <a:rPr sz="1650" spc="-412" baseline="-5050" dirty="0">
                <a:latin typeface="Arial"/>
                <a:cs typeface="Arial"/>
              </a:rPr>
              <a:t>u</a:t>
            </a:r>
            <a:r>
              <a:rPr sz="1650" b="1" spc="-412" baseline="20202" dirty="0">
                <a:latin typeface="Arial"/>
                <a:cs typeface="Arial"/>
              </a:rPr>
              <a:t>in</a:t>
            </a:r>
            <a:r>
              <a:rPr sz="1650" spc="-412" baseline="-5050" dirty="0">
                <a:latin typeface="Arial"/>
                <a:cs typeface="Arial"/>
              </a:rPr>
              <a:t>n</a:t>
            </a:r>
            <a:r>
              <a:rPr sz="1650" b="1" spc="-412" baseline="20202" dirty="0">
                <a:latin typeface="Arial"/>
                <a:cs typeface="Arial"/>
              </a:rPr>
              <a:t>g</a:t>
            </a:r>
            <a:r>
              <a:rPr sz="1650" spc="-412" baseline="-5050" dirty="0">
                <a:latin typeface="Arial"/>
                <a:cs typeface="Arial"/>
              </a:rPr>
              <a:t>d</a:t>
            </a:r>
            <a:r>
              <a:rPr sz="1650" b="1" spc="-412" baseline="20202" dirty="0">
                <a:latin typeface="Arial"/>
                <a:cs typeface="Arial"/>
              </a:rPr>
              <a:t>o</a:t>
            </a:r>
            <a:r>
              <a:rPr sz="1650" spc="-412" baseline="-5050" dirty="0">
                <a:latin typeface="Arial"/>
                <a:cs typeface="Arial"/>
              </a:rPr>
              <a:t>: </a:t>
            </a:r>
            <a:r>
              <a:rPr sz="1650" b="1" spc="-217" baseline="20202" dirty="0">
                <a:latin typeface="Arial"/>
                <a:cs typeface="Arial"/>
              </a:rPr>
              <a:t>th</a:t>
            </a:r>
            <a:r>
              <a:rPr sz="1100" spc="-145" dirty="0">
                <a:latin typeface="Arial"/>
                <a:cs typeface="Arial"/>
              </a:rPr>
              <a:t>n</a:t>
            </a:r>
            <a:r>
              <a:rPr sz="1650" b="1" spc="-217" baseline="20202" dirty="0">
                <a:latin typeface="Arial"/>
                <a:cs typeface="Arial"/>
              </a:rPr>
              <a:t>ers’</a:t>
            </a:r>
            <a:r>
              <a:rPr sz="1100" spc="-145" dirty="0">
                <a:latin typeface="Arial"/>
                <a:cs typeface="Arial"/>
              </a:rPr>
              <a:t>in </a:t>
            </a:r>
            <a:r>
              <a:rPr sz="1100" spc="-185" dirty="0">
                <a:latin typeface="Arial"/>
                <a:cs typeface="Arial"/>
              </a:rPr>
              <a:t>the</a:t>
            </a:r>
            <a:r>
              <a:rPr sz="1650" b="1" spc="-277" baseline="20202" dirty="0">
                <a:latin typeface="Arial"/>
                <a:cs typeface="Arial"/>
              </a:rPr>
              <a:t>view</a:t>
            </a:r>
            <a:r>
              <a:rPr sz="1100" spc="-185" dirty="0">
                <a:latin typeface="Arial"/>
                <a:cs typeface="Arial"/>
              </a:rPr>
              <a:t>conte</a:t>
            </a:r>
            <a:r>
              <a:rPr sz="1650" b="1" spc="-277" baseline="20202" dirty="0">
                <a:latin typeface="Arial"/>
                <a:cs typeface="Arial"/>
              </a:rPr>
              <a:t>s  </a:t>
            </a:r>
            <a:r>
              <a:rPr sz="1650" b="1" spc="-434" baseline="20202" dirty="0">
                <a:latin typeface="Arial"/>
                <a:cs typeface="Arial"/>
              </a:rPr>
              <a:t>resp</a:t>
            </a:r>
            <a:r>
              <a:rPr sz="1100" spc="-290" dirty="0">
                <a:latin typeface="Arial"/>
                <a:cs typeface="Arial"/>
              </a:rPr>
              <a:t>xt</a:t>
            </a:r>
            <a:r>
              <a:rPr sz="1650" b="1" spc="-434" baseline="20202" dirty="0">
                <a:latin typeface="Arial"/>
                <a:cs typeface="Arial"/>
              </a:rPr>
              <a:t>ect</a:t>
            </a:r>
            <a:r>
              <a:rPr sz="1100" spc="-290" dirty="0">
                <a:latin typeface="Arial"/>
                <a:cs typeface="Arial"/>
              </a:rPr>
              <a:t>of</a:t>
            </a:r>
            <a:r>
              <a:rPr sz="1650" b="1" spc="-434" baseline="20202" dirty="0">
                <a:latin typeface="Arial"/>
                <a:cs typeface="Arial"/>
              </a:rPr>
              <a:t>fu</a:t>
            </a:r>
            <a:r>
              <a:rPr sz="1100" spc="-290" dirty="0">
                <a:latin typeface="Arial"/>
                <a:cs typeface="Arial"/>
              </a:rPr>
              <a:t>a</a:t>
            </a:r>
            <a:r>
              <a:rPr sz="1650" b="1" spc="-434" baseline="20202" dirty="0">
                <a:latin typeface="Arial"/>
                <a:cs typeface="Arial"/>
              </a:rPr>
              <a:t>lly</a:t>
            </a:r>
            <a:r>
              <a:rPr sz="1100" spc="-290" dirty="0">
                <a:latin typeface="Arial"/>
                <a:cs typeface="Arial"/>
              </a:rPr>
              <a:t>supporti</a:t>
            </a:r>
            <a:r>
              <a:rPr sz="1650" spc="-434" baseline="20202" dirty="0">
                <a:latin typeface="Arial"/>
                <a:cs typeface="Arial"/>
              </a:rPr>
              <a:t>*	</a:t>
            </a:r>
            <a:r>
              <a:rPr sz="1100" spc="-60" dirty="0">
                <a:latin typeface="Arial"/>
                <a:cs typeface="Arial"/>
              </a:rPr>
              <a:t>ve</a:t>
            </a:r>
            <a:r>
              <a:rPr sz="1100" spc="20" dirty="0">
                <a:latin typeface="Arial"/>
                <a:cs typeface="Arial"/>
              </a:rPr>
              <a:t> </a:t>
            </a:r>
            <a:r>
              <a:rPr sz="1100" spc="-55" dirty="0">
                <a:latin typeface="Arial"/>
                <a:cs typeface="Arial"/>
              </a:rPr>
              <a:t>classroom,</a:t>
            </a:r>
            <a:r>
              <a:rPr sz="1100" spc="20" dirty="0">
                <a:latin typeface="Arial"/>
                <a:cs typeface="Arial"/>
              </a:rPr>
              <a:t> </a:t>
            </a:r>
            <a:r>
              <a:rPr sz="1100" spc="-15" dirty="0">
                <a:latin typeface="Arial"/>
                <a:cs typeface="Arial"/>
              </a:rPr>
              <a:t>in </a:t>
            </a:r>
            <a:r>
              <a:rPr sz="1100" spc="-20" dirty="0">
                <a:latin typeface="Arial"/>
                <a:cs typeface="Arial"/>
              </a:rPr>
              <a:t> </a:t>
            </a:r>
            <a:r>
              <a:rPr sz="1650" spc="-307" baseline="-5050" dirty="0">
                <a:latin typeface="Arial"/>
                <a:cs typeface="Arial"/>
              </a:rPr>
              <a:t>wi</a:t>
            </a:r>
            <a:r>
              <a:rPr sz="1100" spc="-204" dirty="0">
                <a:latin typeface="Arial"/>
                <a:cs typeface="Arial"/>
              </a:rPr>
              <a:t>·</a:t>
            </a:r>
            <a:r>
              <a:rPr sz="1650" spc="-307" baseline="20202" dirty="0">
                <a:latin typeface="Arial"/>
                <a:cs typeface="Arial"/>
              </a:rPr>
              <a:t>and</a:t>
            </a:r>
            <a:r>
              <a:rPr sz="1650" spc="-307" baseline="27777" dirty="0">
                <a:latin typeface="Arial"/>
                <a:cs typeface="Arial"/>
              </a:rPr>
              <a:t>· </a:t>
            </a:r>
            <a:r>
              <a:rPr sz="1650" spc="-337" baseline="-5050" dirty="0">
                <a:latin typeface="Arial"/>
                <a:cs typeface="Arial"/>
              </a:rPr>
              <a:t>t</a:t>
            </a:r>
            <a:r>
              <a:rPr sz="1650" spc="-337" baseline="27777" dirty="0">
                <a:latin typeface="Arial"/>
                <a:cs typeface="Arial"/>
              </a:rPr>
              <a:t>acti</a:t>
            </a:r>
            <a:r>
              <a:rPr sz="1100" spc="-225" dirty="0">
                <a:latin typeface="Arial"/>
                <a:cs typeface="Arial"/>
              </a:rPr>
              <a:t>ex</a:t>
            </a:r>
            <a:r>
              <a:rPr sz="1650" spc="-337" baseline="-5050" dirty="0">
                <a:latin typeface="Arial"/>
                <a:cs typeface="Arial"/>
              </a:rPr>
              <a:t>h</a:t>
            </a:r>
            <a:r>
              <a:rPr sz="1650" spc="-337" baseline="20202" dirty="0">
                <a:latin typeface="Arial"/>
                <a:cs typeface="Arial"/>
              </a:rPr>
              <a:t>e</a:t>
            </a:r>
            <a:r>
              <a:rPr sz="1650" spc="-337" baseline="-5050" dirty="0">
                <a:latin typeface="Arial"/>
                <a:cs typeface="Arial"/>
              </a:rPr>
              <a:t>s</a:t>
            </a:r>
            <a:r>
              <a:rPr sz="1100" spc="-225" dirty="0">
                <a:latin typeface="Arial"/>
                <a:cs typeface="Arial"/>
              </a:rPr>
              <a:t>p</a:t>
            </a:r>
            <a:r>
              <a:rPr sz="1650" spc="-337" baseline="20202" dirty="0">
                <a:latin typeface="Arial"/>
                <a:cs typeface="Arial"/>
              </a:rPr>
              <a:t>nga</a:t>
            </a:r>
            <a:r>
              <a:rPr sz="1650" spc="-337" baseline="-5050" dirty="0">
                <a:latin typeface="Arial"/>
                <a:cs typeface="Arial"/>
              </a:rPr>
              <a:t>t</a:t>
            </a:r>
            <a:r>
              <a:rPr sz="1650" spc="-337" baseline="27777" dirty="0">
                <a:latin typeface="Arial"/>
                <a:cs typeface="Arial"/>
              </a:rPr>
              <a:t>ve</a:t>
            </a:r>
            <a:r>
              <a:rPr sz="1100" spc="-225" dirty="0">
                <a:latin typeface="Arial"/>
                <a:cs typeface="Arial"/>
              </a:rPr>
              <a:t>l</a:t>
            </a:r>
            <a:r>
              <a:rPr sz="1650" spc="-337" baseline="-5050" dirty="0">
                <a:latin typeface="Arial"/>
                <a:cs typeface="Arial"/>
              </a:rPr>
              <a:t>u</a:t>
            </a:r>
            <a:r>
              <a:rPr sz="1100" spc="-225" dirty="0">
                <a:latin typeface="Arial"/>
                <a:cs typeface="Arial"/>
              </a:rPr>
              <a:t>ic</a:t>
            </a:r>
            <a:r>
              <a:rPr sz="1650" spc="-337" baseline="-5050" dirty="0">
                <a:latin typeface="Arial"/>
                <a:cs typeface="Arial"/>
              </a:rPr>
              <a:t>d</a:t>
            </a:r>
            <a:r>
              <a:rPr sz="1100" spc="-225" dirty="0">
                <a:latin typeface="Arial"/>
                <a:cs typeface="Arial"/>
              </a:rPr>
              <a:t>i</a:t>
            </a:r>
            <a:r>
              <a:rPr sz="1650" spc="-337" baseline="20202" dirty="0">
                <a:latin typeface="Arial"/>
                <a:cs typeface="Arial"/>
              </a:rPr>
              <a:t>ge</a:t>
            </a:r>
            <a:r>
              <a:rPr sz="1100" spc="-225" dirty="0">
                <a:latin typeface="Arial"/>
                <a:cs typeface="Arial"/>
              </a:rPr>
              <a:t>t</a:t>
            </a:r>
            <a:r>
              <a:rPr sz="1650" spc="-337" baseline="-5050" dirty="0">
                <a:latin typeface="Arial"/>
                <a:cs typeface="Arial"/>
              </a:rPr>
              <a:t>e</a:t>
            </a:r>
            <a:r>
              <a:rPr sz="1650" spc="-337" baseline="27777" dirty="0">
                <a:latin typeface="Arial"/>
                <a:cs typeface="Arial"/>
              </a:rPr>
              <a:t>stude</a:t>
            </a:r>
            <a:r>
              <a:rPr sz="1650" spc="-337" baseline="-5050" dirty="0">
                <a:latin typeface="Arial"/>
                <a:cs typeface="Arial"/>
              </a:rPr>
              <a:t>n</a:t>
            </a:r>
            <a:r>
              <a:rPr sz="1100" spc="-225" dirty="0">
                <a:latin typeface="Arial"/>
                <a:cs typeface="Arial"/>
              </a:rPr>
              <a:t>u</a:t>
            </a:r>
            <a:r>
              <a:rPr sz="1650" spc="-337" baseline="-5050" dirty="0">
                <a:latin typeface="Arial"/>
                <a:cs typeface="Arial"/>
              </a:rPr>
              <a:t>t</a:t>
            </a:r>
            <a:r>
              <a:rPr sz="1650" spc="-337" baseline="20202" dirty="0">
                <a:latin typeface="Arial"/>
                <a:cs typeface="Arial"/>
              </a:rPr>
              <a:t>w</a:t>
            </a:r>
            <a:r>
              <a:rPr sz="1100" spc="-225" dirty="0">
                <a:latin typeface="Arial"/>
                <a:cs typeface="Arial"/>
              </a:rPr>
              <a:t>s</a:t>
            </a:r>
            <a:r>
              <a:rPr sz="1650" spc="-337" baseline="-5050" dirty="0">
                <a:latin typeface="Arial"/>
                <a:cs typeface="Arial"/>
              </a:rPr>
              <a:t>s</a:t>
            </a:r>
            <a:r>
              <a:rPr sz="1100" spc="-225" dirty="0">
                <a:latin typeface="Arial"/>
                <a:cs typeface="Arial"/>
              </a:rPr>
              <a:t>e</a:t>
            </a:r>
            <a:r>
              <a:rPr sz="1650" spc="-337" baseline="20202" dirty="0">
                <a:latin typeface="Arial"/>
                <a:cs typeface="Arial"/>
              </a:rPr>
              <a:t>it</a:t>
            </a:r>
            <a:r>
              <a:rPr sz="1100" spc="-225" dirty="0">
                <a:latin typeface="Arial"/>
                <a:cs typeface="Arial"/>
              </a:rPr>
              <a:t>o</a:t>
            </a:r>
            <a:r>
              <a:rPr sz="1650" spc="-337" baseline="20202" dirty="0">
                <a:latin typeface="Arial"/>
                <a:cs typeface="Arial"/>
              </a:rPr>
              <a:t>h</a:t>
            </a:r>
            <a:r>
              <a:rPr sz="1650" spc="-337" baseline="27777" dirty="0">
                <a:latin typeface="Arial"/>
                <a:cs typeface="Arial"/>
              </a:rPr>
              <a:t>nt</a:t>
            </a:r>
            <a:r>
              <a:rPr sz="1100" spc="-225" dirty="0">
                <a:latin typeface="Arial"/>
                <a:cs typeface="Arial"/>
              </a:rPr>
              <a:t>f</a:t>
            </a:r>
            <a:r>
              <a:rPr sz="1650" spc="-337" baseline="20202" dirty="0">
                <a:latin typeface="Arial"/>
                <a:cs typeface="Arial"/>
              </a:rPr>
              <a:t>ot</a:t>
            </a:r>
            <a:r>
              <a:rPr sz="1100" spc="-225" dirty="0">
                <a:latin typeface="Arial"/>
                <a:cs typeface="Arial"/>
              </a:rPr>
              <a:t>gr</a:t>
            </a:r>
            <a:r>
              <a:rPr sz="1650" spc="-337" baseline="27777" dirty="0">
                <a:latin typeface="Arial"/>
                <a:cs typeface="Arial"/>
              </a:rPr>
              <a:t>parti</a:t>
            </a:r>
            <a:r>
              <a:rPr sz="1650" spc="-337" baseline="20202" dirty="0">
                <a:latin typeface="Arial"/>
                <a:cs typeface="Arial"/>
              </a:rPr>
              <a:t>h</a:t>
            </a:r>
            <a:r>
              <a:rPr sz="1100" spc="-225" dirty="0">
                <a:latin typeface="Arial"/>
                <a:cs typeface="Arial"/>
              </a:rPr>
              <a:t>o</a:t>
            </a:r>
            <a:r>
              <a:rPr sz="1650" spc="-337" baseline="20202" dirty="0">
                <a:latin typeface="Arial"/>
                <a:cs typeface="Arial"/>
              </a:rPr>
              <a:t>ers</a:t>
            </a:r>
            <a:r>
              <a:rPr sz="1100" spc="-225" dirty="0">
                <a:latin typeface="Arial"/>
                <a:cs typeface="Arial"/>
              </a:rPr>
              <a:t>un</a:t>
            </a:r>
            <a:r>
              <a:rPr sz="1650" spc="-337" baseline="27777" dirty="0">
                <a:latin typeface="Arial"/>
                <a:cs typeface="Arial"/>
              </a:rPr>
              <a:t>ci</a:t>
            </a:r>
            <a:r>
              <a:rPr sz="1100" spc="-225" dirty="0">
                <a:latin typeface="Arial"/>
                <a:cs typeface="Arial"/>
              </a:rPr>
              <a:t>d</a:t>
            </a:r>
            <a:r>
              <a:rPr sz="1650" spc="-337" baseline="20202" dirty="0">
                <a:latin typeface="Arial"/>
                <a:cs typeface="Arial"/>
              </a:rPr>
              <a:t>’ </a:t>
            </a:r>
            <a:r>
              <a:rPr sz="1650" spc="-277" baseline="20202" dirty="0">
                <a:latin typeface="Arial"/>
                <a:cs typeface="Arial"/>
              </a:rPr>
              <a:t>i</a:t>
            </a:r>
            <a:r>
              <a:rPr sz="1650" spc="-277" baseline="27777" dirty="0">
                <a:latin typeface="Arial"/>
                <a:cs typeface="Arial"/>
              </a:rPr>
              <a:t>pati</a:t>
            </a:r>
            <a:r>
              <a:rPr sz="1650" spc="-277" baseline="20202" dirty="0">
                <a:latin typeface="Arial"/>
                <a:cs typeface="Arial"/>
              </a:rPr>
              <a:t>d</a:t>
            </a:r>
            <a:r>
              <a:rPr sz="1100" spc="-185" dirty="0">
                <a:latin typeface="Arial"/>
                <a:cs typeface="Arial"/>
              </a:rPr>
              <a:t>ru</a:t>
            </a:r>
            <a:r>
              <a:rPr sz="1650" spc="-277" baseline="20202" dirty="0">
                <a:latin typeface="Arial"/>
                <a:cs typeface="Arial"/>
              </a:rPr>
              <a:t>eas</a:t>
            </a:r>
            <a:r>
              <a:rPr sz="1100" spc="-185" dirty="0">
                <a:latin typeface="Arial"/>
                <a:cs typeface="Arial"/>
              </a:rPr>
              <a:t>les</a:t>
            </a:r>
            <a:r>
              <a:rPr sz="1650" spc="-277" baseline="27777" dirty="0">
                <a:latin typeface="Arial"/>
                <a:cs typeface="Arial"/>
              </a:rPr>
              <a:t>on</a:t>
            </a:r>
            <a:r>
              <a:rPr sz="1100" spc="-185" dirty="0">
                <a:latin typeface="Arial"/>
                <a:cs typeface="Arial"/>
              </a:rPr>
              <a:t>fo</a:t>
            </a:r>
            <a:r>
              <a:rPr sz="1650" spc="-277" baseline="27777" dirty="0">
                <a:latin typeface="Arial"/>
                <a:cs typeface="Arial"/>
              </a:rPr>
              <a:t>–</a:t>
            </a:r>
            <a:r>
              <a:rPr sz="1100" spc="-185" dirty="0">
                <a:latin typeface="Arial"/>
                <a:cs typeface="Arial"/>
              </a:rPr>
              <a:t>r </a:t>
            </a:r>
            <a:r>
              <a:rPr sz="1650" spc="-172" baseline="27777" dirty="0">
                <a:latin typeface="Arial"/>
                <a:cs typeface="Arial"/>
              </a:rPr>
              <a:t>mu</a:t>
            </a:r>
            <a:r>
              <a:rPr sz="1100" spc="-114" dirty="0">
                <a:latin typeface="Arial"/>
                <a:cs typeface="Arial"/>
              </a:rPr>
              <a:t>talk</a:t>
            </a:r>
            <a:r>
              <a:rPr sz="1650" spc="-172" baseline="27777" dirty="0">
                <a:latin typeface="Arial"/>
                <a:cs typeface="Arial"/>
              </a:rPr>
              <a:t>lti</a:t>
            </a:r>
            <a:r>
              <a:rPr sz="1100" spc="-114" dirty="0">
                <a:latin typeface="Arial"/>
                <a:cs typeface="Arial"/>
              </a:rPr>
              <a:t>–</a:t>
            </a:r>
            <a:r>
              <a:rPr sz="1650" spc="-172" baseline="27777" dirty="0">
                <a:latin typeface="Arial"/>
                <a:cs typeface="Arial"/>
              </a:rPr>
              <a:t>pl</a:t>
            </a:r>
            <a:r>
              <a:rPr sz="1100" spc="-114" dirty="0">
                <a:latin typeface="Arial"/>
                <a:cs typeface="Arial"/>
              </a:rPr>
              <a:t>supporti</a:t>
            </a:r>
            <a:r>
              <a:rPr sz="1650" spc="-172" baseline="27777" dirty="0">
                <a:latin typeface="Arial"/>
                <a:cs typeface="Arial"/>
              </a:rPr>
              <a:t>e  </a:t>
            </a:r>
            <a:r>
              <a:rPr sz="1650" spc="-254" baseline="27777" dirty="0">
                <a:latin typeface="Arial"/>
                <a:cs typeface="Arial"/>
              </a:rPr>
              <a:t>studen</a:t>
            </a:r>
            <a:r>
              <a:rPr sz="1100" spc="-170" dirty="0">
                <a:latin typeface="Arial"/>
                <a:cs typeface="Arial"/>
              </a:rPr>
              <a:t>ng</a:t>
            </a:r>
            <a:r>
              <a:rPr sz="1650" spc="-254" baseline="27777" dirty="0">
                <a:latin typeface="Arial"/>
                <a:cs typeface="Arial"/>
              </a:rPr>
              <a:t>ts</a:t>
            </a:r>
            <a:r>
              <a:rPr sz="1100" spc="-170" dirty="0">
                <a:latin typeface="Arial"/>
                <a:cs typeface="Arial"/>
              </a:rPr>
              <a:t>di</a:t>
            </a:r>
            <a:r>
              <a:rPr sz="1650" spc="-254" baseline="27777" dirty="0">
                <a:latin typeface="Arial"/>
                <a:cs typeface="Arial"/>
              </a:rPr>
              <a:t>g</a:t>
            </a:r>
            <a:r>
              <a:rPr sz="1100" spc="-170" dirty="0">
                <a:latin typeface="Arial"/>
                <a:cs typeface="Arial"/>
              </a:rPr>
              <a:t>al</a:t>
            </a:r>
            <a:r>
              <a:rPr sz="1650" spc="-254" baseline="27777" dirty="0">
                <a:latin typeface="Arial"/>
                <a:cs typeface="Arial"/>
              </a:rPr>
              <a:t>ive</a:t>
            </a:r>
            <a:r>
              <a:rPr sz="1100" spc="-170" dirty="0">
                <a:latin typeface="Arial"/>
                <a:cs typeface="Arial"/>
              </a:rPr>
              <a:t>og</a:t>
            </a:r>
            <a:r>
              <a:rPr sz="1650" spc="-254" baseline="27777" dirty="0">
                <a:latin typeface="Arial"/>
                <a:cs typeface="Arial"/>
              </a:rPr>
              <a:t>e</a:t>
            </a:r>
            <a:r>
              <a:rPr sz="1100" spc="-170" dirty="0">
                <a:latin typeface="Arial"/>
                <a:cs typeface="Arial"/>
              </a:rPr>
              <a:t>ic</a:t>
            </a:r>
            <a:r>
              <a:rPr sz="1650" spc="-254" baseline="27777" dirty="0">
                <a:latin typeface="Arial"/>
                <a:cs typeface="Arial"/>
              </a:rPr>
              <a:t>xt</a:t>
            </a:r>
            <a:r>
              <a:rPr sz="1100" spc="-170" dirty="0">
                <a:latin typeface="Arial"/>
                <a:cs typeface="Arial"/>
              </a:rPr>
              <a:t>practi</a:t>
            </a:r>
            <a:r>
              <a:rPr sz="1650" spc="-254" baseline="27777" dirty="0">
                <a:latin typeface="Arial"/>
                <a:cs typeface="Arial"/>
              </a:rPr>
              <a:t>ended</a:t>
            </a:r>
            <a:r>
              <a:rPr sz="1100" spc="-170" dirty="0">
                <a:latin typeface="Arial"/>
                <a:cs typeface="Arial"/>
              </a:rPr>
              <a:t>ce</a:t>
            </a:r>
            <a:r>
              <a:rPr sz="1650" spc="-254" baseline="27777" dirty="0">
                <a:latin typeface="Arial"/>
                <a:cs typeface="Arial"/>
              </a:rPr>
              <a:t>c</a:t>
            </a:r>
            <a:r>
              <a:rPr sz="1100" spc="-170" dirty="0">
                <a:latin typeface="Arial"/>
                <a:cs typeface="Arial"/>
              </a:rPr>
              <a:t>s,</a:t>
            </a:r>
            <a:r>
              <a:rPr sz="1650" spc="-254" baseline="27777" dirty="0">
                <a:latin typeface="Arial"/>
                <a:cs typeface="Arial"/>
              </a:rPr>
              <a:t>on</a:t>
            </a:r>
            <a:r>
              <a:rPr sz="1100" spc="-170" dirty="0">
                <a:latin typeface="Arial"/>
                <a:cs typeface="Arial"/>
              </a:rPr>
              <a:t>ne</a:t>
            </a:r>
            <a:r>
              <a:rPr sz="1650" spc="-254" baseline="27777" dirty="0">
                <a:latin typeface="Arial"/>
                <a:cs typeface="Arial"/>
              </a:rPr>
              <a:t>tr</a:t>
            </a:r>
            <a:r>
              <a:rPr sz="1100" spc="-170" dirty="0">
                <a:latin typeface="Arial"/>
                <a:cs typeface="Arial"/>
              </a:rPr>
              <a:t>g</a:t>
            </a:r>
            <a:r>
              <a:rPr sz="1650" spc="-254" baseline="27777" dirty="0">
                <a:latin typeface="Arial"/>
                <a:cs typeface="Arial"/>
              </a:rPr>
              <a:t>ib</a:t>
            </a:r>
            <a:r>
              <a:rPr sz="1100" spc="-170" dirty="0">
                <a:latin typeface="Arial"/>
                <a:cs typeface="Arial"/>
              </a:rPr>
              <a:t>oti</a:t>
            </a:r>
            <a:r>
              <a:rPr sz="1650" spc="-254" baseline="27777" dirty="0">
                <a:latin typeface="Arial"/>
                <a:cs typeface="Arial"/>
              </a:rPr>
              <a:t>ut</a:t>
            </a:r>
            <a:r>
              <a:rPr sz="1100" spc="-170" dirty="0">
                <a:latin typeface="Arial"/>
                <a:cs typeface="Arial"/>
              </a:rPr>
              <a:t>ate</a:t>
            </a:r>
            <a:r>
              <a:rPr sz="1650" spc="-254" baseline="27777" dirty="0">
                <a:latin typeface="Arial"/>
                <a:cs typeface="Arial"/>
              </a:rPr>
              <a:t>ion</a:t>
            </a:r>
            <a:r>
              <a:rPr sz="1100" spc="-170" dirty="0">
                <a:latin typeface="Arial"/>
                <a:cs typeface="Arial"/>
              </a:rPr>
              <a:t>d</a:t>
            </a:r>
            <a:r>
              <a:rPr sz="1650" spc="-254" baseline="27777" dirty="0">
                <a:latin typeface="Arial"/>
                <a:cs typeface="Arial"/>
              </a:rPr>
              <a:t>s</a:t>
            </a:r>
            <a:endParaRPr sz="1650" baseline="27777" dirty="0">
              <a:latin typeface="Arial"/>
              <a:cs typeface="Arial"/>
            </a:endParaRPr>
          </a:p>
          <a:p>
            <a:pPr marL="55244">
              <a:lnSpc>
                <a:spcPts val="965"/>
              </a:lnSpc>
            </a:pPr>
            <a:r>
              <a:rPr sz="1100" spc="-130" dirty="0">
                <a:latin typeface="Arial"/>
                <a:cs typeface="Arial"/>
              </a:rPr>
              <a:t>*</a:t>
            </a:r>
            <a:r>
              <a:rPr sz="1500" spc="-195" baseline="-5555" dirty="0">
                <a:latin typeface="Arial"/>
                <a:cs typeface="Arial"/>
              </a:rPr>
              <a:t>ef</a:t>
            </a:r>
            <a:r>
              <a:rPr sz="1000" spc="-130" dirty="0">
                <a:latin typeface="Arial"/>
                <a:cs typeface="Arial"/>
              </a:rPr>
              <a:t>Too</a:t>
            </a:r>
            <a:r>
              <a:rPr sz="1500" spc="-195" baseline="-5555" dirty="0">
                <a:latin typeface="Arial"/>
                <a:cs typeface="Arial"/>
              </a:rPr>
              <a:t>fect!</a:t>
            </a:r>
            <a:r>
              <a:rPr sz="1000" spc="-130" dirty="0">
                <a:latin typeface="Arial"/>
                <a:cs typeface="Arial"/>
              </a:rPr>
              <a:t>much  </a:t>
            </a:r>
            <a:r>
              <a:rPr sz="1000" spc="-45" dirty="0">
                <a:latin typeface="Arial"/>
                <a:cs typeface="Arial"/>
              </a:rPr>
              <a:t>challenging </a:t>
            </a:r>
            <a:r>
              <a:rPr sz="1000" dirty="0">
                <a:latin typeface="Arial"/>
                <a:cs typeface="Arial"/>
              </a:rPr>
              <a:t>without </a:t>
            </a:r>
            <a:r>
              <a:rPr sz="1000" spc="-15" dirty="0">
                <a:latin typeface="Arial"/>
                <a:cs typeface="Arial"/>
              </a:rPr>
              <a:t>the </a:t>
            </a:r>
            <a:r>
              <a:rPr sz="1000" spc="-10" dirty="0">
                <a:latin typeface="Arial"/>
                <a:cs typeface="Arial"/>
              </a:rPr>
              <a:t>other </a:t>
            </a:r>
            <a:r>
              <a:rPr sz="1000" spc="-30" dirty="0">
                <a:latin typeface="Arial"/>
                <a:cs typeface="Arial"/>
              </a:rPr>
              <a:t>supportive </a:t>
            </a:r>
            <a:r>
              <a:rPr sz="1000" spc="-40" dirty="0">
                <a:latin typeface="Arial"/>
                <a:cs typeface="Arial"/>
              </a:rPr>
              <a:t>elements </a:t>
            </a:r>
            <a:r>
              <a:rPr sz="1000" spc="-65" dirty="0">
                <a:latin typeface="Arial"/>
                <a:cs typeface="Arial"/>
              </a:rPr>
              <a:t>can </a:t>
            </a:r>
            <a:r>
              <a:rPr sz="1000" spc="-50" dirty="0">
                <a:latin typeface="Arial"/>
                <a:cs typeface="Arial"/>
              </a:rPr>
              <a:t>even </a:t>
            </a:r>
            <a:r>
              <a:rPr sz="1000" spc="-55" dirty="0">
                <a:latin typeface="Arial"/>
                <a:cs typeface="Arial"/>
              </a:rPr>
              <a:t>have </a:t>
            </a:r>
            <a:r>
              <a:rPr sz="1000" spc="-75" dirty="0">
                <a:latin typeface="Arial"/>
                <a:cs typeface="Arial"/>
              </a:rPr>
              <a:t>a  </a:t>
            </a:r>
            <a:r>
              <a:rPr sz="1000" spc="-65" dirty="0">
                <a:latin typeface="Arial"/>
                <a:cs typeface="Arial"/>
              </a:rPr>
              <a:t> </a:t>
            </a:r>
            <a:r>
              <a:rPr sz="1000" spc="-50" dirty="0">
                <a:latin typeface="Arial"/>
                <a:cs typeface="Arial"/>
              </a:rPr>
              <a:t>negative</a:t>
            </a:r>
            <a:endParaRPr sz="1000" dirty="0">
              <a:latin typeface="Arial"/>
              <a:cs typeface="Arial"/>
            </a:endParaRPr>
          </a:p>
        </p:txBody>
      </p:sp>
      <p:sp>
        <p:nvSpPr>
          <p:cNvPr id="11" name="object 11"/>
          <p:cNvSpPr/>
          <p:nvPr/>
        </p:nvSpPr>
        <p:spPr>
          <a:xfrm>
            <a:off x="6420690" y="4984830"/>
            <a:ext cx="2958775" cy="2394710"/>
          </a:xfrm>
          <a:custGeom>
            <a:avLst/>
            <a:gdLst/>
            <a:ahLst/>
            <a:cxnLst/>
            <a:rect l="l" t="t" r="r" b="b"/>
            <a:pathLst>
              <a:path w="2971800" h="2531109">
                <a:moveTo>
                  <a:pt x="0" y="0"/>
                </a:moveTo>
                <a:lnTo>
                  <a:pt x="2971553" y="0"/>
                </a:lnTo>
                <a:lnTo>
                  <a:pt x="2971553" y="2531088"/>
                </a:lnTo>
                <a:lnTo>
                  <a:pt x="0" y="2531088"/>
                </a:lnTo>
                <a:lnTo>
                  <a:pt x="0" y="0"/>
                </a:lnTo>
                <a:close/>
              </a:path>
            </a:pathLst>
          </a:custGeom>
          <a:ln w="28560">
            <a:solidFill>
              <a:srgbClr val="2791A6"/>
            </a:solidFill>
          </a:ln>
        </p:spPr>
        <p:txBody>
          <a:bodyPr wrap="square" lIns="0" tIns="0" rIns="0" bIns="0" rtlCol="0"/>
          <a:lstStyle/>
          <a:p>
            <a:endParaRPr/>
          </a:p>
        </p:txBody>
      </p:sp>
      <p:sp>
        <p:nvSpPr>
          <p:cNvPr id="12" name="object 12"/>
          <p:cNvSpPr/>
          <p:nvPr/>
        </p:nvSpPr>
        <p:spPr>
          <a:xfrm>
            <a:off x="1313935" y="5686425"/>
            <a:ext cx="3127769" cy="1600412"/>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5618995" y="1114425"/>
            <a:ext cx="4777105" cy="3652759"/>
          </a:xfrm>
          <a:custGeom>
            <a:avLst/>
            <a:gdLst/>
            <a:ahLst/>
            <a:cxnLst/>
            <a:rect l="l" t="t" r="r" b="b"/>
            <a:pathLst>
              <a:path w="4777105" h="3476625">
                <a:moveTo>
                  <a:pt x="0" y="0"/>
                </a:moveTo>
                <a:lnTo>
                  <a:pt x="4777105" y="0"/>
                </a:lnTo>
                <a:lnTo>
                  <a:pt x="4777105" y="3476625"/>
                </a:lnTo>
                <a:lnTo>
                  <a:pt x="0" y="3476625"/>
                </a:lnTo>
                <a:lnTo>
                  <a:pt x="0" y="0"/>
                </a:lnTo>
                <a:close/>
              </a:path>
            </a:pathLst>
          </a:custGeom>
          <a:solidFill>
            <a:srgbClr val="FFFFFF"/>
          </a:solidFill>
        </p:spPr>
        <p:txBody>
          <a:bodyPr wrap="square" lIns="0" tIns="0" rIns="0" bIns="0" rtlCol="0"/>
          <a:lstStyle/>
          <a:p>
            <a:endParaRPr/>
          </a:p>
        </p:txBody>
      </p:sp>
      <p:sp>
        <p:nvSpPr>
          <p:cNvPr id="14" name="object 14"/>
          <p:cNvSpPr txBox="1"/>
          <p:nvPr/>
        </p:nvSpPr>
        <p:spPr>
          <a:xfrm>
            <a:off x="5458243" y="1271509"/>
            <a:ext cx="4986600" cy="3635611"/>
          </a:xfrm>
          <a:prstGeom prst="rect">
            <a:avLst/>
          </a:prstGeom>
          <a:ln w="31733">
            <a:solidFill>
              <a:srgbClr val="2791A6"/>
            </a:solidFill>
          </a:ln>
        </p:spPr>
        <p:txBody>
          <a:bodyPr vert="horz" wrap="square" lIns="0" tIns="74295" rIns="0" bIns="0" rtlCol="0">
            <a:spAutoFit/>
          </a:bodyPr>
          <a:lstStyle/>
          <a:p>
            <a:pPr marL="81915" marR="95250">
              <a:lnSpc>
                <a:spcPct val="101800"/>
              </a:lnSpc>
              <a:spcBef>
                <a:spcPts val="585"/>
              </a:spcBef>
            </a:pPr>
            <a:r>
              <a:rPr lang="en-GB" sz="1100" kern="0" dirty="0">
                <a:latin typeface="Arial"/>
                <a:cs typeface="Arial"/>
              </a:rPr>
              <a:t>A </a:t>
            </a:r>
            <a:r>
              <a:rPr sz="1100" kern="0" dirty="0">
                <a:latin typeface="Arial"/>
                <a:cs typeface="Arial"/>
              </a:rPr>
              <a:t>team at the University of Cambridge produced compelling evidence about the impact of teacher-student dialogue. The data came from detailed analyses of 144 lessons by 72 teachers in 48 English primary schools</a:t>
            </a:r>
            <a:r>
              <a:rPr lang="en-GB" sz="1100" kern="0" dirty="0">
                <a:latin typeface="Arial"/>
                <a:cs typeface="Arial"/>
              </a:rPr>
              <a:t> (</a:t>
            </a:r>
            <a:r>
              <a:rPr lang="en-GB" sz="1100" b="0" i="0" dirty="0">
                <a:solidFill>
                  <a:srgbClr val="1155CC"/>
                </a:solidFill>
                <a:effectLst/>
                <a:latin typeface="Helvetica" pitchFamily="2" charset="0"/>
                <a:hlinkClick r:id="rId11"/>
              </a:rPr>
              <a:t>http://tinyurl.com/ESRCdialogue</a:t>
            </a:r>
            <a:r>
              <a:rPr lang="en-GB" sz="1100" dirty="0">
                <a:solidFill>
                  <a:srgbClr val="1155CC"/>
                </a:solidFill>
                <a:latin typeface="Helvetica" pitchFamily="2" charset="0"/>
              </a:rPr>
              <a:t>). </a:t>
            </a:r>
            <a:r>
              <a:rPr sz="1100" kern="0" dirty="0">
                <a:latin typeface="Arial"/>
                <a:cs typeface="Arial"/>
              </a:rPr>
              <a:t>Which </a:t>
            </a:r>
            <a:r>
              <a:rPr lang="en-GB" sz="1100" kern="0" dirty="0">
                <a:latin typeface="Arial"/>
                <a:cs typeface="Arial"/>
              </a:rPr>
              <a:t>elements of dialogue </a:t>
            </a:r>
            <a:r>
              <a:rPr sz="1100" kern="0" dirty="0">
                <a:latin typeface="Arial"/>
                <a:cs typeface="Arial"/>
              </a:rPr>
              <a:t>are strongly associated with learning gains?</a:t>
            </a:r>
          </a:p>
          <a:p>
            <a:pPr marL="253365" indent="-171450">
              <a:lnSpc>
                <a:spcPct val="100000"/>
              </a:lnSpc>
              <a:spcBef>
                <a:spcPts val="334"/>
              </a:spcBef>
              <a:buSzPct val="90909"/>
              <a:buFont typeface="Arial" panose="020B0604020202020204" pitchFamily="34" charset="0"/>
              <a:buChar char="•"/>
              <a:tabLst>
                <a:tab pos="170180" algn="l"/>
              </a:tabLst>
            </a:pPr>
            <a:r>
              <a:rPr sz="1100" b="1" kern="0" dirty="0">
                <a:latin typeface="Arial"/>
                <a:cs typeface="Arial"/>
              </a:rPr>
              <a:t>building on ideas </a:t>
            </a:r>
            <a:r>
              <a:rPr sz="1100" kern="0" dirty="0">
                <a:latin typeface="Arial"/>
                <a:cs typeface="Arial"/>
              </a:rPr>
              <a:t>is particularly important</a:t>
            </a:r>
          </a:p>
          <a:p>
            <a:pPr marL="253365" indent="-171450">
              <a:lnSpc>
                <a:spcPct val="100000"/>
              </a:lnSpc>
              <a:spcBef>
                <a:spcPts val="310"/>
              </a:spcBef>
              <a:buSzPct val="90909"/>
              <a:buFont typeface="Arial" panose="020B0604020202020204" pitchFamily="34" charset="0"/>
              <a:buChar char="•"/>
              <a:tabLst>
                <a:tab pos="170180" algn="l"/>
              </a:tabLst>
            </a:pPr>
            <a:r>
              <a:rPr sz="1100" b="1" kern="0" dirty="0">
                <a:latin typeface="Arial"/>
                <a:cs typeface="Arial"/>
              </a:rPr>
              <a:t>invitations to build on ideas</a:t>
            </a:r>
            <a:endParaRPr sz="1100" kern="0" dirty="0">
              <a:latin typeface="Arial"/>
              <a:cs typeface="Arial"/>
            </a:endParaRPr>
          </a:p>
          <a:p>
            <a:pPr marL="253365" indent="-171450">
              <a:lnSpc>
                <a:spcPct val="100000"/>
              </a:lnSpc>
              <a:spcBef>
                <a:spcPts val="330"/>
              </a:spcBef>
              <a:buSzPct val="90909"/>
              <a:buFont typeface="Arial" panose="020B0604020202020204" pitchFamily="34" charset="0"/>
              <a:buChar char="•"/>
              <a:tabLst>
                <a:tab pos="170180" algn="l"/>
              </a:tabLst>
            </a:pPr>
            <a:r>
              <a:rPr sz="1100" b="1" kern="0" dirty="0">
                <a:latin typeface="Arial"/>
                <a:cs typeface="Arial"/>
              </a:rPr>
              <a:t>challenging and questioning others’ views respectfully</a:t>
            </a:r>
            <a:r>
              <a:rPr sz="1100" kern="0" dirty="0">
                <a:latin typeface="Arial"/>
                <a:cs typeface="Arial"/>
              </a:rPr>
              <a:t>*</a:t>
            </a:r>
          </a:p>
          <a:p>
            <a:pPr marL="81915" marR="95885">
              <a:lnSpc>
                <a:spcPct val="101800"/>
              </a:lnSpc>
              <a:spcBef>
                <a:spcPts val="284"/>
              </a:spcBef>
            </a:pPr>
            <a:r>
              <a:rPr lang="en-US" sz="1100" kern="0" dirty="0">
                <a:latin typeface="Arial"/>
                <a:cs typeface="Arial"/>
              </a:rPr>
              <a:t>T</a:t>
            </a:r>
            <a:r>
              <a:rPr sz="1100" kern="0" dirty="0">
                <a:latin typeface="Arial"/>
                <a:cs typeface="Arial"/>
              </a:rPr>
              <a:t>hese </a:t>
            </a:r>
            <a:r>
              <a:rPr lang="en-GB" sz="1100" kern="0" dirty="0">
                <a:latin typeface="Arial"/>
                <a:cs typeface="Arial"/>
              </a:rPr>
              <a:t>elements </a:t>
            </a:r>
            <a:r>
              <a:rPr sz="1100" kern="0" dirty="0">
                <a:latin typeface="Arial"/>
                <a:cs typeface="Arial"/>
              </a:rPr>
              <a:t>need to happen in the context of a supportive </a:t>
            </a:r>
            <a:r>
              <a:rPr lang="en-GB" sz="1100" kern="0" dirty="0">
                <a:latin typeface="Arial"/>
                <a:cs typeface="Arial"/>
              </a:rPr>
              <a:t>culture</a:t>
            </a:r>
            <a:r>
              <a:rPr sz="1100" kern="0" dirty="0">
                <a:latin typeface="Arial"/>
                <a:cs typeface="Arial"/>
              </a:rPr>
              <a:t>, in which </a:t>
            </a:r>
            <a:r>
              <a:rPr lang="en-GB" sz="1100" kern="0" dirty="0">
                <a:latin typeface="Arial"/>
                <a:cs typeface="Arial"/>
              </a:rPr>
              <a:t>there is</a:t>
            </a:r>
            <a:r>
              <a:rPr sz="1100" kern="0" dirty="0">
                <a:latin typeface="Arial"/>
                <a:cs typeface="Arial"/>
              </a:rPr>
              <a:t>:</a:t>
            </a:r>
          </a:p>
          <a:p>
            <a:pPr marL="261620" marR="94615" indent="-179705">
              <a:lnSpc>
                <a:spcPct val="101800"/>
              </a:lnSpc>
              <a:spcBef>
                <a:spcPts val="290"/>
              </a:spcBef>
              <a:buSzPct val="90909"/>
              <a:buFont typeface="Arial" panose="020B0604020202020204" pitchFamily="34" charset="0"/>
              <a:buChar char="•"/>
              <a:tabLst>
                <a:tab pos="170180" algn="l"/>
              </a:tabLst>
            </a:pPr>
            <a:r>
              <a:rPr sz="1100" kern="0" dirty="0">
                <a:latin typeface="Arial"/>
                <a:cs typeface="Arial"/>
              </a:rPr>
              <a:t>active student participation – multiple students give extended contributions and engage with others’ ideas</a:t>
            </a:r>
          </a:p>
          <a:p>
            <a:pPr marL="261620" marR="97155" indent="-179705">
              <a:lnSpc>
                <a:spcPct val="101800"/>
              </a:lnSpc>
              <a:spcBef>
                <a:spcPts val="310"/>
              </a:spcBef>
              <a:buSzPct val="90909"/>
              <a:buFont typeface="Arial" panose="020B0604020202020204" pitchFamily="34" charset="0"/>
              <a:buChar char="•"/>
              <a:tabLst>
                <a:tab pos="170180" algn="l"/>
              </a:tabLst>
            </a:pPr>
            <a:r>
              <a:rPr sz="1100" kern="0" dirty="0">
                <a:latin typeface="Arial"/>
                <a:cs typeface="Arial"/>
              </a:rPr>
              <a:t>explicit use of ground rules for </a:t>
            </a:r>
            <a:r>
              <a:rPr lang="en-GB" sz="1100" kern="0" dirty="0">
                <a:latin typeface="Arial"/>
                <a:cs typeface="Arial"/>
              </a:rPr>
              <a:t>dialogue</a:t>
            </a:r>
            <a:r>
              <a:rPr sz="1100" kern="0" dirty="0">
                <a:latin typeface="Arial"/>
                <a:cs typeface="Arial"/>
              </a:rPr>
              <a:t> – supporting dialogic practices, negotiated with students</a:t>
            </a:r>
          </a:p>
          <a:p>
            <a:pPr>
              <a:lnSpc>
                <a:spcPct val="100000"/>
              </a:lnSpc>
              <a:spcBef>
                <a:spcPts val="35"/>
              </a:spcBef>
            </a:pPr>
            <a:endParaRPr sz="1650" kern="0" dirty="0">
              <a:latin typeface="Times New Roman"/>
              <a:cs typeface="Times New Roman"/>
            </a:endParaRPr>
          </a:p>
          <a:p>
            <a:pPr marL="81915" marR="95250">
              <a:lnSpc>
                <a:spcPct val="102200"/>
              </a:lnSpc>
            </a:pPr>
            <a:r>
              <a:rPr sz="1100" kern="0" dirty="0">
                <a:latin typeface="Arial"/>
                <a:cs typeface="Arial"/>
              </a:rPr>
              <a:t>*</a:t>
            </a:r>
            <a:r>
              <a:rPr sz="1000" kern="0" dirty="0">
                <a:latin typeface="Arial"/>
                <a:cs typeface="Arial"/>
              </a:rPr>
              <a:t>Too much challenging without the other supportive elements can even have a  negative effect!</a:t>
            </a:r>
            <a:endParaRPr lang="en-US" sz="1000" kern="0" dirty="0">
              <a:latin typeface="Arial"/>
              <a:cs typeface="Arial"/>
            </a:endParaRPr>
          </a:p>
          <a:p>
            <a:pPr marL="81915" marR="95250">
              <a:lnSpc>
                <a:spcPct val="102200"/>
              </a:lnSpc>
            </a:pPr>
            <a:endParaRPr lang="en-GB" sz="1000" kern="0" dirty="0">
              <a:latin typeface="Arial"/>
              <a:cs typeface="Arial"/>
            </a:endParaRPr>
          </a:p>
          <a:p>
            <a:pPr marL="81915" marR="95250">
              <a:lnSpc>
                <a:spcPct val="102200"/>
              </a:lnSpc>
            </a:pPr>
            <a:r>
              <a:rPr lang="en-US" sz="1000" kern="0" dirty="0">
                <a:latin typeface="Arial"/>
                <a:cs typeface="Arial"/>
              </a:rPr>
              <a:t>               </a:t>
            </a:r>
            <a:r>
              <a:rPr lang="en-GB" sz="1000" b="1" kern="0" dirty="0">
                <a:latin typeface="Arial" panose="020B0604020202020204" pitchFamily="34" charset="0"/>
                <a:cs typeface="Arial" panose="020B0604020202020204" pitchFamily="34" charset="0"/>
                <a:hlinkClick r:id="rId12"/>
              </a:rPr>
              <a:t>Video 2  </a:t>
            </a:r>
            <a:r>
              <a:rPr lang="en-GB" sz="1000" b="1" dirty="0">
                <a:latin typeface="Arial" panose="020B0604020202020204" pitchFamily="34" charset="0"/>
                <a:cs typeface="Arial" panose="020B0604020202020204" pitchFamily="34" charset="0"/>
                <a:hlinkClick r:id="rId12"/>
              </a:rPr>
              <a:t>How does teacher-student dialogue support learning?</a:t>
            </a:r>
            <a:r>
              <a:rPr lang="en-US" sz="1000" kern="0" dirty="0">
                <a:latin typeface="Arial"/>
                <a:cs typeface="Arial"/>
                <a:hlinkClick r:id="rId12"/>
              </a:rPr>
              <a:t>             </a:t>
            </a:r>
            <a:endParaRPr sz="1000" kern="0" dirty="0">
              <a:latin typeface="Arial"/>
              <a:cs typeface="Arial"/>
            </a:endParaRPr>
          </a:p>
        </p:txBody>
      </p:sp>
      <p:sp>
        <p:nvSpPr>
          <p:cNvPr id="15" name="object 15"/>
          <p:cNvSpPr txBox="1"/>
          <p:nvPr/>
        </p:nvSpPr>
        <p:spPr>
          <a:xfrm>
            <a:off x="5285280" y="6908819"/>
            <a:ext cx="629381" cy="154529"/>
          </a:xfrm>
          <a:prstGeom prst="rect">
            <a:avLst/>
          </a:prstGeom>
        </p:spPr>
        <p:txBody>
          <a:bodyPr vert="horz" wrap="square" lIns="0" tIns="635" rIns="0" bIns="0" rtlCol="0">
            <a:spAutoFit/>
          </a:bodyPr>
          <a:lstStyle/>
          <a:p>
            <a:pPr marL="25400">
              <a:lnSpc>
                <a:spcPct val="100000"/>
              </a:lnSpc>
              <a:spcBef>
                <a:spcPts val="5"/>
              </a:spcBef>
            </a:pPr>
            <a:r>
              <a:rPr lang="en-GB" sz="1000" dirty="0">
                <a:latin typeface="Arial"/>
                <a:cs typeface="Arial"/>
              </a:rPr>
              <a:t>8</a:t>
            </a:r>
            <a:endParaRPr sz="1000" dirty="0">
              <a:latin typeface="Arial"/>
              <a:cs typeface="Arial"/>
            </a:endParaRPr>
          </a:p>
        </p:txBody>
      </p:sp>
      <p:sp>
        <p:nvSpPr>
          <p:cNvPr id="16" name="object 7">
            <a:extLst>
              <a:ext uri="{FF2B5EF4-FFF2-40B4-BE49-F238E27FC236}">
                <a16:creationId xmlns:a16="http://schemas.microsoft.com/office/drawing/2014/main" id="{48DA7E92-2518-145A-2309-605EDA2E117D}"/>
              </a:ext>
            </a:extLst>
          </p:cNvPr>
          <p:cNvSpPr/>
          <p:nvPr/>
        </p:nvSpPr>
        <p:spPr>
          <a:xfrm>
            <a:off x="5475248" y="4485401"/>
            <a:ext cx="439414" cy="439414"/>
          </a:xfrm>
          <a:prstGeom prst="rect">
            <a:avLst/>
          </a:prstGeom>
          <a:blipFill>
            <a:blip r:embed="rId13" cstate="print"/>
            <a:stretch>
              <a:fillRect/>
            </a:stretch>
          </a:blipFill>
        </p:spPr>
        <p:txBody>
          <a:bodyPr wrap="square" lIns="0" tIns="0" rIns="0" bIns="0" rtlCol="0"/>
          <a:lstStyle/>
          <a:p>
            <a:endParaRPr/>
          </a:p>
        </p:txBody>
      </p:sp>
      <p:grpSp>
        <p:nvGrpSpPr>
          <p:cNvPr id="3" name="Group 2">
            <a:extLst>
              <a:ext uri="{FF2B5EF4-FFF2-40B4-BE49-F238E27FC236}">
                <a16:creationId xmlns:a16="http://schemas.microsoft.com/office/drawing/2014/main" id="{2B8F4A33-C47E-1089-BA21-737DA0320E52}"/>
              </a:ext>
            </a:extLst>
          </p:cNvPr>
          <p:cNvGrpSpPr/>
          <p:nvPr/>
        </p:nvGrpSpPr>
        <p:grpSpPr>
          <a:xfrm>
            <a:off x="6413500" y="4973773"/>
            <a:ext cx="2965964" cy="2415904"/>
            <a:chOff x="6413500" y="4973773"/>
            <a:chExt cx="2965964" cy="2415904"/>
          </a:xfrm>
        </p:grpSpPr>
        <p:sp>
          <p:nvSpPr>
            <p:cNvPr id="4" name="Google Shape;219;p27">
              <a:extLst>
                <a:ext uri="{FF2B5EF4-FFF2-40B4-BE49-F238E27FC236}">
                  <a16:creationId xmlns:a16="http://schemas.microsoft.com/office/drawing/2014/main" id="{13667E0C-A619-504D-5973-785D44C820C1}"/>
                </a:ext>
              </a:extLst>
            </p:cNvPr>
            <p:cNvSpPr/>
            <p:nvPr/>
          </p:nvSpPr>
          <p:spPr>
            <a:xfrm>
              <a:off x="6953507" y="5534025"/>
              <a:ext cx="1893140" cy="1855652"/>
            </a:xfrm>
            <a:prstGeom prst="ellipse">
              <a:avLst/>
            </a:prstGeom>
            <a:solidFill>
              <a:srgbClr val="FF7E79">
                <a:alpha val="49019"/>
              </a:srgbClr>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 name="Google Shape;220;p27">
              <a:extLst>
                <a:ext uri="{FF2B5EF4-FFF2-40B4-BE49-F238E27FC236}">
                  <a16:creationId xmlns:a16="http://schemas.microsoft.com/office/drawing/2014/main" id="{E9FBA495-C914-E1F1-402A-93D7A2C0B8ED}"/>
                </a:ext>
              </a:extLst>
            </p:cNvPr>
            <p:cNvGrpSpPr/>
            <p:nvPr/>
          </p:nvGrpSpPr>
          <p:grpSpPr>
            <a:xfrm>
              <a:off x="6413500" y="4973773"/>
              <a:ext cx="2965964" cy="2174706"/>
              <a:chOff x="3744945" y="1523690"/>
              <a:chExt cx="4629681" cy="3394578"/>
            </a:xfrm>
          </p:grpSpPr>
          <p:sp>
            <p:nvSpPr>
              <p:cNvPr id="8" name="Google Shape;221;p27">
                <a:extLst>
                  <a:ext uri="{FF2B5EF4-FFF2-40B4-BE49-F238E27FC236}">
                    <a16:creationId xmlns:a16="http://schemas.microsoft.com/office/drawing/2014/main" id="{42D5DF1F-1E56-37EB-D3E3-8F1C2122BB10}"/>
                  </a:ext>
                </a:extLst>
              </p:cNvPr>
              <p:cNvSpPr/>
              <p:nvPr/>
            </p:nvSpPr>
            <p:spPr>
              <a:xfrm>
                <a:off x="3744945" y="1554202"/>
                <a:ext cx="2955071" cy="2896555"/>
              </a:xfrm>
              <a:prstGeom prst="ellipse">
                <a:avLst/>
              </a:prstGeom>
              <a:solidFill>
                <a:srgbClr val="0096FF">
                  <a:alpha val="49803"/>
                </a:srgbClr>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 name="Google Shape;222;p27">
                <a:extLst>
                  <a:ext uri="{FF2B5EF4-FFF2-40B4-BE49-F238E27FC236}">
                    <a16:creationId xmlns:a16="http://schemas.microsoft.com/office/drawing/2014/main" id="{2A4590F5-FF86-264E-5005-BC38AE45E8AE}"/>
                  </a:ext>
                </a:extLst>
              </p:cNvPr>
              <p:cNvSpPr/>
              <p:nvPr/>
            </p:nvSpPr>
            <p:spPr>
              <a:xfrm>
                <a:off x="5419555" y="1523690"/>
                <a:ext cx="2955071" cy="2896555"/>
              </a:xfrm>
              <a:prstGeom prst="ellipse">
                <a:avLst/>
              </a:prstGeom>
              <a:solidFill>
                <a:srgbClr val="FFFC00">
                  <a:alpha val="41960"/>
                </a:srgbClr>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223;p27">
                <a:extLst>
                  <a:ext uri="{FF2B5EF4-FFF2-40B4-BE49-F238E27FC236}">
                    <a16:creationId xmlns:a16="http://schemas.microsoft.com/office/drawing/2014/main" id="{2EF68579-26E8-D5C1-BD2D-E242F2E65494}"/>
                  </a:ext>
                </a:extLst>
              </p:cNvPr>
              <p:cNvSpPr txBox="1"/>
              <p:nvPr/>
            </p:nvSpPr>
            <p:spPr>
              <a:xfrm>
                <a:off x="3982832" y="2041378"/>
                <a:ext cx="1663387" cy="69044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dirty="0">
                    <a:solidFill>
                      <a:schemeClr val="dk1"/>
                    </a:solidFill>
                    <a:latin typeface="Calibri"/>
                    <a:ea typeface="Calibri"/>
                    <a:cs typeface="Calibri"/>
                    <a:sym typeface="Calibri"/>
                  </a:rPr>
                  <a:t>Building on ideas</a:t>
                </a:r>
                <a:endParaRPr sz="1400" b="0" i="0" u="none" strike="noStrike" cap="none" dirty="0">
                  <a:solidFill>
                    <a:srgbClr val="000000"/>
                  </a:solidFill>
                  <a:latin typeface="Arial"/>
                  <a:ea typeface="Arial"/>
                  <a:cs typeface="Arial"/>
                  <a:sym typeface="Arial"/>
                </a:endParaRPr>
              </a:p>
            </p:txBody>
          </p:sp>
          <p:sp>
            <p:nvSpPr>
              <p:cNvPr id="19" name="Google Shape;224;p27">
                <a:extLst>
                  <a:ext uri="{FF2B5EF4-FFF2-40B4-BE49-F238E27FC236}">
                    <a16:creationId xmlns:a16="http://schemas.microsoft.com/office/drawing/2014/main" id="{835EDC5C-7ABF-D8E4-A4EA-6CEC464DF407}"/>
                  </a:ext>
                </a:extLst>
              </p:cNvPr>
              <p:cNvSpPr txBox="1"/>
              <p:nvPr/>
            </p:nvSpPr>
            <p:spPr>
              <a:xfrm>
                <a:off x="6713217" y="2160321"/>
                <a:ext cx="1634954" cy="36742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400" b="0" i="0" u="none" strike="noStrike" cap="none" dirty="0">
                    <a:solidFill>
                      <a:schemeClr val="dk1"/>
                    </a:solidFill>
                    <a:latin typeface="Calibri"/>
                    <a:ea typeface="Calibri"/>
                    <a:cs typeface="Calibri"/>
                    <a:sym typeface="Calibri"/>
                  </a:rPr>
                  <a:t>Challenging</a:t>
                </a:r>
                <a:endParaRPr sz="1400" b="0" i="0" u="none" strike="noStrike" cap="none" dirty="0">
                  <a:solidFill>
                    <a:srgbClr val="000000"/>
                  </a:solidFill>
                  <a:latin typeface="Arial"/>
                  <a:ea typeface="Arial"/>
                  <a:cs typeface="Arial"/>
                  <a:sym typeface="Arial"/>
                </a:endParaRPr>
              </a:p>
            </p:txBody>
          </p:sp>
          <p:sp>
            <p:nvSpPr>
              <p:cNvPr id="20" name="Google Shape;225;p27">
                <a:extLst>
                  <a:ext uri="{FF2B5EF4-FFF2-40B4-BE49-F238E27FC236}">
                    <a16:creationId xmlns:a16="http://schemas.microsoft.com/office/drawing/2014/main" id="{51B61D2D-E1DE-265A-3CFA-C5E59D7D9B63}"/>
                  </a:ext>
                </a:extLst>
              </p:cNvPr>
              <p:cNvSpPr txBox="1"/>
              <p:nvPr/>
            </p:nvSpPr>
            <p:spPr>
              <a:xfrm>
                <a:off x="5127402" y="4271937"/>
                <a:ext cx="2036658"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dirty="0">
                    <a:solidFill>
                      <a:schemeClr val="dk1"/>
                    </a:solidFill>
                    <a:latin typeface="Calibri"/>
                    <a:ea typeface="Calibri"/>
                    <a:cs typeface="Calibri"/>
                    <a:sym typeface="Calibri"/>
                  </a:rPr>
                  <a:t>Student participation</a:t>
                </a:r>
                <a:endParaRPr sz="1400" b="0" i="0" u="none" strike="noStrike" cap="none" dirty="0">
                  <a:solidFill>
                    <a:srgbClr val="000000"/>
                  </a:solidFill>
                  <a:latin typeface="Arial"/>
                  <a:ea typeface="Arial"/>
                  <a:cs typeface="Arial"/>
                  <a:sym typeface="Arial"/>
                </a:endParaRPr>
              </a:p>
            </p:txBody>
          </p:sp>
          <p:sp>
            <p:nvSpPr>
              <p:cNvPr id="21" name="Google Shape;226;p27">
                <a:extLst>
                  <a:ext uri="{FF2B5EF4-FFF2-40B4-BE49-F238E27FC236}">
                    <a16:creationId xmlns:a16="http://schemas.microsoft.com/office/drawing/2014/main" id="{62B4BCC6-A428-A4E4-D0EF-8A5FB4FCCBC4}"/>
                  </a:ext>
                </a:extLst>
              </p:cNvPr>
              <p:cNvSpPr txBox="1"/>
              <p:nvPr/>
            </p:nvSpPr>
            <p:spPr>
              <a:xfrm>
                <a:off x="5419553" y="2755038"/>
                <a:ext cx="1291686"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200" b="1" i="0" u="none" strike="noStrike" cap="none" dirty="0">
                    <a:solidFill>
                      <a:schemeClr val="dk1"/>
                    </a:solidFill>
                    <a:latin typeface="Calibri"/>
                    <a:ea typeface="Calibri"/>
                    <a:cs typeface="Calibri"/>
                    <a:sym typeface="Calibri"/>
                  </a:rPr>
                  <a:t>Learning</a:t>
                </a:r>
                <a:endParaRPr sz="12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200" b="1" i="0" u="none" strike="noStrike" cap="none" dirty="0">
                    <a:solidFill>
                      <a:schemeClr val="dk1"/>
                    </a:solidFill>
                    <a:latin typeface="Calibri"/>
                    <a:ea typeface="Calibri"/>
                    <a:cs typeface="Calibri"/>
                    <a:sym typeface="Calibri"/>
                  </a:rPr>
                  <a:t>Gains</a:t>
                </a:r>
                <a:endParaRPr sz="1200" b="0" i="0" u="none" strike="noStrike" cap="none" dirty="0">
                  <a:solidFill>
                    <a:srgbClr val="000000"/>
                  </a:solidFill>
                  <a:latin typeface="Arial"/>
                  <a:ea typeface="Arial"/>
                  <a:cs typeface="Arial"/>
                  <a:sym typeface="Arial"/>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79715" y="5147190"/>
            <a:ext cx="3501384" cy="1992630"/>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4427171" y="651136"/>
            <a:ext cx="2062529" cy="246221"/>
          </a:xfrm>
          <a:prstGeom prst="rect">
            <a:avLst/>
          </a:prstGeom>
        </p:spPr>
        <p:txBody>
          <a:bodyPr vert="horz" wrap="square" lIns="0" tIns="0" rIns="0" bIns="0" rtlCol="0">
            <a:spAutoFit/>
          </a:bodyPr>
          <a:lstStyle/>
          <a:p>
            <a:pPr marL="12700">
              <a:lnSpc>
                <a:spcPct val="100000"/>
              </a:lnSpc>
            </a:pPr>
            <a:r>
              <a:rPr sz="1600" b="1" dirty="0">
                <a:latin typeface="Arial"/>
                <a:cs typeface="Arial"/>
              </a:rPr>
              <a:t>Peer group dialogue</a:t>
            </a:r>
            <a:endParaRPr sz="1600" dirty="0">
              <a:latin typeface="Arial"/>
              <a:cs typeface="Arial"/>
            </a:endParaRPr>
          </a:p>
        </p:txBody>
      </p:sp>
      <p:sp>
        <p:nvSpPr>
          <p:cNvPr id="4" name="object 4"/>
          <p:cNvSpPr txBox="1"/>
          <p:nvPr/>
        </p:nvSpPr>
        <p:spPr>
          <a:xfrm>
            <a:off x="634366" y="1104902"/>
            <a:ext cx="4639945" cy="3758593"/>
          </a:xfrm>
          <a:prstGeom prst="rect">
            <a:avLst/>
          </a:prstGeom>
          <a:ln w="31733">
            <a:solidFill>
              <a:srgbClr val="2791A6"/>
            </a:solidFill>
          </a:ln>
        </p:spPr>
        <p:txBody>
          <a:bodyPr vert="horz" wrap="square" lIns="0" tIns="76835" rIns="0" bIns="0" rtlCol="0">
            <a:spAutoFit/>
          </a:bodyPr>
          <a:lstStyle/>
          <a:p>
            <a:pPr marL="83820">
              <a:lnSpc>
                <a:spcPct val="100000"/>
              </a:lnSpc>
              <a:spcBef>
                <a:spcPts val="605"/>
              </a:spcBef>
            </a:pPr>
            <a:r>
              <a:rPr sz="1400" b="1" kern="0" dirty="0">
                <a:latin typeface="Arial"/>
                <a:cs typeface="Arial"/>
              </a:rPr>
              <a:t>What is the value of group work?</a:t>
            </a:r>
            <a:endParaRPr sz="1400" kern="0" dirty="0">
              <a:latin typeface="Arial"/>
              <a:cs typeface="Arial"/>
            </a:endParaRPr>
          </a:p>
          <a:p>
            <a:pPr>
              <a:lnSpc>
                <a:spcPct val="100000"/>
              </a:lnSpc>
              <a:spcBef>
                <a:spcPts val="35"/>
              </a:spcBef>
            </a:pPr>
            <a:endParaRPr sz="1300" kern="0" dirty="0">
              <a:latin typeface="Times New Roman"/>
              <a:cs typeface="Times New Roman"/>
            </a:endParaRPr>
          </a:p>
          <a:p>
            <a:pPr marL="255270" marR="126364" indent="-171450">
              <a:lnSpc>
                <a:spcPct val="101699"/>
              </a:lnSpc>
              <a:spcBef>
                <a:spcPts val="5"/>
              </a:spcBef>
              <a:buFont typeface="Arial" panose="020B0604020202020204" pitchFamily="34" charset="0"/>
              <a:buChar char="•"/>
              <a:tabLst>
                <a:tab pos="183515" algn="l"/>
              </a:tabLst>
            </a:pPr>
            <a:r>
              <a:rPr sz="1200" kern="0" dirty="0">
                <a:latin typeface="Arial Unicode MS"/>
                <a:cs typeface="Arial Unicode MS"/>
              </a:rPr>
              <a:t>High quality group work is </a:t>
            </a:r>
            <a:r>
              <a:rPr sz="1200" b="1" kern="0" dirty="0">
                <a:latin typeface="Arial"/>
                <a:cs typeface="Arial"/>
              </a:rPr>
              <a:t>strongly linked </a:t>
            </a:r>
            <a:r>
              <a:rPr sz="1200" kern="0" dirty="0">
                <a:latin typeface="Arial Unicode MS"/>
                <a:cs typeface="Arial Unicode MS"/>
              </a:rPr>
              <a:t>with learning gains (e.g.  </a:t>
            </a:r>
            <a:r>
              <a:rPr sz="1200" u="sng" kern="0" dirty="0">
                <a:solidFill>
                  <a:srgbClr val="0000FF"/>
                </a:solidFill>
                <a:latin typeface="Arial Unicode MS"/>
                <a:cs typeface="Arial Unicode MS"/>
                <a:hlinkClick r:id="rId4"/>
              </a:rPr>
              <a:t>Howe et al., 2019</a:t>
            </a:r>
            <a:r>
              <a:rPr sz="1200" kern="0" dirty="0">
                <a:latin typeface="Arial Unicode MS"/>
                <a:cs typeface="Arial Unicode MS"/>
              </a:rPr>
              <a:t>) especially when participants have different views  (</a:t>
            </a:r>
            <a:r>
              <a:rPr sz="1200" u="sng" kern="0" dirty="0">
                <a:solidFill>
                  <a:srgbClr val="0000FF"/>
                </a:solidFill>
                <a:latin typeface="Arial Unicode MS"/>
                <a:cs typeface="Arial Unicode MS"/>
                <a:hlinkClick r:id="rId5"/>
              </a:rPr>
              <a:t>Bennett et al., 2009</a:t>
            </a:r>
            <a:r>
              <a:rPr sz="1200" kern="0" dirty="0">
                <a:latin typeface="Arial Unicode MS"/>
                <a:cs typeface="Arial Unicode MS"/>
              </a:rPr>
              <a:t>).</a:t>
            </a:r>
          </a:p>
          <a:p>
            <a:pPr marL="171450" indent="-171450">
              <a:lnSpc>
                <a:spcPct val="100000"/>
              </a:lnSpc>
              <a:spcBef>
                <a:spcPts val="40"/>
              </a:spcBef>
              <a:buFont typeface="Arial" panose="020B0604020202020204" pitchFamily="34" charset="0"/>
              <a:buChar char="•"/>
            </a:pPr>
            <a:endParaRPr sz="1200" kern="0" dirty="0">
              <a:latin typeface="Times New Roman"/>
              <a:cs typeface="Times New Roman"/>
            </a:endParaRPr>
          </a:p>
          <a:p>
            <a:pPr marL="255270" indent="-171450">
              <a:lnSpc>
                <a:spcPct val="100000"/>
              </a:lnSpc>
              <a:buFont typeface="Arial" panose="020B0604020202020204" pitchFamily="34" charset="0"/>
              <a:buChar char="•"/>
              <a:tabLst>
                <a:tab pos="183515" algn="l"/>
              </a:tabLst>
            </a:pPr>
            <a:r>
              <a:rPr sz="1200" kern="0" dirty="0">
                <a:latin typeface="Arial Unicode MS"/>
                <a:cs typeface="Arial Unicode MS"/>
              </a:rPr>
              <a:t>Students can learn from each other</a:t>
            </a:r>
          </a:p>
          <a:p>
            <a:pPr marL="171450" indent="-171450">
              <a:lnSpc>
                <a:spcPct val="100000"/>
              </a:lnSpc>
              <a:spcBef>
                <a:spcPts val="35"/>
              </a:spcBef>
              <a:buFont typeface="Arial" panose="020B0604020202020204" pitchFamily="34" charset="0"/>
              <a:buChar char="•"/>
            </a:pPr>
            <a:endParaRPr sz="1200" kern="0" dirty="0">
              <a:latin typeface="Times New Roman"/>
              <a:cs typeface="Times New Roman"/>
            </a:endParaRPr>
          </a:p>
          <a:p>
            <a:pPr marL="255270" marR="219710" indent="-171450">
              <a:lnSpc>
                <a:spcPct val="101699"/>
              </a:lnSpc>
              <a:spcBef>
                <a:spcPts val="5"/>
              </a:spcBef>
              <a:buFont typeface="Arial" panose="020B0604020202020204" pitchFamily="34" charset="0"/>
              <a:buChar char="•"/>
              <a:tabLst>
                <a:tab pos="183515" algn="l"/>
              </a:tabLst>
            </a:pPr>
            <a:r>
              <a:rPr sz="1200" kern="0" dirty="0">
                <a:latin typeface="Arial Unicode MS"/>
                <a:cs typeface="Arial Unicode MS"/>
              </a:rPr>
              <a:t>Learners can practise using </a:t>
            </a:r>
            <a:r>
              <a:rPr lang="en-GB" sz="1200" kern="0" dirty="0">
                <a:latin typeface="Arial Unicode MS"/>
                <a:cs typeface="Arial Unicode MS"/>
              </a:rPr>
              <a:t>dialogue</a:t>
            </a:r>
            <a:r>
              <a:rPr sz="1200" kern="0" dirty="0">
                <a:latin typeface="Arial Unicode MS"/>
                <a:cs typeface="Arial Unicode MS"/>
              </a:rPr>
              <a:t> for learning, reasoning and problem solving without a teacher</a:t>
            </a:r>
          </a:p>
          <a:p>
            <a:pPr marL="171450" indent="-171450">
              <a:lnSpc>
                <a:spcPct val="100000"/>
              </a:lnSpc>
              <a:spcBef>
                <a:spcPts val="40"/>
              </a:spcBef>
              <a:buFont typeface="Arial" panose="020B0604020202020204" pitchFamily="34" charset="0"/>
              <a:buChar char="•"/>
            </a:pPr>
            <a:endParaRPr sz="1200" kern="0" dirty="0">
              <a:latin typeface="Times New Roman"/>
              <a:cs typeface="Times New Roman"/>
            </a:endParaRPr>
          </a:p>
          <a:p>
            <a:pPr marL="255270" marR="372110" indent="-171450">
              <a:lnSpc>
                <a:spcPct val="101699"/>
              </a:lnSpc>
              <a:buFont typeface="Arial" panose="020B0604020202020204" pitchFamily="34" charset="0"/>
              <a:buChar char="•"/>
              <a:tabLst>
                <a:tab pos="217804" algn="l"/>
              </a:tabLst>
            </a:pPr>
            <a:r>
              <a:rPr sz="1200" kern="0" dirty="0">
                <a:latin typeface="Arial Unicode MS"/>
                <a:cs typeface="Arial Unicode MS"/>
              </a:rPr>
              <a:t>They can rehearse ideas in a less stressful environment before sharing their progress with students in other groups / the whole class arena – “making thinking visible” to others; this promotes learning gains (</a:t>
            </a:r>
            <a:r>
              <a:rPr sz="1200" u="sng" kern="0" dirty="0">
                <a:solidFill>
                  <a:srgbClr val="0000FF"/>
                </a:solidFill>
                <a:latin typeface="Arial Unicode MS"/>
                <a:cs typeface="Arial Unicode MS"/>
                <a:hlinkClick r:id="rId6"/>
              </a:rPr>
              <a:t>Howe 2020</a:t>
            </a:r>
            <a:r>
              <a:rPr sz="1200" kern="0" dirty="0">
                <a:latin typeface="Arial Unicode MS"/>
                <a:cs typeface="Arial Unicode MS"/>
              </a:rPr>
              <a:t>)</a:t>
            </a:r>
          </a:p>
          <a:p>
            <a:pPr marL="171450" indent="-171450">
              <a:lnSpc>
                <a:spcPct val="100000"/>
              </a:lnSpc>
              <a:spcBef>
                <a:spcPts val="5"/>
              </a:spcBef>
              <a:buFont typeface="Arial" panose="020B0604020202020204" pitchFamily="34" charset="0"/>
              <a:buChar char="•"/>
            </a:pPr>
            <a:endParaRPr sz="1200" kern="0" dirty="0">
              <a:latin typeface="Times New Roman"/>
              <a:cs typeface="Times New Roman"/>
            </a:endParaRPr>
          </a:p>
          <a:p>
            <a:pPr marL="255270" marR="235585" indent="-171450">
              <a:lnSpc>
                <a:spcPct val="120000"/>
              </a:lnSpc>
              <a:buFont typeface="Arial" panose="020B0604020202020204" pitchFamily="34" charset="0"/>
              <a:buChar char="•"/>
              <a:tabLst>
                <a:tab pos="183515" algn="l"/>
              </a:tabLst>
            </a:pPr>
            <a:r>
              <a:rPr sz="1200" kern="0" dirty="0">
                <a:latin typeface="Arial Unicode MS"/>
                <a:cs typeface="Arial Unicode MS"/>
              </a:rPr>
              <a:t>Other students can reflect on and evaluate the new ideas, including using formal rubrics; going beyond passive listening</a:t>
            </a:r>
            <a:endParaRPr lang="en-US" sz="1200" kern="0" dirty="0">
              <a:latin typeface="Arial Unicode MS"/>
              <a:cs typeface="Arial Unicode MS"/>
            </a:endParaRPr>
          </a:p>
          <a:p>
            <a:pPr marL="83820" marR="235585">
              <a:lnSpc>
                <a:spcPct val="120000"/>
              </a:lnSpc>
              <a:tabLst>
                <a:tab pos="183515" algn="l"/>
              </a:tabLst>
            </a:pPr>
            <a:r>
              <a:rPr lang="en-US" sz="1200" kern="0" dirty="0">
                <a:latin typeface="Arial Unicode MS"/>
                <a:cs typeface="Arial Unicode MS"/>
              </a:rPr>
              <a:t>		</a:t>
            </a:r>
            <a:endParaRPr sz="1200" kern="0" dirty="0">
              <a:latin typeface="Arial Unicode MS"/>
              <a:cs typeface="Arial Unicode MS"/>
            </a:endParaRPr>
          </a:p>
        </p:txBody>
      </p:sp>
      <p:sp>
        <p:nvSpPr>
          <p:cNvPr id="5" name="object 5"/>
          <p:cNvSpPr txBox="1"/>
          <p:nvPr/>
        </p:nvSpPr>
        <p:spPr>
          <a:xfrm>
            <a:off x="5499100" y="1104902"/>
            <a:ext cx="4878705" cy="3645100"/>
          </a:xfrm>
          <a:prstGeom prst="rect">
            <a:avLst/>
          </a:prstGeom>
          <a:ln w="31733">
            <a:solidFill>
              <a:srgbClr val="2791A6"/>
            </a:solidFill>
          </a:ln>
        </p:spPr>
        <p:txBody>
          <a:bodyPr vert="horz" wrap="square" lIns="0" tIns="74295" rIns="0" bIns="0" rtlCol="0">
            <a:spAutoFit/>
          </a:bodyPr>
          <a:lstStyle/>
          <a:p>
            <a:pPr marL="82550" algn="just">
              <a:lnSpc>
                <a:spcPct val="100000"/>
              </a:lnSpc>
              <a:spcBef>
                <a:spcPts val="585"/>
              </a:spcBef>
            </a:pPr>
            <a:r>
              <a:rPr sz="1400" b="1" dirty="0">
                <a:latin typeface="Arial"/>
                <a:cs typeface="Arial"/>
              </a:rPr>
              <a:t>How can you make group work effective?</a:t>
            </a:r>
            <a:endParaRPr sz="1400" dirty="0">
              <a:latin typeface="Arial"/>
              <a:cs typeface="Arial"/>
            </a:endParaRPr>
          </a:p>
          <a:p>
            <a:pPr>
              <a:lnSpc>
                <a:spcPct val="100000"/>
              </a:lnSpc>
              <a:spcBef>
                <a:spcPts val="45"/>
              </a:spcBef>
            </a:pPr>
            <a:endParaRPr sz="950" dirty="0">
              <a:latin typeface="Times New Roman"/>
              <a:cs typeface="Times New Roman"/>
            </a:endParaRPr>
          </a:p>
          <a:p>
            <a:pPr marL="255600" marR="94615">
              <a:lnSpc>
                <a:spcPct val="102000"/>
              </a:lnSpc>
              <a:spcAft>
                <a:spcPts val="48"/>
              </a:spcAft>
            </a:pPr>
            <a:r>
              <a:rPr lang="en-GB" sz="1200" dirty="0">
                <a:latin typeface="Arial Unicode MS"/>
                <a:cs typeface="Arial Unicode MS"/>
              </a:rPr>
              <a:t>Learners</a:t>
            </a:r>
            <a:r>
              <a:rPr sz="1200" dirty="0">
                <a:latin typeface="Arial Unicode MS"/>
                <a:cs typeface="Arial Unicode MS"/>
              </a:rPr>
              <a:t> need to </a:t>
            </a:r>
            <a:r>
              <a:rPr sz="1200" i="1" dirty="0">
                <a:latin typeface="Arial"/>
                <a:cs typeface="Arial"/>
              </a:rPr>
              <a:t>learn </a:t>
            </a:r>
            <a:r>
              <a:rPr sz="1200" dirty="0">
                <a:latin typeface="Arial Unicode MS"/>
                <a:cs typeface="Arial Unicode MS"/>
              </a:rPr>
              <a:t>to talk and work effectively together in groups;  often they are not skilled at this. </a:t>
            </a:r>
            <a:r>
              <a:rPr sz="1200" b="1" dirty="0">
                <a:latin typeface="Arial"/>
                <a:cs typeface="Arial"/>
              </a:rPr>
              <a:t>‘Ground rules’ </a:t>
            </a:r>
            <a:r>
              <a:rPr lang="en-GB" sz="1200" dirty="0">
                <a:latin typeface="Arial"/>
                <a:cs typeface="Arial"/>
              </a:rPr>
              <a:t>(introduced earlier) </a:t>
            </a:r>
            <a:r>
              <a:rPr sz="1200" dirty="0">
                <a:latin typeface="Arial Unicode MS"/>
                <a:cs typeface="Arial Unicode MS"/>
              </a:rPr>
              <a:t>and </a:t>
            </a:r>
            <a:r>
              <a:rPr sz="1200" b="1" dirty="0">
                <a:latin typeface="Arial"/>
                <a:cs typeface="Arial"/>
              </a:rPr>
              <a:t>sentence stems </a:t>
            </a:r>
            <a:r>
              <a:rPr sz="1200" dirty="0">
                <a:latin typeface="Arial Unicode MS"/>
                <a:cs typeface="Arial Unicode MS"/>
              </a:rPr>
              <a:t>can get learners in the habit of listening, referencing others, expressing agreement and respectfully challenging, giving reasons.</a:t>
            </a:r>
            <a:br>
              <a:rPr lang="en-US" sz="1200" dirty="0">
                <a:latin typeface="Arial Unicode MS"/>
                <a:cs typeface="Arial Unicode MS"/>
              </a:rPr>
            </a:br>
            <a:endParaRPr sz="1200" dirty="0">
              <a:latin typeface="Arial Unicode MS"/>
              <a:cs typeface="Arial Unicode MS"/>
            </a:endParaRPr>
          </a:p>
          <a:p>
            <a:pPr marL="255600" marR="95250">
              <a:lnSpc>
                <a:spcPct val="102000"/>
              </a:lnSpc>
              <a:spcAft>
                <a:spcPts val="48"/>
              </a:spcAft>
            </a:pPr>
            <a:r>
              <a:rPr sz="1200" dirty="0">
                <a:latin typeface="Arial Unicode MS"/>
                <a:cs typeface="Arial Unicode MS"/>
              </a:rPr>
              <a:t>Support for dialogue in which students </a:t>
            </a:r>
            <a:r>
              <a:rPr sz="1200" b="1" dirty="0">
                <a:latin typeface="Arial"/>
                <a:cs typeface="Arial"/>
              </a:rPr>
              <a:t>engage with each other’s ideas </a:t>
            </a:r>
            <a:r>
              <a:rPr sz="1200" dirty="0">
                <a:latin typeface="Arial Unicode MS"/>
                <a:cs typeface="Arial Unicode MS"/>
              </a:rPr>
              <a:t>needs to be built into activity design, for example requiring students to work together in order to succeed, and </a:t>
            </a:r>
            <a:r>
              <a:rPr sz="1200" dirty="0">
                <a:latin typeface="Arial"/>
                <a:cs typeface="Arial"/>
              </a:rPr>
              <a:t>a</a:t>
            </a:r>
            <a:r>
              <a:rPr sz="1200" dirty="0">
                <a:latin typeface="Arial Unicode MS"/>
                <a:cs typeface="Arial Unicode MS"/>
              </a:rPr>
              <a:t>iming to stimulate reasoned debate. </a:t>
            </a:r>
            <a:r>
              <a:rPr sz="1200" b="1" dirty="0">
                <a:latin typeface="Arial"/>
                <a:cs typeface="Arial"/>
              </a:rPr>
              <a:t>Talking points </a:t>
            </a:r>
            <a:r>
              <a:rPr sz="1200" dirty="0">
                <a:latin typeface="Arial Unicode MS"/>
                <a:cs typeface="Arial Unicode MS"/>
              </a:rPr>
              <a:t>are a great activity for this</a:t>
            </a:r>
            <a:r>
              <a:rPr lang="en-US" sz="1200" dirty="0">
                <a:latin typeface="Arial Unicode MS"/>
                <a:cs typeface="Arial Unicode MS"/>
              </a:rPr>
              <a:t> - </a:t>
            </a:r>
            <a:r>
              <a:rPr sz="1200" dirty="0">
                <a:latin typeface="Arial Unicode MS"/>
                <a:cs typeface="Arial Unicode MS"/>
              </a:rPr>
              <a:t>see the box below.</a:t>
            </a:r>
            <a:br>
              <a:rPr lang="en-US" sz="1200" dirty="0">
                <a:latin typeface="Arial Unicode MS"/>
                <a:cs typeface="Arial Unicode MS"/>
              </a:rPr>
            </a:br>
            <a:endParaRPr sz="1200" dirty="0">
              <a:latin typeface="Arial Unicode MS"/>
              <a:cs typeface="Arial Unicode MS"/>
            </a:endParaRPr>
          </a:p>
          <a:p>
            <a:pPr marL="255600">
              <a:lnSpc>
                <a:spcPct val="102000"/>
              </a:lnSpc>
              <a:spcAft>
                <a:spcPts val="48"/>
              </a:spcAft>
            </a:pPr>
            <a:r>
              <a:rPr sz="1300" b="1" dirty="0">
                <a:latin typeface="Arial"/>
                <a:cs typeface="Arial"/>
              </a:rPr>
              <a:t>How can you know if groupwork is supporting learning?</a:t>
            </a:r>
            <a:endParaRPr sz="1300" dirty="0">
              <a:latin typeface="Arial"/>
              <a:cs typeface="Arial"/>
            </a:endParaRPr>
          </a:p>
          <a:p>
            <a:pPr marL="255600" marR="95885" indent="-635">
              <a:lnSpc>
                <a:spcPct val="102000"/>
              </a:lnSpc>
              <a:spcAft>
                <a:spcPts val="48"/>
              </a:spcAft>
            </a:pPr>
            <a:r>
              <a:rPr sz="1200" b="1" dirty="0">
                <a:latin typeface="Arial"/>
                <a:cs typeface="Arial"/>
              </a:rPr>
              <a:t>Tool 2G </a:t>
            </a:r>
            <a:r>
              <a:rPr sz="1200" dirty="0">
                <a:latin typeface="Arial Unicode MS"/>
                <a:cs typeface="Arial Unicode MS"/>
              </a:rPr>
              <a:t>provides a rating scale for the quality of groupwork; there are </a:t>
            </a:r>
            <a:r>
              <a:rPr lang="en-GB" sz="1200" dirty="0">
                <a:latin typeface="Arial Unicode MS"/>
                <a:cs typeface="Arial Unicode MS"/>
              </a:rPr>
              <a:t>two </a:t>
            </a:r>
            <a:r>
              <a:rPr sz="1200" dirty="0">
                <a:latin typeface="Arial Unicode MS"/>
                <a:cs typeface="Arial Unicode MS"/>
              </a:rPr>
              <a:t>versions</a:t>
            </a:r>
            <a:r>
              <a:rPr lang="en-GB" sz="1200" dirty="0">
                <a:latin typeface="Arial Unicode MS"/>
                <a:cs typeface="Arial Unicode MS"/>
              </a:rPr>
              <a:t>: one</a:t>
            </a:r>
            <a:r>
              <a:rPr sz="1200" dirty="0">
                <a:latin typeface="Arial Unicode MS"/>
                <a:cs typeface="Arial Unicode MS"/>
              </a:rPr>
              <a:t> for observing </a:t>
            </a:r>
            <a:r>
              <a:rPr lang="en-GB" sz="1200" dirty="0">
                <a:latin typeface="Arial Unicode MS"/>
                <a:cs typeface="Arial Unicode MS"/>
              </a:rPr>
              <a:t>learners </a:t>
            </a:r>
            <a:r>
              <a:rPr sz="1200" dirty="0">
                <a:latin typeface="Arial Unicode MS"/>
                <a:cs typeface="Arial Unicode MS"/>
              </a:rPr>
              <a:t>and one for learners’ self-assessment. High scores on these scales are strongly linked with  learning outcomes (e.g. </a:t>
            </a:r>
            <a:r>
              <a:rPr lang="en-GB" sz="1200" u="sng" kern="0" dirty="0">
                <a:solidFill>
                  <a:srgbClr val="0000FF"/>
                </a:solidFill>
                <a:latin typeface="Arial Unicode MS"/>
                <a:cs typeface="Arial Unicode MS"/>
                <a:hlinkClick r:id="rId4"/>
              </a:rPr>
              <a:t>Howe et al., 2019</a:t>
            </a:r>
            <a:r>
              <a:rPr sz="1200" dirty="0">
                <a:latin typeface="Arial Unicode MS"/>
                <a:cs typeface="Arial Unicode MS"/>
              </a:rPr>
              <a:t>).</a:t>
            </a:r>
          </a:p>
        </p:txBody>
      </p:sp>
      <p:sp>
        <p:nvSpPr>
          <p:cNvPr id="6" name="object 6"/>
          <p:cNvSpPr txBox="1"/>
          <p:nvPr/>
        </p:nvSpPr>
        <p:spPr>
          <a:xfrm>
            <a:off x="5688331" y="4941569"/>
            <a:ext cx="4702175" cy="2252027"/>
          </a:xfrm>
          <a:prstGeom prst="rect">
            <a:avLst/>
          </a:prstGeom>
          <a:ln w="31733">
            <a:solidFill>
              <a:srgbClr val="2791A6"/>
            </a:solidFill>
          </a:ln>
        </p:spPr>
        <p:txBody>
          <a:bodyPr vert="horz" wrap="square" lIns="0" tIns="74295" rIns="0" bIns="0" rtlCol="0">
            <a:spAutoFit/>
          </a:bodyPr>
          <a:lstStyle/>
          <a:p>
            <a:pPr marL="83820">
              <a:lnSpc>
                <a:spcPct val="100000"/>
              </a:lnSpc>
              <a:spcBef>
                <a:spcPts val="585"/>
              </a:spcBef>
            </a:pPr>
            <a:r>
              <a:rPr sz="1400" b="1" dirty="0">
                <a:latin typeface="Arial"/>
                <a:cs typeface="Arial"/>
              </a:rPr>
              <a:t>What are talking points?</a:t>
            </a:r>
            <a:endParaRPr sz="1400" dirty="0">
              <a:latin typeface="Arial"/>
              <a:cs typeface="Arial"/>
            </a:endParaRPr>
          </a:p>
          <a:p>
            <a:pPr>
              <a:lnSpc>
                <a:spcPct val="100000"/>
              </a:lnSpc>
              <a:spcBef>
                <a:spcPts val="10"/>
              </a:spcBef>
            </a:pPr>
            <a:endParaRPr sz="800" dirty="0">
              <a:latin typeface="Times New Roman"/>
              <a:cs typeface="Times New Roman"/>
            </a:endParaRPr>
          </a:p>
          <a:p>
            <a:pPr marL="483870" marR="339090" indent="-171450">
              <a:lnSpc>
                <a:spcPct val="101699"/>
              </a:lnSpc>
              <a:spcAft>
                <a:spcPts val="200"/>
              </a:spcAft>
              <a:buFont typeface="Arial" panose="020B0604020202020204" pitchFamily="34" charset="0"/>
              <a:buChar char="•"/>
              <a:tabLst>
                <a:tab pos="411480" algn="l"/>
              </a:tabLst>
            </a:pPr>
            <a:r>
              <a:rPr sz="1200" b="1" dirty="0">
                <a:latin typeface="Arial"/>
                <a:cs typeface="Arial"/>
              </a:rPr>
              <a:t>Statements </a:t>
            </a:r>
            <a:r>
              <a:rPr sz="1200" dirty="0">
                <a:latin typeface="Arial Unicode MS"/>
                <a:cs typeface="Arial Unicode MS"/>
              </a:rPr>
              <a:t>– </a:t>
            </a:r>
            <a:r>
              <a:rPr sz="1200" i="1" dirty="0">
                <a:latin typeface="Arial"/>
                <a:cs typeface="Arial"/>
              </a:rPr>
              <a:t>not questions – </a:t>
            </a:r>
            <a:r>
              <a:rPr sz="1200" dirty="0">
                <a:latin typeface="Arial Unicode MS"/>
                <a:cs typeface="Arial Unicode MS"/>
              </a:rPr>
              <a:t>that students are asked to agree/  disagree (respectfully) with during discussion</a:t>
            </a:r>
          </a:p>
          <a:p>
            <a:pPr marL="483870" indent="-171450">
              <a:lnSpc>
                <a:spcPct val="100000"/>
              </a:lnSpc>
              <a:spcBef>
                <a:spcPts val="70"/>
              </a:spcBef>
              <a:spcAft>
                <a:spcPts val="200"/>
              </a:spcAft>
              <a:buFont typeface="Arial" panose="020B0604020202020204" pitchFamily="34" charset="0"/>
              <a:buChar char="•"/>
              <a:tabLst>
                <a:tab pos="411480" algn="l"/>
              </a:tabLst>
            </a:pPr>
            <a:r>
              <a:rPr sz="1200" dirty="0">
                <a:latin typeface="Arial Unicode MS"/>
                <a:cs typeface="Arial Unicode MS"/>
              </a:rPr>
              <a:t>Provocative, curious, interesting, true, false</a:t>
            </a:r>
          </a:p>
          <a:p>
            <a:pPr marL="483870" indent="-171450">
              <a:lnSpc>
                <a:spcPct val="100000"/>
              </a:lnSpc>
              <a:spcBef>
                <a:spcPts val="95"/>
              </a:spcBef>
              <a:spcAft>
                <a:spcPts val="200"/>
              </a:spcAft>
              <a:buFont typeface="Arial" panose="020B0604020202020204" pitchFamily="34" charset="0"/>
              <a:buChar char="•"/>
              <a:tabLst>
                <a:tab pos="411480" algn="l"/>
              </a:tabLst>
            </a:pPr>
            <a:r>
              <a:rPr sz="1200" dirty="0">
                <a:latin typeface="Arial Unicode MS"/>
                <a:cs typeface="Arial Unicode MS"/>
              </a:rPr>
              <a:t>May be used to generate factual or imaginative responses</a:t>
            </a:r>
          </a:p>
          <a:p>
            <a:pPr marL="483870" marR="264160" indent="-171450">
              <a:lnSpc>
                <a:spcPct val="101699"/>
              </a:lnSpc>
              <a:spcBef>
                <a:spcPts val="70"/>
              </a:spcBef>
              <a:spcAft>
                <a:spcPts val="200"/>
              </a:spcAft>
              <a:buFont typeface="Arial" panose="020B0604020202020204" pitchFamily="34" charset="0"/>
              <a:buChar char="•"/>
              <a:tabLst>
                <a:tab pos="411480" algn="l"/>
              </a:tabLst>
            </a:pPr>
            <a:r>
              <a:rPr sz="1200" dirty="0">
                <a:latin typeface="Arial Unicode MS"/>
                <a:cs typeface="Arial Unicode MS"/>
              </a:rPr>
              <a:t>Like ground rules, they can be used in group work or whole class  discussion</a:t>
            </a:r>
          </a:p>
          <a:p>
            <a:pPr>
              <a:lnSpc>
                <a:spcPct val="100000"/>
              </a:lnSpc>
              <a:spcBef>
                <a:spcPts val="55"/>
              </a:spcBef>
            </a:pPr>
            <a:endParaRPr sz="1200" dirty="0">
              <a:latin typeface="Times New Roman"/>
              <a:cs typeface="Times New Roman"/>
            </a:endParaRPr>
          </a:p>
          <a:p>
            <a:pPr marL="484505">
              <a:lnSpc>
                <a:spcPct val="100000"/>
              </a:lnSpc>
            </a:pPr>
            <a:r>
              <a:rPr lang="en-GB" sz="1100" b="1" dirty="0">
                <a:solidFill>
                  <a:srgbClr val="0000FF"/>
                </a:solidFill>
                <a:latin typeface="Arial"/>
                <a:cs typeface="Arial"/>
              </a:rPr>
              <a:t> </a:t>
            </a:r>
            <a:r>
              <a:rPr lang="en-US" sz="1200" b="1" u="sng" dirty="0">
                <a:solidFill>
                  <a:srgbClr val="0000FF"/>
                </a:solidFill>
                <a:latin typeface="Arial"/>
                <a:cs typeface="Arial"/>
                <a:hlinkClick r:id="rId7"/>
              </a:rPr>
              <a:t>Video 4: Practical tips for supporting classroom dialogue: talking points</a:t>
            </a:r>
            <a:endParaRPr sz="1200" dirty="0">
              <a:latin typeface="Arial"/>
              <a:cs typeface="Arial"/>
            </a:endParaRPr>
          </a:p>
        </p:txBody>
      </p:sp>
      <p:sp>
        <p:nvSpPr>
          <p:cNvPr id="7" name="object 7"/>
          <p:cNvSpPr/>
          <p:nvPr/>
        </p:nvSpPr>
        <p:spPr>
          <a:xfrm>
            <a:off x="5737110" y="6635050"/>
            <a:ext cx="439414" cy="439414"/>
          </a:xfrm>
          <a:prstGeom prst="rect">
            <a:avLst/>
          </a:prstGeom>
          <a:blipFill>
            <a:blip r:embed="rId8" cstate="print"/>
            <a:stretch>
              <a:fillRect/>
            </a:stretch>
          </a:blipFill>
        </p:spPr>
        <p:txBody>
          <a:bodyPr wrap="square" lIns="0" tIns="0" rIns="0" bIns="0" rtlCol="0"/>
          <a:lstStyle/>
          <a:p>
            <a:endParaRPr/>
          </a:p>
        </p:txBody>
      </p:sp>
      <p:sp>
        <p:nvSpPr>
          <p:cNvPr id="8" name="object 8"/>
          <p:cNvSpPr txBox="1"/>
          <p:nvPr/>
        </p:nvSpPr>
        <p:spPr>
          <a:xfrm>
            <a:off x="5285281" y="7088109"/>
            <a:ext cx="121920" cy="154529"/>
          </a:xfrm>
          <a:prstGeom prst="rect">
            <a:avLst/>
          </a:prstGeom>
        </p:spPr>
        <p:txBody>
          <a:bodyPr vert="horz" wrap="square" lIns="0" tIns="635" rIns="0" bIns="0" rtlCol="0">
            <a:spAutoFit/>
          </a:bodyPr>
          <a:lstStyle/>
          <a:p>
            <a:pPr marL="25400">
              <a:lnSpc>
                <a:spcPct val="100000"/>
              </a:lnSpc>
              <a:spcBef>
                <a:spcPts val="5"/>
              </a:spcBef>
            </a:pPr>
            <a:r>
              <a:rPr lang="en-GB" sz="1000" dirty="0">
                <a:latin typeface="Arial"/>
                <a:cs typeface="Arial"/>
              </a:rPr>
              <a:t>9</a:t>
            </a:r>
            <a:endParaRPr sz="1000" dirty="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687410008"/>
              </p:ext>
            </p:extLst>
          </p:nvPr>
        </p:nvGraphicFramePr>
        <p:xfrm>
          <a:off x="420504" y="4224408"/>
          <a:ext cx="9747501" cy="2637281"/>
        </p:xfrm>
        <a:graphic>
          <a:graphicData uri="http://schemas.openxmlformats.org/drawingml/2006/table">
            <a:tbl>
              <a:tblPr firstRow="1" bandRow="1">
                <a:tableStyleId>{2D5ABB26-0587-4C30-8999-92F81FD0307C}</a:tableStyleId>
              </a:tblPr>
              <a:tblGrid>
                <a:gridCol w="1347215">
                  <a:extLst>
                    <a:ext uri="{9D8B030D-6E8A-4147-A177-3AD203B41FA5}">
                      <a16:colId xmlns:a16="http://schemas.microsoft.com/office/drawing/2014/main" val="20000"/>
                    </a:ext>
                  </a:extLst>
                </a:gridCol>
                <a:gridCol w="3901440">
                  <a:extLst>
                    <a:ext uri="{9D8B030D-6E8A-4147-A177-3AD203B41FA5}">
                      <a16:colId xmlns:a16="http://schemas.microsoft.com/office/drawing/2014/main" val="20001"/>
                    </a:ext>
                  </a:extLst>
                </a:gridCol>
                <a:gridCol w="4498846">
                  <a:extLst>
                    <a:ext uri="{9D8B030D-6E8A-4147-A177-3AD203B41FA5}">
                      <a16:colId xmlns:a16="http://schemas.microsoft.com/office/drawing/2014/main" val="20002"/>
                    </a:ext>
                  </a:extLst>
                </a:gridCol>
              </a:tblGrid>
              <a:tr h="819912">
                <a:tc>
                  <a:txBody>
                    <a:bodyPr/>
                    <a:lstStyle/>
                    <a:p>
                      <a:endParaRPr sz="1000" spc="0" baseline="0" dirty="0">
                        <a:latin typeface="Arial"/>
                        <a:cs typeface="Arial"/>
                      </a:endParaRPr>
                    </a:p>
                  </a:txBody>
                  <a:tcPr marL="0" marR="0" marT="0" marB="0">
                    <a:lnL w="12192">
                      <a:solidFill>
                        <a:srgbClr val="FFFFFF"/>
                      </a:solidFill>
                      <a:prstDash val="solid"/>
                    </a:lnL>
                    <a:lnR w="12192">
                      <a:solidFill>
                        <a:srgbClr val="FFFFFF"/>
                      </a:solidFill>
                      <a:prstDash val="solid"/>
                    </a:lnR>
                    <a:lnB w="12191">
                      <a:solidFill>
                        <a:srgbClr val="FFFFFF"/>
                      </a:solidFill>
                      <a:prstDash val="solid"/>
                    </a:lnB>
                    <a:solidFill>
                      <a:srgbClr val="A6B6CB"/>
                    </a:solidFill>
                  </a:tcPr>
                </a:tc>
                <a:tc>
                  <a:txBody>
                    <a:bodyPr/>
                    <a:lstStyle/>
                    <a:p>
                      <a:pPr marL="82800">
                        <a:lnSpc>
                          <a:spcPct val="121000"/>
                        </a:lnSpc>
                        <a:spcBef>
                          <a:spcPts val="580"/>
                        </a:spcBef>
                      </a:pPr>
                      <a:r>
                        <a:rPr sz="1200" b="1" spc="0" baseline="0" dirty="0">
                          <a:latin typeface="Arial"/>
                          <a:cs typeface="Arial"/>
                        </a:rPr>
                        <a:t>Younger students: </a:t>
                      </a:r>
                      <a:r>
                        <a:rPr sz="1200" spc="0" baseline="0" dirty="0">
                          <a:latin typeface="Arial Unicode MS"/>
                          <a:cs typeface="Arial Unicode MS"/>
                        </a:rPr>
                        <a:t>you might hear simpler language, and</a:t>
                      </a:r>
                      <a:r>
                        <a:rPr lang="en-GB" sz="1200" spc="0" baseline="0" dirty="0">
                          <a:latin typeface="Arial Unicode MS"/>
                          <a:cs typeface="Arial Unicode MS"/>
                        </a:rPr>
                        <a:t> </a:t>
                      </a:r>
                      <a:r>
                        <a:rPr sz="1200" spc="0" baseline="0" dirty="0">
                          <a:latin typeface="Arial Unicode MS"/>
                          <a:cs typeface="Arial Unicode MS"/>
                        </a:rPr>
                        <a:t>building or challenges might be expressed through these kinds of phrases</a:t>
                      </a:r>
                      <a:r>
                        <a:rPr lang="en-GB" sz="1200" spc="0" baseline="0" dirty="0">
                          <a:latin typeface="Arial Unicode MS"/>
                          <a:cs typeface="Arial Unicode MS"/>
                        </a:rPr>
                        <a:t>:</a:t>
                      </a:r>
                      <a:endParaRPr sz="1200" spc="0" baseline="0" dirty="0">
                        <a:latin typeface="Arial Unicode MS"/>
                        <a:cs typeface="Arial Unicode MS"/>
                      </a:endParaRPr>
                    </a:p>
                  </a:txBody>
                  <a:tcPr marL="0" marR="0" marT="30480" marB="0">
                    <a:lnL w="12192">
                      <a:solidFill>
                        <a:srgbClr val="FFFFFF"/>
                      </a:solidFill>
                      <a:prstDash val="solid"/>
                    </a:lnL>
                    <a:lnR w="12191">
                      <a:solidFill>
                        <a:srgbClr val="FFFFFF"/>
                      </a:solidFill>
                      <a:prstDash val="solid"/>
                    </a:lnR>
                    <a:lnB w="12191">
                      <a:solidFill>
                        <a:srgbClr val="FFFFFF"/>
                      </a:solidFill>
                      <a:prstDash val="solid"/>
                    </a:lnB>
                    <a:solidFill>
                      <a:srgbClr val="A6B6CB"/>
                    </a:solidFill>
                  </a:tcPr>
                </a:tc>
                <a:tc>
                  <a:txBody>
                    <a:bodyPr/>
                    <a:lstStyle/>
                    <a:p>
                      <a:pPr marL="82800" marR="43180">
                        <a:lnSpc>
                          <a:spcPct val="121000"/>
                        </a:lnSpc>
                        <a:spcBef>
                          <a:spcPts val="580"/>
                        </a:spcBef>
                      </a:pPr>
                      <a:r>
                        <a:rPr sz="1200" b="1" spc="0" baseline="0" dirty="0">
                          <a:latin typeface="Arial"/>
                          <a:cs typeface="Arial"/>
                        </a:rPr>
                        <a:t>Older students: </a:t>
                      </a:r>
                      <a:r>
                        <a:rPr sz="1200" spc="0" baseline="0" dirty="0">
                          <a:latin typeface="Arial Unicode MS"/>
                          <a:cs typeface="Arial Unicode MS"/>
                        </a:rPr>
                        <a:t>you might hear more formal sentence starters or more sophisticated language</a:t>
                      </a:r>
                    </a:p>
                  </a:txBody>
                  <a:tcPr marL="0" marR="0" marT="5080" marB="0">
                    <a:lnL w="12191">
                      <a:solidFill>
                        <a:srgbClr val="FFFFFF"/>
                      </a:solidFill>
                      <a:prstDash val="solid"/>
                    </a:lnL>
                    <a:lnR w="12192">
                      <a:solidFill>
                        <a:srgbClr val="FFFFFF"/>
                      </a:solidFill>
                      <a:prstDash val="solid"/>
                    </a:lnR>
                    <a:lnB w="12191">
                      <a:solidFill>
                        <a:srgbClr val="FFFFFF"/>
                      </a:solidFill>
                      <a:prstDash val="solid"/>
                    </a:lnB>
                    <a:solidFill>
                      <a:srgbClr val="A6B6CB"/>
                    </a:solidFill>
                  </a:tcPr>
                </a:tc>
                <a:extLst>
                  <a:ext uri="{0D108BD9-81ED-4DB2-BD59-A6C34878D82A}">
                    <a16:rowId xmlns:a16="http://schemas.microsoft.com/office/drawing/2014/main" val="10000"/>
                  </a:ext>
                </a:extLst>
              </a:tr>
              <a:tr h="603504">
                <a:tc>
                  <a:txBody>
                    <a:bodyPr/>
                    <a:lstStyle/>
                    <a:p>
                      <a:pPr marL="29845">
                        <a:lnSpc>
                          <a:spcPct val="100000"/>
                        </a:lnSpc>
                        <a:spcBef>
                          <a:spcPts val="240"/>
                        </a:spcBef>
                      </a:pPr>
                      <a:r>
                        <a:rPr sz="1200" spc="0" baseline="0" dirty="0">
                          <a:latin typeface="Arial Unicode MS"/>
                          <a:cs typeface="Arial Unicode MS"/>
                        </a:rPr>
                        <a:t>Build on Ideas</a:t>
                      </a:r>
                      <a:endParaRPr sz="1200" spc="0" baseline="0">
                        <a:latin typeface="Arial Unicode MS"/>
                        <a:cs typeface="Arial Unicode MS"/>
                      </a:endParaRPr>
                    </a:p>
                  </a:txBody>
                  <a:tcPr marL="0" marR="0" marT="30480" marB="0">
                    <a:lnL w="12192">
                      <a:solidFill>
                        <a:srgbClr val="FFFFFF"/>
                      </a:solidFill>
                      <a:prstDash val="solid"/>
                    </a:lnL>
                    <a:lnR w="12192">
                      <a:solidFill>
                        <a:srgbClr val="FFFFFF"/>
                      </a:solidFill>
                      <a:prstDash val="solid"/>
                    </a:lnR>
                    <a:lnT w="12191">
                      <a:solidFill>
                        <a:srgbClr val="FFFFFF"/>
                      </a:solidFill>
                      <a:prstDash val="solid"/>
                    </a:lnT>
                    <a:lnB w="12192">
                      <a:solidFill>
                        <a:srgbClr val="FFFFFF"/>
                      </a:solidFill>
                      <a:prstDash val="solid"/>
                    </a:lnB>
                    <a:solidFill>
                      <a:srgbClr val="D3DBE5"/>
                    </a:solidFill>
                  </a:tcPr>
                </a:tc>
                <a:tc>
                  <a:txBody>
                    <a:bodyPr/>
                    <a:lstStyle/>
                    <a:p>
                      <a:pPr marL="29845">
                        <a:lnSpc>
                          <a:spcPct val="100000"/>
                        </a:lnSpc>
                        <a:spcBef>
                          <a:spcPts val="240"/>
                        </a:spcBef>
                      </a:pPr>
                      <a:r>
                        <a:rPr sz="1200" spc="0" baseline="0" dirty="0">
                          <a:latin typeface="Arial Unicode MS"/>
                          <a:cs typeface="Arial Unicode MS"/>
                        </a:rPr>
                        <a:t>‘And…’;  ‘So then…’;  ‘Oh yeah…’;</a:t>
                      </a:r>
                    </a:p>
                  </a:txBody>
                  <a:tcPr marL="0" marR="0" marT="30480" marB="0">
                    <a:lnL w="12192">
                      <a:solidFill>
                        <a:srgbClr val="FFFFFF"/>
                      </a:solidFill>
                      <a:prstDash val="solid"/>
                    </a:lnL>
                    <a:lnR w="12191">
                      <a:solidFill>
                        <a:srgbClr val="FFFFFF"/>
                      </a:solidFill>
                      <a:prstDash val="solid"/>
                    </a:lnR>
                    <a:lnT w="12191">
                      <a:solidFill>
                        <a:srgbClr val="FFFFFF"/>
                      </a:solidFill>
                      <a:prstDash val="solid"/>
                    </a:lnT>
                    <a:lnB w="12192">
                      <a:solidFill>
                        <a:srgbClr val="FFFFFF"/>
                      </a:solidFill>
                      <a:prstDash val="solid"/>
                    </a:lnB>
                    <a:solidFill>
                      <a:srgbClr val="D3DBE5"/>
                    </a:solidFill>
                  </a:tcPr>
                </a:tc>
                <a:tc>
                  <a:txBody>
                    <a:bodyPr/>
                    <a:lstStyle/>
                    <a:p>
                      <a:pPr marL="30480" marR="220345">
                        <a:lnSpc>
                          <a:spcPts val="1750"/>
                        </a:lnSpc>
                        <a:spcBef>
                          <a:spcPts val="40"/>
                        </a:spcBef>
                      </a:pPr>
                      <a:r>
                        <a:rPr sz="1200" spc="0" baseline="0" dirty="0">
                          <a:latin typeface="Arial Unicode MS"/>
                          <a:cs typeface="Arial Unicode MS"/>
                        </a:rPr>
                        <a:t>‘I agree that…’; ‘That’s a good point’; ‘We started off thinking…, and then…’</a:t>
                      </a:r>
                    </a:p>
                  </a:txBody>
                  <a:tcPr marL="0" marR="0" marT="5080" marB="0">
                    <a:lnL w="12191">
                      <a:solidFill>
                        <a:srgbClr val="FFFFFF"/>
                      </a:solidFill>
                      <a:prstDash val="solid"/>
                    </a:lnL>
                    <a:lnR w="12192">
                      <a:solidFill>
                        <a:srgbClr val="FFFFFF"/>
                      </a:solidFill>
                      <a:prstDash val="solid"/>
                    </a:lnR>
                    <a:lnT w="12191">
                      <a:solidFill>
                        <a:srgbClr val="FFFFFF"/>
                      </a:solidFill>
                      <a:prstDash val="solid"/>
                    </a:lnT>
                    <a:lnB w="12192">
                      <a:solidFill>
                        <a:srgbClr val="FFFFFF"/>
                      </a:solidFill>
                      <a:prstDash val="solid"/>
                    </a:lnB>
                    <a:solidFill>
                      <a:srgbClr val="D3DBE5"/>
                    </a:solidFill>
                  </a:tcPr>
                </a:tc>
                <a:extLst>
                  <a:ext uri="{0D108BD9-81ED-4DB2-BD59-A6C34878D82A}">
                    <a16:rowId xmlns:a16="http://schemas.microsoft.com/office/drawing/2014/main" val="10001"/>
                  </a:ext>
                </a:extLst>
              </a:tr>
              <a:tr h="606551">
                <a:tc>
                  <a:txBody>
                    <a:bodyPr/>
                    <a:lstStyle/>
                    <a:p>
                      <a:pPr marL="29845">
                        <a:lnSpc>
                          <a:spcPct val="100000"/>
                        </a:lnSpc>
                        <a:spcBef>
                          <a:spcPts val="265"/>
                        </a:spcBef>
                      </a:pPr>
                      <a:r>
                        <a:rPr sz="1200" spc="0" baseline="0" dirty="0">
                          <a:latin typeface="Arial Unicode MS"/>
                          <a:cs typeface="Arial Unicode MS"/>
                        </a:rPr>
                        <a:t>Challenge</a:t>
                      </a:r>
                      <a:endParaRPr sz="1200" spc="0" baseline="0">
                        <a:latin typeface="Arial Unicode MS"/>
                        <a:cs typeface="Arial Unicode MS"/>
                      </a:endParaRPr>
                    </a:p>
                  </a:txBody>
                  <a:tcPr marL="0" marR="0" marT="33655" marB="0">
                    <a:lnL w="12192">
                      <a:solidFill>
                        <a:srgbClr val="FFFFFF"/>
                      </a:solidFill>
                      <a:prstDash val="solid"/>
                    </a:lnL>
                    <a:lnR w="12192">
                      <a:solidFill>
                        <a:srgbClr val="FFFFFF"/>
                      </a:solidFill>
                      <a:prstDash val="solid"/>
                    </a:lnR>
                    <a:lnT w="12192">
                      <a:solidFill>
                        <a:srgbClr val="FFFFFF"/>
                      </a:solidFill>
                      <a:prstDash val="solid"/>
                    </a:lnT>
                    <a:lnB w="12192">
                      <a:solidFill>
                        <a:srgbClr val="FFFFFF"/>
                      </a:solidFill>
                      <a:prstDash val="solid"/>
                    </a:lnB>
                    <a:solidFill>
                      <a:srgbClr val="A6B6CB"/>
                    </a:solidFill>
                  </a:tcPr>
                </a:tc>
                <a:tc>
                  <a:txBody>
                    <a:bodyPr/>
                    <a:lstStyle/>
                    <a:p>
                      <a:pPr marL="29845">
                        <a:lnSpc>
                          <a:spcPct val="100000"/>
                        </a:lnSpc>
                        <a:spcBef>
                          <a:spcPts val="265"/>
                        </a:spcBef>
                      </a:pPr>
                      <a:r>
                        <a:rPr sz="1200" spc="0" baseline="0" dirty="0">
                          <a:latin typeface="Arial Unicode MS"/>
                          <a:cs typeface="Arial Unicode MS"/>
                        </a:rPr>
                        <a:t>‘No!’; ’But…’; ‘It can’t be…’;</a:t>
                      </a:r>
                      <a:endParaRPr sz="1200" spc="0" baseline="0">
                        <a:latin typeface="Arial Unicode MS"/>
                        <a:cs typeface="Arial Unicode MS"/>
                      </a:endParaRPr>
                    </a:p>
                  </a:txBody>
                  <a:tcPr marL="0" marR="0" marT="33655" marB="0">
                    <a:lnL w="12192">
                      <a:solidFill>
                        <a:srgbClr val="FFFFFF"/>
                      </a:solidFill>
                      <a:prstDash val="solid"/>
                    </a:lnL>
                    <a:lnR w="12191">
                      <a:solidFill>
                        <a:srgbClr val="FFFFFF"/>
                      </a:solidFill>
                      <a:prstDash val="solid"/>
                    </a:lnR>
                    <a:lnT w="12192">
                      <a:solidFill>
                        <a:srgbClr val="FFFFFF"/>
                      </a:solidFill>
                      <a:prstDash val="solid"/>
                    </a:lnT>
                    <a:lnB w="12192">
                      <a:solidFill>
                        <a:srgbClr val="FFFFFF"/>
                      </a:solidFill>
                      <a:prstDash val="solid"/>
                    </a:lnB>
                    <a:solidFill>
                      <a:srgbClr val="A6B6CB"/>
                    </a:solidFill>
                  </a:tcPr>
                </a:tc>
                <a:tc>
                  <a:txBody>
                    <a:bodyPr/>
                    <a:lstStyle/>
                    <a:p>
                      <a:pPr marL="30480" marR="426084">
                        <a:lnSpc>
                          <a:spcPts val="1730"/>
                        </a:lnSpc>
                        <a:spcBef>
                          <a:spcPts val="80"/>
                        </a:spcBef>
                      </a:pPr>
                      <a:r>
                        <a:rPr sz="1200" spc="0" baseline="0" dirty="0">
                          <a:latin typeface="Arial Unicode MS"/>
                          <a:cs typeface="Arial Unicode MS"/>
                        </a:rPr>
                        <a:t>‘I disagree that…’; That doesn’t seem right ‘; ‘ That isn’t possible, because…’;  ‘I think that’s half right’</a:t>
                      </a:r>
                      <a:r>
                        <a:rPr lang="en-US" sz="1200" spc="0" baseline="0" dirty="0">
                          <a:latin typeface="Arial Unicode MS"/>
                          <a:cs typeface="Arial Unicode MS"/>
                        </a:rPr>
                        <a:t>;</a:t>
                      </a:r>
                      <a:r>
                        <a:rPr sz="1200" spc="0" baseline="0" dirty="0">
                          <a:latin typeface="Arial Unicode MS"/>
                          <a:cs typeface="Arial Unicode MS"/>
                        </a:rPr>
                        <a:t> ‘That’s not possible’</a:t>
                      </a:r>
                    </a:p>
                  </a:txBody>
                  <a:tcPr marL="0" marR="0" marT="10160" marB="0">
                    <a:lnL w="12191">
                      <a:solidFill>
                        <a:srgbClr val="FFFFFF"/>
                      </a:solidFill>
                      <a:prstDash val="solid"/>
                    </a:lnL>
                    <a:lnR w="12192">
                      <a:solidFill>
                        <a:srgbClr val="FFFFFF"/>
                      </a:solidFill>
                      <a:prstDash val="solid"/>
                    </a:lnR>
                    <a:lnT w="12192">
                      <a:solidFill>
                        <a:srgbClr val="FFFFFF"/>
                      </a:solidFill>
                      <a:prstDash val="solid"/>
                    </a:lnT>
                    <a:lnB w="12192">
                      <a:solidFill>
                        <a:srgbClr val="FFFFFF"/>
                      </a:solidFill>
                      <a:prstDash val="solid"/>
                    </a:lnB>
                    <a:solidFill>
                      <a:srgbClr val="A6B6CB"/>
                    </a:solidFill>
                  </a:tcPr>
                </a:tc>
                <a:extLst>
                  <a:ext uri="{0D108BD9-81ED-4DB2-BD59-A6C34878D82A}">
                    <a16:rowId xmlns:a16="http://schemas.microsoft.com/office/drawing/2014/main" val="10002"/>
                  </a:ext>
                </a:extLst>
              </a:tr>
              <a:tr h="573023">
                <a:tc>
                  <a:txBody>
                    <a:bodyPr/>
                    <a:lstStyle/>
                    <a:p>
                      <a:pPr marL="29845">
                        <a:lnSpc>
                          <a:spcPct val="100000"/>
                        </a:lnSpc>
                        <a:spcBef>
                          <a:spcPts val="240"/>
                        </a:spcBef>
                      </a:pPr>
                      <a:r>
                        <a:rPr sz="1200" spc="0" baseline="0" dirty="0">
                          <a:latin typeface="Arial Unicode MS"/>
                          <a:cs typeface="Arial Unicode MS"/>
                        </a:rPr>
                        <a:t>Reasoning</a:t>
                      </a:r>
                      <a:endParaRPr sz="1200" spc="0" baseline="0">
                        <a:latin typeface="Arial Unicode MS"/>
                        <a:cs typeface="Arial Unicode MS"/>
                      </a:endParaRPr>
                    </a:p>
                  </a:txBody>
                  <a:tcPr marL="0" marR="0" marT="30480" marB="0">
                    <a:lnL w="12192">
                      <a:solidFill>
                        <a:srgbClr val="FFFFFF"/>
                      </a:solidFill>
                      <a:prstDash val="solid"/>
                    </a:lnL>
                    <a:lnR w="12192">
                      <a:solidFill>
                        <a:srgbClr val="FFFFFF"/>
                      </a:solidFill>
                      <a:prstDash val="solid"/>
                    </a:lnR>
                    <a:lnT w="12192">
                      <a:solidFill>
                        <a:srgbClr val="FFFFFF"/>
                      </a:solidFill>
                      <a:prstDash val="solid"/>
                    </a:lnT>
                    <a:solidFill>
                      <a:srgbClr val="A6B6CB"/>
                    </a:solidFill>
                  </a:tcPr>
                </a:tc>
                <a:tc>
                  <a:txBody>
                    <a:bodyPr/>
                    <a:lstStyle/>
                    <a:p>
                      <a:pPr marL="29845">
                        <a:lnSpc>
                          <a:spcPct val="100000"/>
                        </a:lnSpc>
                        <a:spcBef>
                          <a:spcPts val="240"/>
                        </a:spcBef>
                      </a:pPr>
                      <a:r>
                        <a:rPr sz="1200" spc="0" baseline="0" dirty="0">
                          <a:latin typeface="Arial Unicode MS"/>
                          <a:cs typeface="Arial Unicode MS"/>
                        </a:rPr>
                        <a:t>‘Because…’ </a:t>
                      </a:r>
                    </a:p>
                  </a:txBody>
                  <a:tcPr marL="0" marR="0" marT="30480" marB="0">
                    <a:lnL w="12192">
                      <a:solidFill>
                        <a:srgbClr val="FFFFFF"/>
                      </a:solidFill>
                      <a:prstDash val="solid"/>
                    </a:lnL>
                    <a:lnR w="12191">
                      <a:solidFill>
                        <a:srgbClr val="FFFFFF"/>
                      </a:solidFill>
                      <a:prstDash val="solid"/>
                    </a:lnR>
                    <a:lnT w="12192">
                      <a:solidFill>
                        <a:srgbClr val="FFFFFF"/>
                      </a:solidFill>
                      <a:prstDash val="solid"/>
                    </a:lnT>
                    <a:solidFill>
                      <a:srgbClr val="A6B6CB"/>
                    </a:solidFill>
                  </a:tcPr>
                </a:tc>
                <a:tc>
                  <a:txBody>
                    <a:bodyPr/>
                    <a:lstStyle/>
                    <a:p>
                      <a:endParaRPr sz="1200" spc="0" baseline="0" dirty="0">
                        <a:latin typeface="Arial Unicode MS"/>
                        <a:cs typeface="Arial Unicode MS"/>
                      </a:endParaRPr>
                    </a:p>
                  </a:txBody>
                  <a:tcPr marL="0" marR="0" marT="0" marB="0">
                    <a:lnL w="12191">
                      <a:solidFill>
                        <a:srgbClr val="FFFFFF"/>
                      </a:solidFill>
                      <a:prstDash val="solid"/>
                    </a:lnL>
                    <a:lnR w="12192">
                      <a:solidFill>
                        <a:srgbClr val="FFFFFF"/>
                      </a:solidFill>
                      <a:prstDash val="solid"/>
                    </a:lnR>
                    <a:lnT w="12192">
                      <a:solidFill>
                        <a:srgbClr val="FFFFFF"/>
                      </a:solidFill>
                      <a:prstDash val="solid"/>
                    </a:lnT>
                    <a:solidFill>
                      <a:srgbClr val="A6B6CB"/>
                    </a:solidFill>
                  </a:tcPr>
                </a:tc>
                <a:extLst>
                  <a:ext uri="{0D108BD9-81ED-4DB2-BD59-A6C34878D82A}">
                    <a16:rowId xmlns:a16="http://schemas.microsoft.com/office/drawing/2014/main" val="10003"/>
                  </a:ext>
                </a:extLst>
              </a:tr>
            </a:tbl>
          </a:graphicData>
        </a:graphic>
      </p:graphicFrame>
      <p:sp>
        <p:nvSpPr>
          <p:cNvPr id="3" name="object 3"/>
          <p:cNvSpPr txBox="1"/>
          <p:nvPr/>
        </p:nvSpPr>
        <p:spPr>
          <a:xfrm>
            <a:off x="3189036" y="411004"/>
            <a:ext cx="3378193" cy="246221"/>
          </a:xfrm>
          <a:prstGeom prst="rect">
            <a:avLst/>
          </a:prstGeom>
        </p:spPr>
        <p:txBody>
          <a:bodyPr vert="horz" wrap="square" lIns="0" tIns="0" rIns="0" bIns="0" rtlCol="0" anchor="t">
            <a:spAutoFit/>
          </a:bodyPr>
          <a:lstStyle/>
          <a:p>
            <a:pPr marL="12700">
              <a:lnSpc>
                <a:spcPct val="100000"/>
              </a:lnSpc>
            </a:pPr>
            <a:r>
              <a:rPr sz="1600" b="1" dirty="0">
                <a:latin typeface="Arial"/>
                <a:cs typeface="Arial"/>
              </a:rPr>
              <a:t>Dialogue in different contexts</a:t>
            </a:r>
            <a:endParaRPr lang="en-US" sz="1600" dirty="0">
              <a:latin typeface="Arial"/>
              <a:cs typeface="Arial"/>
            </a:endParaRPr>
          </a:p>
        </p:txBody>
      </p:sp>
      <p:sp>
        <p:nvSpPr>
          <p:cNvPr id="4" name="object 4"/>
          <p:cNvSpPr txBox="1"/>
          <p:nvPr/>
        </p:nvSpPr>
        <p:spPr>
          <a:xfrm>
            <a:off x="419734" y="826956"/>
            <a:ext cx="4721225" cy="1619098"/>
          </a:xfrm>
          <a:prstGeom prst="rect">
            <a:avLst/>
          </a:prstGeom>
          <a:ln w="31733">
            <a:solidFill>
              <a:srgbClr val="2791A6"/>
            </a:solidFill>
          </a:ln>
        </p:spPr>
        <p:txBody>
          <a:bodyPr vert="horz" wrap="square" lIns="0" tIns="36830" rIns="0" bIns="0" rtlCol="0">
            <a:spAutoFit/>
          </a:bodyPr>
          <a:lstStyle/>
          <a:p>
            <a:pPr marL="81915" marR="96520" algn="just">
              <a:lnSpc>
                <a:spcPct val="121000"/>
              </a:lnSpc>
              <a:spcBef>
                <a:spcPts val="290"/>
              </a:spcBef>
            </a:pPr>
            <a:r>
              <a:rPr sz="1200" dirty="0">
                <a:latin typeface="Arial Unicode MS"/>
                <a:cs typeface="Arial Unicode MS"/>
              </a:rPr>
              <a:t>Educational dialogue can be practised with diverse groups of  learners from, in groups from all ages and across subjects and contents. This is why the T-SEDA </a:t>
            </a:r>
            <a:r>
              <a:rPr lang="en-GB" sz="1200" dirty="0">
                <a:latin typeface="Arial Unicode MS"/>
                <a:cs typeface="Arial Unicode MS"/>
              </a:rPr>
              <a:t>toolkit</a:t>
            </a:r>
            <a:r>
              <a:rPr sz="1200" dirty="0">
                <a:latin typeface="Arial Unicode MS"/>
                <a:cs typeface="Arial Unicode MS"/>
              </a:rPr>
              <a:t> is designed to be versatile and adaptable, and it has already been used by practitioners in varied contexts. </a:t>
            </a:r>
            <a:r>
              <a:rPr lang="en-US" sz="1200" dirty="0">
                <a:latin typeface="Arial Unicode MS"/>
                <a:cs typeface="Arial Unicode MS"/>
              </a:rPr>
              <a:t>          </a:t>
            </a:r>
            <a:r>
              <a:rPr lang="en-GB" sz="1200" b="1" dirty="0">
                <a:latin typeface="Arial" panose="020B0604020202020204" pitchFamily="34" charset="0"/>
                <a:cs typeface="Arial" panose="020B0604020202020204" pitchFamily="34" charset="0"/>
                <a:hlinkClick r:id="rId3"/>
              </a:rPr>
              <a:t>Video 9: The impact of T-SEDA inquiry</a:t>
            </a:r>
            <a:endParaRPr lang="en-US" sz="1200" b="1" dirty="0">
              <a:latin typeface="Arial Unicode MS"/>
              <a:cs typeface="Arial Unicode MS"/>
            </a:endParaRPr>
          </a:p>
          <a:p>
            <a:pPr marL="81915" marR="96520" algn="just">
              <a:lnSpc>
                <a:spcPct val="121000"/>
              </a:lnSpc>
              <a:spcBef>
                <a:spcPts val="290"/>
              </a:spcBef>
            </a:pPr>
            <a:r>
              <a:rPr sz="1200" dirty="0">
                <a:latin typeface="Arial Unicode MS"/>
                <a:cs typeface="Arial Unicode MS"/>
              </a:rPr>
              <a:t>The next pages will help you to think about dialogue in your setting: have a look for the ones that are relevant to you.</a:t>
            </a:r>
          </a:p>
        </p:txBody>
      </p:sp>
      <p:sp>
        <p:nvSpPr>
          <p:cNvPr id="5" name="object 5"/>
          <p:cNvSpPr txBox="1"/>
          <p:nvPr/>
        </p:nvSpPr>
        <p:spPr>
          <a:xfrm>
            <a:off x="436124" y="2707640"/>
            <a:ext cx="4723130" cy="1149985"/>
          </a:xfrm>
          <a:prstGeom prst="rect">
            <a:avLst/>
          </a:prstGeom>
          <a:solidFill>
            <a:srgbClr val="D9F1F6"/>
          </a:solidFill>
        </p:spPr>
        <p:txBody>
          <a:bodyPr vert="horz" wrap="square" lIns="0" tIns="34290" rIns="0" bIns="0" rtlCol="0">
            <a:spAutoFit/>
          </a:bodyPr>
          <a:lstStyle/>
          <a:p>
            <a:pPr marL="78740" marR="168275">
              <a:lnSpc>
                <a:spcPct val="121100"/>
              </a:lnSpc>
              <a:spcBef>
                <a:spcPts val="270"/>
              </a:spcBef>
            </a:pPr>
            <a:r>
              <a:rPr sz="1200" dirty="0">
                <a:latin typeface="Arial Unicode MS"/>
                <a:cs typeface="Arial Unicode MS"/>
              </a:rPr>
              <a:t>Reflection point: Have a look at the dialogue codes in Part B, with the examples of what you might hear, and look at the examples below. How do you think the students in your setting would verbalise the different dialogue codes? What might you hear in your classroom?</a:t>
            </a:r>
          </a:p>
        </p:txBody>
      </p:sp>
      <p:sp>
        <p:nvSpPr>
          <p:cNvPr id="6" name="object 6"/>
          <p:cNvSpPr/>
          <p:nvPr/>
        </p:nvSpPr>
        <p:spPr>
          <a:xfrm>
            <a:off x="6198755" y="943115"/>
            <a:ext cx="3378193" cy="2533510"/>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5285280" y="7088109"/>
            <a:ext cx="213819" cy="154529"/>
          </a:xfrm>
          <a:prstGeom prst="rect">
            <a:avLst/>
          </a:prstGeom>
        </p:spPr>
        <p:txBody>
          <a:bodyPr vert="horz" wrap="square" lIns="0" tIns="635" rIns="0" bIns="0" rtlCol="0">
            <a:spAutoFit/>
          </a:bodyPr>
          <a:lstStyle/>
          <a:p>
            <a:pPr marL="25400">
              <a:lnSpc>
                <a:spcPct val="100000"/>
              </a:lnSpc>
              <a:spcBef>
                <a:spcPts val="5"/>
              </a:spcBef>
            </a:pPr>
            <a:r>
              <a:rPr lang="en-GB" sz="1000" dirty="0">
                <a:latin typeface="Arial"/>
                <a:cs typeface="Arial"/>
              </a:rPr>
              <a:t>10</a:t>
            </a:r>
            <a:endParaRPr sz="1000" dirty="0">
              <a:latin typeface="Arial"/>
              <a:cs typeface="Arial"/>
            </a:endParaRPr>
          </a:p>
        </p:txBody>
      </p:sp>
      <p:sp>
        <p:nvSpPr>
          <p:cNvPr id="9" name="object 7">
            <a:extLst>
              <a:ext uri="{FF2B5EF4-FFF2-40B4-BE49-F238E27FC236}">
                <a16:creationId xmlns:a16="http://schemas.microsoft.com/office/drawing/2014/main" id="{854C4399-0B1F-A7A4-344F-416358755AFA}"/>
              </a:ext>
            </a:extLst>
          </p:cNvPr>
          <p:cNvSpPr/>
          <p:nvPr/>
        </p:nvSpPr>
        <p:spPr>
          <a:xfrm>
            <a:off x="1612900" y="1636505"/>
            <a:ext cx="353015" cy="353015"/>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69C11-A3A1-E545-A789-9BA92BBF5F07}"/>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584B67EA-CBB1-3746-94A3-8C742AE7AAA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8317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47008676"/>
              </p:ext>
            </p:extLst>
          </p:nvPr>
        </p:nvGraphicFramePr>
        <p:xfrm>
          <a:off x="386976" y="2059371"/>
          <a:ext cx="9781029" cy="5303454"/>
        </p:xfrm>
        <a:graphic>
          <a:graphicData uri="http://schemas.openxmlformats.org/drawingml/2006/table">
            <a:tbl>
              <a:tblPr firstRow="1" bandRow="1">
                <a:tableStyleId>{2D5ABB26-0587-4C30-8999-92F81FD0307C}</a:tableStyleId>
              </a:tblPr>
              <a:tblGrid>
                <a:gridCol w="3514344">
                  <a:extLst>
                    <a:ext uri="{9D8B030D-6E8A-4147-A177-3AD203B41FA5}">
                      <a16:colId xmlns:a16="http://schemas.microsoft.com/office/drawing/2014/main" val="20000"/>
                    </a:ext>
                  </a:extLst>
                </a:gridCol>
                <a:gridCol w="3867911">
                  <a:extLst>
                    <a:ext uri="{9D8B030D-6E8A-4147-A177-3AD203B41FA5}">
                      <a16:colId xmlns:a16="http://schemas.microsoft.com/office/drawing/2014/main" val="20001"/>
                    </a:ext>
                  </a:extLst>
                </a:gridCol>
                <a:gridCol w="2398774">
                  <a:extLst>
                    <a:ext uri="{9D8B030D-6E8A-4147-A177-3AD203B41FA5}">
                      <a16:colId xmlns:a16="http://schemas.microsoft.com/office/drawing/2014/main" val="20002"/>
                    </a:ext>
                  </a:extLst>
                </a:gridCol>
              </a:tblGrid>
              <a:tr h="544067">
                <a:tc>
                  <a:txBody>
                    <a:bodyPr/>
                    <a:lstStyle/>
                    <a:p>
                      <a:pPr marL="82800" indent="0">
                        <a:lnSpc>
                          <a:spcPts val="1290"/>
                        </a:lnSpc>
                        <a:spcBef>
                          <a:spcPts val="200"/>
                        </a:spcBef>
                        <a:spcAft>
                          <a:spcPts val="200"/>
                        </a:spcAft>
                      </a:pPr>
                      <a:r>
                        <a:rPr sz="1100" b="1" spc="0" baseline="0" dirty="0">
                          <a:latin typeface="Arial"/>
                          <a:cs typeface="Arial"/>
                        </a:rPr>
                        <a:t>Listening, Attention and Understanding.</a:t>
                      </a:r>
                      <a:endParaRPr sz="1100" spc="0" baseline="0" dirty="0">
                        <a:latin typeface="Arial"/>
                        <a:cs typeface="Arial"/>
                      </a:endParaRPr>
                    </a:p>
                    <a:p>
                      <a:pPr marL="82800" indent="0">
                        <a:lnSpc>
                          <a:spcPct val="100000"/>
                        </a:lnSpc>
                        <a:spcBef>
                          <a:spcPts val="200"/>
                        </a:spcBef>
                        <a:spcAft>
                          <a:spcPts val="200"/>
                        </a:spcAft>
                      </a:pPr>
                      <a:r>
                        <a:rPr sz="1100" b="1" spc="0" baseline="0" dirty="0">
                          <a:latin typeface="Arial"/>
                          <a:cs typeface="Arial"/>
                        </a:rPr>
                        <a:t>Children at the expected level of development will:</a:t>
                      </a:r>
                      <a:endParaRPr sz="1100" spc="0" baseline="0" dirty="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solidFill>
                      <a:srgbClr val="CCCCFF"/>
                    </a:solidFill>
                  </a:tcPr>
                </a:tc>
                <a:tc>
                  <a:txBody>
                    <a:bodyPr/>
                    <a:lstStyle/>
                    <a:p>
                      <a:pPr marL="82800" indent="0">
                        <a:lnSpc>
                          <a:spcPts val="1290"/>
                        </a:lnSpc>
                        <a:spcBef>
                          <a:spcPts val="200"/>
                        </a:spcBef>
                        <a:spcAft>
                          <a:spcPts val="200"/>
                        </a:spcAft>
                      </a:pPr>
                      <a:r>
                        <a:rPr sz="1100" b="1" spc="0" baseline="0" dirty="0">
                          <a:latin typeface="Arial"/>
                          <a:cs typeface="Arial"/>
                        </a:rPr>
                        <a:t>Possible T-SEDA dialogue code</a:t>
                      </a:r>
                      <a:endParaRPr sz="11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solidFill>
                      <a:srgbClr val="CCCCFF"/>
                    </a:solidFill>
                  </a:tcPr>
                </a:tc>
                <a:tc>
                  <a:txBody>
                    <a:bodyPr/>
                    <a:lstStyle/>
                    <a:p>
                      <a:pPr marL="82800" indent="0">
                        <a:lnSpc>
                          <a:spcPts val="1290"/>
                        </a:lnSpc>
                        <a:spcBef>
                          <a:spcPts val="200"/>
                        </a:spcBef>
                        <a:spcAft>
                          <a:spcPts val="200"/>
                        </a:spcAft>
                      </a:pPr>
                      <a:r>
                        <a:rPr sz="1100" b="1" spc="0" baseline="0" dirty="0">
                          <a:latin typeface="Arial"/>
                          <a:cs typeface="Arial"/>
                        </a:rPr>
                        <a:t>What you might hear</a:t>
                      </a:r>
                      <a:endParaRPr sz="11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solidFill>
                      <a:srgbClr val="CCCCFF"/>
                    </a:solidFill>
                  </a:tcPr>
                </a:tc>
                <a:extLst>
                  <a:ext uri="{0D108BD9-81ED-4DB2-BD59-A6C34878D82A}">
                    <a16:rowId xmlns:a16="http://schemas.microsoft.com/office/drawing/2014/main" val="10000"/>
                  </a:ext>
                </a:extLst>
              </a:tr>
              <a:tr h="877824">
                <a:tc>
                  <a:txBody>
                    <a:bodyPr/>
                    <a:lstStyle/>
                    <a:p>
                      <a:pPr marL="82800" indent="0">
                        <a:lnSpc>
                          <a:spcPts val="1275"/>
                        </a:lnSpc>
                        <a:spcBef>
                          <a:spcPts val="200"/>
                        </a:spcBef>
                        <a:spcAft>
                          <a:spcPts val="200"/>
                        </a:spcAft>
                      </a:pPr>
                      <a:r>
                        <a:rPr sz="1100" spc="0" baseline="0" dirty="0">
                          <a:latin typeface="Arial"/>
                          <a:cs typeface="Arial"/>
                        </a:rPr>
                        <a:t>Listen attentively and respond to what they hear with</a:t>
                      </a:r>
                    </a:p>
                    <a:p>
                      <a:pPr marL="82800" indent="0">
                        <a:lnSpc>
                          <a:spcPct val="100000"/>
                        </a:lnSpc>
                        <a:spcBef>
                          <a:spcPts val="200"/>
                        </a:spcBef>
                        <a:spcAft>
                          <a:spcPts val="200"/>
                        </a:spcAft>
                      </a:pPr>
                      <a:r>
                        <a:rPr sz="1100" spc="0" baseline="0" dirty="0">
                          <a:latin typeface="Arial"/>
                          <a:cs typeface="Arial"/>
                        </a:rPr>
                        <a:t>relevant questions, comments and actions when being</a:t>
                      </a:r>
                    </a:p>
                    <a:p>
                      <a:pPr marL="82800" marR="89535" indent="0">
                        <a:lnSpc>
                          <a:spcPct val="120000"/>
                        </a:lnSpc>
                        <a:spcBef>
                          <a:spcPts val="200"/>
                        </a:spcBef>
                        <a:spcAft>
                          <a:spcPts val="200"/>
                        </a:spcAft>
                      </a:pPr>
                      <a:r>
                        <a:rPr sz="1100" spc="0" baseline="0" dirty="0">
                          <a:latin typeface="Arial"/>
                          <a:cs typeface="Arial"/>
                        </a:rPr>
                        <a:t>read to and during whole class discussions and small group interactions</a:t>
                      </a: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marL="82800" indent="0">
                        <a:lnSpc>
                          <a:spcPts val="1275"/>
                        </a:lnSpc>
                        <a:spcBef>
                          <a:spcPts val="200"/>
                        </a:spcBef>
                        <a:spcAft>
                          <a:spcPts val="200"/>
                        </a:spcAft>
                      </a:pPr>
                      <a:r>
                        <a:rPr sz="1100" spc="0" baseline="0" dirty="0">
                          <a:latin typeface="Arial"/>
                          <a:cs typeface="Arial"/>
                        </a:rPr>
                        <a:t>Build on Ideas (B): build on, elaborate, clarify or comment on</a:t>
                      </a:r>
                    </a:p>
                    <a:p>
                      <a:pPr marL="82800" indent="0">
                        <a:lnSpc>
                          <a:spcPct val="100000"/>
                        </a:lnSpc>
                        <a:spcBef>
                          <a:spcPts val="200"/>
                        </a:spcBef>
                        <a:spcAft>
                          <a:spcPts val="200"/>
                        </a:spcAft>
                      </a:pPr>
                      <a:r>
                        <a:rPr sz="1100" spc="0" baseline="0" dirty="0">
                          <a:latin typeface="Arial"/>
                          <a:cs typeface="Arial"/>
                        </a:rPr>
                        <a:t>own or other’s ideas expressed in previous turns or</a:t>
                      </a:r>
                      <a:r>
                        <a:rPr lang="en-GB" sz="1100" spc="0" baseline="0" dirty="0">
                          <a:latin typeface="Arial"/>
                          <a:cs typeface="Arial"/>
                        </a:rPr>
                        <a:t> </a:t>
                      </a:r>
                      <a:r>
                        <a:rPr sz="1100" spc="0" baseline="0" dirty="0">
                          <a:latin typeface="Arial"/>
                          <a:cs typeface="Arial"/>
                        </a:rPr>
                        <a:t>contributions</a:t>
                      </a: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marL="82800" indent="0">
                        <a:lnSpc>
                          <a:spcPts val="1275"/>
                        </a:lnSpc>
                        <a:spcBef>
                          <a:spcPts val="200"/>
                        </a:spcBef>
                        <a:spcAft>
                          <a:spcPts val="200"/>
                        </a:spcAft>
                      </a:pPr>
                      <a:r>
                        <a:rPr sz="1100" spc="0" baseline="0" dirty="0">
                          <a:latin typeface="Arial"/>
                          <a:cs typeface="Arial"/>
                        </a:rPr>
                        <a:t>I’m glad I didn’t see a </a:t>
                      </a:r>
                      <a:r>
                        <a:rPr lang="en-GB" sz="1100" spc="0" baseline="0" dirty="0">
                          <a:latin typeface="Arial"/>
                          <a:cs typeface="Arial"/>
                        </a:rPr>
                        <a:t>Gruffalo (monster)</a:t>
                      </a:r>
                      <a:r>
                        <a:rPr sz="1100" spc="0" baseline="0" dirty="0">
                          <a:latin typeface="Arial"/>
                          <a:cs typeface="Arial"/>
                        </a:rPr>
                        <a:t>. The</a:t>
                      </a:r>
                    </a:p>
                    <a:p>
                      <a:pPr marL="82800" indent="0">
                        <a:lnSpc>
                          <a:spcPct val="100000"/>
                        </a:lnSpc>
                        <a:spcBef>
                          <a:spcPts val="200"/>
                        </a:spcBef>
                        <a:spcAft>
                          <a:spcPts val="200"/>
                        </a:spcAft>
                      </a:pPr>
                      <a:r>
                        <a:rPr sz="1100" spc="0" baseline="0" dirty="0">
                          <a:latin typeface="Arial"/>
                          <a:cs typeface="Arial"/>
                        </a:rPr>
                        <a:t>mouse was brave</a:t>
                      </a:r>
                      <a:r>
                        <a:rPr lang="en-GB" sz="1100" spc="0" baseline="0" dirty="0">
                          <a:latin typeface="Arial"/>
                          <a:cs typeface="Arial"/>
                        </a:rPr>
                        <a:t>.</a:t>
                      </a:r>
                      <a:endParaRPr sz="1100" spc="0" baseline="0" dirty="0">
                        <a:latin typeface="Arial"/>
                        <a:cs typeface="Arial"/>
                      </a:endParaRPr>
                    </a:p>
                    <a:p>
                      <a:pPr marL="82800" indent="0">
                        <a:lnSpc>
                          <a:spcPct val="100000"/>
                        </a:lnSpc>
                        <a:spcBef>
                          <a:spcPts val="200"/>
                        </a:spcBef>
                        <a:spcAft>
                          <a:spcPts val="200"/>
                        </a:spcAft>
                      </a:pPr>
                      <a:endParaRPr sz="1100" spc="0" baseline="0" dirty="0">
                        <a:latin typeface="Times New Roman"/>
                        <a:cs typeface="Times New Roman"/>
                      </a:endParaRPr>
                    </a:p>
                    <a:p>
                      <a:pPr marL="82800" indent="0">
                        <a:lnSpc>
                          <a:spcPct val="100000"/>
                        </a:lnSpc>
                        <a:spcBef>
                          <a:spcPts val="200"/>
                        </a:spcBef>
                        <a:spcAft>
                          <a:spcPts val="200"/>
                        </a:spcAft>
                      </a:pPr>
                      <a:r>
                        <a:rPr sz="1100" spc="0" baseline="0" dirty="0">
                          <a:latin typeface="Arial"/>
                          <a:cs typeface="Arial"/>
                        </a:rPr>
                        <a:t>Yeah, the mouse was brave, and sneaky</a:t>
                      </a: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extLst>
                  <a:ext uri="{0D108BD9-81ED-4DB2-BD59-A6C34878D82A}">
                    <a16:rowId xmlns:a16="http://schemas.microsoft.com/office/drawing/2014/main" val="10001"/>
                  </a:ext>
                </a:extLst>
              </a:tr>
              <a:tr h="1024128">
                <a:tc>
                  <a:txBody>
                    <a:bodyPr/>
                    <a:lstStyle/>
                    <a:p>
                      <a:pPr marL="82800" indent="0">
                        <a:lnSpc>
                          <a:spcPts val="1275"/>
                        </a:lnSpc>
                        <a:spcBef>
                          <a:spcPts val="200"/>
                        </a:spcBef>
                        <a:spcAft>
                          <a:spcPts val="200"/>
                        </a:spcAft>
                      </a:pPr>
                      <a:r>
                        <a:rPr sz="1100" spc="0" baseline="0" dirty="0">
                          <a:latin typeface="Arial"/>
                          <a:cs typeface="Arial"/>
                        </a:rPr>
                        <a:t>Make comments about what they have heard and ask</a:t>
                      </a:r>
                    </a:p>
                    <a:p>
                      <a:pPr marL="82800" indent="0">
                        <a:lnSpc>
                          <a:spcPct val="100000"/>
                        </a:lnSpc>
                        <a:spcBef>
                          <a:spcPts val="200"/>
                        </a:spcBef>
                        <a:spcAft>
                          <a:spcPts val="200"/>
                        </a:spcAft>
                      </a:pPr>
                      <a:r>
                        <a:rPr sz="1100" spc="0" baseline="0" dirty="0">
                          <a:latin typeface="Arial"/>
                          <a:cs typeface="Arial"/>
                        </a:rPr>
                        <a:t>questions to clarify their understanding</a:t>
                      </a: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marL="82800" indent="0">
                        <a:lnSpc>
                          <a:spcPts val="1275"/>
                        </a:lnSpc>
                        <a:spcBef>
                          <a:spcPts val="200"/>
                        </a:spcBef>
                        <a:spcAft>
                          <a:spcPts val="200"/>
                        </a:spcAft>
                      </a:pPr>
                      <a:r>
                        <a:rPr sz="1100" spc="0" baseline="0" dirty="0">
                          <a:latin typeface="Arial"/>
                          <a:cs typeface="Arial"/>
                        </a:rPr>
                        <a:t>Build on Ideas (B): build on, elaborate, clarify or comment on</a:t>
                      </a:r>
                    </a:p>
                    <a:p>
                      <a:pPr marL="82800" indent="0">
                        <a:lnSpc>
                          <a:spcPct val="100000"/>
                        </a:lnSpc>
                        <a:spcBef>
                          <a:spcPts val="200"/>
                        </a:spcBef>
                        <a:spcAft>
                          <a:spcPts val="200"/>
                        </a:spcAft>
                      </a:pPr>
                      <a:r>
                        <a:rPr sz="1100" spc="0" baseline="0" dirty="0">
                          <a:latin typeface="Arial"/>
                          <a:cs typeface="Arial"/>
                        </a:rPr>
                        <a:t>own or other’s ideas expressed in previous turns or contributions</a:t>
                      </a:r>
                    </a:p>
                    <a:p>
                      <a:pPr marL="82800" indent="0">
                        <a:lnSpc>
                          <a:spcPct val="100000"/>
                        </a:lnSpc>
                        <a:spcBef>
                          <a:spcPts val="200"/>
                        </a:spcBef>
                        <a:spcAft>
                          <a:spcPts val="200"/>
                        </a:spcAft>
                      </a:pPr>
                      <a:endParaRPr sz="1100" spc="0" baseline="0" dirty="0">
                        <a:latin typeface="Times New Roman"/>
                        <a:cs typeface="Times New Roman"/>
                      </a:endParaRPr>
                    </a:p>
                    <a:p>
                      <a:pPr marL="82800" indent="0">
                        <a:lnSpc>
                          <a:spcPct val="100000"/>
                        </a:lnSpc>
                        <a:spcBef>
                          <a:spcPts val="200"/>
                        </a:spcBef>
                        <a:spcAft>
                          <a:spcPts val="200"/>
                        </a:spcAft>
                      </a:pPr>
                      <a:r>
                        <a:rPr sz="1100" spc="0" baseline="0" dirty="0">
                          <a:latin typeface="Arial"/>
                          <a:cs typeface="Arial"/>
                        </a:rPr>
                        <a:t>Challenge (CH): Question, disagree with or challenge an idea</a:t>
                      </a: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marL="82800" indent="0">
                        <a:lnSpc>
                          <a:spcPts val="1275"/>
                        </a:lnSpc>
                        <a:spcBef>
                          <a:spcPts val="200"/>
                        </a:spcBef>
                        <a:spcAft>
                          <a:spcPts val="200"/>
                        </a:spcAft>
                      </a:pPr>
                      <a:r>
                        <a:rPr sz="1100" spc="0" baseline="0" dirty="0">
                          <a:latin typeface="Arial"/>
                          <a:cs typeface="Arial"/>
                        </a:rPr>
                        <a:t>Where did the skeletons come from</a:t>
                      </a:r>
                    </a:p>
                    <a:p>
                      <a:pPr marL="82800" indent="0">
                        <a:lnSpc>
                          <a:spcPct val="100000"/>
                        </a:lnSpc>
                        <a:spcBef>
                          <a:spcPts val="200"/>
                        </a:spcBef>
                        <a:spcAft>
                          <a:spcPts val="200"/>
                        </a:spcAft>
                      </a:pPr>
                      <a:r>
                        <a:rPr sz="1100" spc="0" baseline="0" dirty="0">
                          <a:latin typeface="Arial"/>
                          <a:cs typeface="Arial"/>
                        </a:rPr>
                        <a:t>then?</a:t>
                      </a:r>
                    </a:p>
                    <a:p>
                      <a:pPr marL="82800" indent="0">
                        <a:lnSpc>
                          <a:spcPct val="100000"/>
                        </a:lnSpc>
                        <a:spcBef>
                          <a:spcPts val="200"/>
                        </a:spcBef>
                        <a:spcAft>
                          <a:spcPts val="200"/>
                        </a:spcAft>
                      </a:pPr>
                      <a:endParaRPr sz="1100" spc="0" baseline="0" dirty="0">
                        <a:latin typeface="Times New Roman"/>
                        <a:cs typeface="Times New Roman"/>
                      </a:endParaRPr>
                    </a:p>
                    <a:p>
                      <a:pPr marL="82800" marR="302895" indent="0">
                        <a:lnSpc>
                          <a:spcPct val="121900"/>
                        </a:lnSpc>
                        <a:spcBef>
                          <a:spcPts val="200"/>
                        </a:spcBef>
                        <a:spcAft>
                          <a:spcPts val="200"/>
                        </a:spcAft>
                      </a:pPr>
                      <a:r>
                        <a:rPr sz="1100" spc="0" baseline="0" dirty="0">
                          <a:latin typeface="Arial"/>
                          <a:cs typeface="Arial"/>
                        </a:rPr>
                        <a:t>No, I’m not scared of the</a:t>
                      </a:r>
                      <a:r>
                        <a:rPr lang="en-US" sz="1100" spc="0" baseline="0" dirty="0">
                          <a:latin typeface="Arial"/>
                          <a:cs typeface="Arial"/>
                        </a:rPr>
                        <a:t> </a:t>
                      </a:r>
                      <a:r>
                        <a:rPr sz="1100" spc="0" baseline="0" dirty="0">
                          <a:latin typeface="Arial"/>
                          <a:cs typeface="Arial"/>
                        </a:rPr>
                        <a:t>skeletons, they look friendly</a:t>
                      </a: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extLst>
                  <a:ext uri="{0D108BD9-81ED-4DB2-BD59-A6C34878D82A}">
                    <a16:rowId xmlns:a16="http://schemas.microsoft.com/office/drawing/2014/main" val="10002"/>
                  </a:ext>
                </a:extLst>
              </a:tr>
              <a:tr h="417575">
                <a:tc>
                  <a:txBody>
                    <a:bodyPr/>
                    <a:lstStyle/>
                    <a:p>
                      <a:pPr marL="82800" indent="0">
                        <a:lnSpc>
                          <a:spcPts val="1275"/>
                        </a:lnSpc>
                        <a:spcBef>
                          <a:spcPts val="200"/>
                        </a:spcBef>
                        <a:spcAft>
                          <a:spcPts val="200"/>
                        </a:spcAft>
                      </a:pPr>
                      <a:r>
                        <a:rPr sz="1100" spc="0" baseline="0" dirty="0">
                          <a:latin typeface="Arial"/>
                          <a:cs typeface="Arial"/>
                        </a:rPr>
                        <a:t>Hold conversation when engaged in back-and-forth</a:t>
                      </a:r>
                      <a:endParaRPr sz="1100" spc="0" baseline="0">
                        <a:latin typeface="Arial"/>
                        <a:cs typeface="Arial"/>
                      </a:endParaRPr>
                    </a:p>
                    <a:p>
                      <a:pPr marL="82800" indent="0">
                        <a:lnSpc>
                          <a:spcPct val="100000"/>
                        </a:lnSpc>
                        <a:spcBef>
                          <a:spcPts val="200"/>
                        </a:spcBef>
                        <a:spcAft>
                          <a:spcPts val="200"/>
                        </a:spcAft>
                      </a:pPr>
                      <a:r>
                        <a:rPr sz="1100" spc="0" baseline="0" dirty="0">
                          <a:latin typeface="Arial"/>
                          <a:cs typeface="Arial"/>
                        </a:rPr>
                        <a:t>exchanges with their teacher and peers.</a:t>
                      </a:r>
                      <a:endParaRPr sz="11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marL="82800" indent="0">
                        <a:lnSpc>
                          <a:spcPts val="1275"/>
                        </a:lnSpc>
                        <a:spcBef>
                          <a:spcPts val="200"/>
                        </a:spcBef>
                        <a:spcAft>
                          <a:spcPts val="200"/>
                        </a:spcAft>
                      </a:pPr>
                      <a:r>
                        <a:rPr sz="1100" spc="0" baseline="0" dirty="0">
                          <a:latin typeface="Arial"/>
                          <a:cs typeface="Arial"/>
                        </a:rPr>
                        <a:t>Connect (C): Link to contributions</a:t>
                      </a:r>
                      <a:r>
                        <a:rPr lang="en-US" sz="1100" spc="0" baseline="0" dirty="0">
                          <a:latin typeface="Arial"/>
                          <a:cs typeface="Arial"/>
                        </a:rPr>
                        <a:t> </a:t>
                      </a:r>
                      <a:r>
                        <a:rPr sz="1100" spc="0" baseline="0" dirty="0">
                          <a:latin typeface="Arial"/>
                          <a:cs typeface="Arial"/>
                        </a:rPr>
                        <a:t>/</a:t>
                      </a:r>
                      <a:r>
                        <a:rPr lang="en-US" sz="1100" spc="0" baseline="0" dirty="0">
                          <a:latin typeface="Arial"/>
                          <a:cs typeface="Arial"/>
                        </a:rPr>
                        <a:t> </a:t>
                      </a:r>
                      <a:r>
                        <a:rPr sz="1100" spc="0" baseline="0" dirty="0">
                          <a:latin typeface="Arial"/>
                          <a:cs typeface="Arial"/>
                        </a:rPr>
                        <a:t>knowledge</a:t>
                      </a:r>
                      <a:r>
                        <a:rPr lang="en-US" sz="1100" spc="0" baseline="0" dirty="0">
                          <a:latin typeface="Arial"/>
                          <a:cs typeface="Arial"/>
                        </a:rPr>
                        <a:t> </a:t>
                      </a:r>
                      <a:r>
                        <a:rPr sz="1100" spc="0" baseline="0" dirty="0">
                          <a:latin typeface="Arial"/>
                          <a:cs typeface="Arial"/>
                        </a:rPr>
                        <a:t>/</a:t>
                      </a:r>
                      <a:r>
                        <a:rPr lang="en-US" sz="1100" spc="0" baseline="0" dirty="0">
                          <a:latin typeface="Arial"/>
                          <a:cs typeface="Arial"/>
                        </a:rPr>
                        <a:t> </a:t>
                      </a:r>
                      <a:r>
                        <a:rPr sz="1100" spc="0" baseline="0" dirty="0">
                          <a:latin typeface="Arial"/>
                          <a:cs typeface="Arial"/>
                        </a:rPr>
                        <a:t>experiences</a:t>
                      </a:r>
                    </a:p>
                    <a:p>
                      <a:pPr marL="82800" indent="0">
                        <a:lnSpc>
                          <a:spcPct val="100000"/>
                        </a:lnSpc>
                        <a:spcBef>
                          <a:spcPts val="200"/>
                        </a:spcBef>
                        <a:spcAft>
                          <a:spcPts val="200"/>
                        </a:spcAft>
                      </a:pPr>
                      <a:r>
                        <a:rPr sz="1100" spc="0" baseline="0" dirty="0">
                          <a:latin typeface="Arial"/>
                          <a:cs typeface="Arial"/>
                        </a:rPr>
                        <a:t>beyond immediate dialogue</a:t>
                      </a:r>
                      <a:r>
                        <a:rPr lang="en-GB" sz="1100" spc="0" baseline="0" dirty="0">
                          <a:latin typeface="Arial"/>
                          <a:cs typeface="Arial"/>
                        </a:rPr>
                        <a:t>, including personal experience</a:t>
                      </a:r>
                      <a:endParaRPr sz="1100" spc="0" baseline="0" dirty="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marL="82800" indent="0">
                        <a:lnSpc>
                          <a:spcPts val="1275"/>
                        </a:lnSpc>
                        <a:spcBef>
                          <a:spcPts val="200"/>
                        </a:spcBef>
                        <a:spcAft>
                          <a:spcPts val="200"/>
                        </a:spcAft>
                      </a:pPr>
                      <a:r>
                        <a:rPr sz="1100" spc="0" baseline="0" dirty="0">
                          <a:latin typeface="Arial"/>
                          <a:cs typeface="Arial"/>
                        </a:rPr>
                        <a:t>We went to the woods, we went</a:t>
                      </a:r>
                    </a:p>
                    <a:p>
                      <a:pPr marL="82800" indent="0">
                        <a:lnSpc>
                          <a:spcPct val="100000"/>
                        </a:lnSpc>
                        <a:spcBef>
                          <a:spcPts val="200"/>
                        </a:spcBef>
                        <a:spcAft>
                          <a:spcPts val="200"/>
                        </a:spcAft>
                      </a:pPr>
                      <a:r>
                        <a:rPr sz="1100" spc="0" baseline="0" dirty="0">
                          <a:latin typeface="Arial"/>
                          <a:cs typeface="Arial"/>
                        </a:rPr>
                        <a:t>stumble, trip, stumble, trip</a:t>
                      </a: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extLst>
                  <a:ext uri="{0D108BD9-81ED-4DB2-BD59-A6C34878D82A}">
                    <a16:rowId xmlns:a16="http://schemas.microsoft.com/office/drawing/2014/main" val="10003"/>
                  </a:ext>
                </a:extLst>
              </a:tr>
              <a:tr h="417575">
                <a:tc>
                  <a:txBody>
                    <a:bodyPr/>
                    <a:lstStyle/>
                    <a:p>
                      <a:pPr marL="82800" indent="0">
                        <a:lnSpc>
                          <a:spcPts val="1275"/>
                        </a:lnSpc>
                        <a:spcBef>
                          <a:spcPts val="200"/>
                        </a:spcBef>
                        <a:spcAft>
                          <a:spcPts val="200"/>
                        </a:spcAft>
                      </a:pPr>
                      <a:r>
                        <a:rPr sz="1100" b="1" spc="0" baseline="0" dirty="0">
                          <a:latin typeface="Arial"/>
                          <a:cs typeface="Arial"/>
                        </a:rPr>
                        <a:t>Speaking</a:t>
                      </a:r>
                      <a:r>
                        <a:rPr sz="1100" spc="0" baseline="0" dirty="0">
                          <a:latin typeface="Arial"/>
                          <a:cs typeface="Arial"/>
                        </a:rPr>
                        <a:t>.</a:t>
                      </a:r>
                    </a:p>
                    <a:p>
                      <a:pPr marL="82800" indent="0">
                        <a:lnSpc>
                          <a:spcPct val="100000"/>
                        </a:lnSpc>
                        <a:spcBef>
                          <a:spcPts val="200"/>
                        </a:spcBef>
                        <a:spcAft>
                          <a:spcPts val="200"/>
                        </a:spcAft>
                      </a:pPr>
                      <a:r>
                        <a:rPr sz="1100" b="1" spc="0" baseline="0" dirty="0">
                          <a:latin typeface="Arial"/>
                          <a:cs typeface="Arial"/>
                        </a:rPr>
                        <a:t>Children at the expected level of development will:</a:t>
                      </a:r>
                      <a:endParaRPr sz="1100" spc="0" baseline="0" dirty="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solidFill>
                      <a:srgbClr val="CCCCFF"/>
                    </a:solidFill>
                  </a:tcPr>
                </a:tc>
                <a:tc>
                  <a:txBody>
                    <a:bodyPr/>
                    <a:lstStyle/>
                    <a:p>
                      <a:pPr marL="82800" indent="0">
                        <a:spcBef>
                          <a:spcPts val="200"/>
                        </a:spcBef>
                        <a:spcAft>
                          <a:spcPts val="200"/>
                        </a:spcAft>
                      </a:pPr>
                      <a:endParaRPr sz="1100" spc="0" baseline="0" dirty="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solidFill>
                      <a:srgbClr val="CCCCFF"/>
                    </a:solidFill>
                  </a:tcPr>
                </a:tc>
                <a:tc>
                  <a:txBody>
                    <a:bodyPr/>
                    <a:lstStyle/>
                    <a:p>
                      <a:pPr marL="82800" indent="0">
                        <a:spcBef>
                          <a:spcPts val="200"/>
                        </a:spcBef>
                        <a:spcAft>
                          <a:spcPts val="200"/>
                        </a:spcAft>
                      </a:pPr>
                      <a:endParaRPr sz="1100" spc="0" baseline="0" dirty="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solidFill>
                      <a:srgbClr val="CCCCFF"/>
                    </a:solidFill>
                  </a:tcPr>
                </a:tc>
                <a:extLst>
                  <a:ext uri="{0D108BD9-81ED-4DB2-BD59-A6C34878D82A}">
                    <a16:rowId xmlns:a16="http://schemas.microsoft.com/office/drawing/2014/main" val="10004"/>
                  </a:ext>
                </a:extLst>
              </a:tr>
              <a:tr h="822960">
                <a:tc>
                  <a:txBody>
                    <a:bodyPr/>
                    <a:lstStyle/>
                    <a:p>
                      <a:pPr marL="82800" indent="0">
                        <a:lnSpc>
                          <a:spcPts val="1275"/>
                        </a:lnSpc>
                        <a:spcBef>
                          <a:spcPts val="200"/>
                        </a:spcBef>
                        <a:spcAft>
                          <a:spcPts val="200"/>
                        </a:spcAft>
                      </a:pPr>
                      <a:r>
                        <a:rPr sz="1100" spc="0" baseline="0" dirty="0">
                          <a:latin typeface="Arial"/>
                          <a:cs typeface="Arial"/>
                        </a:rPr>
                        <a:t>Participate in small group, class and one-to-one</a:t>
                      </a:r>
                    </a:p>
                    <a:p>
                      <a:pPr marL="82800" marR="511809" indent="0">
                        <a:lnSpc>
                          <a:spcPct val="120000"/>
                        </a:lnSpc>
                        <a:spcBef>
                          <a:spcPts val="200"/>
                        </a:spcBef>
                        <a:spcAft>
                          <a:spcPts val="200"/>
                        </a:spcAft>
                      </a:pPr>
                      <a:r>
                        <a:rPr sz="1100" spc="0" baseline="0" dirty="0">
                          <a:latin typeface="Arial"/>
                          <a:cs typeface="Arial"/>
                        </a:rPr>
                        <a:t>discussions, offering their own ideas, using recently introduced vocabulary</a:t>
                      </a: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marL="82800" indent="0">
                        <a:lnSpc>
                          <a:spcPct val="121000"/>
                        </a:lnSpc>
                        <a:spcBef>
                          <a:spcPts val="200"/>
                        </a:spcBef>
                        <a:spcAft>
                          <a:spcPts val="200"/>
                        </a:spcAft>
                      </a:pPr>
                      <a:r>
                        <a:rPr sz="1100" spc="0" baseline="0" dirty="0">
                          <a:latin typeface="Arial"/>
                          <a:cs typeface="Arial"/>
                        </a:rPr>
                        <a:t>Guide Direction of Dialogue or Activity (G): Take responsibility for</a:t>
                      </a:r>
                      <a:r>
                        <a:rPr lang="en-US" sz="1100" spc="0" baseline="0" dirty="0">
                          <a:latin typeface="Arial"/>
                          <a:cs typeface="Arial"/>
                        </a:rPr>
                        <a:t> </a:t>
                      </a:r>
                      <a:r>
                        <a:rPr sz="1100" spc="0" baseline="0" dirty="0">
                          <a:latin typeface="Arial"/>
                          <a:cs typeface="Arial"/>
                        </a:rPr>
                        <a:t>shaping the activity or focussing the dialogue in a desired direction</a:t>
                      </a: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marL="82800" indent="0">
                        <a:lnSpc>
                          <a:spcPts val="1275"/>
                        </a:lnSpc>
                        <a:spcBef>
                          <a:spcPts val="200"/>
                        </a:spcBef>
                        <a:spcAft>
                          <a:spcPts val="200"/>
                        </a:spcAft>
                      </a:pPr>
                      <a:r>
                        <a:rPr sz="1100" spc="0" baseline="0" dirty="0">
                          <a:latin typeface="Arial"/>
                          <a:cs typeface="Arial"/>
                        </a:rPr>
                        <a:t>Get that big bowl then you can be</a:t>
                      </a:r>
                    </a:p>
                    <a:p>
                      <a:pPr marL="82800" indent="0">
                        <a:lnSpc>
                          <a:spcPct val="100000"/>
                        </a:lnSpc>
                        <a:spcBef>
                          <a:spcPts val="200"/>
                        </a:spcBef>
                        <a:spcAft>
                          <a:spcPts val="200"/>
                        </a:spcAft>
                      </a:pPr>
                      <a:r>
                        <a:rPr sz="1100" spc="0" baseline="0" dirty="0">
                          <a:latin typeface="Arial"/>
                          <a:cs typeface="Arial"/>
                        </a:rPr>
                        <a:t>daddy bear. I’ll be mummy bear</a:t>
                      </a: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extLst>
                  <a:ext uri="{0D108BD9-81ED-4DB2-BD59-A6C34878D82A}">
                    <a16:rowId xmlns:a16="http://schemas.microsoft.com/office/drawing/2014/main" val="10005"/>
                  </a:ext>
                </a:extLst>
              </a:tr>
              <a:tr h="621791">
                <a:tc>
                  <a:txBody>
                    <a:bodyPr/>
                    <a:lstStyle/>
                    <a:p>
                      <a:pPr marL="82800" indent="0">
                        <a:lnSpc>
                          <a:spcPct val="121000"/>
                        </a:lnSpc>
                        <a:spcBef>
                          <a:spcPts val="200"/>
                        </a:spcBef>
                        <a:spcAft>
                          <a:spcPts val="200"/>
                        </a:spcAft>
                      </a:pPr>
                      <a:r>
                        <a:rPr sz="1100" spc="0" baseline="0" dirty="0">
                          <a:latin typeface="Arial"/>
                          <a:cs typeface="Arial"/>
                        </a:rPr>
                        <a:t>Offer explanations for why things might happen, making</a:t>
                      </a:r>
                      <a:r>
                        <a:rPr lang="en-US" sz="1100" spc="0" baseline="0" dirty="0">
                          <a:latin typeface="Arial"/>
                          <a:cs typeface="Arial"/>
                        </a:rPr>
                        <a:t> </a:t>
                      </a:r>
                      <a:r>
                        <a:rPr sz="1100" spc="0" baseline="0" dirty="0">
                          <a:latin typeface="Arial"/>
                          <a:cs typeface="Arial"/>
                        </a:rPr>
                        <a:t>use of recently introduced vocabulary from stories, non-fiction, rhymes and poems when appropriate</a:t>
                      </a:r>
                    </a:p>
                  </a:txBody>
                  <a:tcPr marL="0" marR="0" marT="0" marB="0">
                    <a:lnL w="12192">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marL="82800" indent="0">
                        <a:lnSpc>
                          <a:spcPct val="121000"/>
                        </a:lnSpc>
                        <a:spcBef>
                          <a:spcPts val="200"/>
                        </a:spcBef>
                        <a:spcAft>
                          <a:spcPts val="200"/>
                        </a:spcAft>
                      </a:pPr>
                      <a:r>
                        <a:rPr sz="1100" spc="0" baseline="0" dirty="0">
                          <a:latin typeface="Arial"/>
                          <a:cs typeface="Arial"/>
                        </a:rPr>
                        <a:t>Make Reasoning Explicit (R): explain, justify or use </a:t>
                      </a:r>
                      <a:br>
                        <a:rPr lang="en-US" sz="1100" spc="0" baseline="0" dirty="0">
                          <a:latin typeface="Arial"/>
                          <a:cs typeface="Arial"/>
                        </a:rPr>
                      </a:br>
                      <a:r>
                        <a:rPr sz="1100" spc="0" baseline="0" dirty="0">
                          <a:latin typeface="Arial"/>
                          <a:cs typeface="Arial"/>
                        </a:rPr>
                        <a:t>possibility</a:t>
                      </a:r>
                      <a:r>
                        <a:rPr lang="en-US" sz="1100" spc="0" baseline="0" dirty="0">
                          <a:latin typeface="Arial"/>
                          <a:cs typeface="Arial"/>
                        </a:rPr>
                        <a:t> </a:t>
                      </a:r>
                      <a:r>
                        <a:rPr sz="1100" spc="0" baseline="0" dirty="0">
                          <a:latin typeface="Arial"/>
                          <a:cs typeface="Arial"/>
                        </a:rPr>
                        <a:t>thinking relating to their own or others</a:t>
                      </a:r>
                      <a:r>
                        <a:rPr lang="en-GB" sz="1100" spc="0" baseline="0" dirty="0">
                          <a:latin typeface="Arial"/>
                          <a:cs typeface="Arial"/>
                        </a:rPr>
                        <a:t>'</a:t>
                      </a:r>
                      <a:r>
                        <a:rPr sz="1100" spc="0" baseline="0" dirty="0">
                          <a:latin typeface="Arial"/>
                          <a:cs typeface="Arial"/>
                        </a:rPr>
                        <a:t> ideas</a:t>
                      </a:r>
                    </a:p>
                  </a:txBody>
                  <a:tcPr marL="0" marR="0" marT="0" marB="0">
                    <a:lnL w="12192">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marL="82800" indent="0">
                        <a:lnSpc>
                          <a:spcPts val="1275"/>
                        </a:lnSpc>
                        <a:spcBef>
                          <a:spcPts val="200"/>
                        </a:spcBef>
                        <a:spcAft>
                          <a:spcPts val="200"/>
                        </a:spcAft>
                      </a:pPr>
                      <a:r>
                        <a:rPr sz="1100" spc="0" baseline="0" dirty="0">
                          <a:latin typeface="Arial"/>
                          <a:cs typeface="Arial"/>
                        </a:rPr>
                        <a:t>I think if I made a giant jam sandwich</a:t>
                      </a:r>
                    </a:p>
                    <a:p>
                      <a:pPr marL="82800" indent="0">
                        <a:lnSpc>
                          <a:spcPct val="100000"/>
                        </a:lnSpc>
                        <a:spcBef>
                          <a:spcPts val="200"/>
                        </a:spcBef>
                        <a:spcAft>
                          <a:spcPts val="200"/>
                        </a:spcAft>
                      </a:pPr>
                      <a:r>
                        <a:rPr sz="1100" spc="0" baseline="0" dirty="0">
                          <a:latin typeface="Arial"/>
                          <a:cs typeface="Arial"/>
                        </a:rPr>
                        <a:t>the bread would get too squishy</a:t>
                      </a:r>
                    </a:p>
                  </a:txBody>
                  <a:tcPr marL="0" marR="0" marT="0" marB="0">
                    <a:lnL w="12192">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extLst>
                  <a:ext uri="{0D108BD9-81ED-4DB2-BD59-A6C34878D82A}">
                    <a16:rowId xmlns:a16="http://schemas.microsoft.com/office/drawing/2014/main" val="10006"/>
                  </a:ext>
                </a:extLst>
              </a:tr>
            </a:tbl>
          </a:graphicData>
        </a:graphic>
      </p:graphicFrame>
      <p:sp>
        <p:nvSpPr>
          <p:cNvPr id="3" name="object 3"/>
          <p:cNvSpPr txBox="1"/>
          <p:nvPr/>
        </p:nvSpPr>
        <p:spPr>
          <a:xfrm>
            <a:off x="407034" y="181609"/>
            <a:ext cx="4735830" cy="1720727"/>
          </a:xfrm>
          <a:prstGeom prst="rect">
            <a:avLst/>
          </a:prstGeom>
          <a:ln w="31733">
            <a:solidFill>
              <a:srgbClr val="2791A6"/>
            </a:solidFill>
          </a:ln>
        </p:spPr>
        <p:txBody>
          <a:bodyPr vert="horz" wrap="square" lIns="0" tIns="76835" rIns="0" bIns="0" rtlCol="0">
            <a:spAutoFit/>
          </a:bodyPr>
          <a:lstStyle/>
          <a:p>
            <a:pPr marL="1201738">
              <a:lnSpc>
                <a:spcPct val="100000"/>
              </a:lnSpc>
              <a:spcBef>
                <a:spcPts val="605"/>
              </a:spcBef>
            </a:pPr>
            <a:r>
              <a:rPr sz="1600" b="1" dirty="0">
                <a:latin typeface="Arial"/>
                <a:cs typeface="Arial"/>
              </a:rPr>
              <a:t>Dialogue with young children</a:t>
            </a:r>
            <a:endParaRPr sz="1600" dirty="0">
              <a:latin typeface="Arial"/>
              <a:cs typeface="Arial"/>
            </a:endParaRPr>
          </a:p>
          <a:p>
            <a:pPr marL="82550" marR="95885" algn="just">
              <a:lnSpc>
                <a:spcPct val="121000"/>
              </a:lnSpc>
              <a:spcBef>
                <a:spcPts val="580"/>
              </a:spcBef>
            </a:pPr>
            <a:r>
              <a:rPr sz="1200" dirty="0">
                <a:latin typeface="Arial Unicode MS"/>
                <a:cs typeface="Arial Unicode MS"/>
              </a:rPr>
              <a:t>Dialogue is at the centre of education in the pre-school years (ages 2-5). There are several ways in which carrying out a T-SEDA inquiry will help to identify the kinds of dialogue that children are using at this stage. The table below shows speaking and listening skills taken from one national curriculum (England). Could you apply these in your own national context?</a:t>
            </a:r>
            <a:endParaRPr lang="en-US" sz="1200" dirty="0">
              <a:latin typeface="Arial Unicode MS"/>
              <a:cs typeface="Arial Unicode MS"/>
            </a:endParaRPr>
          </a:p>
        </p:txBody>
      </p:sp>
      <p:sp>
        <p:nvSpPr>
          <p:cNvPr id="4" name="object 4"/>
          <p:cNvSpPr/>
          <p:nvPr/>
        </p:nvSpPr>
        <p:spPr>
          <a:xfrm>
            <a:off x="6718299" y="277375"/>
            <a:ext cx="2790697" cy="1645939"/>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262662" y="7088109"/>
            <a:ext cx="167005" cy="154529"/>
          </a:xfrm>
          <a:prstGeom prst="rect">
            <a:avLst/>
          </a:prstGeom>
        </p:spPr>
        <p:txBody>
          <a:bodyPr vert="horz" wrap="square" lIns="0" tIns="635" rIns="0" bIns="0" rtlCol="0">
            <a:spAutoFit/>
          </a:bodyPr>
          <a:lstStyle/>
          <a:p>
            <a:pPr marL="12700">
              <a:lnSpc>
                <a:spcPct val="100000"/>
              </a:lnSpc>
              <a:spcBef>
                <a:spcPts val="5"/>
              </a:spcBef>
            </a:pPr>
            <a:r>
              <a:rPr sz="1000" spc="-5" dirty="0">
                <a:latin typeface="Arial"/>
                <a:cs typeface="Arial"/>
              </a:rPr>
              <a:t>1</a:t>
            </a:r>
            <a:r>
              <a:rPr lang="en-GB" sz="1000" spc="-5" dirty="0">
                <a:latin typeface="Arial"/>
                <a:cs typeface="Arial"/>
              </a:rPr>
              <a:t>1</a:t>
            </a:r>
            <a:endParaRPr sz="1000" dirty="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33226" y="688728"/>
            <a:ext cx="4975674" cy="246221"/>
          </a:xfrm>
          <a:prstGeom prst="rect">
            <a:avLst/>
          </a:prstGeom>
        </p:spPr>
        <p:txBody>
          <a:bodyPr vert="horz" wrap="square" lIns="0" tIns="0" rIns="0" bIns="0" rtlCol="0">
            <a:spAutoFit/>
          </a:bodyPr>
          <a:lstStyle/>
          <a:p>
            <a:pPr marL="12700">
              <a:lnSpc>
                <a:spcPct val="100000"/>
              </a:lnSpc>
            </a:pPr>
            <a:r>
              <a:rPr sz="1600" b="1" spc="-90" dirty="0">
                <a:latin typeface="Arial"/>
                <a:cs typeface="Arial"/>
              </a:rPr>
              <a:t>Dialogue </a:t>
            </a:r>
            <a:r>
              <a:rPr sz="1600" b="1" spc="-70" dirty="0">
                <a:latin typeface="Arial"/>
                <a:cs typeface="Arial"/>
              </a:rPr>
              <a:t>in </a:t>
            </a:r>
            <a:r>
              <a:rPr sz="1600" b="1" spc="-90" dirty="0">
                <a:latin typeface="Arial"/>
                <a:cs typeface="Arial"/>
              </a:rPr>
              <a:t>Higher </a:t>
            </a:r>
            <a:r>
              <a:rPr sz="1600" b="1" spc="-100" dirty="0">
                <a:latin typeface="Arial"/>
                <a:cs typeface="Arial"/>
              </a:rPr>
              <a:t>Education </a:t>
            </a:r>
            <a:r>
              <a:rPr sz="1600" b="1" spc="-90" dirty="0">
                <a:latin typeface="Arial"/>
                <a:cs typeface="Arial"/>
              </a:rPr>
              <a:t>and </a:t>
            </a:r>
            <a:r>
              <a:rPr sz="1600" b="1" spc="-45" dirty="0">
                <a:latin typeface="Arial"/>
                <a:cs typeface="Arial"/>
              </a:rPr>
              <a:t>with </a:t>
            </a:r>
            <a:r>
              <a:rPr sz="1600" b="1" spc="-60" dirty="0">
                <a:latin typeface="Arial"/>
                <a:cs typeface="Arial"/>
              </a:rPr>
              <a:t>adult</a:t>
            </a:r>
            <a:r>
              <a:rPr sz="1600" b="1" spc="70" dirty="0">
                <a:latin typeface="Arial"/>
                <a:cs typeface="Arial"/>
              </a:rPr>
              <a:t> </a:t>
            </a:r>
            <a:r>
              <a:rPr sz="1600" b="1" spc="-80" dirty="0">
                <a:latin typeface="Arial"/>
                <a:cs typeface="Arial"/>
              </a:rPr>
              <a:t>learners</a:t>
            </a:r>
            <a:endParaRPr sz="1600" dirty="0">
              <a:latin typeface="Arial"/>
              <a:cs typeface="Arial"/>
            </a:endParaRPr>
          </a:p>
        </p:txBody>
      </p:sp>
      <p:sp>
        <p:nvSpPr>
          <p:cNvPr id="3" name="object 3"/>
          <p:cNvSpPr/>
          <p:nvPr/>
        </p:nvSpPr>
        <p:spPr>
          <a:xfrm>
            <a:off x="453993" y="1190625"/>
            <a:ext cx="4975674" cy="6065159"/>
          </a:xfrm>
          <a:custGeom>
            <a:avLst/>
            <a:gdLst/>
            <a:ahLst/>
            <a:cxnLst/>
            <a:rect l="l" t="t" r="r" b="b"/>
            <a:pathLst>
              <a:path w="4718685" h="6042025">
                <a:moveTo>
                  <a:pt x="0" y="0"/>
                </a:moveTo>
                <a:lnTo>
                  <a:pt x="4718563" y="0"/>
                </a:lnTo>
                <a:lnTo>
                  <a:pt x="4718563" y="6041863"/>
                </a:lnTo>
                <a:lnTo>
                  <a:pt x="0" y="6041863"/>
                </a:lnTo>
                <a:lnTo>
                  <a:pt x="0" y="0"/>
                </a:lnTo>
                <a:close/>
              </a:path>
            </a:pathLst>
          </a:custGeom>
          <a:ln w="31733">
            <a:solidFill>
              <a:srgbClr val="2791A6"/>
            </a:solidFill>
          </a:ln>
        </p:spPr>
        <p:txBody>
          <a:bodyPr wrap="square" lIns="0" tIns="0" rIns="0" bIns="0" rtlCol="0"/>
          <a:lstStyle/>
          <a:p>
            <a:endParaRPr/>
          </a:p>
        </p:txBody>
      </p:sp>
      <p:sp>
        <p:nvSpPr>
          <p:cNvPr id="4" name="object 4"/>
          <p:cNvSpPr txBox="1"/>
          <p:nvPr/>
        </p:nvSpPr>
        <p:spPr>
          <a:xfrm>
            <a:off x="581868" y="1298093"/>
            <a:ext cx="4794129" cy="6096925"/>
          </a:xfrm>
          <a:prstGeom prst="rect">
            <a:avLst/>
          </a:prstGeom>
        </p:spPr>
        <p:txBody>
          <a:bodyPr vert="horz" wrap="square" lIns="0" tIns="0" rIns="0" bIns="0" rtlCol="0">
            <a:spAutoFit/>
          </a:bodyPr>
          <a:lstStyle/>
          <a:p>
            <a:pPr marL="12700" marR="5080" algn="just">
              <a:lnSpc>
                <a:spcPct val="120800"/>
              </a:lnSpc>
            </a:pPr>
            <a:r>
              <a:rPr sz="1200" kern="0" dirty="0">
                <a:latin typeface="Arial Unicode MS"/>
                <a:cs typeface="Arial Unicode MS"/>
              </a:rPr>
              <a:t>Educational dialogue also has a valuable role to play in higher education (HE) and adult learning. Lecturers in several countries have conducted successful T-SEDA</a:t>
            </a:r>
            <a:r>
              <a:rPr lang="en-GB" sz="1200" kern="0" dirty="0">
                <a:latin typeface="Arial Unicode MS"/>
                <a:cs typeface="Arial Unicode MS"/>
              </a:rPr>
              <a:t> </a:t>
            </a:r>
            <a:r>
              <a:rPr sz="1200" kern="0" dirty="0">
                <a:latin typeface="Arial Unicode MS"/>
                <a:cs typeface="Arial Unicode MS"/>
              </a:rPr>
              <a:t>inquiries in their universities where they believed that more dialogue would be valuable for student learning. Here are some examples from HE contexts.</a:t>
            </a:r>
          </a:p>
          <a:p>
            <a:pPr marL="12700" marR="5715" algn="just">
              <a:lnSpc>
                <a:spcPct val="121100"/>
              </a:lnSpc>
              <a:spcBef>
                <a:spcPts val="585"/>
              </a:spcBef>
            </a:pPr>
            <a:r>
              <a:rPr sz="1200" kern="0" dirty="0">
                <a:latin typeface="Arial Unicode MS"/>
                <a:cs typeface="Arial Unicode MS"/>
              </a:rPr>
              <a:t>Steven is a law lecturer who has used the T-SEDA resources to carry out his own inquiry. He noted that the value of dialogic education is that it helps to promote the self-led learning skills that are important in HE contexts .</a:t>
            </a:r>
          </a:p>
          <a:p>
            <a:pPr marL="12700" marR="5715" algn="just">
              <a:lnSpc>
                <a:spcPct val="121100"/>
              </a:lnSpc>
              <a:spcBef>
                <a:spcPts val="585"/>
              </a:spcBef>
            </a:pPr>
            <a:r>
              <a:rPr sz="1200" kern="0" dirty="0">
                <a:latin typeface="Arial Unicode MS"/>
                <a:cs typeface="Arial Unicode MS"/>
              </a:rPr>
              <a:t>Steven also realised that the different types of learning setting in HE  could promote different forms of dialogic interaction. In a larger lecture-style situation, he found that asking open questions was a way to encourage students to engage in dialogue</a:t>
            </a:r>
          </a:p>
          <a:p>
            <a:pPr marL="12700" marR="5715" algn="just">
              <a:lnSpc>
                <a:spcPct val="121000"/>
              </a:lnSpc>
              <a:spcBef>
                <a:spcPts val="585"/>
              </a:spcBef>
            </a:pPr>
            <a:r>
              <a:rPr sz="1200" kern="0" dirty="0">
                <a:latin typeface="Arial Unicode MS"/>
                <a:cs typeface="Arial Unicode MS"/>
              </a:rPr>
              <a:t>For example, when he asked the question in a lecture ‘Should  International Investment Law be involved in any way with Anti Money  Laundering</a:t>
            </a:r>
            <a:r>
              <a:rPr lang="en-US" sz="1200" kern="0" dirty="0">
                <a:latin typeface="Arial Unicode MS"/>
                <a:cs typeface="Arial Unicode MS"/>
              </a:rPr>
              <a:t> </a:t>
            </a:r>
            <a:r>
              <a:rPr sz="1200" kern="0" dirty="0">
                <a:latin typeface="Arial Unicode MS"/>
                <a:cs typeface="Arial Unicode MS"/>
              </a:rPr>
              <a:t>/</a:t>
            </a:r>
            <a:r>
              <a:rPr lang="en-US" sz="1200" kern="0" dirty="0">
                <a:latin typeface="Arial Unicode MS"/>
                <a:cs typeface="Arial Unicode MS"/>
              </a:rPr>
              <a:t> </a:t>
            </a:r>
            <a:r>
              <a:rPr sz="1200" kern="0" dirty="0">
                <a:latin typeface="Arial Unicode MS"/>
                <a:cs typeface="Arial Unicode MS"/>
              </a:rPr>
              <a:t>Counter Terror Finance efforts, or should they be mutually exclusive?’, he was not looking for a predefined answer. Instead, he wanted students to ‘begin to explore, analyse and evaluate the question  using their internal dialogue’. Then they could discuss the question in a smaller seminar group at a later point in time and consider how others had thought about the question.</a:t>
            </a:r>
          </a:p>
          <a:p>
            <a:pPr marL="12700" marR="5080" algn="just">
              <a:lnSpc>
                <a:spcPct val="121100"/>
              </a:lnSpc>
              <a:spcBef>
                <a:spcPts val="580"/>
              </a:spcBef>
            </a:pPr>
            <a:r>
              <a:rPr sz="1200" kern="0" dirty="0">
                <a:latin typeface="Arial Unicode MS"/>
                <a:cs typeface="Arial Unicode MS"/>
              </a:rPr>
              <a:t>Steven</a:t>
            </a:r>
            <a:r>
              <a:rPr lang="en-GB" sz="1200" kern="0" dirty="0">
                <a:latin typeface="Arial Unicode MS"/>
                <a:cs typeface="Arial Unicode MS"/>
              </a:rPr>
              <a:t> </a:t>
            </a:r>
            <a:r>
              <a:rPr sz="1200" kern="0" dirty="0">
                <a:latin typeface="Arial Unicode MS"/>
                <a:cs typeface="Arial Unicode MS"/>
              </a:rPr>
              <a:t>concluded that the dialogic practices suggested in the T-SEDA </a:t>
            </a:r>
            <a:r>
              <a:rPr lang="en-GB" sz="1200" kern="0" dirty="0">
                <a:latin typeface="Arial Unicode MS"/>
                <a:cs typeface="Arial Unicode MS"/>
              </a:rPr>
              <a:t>toolkit</a:t>
            </a:r>
            <a:r>
              <a:rPr sz="1200" kern="0" dirty="0">
                <a:latin typeface="Arial Unicode MS"/>
                <a:cs typeface="Arial Unicode MS"/>
              </a:rPr>
              <a:t> could be used in conjunction with HE subject content to enable students to discuss issues in greater depth and to develop greater criticality of the subject matter.</a:t>
            </a:r>
          </a:p>
        </p:txBody>
      </p:sp>
      <p:sp>
        <p:nvSpPr>
          <p:cNvPr id="5" name="object 5"/>
          <p:cNvSpPr txBox="1"/>
          <p:nvPr/>
        </p:nvSpPr>
        <p:spPr>
          <a:xfrm>
            <a:off x="5678042" y="1190625"/>
            <a:ext cx="4718685" cy="2553328"/>
          </a:xfrm>
          <a:prstGeom prst="rect">
            <a:avLst/>
          </a:prstGeom>
          <a:ln w="31733">
            <a:solidFill>
              <a:srgbClr val="2791A6"/>
            </a:solidFill>
          </a:ln>
        </p:spPr>
        <p:txBody>
          <a:bodyPr vert="horz" wrap="square" lIns="0" tIns="38735" rIns="0" bIns="0" rtlCol="0">
            <a:spAutoFit/>
          </a:bodyPr>
          <a:lstStyle/>
          <a:p>
            <a:pPr marL="81915" marR="95885" algn="just">
              <a:lnSpc>
                <a:spcPct val="120700"/>
              </a:lnSpc>
              <a:spcBef>
                <a:spcPts val="305"/>
              </a:spcBef>
            </a:pPr>
            <a:r>
              <a:rPr sz="1200" dirty="0">
                <a:latin typeface="Arial Unicode MS"/>
                <a:cs typeface="Arial Unicode MS"/>
              </a:rPr>
              <a:t>Kathren teaches English as a Second Language (ESL) to adult  students. She carried out a T-SEDA inquiry in order to create a  supportive classroom environment to heighten engagement and  allow the students to explore the content of their lessons more  creatively. She was particularly interested in the use of ground rules for talk.</a:t>
            </a:r>
          </a:p>
          <a:p>
            <a:pPr marL="81915" marR="96520" algn="just">
              <a:lnSpc>
                <a:spcPct val="120800"/>
              </a:lnSpc>
              <a:spcBef>
                <a:spcPts val="610"/>
              </a:spcBef>
            </a:pPr>
            <a:r>
              <a:rPr sz="1200" dirty="0" err="1">
                <a:latin typeface="Arial Unicode MS"/>
                <a:cs typeface="Arial Unicode MS"/>
              </a:rPr>
              <a:t>Kathren</a:t>
            </a:r>
            <a:r>
              <a:rPr lang="en-US" sz="1200" dirty="0">
                <a:latin typeface="Arial Unicode MS"/>
                <a:cs typeface="Arial Unicode MS"/>
              </a:rPr>
              <a:t> </a:t>
            </a:r>
            <a:r>
              <a:rPr sz="1200" dirty="0">
                <a:latin typeface="Arial Unicode MS"/>
                <a:cs typeface="Arial Unicode MS"/>
              </a:rPr>
              <a:t>found that the inquiry enabled her to pay more attention to aspects of her own teaching, such as types of questions that she was asking. Her students spoke a great deal during her classes,</a:t>
            </a:r>
            <a:r>
              <a:rPr lang="en-GB" sz="1200" dirty="0">
                <a:latin typeface="Arial Unicode MS"/>
                <a:cs typeface="Arial Unicode MS"/>
              </a:rPr>
              <a:t> </a:t>
            </a:r>
            <a:r>
              <a:rPr sz="1200" dirty="0">
                <a:latin typeface="Arial Unicode MS"/>
                <a:cs typeface="Arial Unicode MS"/>
              </a:rPr>
              <a:t>demonstrating challenge</a:t>
            </a:r>
            <a:r>
              <a:rPr lang="en-US" sz="1200" dirty="0">
                <a:latin typeface="Arial Unicode MS"/>
                <a:cs typeface="Arial Unicode MS"/>
              </a:rPr>
              <a:t> </a:t>
            </a:r>
            <a:r>
              <a:rPr sz="1200" dirty="0">
                <a:latin typeface="Arial Unicode MS"/>
                <a:cs typeface="Arial Unicode MS"/>
              </a:rPr>
              <a:t>to each other’s ideas and expanding on what others had said.</a:t>
            </a:r>
            <a:endParaRPr lang="en-US" sz="1200" dirty="0">
              <a:latin typeface="Arial Unicode MS"/>
              <a:cs typeface="Arial Unicode MS"/>
            </a:endParaRPr>
          </a:p>
        </p:txBody>
      </p:sp>
      <p:sp>
        <p:nvSpPr>
          <p:cNvPr id="6" name="object 6"/>
          <p:cNvSpPr/>
          <p:nvPr/>
        </p:nvSpPr>
        <p:spPr>
          <a:xfrm>
            <a:off x="7764030" y="5307210"/>
            <a:ext cx="2632697" cy="197484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493264" y="4111507"/>
            <a:ext cx="3129401" cy="2125980"/>
          </a:xfrm>
          <a:custGeom>
            <a:avLst/>
            <a:gdLst/>
            <a:ahLst/>
            <a:cxnLst/>
            <a:rect l="l" t="t" r="r" b="b"/>
            <a:pathLst>
              <a:path w="3318509" h="2125979">
                <a:moveTo>
                  <a:pt x="1382712" y="1382395"/>
                </a:moveTo>
                <a:lnTo>
                  <a:pt x="553085" y="1382395"/>
                </a:lnTo>
                <a:lnTo>
                  <a:pt x="1635760" y="2125751"/>
                </a:lnTo>
                <a:lnTo>
                  <a:pt x="1382712" y="1382395"/>
                </a:lnTo>
                <a:close/>
              </a:path>
              <a:path w="3318509" h="2125979">
                <a:moveTo>
                  <a:pt x="3088106" y="0"/>
                </a:moveTo>
                <a:lnTo>
                  <a:pt x="230403" y="0"/>
                </a:lnTo>
                <a:lnTo>
                  <a:pt x="183967" y="4680"/>
                </a:lnTo>
                <a:lnTo>
                  <a:pt x="140717" y="18105"/>
                </a:lnTo>
                <a:lnTo>
                  <a:pt x="101580" y="39347"/>
                </a:lnTo>
                <a:lnTo>
                  <a:pt x="67481" y="67481"/>
                </a:lnTo>
                <a:lnTo>
                  <a:pt x="39347" y="101580"/>
                </a:lnTo>
                <a:lnTo>
                  <a:pt x="18105" y="140717"/>
                </a:lnTo>
                <a:lnTo>
                  <a:pt x="4680" y="183967"/>
                </a:lnTo>
                <a:lnTo>
                  <a:pt x="0" y="230403"/>
                </a:lnTo>
                <a:lnTo>
                  <a:pt x="0" y="1151991"/>
                </a:lnTo>
                <a:lnTo>
                  <a:pt x="4680" y="1198423"/>
                </a:lnTo>
                <a:lnTo>
                  <a:pt x="18105" y="1241672"/>
                </a:lnTo>
                <a:lnTo>
                  <a:pt x="39347" y="1280809"/>
                </a:lnTo>
                <a:lnTo>
                  <a:pt x="67481" y="1314908"/>
                </a:lnTo>
                <a:lnTo>
                  <a:pt x="101580" y="1343043"/>
                </a:lnTo>
                <a:lnTo>
                  <a:pt x="140717" y="1364287"/>
                </a:lnTo>
                <a:lnTo>
                  <a:pt x="183967" y="1377713"/>
                </a:lnTo>
                <a:lnTo>
                  <a:pt x="230403" y="1382395"/>
                </a:lnTo>
                <a:lnTo>
                  <a:pt x="3088106" y="1382395"/>
                </a:lnTo>
                <a:lnTo>
                  <a:pt x="3134542" y="1377713"/>
                </a:lnTo>
                <a:lnTo>
                  <a:pt x="3177792" y="1364287"/>
                </a:lnTo>
                <a:lnTo>
                  <a:pt x="3216929" y="1343043"/>
                </a:lnTo>
                <a:lnTo>
                  <a:pt x="3251028" y="1314908"/>
                </a:lnTo>
                <a:lnTo>
                  <a:pt x="3279162" y="1280809"/>
                </a:lnTo>
                <a:lnTo>
                  <a:pt x="3300404" y="1241672"/>
                </a:lnTo>
                <a:lnTo>
                  <a:pt x="3313829" y="1198423"/>
                </a:lnTo>
                <a:lnTo>
                  <a:pt x="3318510" y="1151991"/>
                </a:lnTo>
                <a:lnTo>
                  <a:pt x="3318510" y="230403"/>
                </a:lnTo>
                <a:lnTo>
                  <a:pt x="3313829" y="183967"/>
                </a:lnTo>
                <a:lnTo>
                  <a:pt x="3300404" y="140717"/>
                </a:lnTo>
                <a:lnTo>
                  <a:pt x="3279162" y="101580"/>
                </a:lnTo>
                <a:lnTo>
                  <a:pt x="3251028" y="67481"/>
                </a:lnTo>
                <a:lnTo>
                  <a:pt x="3216929" y="39347"/>
                </a:lnTo>
                <a:lnTo>
                  <a:pt x="3177792" y="18105"/>
                </a:lnTo>
                <a:lnTo>
                  <a:pt x="3134542" y="4680"/>
                </a:lnTo>
                <a:lnTo>
                  <a:pt x="3088106" y="0"/>
                </a:lnTo>
                <a:close/>
              </a:path>
            </a:pathLst>
          </a:custGeom>
          <a:solidFill>
            <a:srgbClr val="FFFFFF"/>
          </a:solidFill>
        </p:spPr>
        <p:txBody>
          <a:bodyPr wrap="square" lIns="0" tIns="0" rIns="0" bIns="0" rtlCol="0"/>
          <a:lstStyle/>
          <a:p>
            <a:endParaRPr/>
          </a:p>
        </p:txBody>
      </p:sp>
      <p:sp>
        <p:nvSpPr>
          <p:cNvPr id="8" name="object 8"/>
          <p:cNvSpPr/>
          <p:nvPr/>
        </p:nvSpPr>
        <p:spPr>
          <a:xfrm>
            <a:off x="5537714" y="4111507"/>
            <a:ext cx="3237986" cy="2125980"/>
          </a:xfrm>
          <a:custGeom>
            <a:avLst/>
            <a:gdLst/>
            <a:ahLst/>
            <a:cxnLst/>
            <a:rect l="l" t="t" r="r" b="b"/>
            <a:pathLst>
              <a:path w="3382009" h="2125979">
                <a:moveTo>
                  <a:pt x="50749" y="898702"/>
                </a:moveTo>
                <a:lnTo>
                  <a:pt x="31750" y="899183"/>
                </a:lnTo>
                <a:lnTo>
                  <a:pt x="31750" y="1151991"/>
                </a:lnTo>
                <a:lnTo>
                  <a:pt x="36436" y="1198422"/>
                </a:lnTo>
                <a:lnTo>
                  <a:pt x="49860" y="1241679"/>
                </a:lnTo>
                <a:lnTo>
                  <a:pt x="71094" y="1280807"/>
                </a:lnTo>
                <a:lnTo>
                  <a:pt x="99237" y="1314907"/>
                </a:lnTo>
                <a:lnTo>
                  <a:pt x="133337" y="1343050"/>
                </a:lnTo>
                <a:lnTo>
                  <a:pt x="172466" y="1364284"/>
                </a:lnTo>
                <a:lnTo>
                  <a:pt x="215722" y="1377708"/>
                </a:lnTo>
                <a:lnTo>
                  <a:pt x="262153" y="1382395"/>
                </a:lnTo>
                <a:lnTo>
                  <a:pt x="584835" y="1382395"/>
                </a:lnTo>
                <a:lnTo>
                  <a:pt x="1667510" y="2125751"/>
                </a:lnTo>
                <a:lnTo>
                  <a:pt x="1640169" y="2045436"/>
                </a:lnTo>
                <a:lnTo>
                  <a:pt x="1606626" y="2045436"/>
                </a:lnTo>
                <a:lnTo>
                  <a:pt x="594690" y="1350645"/>
                </a:lnTo>
                <a:lnTo>
                  <a:pt x="262953" y="1350645"/>
                </a:lnTo>
                <a:lnTo>
                  <a:pt x="241795" y="1349578"/>
                </a:lnTo>
                <a:lnTo>
                  <a:pt x="203073" y="1341678"/>
                </a:lnTo>
                <a:lnTo>
                  <a:pt x="167500" y="1326654"/>
                </a:lnTo>
                <a:lnTo>
                  <a:pt x="135826" y="1305267"/>
                </a:lnTo>
                <a:lnTo>
                  <a:pt x="108877" y="1278318"/>
                </a:lnTo>
                <a:lnTo>
                  <a:pt x="87490" y="1246644"/>
                </a:lnTo>
                <a:lnTo>
                  <a:pt x="72466" y="1211072"/>
                </a:lnTo>
                <a:lnTo>
                  <a:pt x="64566" y="1172337"/>
                </a:lnTo>
                <a:lnTo>
                  <a:pt x="63539" y="1151991"/>
                </a:lnTo>
                <a:lnTo>
                  <a:pt x="63500" y="1151210"/>
                </a:lnTo>
                <a:lnTo>
                  <a:pt x="50749" y="898702"/>
                </a:lnTo>
                <a:close/>
              </a:path>
              <a:path w="3382009" h="2125979">
                <a:moveTo>
                  <a:pt x="3331260" y="898702"/>
                </a:moveTo>
                <a:lnTo>
                  <a:pt x="3318510" y="1151210"/>
                </a:lnTo>
                <a:lnTo>
                  <a:pt x="3318510" y="1151991"/>
                </a:lnTo>
                <a:lnTo>
                  <a:pt x="3314433" y="1192060"/>
                </a:lnTo>
                <a:lnTo>
                  <a:pt x="3302876" y="1229296"/>
                </a:lnTo>
                <a:lnTo>
                  <a:pt x="3284562" y="1263015"/>
                </a:lnTo>
                <a:lnTo>
                  <a:pt x="3260305" y="1292428"/>
                </a:lnTo>
                <a:lnTo>
                  <a:pt x="3230880" y="1316697"/>
                </a:lnTo>
                <a:lnTo>
                  <a:pt x="3197161" y="1335011"/>
                </a:lnTo>
                <a:lnTo>
                  <a:pt x="3159925" y="1346568"/>
                </a:lnTo>
                <a:lnTo>
                  <a:pt x="3119056" y="1350645"/>
                </a:lnTo>
                <a:lnTo>
                  <a:pt x="1370114" y="1350645"/>
                </a:lnTo>
                <a:lnTo>
                  <a:pt x="1606626" y="2045436"/>
                </a:lnTo>
                <a:lnTo>
                  <a:pt x="1640169" y="2045436"/>
                </a:lnTo>
                <a:lnTo>
                  <a:pt x="1414462" y="1382395"/>
                </a:lnTo>
                <a:lnTo>
                  <a:pt x="3119856" y="1382395"/>
                </a:lnTo>
                <a:lnTo>
                  <a:pt x="3166287" y="1377708"/>
                </a:lnTo>
                <a:lnTo>
                  <a:pt x="3209544" y="1364284"/>
                </a:lnTo>
                <a:lnTo>
                  <a:pt x="3248672" y="1343050"/>
                </a:lnTo>
                <a:lnTo>
                  <a:pt x="3282772" y="1314907"/>
                </a:lnTo>
                <a:lnTo>
                  <a:pt x="3310915" y="1280807"/>
                </a:lnTo>
                <a:lnTo>
                  <a:pt x="3332149" y="1241679"/>
                </a:lnTo>
                <a:lnTo>
                  <a:pt x="3345573" y="1198422"/>
                </a:lnTo>
                <a:lnTo>
                  <a:pt x="3350260" y="1151991"/>
                </a:lnTo>
                <a:lnTo>
                  <a:pt x="3350260" y="899183"/>
                </a:lnTo>
                <a:lnTo>
                  <a:pt x="3331260" y="898702"/>
                </a:lnTo>
                <a:close/>
              </a:path>
              <a:path w="3382009" h="2125979">
                <a:moveTo>
                  <a:pt x="31750" y="899183"/>
                </a:moveTo>
                <a:lnTo>
                  <a:pt x="0" y="899985"/>
                </a:lnTo>
                <a:lnTo>
                  <a:pt x="0" y="1151991"/>
                </a:lnTo>
                <a:lnTo>
                  <a:pt x="31750" y="1151991"/>
                </a:lnTo>
                <a:lnTo>
                  <a:pt x="31750" y="899183"/>
                </a:lnTo>
                <a:close/>
              </a:path>
              <a:path w="3382009" h="2125979">
                <a:moveTo>
                  <a:pt x="63500" y="1151210"/>
                </a:moveTo>
                <a:lnTo>
                  <a:pt x="63500" y="1151991"/>
                </a:lnTo>
                <a:lnTo>
                  <a:pt x="63500" y="1151210"/>
                </a:lnTo>
                <a:close/>
              </a:path>
              <a:path w="3382009" h="2125979">
                <a:moveTo>
                  <a:pt x="3318510" y="1151210"/>
                </a:moveTo>
                <a:lnTo>
                  <a:pt x="3318470" y="1151991"/>
                </a:lnTo>
                <a:lnTo>
                  <a:pt x="3318510" y="1151210"/>
                </a:lnTo>
                <a:close/>
              </a:path>
              <a:path w="3382009" h="2125979">
                <a:moveTo>
                  <a:pt x="3350260" y="899183"/>
                </a:moveTo>
                <a:lnTo>
                  <a:pt x="3350260" y="1151991"/>
                </a:lnTo>
                <a:lnTo>
                  <a:pt x="3382010" y="1151991"/>
                </a:lnTo>
                <a:lnTo>
                  <a:pt x="3382010" y="899985"/>
                </a:lnTo>
                <a:lnTo>
                  <a:pt x="3350260" y="899183"/>
                </a:lnTo>
                <a:close/>
              </a:path>
              <a:path w="3382009" h="2125979">
                <a:moveTo>
                  <a:pt x="63500" y="898702"/>
                </a:moveTo>
                <a:lnTo>
                  <a:pt x="50749" y="898702"/>
                </a:lnTo>
                <a:lnTo>
                  <a:pt x="63500" y="1151210"/>
                </a:lnTo>
                <a:lnTo>
                  <a:pt x="63500" y="898702"/>
                </a:lnTo>
                <a:close/>
              </a:path>
              <a:path w="3382009" h="2125979">
                <a:moveTo>
                  <a:pt x="3236168" y="31750"/>
                </a:moveTo>
                <a:lnTo>
                  <a:pt x="3119056" y="31750"/>
                </a:lnTo>
                <a:lnTo>
                  <a:pt x="3140214" y="32816"/>
                </a:lnTo>
                <a:lnTo>
                  <a:pt x="3159925" y="35826"/>
                </a:lnTo>
                <a:lnTo>
                  <a:pt x="3197161" y="47383"/>
                </a:lnTo>
                <a:lnTo>
                  <a:pt x="3230880" y="65684"/>
                </a:lnTo>
                <a:lnTo>
                  <a:pt x="3260305" y="89954"/>
                </a:lnTo>
                <a:lnTo>
                  <a:pt x="3284562" y="119367"/>
                </a:lnTo>
                <a:lnTo>
                  <a:pt x="3302876" y="153098"/>
                </a:lnTo>
                <a:lnTo>
                  <a:pt x="3314433" y="190334"/>
                </a:lnTo>
                <a:lnTo>
                  <a:pt x="3318469" y="230403"/>
                </a:lnTo>
                <a:lnTo>
                  <a:pt x="3318510" y="1151210"/>
                </a:lnTo>
                <a:lnTo>
                  <a:pt x="3331260" y="898702"/>
                </a:lnTo>
                <a:lnTo>
                  <a:pt x="3350260" y="898702"/>
                </a:lnTo>
                <a:lnTo>
                  <a:pt x="3350260" y="230403"/>
                </a:lnTo>
                <a:lnTo>
                  <a:pt x="3345573" y="183972"/>
                </a:lnTo>
                <a:lnTo>
                  <a:pt x="3332149" y="140716"/>
                </a:lnTo>
                <a:lnTo>
                  <a:pt x="3310915" y="101587"/>
                </a:lnTo>
                <a:lnTo>
                  <a:pt x="3282772" y="67487"/>
                </a:lnTo>
                <a:lnTo>
                  <a:pt x="3248672" y="39344"/>
                </a:lnTo>
                <a:lnTo>
                  <a:pt x="3236168" y="31750"/>
                </a:lnTo>
                <a:close/>
              </a:path>
              <a:path w="3382009" h="2125979">
                <a:moveTo>
                  <a:pt x="3119856" y="0"/>
                </a:moveTo>
                <a:lnTo>
                  <a:pt x="262153" y="0"/>
                </a:lnTo>
                <a:lnTo>
                  <a:pt x="238594" y="1181"/>
                </a:lnTo>
                <a:lnTo>
                  <a:pt x="193636" y="10363"/>
                </a:lnTo>
                <a:lnTo>
                  <a:pt x="152336" y="27813"/>
                </a:lnTo>
                <a:lnTo>
                  <a:pt x="115595" y="52616"/>
                </a:lnTo>
                <a:lnTo>
                  <a:pt x="84366" y="83845"/>
                </a:lnTo>
                <a:lnTo>
                  <a:pt x="59562" y="120573"/>
                </a:lnTo>
                <a:lnTo>
                  <a:pt x="42113" y="161886"/>
                </a:lnTo>
                <a:lnTo>
                  <a:pt x="32943" y="206844"/>
                </a:lnTo>
                <a:lnTo>
                  <a:pt x="31750" y="230403"/>
                </a:lnTo>
                <a:lnTo>
                  <a:pt x="31750" y="899183"/>
                </a:lnTo>
                <a:lnTo>
                  <a:pt x="50749" y="898702"/>
                </a:lnTo>
                <a:lnTo>
                  <a:pt x="63500" y="898702"/>
                </a:lnTo>
                <a:lnTo>
                  <a:pt x="63540" y="230403"/>
                </a:lnTo>
                <a:lnTo>
                  <a:pt x="67576" y="190334"/>
                </a:lnTo>
                <a:lnTo>
                  <a:pt x="79133" y="153098"/>
                </a:lnTo>
                <a:lnTo>
                  <a:pt x="97447" y="119367"/>
                </a:lnTo>
                <a:lnTo>
                  <a:pt x="121704" y="89954"/>
                </a:lnTo>
                <a:lnTo>
                  <a:pt x="151130" y="65684"/>
                </a:lnTo>
                <a:lnTo>
                  <a:pt x="184848" y="47383"/>
                </a:lnTo>
                <a:lnTo>
                  <a:pt x="222084" y="35826"/>
                </a:lnTo>
                <a:lnTo>
                  <a:pt x="262953" y="31750"/>
                </a:lnTo>
                <a:lnTo>
                  <a:pt x="3236168" y="31750"/>
                </a:lnTo>
                <a:lnTo>
                  <a:pt x="3229686" y="27813"/>
                </a:lnTo>
                <a:lnTo>
                  <a:pt x="3209544" y="18110"/>
                </a:lnTo>
                <a:lnTo>
                  <a:pt x="3188373" y="10363"/>
                </a:lnTo>
                <a:lnTo>
                  <a:pt x="3166287" y="4686"/>
                </a:lnTo>
                <a:lnTo>
                  <a:pt x="3143415" y="1181"/>
                </a:lnTo>
                <a:lnTo>
                  <a:pt x="3119856" y="0"/>
                </a:lnTo>
                <a:close/>
              </a:path>
              <a:path w="3382009" h="2125979">
                <a:moveTo>
                  <a:pt x="3350260" y="898702"/>
                </a:moveTo>
                <a:lnTo>
                  <a:pt x="3331260" y="898702"/>
                </a:lnTo>
                <a:lnTo>
                  <a:pt x="3350260" y="899183"/>
                </a:lnTo>
                <a:lnTo>
                  <a:pt x="3350260" y="898702"/>
                </a:lnTo>
                <a:close/>
              </a:path>
            </a:pathLst>
          </a:custGeom>
          <a:solidFill>
            <a:srgbClr val="1A616F"/>
          </a:solidFill>
        </p:spPr>
        <p:txBody>
          <a:bodyPr wrap="square" lIns="0" tIns="0" rIns="0" bIns="0" rtlCol="0"/>
          <a:lstStyle/>
          <a:p>
            <a:endParaRPr/>
          </a:p>
        </p:txBody>
      </p:sp>
      <p:sp>
        <p:nvSpPr>
          <p:cNvPr id="9" name="object 9"/>
          <p:cNvSpPr txBox="1"/>
          <p:nvPr/>
        </p:nvSpPr>
        <p:spPr>
          <a:xfrm>
            <a:off x="5728970" y="4192831"/>
            <a:ext cx="2893695" cy="1045158"/>
          </a:xfrm>
          <a:prstGeom prst="rect">
            <a:avLst/>
          </a:prstGeom>
        </p:spPr>
        <p:txBody>
          <a:bodyPr vert="horz" wrap="square" lIns="0" tIns="635" rIns="0" bIns="0" rtlCol="0">
            <a:spAutoFit/>
          </a:bodyPr>
          <a:lstStyle/>
          <a:p>
            <a:pPr marL="12700" marR="5080">
              <a:lnSpc>
                <a:spcPct val="120000"/>
              </a:lnSpc>
              <a:spcBef>
                <a:spcPts val="5"/>
              </a:spcBef>
            </a:pPr>
            <a:r>
              <a:rPr sz="1150" dirty="0">
                <a:latin typeface="Arial Unicode MS"/>
                <a:cs typeface="Arial Unicode MS"/>
              </a:rPr>
              <a:t>I think that once teachers realise the power of just changing the way you maybe ask questions,</a:t>
            </a:r>
            <a:r>
              <a:rPr lang="en-GB" sz="1150" dirty="0">
                <a:latin typeface="Arial Unicode MS"/>
                <a:cs typeface="Arial Unicode MS"/>
              </a:rPr>
              <a:t> </a:t>
            </a:r>
            <a:r>
              <a:rPr sz="1150" dirty="0">
                <a:latin typeface="Arial Unicode MS"/>
                <a:cs typeface="Arial Unicode MS"/>
              </a:rPr>
              <a:t>or changing the way that students ask questions, it could be really quite a wow moment.</a:t>
            </a:r>
          </a:p>
        </p:txBody>
      </p:sp>
      <p:sp>
        <p:nvSpPr>
          <p:cNvPr id="10" name="object 10"/>
          <p:cNvSpPr txBox="1"/>
          <p:nvPr/>
        </p:nvSpPr>
        <p:spPr>
          <a:xfrm>
            <a:off x="5262662" y="7088779"/>
            <a:ext cx="167005" cy="153888"/>
          </a:xfrm>
          <a:prstGeom prst="rect">
            <a:avLst/>
          </a:prstGeom>
        </p:spPr>
        <p:txBody>
          <a:bodyPr vert="horz" wrap="square" lIns="0" tIns="0" rIns="0" bIns="0" rtlCol="0">
            <a:spAutoFit/>
          </a:bodyPr>
          <a:lstStyle/>
          <a:p>
            <a:pPr marL="12700">
              <a:lnSpc>
                <a:spcPct val="100000"/>
              </a:lnSpc>
            </a:pPr>
            <a:r>
              <a:rPr sz="1000" spc="-5" dirty="0">
                <a:latin typeface="Arial"/>
                <a:cs typeface="Arial"/>
              </a:rPr>
              <a:t>1</a:t>
            </a:r>
            <a:r>
              <a:rPr lang="en-GB" sz="1000" spc="-5" dirty="0">
                <a:latin typeface="Arial"/>
                <a:cs typeface="Arial"/>
              </a:rPr>
              <a:t>2</a:t>
            </a:r>
            <a:endParaRPr sz="1000" dirty="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75300" y="1480184"/>
            <a:ext cx="4699000" cy="4873514"/>
          </a:xfrm>
          <a:prstGeom prst="rect">
            <a:avLst/>
          </a:prstGeom>
          <a:ln w="31733">
            <a:solidFill>
              <a:srgbClr val="2791A6"/>
            </a:solidFill>
          </a:ln>
        </p:spPr>
        <p:txBody>
          <a:bodyPr vert="horz" wrap="square" lIns="0" tIns="38100" rIns="0" bIns="0" rtlCol="0">
            <a:spAutoFit/>
          </a:bodyPr>
          <a:lstStyle/>
          <a:p>
            <a:pPr marL="81280" marR="97155" algn="just">
              <a:lnSpc>
                <a:spcPct val="120800"/>
              </a:lnSpc>
              <a:spcBef>
                <a:spcPts val="300"/>
              </a:spcBef>
            </a:pPr>
            <a:r>
              <a:rPr sz="1200" dirty="0">
                <a:latin typeface="Arial Unicode MS"/>
                <a:cs typeface="Arial Unicode MS"/>
              </a:rPr>
              <a:t>In England, the National Curriculum document¹ for ages 5-16 states that students should become proficient in Spoken Language during their  time at school:</a:t>
            </a:r>
          </a:p>
          <a:p>
            <a:pPr>
              <a:lnSpc>
                <a:spcPct val="100000"/>
              </a:lnSpc>
              <a:spcBef>
                <a:spcPts val="5"/>
              </a:spcBef>
            </a:pPr>
            <a:endParaRPr sz="1400" dirty="0">
              <a:latin typeface="Times New Roman"/>
              <a:cs typeface="Times New Roman"/>
            </a:endParaRPr>
          </a:p>
          <a:p>
            <a:pPr marL="538480" marR="96520" algn="just">
              <a:lnSpc>
                <a:spcPct val="120700"/>
              </a:lnSpc>
            </a:pPr>
            <a:r>
              <a:rPr sz="1200" i="1" dirty="0">
                <a:latin typeface="Arial"/>
                <a:cs typeface="Arial"/>
              </a:rPr>
              <a:t>6.2 Pupils should be taught to speak clearly and </a:t>
            </a:r>
            <a:r>
              <a:rPr sz="1200" b="1" i="1" dirty="0">
                <a:latin typeface="Arial-BoldItalicMT"/>
                <a:cs typeface="Arial-BoldItalicMT"/>
              </a:rPr>
              <a:t>convey ideas confidently </a:t>
            </a:r>
            <a:r>
              <a:rPr sz="1200" i="1" dirty="0">
                <a:latin typeface="Arial"/>
                <a:cs typeface="Arial"/>
              </a:rPr>
              <a:t>using Standard English. They should learn to </a:t>
            </a:r>
            <a:r>
              <a:rPr sz="1200" b="1" i="1" dirty="0">
                <a:latin typeface="Arial-BoldItalicMT"/>
                <a:cs typeface="Arial-BoldItalicMT"/>
              </a:rPr>
              <a:t>justify  ideas with reasons</a:t>
            </a:r>
            <a:r>
              <a:rPr sz="1200" i="1" dirty="0">
                <a:latin typeface="Arial"/>
                <a:cs typeface="Arial"/>
              </a:rPr>
              <a:t>; ask questions to check understanding;</a:t>
            </a:r>
            <a:r>
              <a:rPr lang="en-US" sz="1200" i="1" dirty="0">
                <a:latin typeface="Arial"/>
                <a:cs typeface="Arial"/>
              </a:rPr>
              <a:t> </a:t>
            </a:r>
            <a:r>
              <a:rPr sz="1200" i="1" dirty="0">
                <a:latin typeface="Arial"/>
                <a:cs typeface="Arial"/>
              </a:rPr>
              <a:t>develop vocabulary and build knowledge; negotiate; evaluate and </a:t>
            </a:r>
            <a:r>
              <a:rPr sz="1200" b="1" i="1" dirty="0">
                <a:latin typeface="Arial-BoldItalicMT"/>
                <a:cs typeface="Arial-BoldItalicMT"/>
              </a:rPr>
              <a:t>build on the ideas of others</a:t>
            </a:r>
            <a:r>
              <a:rPr sz="1200" i="1" dirty="0">
                <a:latin typeface="Arial"/>
                <a:cs typeface="Arial"/>
              </a:rPr>
              <a:t>; and select the appropriate register for effective communication. They should be taught to give well-structured descriptions and explanations and develop their understanding through speculating, </a:t>
            </a:r>
            <a:r>
              <a:rPr sz="1200" i="1" dirty="0" err="1">
                <a:latin typeface="Arial"/>
                <a:cs typeface="Arial"/>
              </a:rPr>
              <a:t>hypothesising</a:t>
            </a:r>
            <a:r>
              <a:rPr sz="1200" i="1" dirty="0">
                <a:latin typeface="Arial"/>
                <a:cs typeface="Arial"/>
              </a:rPr>
              <a:t> and exploring ideas. This will enable them to clarify their thinking as well as organise their ideas for writing.</a:t>
            </a:r>
            <a:endParaRPr sz="1200" dirty="0">
              <a:latin typeface="Arial"/>
              <a:cs typeface="Arial"/>
            </a:endParaRPr>
          </a:p>
          <a:p>
            <a:pPr>
              <a:lnSpc>
                <a:spcPct val="100000"/>
              </a:lnSpc>
            </a:pPr>
            <a:endParaRPr sz="1400" dirty="0">
              <a:latin typeface="Times New Roman"/>
              <a:cs typeface="Times New Roman"/>
            </a:endParaRPr>
          </a:p>
          <a:p>
            <a:pPr>
              <a:lnSpc>
                <a:spcPct val="100000"/>
              </a:lnSpc>
            </a:pPr>
            <a:endParaRPr sz="1150" dirty="0">
              <a:latin typeface="Times New Roman"/>
              <a:cs typeface="Times New Roman"/>
            </a:endParaRPr>
          </a:p>
          <a:p>
            <a:pPr marL="81280" marR="97155" algn="just">
              <a:lnSpc>
                <a:spcPct val="121100"/>
              </a:lnSpc>
            </a:pPr>
            <a:r>
              <a:rPr sz="1200" dirty="0">
                <a:latin typeface="Arial Unicode MS"/>
                <a:cs typeface="Arial Unicode MS"/>
              </a:rPr>
              <a:t>The highlighted phrases in the above statement show the similarities between the Spoken Language aims and the dialogue that is key for learning shown in Part B. Of course, what you will hear in your classroom depends on the age and stage of your students.</a:t>
            </a:r>
          </a:p>
        </p:txBody>
      </p:sp>
      <p:sp>
        <p:nvSpPr>
          <p:cNvPr id="3" name="object 3"/>
          <p:cNvSpPr txBox="1"/>
          <p:nvPr/>
        </p:nvSpPr>
        <p:spPr>
          <a:xfrm>
            <a:off x="4222262" y="800488"/>
            <a:ext cx="3258038" cy="246221"/>
          </a:xfrm>
          <a:prstGeom prst="rect">
            <a:avLst/>
          </a:prstGeom>
        </p:spPr>
        <p:txBody>
          <a:bodyPr vert="horz" wrap="square" lIns="0" tIns="0" rIns="0" bIns="0" rtlCol="0">
            <a:spAutoFit/>
          </a:bodyPr>
          <a:lstStyle/>
          <a:p>
            <a:pPr marL="12700">
              <a:lnSpc>
                <a:spcPct val="100000"/>
              </a:lnSpc>
            </a:pPr>
            <a:r>
              <a:rPr sz="1600" b="1" dirty="0">
                <a:latin typeface="Arial"/>
                <a:cs typeface="Arial"/>
              </a:rPr>
              <a:t>Dialogue in curriculum subjects</a:t>
            </a:r>
            <a:endParaRPr sz="1600" dirty="0">
              <a:latin typeface="Arial"/>
              <a:cs typeface="Arial"/>
            </a:endParaRPr>
          </a:p>
        </p:txBody>
      </p:sp>
      <p:sp>
        <p:nvSpPr>
          <p:cNvPr id="4" name="object 4"/>
          <p:cNvSpPr txBox="1"/>
          <p:nvPr/>
        </p:nvSpPr>
        <p:spPr>
          <a:xfrm>
            <a:off x="639450" y="6986912"/>
            <a:ext cx="6536050" cy="169277"/>
          </a:xfrm>
          <a:prstGeom prst="rect">
            <a:avLst/>
          </a:prstGeom>
        </p:spPr>
        <p:txBody>
          <a:bodyPr vert="horz" wrap="square" lIns="0" tIns="0" rIns="0" bIns="0" rtlCol="0">
            <a:spAutoFit/>
          </a:bodyPr>
          <a:lstStyle/>
          <a:p>
            <a:pPr marL="12700">
              <a:lnSpc>
                <a:spcPct val="100000"/>
              </a:lnSpc>
            </a:pPr>
            <a:r>
              <a:rPr sz="1100" spc="-40" baseline="30000" dirty="0">
                <a:latin typeface="Arial"/>
                <a:cs typeface="Arial"/>
              </a:rPr>
              <a:t>1</a:t>
            </a:r>
            <a:r>
              <a:rPr sz="1100" spc="-95" dirty="0">
                <a:latin typeface="Arial"/>
                <a:cs typeface="Arial"/>
              </a:rPr>
              <a:t> </a:t>
            </a:r>
            <a:r>
              <a:rPr sz="1100" u="sng" spc="-25" dirty="0">
                <a:solidFill>
                  <a:srgbClr val="0000FF"/>
                </a:solidFill>
                <a:latin typeface="Arial"/>
                <a:cs typeface="Arial"/>
              </a:rPr>
              <a:t>https://</a:t>
            </a:r>
            <a:r>
              <a:rPr sz="1100" u="sng" spc="-25" dirty="0">
                <a:solidFill>
                  <a:srgbClr val="0000FF"/>
                </a:solidFill>
                <a:latin typeface="Arial"/>
                <a:cs typeface="Arial"/>
                <a:hlinkClick r:id="rId3"/>
              </a:rPr>
              <a:t>www.gov.uk/government/publications/national-curriculum-in-england-english-programmes-of-study</a:t>
            </a:r>
            <a:endParaRPr sz="1100" dirty="0">
              <a:latin typeface="Arial"/>
              <a:cs typeface="Arial"/>
            </a:endParaRPr>
          </a:p>
        </p:txBody>
      </p:sp>
      <p:sp>
        <p:nvSpPr>
          <p:cNvPr id="5" name="object 5"/>
          <p:cNvSpPr txBox="1"/>
          <p:nvPr/>
        </p:nvSpPr>
        <p:spPr>
          <a:xfrm>
            <a:off x="546100" y="1483994"/>
            <a:ext cx="4699000" cy="4808855"/>
          </a:xfrm>
          <a:prstGeom prst="rect">
            <a:avLst/>
          </a:prstGeom>
          <a:ln w="31733">
            <a:solidFill>
              <a:srgbClr val="2791A6"/>
            </a:solidFill>
          </a:ln>
        </p:spPr>
        <p:txBody>
          <a:bodyPr vert="horz" wrap="square" lIns="0" tIns="36830" rIns="0" bIns="0" rtlCol="0">
            <a:spAutoFit/>
          </a:bodyPr>
          <a:lstStyle/>
          <a:p>
            <a:pPr marL="83820" marR="203835">
              <a:lnSpc>
                <a:spcPct val="121000"/>
              </a:lnSpc>
              <a:spcBef>
                <a:spcPts val="580"/>
              </a:spcBef>
            </a:pPr>
            <a:r>
              <a:rPr sz="1200" dirty="0">
                <a:latin typeface="Arial Unicode MS" panose="020B0604020202020204"/>
                <a:ea typeface="Arial Unicode MS" panose="020B0604020202020204"/>
                <a:cs typeface="Arial Unicode MS" panose="020B0604020202020204"/>
              </a:rPr>
              <a:t>T-SEDA inquiries can be carried out across all subjects with students of any age. Helping students to improve their dialogue can aid learning from the earliest years of primary</a:t>
            </a:r>
            <a:r>
              <a:rPr lang="en-US" sz="1200" dirty="0">
                <a:latin typeface="Arial Unicode MS" panose="020B0604020202020204"/>
                <a:ea typeface="Arial Unicode MS" panose="020B0604020202020204"/>
                <a:cs typeface="Arial Unicode MS" panose="020B0604020202020204"/>
              </a:rPr>
              <a:t> </a:t>
            </a:r>
            <a:r>
              <a:rPr sz="1200" dirty="0">
                <a:latin typeface="Arial Unicode MS" panose="020B0604020202020204"/>
                <a:ea typeface="Arial Unicode MS" panose="020B0604020202020204"/>
                <a:cs typeface="Arial Unicode MS" panose="020B0604020202020204"/>
              </a:rPr>
              <a:t>/</a:t>
            </a:r>
            <a:r>
              <a:rPr lang="en-US" sz="1200" dirty="0">
                <a:latin typeface="Arial Unicode MS" panose="020B0604020202020204"/>
                <a:ea typeface="Arial Unicode MS" panose="020B0604020202020204"/>
                <a:cs typeface="Arial Unicode MS" panose="020B0604020202020204"/>
              </a:rPr>
              <a:t> </a:t>
            </a:r>
            <a:r>
              <a:rPr sz="1200" dirty="0">
                <a:latin typeface="Arial Unicode MS" panose="020B0604020202020204"/>
                <a:ea typeface="Arial Unicode MS" panose="020B0604020202020204"/>
                <a:cs typeface="Arial Unicode MS" panose="020B0604020202020204"/>
              </a:rPr>
              <a:t>elementary school to school-leaving age students.</a:t>
            </a:r>
          </a:p>
          <a:p>
            <a:pPr marL="83820" marR="93980" algn="just">
              <a:lnSpc>
                <a:spcPct val="121000"/>
              </a:lnSpc>
              <a:spcBef>
                <a:spcPts val="580"/>
              </a:spcBef>
            </a:pPr>
            <a:r>
              <a:rPr sz="1200" dirty="0">
                <a:latin typeface="Arial Unicode MS" panose="020B0604020202020204"/>
                <a:ea typeface="Arial Unicode MS" panose="020B0604020202020204"/>
                <a:cs typeface="Arial Unicode MS" panose="020B0604020202020204"/>
              </a:rPr>
              <a:t>Teachers have used the T-SEDA </a:t>
            </a:r>
            <a:r>
              <a:rPr lang="en-GB" sz="1200" dirty="0">
                <a:latin typeface="Arial Unicode MS" panose="020B0604020202020204"/>
                <a:ea typeface="Arial Unicode MS" panose="020B0604020202020204"/>
                <a:cs typeface="Arial Unicode MS" panose="020B0604020202020204"/>
              </a:rPr>
              <a:t>toolkit</a:t>
            </a:r>
            <a:r>
              <a:rPr sz="1200" dirty="0">
                <a:latin typeface="Arial Unicode MS" panose="020B0604020202020204"/>
                <a:ea typeface="Arial Unicode MS" panose="020B0604020202020204"/>
                <a:cs typeface="Arial Unicode MS" panose="020B0604020202020204"/>
              </a:rPr>
              <a:t> in many ways: primary math</a:t>
            </a:r>
            <a:r>
              <a:rPr lang="en-GB" sz="1200" dirty="0" err="1">
                <a:latin typeface="Arial Unicode MS" panose="020B0604020202020204"/>
                <a:ea typeface="Arial Unicode MS" panose="020B0604020202020204"/>
                <a:cs typeface="Arial Unicode MS" panose="020B0604020202020204"/>
              </a:rPr>
              <a:t>ematic</a:t>
            </a:r>
            <a:r>
              <a:rPr sz="1200" dirty="0">
                <a:latin typeface="Arial Unicode MS" panose="020B0604020202020204"/>
                <a:ea typeface="Arial Unicode MS" panose="020B0604020202020204"/>
                <a:cs typeface="Arial Unicode MS" panose="020B0604020202020204"/>
              </a:rPr>
              <a:t>s; physics classes with 16-year-olds; psychology classes with 16-year-olds; in secondary history and English classes. These are just a few examples.</a:t>
            </a:r>
          </a:p>
          <a:p>
            <a:pPr marL="83820" marR="94615" algn="just">
              <a:lnSpc>
                <a:spcPct val="121000"/>
              </a:lnSpc>
              <a:spcBef>
                <a:spcPts val="580"/>
              </a:spcBef>
            </a:pPr>
            <a:r>
              <a:rPr sz="1200" dirty="0">
                <a:latin typeface="Arial"/>
                <a:ea typeface="Arial Unicode MS" panose="020B0604020202020204"/>
                <a:cs typeface="Arial"/>
              </a:rPr>
              <a:t>A typical response from these teachers is that dialogic practices “really help to develop [students</a:t>
            </a:r>
            <a:r>
              <a:rPr lang="en-GB" sz="1200" dirty="0">
                <a:latin typeface="Arial"/>
                <a:ea typeface="Arial Unicode MS" panose="020B0604020202020204"/>
                <a:cs typeface="Arial"/>
              </a:rPr>
              <a:t>'</a:t>
            </a:r>
            <a:r>
              <a:rPr sz="1200" dirty="0">
                <a:latin typeface="Arial"/>
                <a:ea typeface="Arial Unicode MS" panose="020B0604020202020204"/>
                <a:cs typeface="Arial"/>
              </a:rPr>
              <a:t>] knowledge in that topic, and that “having their ideas</a:t>
            </a:r>
            <a:r>
              <a:rPr lang="en-US" sz="1200" dirty="0">
                <a:latin typeface="Arial"/>
                <a:ea typeface="Arial Unicode MS" panose="020B0604020202020204"/>
                <a:cs typeface="Arial"/>
              </a:rPr>
              <a:t> </a:t>
            </a:r>
            <a:r>
              <a:rPr sz="1200" dirty="0">
                <a:latin typeface="Arial"/>
                <a:ea typeface="Arial Unicode MS" panose="020B0604020202020204"/>
                <a:cs typeface="Arial"/>
              </a:rPr>
              <a:t>challenged made them think about them in a different perspective</a:t>
            </a:r>
            <a:r>
              <a:rPr sz="1200" dirty="0">
                <a:latin typeface="Times New Roman"/>
                <a:ea typeface="Arial Unicode MS" panose="020B0604020202020204"/>
                <a:cs typeface="Times New Roman"/>
              </a:rPr>
              <a:t>” </a:t>
            </a:r>
            <a:r>
              <a:rPr sz="1200" dirty="0">
                <a:latin typeface="Arial" panose="020B0604020202020204" pitchFamily="34" charset="0"/>
                <a:ea typeface="Arial Unicode MS" panose="020B0604020202020204"/>
                <a:cs typeface="Arial" panose="020B0604020202020204" pitchFamily="34" charset="0"/>
              </a:rPr>
              <a:t>(Jacob)</a:t>
            </a:r>
          </a:p>
          <a:p>
            <a:pPr marL="83820" marR="94615" algn="just">
              <a:lnSpc>
                <a:spcPct val="121000"/>
              </a:lnSpc>
              <a:spcBef>
                <a:spcPts val="580"/>
              </a:spcBef>
            </a:pPr>
            <a:r>
              <a:rPr sz="1200" dirty="0">
                <a:latin typeface="Arial Unicode MS" panose="020B0604020202020204"/>
                <a:ea typeface="Arial Unicode MS" panose="020B0604020202020204"/>
                <a:cs typeface="Arial Unicode MS" panose="020B0604020202020204"/>
              </a:rPr>
              <a:t>Other teachers have wanted to observe and improve their students’ dialogue as part of the classroom culture rather than for a specific subject. For example, Nadia wanted to investigate if children could build on each other’s ideas across a range of subjects such as English, </a:t>
            </a:r>
            <a:r>
              <a:rPr sz="1200" dirty="0" err="1">
                <a:latin typeface="Arial Unicode MS" panose="020B0604020202020204"/>
                <a:ea typeface="Arial Unicode MS" panose="020B0604020202020204"/>
                <a:cs typeface="Arial Unicode MS" panose="020B0604020202020204"/>
              </a:rPr>
              <a:t>maths</a:t>
            </a:r>
            <a:r>
              <a:rPr sz="1200" dirty="0">
                <a:latin typeface="Arial Unicode MS" panose="020B0604020202020204"/>
                <a:ea typeface="Arial Unicode MS" panose="020B0604020202020204"/>
                <a:cs typeface="Arial Unicode MS" panose="020B0604020202020204"/>
              </a:rPr>
              <a:t>, geography and history. Another teacher, Lucy, found that the students in her class used talk rules and listening cues to build on each other’s ideas during class discussion.</a:t>
            </a:r>
          </a:p>
        </p:txBody>
      </p:sp>
      <p:sp>
        <p:nvSpPr>
          <p:cNvPr id="6" name="object 6"/>
          <p:cNvSpPr txBox="1"/>
          <p:nvPr/>
        </p:nvSpPr>
        <p:spPr>
          <a:xfrm>
            <a:off x="5262662" y="7208937"/>
            <a:ext cx="167005" cy="153888"/>
          </a:xfrm>
          <a:prstGeom prst="rect">
            <a:avLst/>
          </a:prstGeom>
        </p:spPr>
        <p:txBody>
          <a:bodyPr vert="horz" wrap="square" lIns="0" tIns="0" rIns="0" bIns="0" rtlCol="0">
            <a:spAutoFit/>
          </a:bodyPr>
          <a:lstStyle/>
          <a:p>
            <a:pPr marL="12700">
              <a:lnSpc>
                <a:spcPct val="100000"/>
              </a:lnSpc>
            </a:pPr>
            <a:r>
              <a:rPr sz="1000" spc="-5" dirty="0">
                <a:latin typeface="Arial"/>
                <a:cs typeface="Arial"/>
              </a:rPr>
              <a:t>1</a:t>
            </a:r>
            <a:r>
              <a:rPr lang="en-GB" sz="1000" spc="-5" dirty="0">
                <a:latin typeface="Arial"/>
                <a:cs typeface="Arial"/>
              </a:rPr>
              <a:t>3</a:t>
            </a:r>
            <a:endParaRPr sz="1000" dirty="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27260" y="5408496"/>
            <a:ext cx="9768840" cy="1847850"/>
          </a:xfrm>
          <a:custGeom>
            <a:avLst/>
            <a:gdLst/>
            <a:ahLst/>
            <a:cxnLst/>
            <a:rect l="l" t="t" r="r" b="b"/>
            <a:pathLst>
              <a:path w="9768840" h="1847850">
                <a:moveTo>
                  <a:pt x="0" y="0"/>
                </a:moveTo>
                <a:lnTo>
                  <a:pt x="9768840" y="0"/>
                </a:lnTo>
                <a:lnTo>
                  <a:pt x="9768840" y="1847850"/>
                </a:lnTo>
                <a:lnTo>
                  <a:pt x="0" y="1847850"/>
                </a:lnTo>
                <a:lnTo>
                  <a:pt x="0" y="0"/>
                </a:lnTo>
                <a:close/>
              </a:path>
            </a:pathLst>
          </a:custGeom>
          <a:solidFill>
            <a:srgbClr val="FFFFFF"/>
          </a:solidFill>
        </p:spPr>
        <p:txBody>
          <a:bodyPr wrap="square" lIns="0" tIns="0" rIns="0" bIns="0" rtlCol="0"/>
          <a:lstStyle/>
          <a:p>
            <a:endParaRPr/>
          </a:p>
        </p:txBody>
      </p:sp>
      <p:graphicFrame>
        <p:nvGraphicFramePr>
          <p:cNvPr id="3" name="object 3"/>
          <p:cNvGraphicFramePr>
            <a:graphicFrameLocks noGrp="1"/>
          </p:cNvGraphicFramePr>
          <p:nvPr>
            <p:extLst>
              <p:ext uri="{D42A27DB-BD31-4B8C-83A1-F6EECF244321}">
                <p14:modId xmlns:p14="http://schemas.microsoft.com/office/powerpoint/2010/main" val="4024107641"/>
              </p:ext>
            </p:extLst>
          </p:nvPr>
        </p:nvGraphicFramePr>
        <p:xfrm>
          <a:off x="473429" y="428625"/>
          <a:ext cx="9746542" cy="6986378"/>
        </p:xfrm>
        <a:graphic>
          <a:graphicData uri="http://schemas.openxmlformats.org/drawingml/2006/table">
            <a:tbl>
              <a:tblPr firstRow="1" bandRow="1">
                <a:tableStyleId>{2D5ABB26-0587-4C30-8999-92F81FD0307C}</a:tableStyleId>
              </a:tblPr>
              <a:tblGrid>
                <a:gridCol w="3261669">
                  <a:extLst>
                    <a:ext uri="{9D8B030D-6E8A-4147-A177-3AD203B41FA5}">
                      <a16:colId xmlns:a16="http://schemas.microsoft.com/office/drawing/2014/main" val="20000"/>
                    </a:ext>
                  </a:extLst>
                </a:gridCol>
                <a:gridCol w="3239459">
                  <a:extLst>
                    <a:ext uri="{9D8B030D-6E8A-4147-A177-3AD203B41FA5}">
                      <a16:colId xmlns:a16="http://schemas.microsoft.com/office/drawing/2014/main" val="20001"/>
                    </a:ext>
                  </a:extLst>
                </a:gridCol>
                <a:gridCol w="3245414">
                  <a:extLst>
                    <a:ext uri="{9D8B030D-6E8A-4147-A177-3AD203B41FA5}">
                      <a16:colId xmlns:a16="http://schemas.microsoft.com/office/drawing/2014/main" val="20002"/>
                    </a:ext>
                  </a:extLst>
                </a:gridCol>
              </a:tblGrid>
              <a:tr h="833419">
                <a:tc gridSpan="3">
                  <a:txBody>
                    <a:bodyPr/>
                    <a:lstStyle/>
                    <a:p>
                      <a:pPr marL="3442335">
                        <a:lnSpc>
                          <a:spcPct val="100000"/>
                        </a:lnSpc>
                        <a:spcBef>
                          <a:spcPts val="590"/>
                        </a:spcBef>
                      </a:pPr>
                      <a:r>
                        <a:rPr sz="1600" b="1" spc="0" baseline="0" dirty="0">
                          <a:latin typeface="Arial"/>
                          <a:cs typeface="Arial"/>
                        </a:rPr>
                        <a:t>Equity and participation of all learners</a:t>
                      </a:r>
                      <a:endParaRPr sz="1600" spc="0" baseline="0" dirty="0">
                        <a:latin typeface="Arial"/>
                        <a:cs typeface="Arial"/>
                      </a:endParaRPr>
                    </a:p>
                    <a:p>
                      <a:pPr marL="83820">
                        <a:lnSpc>
                          <a:spcPct val="100000"/>
                        </a:lnSpc>
                        <a:spcBef>
                          <a:spcPts val="1275"/>
                        </a:spcBef>
                      </a:pPr>
                      <a:r>
                        <a:rPr sz="1200" spc="0" baseline="0" dirty="0">
                          <a:latin typeface="Arial Unicode MS"/>
                          <a:cs typeface="Arial Unicode MS"/>
                        </a:rPr>
                        <a:t>Educational dialogue can help create space for all students’ voices and a more inclusive classroom ethos</a:t>
                      </a:r>
                      <a:r>
                        <a:rPr lang="en-GB" sz="1200" spc="0" baseline="0" dirty="0">
                          <a:latin typeface="Arial Unicode MS"/>
                          <a:cs typeface="Arial Unicode MS"/>
                        </a:rPr>
                        <a:t>.</a:t>
                      </a:r>
                      <a:endParaRPr sz="1200" spc="0" baseline="0" dirty="0">
                        <a:latin typeface="Arial Unicode MS"/>
                        <a:cs typeface="Arial Unicode MS"/>
                      </a:endParaRPr>
                    </a:p>
                  </a:txBody>
                  <a:tcPr marL="0" marR="0" marT="74930" marB="0">
                    <a:lnL w="31733">
                      <a:solidFill>
                        <a:srgbClr val="2791A6"/>
                      </a:solidFill>
                      <a:prstDash val="solid"/>
                    </a:lnL>
                    <a:lnR w="31733">
                      <a:solidFill>
                        <a:srgbClr val="2791A6"/>
                      </a:solidFill>
                      <a:prstDash val="solid"/>
                    </a:lnR>
                    <a:lnT w="31733">
                      <a:solidFill>
                        <a:srgbClr val="2791A6"/>
                      </a:solidFill>
                      <a:prstDash val="solid"/>
                    </a:lnT>
                    <a:lnB w="31733">
                      <a:solidFill>
                        <a:srgbClr val="2791A6"/>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031002">
                <a:tc>
                  <a:txBody>
                    <a:bodyPr/>
                    <a:lstStyle/>
                    <a:p>
                      <a:pPr marL="44450">
                        <a:lnSpc>
                          <a:spcPct val="100000"/>
                        </a:lnSpc>
                        <a:spcBef>
                          <a:spcPts val="229"/>
                        </a:spcBef>
                      </a:pPr>
                      <a:r>
                        <a:rPr sz="1200" b="1" spc="0" baseline="0" dirty="0">
                          <a:latin typeface="Arial"/>
                          <a:cs typeface="Arial"/>
                        </a:rPr>
                        <a:t>Dialogic principles for equitable participation</a:t>
                      </a:r>
                      <a:endParaRPr sz="1200" spc="0" baseline="0" dirty="0">
                        <a:latin typeface="Arial"/>
                        <a:cs typeface="Arial"/>
                      </a:endParaRPr>
                    </a:p>
                    <a:p>
                      <a:pPr>
                        <a:lnSpc>
                          <a:spcPct val="100000"/>
                        </a:lnSpc>
                        <a:spcBef>
                          <a:spcPts val="35"/>
                        </a:spcBef>
                      </a:pPr>
                      <a:endParaRPr sz="1300" spc="0" baseline="0" dirty="0">
                        <a:latin typeface="Times New Roman"/>
                        <a:cs typeface="Times New Roman"/>
                      </a:endParaRPr>
                    </a:p>
                    <a:p>
                      <a:pPr marL="358775" marR="71755" indent="-130175">
                        <a:lnSpc>
                          <a:spcPct val="101699"/>
                        </a:lnSpc>
                        <a:spcBef>
                          <a:spcPts val="5"/>
                        </a:spcBef>
                        <a:buFont typeface="Arial" panose="020B0604020202020204" pitchFamily="34" charset="0"/>
                        <a:buChar char="•"/>
                        <a:tabLst>
                          <a:tab pos="371475" algn="l"/>
                        </a:tabLst>
                      </a:pPr>
                      <a:r>
                        <a:rPr sz="1200" spc="0" baseline="0" dirty="0">
                          <a:latin typeface="Arial Unicode MS"/>
                          <a:cs typeface="Arial Unicode MS"/>
                        </a:rPr>
                        <a:t>the notion of dialogue is intrinsically inclusive of people’s diverse views and knowledge</a:t>
                      </a:r>
                    </a:p>
                    <a:p>
                      <a:pPr marL="358775" indent="-130175">
                        <a:lnSpc>
                          <a:spcPct val="100000"/>
                        </a:lnSpc>
                        <a:spcBef>
                          <a:spcPts val="5"/>
                        </a:spcBef>
                        <a:buFont typeface="Arial" panose="020B0604020202020204" pitchFamily="34" charset="0"/>
                        <a:buChar char="•"/>
                        <a:tabLst>
                          <a:tab pos="371475" algn="l"/>
                        </a:tabLst>
                      </a:pPr>
                      <a:endParaRPr sz="1350" spc="0" baseline="0" dirty="0">
                        <a:latin typeface="Times New Roman"/>
                        <a:cs typeface="Times New Roman"/>
                      </a:endParaRPr>
                    </a:p>
                    <a:p>
                      <a:pPr marL="358775" indent="-130175">
                        <a:lnSpc>
                          <a:spcPct val="100000"/>
                        </a:lnSpc>
                        <a:buFont typeface="Arial" panose="020B0604020202020204" pitchFamily="34" charset="0"/>
                        <a:buChar char="•"/>
                        <a:tabLst>
                          <a:tab pos="371475" algn="l"/>
                        </a:tabLst>
                      </a:pPr>
                      <a:r>
                        <a:rPr sz="1200" spc="0" baseline="0" dirty="0">
                          <a:latin typeface="Arial Unicode MS"/>
                          <a:cs typeface="Arial Unicode MS"/>
                        </a:rPr>
                        <a:t>all have rights to be heard</a:t>
                      </a:r>
                    </a:p>
                    <a:p>
                      <a:pPr marL="358775" indent="-130175">
                        <a:lnSpc>
                          <a:spcPct val="100000"/>
                        </a:lnSpc>
                        <a:spcBef>
                          <a:spcPts val="35"/>
                        </a:spcBef>
                        <a:buFont typeface="Arial" panose="020B0604020202020204" pitchFamily="34" charset="0"/>
                        <a:buChar char="•"/>
                        <a:tabLst>
                          <a:tab pos="371475" algn="l"/>
                        </a:tabLst>
                      </a:pPr>
                      <a:endParaRPr sz="1300" spc="0" baseline="0" dirty="0">
                        <a:latin typeface="Times New Roman"/>
                        <a:cs typeface="Times New Roman"/>
                      </a:endParaRPr>
                    </a:p>
                    <a:p>
                      <a:pPr marL="358775" marR="66675" indent="-130175">
                        <a:lnSpc>
                          <a:spcPct val="101699"/>
                        </a:lnSpc>
                        <a:buFont typeface="Arial" panose="020B0604020202020204" pitchFamily="34" charset="0"/>
                        <a:buChar char="•"/>
                        <a:tabLst>
                          <a:tab pos="371475" algn="l"/>
                        </a:tabLst>
                      </a:pPr>
                      <a:r>
                        <a:rPr sz="1200" spc="0" baseline="0" dirty="0">
                          <a:latin typeface="Arial Unicode MS"/>
                          <a:cs typeface="Arial Unicode MS"/>
                        </a:rPr>
                        <a:t>all need to participate to promote everyone’s learning</a:t>
                      </a:r>
                    </a:p>
                    <a:p>
                      <a:pPr marL="358775" indent="-130175">
                        <a:lnSpc>
                          <a:spcPct val="100000"/>
                        </a:lnSpc>
                        <a:spcBef>
                          <a:spcPts val="10"/>
                        </a:spcBef>
                        <a:buFont typeface="Arial" panose="020B0604020202020204" pitchFamily="34" charset="0"/>
                        <a:buChar char="•"/>
                        <a:tabLst>
                          <a:tab pos="371475" algn="l"/>
                        </a:tabLst>
                      </a:pPr>
                      <a:endParaRPr sz="1300" spc="0" baseline="0" dirty="0">
                        <a:latin typeface="Times New Roman"/>
                        <a:cs typeface="Times New Roman"/>
                      </a:endParaRPr>
                    </a:p>
                    <a:p>
                      <a:pPr marL="358775" marR="85090" indent="-130175" algn="l">
                        <a:lnSpc>
                          <a:spcPct val="101699"/>
                        </a:lnSpc>
                        <a:buFont typeface="Arial" panose="020B0604020202020204" pitchFamily="34" charset="0"/>
                        <a:buChar char="•"/>
                        <a:tabLst>
                          <a:tab pos="371475" algn="l"/>
                        </a:tabLst>
                      </a:pPr>
                      <a:r>
                        <a:rPr sz="1200" spc="0" baseline="0" dirty="0">
                          <a:latin typeface="Arial Unicode MS"/>
                          <a:cs typeface="Arial Unicode MS"/>
                        </a:rPr>
                        <a:t>inclusion of diverse voices and perspectives will add to the</a:t>
                      </a:r>
                      <a:r>
                        <a:rPr lang="en-US" sz="1200" spc="0" baseline="0" dirty="0">
                          <a:latin typeface="Arial Unicode MS"/>
                          <a:cs typeface="Arial Unicode MS"/>
                        </a:rPr>
                        <a:t> </a:t>
                      </a:r>
                      <a:r>
                        <a:rPr sz="1200" spc="0" baseline="0" dirty="0">
                          <a:latin typeface="Arial Unicode MS"/>
                          <a:cs typeface="Arial Unicode MS"/>
                        </a:rPr>
                        <a:t>understanding of what dialogue</a:t>
                      </a:r>
                      <a:r>
                        <a:rPr lang="en-GB" sz="1200" spc="0" baseline="0" dirty="0">
                          <a:latin typeface="Arial Unicode MS"/>
                          <a:cs typeface="Arial Unicode MS"/>
                        </a:rPr>
                        <a:t> </a:t>
                      </a:r>
                      <a:r>
                        <a:rPr sz="1200" spc="0" baseline="0" dirty="0">
                          <a:latin typeface="Arial Unicode MS"/>
                          <a:cs typeface="Arial Unicode MS"/>
                        </a:rPr>
                        <a:t>means in practice</a:t>
                      </a:r>
                    </a:p>
                  </a:txBody>
                  <a:tcPr marL="0" marR="0" marT="29209" marB="0">
                    <a:lnT w="31733">
                      <a:solidFill>
                        <a:srgbClr val="2791A6"/>
                      </a:solidFill>
                      <a:prstDash val="solid"/>
                    </a:lnT>
                    <a:solidFill>
                      <a:srgbClr val="D9F1F6"/>
                    </a:solidFill>
                  </a:tcPr>
                </a:tc>
                <a:tc>
                  <a:txBody>
                    <a:bodyPr/>
                    <a:lstStyle/>
                    <a:p>
                      <a:pPr marL="41275" marR="457834">
                        <a:lnSpc>
                          <a:spcPct val="101699"/>
                        </a:lnSpc>
                        <a:spcBef>
                          <a:spcPts val="275"/>
                        </a:spcBef>
                      </a:pPr>
                      <a:r>
                        <a:rPr sz="1200" b="1" spc="0" baseline="0" dirty="0">
                          <a:latin typeface="Arial"/>
                          <a:cs typeface="Arial"/>
                        </a:rPr>
                        <a:t>BUT barriers to dialogic participation for all learners may exist in:</a:t>
                      </a:r>
                      <a:endParaRPr sz="1200" spc="0" baseline="0" dirty="0">
                        <a:latin typeface="Arial"/>
                        <a:cs typeface="Arial"/>
                      </a:endParaRPr>
                    </a:p>
                    <a:p>
                      <a:pPr>
                        <a:lnSpc>
                          <a:spcPct val="100000"/>
                        </a:lnSpc>
                        <a:spcBef>
                          <a:spcPts val="35"/>
                        </a:spcBef>
                      </a:pPr>
                      <a:endParaRPr sz="1300" spc="0" baseline="0" dirty="0">
                        <a:latin typeface="Times New Roman"/>
                        <a:cs typeface="Times New Roman"/>
                      </a:endParaRPr>
                    </a:p>
                    <a:p>
                      <a:pPr marL="441325" indent="-122238">
                        <a:lnSpc>
                          <a:spcPct val="100000"/>
                        </a:lnSpc>
                        <a:buFont typeface="Arial" panose="020B0604020202020204" pitchFamily="34" charset="0"/>
                        <a:buChar char="•"/>
                        <a:tabLst>
                          <a:tab pos="368300" algn="l"/>
                        </a:tabLst>
                      </a:pPr>
                      <a:r>
                        <a:rPr sz="1200" spc="0" baseline="0" dirty="0">
                          <a:latin typeface="Arial Unicode MS"/>
                          <a:cs typeface="Arial Unicode MS"/>
                        </a:rPr>
                        <a:t>ways of communicating</a:t>
                      </a:r>
                    </a:p>
                    <a:p>
                      <a:pPr marL="441325" indent="-122238">
                        <a:lnSpc>
                          <a:spcPct val="100000"/>
                        </a:lnSpc>
                        <a:buFont typeface="Arial" panose="020B0604020202020204" pitchFamily="34" charset="0"/>
                        <a:buChar char="•"/>
                        <a:tabLst>
                          <a:tab pos="368300" algn="l"/>
                        </a:tabLst>
                      </a:pPr>
                      <a:endParaRPr sz="1350" spc="0" baseline="0" dirty="0">
                        <a:latin typeface="Times New Roman"/>
                        <a:cs typeface="Times New Roman"/>
                      </a:endParaRPr>
                    </a:p>
                    <a:p>
                      <a:pPr marL="441325" indent="-122238">
                        <a:lnSpc>
                          <a:spcPct val="100000"/>
                        </a:lnSpc>
                        <a:spcBef>
                          <a:spcPts val="5"/>
                        </a:spcBef>
                        <a:buFont typeface="Arial" panose="020B0604020202020204" pitchFamily="34" charset="0"/>
                        <a:buChar char="•"/>
                        <a:tabLst>
                          <a:tab pos="368300" algn="l"/>
                        </a:tabLst>
                      </a:pPr>
                      <a:r>
                        <a:rPr lang="en-US" sz="1200" spc="0" baseline="0" dirty="0">
                          <a:latin typeface="Arial Unicode MS"/>
                          <a:cs typeface="Arial Unicode MS"/>
                        </a:rPr>
                        <a:t>l</a:t>
                      </a:r>
                      <a:r>
                        <a:rPr sz="1200" spc="0" baseline="0" dirty="0">
                          <a:latin typeface="Arial Unicode MS"/>
                          <a:cs typeface="Arial Unicode MS"/>
                        </a:rPr>
                        <a:t>ack of confidence to participate</a:t>
                      </a:r>
                    </a:p>
                    <a:p>
                      <a:pPr marL="441325" indent="-122238">
                        <a:lnSpc>
                          <a:spcPct val="100000"/>
                        </a:lnSpc>
                        <a:spcBef>
                          <a:spcPts val="40"/>
                        </a:spcBef>
                        <a:buFont typeface="Arial" panose="020B0604020202020204" pitchFamily="34" charset="0"/>
                        <a:buChar char="•"/>
                        <a:tabLst>
                          <a:tab pos="368300" algn="l"/>
                        </a:tabLst>
                      </a:pPr>
                      <a:endParaRPr sz="1300" spc="0" baseline="0" dirty="0">
                        <a:latin typeface="Times New Roman"/>
                        <a:cs typeface="Times New Roman"/>
                      </a:endParaRPr>
                    </a:p>
                    <a:p>
                      <a:pPr marL="441325" marR="142240" indent="-122238">
                        <a:lnSpc>
                          <a:spcPct val="101699"/>
                        </a:lnSpc>
                        <a:buFont typeface="Arial" panose="020B0604020202020204" pitchFamily="34" charset="0"/>
                        <a:buChar char="•"/>
                        <a:tabLst>
                          <a:tab pos="368300" algn="l"/>
                        </a:tabLst>
                      </a:pPr>
                      <a:r>
                        <a:rPr sz="1200" spc="0" baseline="0" dirty="0">
                          <a:latin typeface="Arial Unicode MS"/>
                          <a:cs typeface="Arial Unicode MS"/>
                        </a:rPr>
                        <a:t>understanding of different perspectives and ways of thinking</a:t>
                      </a:r>
                    </a:p>
                    <a:p>
                      <a:pPr marL="441325" indent="-122238">
                        <a:lnSpc>
                          <a:spcPct val="100000"/>
                        </a:lnSpc>
                        <a:spcBef>
                          <a:spcPts val="5"/>
                        </a:spcBef>
                        <a:buFont typeface="Arial" panose="020B0604020202020204" pitchFamily="34" charset="0"/>
                        <a:buChar char="•"/>
                        <a:tabLst>
                          <a:tab pos="368300" algn="l"/>
                        </a:tabLst>
                      </a:pPr>
                      <a:endParaRPr sz="1350" spc="0" baseline="0" dirty="0">
                        <a:latin typeface="Times New Roman"/>
                        <a:cs typeface="Times New Roman"/>
                      </a:endParaRPr>
                    </a:p>
                    <a:p>
                      <a:pPr marL="441325" indent="-122238">
                        <a:lnSpc>
                          <a:spcPct val="100000"/>
                        </a:lnSpc>
                        <a:buFont typeface="Arial" panose="020B0604020202020204" pitchFamily="34" charset="0"/>
                        <a:buChar char="•"/>
                        <a:tabLst>
                          <a:tab pos="368300" algn="l"/>
                        </a:tabLst>
                      </a:pPr>
                      <a:r>
                        <a:rPr sz="1200" spc="0" baseline="0" dirty="0">
                          <a:latin typeface="Arial Unicode MS"/>
                          <a:cs typeface="Arial Unicode MS"/>
                        </a:rPr>
                        <a:t>acceptance and valuing of diverse views</a:t>
                      </a:r>
                    </a:p>
                    <a:p>
                      <a:pPr marL="441325" indent="-122238">
                        <a:lnSpc>
                          <a:spcPct val="100000"/>
                        </a:lnSpc>
                        <a:spcBef>
                          <a:spcPts val="10"/>
                        </a:spcBef>
                        <a:buFont typeface="Arial" panose="020B0604020202020204" pitchFamily="34" charset="0"/>
                        <a:buChar char="•"/>
                        <a:tabLst>
                          <a:tab pos="368300" algn="l"/>
                        </a:tabLst>
                      </a:pPr>
                      <a:endParaRPr sz="1300" spc="0" baseline="0" dirty="0">
                        <a:latin typeface="Times New Roman"/>
                        <a:cs typeface="Times New Roman"/>
                      </a:endParaRPr>
                    </a:p>
                    <a:p>
                      <a:pPr marL="441325" marR="141605" indent="-122238">
                        <a:lnSpc>
                          <a:spcPct val="101699"/>
                        </a:lnSpc>
                        <a:spcBef>
                          <a:spcPts val="5"/>
                        </a:spcBef>
                        <a:buFont typeface="Arial" panose="020B0604020202020204" pitchFamily="34" charset="0"/>
                        <a:buChar char="•"/>
                        <a:tabLst>
                          <a:tab pos="368300" algn="l"/>
                        </a:tabLst>
                      </a:pPr>
                      <a:r>
                        <a:rPr sz="1200" spc="0" baseline="0" dirty="0">
                          <a:latin typeface="Arial Unicode MS"/>
                          <a:cs typeface="Arial Unicode MS"/>
                        </a:rPr>
                        <a:t>contrasting perceptions and motivations for participation</a:t>
                      </a:r>
                    </a:p>
                    <a:p>
                      <a:pPr marL="441325" indent="-122238">
                        <a:lnSpc>
                          <a:spcPct val="100000"/>
                        </a:lnSpc>
                        <a:spcBef>
                          <a:spcPts val="40"/>
                        </a:spcBef>
                        <a:buFont typeface="Arial" panose="020B0604020202020204" pitchFamily="34" charset="0"/>
                        <a:buChar char="•"/>
                        <a:tabLst>
                          <a:tab pos="368300" algn="l"/>
                        </a:tabLst>
                      </a:pPr>
                      <a:endParaRPr sz="1300" spc="0" baseline="0" dirty="0">
                        <a:latin typeface="Times New Roman"/>
                        <a:cs typeface="Times New Roman"/>
                      </a:endParaRPr>
                    </a:p>
                    <a:p>
                      <a:pPr marL="441325" marR="516255" indent="-122238">
                        <a:lnSpc>
                          <a:spcPct val="101699"/>
                        </a:lnSpc>
                        <a:buFont typeface="Arial" panose="020B0604020202020204" pitchFamily="34" charset="0"/>
                        <a:buChar char="•"/>
                        <a:tabLst>
                          <a:tab pos="368300" algn="l"/>
                        </a:tabLst>
                      </a:pPr>
                      <a:r>
                        <a:rPr sz="1200" spc="0" baseline="0" dirty="0">
                          <a:latin typeface="Arial Unicode MS"/>
                          <a:cs typeface="Arial Unicode MS"/>
                        </a:rPr>
                        <a:t>preconceived ideas about ‘ability’ and capacity to participate</a:t>
                      </a:r>
                    </a:p>
                    <a:p>
                      <a:pPr marL="441325" indent="-122238">
                        <a:lnSpc>
                          <a:spcPct val="100000"/>
                        </a:lnSpc>
                        <a:spcBef>
                          <a:spcPts val="5"/>
                        </a:spcBef>
                        <a:buFont typeface="Arial" panose="020B0604020202020204" pitchFamily="34" charset="0"/>
                        <a:buChar char="•"/>
                        <a:tabLst>
                          <a:tab pos="368300" algn="l"/>
                        </a:tabLst>
                      </a:pPr>
                      <a:endParaRPr sz="1350" spc="0" baseline="0" dirty="0">
                        <a:latin typeface="Times New Roman"/>
                        <a:cs typeface="Times New Roman"/>
                      </a:endParaRPr>
                    </a:p>
                    <a:p>
                      <a:pPr marL="441325" indent="-122238">
                        <a:lnSpc>
                          <a:spcPct val="100000"/>
                        </a:lnSpc>
                        <a:buFont typeface="Arial" panose="020B0604020202020204" pitchFamily="34" charset="0"/>
                        <a:buChar char="•"/>
                        <a:tabLst>
                          <a:tab pos="368300" algn="l"/>
                        </a:tabLst>
                      </a:pPr>
                      <a:r>
                        <a:rPr sz="1200" spc="0" baseline="0" dirty="0">
                          <a:latin typeface="Arial Unicode MS"/>
                          <a:cs typeface="Arial Unicode MS"/>
                        </a:rPr>
                        <a:t>cognitive challenge</a:t>
                      </a:r>
                    </a:p>
                  </a:txBody>
                  <a:tcPr marL="0" marR="0" marT="34925" marB="0">
                    <a:lnT w="31733">
                      <a:solidFill>
                        <a:srgbClr val="2791A6"/>
                      </a:solidFill>
                      <a:prstDash val="solid"/>
                    </a:lnT>
                    <a:solidFill>
                      <a:srgbClr val="D9F1F6"/>
                    </a:solidFill>
                  </a:tcPr>
                </a:tc>
                <a:tc>
                  <a:txBody>
                    <a:bodyPr/>
                    <a:lstStyle/>
                    <a:p>
                      <a:pPr marL="50800" marR="165735">
                        <a:lnSpc>
                          <a:spcPct val="101699"/>
                        </a:lnSpc>
                        <a:spcBef>
                          <a:spcPts val="275"/>
                        </a:spcBef>
                      </a:pPr>
                      <a:r>
                        <a:rPr sz="1200" b="1" spc="0" baseline="0" dirty="0">
                          <a:latin typeface="Arial"/>
                          <a:cs typeface="Arial"/>
                        </a:rPr>
                        <a:t>SO, it’s important to consider factors relating to the people taking part and the context, such as:</a:t>
                      </a:r>
                      <a:endParaRPr sz="1200" spc="0" baseline="0" dirty="0">
                        <a:latin typeface="Arial"/>
                        <a:cs typeface="Arial"/>
                      </a:endParaRPr>
                    </a:p>
                    <a:p>
                      <a:pPr>
                        <a:lnSpc>
                          <a:spcPct val="100000"/>
                        </a:lnSpc>
                        <a:spcBef>
                          <a:spcPts val="40"/>
                        </a:spcBef>
                      </a:pPr>
                      <a:endParaRPr sz="1350" spc="0" baseline="0" dirty="0">
                        <a:latin typeface="Times New Roman"/>
                        <a:cs typeface="Times New Roman"/>
                      </a:endParaRPr>
                    </a:p>
                    <a:p>
                      <a:pPr marL="358775" marR="395605" indent="-139700">
                        <a:lnSpc>
                          <a:spcPts val="1300"/>
                        </a:lnSpc>
                        <a:spcBef>
                          <a:spcPts val="5"/>
                        </a:spcBef>
                        <a:buFont typeface="Arial" panose="020B0604020202020204" pitchFamily="34" charset="0"/>
                        <a:buChar char="•"/>
                        <a:tabLst>
                          <a:tab pos="377825" algn="l"/>
                        </a:tabLst>
                      </a:pPr>
                      <a:r>
                        <a:rPr sz="1200" spc="0" baseline="0" dirty="0">
                          <a:latin typeface="Arial"/>
                          <a:ea typeface="Arial Unicode MS" panose="020B0604020202020204"/>
                          <a:cs typeface="Arial"/>
                        </a:rPr>
                        <a:t>individual differences in communication, including non-verbal</a:t>
                      </a:r>
                    </a:p>
                    <a:p>
                      <a:pPr marL="358775" indent="-139700">
                        <a:lnSpc>
                          <a:spcPct val="100000"/>
                        </a:lnSpc>
                        <a:spcBef>
                          <a:spcPts val="10"/>
                        </a:spcBef>
                        <a:buFont typeface="Arial" panose="020B0604020202020204" pitchFamily="34" charset="0"/>
                        <a:buChar char="•"/>
                        <a:tabLst>
                          <a:tab pos="377825" algn="l"/>
                        </a:tabLst>
                      </a:pPr>
                      <a:endParaRPr sz="1200" spc="0" baseline="0" dirty="0">
                        <a:latin typeface="Times New Roman"/>
                        <a:ea typeface="Arial Unicode MS" panose="020B0604020202020204"/>
                        <a:cs typeface="Times New Roman"/>
                      </a:endParaRPr>
                    </a:p>
                    <a:p>
                      <a:pPr marL="358775" indent="-139700" algn="just">
                        <a:lnSpc>
                          <a:spcPct val="100000"/>
                        </a:lnSpc>
                        <a:buFont typeface="Arial" panose="020B0604020202020204" pitchFamily="34" charset="0"/>
                        <a:buChar char="•"/>
                        <a:tabLst>
                          <a:tab pos="377825" algn="l"/>
                        </a:tabLst>
                      </a:pPr>
                      <a:r>
                        <a:rPr sz="1200" spc="0" baseline="0" dirty="0">
                          <a:latin typeface="Arial"/>
                          <a:ea typeface="Arial Unicode MS" panose="020B0604020202020204"/>
                          <a:cs typeface="Arial"/>
                        </a:rPr>
                        <a:t>cultural differences and commonalities</a:t>
                      </a:r>
                    </a:p>
                    <a:p>
                      <a:pPr marL="358775" indent="-139700">
                        <a:lnSpc>
                          <a:spcPct val="100000"/>
                        </a:lnSpc>
                        <a:spcBef>
                          <a:spcPts val="10"/>
                        </a:spcBef>
                        <a:buFont typeface="Arial" panose="020B0604020202020204" pitchFamily="34" charset="0"/>
                        <a:buChar char="•"/>
                        <a:tabLst>
                          <a:tab pos="377825" algn="l"/>
                        </a:tabLst>
                      </a:pPr>
                      <a:endParaRPr sz="1200" spc="0" baseline="0" dirty="0">
                        <a:latin typeface="Times New Roman"/>
                        <a:ea typeface="Arial Unicode MS" panose="020B0604020202020204"/>
                        <a:cs typeface="Times New Roman"/>
                      </a:endParaRPr>
                    </a:p>
                    <a:p>
                      <a:pPr marL="358775" marR="93345" indent="-139700">
                        <a:lnSpc>
                          <a:spcPct val="101699"/>
                        </a:lnSpc>
                        <a:buFont typeface="Arial" panose="020B0604020202020204" pitchFamily="34" charset="0"/>
                        <a:buChar char="•"/>
                        <a:tabLst>
                          <a:tab pos="377825" algn="l"/>
                        </a:tabLst>
                      </a:pPr>
                      <a:r>
                        <a:rPr sz="1200" spc="0" baseline="0" dirty="0">
                          <a:latin typeface="Arial Unicode MS"/>
                          <a:ea typeface="Arial Unicode MS" panose="020B0604020202020204"/>
                          <a:cs typeface="Arial Unicode MS"/>
                        </a:rPr>
                        <a:t>classroom structures, routines, activities and environment (physical and social)</a:t>
                      </a:r>
                    </a:p>
                    <a:p>
                      <a:pPr>
                        <a:lnSpc>
                          <a:spcPct val="100000"/>
                        </a:lnSpc>
                        <a:spcBef>
                          <a:spcPts val="25"/>
                        </a:spcBef>
                        <a:buChar char="•"/>
                      </a:pPr>
                      <a:endParaRPr sz="1250" spc="0" baseline="0" dirty="0">
                        <a:latin typeface="Times New Roman"/>
                        <a:cs typeface="Times New Roman"/>
                      </a:endParaRPr>
                    </a:p>
                    <a:p>
                      <a:pPr marL="50800">
                        <a:lnSpc>
                          <a:spcPct val="100000"/>
                        </a:lnSpc>
                        <a:spcBef>
                          <a:spcPts val="5"/>
                        </a:spcBef>
                      </a:pPr>
                      <a:r>
                        <a:rPr sz="1100" b="1" spc="0" baseline="0" dirty="0">
                          <a:latin typeface="Arial"/>
                          <a:cs typeface="Arial"/>
                        </a:rPr>
                        <a:t>PRACTICAL MEASURES could include:</a:t>
                      </a:r>
                      <a:endParaRPr sz="1100" spc="0" baseline="0" dirty="0">
                        <a:latin typeface="Arial"/>
                        <a:cs typeface="Arial"/>
                      </a:endParaRPr>
                    </a:p>
                    <a:p>
                      <a:pPr>
                        <a:lnSpc>
                          <a:spcPct val="100000"/>
                        </a:lnSpc>
                      </a:pPr>
                      <a:endParaRPr sz="900" spc="0" baseline="0" dirty="0">
                        <a:latin typeface="Times New Roman"/>
                        <a:cs typeface="Times New Roman"/>
                      </a:endParaRPr>
                    </a:p>
                    <a:p>
                      <a:pPr marL="390525" marR="368300" indent="-171450">
                        <a:lnSpc>
                          <a:spcPct val="101699"/>
                        </a:lnSpc>
                        <a:buFont typeface="Arial" panose="020B0604020202020204" pitchFamily="34" charset="0"/>
                        <a:buChar char="•"/>
                        <a:tabLst>
                          <a:tab pos="377825" algn="l"/>
                        </a:tabLst>
                      </a:pPr>
                      <a:r>
                        <a:rPr sz="1200" spc="0" baseline="0" dirty="0">
                          <a:latin typeface="Arial Unicode MS"/>
                          <a:ea typeface="Arial Unicode MS" panose="020B0604020202020204"/>
                          <a:cs typeface="Arial Unicode MS"/>
                        </a:rPr>
                        <a:t>discussing the value of listening to other voices in your setting</a:t>
                      </a:r>
                    </a:p>
                    <a:p>
                      <a:pPr marL="390525" marR="414020" indent="-171450" algn="l" defTabSz="1047750">
                        <a:lnSpc>
                          <a:spcPct val="97300"/>
                        </a:lnSpc>
                        <a:spcBef>
                          <a:spcPts val="900"/>
                        </a:spcBef>
                        <a:buSzPct val="109090"/>
                        <a:buFont typeface="Arial" panose="020B0604020202020204" pitchFamily="34" charset="0"/>
                        <a:buChar char="•"/>
                        <a:tabLst>
                          <a:tab pos="377825" algn="l"/>
                        </a:tabLst>
                      </a:pPr>
                      <a:r>
                        <a:rPr sz="1200" spc="0" baseline="0" dirty="0">
                          <a:latin typeface="Arial"/>
                          <a:ea typeface="Arial Unicode MS" panose="020B0604020202020204"/>
                          <a:cs typeface="Arial"/>
                        </a:rPr>
                        <a:t>adapting and extending the</a:t>
                      </a:r>
                      <a:r>
                        <a:rPr lang="en-US" sz="1200" spc="0" baseline="0" dirty="0">
                          <a:latin typeface="Arial"/>
                          <a:ea typeface="Arial Unicode MS" panose="020B0604020202020204"/>
                          <a:cs typeface="Arial"/>
                        </a:rPr>
                        <a:t> </a:t>
                      </a:r>
                      <a:r>
                        <a:rPr sz="1200" spc="0" baseline="0" dirty="0">
                          <a:latin typeface="Arial"/>
                          <a:ea typeface="Arial Unicode MS" panose="020B0604020202020204"/>
                          <a:cs typeface="Arial"/>
                        </a:rPr>
                        <a:t>observation templates in the T-SEDA </a:t>
                      </a:r>
                      <a:r>
                        <a:rPr lang="en-GB" sz="1200" spc="0" baseline="0" dirty="0">
                          <a:latin typeface="Arial"/>
                          <a:ea typeface="Arial Unicode MS" panose="020B0604020202020204"/>
                          <a:cs typeface="Arial"/>
                        </a:rPr>
                        <a:t>toolkit</a:t>
                      </a:r>
                      <a:r>
                        <a:rPr sz="1200" spc="0" baseline="0" dirty="0">
                          <a:latin typeface="Arial"/>
                          <a:ea typeface="Arial Unicode MS" panose="020B0604020202020204"/>
                          <a:cs typeface="Arial"/>
                        </a:rPr>
                        <a:t> to answer</a:t>
                      </a:r>
                      <a:r>
                        <a:rPr lang="en-GB" sz="1200" spc="0" baseline="0" dirty="0">
                          <a:latin typeface="Arial"/>
                          <a:ea typeface="Arial Unicode MS" panose="020B0604020202020204"/>
                          <a:cs typeface="Arial"/>
                        </a:rPr>
                        <a:t> </a:t>
                      </a:r>
                      <a:r>
                        <a:rPr sz="1200" spc="0" baseline="0" dirty="0">
                          <a:latin typeface="Arial"/>
                          <a:ea typeface="Arial Unicode MS" panose="020B0604020202020204"/>
                          <a:cs typeface="Arial"/>
                        </a:rPr>
                        <a:t>specific questions about inclusion</a:t>
                      </a:r>
                    </a:p>
                    <a:p>
                      <a:pPr marL="390525" indent="-171450">
                        <a:lnSpc>
                          <a:spcPct val="100000"/>
                        </a:lnSpc>
                        <a:spcBef>
                          <a:spcPts val="5"/>
                        </a:spcBef>
                        <a:buFont typeface="Arial" panose="020B0604020202020204" pitchFamily="34" charset="0"/>
                        <a:buChar char="•"/>
                        <a:tabLst>
                          <a:tab pos="377825" algn="l"/>
                        </a:tabLst>
                      </a:pPr>
                      <a:endParaRPr sz="1200" spc="0" baseline="0" dirty="0">
                        <a:latin typeface="Times New Roman"/>
                        <a:ea typeface="Arial Unicode MS" panose="020B0604020202020204"/>
                        <a:cs typeface="Times New Roman"/>
                      </a:endParaRPr>
                    </a:p>
                    <a:p>
                      <a:pPr marL="390525" marR="108585" indent="-171450">
                        <a:lnSpc>
                          <a:spcPct val="100000"/>
                        </a:lnSpc>
                        <a:spcBef>
                          <a:spcPts val="5"/>
                        </a:spcBef>
                        <a:buSzPct val="109090"/>
                        <a:buFont typeface="Arial" panose="020B0604020202020204" pitchFamily="34" charset="0"/>
                        <a:buChar char="•"/>
                        <a:tabLst>
                          <a:tab pos="377825" algn="l"/>
                        </a:tabLst>
                      </a:pPr>
                      <a:r>
                        <a:rPr sz="1200" spc="0" baseline="0" dirty="0">
                          <a:latin typeface="Arial"/>
                          <a:ea typeface="Arial Unicode MS" panose="020B0604020202020204"/>
                          <a:cs typeface="Arial"/>
                        </a:rPr>
                        <a:t>Developing new structures support for group interaction and cultural awareness</a:t>
                      </a:r>
                    </a:p>
                  </a:txBody>
                  <a:tcPr marL="0" marR="0" marT="34925" marB="0">
                    <a:lnT w="31733">
                      <a:solidFill>
                        <a:srgbClr val="2791A6"/>
                      </a:solidFill>
                      <a:prstDash val="solid"/>
                    </a:lnT>
                    <a:solidFill>
                      <a:srgbClr val="D9F1F6"/>
                    </a:solidFill>
                  </a:tcPr>
                </a:tc>
                <a:extLst>
                  <a:ext uri="{0D108BD9-81ED-4DB2-BD59-A6C34878D82A}">
                    <a16:rowId xmlns:a16="http://schemas.microsoft.com/office/drawing/2014/main" val="10001"/>
                  </a:ext>
                </a:extLst>
              </a:tr>
              <a:tr h="1821266">
                <a:tc gridSpan="3">
                  <a:txBody>
                    <a:bodyPr/>
                    <a:lstStyle/>
                    <a:p>
                      <a:pPr marL="151765" algn="just">
                        <a:lnSpc>
                          <a:spcPct val="100000"/>
                        </a:lnSpc>
                        <a:spcBef>
                          <a:spcPts val="844"/>
                        </a:spcBef>
                      </a:pPr>
                      <a:r>
                        <a:rPr sz="1400" b="1" spc="0" baseline="0" dirty="0">
                          <a:latin typeface="Arial"/>
                          <a:cs typeface="Arial"/>
                        </a:rPr>
                        <a:t>Engaging students on the autistic spectrum in dialogue</a:t>
                      </a:r>
                      <a:endParaRPr sz="1400" spc="0" baseline="0" dirty="0">
                        <a:latin typeface="Arial"/>
                        <a:cs typeface="Arial"/>
                      </a:endParaRPr>
                    </a:p>
                    <a:p>
                      <a:pPr>
                        <a:lnSpc>
                          <a:spcPct val="100000"/>
                        </a:lnSpc>
                        <a:spcBef>
                          <a:spcPts val="20"/>
                        </a:spcBef>
                      </a:pPr>
                      <a:endParaRPr sz="1200" spc="0" baseline="0" dirty="0">
                        <a:latin typeface="Times New Roman"/>
                        <a:cs typeface="Times New Roman"/>
                      </a:endParaRPr>
                    </a:p>
                    <a:p>
                      <a:pPr marL="151765" marR="135890" algn="just">
                        <a:lnSpc>
                          <a:spcPct val="95800"/>
                        </a:lnSpc>
                      </a:pPr>
                      <a:r>
                        <a:rPr sz="1200" spc="0" baseline="0" dirty="0">
                          <a:latin typeface="Arial"/>
                          <a:cs typeface="Arial"/>
                        </a:rPr>
                        <a:t>For example, Ana Laura Trigo Clapés has devised ways of adjusting the T-SEDA coding scheme to the communication characteristics  associated with autism. Some of the strategies were enriched, adding suggestions of how they could be implemented to support students’  understanding of the content and structure of dialogue and what is expected from their participation. Six main features were added,  including incorporating visual or physical representations, being explicit, breaking down information into steps, providing options, mediating  dialogue with peers and providing 1-to-1 support. Other new strategies related to configuring the physical classroom environment and  planning</a:t>
                      </a:r>
                      <a:r>
                        <a:rPr lang="en-US" sz="1200" spc="0" baseline="0" dirty="0">
                          <a:latin typeface="Arial"/>
                          <a:cs typeface="Arial"/>
                        </a:rPr>
                        <a:t> </a:t>
                      </a:r>
                      <a:r>
                        <a:rPr sz="1200" spc="0" baseline="0" dirty="0">
                          <a:latin typeface="Arial"/>
                          <a:cs typeface="Arial"/>
                        </a:rPr>
                        <a:t>friendlier activities that open</a:t>
                      </a:r>
                      <a:r>
                        <a:rPr lang="en-GB" sz="1200" spc="0" baseline="0" dirty="0">
                          <a:latin typeface="Arial"/>
                          <a:cs typeface="Arial"/>
                        </a:rPr>
                        <a:t> </a:t>
                      </a:r>
                      <a:r>
                        <a:rPr sz="1200" spc="0" baseline="0" dirty="0">
                          <a:latin typeface="Arial"/>
                          <a:cs typeface="Arial"/>
                        </a:rPr>
                        <a:t>up opportunities for different forms of contribution. Contact </a:t>
                      </a:r>
                      <a:r>
                        <a:rPr sz="1200" spc="0" baseline="0" dirty="0">
                          <a:latin typeface="Arial"/>
                          <a:cs typeface="Arial"/>
                          <a:hlinkClick r:id="rId2"/>
                        </a:rPr>
                        <a:t>t-seda@educ.cam.ac.uk</a:t>
                      </a:r>
                      <a:r>
                        <a:rPr sz="1200" spc="0" baseline="0" dirty="0">
                          <a:latin typeface="Arial"/>
                          <a:cs typeface="Arial"/>
                        </a:rPr>
                        <a:t> for more  information on the free resources available.</a:t>
                      </a:r>
                    </a:p>
                    <a:p>
                      <a:pPr marR="304165" algn="ctr">
                        <a:lnSpc>
                          <a:spcPts val="980"/>
                        </a:lnSpc>
                      </a:pPr>
                      <a:r>
                        <a:rPr sz="1000" spc="0" baseline="0" dirty="0">
                          <a:latin typeface="Arial"/>
                          <a:cs typeface="Arial"/>
                        </a:rPr>
                        <a:t>1</a:t>
                      </a:r>
                      <a:r>
                        <a:rPr lang="en-GB" sz="1000" spc="0" baseline="0" dirty="0">
                          <a:latin typeface="Arial"/>
                          <a:cs typeface="Arial"/>
                        </a:rPr>
                        <a:t>4</a:t>
                      </a:r>
                      <a:endParaRPr sz="1000" spc="0" baseline="0" dirty="0">
                        <a:latin typeface="Arial"/>
                        <a:cs typeface="Arial"/>
                      </a:endParaRPr>
                    </a:p>
                  </a:txBody>
                  <a:tcPr marL="0" marR="0" marT="107314"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6464" y="614560"/>
            <a:ext cx="3206236" cy="847027"/>
          </a:xfrm>
          <a:prstGeom prst="rect">
            <a:avLst/>
          </a:prstGeom>
          <a:solidFill>
            <a:srgbClr val="D9F1F6"/>
          </a:solidFill>
        </p:spPr>
        <p:txBody>
          <a:bodyPr vert="horz" wrap="square" lIns="0" tIns="15875" rIns="0" bIns="0" rtlCol="0">
            <a:spAutoFit/>
          </a:bodyPr>
          <a:lstStyle/>
          <a:p>
            <a:pPr marL="26034">
              <a:lnSpc>
                <a:spcPct val="100000"/>
              </a:lnSpc>
              <a:spcBef>
                <a:spcPts val="125"/>
              </a:spcBef>
            </a:pPr>
            <a:r>
              <a:rPr sz="1800" b="1" dirty="0">
                <a:solidFill>
                  <a:srgbClr val="1A616F"/>
                </a:solidFill>
                <a:latin typeface="Arial"/>
                <a:cs typeface="Arial"/>
              </a:rPr>
              <a:t>Part d. How productive is the</a:t>
            </a:r>
            <a:r>
              <a:rPr lang="en-GB" dirty="0">
                <a:latin typeface="Arial"/>
                <a:cs typeface="Arial"/>
              </a:rPr>
              <a:t> </a:t>
            </a:r>
            <a:r>
              <a:rPr sz="1800" b="1" dirty="0">
                <a:solidFill>
                  <a:srgbClr val="1A616F"/>
                </a:solidFill>
                <a:latin typeface="Arial"/>
                <a:cs typeface="Arial"/>
              </a:rPr>
              <a:t>dialogue in my classroom? </a:t>
            </a:r>
            <a:r>
              <a:rPr lang="en-GB" sz="1800" b="1" dirty="0">
                <a:solidFill>
                  <a:srgbClr val="1A616F"/>
                </a:solidFill>
                <a:latin typeface="Arial"/>
                <a:cs typeface="Arial"/>
              </a:rPr>
              <a:t> </a:t>
            </a:r>
            <a:r>
              <a:rPr sz="1800" b="1" dirty="0">
                <a:solidFill>
                  <a:srgbClr val="1A616F"/>
                </a:solidFill>
                <a:latin typeface="Arial"/>
                <a:cs typeface="Arial"/>
              </a:rPr>
              <a:t>A self-audit for teachers</a:t>
            </a:r>
            <a:endParaRPr sz="1800" dirty="0">
              <a:latin typeface="Arial"/>
              <a:cs typeface="Arial"/>
            </a:endParaRPr>
          </a:p>
        </p:txBody>
      </p:sp>
      <p:sp>
        <p:nvSpPr>
          <p:cNvPr id="3" name="object 3"/>
          <p:cNvSpPr txBox="1"/>
          <p:nvPr/>
        </p:nvSpPr>
        <p:spPr>
          <a:xfrm>
            <a:off x="4885316" y="724288"/>
            <a:ext cx="1680584" cy="246221"/>
          </a:xfrm>
          <a:prstGeom prst="rect">
            <a:avLst/>
          </a:prstGeom>
        </p:spPr>
        <p:txBody>
          <a:bodyPr vert="horz" wrap="square" lIns="0" tIns="0" rIns="0" bIns="0" rtlCol="0">
            <a:spAutoFit/>
          </a:bodyPr>
          <a:lstStyle/>
          <a:p>
            <a:pPr marL="12700">
              <a:lnSpc>
                <a:spcPct val="100000"/>
              </a:lnSpc>
            </a:pPr>
            <a:r>
              <a:rPr sz="1600" b="1" spc="-150" dirty="0">
                <a:latin typeface="Arial"/>
                <a:cs typeface="Arial"/>
              </a:rPr>
              <a:t>Your</a:t>
            </a:r>
            <a:r>
              <a:rPr sz="1600" b="1" spc="-140" dirty="0">
                <a:latin typeface="Arial"/>
                <a:cs typeface="Arial"/>
              </a:rPr>
              <a:t> </a:t>
            </a:r>
            <a:r>
              <a:rPr sz="1600" b="1" spc="-90" dirty="0">
                <a:latin typeface="Arial"/>
                <a:cs typeface="Arial"/>
              </a:rPr>
              <a:t>Self-Audit</a:t>
            </a:r>
            <a:endParaRPr sz="1600" dirty="0">
              <a:latin typeface="Arial"/>
              <a:cs typeface="Arial"/>
            </a:endParaRPr>
          </a:p>
        </p:txBody>
      </p:sp>
      <p:sp>
        <p:nvSpPr>
          <p:cNvPr id="4" name="object 4"/>
          <p:cNvSpPr txBox="1"/>
          <p:nvPr/>
        </p:nvSpPr>
        <p:spPr>
          <a:xfrm>
            <a:off x="630555" y="2001410"/>
            <a:ext cx="9746615" cy="4023922"/>
          </a:xfrm>
          <a:prstGeom prst="rect">
            <a:avLst/>
          </a:prstGeom>
          <a:ln w="31733">
            <a:solidFill>
              <a:srgbClr val="2791A6"/>
            </a:solidFill>
          </a:ln>
        </p:spPr>
        <p:txBody>
          <a:bodyPr vert="horz" wrap="square" lIns="0" tIns="36830" rIns="0" bIns="0" rtlCol="0">
            <a:spAutoFit/>
          </a:bodyPr>
          <a:lstStyle/>
          <a:p>
            <a:pPr marL="81915" marR="93980">
              <a:lnSpc>
                <a:spcPct val="121700"/>
              </a:lnSpc>
              <a:spcBef>
                <a:spcPts val="290"/>
              </a:spcBef>
            </a:pPr>
            <a:r>
              <a:rPr sz="1200" kern="0" dirty="0">
                <a:latin typeface="Arial" panose="020B0604020202020204" pitchFamily="34" charset="0"/>
                <a:cs typeface="Arial" panose="020B0604020202020204" pitchFamily="34" charset="0"/>
              </a:rPr>
              <a:t>You may want to begin by </a:t>
            </a:r>
            <a:r>
              <a:rPr lang="en-GB" sz="1200" kern="0" dirty="0">
                <a:latin typeface="Arial" panose="020B0604020202020204" pitchFamily="34" charset="0"/>
                <a:cs typeface="Arial" panose="020B0604020202020204" pitchFamily="34" charset="0"/>
              </a:rPr>
              <a:t>conducting </a:t>
            </a:r>
            <a:r>
              <a:rPr sz="1200" kern="0" dirty="0">
                <a:latin typeface="Arial" panose="020B0604020202020204" pitchFamily="34" charset="0"/>
                <a:cs typeface="Arial" panose="020B0604020202020204" pitchFamily="34" charset="0"/>
              </a:rPr>
              <a:t>a self-audit</a:t>
            </a:r>
            <a:r>
              <a:rPr sz="1200" kern="0" baseline="30000" dirty="0">
                <a:latin typeface="Arial" panose="020B0604020202020204" pitchFamily="34" charset="0"/>
                <a:cs typeface="Arial" panose="020B0604020202020204" pitchFamily="34" charset="0"/>
              </a:rPr>
              <a:t>1</a:t>
            </a:r>
            <a:r>
              <a:rPr sz="1200" kern="0" dirty="0">
                <a:latin typeface="Arial" panose="020B0604020202020204" pitchFamily="34" charset="0"/>
                <a:cs typeface="Arial" panose="020B0604020202020204" pitchFamily="34" charset="0"/>
              </a:rPr>
              <a:t>. But, remember that some</a:t>
            </a:r>
            <a:r>
              <a:rPr lang="en-US" sz="1200" kern="0" dirty="0">
                <a:latin typeface="Arial" panose="020B0604020202020204" pitchFamily="34" charset="0"/>
                <a:cs typeface="Arial" panose="020B0604020202020204" pitchFamily="34" charset="0"/>
              </a:rPr>
              <a:t>ti</a:t>
            </a:r>
            <a:r>
              <a:rPr sz="1200" kern="0" dirty="0">
                <a:latin typeface="Arial" panose="020B0604020202020204" pitchFamily="34" charset="0"/>
                <a:cs typeface="Arial" panose="020B0604020202020204" pitchFamily="34" charset="0"/>
              </a:rPr>
              <a:t>mes we understand audit statements diﬀerently. For example, </a:t>
            </a:r>
            <a:br>
              <a:rPr lang="en-US" sz="1200" kern="0" dirty="0">
                <a:latin typeface="Arial" panose="020B0604020202020204" pitchFamily="34" charset="0"/>
                <a:cs typeface="Arial" panose="020B0604020202020204" pitchFamily="34" charset="0"/>
              </a:rPr>
            </a:br>
            <a:r>
              <a:rPr sz="1200" kern="0" dirty="0">
                <a:latin typeface="Arial" panose="020B0604020202020204" pitchFamily="34" charset="0"/>
                <a:cs typeface="Arial" panose="020B0604020202020204" pitchFamily="34" charset="0"/>
              </a:rPr>
              <a:t>a ground rule, such as </a:t>
            </a:r>
            <a:r>
              <a:rPr sz="1200" b="1" kern="0" dirty="0">
                <a:latin typeface="Arial" panose="020B0604020202020204" pitchFamily="34" charset="0"/>
                <a:cs typeface="Arial" panose="020B0604020202020204" pitchFamily="34" charset="0"/>
              </a:rPr>
              <a:t>‘we all trust and listen to each other’, </a:t>
            </a:r>
            <a:r>
              <a:rPr sz="1200" kern="0" dirty="0">
                <a:latin typeface="Arial" panose="020B0604020202020204" pitchFamily="34" charset="0"/>
                <a:cs typeface="Arial" panose="020B0604020202020204" pitchFamily="34" charset="0"/>
              </a:rPr>
              <a:t>has diﬀerent possible meanings,</a:t>
            </a:r>
            <a:r>
              <a:rPr lang="en-US" sz="1200" kern="0" dirty="0">
                <a:latin typeface="Arial" panose="020B0604020202020204" pitchFamily="34" charset="0"/>
                <a:cs typeface="Arial" panose="020B0604020202020204" pitchFamily="34" charset="0"/>
              </a:rPr>
              <a:t> </a:t>
            </a:r>
            <a:r>
              <a:rPr sz="1200" kern="0" dirty="0">
                <a:latin typeface="Arial" panose="020B0604020202020204" pitchFamily="34" charset="0"/>
                <a:cs typeface="Arial" panose="020B0604020202020204" pitchFamily="34" charset="0"/>
              </a:rPr>
              <a:t>such as</a:t>
            </a:r>
            <a:r>
              <a:rPr sz="1200" kern="0" baseline="30000" dirty="0">
                <a:latin typeface="Arial" panose="020B0604020202020204" pitchFamily="34" charset="0"/>
                <a:cs typeface="Arial" panose="020B0604020202020204" pitchFamily="34" charset="0"/>
              </a:rPr>
              <a:t>2</a:t>
            </a:r>
            <a:r>
              <a:rPr sz="1200" kern="0" dirty="0">
                <a:latin typeface="Arial" panose="020B0604020202020204" pitchFamily="34" charset="0"/>
                <a:cs typeface="Arial" panose="020B0604020202020204" pitchFamily="34" charset="0"/>
              </a:rPr>
              <a:t>:</a:t>
            </a:r>
          </a:p>
          <a:p>
            <a:pPr marL="481965" indent="-171450">
              <a:lnSpc>
                <a:spcPct val="100000"/>
              </a:lnSpc>
              <a:spcBef>
                <a:spcPts val="885"/>
              </a:spcBef>
              <a:spcAft>
                <a:spcPts val="300"/>
              </a:spcAft>
              <a:buFont typeface="Arial" panose="020B0604020202020204" pitchFamily="34" charset="0"/>
              <a:buChar char="•"/>
              <a:tabLst>
                <a:tab pos="539115" algn="l"/>
                <a:tab pos="539750" algn="l"/>
              </a:tabLst>
            </a:pPr>
            <a:r>
              <a:rPr sz="1200" kern="0" dirty="0">
                <a:latin typeface="Arial" panose="020B0604020202020204" pitchFamily="34" charset="0"/>
                <a:cs typeface="Arial" panose="020B0604020202020204" pitchFamily="34" charset="0"/>
              </a:rPr>
              <a:t>fostering interpersonal </a:t>
            </a:r>
            <a:r>
              <a:rPr lang="en-GB" sz="1200" kern="0" dirty="0">
                <a:latin typeface="Arial" panose="020B0604020202020204" pitchFamily="34" charset="0"/>
                <a:cs typeface="Arial" panose="020B0604020202020204" pitchFamily="34" charset="0"/>
              </a:rPr>
              <a:t>relationships</a:t>
            </a:r>
            <a:endParaRPr sz="1200" kern="0" dirty="0">
              <a:latin typeface="Arial" panose="020B0604020202020204" pitchFamily="34" charset="0"/>
              <a:cs typeface="Arial" panose="020B0604020202020204" pitchFamily="34" charset="0"/>
            </a:endParaRPr>
          </a:p>
          <a:p>
            <a:pPr marL="481965" indent="-171450">
              <a:lnSpc>
                <a:spcPct val="100000"/>
              </a:lnSpc>
              <a:spcBef>
                <a:spcPts val="20"/>
              </a:spcBef>
              <a:spcAft>
                <a:spcPts val="300"/>
              </a:spcAft>
              <a:buFont typeface="Arial" panose="020B0604020202020204" pitchFamily="34" charset="0"/>
              <a:buChar char="•"/>
              <a:tabLst>
                <a:tab pos="539115" algn="l"/>
                <a:tab pos="539750" algn="l"/>
              </a:tabLst>
            </a:pPr>
            <a:r>
              <a:rPr sz="1200" kern="0" dirty="0">
                <a:latin typeface="Arial" panose="020B0604020202020204" pitchFamily="34" charset="0"/>
                <a:cs typeface="Arial" panose="020B0604020202020204" pitchFamily="34" charset="0"/>
              </a:rPr>
              <a:t>hearing everyone’s ideas</a:t>
            </a:r>
          </a:p>
          <a:p>
            <a:pPr marL="481965" indent="-171450">
              <a:lnSpc>
                <a:spcPct val="100000"/>
              </a:lnSpc>
              <a:spcBef>
                <a:spcPts val="20"/>
              </a:spcBef>
              <a:spcAft>
                <a:spcPts val="300"/>
              </a:spcAft>
              <a:buFont typeface="Arial" panose="020B0604020202020204" pitchFamily="34" charset="0"/>
              <a:buChar char="•"/>
              <a:tabLst>
                <a:tab pos="539115" algn="l"/>
                <a:tab pos="539750" algn="l"/>
              </a:tabLst>
            </a:pPr>
            <a:r>
              <a:rPr sz="1200" kern="0" dirty="0">
                <a:latin typeface="Arial" panose="020B0604020202020204" pitchFamily="34" charset="0"/>
                <a:cs typeface="Arial" panose="020B0604020202020204" pitchFamily="34" charset="0"/>
              </a:rPr>
              <a:t>learning from each other’s thinking</a:t>
            </a:r>
          </a:p>
          <a:p>
            <a:pPr>
              <a:lnSpc>
                <a:spcPct val="100000"/>
              </a:lnSpc>
              <a:spcBef>
                <a:spcPts val="15"/>
              </a:spcBef>
            </a:pPr>
            <a:endParaRPr sz="2050" kern="0" dirty="0">
              <a:latin typeface="Times New Roman"/>
              <a:cs typeface="Times New Roman"/>
            </a:endParaRPr>
          </a:p>
          <a:p>
            <a:pPr marL="81915">
              <a:lnSpc>
                <a:spcPct val="100000"/>
              </a:lnSpc>
            </a:pPr>
            <a:r>
              <a:rPr sz="1200" kern="0" dirty="0">
                <a:latin typeface="Arial Unicode MS"/>
                <a:cs typeface="Arial Unicode MS"/>
              </a:rPr>
              <a:t>Your self-audit will help you to identify the characteristics of your current classroom practice. It will also help you to:</a:t>
            </a:r>
          </a:p>
          <a:p>
            <a:pPr marL="475615" indent="-171450">
              <a:lnSpc>
                <a:spcPct val="100000"/>
              </a:lnSpc>
              <a:spcBef>
                <a:spcPts val="955"/>
              </a:spcBef>
              <a:buFont typeface="Arial" panose="020B0604020202020204" pitchFamily="34" charset="0"/>
              <a:buChar char="•"/>
              <a:tabLst>
                <a:tab pos="532130" algn="l"/>
                <a:tab pos="532765" algn="l"/>
              </a:tabLst>
            </a:pPr>
            <a:r>
              <a:rPr sz="1200" kern="0" dirty="0">
                <a:latin typeface="Arial Unicode MS"/>
                <a:cs typeface="Arial Unicode MS"/>
              </a:rPr>
              <a:t>start your reflective cycle by focusing on your interests and aims to start thinking about your inquiry</a:t>
            </a:r>
          </a:p>
          <a:p>
            <a:pPr marL="475615" indent="-171450">
              <a:lnSpc>
                <a:spcPct val="100000"/>
              </a:lnSpc>
              <a:spcBef>
                <a:spcPts val="355"/>
              </a:spcBef>
              <a:buFont typeface="Arial" panose="020B0604020202020204" pitchFamily="34" charset="0"/>
              <a:buChar char="•"/>
              <a:tabLst>
                <a:tab pos="532130" algn="l"/>
                <a:tab pos="532765" algn="l"/>
              </a:tabLst>
            </a:pPr>
            <a:r>
              <a:rPr sz="1200" kern="0" dirty="0">
                <a:latin typeface="Arial Unicode MS"/>
                <a:cs typeface="Arial Unicode MS"/>
              </a:rPr>
              <a:t>reflect and monitor what happens as you go along</a:t>
            </a:r>
          </a:p>
          <a:p>
            <a:pPr marL="475615" indent="-171450">
              <a:lnSpc>
                <a:spcPct val="100000"/>
              </a:lnSpc>
              <a:spcBef>
                <a:spcPts val="355"/>
              </a:spcBef>
              <a:buFont typeface="Arial" panose="020B0604020202020204" pitchFamily="34" charset="0"/>
              <a:buChar char="•"/>
              <a:tabLst>
                <a:tab pos="532130" algn="l"/>
                <a:tab pos="532765" algn="l"/>
              </a:tabLst>
            </a:pPr>
            <a:r>
              <a:rPr sz="1200" kern="0" dirty="0">
                <a:latin typeface="Arial Unicode MS"/>
                <a:cs typeface="Arial Unicode MS"/>
              </a:rPr>
              <a:t>see how dialogue in your classroom has changed by repeating the audit after your inquiry</a:t>
            </a:r>
          </a:p>
          <a:p>
            <a:pPr>
              <a:lnSpc>
                <a:spcPct val="100000"/>
              </a:lnSpc>
            </a:pPr>
            <a:endParaRPr sz="1500" kern="0" dirty="0">
              <a:latin typeface="Times New Roman"/>
              <a:cs typeface="Times New Roman"/>
            </a:endParaRPr>
          </a:p>
          <a:p>
            <a:pPr>
              <a:lnSpc>
                <a:spcPct val="100000"/>
              </a:lnSpc>
              <a:spcBef>
                <a:spcPts val="15"/>
              </a:spcBef>
            </a:pPr>
            <a:endParaRPr sz="800" kern="0" dirty="0">
              <a:latin typeface="Times New Roman"/>
              <a:cs typeface="Times New Roman"/>
            </a:endParaRPr>
          </a:p>
          <a:p>
            <a:pPr marL="81915">
              <a:lnSpc>
                <a:spcPct val="100000"/>
              </a:lnSpc>
            </a:pPr>
            <a:r>
              <a:rPr sz="1200" kern="0" dirty="0">
                <a:latin typeface="Arial Unicode MS"/>
                <a:cs typeface="Arial Unicode MS"/>
              </a:rPr>
              <a:t>You’ll find the self-audit on the next page, and a downloadable version is available on the T-SEDA website for you to complete.</a:t>
            </a:r>
          </a:p>
          <a:p>
            <a:pPr marL="81915" marR="202565">
              <a:lnSpc>
                <a:spcPct val="121700"/>
              </a:lnSpc>
              <a:spcBef>
                <a:spcPts val="570"/>
              </a:spcBef>
            </a:pPr>
            <a:r>
              <a:rPr sz="1200" b="1" kern="0" dirty="0">
                <a:latin typeface="Arial"/>
                <a:cs typeface="Arial"/>
              </a:rPr>
              <a:t>Tool 2H, Dialogic Teaching Questionnaire</a:t>
            </a:r>
            <a:r>
              <a:rPr lang="en-US" sz="1200" b="1" kern="0" dirty="0">
                <a:latin typeface="Arial"/>
                <a:cs typeface="Arial"/>
              </a:rPr>
              <a:t> - </a:t>
            </a:r>
            <a:r>
              <a:rPr sz="1200" b="1" kern="0" dirty="0">
                <a:latin typeface="Arial"/>
                <a:cs typeface="Arial"/>
              </a:rPr>
              <a:t>Assessment of their practice </a:t>
            </a:r>
            <a:r>
              <a:rPr sz="1200" kern="0" dirty="0">
                <a:latin typeface="Arial Unicode MS"/>
                <a:cs typeface="Arial Unicode MS"/>
              </a:rPr>
              <a:t>also offers you the opportunity to reflect on your practice. You could do this at different points as you carry out an inquiry to record how your practice might be changing.</a:t>
            </a:r>
          </a:p>
          <a:p>
            <a:pPr>
              <a:lnSpc>
                <a:spcPct val="100000"/>
              </a:lnSpc>
            </a:pPr>
            <a:endParaRPr sz="1400" dirty="0">
              <a:latin typeface="Times New Roman"/>
              <a:cs typeface="Times New Roman"/>
            </a:endParaRPr>
          </a:p>
          <a:p>
            <a:pPr marL="539115">
              <a:lnSpc>
                <a:spcPct val="100000"/>
              </a:lnSpc>
            </a:pPr>
            <a:r>
              <a:rPr lang="en-GB" sz="1200" b="1" dirty="0">
                <a:solidFill>
                  <a:srgbClr val="0000FF"/>
                </a:solidFill>
                <a:latin typeface="Arial"/>
                <a:cs typeface="Arial"/>
              </a:rPr>
              <a:t> </a:t>
            </a:r>
            <a:r>
              <a:rPr sz="1200" b="1" u="sng" dirty="0">
                <a:solidFill>
                  <a:srgbClr val="0000FF"/>
                </a:solidFill>
                <a:latin typeface="Arial"/>
                <a:cs typeface="Arial"/>
                <a:hlinkClick r:id="rId3"/>
              </a:rPr>
              <a:t>Video 6: Completing your self-audit</a:t>
            </a:r>
            <a:endParaRPr lang="en-GB" sz="1200" b="1" u="sng" dirty="0">
              <a:solidFill>
                <a:srgbClr val="0000FF"/>
              </a:solidFill>
              <a:latin typeface="Arial"/>
              <a:cs typeface="Arial"/>
            </a:endParaRPr>
          </a:p>
        </p:txBody>
      </p:sp>
      <p:sp>
        <p:nvSpPr>
          <p:cNvPr id="5" name="object 5"/>
          <p:cNvSpPr txBox="1"/>
          <p:nvPr/>
        </p:nvSpPr>
        <p:spPr>
          <a:xfrm>
            <a:off x="8242300" y="1692028"/>
            <a:ext cx="1619892" cy="184666"/>
          </a:xfrm>
          <a:prstGeom prst="rect">
            <a:avLst/>
          </a:prstGeom>
        </p:spPr>
        <p:txBody>
          <a:bodyPr vert="horz" wrap="square" lIns="0" tIns="0" rIns="0" bIns="0" rtlCol="0">
            <a:spAutoFit/>
          </a:bodyPr>
          <a:lstStyle/>
          <a:p>
            <a:pPr marL="12700">
              <a:lnSpc>
                <a:spcPct val="100000"/>
              </a:lnSpc>
            </a:pPr>
            <a:r>
              <a:rPr sz="1200" i="1" dirty="0">
                <a:latin typeface="Arial"/>
                <a:cs typeface="Arial"/>
              </a:rPr>
              <a:t>Section of inquiry cycle</a:t>
            </a:r>
            <a:endParaRPr sz="1200" dirty="0">
              <a:latin typeface="Arial"/>
              <a:cs typeface="Arial"/>
            </a:endParaRPr>
          </a:p>
        </p:txBody>
      </p:sp>
      <p:sp>
        <p:nvSpPr>
          <p:cNvPr id="6" name="object 6"/>
          <p:cNvSpPr/>
          <p:nvPr/>
        </p:nvSpPr>
        <p:spPr>
          <a:xfrm>
            <a:off x="723785" y="5610225"/>
            <a:ext cx="439415" cy="439418"/>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119630" y="615831"/>
            <a:ext cx="2285358" cy="1093468"/>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630555" y="6372225"/>
            <a:ext cx="9593580" cy="677108"/>
          </a:xfrm>
          <a:prstGeom prst="rect">
            <a:avLst/>
          </a:prstGeom>
        </p:spPr>
        <p:txBody>
          <a:bodyPr vert="horz" wrap="square" lIns="0" tIns="0" rIns="0" bIns="0" rtlCol="0">
            <a:spAutoFit/>
          </a:bodyPr>
          <a:lstStyle/>
          <a:p>
            <a:pPr marL="12700">
              <a:lnSpc>
                <a:spcPct val="100000"/>
              </a:lnSpc>
              <a:buAutoNum type="arabicPeriod"/>
              <a:tabLst>
                <a:tab pos="138430" algn="l"/>
              </a:tabLst>
            </a:pPr>
            <a:r>
              <a:rPr lang="en-GB" sz="1000" kern="0" dirty="0">
                <a:latin typeface="Arial"/>
                <a:cs typeface="Arial"/>
              </a:rPr>
              <a:t> </a:t>
            </a:r>
            <a:r>
              <a:rPr sz="1000" kern="0" dirty="0">
                <a:latin typeface="Arial"/>
                <a:cs typeface="Arial"/>
              </a:rPr>
              <a:t>This self-audit builds on an original table authored by Diane Rawlins, one of our teacher co-researchers in Cambridge. (Economic and Social Research Council grant no. RES063270081).</a:t>
            </a:r>
          </a:p>
          <a:p>
            <a:pPr marL="12700" marR="217804">
              <a:lnSpc>
                <a:spcPct val="120000"/>
              </a:lnSpc>
              <a:buAutoNum type="arabicPeriod"/>
              <a:tabLst>
                <a:tab pos="138430" algn="l"/>
              </a:tabLst>
            </a:pPr>
            <a:r>
              <a:rPr lang="en-GB" sz="1000" kern="0" dirty="0">
                <a:latin typeface="Arial"/>
                <a:cs typeface="Arial"/>
              </a:rPr>
              <a:t> </a:t>
            </a:r>
            <a:r>
              <a:rPr sz="1000" kern="0" dirty="0">
                <a:latin typeface="Arial"/>
                <a:cs typeface="Arial"/>
              </a:rPr>
              <a:t>This distinction between the three different layers and elements of classroom dialogue was highlighted in a large-scale mixed methods intervention study on classroom dialogue in teaching science and mathematics (</a:t>
            </a:r>
            <a:r>
              <a:rPr lang="en-GB" sz="1000" u="sng" kern="0" dirty="0">
                <a:solidFill>
                  <a:srgbClr val="0000FF"/>
                </a:solidFill>
                <a:latin typeface="Arial"/>
                <a:cs typeface="Arial"/>
                <a:hlinkClick r:id="rId6"/>
              </a:rPr>
              <a:t>www.educ.cam.ac.uk/research/projects/episteme/</a:t>
            </a:r>
            <a:r>
              <a:rPr lang="en-US" sz="1000" kern="0" dirty="0">
                <a:latin typeface="Arial"/>
                <a:cs typeface="Arial"/>
              </a:rPr>
              <a:t>).</a:t>
            </a:r>
            <a:r>
              <a:rPr lang="en-GB" sz="1000" kern="0" dirty="0">
                <a:latin typeface="Arial"/>
                <a:cs typeface="Arial"/>
              </a:rPr>
              <a:t>    </a:t>
            </a:r>
            <a:r>
              <a:rPr sz="1500" spc="-7" baseline="-41666" dirty="0">
                <a:latin typeface="Arial"/>
                <a:cs typeface="Arial"/>
              </a:rPr>
              <a:t>15</a:t>
            </a:r>
            <a:endParaRPr sz="1500" baseline="-41666" dirty="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542706" y="314920"/>
            <a:ext cx="9799320" cy="789960"/>
          </a:xfrm>
          <a:prstGeom prst="rect">
            <a:avLst/>
          </a:prstGeom>
          <a:solidFill>
            <a:srgbClr val="CCCCFF"/>
          </a:solidFill>
        </p:spPr>
        <p:txBody>
          <a:bodyPr vert="horz" wrap="square" lIns="0" tIns="73660" rIns="0" bIns="0" rtlCol="0">
            <a:spAutoFit/>
          </a:bodyPr>
          <a:lstStyle/>
          <a:p>
            <a:pPr marL="79375">
              <a:lnSpc>
                <a:spcPct val="100000"/>
              </a:lnSpc>
              <a:spcBef>
                <a:spcPts val="580"/>
              </a:spcBef>
            </a:pPr>
            <a:r>
              <a:rPr sz="1100" spc="10" dirty="0">
                <a:latin typeface="Arial Unicode MS"/>
                <a:cs typeface="Arial Unicode MS"/>
              </a:rPr>
              <a:t>Reflection point: In looking</a:t>
            </a:r>
            <a:r>
              <a:rPr lang="en-GB" sz="1100" spc="10" dirty="0">
                <a:latin typeface="Arial Unicode MS"/>
                <a:cs typeface="Arial Unicode MS"/>
              </a:rPr>
              <a:t> at</a:t>
            </a:r>
            <a:r>
              <a:rPr sz="1100" spc="10" dirty="0">
                <a:latin typeface="Arial Unicode MS"/>
                <a:cs typeface="Arial Unicode MS"/>
              </a:rPr>
              <a:t> the self-audit, ask yourself:</a:t>
            </a:r>
          </a:p>
          <a:p>
            <a:pPr marL="479425" indent="-171450">
              <a:lnSpc>
                <a:spcPct val="100000"/>
              </a:lnSpc>
              <a:spcBef>
                <a:spcPts val="90"/>
              </a:spcBef>
              <a:buFont typeface="Arial" panose="020B0604020202020204" pitchFamily="34" charset="0"/>
              <a:buChar char="•"/>
              <a:tabLst>
                <a:tab pos="407034" algn="l"/>
              </a:tabLst>
            </a:pPr>
            <a:r>
              <a:rPr sz="1100" b="1" spc="10" dirty="0">
                <a:latin typeface="Arial"/>
                <a:cs typeface="Arial"/>
              </a:rPr>
              <a:t>What do these mean in my practice and how do I know they are actually happening?</a:t>
            </a:r>
            <a:endParaRPr sz="1100" spc="10" dirty="0">
              <a:latin typeface="Arial"/>
              <a:cs typeface="Arial"/>
            </a:endParaRPr>
          </a:p>
          <a:p>
            <a:pPr marL="479425" indent="-171450">
              <a:lnSpc>
                <a:spcPct val="100000"/>
              </a:lnSpc>
              <a:spcBef>
                <a:spcPts val="70"/>
              </a:spcBef>
              <a:buFont typeface="Arial" panose="020B0604020202020204" pitchFamily="34" charset="0"/>
              <a:buChar char="•"/>
              <a:tabLst>
                <a:tab pos="407034" algn="l"/>
              </a:tabLst>
            </a:pPr>
            <a:r>
              <a:rPr sz="1100" b="1" spc="10" dirty="0">
                <a:latin typeface="Arial"/>
                <a:cs typeface="Arial"/>
              </a:rPr>
              <a:t>To what extent is the ethos in my classroom supportive of dialogue for learning?</a:t>
            </a:r>
            <a:endParaRPr sz="1100" spc="10" dirty="0">
              <a:latin typeface="Arial"/>
              <a:cs typeface="Arial"/>
            </a:endParaRPr>
          </a:p>
          <a:p>
            <a:pPr marL="479425" indent="-171450">
              <a:lnSpc>
                <a:spcPct val="100000"/>
              </a:lnSpc>
              <a:spcBef>
                <a:spcPts val="70"/>
              </a:spcBef>
              <a:buFont typeface="Arial" panose="020B0604020202020204" pitchFamily="34" charset="0"/>
              <a:buChar char="•"/>
              <a:tabLst>
                <a:tab pos="407034" algn="l"/>
              </a:tabLst>
            </a:pPr>
            <a:r>
              <a:rPr sz="1100" b="1" spc="10" dirty="0">
                <a:latin typeface="Arial"/>
                <a:cs typeface="Arial"/>
              </a:rPr>
              <a:t>What is the difference between the ‘I’ and the ‘we’ columns? Is there a difference between your planning and what happens in practice?</a:t>
            </a:r>
            <a:endParaRPr sz="1100" spc="1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635" rIns="0" bIns="0" rtlCol="0">
            <a:spAutoFit/>
          </a:bodyPr>
          <a:lstStyle/>
          <a:p>
            <a:pPr marL="25400">
              <a:lnSpc>
                <a:spcPct val="100000"/>
              </a:lnSpc>
              <a:spcBef>
                <a:spcPts val="5"/>
              </a:spcBef>
            </a:pPr>
            <a:r>
              <a:rPr dirty="0"/>
              <a:t>16</a:t>
            </a:r>
          </a:p>
        </p:txBody>
      </p:sp>
      <p:graphicFrame>
        <p:nvGraphicFramePr>
          <p:cNvPr id="5" name="Table 4">
            <a:extLst>
              <a:ext uri="{FF2B5EF4-FFF2-40B4-BE49-F238E27FC236}">
                <a16:creationId xmlns:a16="http://schemas.microsoft.com/office/drawing/2014/main" id="{AF04EB34-34B2-F347-A219-8F408A16D50F}"/>
              </a:ext>
            </a:extLst>
          </p:cNvPr>
          <p:cNvGraphicFramePr>
            <a:graphicFrameLocks noGrp="1"/>
          </p:cNvGraphicFramePr>
          <p:nvPr>
            <p:extLst>
              <p:ext uri="{D42A27DB-BD31-4B8C-83A1-F6EECF244321}">
                <p14:modId xmlns:p14="http://schemas.microsoft.com/office/powerpoint/2010/main" val="290573862"/>
              </p:ext>
            </p:extLst>
          </p:nvPr>
        </p:nvGraphicFramePr>
        <p:xfrm>
          <a:off x="774700" y="1343025"/>
          <a:ext cx="8763001" cy="5638799"/>
        </p:xfrm>
        <a:graphic>
          <a:graphicData uri="http://schemas.openxmlformats.org/drawingml/2006/table">
            <a:tbl>
              <a:tblPr firstRow="1" firstCol="1" bandRow="1"/>
              <a:tblGrid>
                <a:gridCol w="4648200">
                  <a:extLst>
                    <a:ext uri="{9D8B030D-6E8A-4147-A177-3AD203B41FA5}">
                      <a16:colId xmlns:a16="http://schemas.microsoft.com/office/drawing/2014/main" val="3846020261"/>
                    </a:ext>
                  </a:extLst>
                </a:gridCol>
                <a:gridCol w="685800">
                  <a:extLst>
                    <a:ext uri="{9D8B030D-6E8A-4147-A177-3AD203B41FA5}">
                      <a16:colId xmlns:a16="http://schemas.microsoft.com/office/drawing/2014/main" val="148091647"/>
                    </a:ext>
                  </a:extLst>
                </a:gridCol>
                <a:gridCol w="2652983">
                  <a:extLst>
                    <a:ext uri="{9D8B030D-6E8A-4147-A177-3AD203B41FA5}">
                      <a16:colId xmlns:a16="http://schemas.microsoft.com/office/drawing/2014/main" val="245639573"/>
                    </a:ext>
                  </a:extLst>
                </a:gridCol>
                <a:gridCol w="776018">
                  <a:extLst>
                    <a:ext uri="{9D8B030D-6E8A-4147-A177-3AD203B41FA5}">
                      <a16:colId xmlns:a16="http://schemas.microsoft.com/office/drawing/2014/main" val="1465638225"/>
                    </a:ext>
                  </a:extLst>
                </a:gridCol>
              </a:tblGrid>
              <a:tr h="730846">
                <a:tc gridSpan="4">
                  <a:txBody>
                    <a:bodyPr/>
                    <a:lstStyle/>
                    <a:p>
                      <a:pPr algn="l" fontAlgn="t">
                        <a:spcBef>
                          <a:spcPts val="0"/>
                        </a:spcBef>
                        <a:spcAft>
                          <a:spcPts val="0"/>
                        </a:spcAft>
                      </a:pPr>
                      <a:r>
                        <a:rPr lang="en-GB" sz="1200" b="0" i="0" u="none" strike="noStrike" dirty="0">
                          <a:effectLst/>
                          <a:latin typeface="Arial" panose="020B0604020202020204" pitchFamily="34" charset="0"/>
                          <a:ea typeface="Times New Roman" panose="02020603050405020304" pitchFamily="18" charset="0"/>
                          <a:cs typeface="Arial" panose="020B0604020202020204" pitchFamily="34" charset="0"/>
                        </a:rPr>
                        <a:t> </a:t>
                      </a:r>
                      <a:r>
                        <a:rPr lang="en-GB" sz="1200" b="1"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Self-Audit: Supporting development of dialogue in teaching and learning </a:t>
                      </a:r>
                      <a:endParaRPr lang="en-GB" sz="1200" b="0" i="0" u="none" strike="noStrike" dirty="0">
                        <a:effectLst/>
                        <a:latin typeface="Arial" panose="020B0604020202020204" pitchFamily="34" charset="0"/>
                        <a:cs typeface="Arial" panose="020B0604020202020204" pitchFamily="34" charset="0"/>
                      </a:endParaRPr>
                    </a:p>
                    <a:p>
                      <a:pPr algn="l" fontAlgn="t">
                        <a:spcBef>
                          <a:spcPts val="400"/>
                        </a:spcBef>
                        <a:spcAft>
                          <a:spcPts val="400"/>
                        </a:spcAft>
                      </a:pPr>
                      <a:r>
                        <a:rPr lang="en-GB"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Reflect on learning and teaching in your setting and </a:t>
                      </a:r>
                      <a:r>
                        <a:rPr lang="en-GB" sz="1200" b="1"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rate each statement</a:t>
                      </a:r>
                      <a:r>
                        <a:rPr lang="en-GB"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using: </a:t>
                      </a:r>
                      <a:r>
                        <a:rPr lang="en-GB" sz="1200" b="1"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n-GB"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rarely  </a:t>
                      </a:r>
                      <a:r>
                        <a:rPr lang="en-GB" sz="1200" b="1"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GB"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sometimes  </a:t>
                      </a:r>
                      <a:r>
                        <a:rPr lang="en-GB" sz="1200" b="1"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r>
                        <a:rPr lang="en-GB"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usually</a:t>
                      </a:r>
                      <a:endParaRPr lang="en-GB" sz="1200" b="0" i="0" u="none" strike="noStrike" dirty="0">
                        <a:effectLst/>
                        <a:latin typeface="Arial" panose="020B0604020202020204" pitchFamily="34" charset="0"/>
                        <a:cs typeface="Arial" panose="020B0604020202020204" pitchFamily="34" charset="0"/>
                      </a:endParaRPr>
                    </a:p>
                    <a:p>
                      <a:pPr algn="l" fontAlgn="t">
                        <a:spcBef>
                          <a:spcPts val="0"/>
                        </a:spcBef>
                        <a:spcAft>
                          <a:spcPts val="0"/>
                        </a:spcAft>
                      </a:pPr>
                      <a:r>
                        <a:rPr lang="en-GB" sz="1200" b="0" i="0" u="none" strike="noStrike" dirty="0">
                          <a:effectLst/>
                          <a:latin typeface="Arial" panose="020B0604020202020204" pitchFamily="34" charset="0"/>
                          <a:ea typeface="Times New Roman" panose="02020603050405020304" pitchFamily="18" charset="0"/>
                          <a:cs typeface="Arial" panose="020B0604020202020204" pitchFamily="34" charset="0"/>
                        </a:rPr>
                        <a:t> </a:t>
                      </a:r>
                      <a:endParaRPr lang="en-GB" sz="1200" b="0" i="0" u="none" strike="noStrike" dirty="0">
                        <a:effectLst/>
                        <a:latin typeface="Arial" panose="020B0604020202020204" pitchFamily="34" charset="0"/>
                        <a:cs typeface="Arial" panose="020B0604020202020204" pitchFamily="34" charset="0"/>
                      </a:endParaRPr>
                    </a:p>
                  </a:txBody>
                  <a:tcPr marL="66188" marR="66188" marT="33094" marB="330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52215991"/>
                  </a:ext>
                </a:extLst>
              </a:tr>
              <a:tr h="483036">
                <a:tc>
                  <a:txBody>
                    <a:bodyPr/>
                    <a:lstStyle/>
                    <a:p>
                      <a:pPr marL="91440" algn="l" fontAlgn="t">
                        <a:spcBef>
                          <a:spcPts val="1200"/>
                        </a:spcBef>
                        <a:spcAft>
                          <a:spcPts val="1200"/>
                        </a:spcAft>
                      </a:pPr>
                      <a:r>
                        <a:rPr lang="en-GB" sz="1200" b="1" i="0" u="none" strike="noStrike">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my teaching, do I… ?</a:t>
                      </a:r>
                      <a:endParaRPr lang="en-GB" sz="1200" b="0" i="0" u="none" strike="noStrike">
                        <a:effectLst/>
                        <a:latin typeface="Arial" panose="020B0604020202020204" pitchFamily="34" charset="0"/>
                        <a:cs typeface="Arial" panose="020B0604020202020204" pitchFamily="34" charset="0"/>
                      </a:endParaRPr>
                    </a:p>
                  </a:txBody>
                  <a:tcPr marL="48262" marR="48262" marT="68946" marB="689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t">
                        <a:spcBef>
                          <a:spcPts val="1200"/>
                        </a:spcBef>
                        <a:spcAft>
                          <a:spcPts val="1200"/>
                        </a:spcAft>
                      </a:pPr>
                      <a:r>
                        <a:rPr lang="en-GB" sz="1200" b="1" i="0" u="none" strike="noStrike">
                          <a:solidFill>
                            <a:srgbClr val="000000"/>
                          </a:solidFill>
                          <a:effectLst/>
                          <a:latin typeface="Arial" panose="020B0604020202020204" pitchFamily="34" charset="0"/>
                          <a:ea typeface="Times New Roman" panose="02020603050405020304" pitchFamily="18" charset="0"/>
                          <a:cs typeface="Arial" panose="020B0604020202020204" pitchFamily="34" charset="0"/>
                        </a:rPr>
                        <a:t>My rating</a:t>
                      </a:r>
                      <a:endParaRPr lang="en-GB" sz="1200" b="0" i="0" u="none" strike="noStrike">
                        <a:effectLst/>
                        <a:latin typeface="Arial" panose="020B0604020202020204" pitchFamily="34" charset="0"/>
                        <a:cs typeface="Arial" panose="020B0604020202020204" pitchFamily="34" charset="0"/>
                      </a:endParaRPr>
                    </a:p>
                  </a:txBody>
                  <a:tcPr marL="48262" marR="48262" marT="68946" marB="689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1200"/>
                        </a:spcBef>
                        <a:spcAft>
                          <a:spcPts val="1200"/>
                        </a:spcAft>
                      </a:pPr>
                      <a:r>
                        <a:rPr lang="en-GB" sz="1200" b="1" i="0" u="none" strike="noStrike">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our setting/classroom, do learners and I…</a:t>
                      </a:r>
                      <a:endParaRPr lang="en-GB" sz="1200" b="0" i="0" u="none" strike="noStrike">
                        <a:effectLst/>
                        <a:latin typeface="Arial" panose="020B0604020202020204" pitchFamily="34" charset="0"/>
                        <a:cs typeface="Arial" panose="020B0604020202020204" pitchFamily="34" charset="0"/>
                      </a:endParaRPr>
                    </a:p>
                  </a:txBody>
                  <a:tcPr marL="48262" marR="48262" marT="68946" marB="689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l" fontAlgn="t">
                        <a:spcBef>
                          <a:spcPts val="1200"/>
                        </a:spcBef>
                        <a:spcAft>
                          <a:spcPts val="1200"/>
                        </a:spcAft>
                      </a:pPr>
                      <a:r>
                        <a:rPr lang="en-GB" sz="1200" b="1" i="0" u="none" strike="noStrike">
                          <a:solidFill>
                            <a:srgbClr val="000000"/>
                          </a:solidFill>
                          <a:effectLst/>
                          <a:latin typeface="Arial" panose="020B0604020202020204" pitchFamily="34" charset="0"/>
                          <a:ea typeface="Times New Roman" panose="02020603050405020304" pitchFamily="18" charset="0"/>
                          <a:cs typeface="Arial" panose="020B0604020202020204" pitchFamily="34" charset="0"/>
                        </a:rPr>
                        <a:t>My rating</a:t>
                      </a:r>
                      <a:endParaRPr lang="en-GB" sz="1200" b="0" i="0" u="none" strike="noStrike">
                        <a:effectLst/>
                        <a:latin typeface="Arial" panose="020B0604020202020204" pitchFamily="34" charset="0"/>
                        <a:cs typeface="Arial" panose="020B0604020202020204" pitchFamily="34" charset="0"/>
                      </a:endParaRPr>
                    </a:p>
                  </a:txBody>
                  <a:tcPr marL="48262" marR="48262" marT="68946" marB="689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511644"/>
                  </a:ext>
                </a:extLst>
              </a:tr>
              <a:tr h="4404301">
                <a:tc>
                  <a:txBody>
                    <a:bodyPr/>
                    <a:lstStyle/>
                    <a:p>
                      <a:pPr marL="384048" indent="-274320" algn="l" fontAlgn="t">
                        <a:spcBef>
                          <a:spcPts val="400"/>
                        </a:spcBef>
                        <a:spcAft>
                          <a:spcPts val="0"/>
                        </a:spcAft>
                      </a:pPr>
                      <a:r>
                        <a:rPr lang="en-GB"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value learners’ talk and plan for it to take place in groups and whole-class situations</a:t>
                      </a:r>
                      <a:endParaRPr lang="en-GB" sz="1200" b="0" i="0" u="none" strike="noStrike" dirty="0">
                        <a:effectLst/>
                        <a:latin typeface="Arial" panose="020B0604020202020204" pitchFamily="34" charset="0"/>
                        <a:cs typeface="Arial" panose="020B0604020202020204" pitchFamily="34" charset="0"/>
                      </a:endParaRPr>
                    </a:p>
                    <a:p>
                      <a:pPr marL="384048" indent="-274320" algn="l" fontAlgn="t">
                        <a:spcBef>
                          <a:spcPts val="400"/>
                        </a:spcBef>
                        <a:spcAft>
                          <a:spcPts val="0"/>
                        </a:spcAft>
                      </a:pPr>
                      <a:r>
                        <a:rPr lang="en-GB"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ensure that everyone participates sometimes in classroom dialogue, including myself</a:t>
                      </a:r>
                      <a:endParaRPr lang="en-GB" sz="1200" b="0" i="0" u="none" strike="noStrike" dirty="0">
                        <a:effectLst/>
                        <a:latin typeface="Arial" panose="020B0604020202020204" pitchFamily="34" charset="0"/>
                        <a:cs typeface="Arial" panose="020B0604020202020204" pitchFamily="34" charset="0"/>
                      </a:endParaRPr>
                    </a:p>
                    <a:p>
                      <a:pPr marL="384048" indent="-274320" algn="l" fontAlgn="t">
                        <a:spcBef>
                          <a:spcPts val="400"/>
                        </a:spcBef>
                        <a:spcAft>
                          <a:spcPts val="0"/>
                        </a:spcAft>
                      </a:pPr>
                      <a:r>
                        <a:rPr lang="en-GB"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take account of learners’ individual needs and interests when developing dialogue</a:t>
                      </a:r>
                      <a:endParaRPr lang="en-GB" sz="1200" b="0" i="0" u="none" strike="noStrike" dirty="0">
                        <a:effectLst/>
                        <a:latin typeface="Arial" panose="020B0604020202020204" pitchFamily="34" charset="0"/>
                        <a:cs typeface="Arial" panose="020B0604020202020204" pitchFamily="34" charset="0"/>
                      </a:endParaRPr>
                    </a:p>
                    <a:p>
                      <a:pPr marL="384048" indent="-274320" algn="l" fontAlgn="t">
                        <a:spcBef>
                          <a:spcPts val="400"/>
                        </a:spcBef>
                        <a:spcAft>
                          <a:spcPts val="0"/>
                        </a:spcAft>
                      </a:pPr>
                      <a:r>
                        <a:rPr lang="en-GB"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encourage learners to be responsible for their own learning (individually and collectively)</a:t>
                      </a:r>
                      <a:endParaRPr lang="en-GB" sz="1200" b="0" i="0" u="none" strike="noStrike" dirty="0">
                        <a:effectLst/>
                        <a:latin typeface="Arial" panose="020B0604020202020204" pitchFamily="34" charset="0"/>
                        <a:cs typeface="Arial" panose="020B0604020202020204" pitchFamily="34" charset="0"/>
                      </a:endParaRPr>
                    </a:p>
                    <a:p>
                      <a:pPr marL="384048" indent="-274320" algn="l" fontAlgn="t">
                        <a:spcBef>
                          <a:spcPts val="400"/>
                        </a:spcBef>
                        <a:spcAft>
                          <a:spcPts val="0"/>
                        </a:spcAft>
                      </a:pPr>
                      <a:r>
                        <a:rPr lang="en-GB"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invite learners to elaborate and build on their own and others’ ideas</a:t>
                      </a:r>
                      <a:endParaRPr lang="en-GB" sz="1200" b="0" i="0" u="none" strike="noStrike" dirty="0">
                        <a:effectLst/>
                        <a:latin typeface="Arial" panose="020B0604020202020204" pitchFamily="34" charset="0"/>
                        <a:cs typeface="Arial" panose="020B0604020202020204" pitchFamily="34" charset="0"/>
                      </a:endParaRPr>
                    </a:p>
                    <a:p>
                      <a:pPr marL="384048" indent="-274320" algn="l" fontAlgn="t">
                        <a:spcBef>
                          <a:spcPts val="400"/>
                        </a:spcBef>
                        <a:spcAft>
                          <a:spcPts val="0"/>
                        </a:spcAft>
                      </a:pPr>
                      <a:r>
                        <a:rPr lang="en-GB"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invite learners to give a reason for their ideas and opinions</a:t>
                      </a:r>
                      <a:endParaRPr lang="en-GB" sz="1200" b="0" i="0" u="none" strike="noStrike" dirty="0">
                        <a:effectLst/>
                        <a:latin typeface="Arial" panose="020B0604020202020204" pitchFamily="34" charset="0"/>
                        <a:cs typeface="Arial" panose="020B0604020202020204" pitchFamily="34" charset="0"/>
                      </a:endParaRPr>
                    </a:p>
                    <a:p>
                      <a:pPr marL="384048" indent="-274320" algn="l" fontAlgn="t">
                        <a:spcBef>
                          <a:spcPts val="400"/>
                        </a:spcBef>
                        <a:spcAft>
                          <a:spcPts val="0"/>
                        </a:spcAft>
                      </a:pPr>
                      <a:r>
                        <a:rPr lang="en-GB"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invite learners to ask each other questions about their ideas</a:t>
                      </a:r>
                      <a:endParaRPr lang="en-GB" sz="1200" b="0" i="0" u="none" strike="noStrike" dirty="0">
                        <a:effectLst/>
                        <a:latin typeface="Arial" panose="020B0604020202020204" pitchFamily="34" charset="0"/>
                        <a:cs typeface="Arial" panose="020B0604020202020204" pitchFamily="34" charset="0"/>
                      </a:endParaRPr>
                    </a:p>
                    <a:p>
                      <a:pPr marL="384048" indent="-274320" algn="l" fontAlgn="t">
                        <a:spcBef>
                          <a:spcPts val="400"/>
                        </a:spcBef>
                        <a:spcAft>
                          <a:spcPts val="0"/>
                        </a:spcAft>
                      </a:pPr>
                      <a:r>
                        <a:rPr lang="en-GB"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support learners in a range of ways to enable them to share their ideas, views and feelings</a:t>
                      </a:r>
                      <a:endParaRPr lang="en-GB" sz="1200" b="0" i="0" u="none" strike="noStrike" dirty="0">
                        <a:effectLst/>
                        <a:latin typeface="Arial" panose="020B0604020202020204" pitchFamily="34" charset="0"/>
                        <a:cs typeface="Arial" panose="020B0604020202020204" pitchFamily="34" charset="0"/>
                      </a:endParaRPr>
                    </a:p>
                    <a:p>
                      <a:pPr marL="384048" indent="-274320" algn="l" fontAlgn="t">
                        <a:spcBef>
                          <a:spcPts val="400"/>
                        </a:spcBef>
                        <a:spcAft>
                          <a:spcPts val="0"/>
                        </a:spcAft>
                      </a:pPr>
                      <a:r>
                        <a:rPr lang="en-GB"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build on learners’ contributions to advance the dialogue using my own subject knowledge and understanding </a:t>
                      </a:r>
                      <a:endParaRPr lang="en-GB" sz="1200" b="0" i="0" u="none" strike="noStrike" dirty="0">
                        <a:effectLst/>
                        <a:latin typeface="Arial" panose="020B0604020202020204" pitchFamily="34" charset="0"/>
                        <a:cs typeface="Arial" panose="020B0604020202020204" pitchFamily="34" charset="0"/>
                      </a:endParaRPr>
                    </a:p>
                    <a:p>
                      <a:pPr marL="384048" indent="-274320" algn="l" fontAlgn="t">
                        <a:spcBef>
                          <a:spcPts val="400"/>
                        </a:spcBef>
                        <a:spcAft>
                          <a:spcPts val="0"/>
                        </a:spcAft>
                      </a:pPr>
                      <a:r>
                        <a:rPr lang="en-GB"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take risks and experiment by trying out new dialogic teaching approaches</a:t>
                      </a:r>
                      <a:endParaRPr lang="en-GB" sz="1200" b="0" i="0" u="none" strike="noStrike" dirty="0">
                        <a:effectLst/>
                        <a:latin typeface="Arial" panose="020B0604020202020204" pitchFamily="34" charset="0"/>
                        <a:cs typeface="Arial" panose="020B0604020202020204" pitchFamily="34" charset="0"/>
                      </a:endParaRPr>
                    </a:p>
                    <a:p>
                      <a:pPr marL="384048" indent="-274320" algn="l" fontAlgn="t">
                        <a:spcBef>
                          <a:spcPts val="400"/>
                        </a:spcBef>
                        <a:spcAft>
                          <a:spcPts val="0"/>
                        </a:spcAft>
                      </a:pPr>
                      <a:r>
                        <a:rPr lang="en-GB"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listen to learners, give feedback and respond in a constructive way</a:t>
                      </a:r>
                      <a:endParaRPr lang="en-GB" sz="1200" b="0" i="0" u="none" strike="noStrike" dirty="0">
                        <a:effectLst/>
                        <a:latin typeface="Arial" panose="020B0604020202020204" pitchFamily="34" charset="0"/>
                        <a:cs typeface="Arial" panose="020B0604020202020204" pitchFamily="34" charset="0"/>
                      </a:endParaRPr>
                    </a:p>
                  </a:txBody>
                  <a:tcPr marL="48262" marR="48262" marT="68946" marB="689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1200" b="0" i="0" u="none" strike="noStrike">
                          <a:effectLst/>
                          <a:latin typeface="Arial" panose="020B0604020202020204" pitchFamily="34" charset="0"/>
                          <a:ea typeface="Times New Roman" panose="02020603050405020304" pitchFamily="18" charset="0"/>
                          <a:cs typeface="Arial" panose="020B0604020202020204" pitchFamily="34" charset="0"/>
                        </a:rPr>
                        <a:t> </a:t>
                      </a:r>
                      <a:endParaRPr lang="en-GB" sz="1200" b="0" i="0" u="none" strike="noStrike">
                        <a:effectLst/>
                        <a:latin typeface="Arial" panose="020B0604020202020204" pitchFamily="34" charset="0"/>
                        <a:cs typeface="Arial" panose="020B0604020202020204" pitchFamily="34" charset="0"/>
                      </a:endParaRPr>
                    </a:p>
                  </a:txBody>
                  <a:tcPr marL="48262" marR="48262" marT="68946" marB="689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472" indent="-228600" algn="l" fontAlgn="t">
                        <a:spcBef>
                          <a:spcPts val="400"/>
                        </a:spcBef>
                        <a:spcAft>
                          <a:spcPts val="0"/>
                        </a:spcAft>
                      </a:pPr>
                      <a:r>
                        <a:rPr lang="en-GB"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create an inclusive conversation</a:t>
                      </a:r>
                      <a:endParaRPr lang="en-GB" sz="1200" b="0" i="0" u="none" strike="noStrike" dirty="0">
                        <a:effectLst/>
                        <a:latin typeface="Arial" panose="020B0604020202020204" pitchFamily="34" charset="0"/>
                        <a:cs typeface="Arial" panose="020B0604020202020204" pitchFamily="34" charset="0"/>
                      </a:endParaRPr>
                    </a:p>
                    <a:p>
                      <a:pPr marL="347472" indent="-228600" algn="l" fontAlgn="t">
                        <a:spcBef>
                          <a:spcPts val="400"/>
                        </a:spcBef>
                        <a:spcAft>
                          <a:spcPts val="0"/>
                        </a:spcAft>
                      </a:pPr>
                      <a:r>
                        <a:rPr lang="en-GB"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trust and listen to each other</a:t>
                      </a:r>
                      <a:endParaRPr lang="en-GB" sz="1200" b="0" i="0" u="none" strike="noStrike" dirty="0">
                        <a:effectLst/>
                        <a:latin typeface="Arial" panose="020B0604020202020204" pitchFamily="34" charset="0"/>
                        <a:cs typeface="Arial" panose="020B0604020202020204" pitchFamily="34" charset="0"/>
                      </a:endParaRPr>
                    </a:p>
                    <a:p>
                      <a:pPr marL="347472" indent="-228600" algn="l" fontAlgn="t">
                        <a:spcBef>
                          <a:spcPts val="400"/>
                        </a:spcBef>
                        <a:spcAft>
                          <a:spcPts val="0"/>
                        </a:spcAft>
                      </a:pPr>
                      <a:r>
                        <a:rPr lang="en-GB"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express a range of views</a:t>
                      </a:r>
                      <a:endParaRPr lang="en-GB" sz="1200" b="0" i="0" u="none" strike="noStrike" dirty="0">
                        <a:effectLst/>
                        <a:latin typeface="Arial" panose="020B0604020202020204" pitchFamily="34" charset="0"/>
                        <a:cs typeface="Arial" panose="020B0604020202020204" pitchFamily="34" charset="0"/>
                      </a:endParaRPr>
                    </a:p>
                    <a:p>
                      <a:pPr marL="347472" indent="-228600" algn="l" fontAlgn="t">
                        <a:spcBef>
                          <a:spcPts val="400"/>
                        </a:spcBef>
                        <a:spcAft>
                          <a:spcPts val="0"/>
                        </a:spcAft>
                      </a:pPr>
                      <a:r>
                        <a:rPr lang="en-GB"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challenge each other respectfully</a:t>
                      </a:r>
                      <a:endParaRPr lang="en-GB" sz="1200" b="0" i="0" u="none" strike="noStrike" dirty="0">
                        <a:effectLst/>
                        <a:latin typeface="Arial" panose="020B0604020202020204" pitchFamily="34" charset="0"/>
                        <a:cs typeface="Arial" panose="020B0604020202020204" pitchFamily="34" charset="0"/>
                      </a:endParaRPr>
                    </a:p>
                    <a:p>
                      <a:pPr marL="347472" indent="-228600" algn="l" fontAlgn="t">
                        <a:spcBef>
                          <a:spcPts val="400"/>
                        </a:spcBef>
                        <a:spcAft>
                          <a:spcPts val="0"/>
                        </a:spcAft>
                      </a:pPr>
                      <a:r>
                        <a:rPr lang="en-GB"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explain our reasoning clearly</a:t>
                      </a:r>
                      <a:endParaRPr lang="en-GB" sz="1200" b="0" i="0" u="none" strike="noStrike" dirty="0">
                        <a:effectLst/>
                        <a:latin typeface="Arial" panose="020B0604020202020204" pitchFamily="34" charset="0"/>
                        <a:cs typeface="Arial" panose="020B0604020202020204" pitchFamily="34" charset="0"/>
                      </a:endParaRPr>
                    </a:p>
                    <a:p>
                      <a:pPr marL="347472" indent="-228600" algn="l" fontAlgn="t">
                        <a:spcBef>
                          <a:spcPts val="400"/>
                        </a:spcBef>
                        <a:spcAft>
                          <a:spcPts val="0"/>
                        </a:spcAft>
                      </a:pPr>
                      <a:r>
                        <a:rPr lang="en-GB"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have the willingness to sometimes change our minds</a:t>
                      </a:r>
                      <a:endParaRPr lang="en-GB" sz="1200" b="0" i="0" u="none" strike="noStrike" dirty="0">
                        <a:effectLst/>
                        <a:latin typeface="Arial" panose="020B0604020202020204" pitchFamily="34" charset="0"/>
                        <a:cs typeface="Arial" panose="020B0604020202020204" pitchFamily="34" charset="0"/>
                      </a:endParaRPr>
                    </a:p>
                    <a:p>
                      <a:pPr marL="347472" indent="-228600" algn="l" fontAlgn="t">
                        <a:spcBef>
                          <a:spcPts val="400"/>
                        </a:spcBef>
                        <a:spcAft>
                          <a:spcPts val="0"/>
                        </a:spcAft>
                      </a:pPr>
                      <a:r>
                        <a:rPr lang="en-GB"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sometimes come to agreement</a:t>
                      </a:r>
                      <a:endParaRPr lang="en-GB" sz="1200" b="0" i="0" u="none" strike="noStrike" dirty="0">
                        <a:effectLst/>
                        <a:latin typeface="Arial" panose="020B0604020202020204" pitchFamily="34" charset="0"/>
                        <a:cs typeface="Arial" panose="020B0604020202020204" pitchFamily="34" charset="0"/>
                      </a:endParaRPr>
                    </a:p>
                    <a:p>
                      <a:pPr marL="347472" indent="-228600" algn="l" fontAlgn="t">
                        <a:spcBef>
                          <a:spcPts val="400"/>
                        </a:spcBef>
                        <a:spcAft>
                          <a:spcPts val="0"/>
                        </a:spcAft>
                      </a:pPr>
                      <a:r>
                        <a:rPr lang="en-GB"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help each other to understand things in a new way</a:t>
                      </a:r>
                      <a:endParaRPr lang="en-GB" sz="1200" b="0" i="0" u="none" strike="noStrike" dirty="0">
                        <a:effectLst/>
                        <a:latin typeface="Arial" panose="020B0604020202020204" pitchFamily="34" charset="0"/>
                        <a:cs typeface="Arial" panose="020B0604020202020204" pitchFamily="34" charset="0"/>
                      </a:endParaRPr>
                    </a:p>
                    <a:p>
                      <a:pPr marL="347472" indent="-228600" algn="l" fontAlgn="t">
                        <a:spcBef>
                          <a:spcPts val="400"/>
                        </a:spcBef>
                        <a:spcAft>
                          <a:spcPts val="0"/>
                        </a:spcAft>
                      </a:pPr>
                      <a:r>
                        <a:rPr lang="en-GB"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build new knowledge together</a:t>
                      </a:r>
                      <a:endParaRPr lang="en-GB" sz="1200" b="0" i="0" u="none" strike="noStrike" dirty="0">
                        <a:effectLst/>
                        <a:latin typeface="Arial" panose="020B0604020202020204" pitchFamily="34" charset="0"/>
                        <a:cs typeface="Arial" panose="020B0604020202020204" pitchFamily="34" charset="0"/>
                      </a:endParaRPr>
                    </a:p>
                    <a:p>
                      <a:pPr marL="347472" indent="-228600" algn="l" fontAlgn="t">
                        <a:spcBef>
                          <a:spcPts val="400"/>
                        </a:spcBef>
                        <a:spcAft>
                          <a:spcPts val="0"/>
                        </a:spcAft>
                      </a:pPr>
                      <a:r>
                        <a:rPr lang="en-GB"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extend and refine what we already know</a:t>
                      </a:r>
                      <a:endParaRPr lang="en-GB" sz="1200" b="0" i="0" u="none" strike="noStrike" dirty="0">
                        <a:effectLst/>
                        <a:latin typeface="Arial" panose="020B0604020202020204" pitchFamily="34" charset="0"/>
                        <a:cs typeface="Arial" panose="020B0604020202020204" pitchFamily="34" charset="0"/>
                      </a:endParaRPr>
                    </a:p>
                    <a:p>
                      <a:pPr marL="347472" indent="-228600" algn="l" fontAlgn="t">
                        <a:spcBef>
                          <a:spcPts val="400"/>
                        </a:spcBef>
                        <a:spcAft>
                          <a:spcPts val="0"/>
                        </a:spcAft>
                      </a:pPr>
                      <a:r>
                        <a:rPr lang="en-GB"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continue a dialogue over time, from lesson to lesson</a:t>
                      </a:r>
                      <a:endParaRPr lang="en-GB" sz="1200" b="0" i="0" u="none" strike="noStrike" dirty="0">
                        <a:effectLst/>
                        <a:latin typeface="Arial" panose="020B0604020202020204" pitchFamily="34" charset="0"/>
                        <a:cs typeface="Arial" panose="020B0604020202020204" pitchFamily="34" charset="0"/>
                      </a:endParaRPr>
                    </a:p>
                    <a:p>
                      <a:pPr marL="347472" indent="-228600" algn="l" fontAlgn="t">
                        <a:spcBef>
                          <a:spcPts val="600"/>
                        </a:spcBef>
                        <a:spcAft>
                          <a:spcPts val="0"/>
                        </a:spcAft>
                      </a:pPr>
                      <a:r>
                        <a:rPr lang="en-GB" sz="12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realise what we still need or want to learn and how we might do it</a:t>
                      </a:r>
                      <a:endParaRPr lang="en-GB" sz="1200" b="0" i="0" u="none" strike="noStrike" dirty="0">
                        <a:effectLst/>
                        <a:latin typeface="Arial" panose="020B0604020202020204" pitchFamily="34" charset="0"/>
                        <a:cs typeface="Arial" panose="020B0604020202020204" pitchFamily="34" charset="0"/>
                      </a:endParaRPr>
                    </a:p>
                  </a:txBody>
                  <a:tcPr marL="48262" marR="48262" marT="68946" marB="689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1200" b="0" i="0" u="none" strike="noStrike" dirty="0">
                          <a:effectLst/>
                          <a:latin typeface="Arial" panose="020B0604020202020204" pitchFamily="34" charset="0"/>
                          <a:ea typeface="Times New Roman" panose="02020603050405020304" pitchFamily="18" charset="0"/>
                          <a:cs typeface="Arial" panose="020B0604020202020204" pitchFamily="34" charset="0"/>
                        </a:rPr>
                        <a:t> </a:t>
                      </a:r>
                      <a:endParaRPr lang="en-GB" sz="1200" b="0" i="0" u="none" strike="noStrike" dirty="0">
                        <a:effectLst/>
                        <a:latin typeface="Arial" panose="020B0604020202020204" pitchFamily="34" charset="0"/>
                        <a:cs typeface="Arial" panose="020B0604020202020204" pitchFamily="34" charset="0"/>
                      </a:endParaRPr>
                    </a:p>
                  </a:txBody>
                  <a:tcPr marL="48262" marR="48262" marT="68946" marB="689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0738155"/>
                  </a:ext>
                </a:extLst>
              </a:tr>
            </a:tbl>
          </a:graphicData>
        </a:graphic>
      </p:graphicFrame>
    </p:spTree>
    <p:extLst>
      <p:ext uri="{BB962C8B-B14F-4D97-AF65-F5344CB8AC3E}">
        <p14:creationId xmlns:p14="http://schemas.microsoft.com/office/powerpoint/2010/main" val="1779902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25400">
              <a:lnSpc>
                <a:spcPct val="100000"/>
              </a:lnSpc>
              <a:spcBef>
                <a:spcPts val="5"/>
              </a:spcBef>
            </a:pPr>
            <a:r>
              <a:rPr dirty="0"/>
              <a:t>17</a:t>
            </a:r>
          </a:p>
        </p:txBody>
      </p:sp>
      <p:sp>
        <p:nvSpPr>
          <p:cNvPr id="2" name="object 2"/>
          <p:cNvSpPr txBox="1"/>
          <p:nvPr/>
        </p:nvSpPr>
        <p:spPr>
          <a:xfrm>
            <a:off x="629284" y="556477"/>
            <a:ext cx="2799716" cy="634148"/>
          </a:xfrm>
          <a:prstGeom prst="rect">
            <a:avLst/>
          </a:prstGeom>
          <a:solidFill>
            <a:srgbClr val="D9F1F6"/>
          </a:solidFill>
        </p:spPr>
        <p:txBody>
          <a:bodyPr vert="horz" wrap="square" lIns="0" tIns="15875" rIns="0" bIns="0" rtlCol="0">
            <a:spAutoFit/>
          </a:bodyPr>
          <a:lstStyle/>
          <a:p>
            <a:pPr marL="26034">
              <a:lnSpc>
                <a:spcPct val="100000"/>
              </a:lnSpc>
              <a:spcBef>
                <a:spcPts val="125"/>
              </a:spcBef>
            </a:pPr>
            <a:r>
              <a:rPr sz="1800" b="1" kern="0" dirty="0">
                <a:solidFill>
                  <a:srgbClr val="1A616F"/>
                </a:solidFill>
                <a:latin typeface="Arial"/>
                <a:cs typeface="Arial"/>
              </a:rPr>
              <a:t>Part e. Reflective cycle</a:t>
            </a:r>
            <a:endParaRPr sz="1800" kern="0" dirty="0">
              <a:latin typeface="Arial"/>
              <a:cs typeface="Arial"/>
            </a:endParaRPr>
          </a:p>
          <a:p>
            <a:pPr marL="26034">
              <a:lnSpc>
                <a:spcPct val="100000"/>
              </a:lnSpc>
              <a:spcBef>
                <a:spcPts val="450"/>
              </a:spcBef>
            </a:pPr>
            <a:r>
              <a:rPr sz="1800" b="1" kern="0" dirty="0">
                <a:solidFill>
                  <a:srgbClr val="1A616F"/>
                </a:solidFill>
                <a:latin typeface="Arial"/>
                <a:cs typeface="Arial"/>
              </a:rPr>
              <a:t>of classroom inquiry</a:t>
            </a:r>
            <a:endParaRPr sz="1800" kern="0" dirty="0">
              <a:latin typeface="Arial"/>
              <a:cs typeface="Arial"/>
            </a:endParaRPr>
          </a:p>
        </p:txBody>
      </p:sp>
      <p:sp>
        <p:nvSpPr>
          <p:cNvPr id="3" name="object 3"/>
          <p:cNvSpPr txBox="1"/>
          <p:nvPr/>
        </p:nvSpPr>
        <p:spPr>
          <a:xfrm>
            <a:off x="629284" y="1651001"/>
            <a:ext cx="4869816" cy="4434612"/>
          </a:xfrm>
          <a:prstGeom prst="rect">
            <a:avLst/>
          </a:prstGeom>
          <a:ln w="31733">
            <a:solidFill>
              <a:srgbClr val="2791A6"/>
            </a:solidFill>
          </a:ln>
        </p:spPr>
        <p:txBody>
          <a:bodyPr vert="horz" wrap="square" lIns="0" tIns="38100" rIns="0" bIns="0" rtlCol="0">
            <a:spAutoFit/>
          </a:bodyPr>
          <a:lstStyle/>
          <a:p>
            <a:pPr marL="83185" marR="95250" algn="just">
              <a:lnSpc>
                <a:spcPct val="120800"/>
              </a:lnSpc>
              <a:spcBef>
                <a:spcPts val="300"/>
              </a:spcBef>
            </a:pPr>
            <a:r>
              <a:rPr sz="1200" kern="0" dirty="0">
                <a:latin typeface="Arial Unicode MS"/>
                <a:cs typeface="Arial Unicode MS"/>
              </a:rPr>
              <a:t>T-SEDA is particularly</a:t>
            </a:r>
            <a:r>
              <a:rPr lang="en-US" sz="1200" kern="0" dirty="0">
                <a:latin typeface="Arial Unicode MS"/>
                <a:cs typeface="Arial Unicode MS"/>
              </a:rPr>
              <a:t> </a:t>
            </a:r>
            <a:r>
              <a:rPr sz="1200" kern="0" dirty="0">
                <a:latin typeface="Arial Unicode MS"/>
                <a:cs typeface="Arial Unicode MS"/>
              </a:rPr>
              <a:t>suited to situations when teachers have identified a </a:t>
            </a:r>
            <a:r>
              <a:rPr sz="1200" b="1" kern="0" dirty="0">
                <a:latin typeface="Arial"/>
                <a:cs typeface="Arial"/>
              </a:rPr>
              <a:t>particular interest </a:t>
            </a:r>
            <a:r>
              <a:rPr sz="1200" kern="0" dirty="0">
                <a:latin typeface="Arial Unicode MS"/>
                <a:cs typeface="Arial Unicode MS"/>
              </a:rPr>
              <a:t>in or </a:t>
            </a:r>
            <a:r>
              <a:rPr sz="1200" b="1" kern="0" dirty="0">
                <a:latin typeface="Arial"/>
                <a:cs typeface="Arial"/>
              </a:rPr>
              <a:t>concern </a:t>
            </a:r>
            <a:r>
              <a:rPr sz="1200" kern="0" dirty="0">
                <a:latin typeface="Arial Unicode MS"/>
                <a:cs typeface="Arial Unicode MS"/>
              </a:rPr>
              <a:t>about classroom talk and learning. At this point, you might have identified from your self-audit that you have a particular aim or goal for your setting, or you might have identified this during conversations with colleagues or even your students.</a:t>
            </a:r>
          </a:p>
          <a:p>
            <a:pPr>
              <a:lnSpc>
                <a:spcPct val="100000"/>
              </a:lnSpc>
            </a:pPr>
            <a:endParaRPr sz="1400" kern="0" dirty="0">
              <a:latin typeface="Times New Roman"/>
              <a:cs typeface="Times New Roman"/>
            </a:endParaRPr>
          </a:p>
          <a:p>
            <a:pPr>
              <a:lnSpc>
                <a:spcPct val="100000"/>
              </a:lnSpc>
              <a:spcBef>
                <a:spcPts val="5"/>
              </a:spcBef>
            </a:pPr>
            <a:endParaRPr sz="1150" kern="0" dirty="0">
              <a:latin typeface="Times New Roman"/>
              <a:cs typeface="Times New Roman"/>
            </a:endParaRPr>
          </a:p>
          <a:p>
            <a:pPr marL="83185" marR="95250" algn="just">
              <a:lnSpc>
                <a:spcPct val="120800"/>
              </a:lnSpc>
            </a:pPr>
            <a:r>
              <a:rPr sz="1200" kern="0" dirty="0">
                <a:latin typeface="Arial Unicode MS"/>
                <a:cs typeface="Arial Unicode MS"/>
              </a:rPr>
              <a:t>The approaches outlined in the T-SEDA </a:t>
            </a:r>
            <a:r>
              <a:rPr lang="en-GB" sz="1200" kern="0" dirty="0">
                <a:latin typeface="Arial Unicode MS"/>
                <a:cs typeface="Arial Unicode MS"/>
              </a:rPr>
              <a:t>toolkit</a:t>
            </a:r>
            <a:r>
              <a:rPr sz="1200" kern="0" dirty="0">
                <a:latin typeface="Arial Unicode MS"/>
                <a:cs typeface="Arial Unicode MS"/>
              </a:rPr>
              <a:t> are grounded in the belief that </a:t>
            </a:r>
            <a:r>
              <a:rPr sz="1200" b="1" kern="0" dirty="0">
                <a:latin typeface="Arial"/>
                <a:cs typeface="Arial"/>
              </a:rPr>
              <a:t>reflective inquiry </a:t>
            </a:r>
            <a:r>
              <a:rPr sz="1200" kern="0" dirty="0">
                <a:latin typeface="Arial Unicode MS"/>
                <a:cs typeface="Arial Unicode MS"/>
              </a:rPr>
              <a:t>lies at the heart of teaching. Focusing </a:t>
            </a:r>
            <a:r>
              <a:rPr sz="1200" b="1" kern="0" dirty="0">
                <a:latin typeface="Arial"/>
                <a:cs typeface="Arial"/>
              </a:rPr>
              <a:t>inquiry</a:t>
            </a:r>
            <a:r>
              <a:rPr lang="en-US" sz="1200" b="1" kern="0" dirty="0">
                <a:latin typeface="Arial"/>
                <a:cs typeface="Arial"/>
              </a:rPr>
              <a:t> </a:t>
            </a:r>
            <a:r>
              <a:rPr sz="1200" b="1" kern="0" dirty="0">
                <a:latin typeface="Arial"/>
                <a:cs typeface="Arial"/>
              </a:rPr>
              <a:t>questions </a:t>
            </a:r>
            <a:r>
              <a:rPr sz="1200" kern="0" dirty="0">
                <a:latin typeface="Arial Unicode MS"/>
                <a:cs typeface="Arial Unicode MS"/>
              </a:rPr>
              <a:t>and conducting a </a:t>
            </a:r>
            <a:r>
              <a:rPr sz="1200" b="1" kern="0" dirty="0">
                <a:latin typeface="Arial"/>
                <a:cs typeface="Arial"/>
              </a:rPr>
              <a:t>short classroom investigation </a:t>
            </a:r>
            <a:r>
              <a:rPr sz="1200" kern="0" dirty="0">
                <a:latin typeface="Arial Unicode MS"/>
                <a:cs typeface="Arial Unicode MS"/>
              </a:rPr>
              <a:t>can help to target attention,</a:t>
            </a:r>
            <a:r>
              <a:rPr lang="en-US" sz="1200" kern="0" dirty="0">
                <a:latin typeface="Arial Unicode MS"/>
                <a:cs typeface="Arial Unicode MS"/>
              </a:rPr>
              <a:t> </a:t>
            </a:r>
            <a:r>
              <a:rPr sz="1200" kern="0" dirty="0">
                <a:latin typeface="Arial Unicode MS"/>
                <a:cs typeface="Arial Unicode MS"/>
              </a:rPr>
              <a:t>sharpen awareness and build understanding of what is </a:t>
            </a:r>
            <a:r>
              <a:rPr sz="1200" b="1" kern="0" dirty="0">
                <a:latin typeface="Arial"/>
                <a:cs typeface="Arial"/>
              </a:rPr>
              <a:t>actually</a:t>
            </a:r>
            <a:r>
              <a:rPr lang="en-GB" sz="1200" b="1" kern="0" dirty="0">
                <a:latin typeface="Arial"/>
                <a:cs typeface="Arial"/>
              </a:rPr>
              <a:t> </a:t>
            </a:r>
            <a:r>
              <a:rPr sz="1200" b="1" kern="0" dirty="0">
                <a:latin typeface="Arial"/>
                <a:cs typeface="Arial"/>
              </a:rPr>
              <a:t>happening </a:t>
            </a:r>
            <a:r>
              <a:rPr sz="1200" kern="0" dirty="0">
                <a:latin typeface="Arial Unicode MS"/>
                <a:cs typeface="Arial Unicode MS"/>
              </a:rPr>
              <a:t>in the fast-paced classroom setting. Reflecting on  observational evidence and further discussion with colleagues supports subsequent decision making about setting priorities and deciding whether and how to intervene. This inquiry process resembles school-based action research, in which knowledge and understanding are developed through </a:t>
            </a:r>
            <a:r>
              <a:rPr sz="1200" kern="0" dirty="0">
                <a:solidFill>
                  <a:srgbClr val="222222"/>
                </a:solidFill>
                <a:latin typeface="Arial Unicode MS"/>
                <a:cs typeface="Arial Unicode MS"/>
              </a:rPr>
              <a:t>iterative cycles of planning,</a:t>
            </a:r>
            <a:r>
              <a:rPr lang="en-GB" sz="1200" kern="0" dirty="0">
                <a:solidFill>
                  <a:srgbClr val="222222"/>
                </a:solidFill>
                <a:latin typeface="Arial Unicode MS"/>
                <a:cs typeface="Arial Unicode MS"/>
              </a:rPr>
              <a:t> </a:t>
            </a:r>
            <a:r>
              <a:rPr sz="1200" kern="0" dirty="0">
                <a:solidFill>
                  <a:srgbClr val="222222"/>
                </a:solidFill>
                <a:latin typeface="Arial Unicode MS"/>
                <a:cs typeface="Arial Unicode MS"/>
              </a:rPr>
              <a:t>classroom</a:t>
            </a:r>
            <a:r>
              <a:rPr lang="en-US" sz="1200" kern="0" dirty="0">
                <a:solidFill>
                  <a:srgbClr val="222222"/>
                </a:solidFill>
                <a:latin typeface="Arial Unicode MS"/>
                <a:cs typeface="Arial Unicode MS"/>
              </a:rPr>
              <a:t> </a:t>
            </a:r>
            <a:r>
              <a:rPr sz="1200" kern="0" dirty="0" err="1">
                <a:solidFill>
                  <a:srgbClr val="222222"/>
                </a:solidFill>
                <a:latin typeface="Arial Unicode MS"/>
                <a:cs typeface="Arial Unicode MS"/>
              </a:rPr>
              <a:t>trialling</a:t>
            </a:r>
            <a:r>
              <a:rPr sz="1200" kern="0" dirty="0">
                <a:solidFill>
                  <a:srgbClr val="222222"/>
                </a:solidFill>
                <a:latin typeface="Arial Unicode MS"/>
                <a:cs typeface="Arial Unicode MS"/>
              </a:rPr>
              <a:t>, observation,</a:t>
            </a:r>
            <a:r>
              <a:rPr lang="en-GB" sz="1200" kern="0" dirty="0">
                <a:solidFill>
                  <a:srgbClr val="222222"/>
                </a:solidFill>
                <a:latin typeface="Arial Unicode MS"/>
                <a:cs typeface="Arial Unicode MS"/>
              </a:rPr>
              <a:t> </a:t>
            </a:r>
            <a:r>
              <a:rPr sz="1200" kern="0" dirty="0">
                <a:solidFill>
                  <a:srgbClr val="222222"/>
                </a:solidFill>
                <a:latin typeface="Arial Unicode MS"/>
                <a:cs typeface="Arial Unicode MS"/>
              </a:rPr>
              <a:t>evaluation, and reflection and modification.</a:t>
            </a:r>
            <a:endParaRPr sz="1200" kern="0" dirty="0">
              <a:latin typeface="Arial Unicode MS"/>
              <a:cs typeface="Arial Unicode MS"/>
            </a:endParaRPr>
          </a:p>
        </p:txBody>
      </p:sp>
      <p:sp>
        <p:nvSpPr>
          <p:cNvPr id="4" name="object 4"/>
          <p:cNvSpPr txBox="1"/>
          <p:nvPr/>
        </p:nvSpPr>
        <p:spPr>
          <a:xfrm>
            <a:off x="4720648" y="699904"/>
            <a:ext cx="4131252" cy="268279"/>
          </a:xfrm>
          <a:prstGeom prst="rect">
            <a:avLst/>
          </a:prstGeom>
        </p:spPr>
        <p:txBody>
          <a:bodyPr vert="horz" wrap="square" lIns="0" tIns="0" rIns="0" bIns="0" rtlCol="0">
            <a:spAutoFit/>
          </a:bodyPr>
          <a:lstStyle/>
          <a:p>
            <a:pPr marL="12700" marR="5080" indent="335915">
              <a:lnSpc>
                <a:spcPct val="120000"/>
              </a:lnSpc>
            </a:pPr>
            <a:r>
              <a:rPr sz="1600" b="1" kern="0" dirty="0">
                <a:latin typeface="Arial"/>
                <a:cs typeface="Arial"/>
              </a:rPr>
              <a:t>Focusing on educational dialogue</a:t>
            </a:r>
            <a:endParaRPr sz="1600" kern="0" dirty="0">
              <a:latin typeface="Arial"/>
              <a:cs typeface="Arial"/>
            </a:endParaRPr>
          </a:p>
        </p:txBody>
      </p:sp>
      <p:sp>
        <p:nvSpPr>
          <p:cNvPr id="5" name="object 5"/>
          <p:cNvSpPr txBox="1"/>
          <p:nvPr/>
        </p:nvSpPr>
        <p:spPr>
          <a:xfrm>
            <a:off x="5756789" y="1649610"/>
            <a:ext cx="4640580" cy="4345805"/>
          </a:xfrm>
          <a:prstGeom prst="rect">
            <a:avLst/>
          </a:prstGeom>
          <a:solidFill>
            <a:srgbClr val="D9F1F6"/>
          </a:solidFill>
        </p:spPr>
        <p:txBody>
          <a:bodyPr vert="horz" wrap="square" lIns="0" tIns="72390" rIns="0" bIns="0" rtlCol="0">
            <a:spAutoFit/>
          </a:bodyPr>
          <a:lstStyle/>
          <a:p>
            <a:pPr marL="80010">
              <a:lnSpc>
                <a:spcPct val="100000"/>
              </a:lnSpc>
              <a:spcBef>
                <a:spcPts val="570"/>
              </a:spcBef>
            </a:pPr>
            <a:r>
              <a:rPr sz="1200" b="1" kern="0" dirty="0">
                <a:latin typeface="Arial"/>
                <a:cs typeface="Arial"/>
              </a:rPr>
              <a:t>Reflection points:</a:t>
            </a:r>
            <a:endParaRPr sz="1200" kern="0" dirty="0">
              <a:latin typeface="Arial"/>
              <a:cs typeface="Arial"/>
            </a:endParaRPr>
          </a:p>
          <a:p>
            <a:pPr marL="80010" marR="179070">
              <a:lnSpc>
                <a:spcPct val="120600"/>
              </a:lnSpc>
              <a:spcBef>
                <a:spcPts val="615"/>
              </a:spcBef>
              <a:buFont typeface="Arial"/>
              <a:buAutoNum type="arabicPeriod"/>
              <a:tabLst>
                <a:tab pos="232410" algn="l"/>
              </a:tabLst>
            </a:pPr>
            <a:r>
              <a:rPr lang="en-GB" sz="1200" kern="0" dirty="0">
                <a:latin typeface="Arial Unicode MS"/>
                <a:cs typeface="Arial Unicode MS"/>
              </a:rPr>
              <a:t> </a:t>
            </a:r>
            <a:r>
              <a:rPr sz="1200" kern="0" dirty="0">
                <a:latin typeface="Arial Unicode MS"/>
                <a:cs typeface="Arial Unicode MS"/>
              </a:rPr>
              <a:t>Now that you’ve completed your self-audit, what are the things that you’re most interested in carrying out an inquiry about? What do you want to find out or change about dialogue in your setting? Jot down some ideas for potential inquiry.</a:t>
            </a:r>
          </a:p>
          <a:p>
            <a:pPr marL="80010" marR="103505">
              <a:lnSpc>
                <a:spcPct val="120800"/>
              </a:lnSpc>
              <a:spcBef>
                <a:spcPts val="610"/>
              </a:spcBef>
              <a:buFont typeface="Arial"/>
              <a:buAutoNum type="arabicPeriod"/>
              <a:tabLst>
                <a:tab pos="232410" algn="l"/>
              </a:tabLst>
            </a:pPr>
            <a:r>
              <a:rPr lang="en-GB" sz="1200" kern="0" dirty="0">
                <a:latin typeface="Arial Unicode MS"/>
                <a:cs typeface="Arial Unicode MS"/>
              </a:rPr>
              <a:t> </a:t>
            </a:r>
            <a:r>
              <a:rPr sz="1200" kern="0" dirty="0">
                <a:latin typeface="Arial Unicode MS"/>
                <a:cs typeface="Arial Unicode MS"/>
              </a:rPr>
              <a:t>Go back and have a look at the T-SEDA coding scheme in Part b. Which of the codes do you think are most relevant for you? Write down the codes next to your ideas for potential inquiry.</a:t>
            </a:r>
          </a:p>
          <a:p>
            <a:pPr marL="80010" marR="208915">
              <a:lnSpc>
                <a:spcPct val="121100"/>
              </a:lnSpc>
              <a:spcBef>
                <a:spcPts val="580"/>
              </a:spcBef>
              <a:buFont typeface="Arial"/>
              <a:buAutoNum type="arabicPeriod"/>
              <a:tabLst>
                <a:tab pos="232410" algn="l"/>
              </a:tabLst>
            </a:pPr>
            <a:r>
              <a:rPr lang="en-GB" sz="1200" kern="0" dirty="0">
                <a:latin typeface="Arial Unicode MS"/>
                <a:cs typeface="Arial Unicode MS"/>
              </a:rPr>
              <a:t> </a:t>
            </a:r>
            <a:r>
              <a:rPr sz="1200" kern="0" dirty="0">
                <a:latin typeface="Arial Unicode MS"/>
                <a:cs typeface="Arial Unicode MS"/>
              </a:rPr>
              <a:t>You may also be interested in the other aspects of dialogue, such as the </a:t>
            </a:r>
            <a:r>
              <a:rPr lang="en-GB" sz="1200" kern="0" dirty="0">
                <a:latin typeface="Arial Unicode MS"/>
                <a:cs typeface="Arial Unicode MS"/>
              </a:rPr>
              <a:t>ground</a:t>
            </a:r>
            <a:r>
              <a:rPr sz="1200" kern="0" dirty="0">
                <a:latin typeface="Arial Unicode MS"/>
                <a:cs typeface="Arial Unicode MS"/>
              </a:rPr>
              <a:t> rules and/or overall levels of participation in a session (template 2F) or students' self-assessment of group work quality (template 2G)</a:t>
            </a:r>
          </a:p>
          <a:p>
            <a:pPr marL="80010" marR="156210">
              <a:lnSpc>
                <a:spcPct val="121000"/>
              </a:lnSpc>
              <a:spcBef>
                <a:spcPts val="580"/>
              </a:spcBef>
              <a:buFont typeface="Arial"/>
              <a:buAutoNum type="arabicPeriod"/>
              <a:tabLst>
                <a:tab pos="232410" algn="l"/>
              </a:tabLst>
            </a:pPr>
            <a:r>
              <a:rPr lang="en-GB" sz="1200" kern="0" dirty="0">
                <a:latin typeface="Arial Unicode MS"/>
                <a:cs typeface="Arial Unicode MS"/>
              </a:rPr>
              <a:t> </a:t>
            </a:r>
            <a:r>
              <a:rPr sz="1200" kern="0" dirty="0">
                <a:latin typeface="Arial Unicode MS"/>
                <a:cs typeface="Arial Unicode MS"/>
              </a:rPr>
              <a:t>Now look at the inquiry cycle on the next page. You’ve been working on the top section, Interests and Aims, for which you identified points of interest and possible goals. You’ve also started to think about the  relevant T-SEDA codes from the scheme. The next section of the </a:t>
            </a:r>
            <a:r>
              <a:rPr lang="en-GB" sz="1200" kern="0" dirty="0">
                <a:latin typeface="Arial Unicode MS"/>
                <a:cs typeface="Arial Unicode MS"/>
              </a:rPr>
              <a:t>toolkit</a:t>
            </a:r>
            <a:r>
              <a:rPr sz="1200" kern="0" dirty="0">
                <a:latin typeface="Arial Unicode MS"/>
                <a:cs typeface="Arial Unicode MS"/>
              </a:rPr>
              <a:t>  will help you to narrow down your focus so that you can plan your inquiry.</a:t>
            </a:r>
          </a:p>
        </p:txBody>
      </p:sp>
      <p:sp>
        <p:nvSpPr>
          <p:cNvPr id="7" name="TextBox 6"/>
          <p:cNvSpPr txBox="1"/>
          <p:nvPr/>
        </p:nvSpPr>
        <p:spPr>
          <a:xfrm>
            <a:off x="5756789" y="6372225"/>
            <a:ext cx="4640580" cy="276999"/>
          </a:xfrm>
          <a:prstGeom prst="rect">
            <a:avLst/>
          </a:prstGeom>
          <a:noFill/>
          <a:ln w="25400">
            <a:solidFill>
              <a:srgbClr val="2791A6"/>
            </a:solidFill>
          </a:ln>
        </p:spPr>
        <p:txBody>
          <a:bodyPr wrap="square" lIns="91440" tIns="45720" rIns="91440" bIns="45720" rtlCol="0" anchor="t">
            <a:spAutoFit/>
          </a:bodyPr>
          <a:lstStyle/>
          <a:p>
            <a:r>
              <a:rPr lang="en-US" sz="1200" dirty="0">
                <a:latin typeface="Arial"/>
                <a:cs typeface="Arial"/>
              </a:rPr>
              <a:t>A downloadable template is available from our </a:t>
            </a:r>
            <a:r>
              <a:rPr lang="en-US" sz="1200" dirty="0">
                <a:latin typeface="Arial"/>
                <a:cs typeface="Arial"/>
                <a:hlinkClick r:id="rId2"/>
              </a:rPr>
              <a:t>website</a:t>
            </a:r>
            <a:endParaRPr lang="en-GB" sz="1200" dirty="0">
              <a:latin typeface="Arial"/>
              <a:cs typeface="Arial"/>
            </a:endParaRPr>
          </a:p>
        </p:txBody>
      </p:sp>
      <p:sp>
        <p:nvSpPr>
          <p:cNvPr id="8" name="object 4"/>
          <p:cNvSpPr/>
          <p:nvPr/>
        </p:nvSpPr>
        <p:spPr>
          <a:xfrm>
            <a:off x="9863160" y="6372225"/>
            <a:ext cx="232403" cy="23240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588205" y="176526"/>
            <a:ext cx="2956559" cy="913135"/>
          </a:xfrm>
          <a:prstGeom prst="rect">
            <a:avLst/>
          </a:prstGeom>
          <a:ln w="31733">
            <a:solidFill>
              <a:srgbClr val="2791A6"/>
            </a:solidFill>
          </a:ln>
        </p:spPr>
        <p:txBody>
          <a:bodyPr vert="horz" wrap="square" lIns="0" tIns="37465" rIns="0" bIns="0" rtlCol="0">
            <a:spAutoFit/>
          </a:bodyPr>
          <a:lstStyle/>
          <a:p>
            <a:pPr marL="83820" marR="231140">
              <a:lnSpc>
                <a:spcPct val="121100"/>
              </a:lnSpc>
              <a:spcBef>
                <a:spcPts val="295"/>
              </a:spcBef>
            </a:pPr>
            <a:r>
              <a:rPr sz="1200" spc="10" dirty="0">
                <a:latin typeface="Arial Unicode MS"/>
                <a:cs typeface="Arial Unicode MS"/>
              </a:rPr>
              <a:t>This page shows the</a:t>
            </a:r>
            <a:r>
              <a:rPr lang="en-GB" sz="1200" spc="10" dirty="0">
                <a:latin typeface="Arial Unicode MS"/>
                <a:cs typeface="Arial Unicode MS"/>
              </a:rPr>
              <a:t> reflective</a:t>
            </a:r>
            <a:r>
              <a:rPr sz="1200" spc="10" dirty="0">
                <a:latin typeface="Arial Unicode MS"/>
                <a:cs typeface="Arial Unicode MS"/>
              </a:rPr>
              <a:t> inquiry cycle with additional information about each stage in order to help you to fill out your own inquiry cycle</a:t>
            </a:r>
          </a:p>
        </p:txBody>
      </p:sp>
      <p:sp>
        <p:nvSpPr>
          <p:cNvPr id="4" name="object 4"/>
          <p:cNvSpPr txBox="1">
            <a:spLocks noGrp="1"/>
          </p:cNvSpPr>
          <p:nvPr>
            <p:ph type="sldNum" sz="quarter" idx="7"/>
          </p:nvPr>
        </p:nvSpPr>
        <p:spPr>
          <a:prstGeom prst="rect">
            <a:avLst/>
          </a:prstGeom>
        </p:spPr>
        <p:txBody>
          <a:bodyPr vert="horz" wrap="square" lIns="0" tIns="635" rIns="0" bIns="0" rtlCol="0">
            <a:spAutoFit/>
          </a:bodyPr>
          <a:lstStyle/>
          <a:p>
            <a:pPr marL="25400">
              <a:lnSpc>
                <a:spcPct val="100000"/>
              </a:lnSpc>
              <a:spcBef>
                <a:spcPts val="5"/>
              </a:spcBef>
            </a:pPr>
            <a:r>
              <a:rPr dirty="0"/>
              <a:t>18</a:t>
            </a:r>
          </a:p>
        </p:txBody>
      </p:sp>
      <p:sp>
        <p:nvSpPr>
          <p:cNvPr id="28" name="object 4"/>
          <p:cNvSpPr txBox="1">
            <a:spLocks/>
          </p:cNvSpPr>
          <p:nvPr/>
        </p:nvSpPr>
        <p:spPr>
          <a:xfrm>
            <a:off x="5249962" y="7088109"/>
            <a:ext cx="192404" cy="167640"/>
          </a:xfrm>
          <a:prstGeom prst="rect">
            <a:avLst/>
          </a:prstGeom>
        </p:spPr>
        <p:txBody>
          <a:bodyPr vert="horz" wrap="square" lIns="0" tIns="635" rIns="0" bIns="0" rtlCol="0">
            <a:spAutoFit/>
          </a:bodyPr>
          <a:lstStyle>
            <a:defPPr>
              <a:defRPr lang="en-US"/>
            </a:defPPr>
            <a:lvl1pPr marL="0" algn="l" defTabSz="914400" rtl="0" eaLnBrk="1" latinLnBrk="0" hangingPunct="1">
              <a:defRPr sz="10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spcBef>
                <a:spcPts val="5"/>
              </a:spcBef>
            </a:pPr>
            <a:r>
              <a:rPr lang="en-GB"/>
              <a:t>18</a:t>
            </a:r>
            <a:endParaRPr lang="en-GB" dirty="0"/>
          </a:p>
        </p:txBody>
      </p:sp>
      <p:sp>
        <p:nvSpPr>
          <p:cNvPr id="29" name="Oval 28">
            <a:extLst>
              <a:ext uri="{FF2B5EF4-FFF2-40B4-BE49-F238E27FC236}">
                <a16:creationId xmlns:a16="http://schemas.microsoft.com/office/drawing/2014/main" id="{FCA40797-81CB-995F-C467-8A01E174F2B3}"/>
              </a:ext>
            </a:extLst>
          </p:cNvPr>
          <p:cNvSpPr/>
          <p:nvPr/>
        </p:nvSpPr>
        <p:spPr>
          <a:xfrm>
            <a:off x="4113083" y="3117591"/>
            <a:ext cx="2075688" cy="216157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C375258E-F668-C38F-28B6-C5284EA13E74}"/>
              </a:ext>
            </a:extLst>
          </p:cNvPr>
          <p:cNvSpPr txBox="1"/>
          <p:nvPr/>
        </p:nvSpPr>
        <p:spPr>
          <a:xfrm>
            <a:off x="7685031" y="3947691"/>
            <a:ext cx="2649152" cy="523220"/>
          </a:xfrm>
          <a:prstGeom prst="rect">
            <a:avLst/>
          </a:prstGeom>
          <a:noFill/>
          <a:ln>
            <a:solidFill>
              <a:srgbClr val="70413C"/>
            </a:solidFill>
          </a:ln>
        </p:spPr>
        <p:txBody>
          <a:bodyPr wrap="square">
            <a:spAutoFit/>
          </a:bodyPr>
          <a:lstStyle/>
          <a:p>
            <a:pPr algn="ctr"/>
            <a:r>
              <a:rPr lang="en-US" sz="1400" dirty="0">
                <a:solidFill>
                  <a:srgbClr val="70413C"/>
                </a:solidFill>
              </a:rPr>
              <a:t>Planning the inquiry and </a:t>
            </a:r>
            <a:br>
              <a:rPr lang="en-US" sz="1400" dirty="0">
                <a:solidFill>
                  <a:srgbClr val="70413C"/>
                </a:solidFill>
              </a:rPr>
            </a:br>
            <a:r>
              <a:rPr lang="en-US" sz="1400" dirty="0">
                <a:solidFill>
                  <a:srgbClr val="70413C"/>
                </a:solidFill>
              </a:rPr>
              <a:t>choosing methods and tools</a:t>
            </a:r>
            <a:endParaRPr lang="en-GB" sz="1400" dirty="0">
              <a:solidFill>
                <a:srgbClr val="70413C"/>
              </a:solidFill>
            </a:endParaRPr>
          </a:p>
        </p:txBody>
      </p:sp>
      <p:sp>
        <p:nvSpPr>
          <p:cNvPr id="31" name="TextBox 30">
            <a:extLst>
              <a:ext uri="{FF2B5EF4-FFF2-40B4-BE49-F238E27FC236}">
                <a16:creationId xmlns:a16="http://schemas.microsoft.com/office/drawing/2014/main" id="{C68FC5AD-F24C-C63E-9EF0-DB28131653E5}"/>
              </a:ext>
            </a:extLst>
          </p:cNvPr>
          <p:cNvSpPr txBox="1"/>
          <p:nvPr/>
        </p:nvSpPr>
        <p:spPr>
          <a:xfrm>
            <a:off x="5866221" y="1369561"/>
            <a:ext cx="2705838" cy="523220"/>
          </a:xfrm>
          <a:prstGeom prst="rect">
            <a:avLst/>
          </a:prstGeom>
          <a:noFill/>
          <a:ln>
            <a:solidFill>
              <a:srgbClr val="B38834"/>
            </a:solidFill>
          </a:ln>
        </p:spPr>
        <p:txBody>
          <a:bodyPr wrap="square">
            <a:spAutoFit/>
          </a:bodyPr>
          <a:lstStyle/>
          <a:p>
            <a:pPr algn="ctr"/>
            <a:r>
              <a:rPr lang="en-US" sz="1400" dirty="0">
                <a:solidFill>
                  <a:srgbClr val="B38834"/>
                </a:solidFill>
              </a:rPr>
              <a:t>Identifying points of interest </a:t>
            </a:r>
            <a:br>
              <a:rPr lang="en-US" sz="1400" dirty="0">
                <a:solidFill>
                  <a:srgbClr val="B38834"/>
                </a:solidFill>
              </a:rPr>
            </a:br>
            <a:r>
              <a:rPr lang="en-US" sz="1400" dirty="0">
                <a:solidFill>
                  <a:srgbClr val="B38834"/>
                </a:solidFill>
              </a:rPr>
              <a:t>and possible goals</a:t>
            </a:r>
          </a:p>
        </p:txBody>
      </p:sp>
      <p:sp>
        <p:nvSpPr>
          <p:cNvPr id="32" name="TextBox 31">
            <a:extLst>
              <a:ext uri="{FF2B5EF4-FFF2-40B4-BE49-F238E27FC236}">
                <a16:creationId xmlns:a16="http://schemas.microsoft.com/office/drawing/2014/main" id="{B690166C-2F0B-C75B-E93A-0082B8CB5835}"/>
              </a:ext>
            </a:extLst>
          </p:cNvPr>
          <p:cNvSpPr txBox="1"/>
          <p:nvPr/>
        </p:nvSpPr>
        <p:spPr>
          <a:xfrm>
            <a:off x="7484266" y="2250448"/>
            <a:ext cx="2849917" cy="523220"/>
          </a:xfrm>
          <a:prstGeom prst="rect">
            <a:avLst/>
          </a:prstGeom>
          <a:noFill/>
          <a:ln>
            <a:solidFill>
              <a:srgbClr val="507696"/>
            </a:solidFill>
          </a:ln>
        </p:spPr>
        <p:txBody>
          <a:bodyPr wrap="square">
            <a:spAutoFit/>
          </a:bodyPr>
          <a:lstStyle/>
          <a:p>
            <a:pPr algn="ctr"/>
            <a:r>
              <a:rPr lang="en-US" sz="1400" dirty="0">
                <a:solidFill>
                  <a:srgbClr val="507696"/>
                </a:solidFill>
              </a:rPr>
              <a:t>Narrowing down focus and inquiry questions, linking to T-SEDA</a:t>
            </a:r>
            <a:endParaRPr lang="en-GB" sz="1400" dirty="0">
              <a:solidFill>
                <a:srgbClr val="507696"/>
              </a:solidFill>
            </a:endParaRPr>
          </a:p>
        </p:txBody>
      </p:sp>
      <p:sp>
        <p:nvSpPr>
          <p:cNvPr id="33" name="TextBox 32">
            <a:extLst>
              <a:ext uri="{FF2B5EF4-FFF2-40B4-BE49-F238E27FC236}">
                <a16:creationId xmlns:a16="http://schemas.microsoft.com/office/drawing/2014/main" id="{0E77BC25-B206-DD07-1D5D-F5D716BCE42F}"/>
              </a:ext>
            </a:extLst>
          </p:cNvPr>
          <p:cNvSpPr txBox="1"/>
          <p:nvPr/>
        </p:nvSpPr>
        <p:spPr>
          <a:xfrm>
            <a:off x="6725104" y="5279170"/>
            <a:ext cx="2649153" cy="523220"/>
          </a:xfrm>
          <a:prstGeom prst="rect">
            <a:avLst/>
          </a:prstGeom>
          <a:noFill/>
          <a:ln>
            <a:solidFill>
              <a:srgbClr val="812C75"/>
            </a:solidFill>
          </a:ln>
        </p:spPr>
        <p:txBody>
          <a:bodyPr wrap="square">
            <a:spAutoFit/>
          </a:bodyPr>
          <a:lstStyle/>
          <a:p>
            <a:pPr algn="ctr"/>
            <a:r>
              <a:rPr lang="en-US" sz="1400" dirty="0">
                <a:solidFill>
                  <a:srgbClr val="812C75"/>
                </a:solidFill>
              </a:rPr>
              <a:t>Conducting the inquiry </a:t>
            </a:r>
            <a:br>
              <a:rPr lang="en-US" sz="1400" dirty="0">
                <a:solidFill>
                  <a:srgbClr val="812C75"/>
                </a:solidFill>
              </a:rPr>
            </a:br>
            <a:r>
              <a:rPr lang="en-US" sz="1400" dirty="0">
                <a:solidFill>
                  <a:srgbClr val="812C75"/>
                </a:solidFill>
              </a:rPr>
              <a:t>and gathering evidence</a:t>
            </a:r>
            <a:endParaRPr lang="en-GB" sz="1400" dirty="0">
              <a:solidFill>
                <a:srgbClr val="812C75"/>
              </a:solidFill>
            </a:endParaRPr>
          </a:p>
        </p:txBody>
      </p:sp>
      <p:sp>
        <p:nvSpPr>
          <p:cNvPr id="34" name="TextBox 33">
            <a:extLst>
              <a:ext uri="{FF2B5EF4-FFF2-40B4-BE49-F238E27FC236}">
                <a16:creationId xmlns:a16="http://schemas.microsoft.com/office/drawing/2014/main" id="{3AC3B360-7552-0205-4E14-850E9B7228D6}"/>
              </a:ext>
            </a:extLst>
          </p:cNvPr>
          <p:cNvSpPr txBox="1"/>
          <p:nvPr/>
        </p:nvSpPr>
        <p:spPr>
          <a:xfrm>
            <a:off x="412719" y="5279170"/>
            <a:ext cx="3054927" cy="523220"/>
          </a:xfrm>
          <a:prstGeom prst="rect">
            <a:avLst/>
          </a:prstGeom>
          <a:noFill/>
          <a:ln>
            <a:solidFill>
              <a:srgbClr val="0F857B"/>
            </a:solidFill>
          </a:ln>
        </p:spPr>
        <p:txBody>
          <a:bodyPr wrap="square">
            <a:spAutoFit/>
          </a:bodyPr>
          <a:lstStyle/>
          <a:p>
            <a:pPr algn="ctr"/>
            <a:r>
              <a:rPr lang="en-US" sz="1400" dirty="0">
                <a:solidFill>
                  <a:srgbClr val="0F857B"/>
                </a:solidFill>
              </a:rPr>
              <a:t>Considering the findings and reflecting </a:t>
            </a:r>
            <a:br>
              <a:rPr lang="en-US" sz="1400" dirty="0">
                <a:solidFill>
                  <a:srgbClr val="0F857B"/>
                </a:solidFill>
              </a:rPr>
            </a:br>
            <a:r>
              <a:rPr lang="en-US" sz="1400" dirty="0">
                <a:solidFill>
                  <a:srgbClr val="0F857B"/>
                </a:solidFill>
              </a:rPr>
              <a:t>on what they might mean</a:t>
            </a:r>
            <a:endParaRPr lang="en-GB" sz="1400" dirty="0">
              <a:solidFill>
                <a:srgbClr val="0F857B"/>
              </a:solidFill>
            </a:endParaRPr>
          </a:p>
        </p:txBody>
      </p:sp>
      <p:sp>
        <p:nvSpPr>
          <p:cNvPr id="35" name="Oval 34">
            <a:extLst>
              <a:ext uri="{FF2B5EF4-FFF2-40B4-BE49-F238E27FC236}">
                <a16:creationId xmlns:a16="http://schemas.microsoft.com/office/drawing/2014/main" id="{112D8E1B-5387-3250-02EA-3DBC92EE9E74}"/>
              </a:ext>
            </a:extLst>
          </p:cNvPr>
          <p:cNvSpPr/>
          <p:nvPr/>
        </p:nvSpPr>
        <p:spPr>
          <a:xfrm>
            <a:off x="4499452" y="3587676"/>
            <a:ext cx="1200170" cy="701251"/>
          </a:xfrm>
          <a:prstGeom prst="ellipse">
            <a:avLst/>
          </a:prstGeom>
          <a:solidFill>
            <a:schemeClr val="tx1">
              <a:lumMod val="65000"/>
              <a:lumOff val="35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Repeat as necessary</a:t>
            </a:r>
            <a:endParaRPr lang="en-GB" sz="1200" dirty="0">
              <a:solidFill>
                <a:schemeClr val="bg1"/>
              </a:solidFill>
            </a:endParaRPr>
          </a:p>
        </p:txBody>
      </p:sp>
      <p:cxnSp>
        <p:nvCxnSpPr>
          <p:cNvPr id="39" name="Straight Arrow Connector 38">
            <a:extLst>
              <a:ext uri="{FF2B5EF4-FFF2-40B4-BE49-F238E27FC236}">
                <a16:creationId xmlns:a16="http://schemas.microsoft.com/office/drawing/2014/main" id="{C3C52342-796E-933E-CEF6-0FD17F7E984D}"/>
              </a:ext>
            </a:extLst>
          </p:cNvPr>
          <p:cNvCxnSpPr>
            <a:cxnSpLocks/>
          </p:cNvCxnSpPr>
          <p:nvPr/>
        </p:nvCxnSpPr>
        <p:spPr>
          <a:xfrm>
            <a:off x="4482970" y="1420430"/>
            <a:ext cx="138969" cy="146063"/>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CC1EAB0-00BF-90B9-0292-80674218C7EE}"/>
              </a:ext>
            </a:extLst>
          </p:cNvPr>
          <p:cNvCxnSpPr>
            <a:cxnSpLocks/>
            <a:stCxn id="36" idx="5"/>
          </p:cNvCxnSpPr>
          <p:nvPr/>
        </p:nvCxnSpPr>
        <p:spPr>
          <a:xfrm>
            <a:off x="3031448" y="1979397"/>
            <a:ext cx="129991" cy="180233"/>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03A5A97-DFA5-8598-7D22-E1ACF9559D19}"/>
              </a:ext>
            </a:extLst>
          </p:cNvPr>
          <p:cNvCxnSpPr>
            <a:cxnSpLocks/>
            <a:stCxn id="38" idx="7"/>
          </p:cNvCxnSpPr>
          <p:nvPr/>
        </p:nvCxnSpPr>
        <p:spPr>
          <a:xfrm flipV="1">
            <a:off x="3494355" y="6118625"/>
            <a:ext cx="202247" cy="175247"/>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485CE83-3405-FBC6-5EAD-BC9856557622}"/>
              </a:ext>
            </a:extLst>
          </p:cNvPr>
          <p:cNvCxnSpPr>
            <a:cxnSpLocks/>
          </p:cNvCxnSpPr>
          <p:nvPr/>
        </p:nvCxnSpPr>
        <p:spPr>
          <a:xfrm flipH="1">
            <a:off x="7438821" y="3554968"/>
            <a:ext cx="211966" cy="285617"/>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D4D5907-FF8C-AE22-2F1C-D6F9334CCF48}"/>
              </a:ext>
            </a:extLst>
          </p:cNvPr>
          <p:cNvCxnSpPr>
            <a:cxnSpLocks/>
          </p:cNvCxnSpPr>
          <p:nvPr/>
        </p:nvCxnSpPr>
        <p:spPr>
          <a:xfrm flipH="1" flipV="1">
            <a:off x="7365111" y="2926889"/>
            <a:ext cx="213694" cy="237606"/>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F6DC5A08-9E43-AB11-355C-25845C2FC52A}"/>
              </a:ext>
            </a:extLst>
          </p:cNvPr>
          <p:cNvGrpSpPr>
            <a:grpSpLocks noChangeAspect="1"/>
          </p:cNvGrpSpPr>
          <p:nvPr/>
        </p:nvGrpSpPr>
        <p:grpSpPr>
          <a:xfrm>
            <a:off x="2755900" y="1341505"/>
            <a:ext cx="4717165" cy="4879839"/>
            <a:chOff x="3141759" y="142646"/>
            <a:chExt cx="6298131" cy="6515325"/>
          </a:xfrm>
        </p:grpSpPr>
        <p:pic>
          <p:nvPicPr>
            <p:cNvPr id="59" name="Graphic 91">
              <a:extLst>
                <a:ext uri="{FF2B5EF4-FFF2-40B4-BE49-F238E27FC236}">
                  <a16:creationId xmlns:a16="http://schemas.microsoft.com/office/drawing/2014/main" id="{9C9292E0-D305-F7E2-7AC5-13FC3FFABC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63159" y="2259374"/>
              <a:ext cx="2725851" cy="2725851"/>
            </a:xfrm>
            <a:prstGeom prst="rect">
              <a:avLst/>
            </a:prstGeom>
          </p:spPr>
        </p:pic>
        <p:pic>
          <p:nvPicPr>
            <p:cNvPr id="45" name="Graphic 77">
              <a:extLst>
                <a:ext uri="{FF2B5EF4-FFF2-40B4-BE49-F238E27FC236}">
                  <a16:creationId xmlns:a16="http://schemas.microsoft.com/office/drawing/2014/main" id="{76ED2185-5B6E-AA48-6B4B-69CDC08160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26783" y="1075531"/>
              <a:ext cx="1385965" cy="1385965"/>
            </a:xfrm>
            <a:prstGeom prst="rect">
              <a:avLst/>
            </a:prstGeom>
          </p:spPr>
        </p:pic>
        <p:sp>
          <p:nvSpPr>
            <p:cNvPr id="46" name="TextBox 45">
              <a:extLst>
                <a:ext uri="{FF2B5EF4-FFF2-40B4-BE49-F238E27FC236}">
                  <a16:creationId xmlns:a16="http://schemas.microsoft.com/office/drawing/2014/main" id="{BCCA9C28-B6FD-6901-0AC9-EECAD7F042CA}"/>
                </a:ext>
              </a:extLst>
            </p:cNvPr>
            <p:cNvSpPr txBox="1"/>
            <p:nvPr/>
          </p:nvSpPr>
          <p:spPr>
            <a:xfrm>
              <a:off x="3417185" y="1348415"/>
              <a:ext cx="1576244" cy="1315055"/>
            </a:xfrm>
            <a:prstGeom prst="rect">
              <a:avLst/>
            </a:prstGeom>
            <a:noFill/>
          </p:spPr>
          <p:txBody>
            <a:bodyPr wrap="square" rtlCol="0">
              <a:prstTxWarp prst="textArchDown">
                <a:avLst>
                  <a:gd name="adj" fmla="val 1812844"/>
                </a:avLst>
              </a:prstTxWarp>
              <a:spAutoFit/>
            </a:bodyPr>
            <a:lstStyle/>
            <a:p>
              <a:pPr algn="ctr"/>
              <a:r>
                <a:rPr lang="en-US" sz="5200" dirty="0"/>
                <a:t>Review &amp; Reflect</a:t>
              </a:r>
            </a:p>
          </p:txBody>
        </p:sp>
        <p:pic>
          <p:nvPicPr>
            <p:cNvPr id="47" name="Graphic 79">
              <a:extLst>
                <a:ext uri="{FF2B5EF4-FFF2-40B4-BE49-F238E27FC236}">
                  <a16:creationId xmlns:a16="http://schemas.microsoft.com/office/drawing/2014/main" id="{D6F34D1E-AFF3-F4E3-BC2C-A8C0916BC7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41759" y="3224830"/>
              <a:ext cx="1386000" cy="1386000"/>
            </a:xfrm>
            <a:prstGeom prst="rect">
              <a:avLst/>
            </a:prstGeom>
          </p:spPr>
        </p:pic>
        <p:sp>
          <p:nvSpPr>
            <p:cNvPr id="48" name="TextBox 47">
              <a:extLst>
                <a:ext uri="{FF2B5EF4-FFF2-40B4-BE49-F238E27FC236}">
                  <a16:creationId xmlns:a16="http://schemas.microsoft.com/office/drawing/2014/main" id="{E6564927-B2E8-4426-02AB-DCF8F27E93B6}"/>
                </a:ext>
              </a:extLst>
            </p:cNvPr>
            <p:cNvSpPr txBox="1"/>
            <p:nvPr/>
          </p:nvSpPr>
          <p:spPr>
            <a:xfrm>
              <a:off x="3242485" y="4195542"/>
              <a:ext cx="1204592" cy="613878"/>
            </a:xfrm>
            <a:prstGeom prst="rect">
              <a:avLst/>
            </a:prstGeom>
            <a:noFill/>
          </p:spPr>
          <p:txBody>
            <a:bodyPr wrap="none" rtlCol="0">
              <a:prstTxWarp prst="textArchDown">
                <a:avLst>
                  <a:gd name="adj" fmla="val 1812844"/>
                </a:avLst>
              </a:prstTxWarp>
              <a:spAutoFit/>
            </a:bodyPr>
            <a:lstStyle/>
            <a:p>
              <a:pPr algn="ctr"/>
              <a:r>
                <a:rPr lang="en-US" sz="5200" dirty="0"/>
                <a:t>Action Plan</a:t>
              </a:r>
            </a:p>
          </p:txBody>
        </p:sp>
        <p:pic>
          <p:nvPicPr>
            <p:cNvPr id="49" name="Graphic 81">
              <a:extLst>
                <a:ext uri="{FF2B5EF4-FFF2-40B4-BE49-F238E27FC236}">
                  <a16:creationId xmlns:a16="http://schemas.microsoft.com/office/drawing/2014/main" id="{4F48854F-056A-FEF3-3454-0A274B1E185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16958" y="5091357"/>
              <a:ext cx="1385965" cy="1385965"/>
            </a:xfrm>
            <a:prstGeom prst="rect">
              <a:avLst/>
            </a:prstGeom>
          </p:spPr>
        </p:pic>
        <p:sp>
          <p:nvSpPr>
            <p:cNvPr id="50" name="TextBox 49">
              <a:extLst>
                <a:ext uri="{FF2B5EF4-FFF2-40B4-BE49-F238E27FC236}">
                  <a16:creationId xmlns:a16="http://schemas.microsoft.com/office/drawing/2014/main" id="{FC77B356-9F45-11C9-EC10-9D76ABC8FA50}"/>
                </a:ext>
              </a:extLst>
            </p:cNvPr>
            <p:cNvSpPr txBox="1"/>
            <p:nvPr/>
          </p:nvSpPr>
          <p:spPr>
            <a:xfrm>
              <a:off x="6621817" y="5271971"/>
              <a:ext cx="1576245" cy="1367696"/>
            </a:xfrm>
            <a:prstGeom prst="rect">
              <a:avLst/>
            </a:prstGeom>
            <a:noFill/>
          </p:spPr>
          <p:txBody>
            <a:bodyPr wrap="none" rtlCol="0">
              <a:prstTxWarp prst="textArchDown">
                <a:avLst>
                  <a:gd name="adj" fmla="val 1812844"/>
                </a:avLst>
              </a:prstTxWarp>
              <a:spAutoFit/>
            </a:bodyPr>
            <a:lstStyle/>
            <a:p>
              <a:pPr algn="ctr"/>
              <a:r>
                <a:rPr lang="en-US" sz="5200" dirty="0"/>
                <a:t>Data Engagement</a:t>
              </a:r>
            </a:p>
          </p:txBody>
        </p:sp>
        <p:pic>
          <p:nvPicPr>
            <p:cNvPr id="51" name="Graphic 83">
              <a:extLst>
                <a:ext uri="{FF2B5EF4-FFF2-40B4-BE49-F238E27FC236}">
                  <a16:creationId xmlns:a16="http://schemas.microsoft.com/office/drawing/2014/main" id="{5EA9D984-7F14-5858-9B2D-248542FAB43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730523" y="1093008"/>
              <a:ext cx="1386000" cy="1386000"/>
            </a:xfrm>
            <a:prstGeom prst="rect">
              <a:avLst/>
            </a:prstGeom>
          </p:spPr>
        </p:pic>
        <p:sp>
          <p:nvSpPr>
            <p:cNvPr id="52" name="TextBox 51">
              <a:extLst>
                <a:ext uri="{FF2B5EF4-FFF2-40B4-BE49-F238E27FC236}">
                  <a16:creationId xmlns:a16="http://schemas.microsoft.com/office/drawing/2014/main" id="{1975ABFA-6557-D126-2B1F-95416AFF497A}"/>
                </a:ext>
              </a:extLst>
            </p:cNvPr>
            <p:cNvSpPr txBox="1"/>
            <p:nvPr/>
          </p:nvSpPr>
          <p:spPr>
            <a:xfrm>
              <a:off x="7628255" y="1304293"/>
              <a:ext cx="1625988" cy="1386000"/>
            </a:xfrm>
            <a:prstGeom prst="rect">
              <a:avLst/>
            </a:prstGeom>
            <a:noFill/>
          </p:spPr>
          <p:txBody>
            <a:bodyPr wrap="none" rtlCol="0">
              <a:prstTxWarp prst="textArchDown">
                <a:avLst>
                  <a:gd name="adj" fmla="val 1812844"/>
                </a:avLst>
              </a:prstTxWarp>
              <a:spAutoFit/>
            </a:bodyPr>
            <a:lstStyle/>
            <a:p>
              <a:pPr algn="ctr"/>
              <a:r>
                <a:rPr lang="en-US" sz="5200" dirty="0"/>
                <a:t>Focus &amp; Questions</a:t>
              </a:r>
            </a:p>
          </p:txBody>
        </p:sp>
        <p:pic>
          <p:nvPicPr>
            <p:cNvPr id="53" name="Graphic 85">
              <a:extLst>
                <a:ext uri="{FF2B5EF4-FFF2-40B4-BE49-F238E27FC236}">
                  <a16:creationId xmlns:a16="http://schemas.microsoft.com/office/drawing/2014/main" id="{D5A1AF90-F3F1-A428-60FF-CE55DCA861B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593833" y="142646"/>
              <a:ext cx="1386000" cy="1386000"/>
            </a:xfrm>
            <a:prstGeom prst="rect">
              <a:avLst/>
            </a:prstGeom>
          </p:spPr>
        </p:pic>
        <p:sp>
          <p:nvSpPr>
            <p:cNvPr id="54" name="TextBox 53">
              <a:extLst>
                <a:ext uri="{FF2B5EF4-FFF2-40B4-BE49-F238E27FC236}">
                  <a16:creationId xmlns:a16="http://schemas.microsoft.com/office/drawing/2014/main" id="{06779BE2-E164-E75A-E58F-47F1B5D22661}"/>
                </a:ext>
              </a:extLst>
            </p:cNvPr>
            <p:cNvSpPr txBox="1">
              <a:spLocks/>
            </p:cNvSpPr>
            <p:nvPr/>
          </p:nvSpPr>
          <p:spPr>
            <a:xfrm>
              <a:off x="5545668" y="704088"/>
              <a:ext cx="1449667" cy="1037310"/>
            </a:xfrm>
            <a:prstGeom prst="rect">
              <a:avLst/>
            </a:prstGeom>
            <a:noFill/>
          </p:spPr>
          <p:txBody>
            <a:bodyPr wrap="none" rtlCol="0">
              <a:prstTxWarp prst="textArchDown">
                <a:avLst>
                  <a:gd name="adj" fmla="val 1812844"/>
                </a:avLst>
              </a:prstTxWarp>
              <a:spAutoFit/>
            </a:bodyPr>
            <a:lstStyle/>
            <a:p>
              <a:pPr algn="ctr"/>
              <a:r>
                <a:rPr lang="en-US" sz="5200" dirty="0"/>
                <a:t>Interests &amp; Aims</a:t>
              </a:r>
            </a:p>
          </p:txBody>
        </p:sp>
        <p:pic>
          <p:nvPicPr>
            <p:cNvPr id="55" name="Graphic 87">
              <a:extLst>
                <a:ext uri="{FF2B5EF4-FFF2-40B4-BE49-F238E27FC236}">
                  <a16:creationId xmlns:a16="http://schemas.microsoft.com/office/drawing/2014/main" id="{748D8E23-B60B-D38C-AACD-7F02B590C05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431870" y="5062037"/>
              <a:ext cx="1386000" cy="1386000"/>
            </a:xfrm>
            <a:prstGeom prst="rect">
              <a:avLst/>
            </a:prstGeom>
          </p:spPr>
        </p:pic>
        <p:sp>
          <p:nvSpPr>
            <p:cNvPr id="56" name="TextBox 55">
              <a:extLst>
                <a:ext uri="{FF2B5EF4-FFF2-40B4-BE49-F238E27FC236}">
                  <a16:creationId xmlns:a16="http://schemas.microsoft.com/office/drawing/2014/main" id="{82AB649F-E2F4-BA89-68CB-5E30FC9ABA26}"/>
                </a:ext>
              </a:extLst>
            </p:cNvPr>
            <p:cNvSpPr txBox="1"/>
            <p:nvPr/>
          </p:nvSpPr>
          <p:spPr>
            <a:xfrm>
              <a:off x="4428508" y="5668707"/>
              <a:ext cx="1360543" cy="989264"/>
            </a:xfrm>
            <a:prstGeom prst="rect">
              <a:avLst/>
            </a:prstGeom>
            <a:noFill/>
          </p:spPr>
          <p:txBody>
            <a:bodyPr wrap="none" rtlCol="0">
              <a:prstTxWarp prst="textArchDown">
                <a:avLst>
                  <a:gd name="adj" fmla="val 1812844"/>
                </a:avLst>
              </a:prstTxWarp>
              <a:spAutoFit/>
            </a:bodyPr>
            <a:lstStyle/>
            <a:p>
              <a:pPr algn="ctr"/>
              <a:r>
                <a:rPr lang="en-US" sz="5200" dirty="0"/>
                <a:t>Interpretation</a:t>
              </a:r>
            </a:p>
          </p:txBody>
        </p:sp>
        <p:pic>
          <p:nvPicPr>
            <p:cNvPr id="57" name="Graphic 89">
              <a:extLst>
                <a:ext uri="{FF2B5EF4-FFF2-40B4-BE49-F238E27FC236}">
                  <a16:creationId xmlns:a16="http://schemas.microsoft.com/office/drawing/2014/main" id="{2D3D1E07-56E1-67FB-5D02-6D609F3C35D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008169" y="3224830"/>
              <a:ext cx="1386000" cy="1386000"/>
            </a:xfrm>
            <a:prstGeom prst="rect">
              <a:avLst/>
            </a:prstGeom>
          </p:spPr>
        </p:pic>
        <p:sp>
          <p:nvSpPr>
            <p:cNvPr id="58" name="TextBox 57">
              <a:extLst>
                <a:ext uri="{FF2B5EF4-FFF2-40B4-BE49-F238E27FC236}">
                  <a16:creationId xmlns:a16="http://schemas.microsoft.com/office/drawing/2014/main" id="{13063F68-7F48-1169-B940-91A2C86FF4B1}"/>
                </a:ext>
              </a:extLst>
            </p:cNvPr>
            <p:cNvSpPr txBox="1"/>
            <p:nvPr/>
          </p:nvSpPr>
          <p:spPr>
            <a:xfrm>
              <a:off x="7957758" y="3694176"/>
              <a:ext cx="1482132" cy="1131533"/>
            </a:xfrm>
            <a:prstGeom prst="rect">
              <a:avLst/>
            </a:prstGeom>
            <a:noFill/>
          </p:spPr>
          <p:txBody>
            <a:bodyPr wrap="none" rtlCol="0">
              <a:prstTxWarp prst="textArchDown">
                <a:avLst>
                  <a:gd name="adj" fmla="val 1812844"/>
                </a:avLst>
              </a:prstTxWarp>
              <a:spAutoFit/>
            </a:bodyPr>
            <a:lstStyle/>
            <a:p>
              <a:pPr algn="ctr"/>
              <a:r>
                <a:rPr lang="en-US" sz="5200" dirty="0"/>
                <a:t>Plans &amp; Methods</a:t>
              </a:r>
            </a:p>
          </p:txBody>
        </p:sp>
      </p:grpSp>
      <p:sp>
        <p:nvSpPr>
          <p:cNvPr id="60" name="TextBox 2">
            <a:extLst>
              <a:ext uri="{FF2B5EF4-FFF2-40B4-BE49-F238E27FC236}">
                <a16:creationId xmlns:a16="http://schemas.microsoft.com/office/drawing/2014/main" id="{0BDE1183-E542-2ACB-2FDF-A7E8C16683C9}"/>
              </a:ext>
            </a:extLst>
          </p:cNvPr>
          <p:cNvSpPr txBox="1"/>
          <p:nvPr/>
        </p:nvSpPr>
        <p:spPr>
          <a:xfrm>
            <a:off x="353808" y="6746254"/>
            <a:ext cx="2807631"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none" baseline="0" dirty="0">
                <a:solidFill>
                  <a:schemeClr val="bg1"/>
                </a:solidFill>
                <a:hlinkClick r:id="rId19"/>
              </a:rPr>
              <a:t>https://www.camtree.org</a:t>
            </a:r>
            <a:endParaRPr lang="en-US" sz="1400" b="1" u="none" baseline="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none" baseline="0" dirty="0">
                <a:solidFill>
                  <a:schemeClr val="bg1"/>
                </a:solidFill>
                <a:hlinkClick r:id="rId20"/>
              </a:rPr>
              <a:t>https://library.camtree.org</a:t>
            </a:r>
            <a:endParaRPr lang="en-US" sz="1400" b="1" u="none" baseline="0" dirty="0">
              <a:solidFill>
                <a:schemeClr val="bg1"/>
              </a:solidFill>
            </a:endParaRPr>
          </a:p>
        </p:txBody>
      </p:sp>
      <p:sp>
        <p:nvSpPr>
          <p:cNvPr id="61" name="TextBox 60">
            <a:extLst>
              <a:ext uri="{FF2B5EF4-FFF2-40B4-BE49-F238E27FC236}">
                <a16:creationId xmlns:a16="http://schemas.microsoft.com/office/drawing/2014/main" id="{8CBF6FB6-DD46-F059-B19F-7D7A3C9ECEDD}"/>
              </a:ext>
            </a:extLst>
          </p:cNvPr>
          <p:cNvSpPr txBox="1"/>
          <p:nvPr/>
        </p:nvSpPr>
        <p:spPr>
          <a:xfrm>
            <a:off x="132908" y="3936770"/>
            <a:ext cx="2397284" cy="523220"/>
          </a:xfrm>
          <a:prstGeom prst="rect">
            <a:avLst/>
          </a:prstGeom>
          <a:noFill/>
          <a:ln>
            <a:solidFill>
              <a:srgbClr val="CE6328"/>
            </a:solidFill>
          </a:ln>
        </p:spPr>
        <p:txBody>
          <a:bodyPr wrap="square">
            <a:spAutoFit/>
          </a:bodyPr>
          <a:lstStyle/>
          <a:p>
            <a:pPr algn="ctr"/>
            <a:r>
              <a:rPr lang="en-US" sz="1400" dirty="0">
                <a:solidFill>
                  <a:srgbClr val="CE6328"/>
                </a:solidFill>
              </a:rPr>
              <a:t>Developing practice </a:t>
            </a:r>
            <a:br>
              <a:rPr lang="en-US" sz="1400" dirty="0">
                <a:solidFill>
                  <a:srgbClr val="CE6328"/>
                </a:solidFill>
              </a:rPr>
            </a:br>
            <a:r>
              <a:rPr lang="en-US" sz="1400" dirty="0">
                <a:solidFill>
                  <a:srgbClr val="CE6328"/>
                </a:solidFill>
              </a:rPr>
              <a:t>based on the findings</a:t>
            </a:r>
            <a:endParaRPr lang="en-GB" sz="1400" dirty="0">
              <a:solidFill>
                <a:srgbClr val="CE6328"/>
              </a:solidFill>
            </a:endParaRPr>
          </a:p>
        </p:txBody>
      </p:sp>
      <p:sp>
        <p:nvSpPr>
          <p:cNvPr id="62" name="TextBox 61">
            <a:extLst>
              <a:ext uri="{FF2B5EF4-FFF2-40B4-BE49-F238E27FC236}">
                <a16:creationId xmlns:a16="http://schemas.microsoft.com/office/drawing/2014/main" id="{3B8EC689-9434-BF97-8E60-BCAD5E8246C3}"/>
              </a:ext>
            </a:extLst>
          </p:cNvPr>
          <p:cNvSpPr txBox="1"/>
          <p:nvPr/>
        </p:nvSpPr>
        <p:spPr>
          <a:xfrm>
            <a:off x="132908" y="2277326"/>
            <a:ext cx="2604607" cy="523220"/>
          </a:xfrm>
          <a:prstGeom prst="rect">
            <a:avLst/>
          </a:prstGeom>
          <a:noFill/>
          <a:ln>
            <a:solidFill>
              <a:srgbClr val="C61624"/>
            </a:solidFill>
          </a:ln>
        </p:spPr>
        <p:txBody>
          <a:bodyPr wrap="square">
            <a:spAutoFit/>
          </a:bodyPr>
          <a:lstStyle/>
          <a:p>
            <a:pPr algn="ctr"/>
            <a:r>
              <a:rPr lang="en-US" sz="1400" dirty="0">
                <a:solidFill>
                  <a:srgbClr val="C61624"/>
                </a:solidFill>
              </a:rPr>
              <a:t>Considering how the whole </a:t>
            </a:r>
            <a:br>
              <a:rPr lang="en-US" sz="1400" dirty="0">
                <a:solidFill>
                  <a:srgbClr val="C61624"/>
                </a:solidFill>
              </a:rPr>
            </a:br>
            <a:r>
              <a:rPr lang="en-US" sz="1400" dirty="0">
                <a:solidFill>
                  <a:srgbClr val="C61624"/>
                </a:solidFill>
              </a:rPr>
              <a:t>process has worked</a:t>
            </a:r>
            <a:endParaRPr lang="en-GB" sz="1400" dirty="0">
              <a:solidFill>
                <a:srgbClr val="C61624"/>
              </a:solidFill>
            </a:endParaRPr>
          </a:p>
        </p:txBody>
      </p:sp>
      <p:grpSp>
        <p:nvGrpSpPr>
          <p:cNvPr id="2" name="Group 1"/>
          <p:cNvGrpSpPr/>
          <p:nvPr/>
        </p:nvGrpSpPr>
        <p:grpSpPr>
          <a:xfrm>
            <a:off x="2243238" y="1038225"/>
            <a:ext cx="6157513" cy="5678373"/>
            <a:chOff x="2243238" y="1038225"/>
            <a:chExt cx="6157513" cy="5678373"/>
          </a:xfrm>
        </p:grpSpPr>
        <p:sp>
          <p:nvSpPr>
            <p:cNvPr id="36" name="Oval 35">
              <a:extLst>
                <a:ext uri="{FF2B5EF4-FFF2-40B4-BE49-F238E27FC236}">
                  <a16:creationId xmlns:a16="http://schemas.microsoft.com/office/drawing/2014/main" id="{848021FF-0DEE-167C-0F0D-F20A29B54CD4}"/>
                </a:ext>
              </a:extLst>
            </p:cNvPr>
            <p:cNvSpPr/>
            <p:nvPr/>
          </p:nvSpPr>
          <p:spPr>
            <a:xfrm>
              <a:off x="2243238" y="1548626"/>
              <a:ext cx="923445" cy="504680"/>
            </a:xfrm>
            <a:prstGeom prst="ellipse">
              <a:avLst/>
            </a:prstGeom>
            <a:solidFill>
              <a:schemeClr val="tx1">
                <a:lumMod val="65000"/>
                <a:lumOff val="35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Share</a:t>
              </a:r>
              <a:endParaRPr lang="en-GB" sz="1200" dirty="0">
                <a:solidFill>
                  <a:schemeClr val="bg1"/>
                </a:solidFill>
              </a:endParaRPr>
            </a:p>
          </p:txBody>
        </p:sp>
        <p:sp>
          <p:nvSpPr>
            <p:cNvPr id="37" name="Oval 36">
              <a:extLst>
                <a:ext uri="{FF2B5EF4-FFF2-40B4-BE49-F238E27FC236}">
                  <a16:creationId xmlns:a16="http://schemas.microsoft.com/office/drawing/2014/main" id="{F1DE6F71-BC0D-A29D-ACB2-A360DB9EDA39}"/>
                </a:ext>
              </a:extLst>
            </p:cNvPr>
            <p:cNvSpPr/>
            <p:nvPr/>
          </p:nvSpPr>
          <p:spPr>
            <a:xfrm>
              <a:off x="7339666" y="3126944"/>
              <a:ext cx="1061085" cy="457783"/>
            </a:xfrm>
            <a:prstGeom prst="ellipse">
              <a:avLst/>
            </a:prstGeom>
            <a:solidFill>
              <a:schemeClr val="tx1">
                <a:lumMod val="65000"/>
                <a:lumOff val="35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Coding Scheme</a:t>
              </a:r>
              <a:endParaRPr lang="en-GB" sz="1200" dirty="0">
                <a:solidFill>
                  <a:schemeClr val="bg1"/>
                </a:solidFill>
              </a:endParaRPr>
            </a:p>
          </p:txBody>
        </p:sp>
        <p:sp>
          <p:nvSpPr>
            <p:cNvPr id="38" name="Oval 37">
              <a:extLst>
                <a:ext uri="{FF2B5EF4-FFF2-40B4-BE49-F238E27FC236}">
                  <a16:creationId xmlns:a16="http://schemas.microsoft.com/office/drawing/2014/main" id="{5A105E9A-842E-F75E-D5C7-395ECA64A6E3}"/>
                </a:ext>
              </a:extLst>
            </p:cNvPr>
            <p:cNvSpPr/>
            <p:nvPr/>
          </p:nvSpPr>
          <p:spPr>
            <a:xfrm>
              <a:off x="2737515" y="6221344"/>
              <a:ext cx="886693" cy="495254"/>
            </a:xfrm>
            <a:prstGeom prst="ellipse">
              <a:avLst/>
            </a:prstGeom>
            <a:solidFill>
              <a:schemeClr val="tx1">
                <a:lumMod val="65000"/>
                <a:lumOff val="35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Share</a:t>
              </a:r>
              <a:endParaRPr lang="en-GB" sz="1200" dirty="0">
                <a:solidFill>
                  <a:schemeClr val="bg1"/>
                </a:solidFill>
              </a:endParaRPr>
            </a:p>
          </p:txBody>
        </p:sp>
        <p:sp>
          <p:nvSpPr>
            <p:cNvPr id="63" name="Oval 62">
              <a:extLst>
                <a:ext uri="{FF2B5EF4-FFF2-40B4-BE49-F238E27FC236}">
                  <a16:creationId xmlns:a16="http://schemas.microsoft.com/office/drawing/2014/main" id="{2C05488A-971D-0CF3-DBD1-589DCA7EDE7B}"/>
                </a:ext>
              </a:extLst>
            </p:cNvPr>
            <p:cNvSpPr/>
            <p:nvPr/>
          </p:nvSpPr>
          <p:spPr>
            <a:xfrm>
              <a:off x="3661255" y="1038225"/>
              <a:ext cx="923445" cy="504680"/>
            </a:xfrm>
            <a:prstGeom prst="ellipse">
              <a:avLst/>
            </a:prstGeom>
            <a:solidFill>
              <a:schemeClr val="tx1">
                <a:lumMod val="65000"/>
                <a:lumOff val="35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Self Audit</a:t>
              </a:r>
              <a:endParaRPr lang="en-GB" sz="1200" dirty="0">
                <a:solidFill>
                  <a:schemeClr val="bg1"/>
                </a:solidFil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96728" y="709543"/>
            <a:ext cx="2925050" cy="276999"/>
          </a:xfrm>
          <a:prstGeom prst="rect">
            <a:avLst/>
          </a:prstGeom>
        </p:spPr>
        <p:txBody>
          <a:bodyPr vert="horz" wrap="square" lIns="0" tIns="0" rIns="0" bIns="0" rtlCol="0">
            <a:spAutoFit/>
          </a:bodyPr>
          <a:lstStyle/>
          <a:p>
            <a:pPr marL="12700">
              <a:lnSpc>
                <a:spcPct val="100000"/>
              </a:lnSpc>
            </a:pPr>
            <a:r>
              <a:rPr sz="1800" b="1" kern="0" spc="10" dirty="0">
                <a:solidFill>
                  <a:srgbClr val="800000"/>
                </a:solidFill>
                <a:latin typeface="Arial"/>
                <a:cs typeface="Arial"/>
              </a:rPr>
              <a:t>Reflective Cycle of Inquiry</a:t>
            </a:r>
            <a:endParaRPr sz="1800" kern="0" spc="10" dirty="0">
              <a:latin typeface="Arial"/>
              <a:cs typeface="Arial"/>
            </a:endParaRPr>
          </a:p>
        </p:txBody>
      </p:sp>
      <p:sp>
        <p:nvSpPr>
          <p:cNvPr id="3" name="object 3"/>
          <p:cNvSpPr txBox="1"/>
          <p:nvPr/>
        </p:nvSpPr>
        <p:spPr>
          <a:xfrm>
            <a:off x="7093576" y="701778"/>
            <a:ext cx="2191943" cy="276999"/>
          </a:xfrm>
          <a:prstGeom prst="rect">
            <a:avLst/>
          </a:prstGeom>
        </p:spPr>
        <p:txBody>
          <a:bodyPr vert="horz" wrap="square" lIns="0" tIns="0" rIns="0" bIns="0" rtlCol="0">
            <a:spAutoFit/>
          </a:bodyPr>
          <a:lstStyle/>
          <a:p>
            <a:pPr marL="12700">
              <a:lnSpc>
                <a:spcPct val="100000"/>
              </a:lnSpc>
            </a:pPr>
            <a:r>
              <a:rPr sz="1800" b="1" kern="0" spc="10" dirty="0">
                <a:solidFill>
                  <a:srgbClr val="800000"/>
                </a:solidFill>
                <a:latin typeface="Arial"/>
                <a:cs typeface="Arial"/>
              </a:rPr>
              <a:t>Name: Julia Monks</a:t>
            </a:r>
            <a:endParaRPr sz="1800" kern="0" spc="10" dirty="0">
              <a:latin typeface="Arial"/>
              <a:cs typeface="Arial"/>
            </a:endParaRPr>
          </a:p>
        </p:txBody>
      </p:sp>
      <p:sp>
        <p:nvSpPr>
          <p:cNvPr id="4" name="object 4"/>
          <p:cNvSpPr txBox="1"/>
          <p:nvPr/>
        </p:nvSpPr>
        <p:spPr>
          <a:xfrm>
            <a:off x="323215" y="296695"/>
            <a:ext cx="3498563" cy="263534"/>
          </a:xfrm>
          <a:prstGeom prst="rect">
            <a:avLst/>
          </a:prstGeom>
          <a:ln w="31733">
            <a:solidFill>
              <a:srgbClr val="2791A6"/>
            </a:solidFill>
          </a:ln>
        </p:spPr>
        <p:txBody>
          <a:bodyPr vert="horz" wrap="square" lIns="0" tIns="78105" rIns="0" bIns="0" rtlCol="0">
            <a:spAutoFit/>
          </a:bodyPr>
          <a:lstStyle/>
          <a:p>
            <a:pPr marL="81280">
              <a:lnSpc>
                <a:spcPct val="100000"/>
              </a:lnSpc>
              <a:spcBef>
                <a:spcPts val="615"/>
              </a:spcBef>
            </a:pPr>
            <a:r>
              <a:rPr sz="1200" spc="10" dirty="0">
                <a:latin typeface="Arial Unicode MS"/>
                <a:cs typeface="Arial Unicode MS"/>
              </a:rPr>
              <a:t>Here is an example of a completed inquiry cycle</a:t>
            </a:r>
          </a:p>
        </p:txBody>
      </p:sp>
      <p:sp>
        <p:nvSpPr>
          <p:cNvPr id="7" name="object 7"/>
          <p:cNvSpPr/>
          <p:nvPr/>
        </p:nvSpPr>
        <p:spPr>
          <a:xfrm>
            <a:off x="3923177" y="1254537"/>
            <a:ext cx="2703570" cy="1267967"/>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7068965" y="2125944"/>
            <a:ext cx="2532875" cy="1304543"/>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7012048" y="3883081"/>
            <a:ext cx="2578601" cy="1383791"/>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2210743" y="5712910"/>
            <a:ext cx="2886450" cy="1162620"/>
          </a:xfrm>
          <a:prstGeom prst="rect">
            <a:avLst/>
          </a:prstGeom>
          <a:blipFill>
            <a:blip r:embed="rId6" cstate="print"/>
            <a:stretch>
              <a:fillRect/>
            </a:stretch>
          </a:blipFill>
        </p:spPr>
        <p:txBody>
          <a:bodyPr wrap="square" lIns="0" tIns="0" rIns="0" bIns="0" rtlCol="0"/>
          <a:lstStyle/>
          <a:p>
            <a:endParaRPr/>
          </a:p>
        </p:txBody>
      </p:sp>
      <p:sp>
        <p:nvSpPr>
          <p:cNvPr id="38" name="object 38"/>
          <p:cNvSpPr txBox="1">
            <a:spLocks noGrp="1"/>
          </p:cNvSpPr>
          <p:nvPr>
            <p:ph type="sldNum" sz="quarter" idx="7"/>
          </p:nvPr>
        </p:nvSpPr>
        <p:spPr>
          <a:xfrm>
            <a:off x="5168690" y="6804034"/>
            <a:ext cx="192404" cy="154529"/>
          </a:xfrm>
          <a:prstGeom prst="rect">
            <a:avLst/>
          </a:prstGeom>
        </p:spPr>
        <p:txBody>
          <a:bodyPr vert="horz" wrap="square" lIns="0" tIns="635" rIns="0" bIns="0" rtlCol="0">
            <a:spAutoFit/>
          </a:bodyPr>
          <a:lstStyle/>
          <a:p>
            <a:pPr marL="25400">
              <a:lnSpc>
                <a:spcPct val="100000"/>
              </a:lnSpc>
              <a:spcBef>
                <a:spcPts val="5"/>
              </a:spcBef>
            </a:pPr>
            <a:r>
              <a:rPr dirty="0"/>
              <a:t>19</a:t>
            </a:r>
          </a:p>
        </p:txBody>
      </p:sp>
      <p:sp>
        <p:nvSpPr>
          <p:cNvPr id="52" name="TextBox 51"/>
          <p:cNvSpPr txBox="1"/>
          <p:nvPr/>
        </p:nvSpPr>
        <p:spPr>
          <a:xfrm>
            <a:off x="5811309" y="7178885"/>
            <a:ext cx="4035615" cy="276999"/>
          </a:xfrm>
          <a:prstGeom prst="rect">
            <a:avLst/>
          </a:prstGeom>
          <a:noFill/>
        </p:spPr>
        <p:txBody>
          <a:bodyPr wrap="square" lIns="91440" tIns="45720" rIns="91440" bIns="45720" rtlCol="0" anchor="t">
            <a:spAutoFit/>
          </a:bodyPr>
          <a:lstStyle/>
          <a:p>
            <a:r>
              <a:rPr lang="en-US" sz="1200" dirty="0">
                <a:latin typeface="Arial"/>
                <a:cs typeface="Arial"/>
              </a:rPr>
              <a:t>A downloadable template is available from our </a:t>
            </a:r>
            <a:r>
              <a:rPr lang="en-US" sz="1200" dirty="0">
                <a:latin typeface="Arial"/>
                <a:cs typeface="Arial"/>
                <a:hlinkClick r:id="rId7"/>
              </a:rPr>
              <a:t>website</a:t>
            </a:r>
            <a:r>
              <a:rPr lang="en-US" sz="1200" dirty="0">
                <a:latin typeface="Arial"/>
                <a:cs typeface="Arial"/>
              </a:rPr>
              <a:t>.</a:t>
            </a:r>
            <a:endParaRPr lang="en-GB" sz="1200" dirty="0">
              <a:latin typeface="Arial"/>
              <a:cs typeface="Arial"/>
            </a:endParaRPr>
          </a:p>
        </p:txBody>
      </p:sp>
      <p:sp>
        <p:nvSpPr>
          <p:cNvPr id="53" name="object 4"/>
          <p:cNvSpPr/>
          <p:nvPr/>
        </p:nvSpPr>
        <p:spPr>
          <a:xfrm>
            <a:off x="9849512" y="7201182"/>
            <a:ext cx="232403" cy="232403"/>
          </a:xfrm>
          <a:prstGeom prst="rect">
            <a:avLst/>
          </a:prstGeom>
          <a:blipFill>
            <a:blip r:embed="rId8" cstate="print"/>
            <a:stretch>
              <a:fillRect/>
            </a:stretch>
          </a:blipFill>
        </p:spPr>
        <p:txBody>
          <a:bodyPr wrap="square" lIns="0" tIns="0" rIns="0" bIns="0" rtlCol="0"/>
          <a:lstStyle/>
          <a:p>
            <a:endParaRPr/>
          </a:p>
        </p:txBody>
      </p:sp>
      <p:grpSp>
        <p:nvGrpSpPr>
          <p:cNvPr id="44" name="Group 43">
            <a:extLst>
              <a:ext uri="{FF2B5EF4-FFF2-40B4-BE49-F238E27FC236}">
                <a16:creationId xmlns:a16="http://schemas.microsoft.com/office/drawing/2014/main" id="{F1149E91-EBB5-B03F-4F8F-0D63B247F291}"/>
              </a:ext>
            </a:extLst>
          </p:cNvPr>
          <p:cNvGrpSpPr/>
          <p:nvPr/>
        </p:nvGrpSpPr>
        <p:grpSpPr>
          <a:xfrm>
            <a:off x="724148" y="1577650"/>
            <a:ext cx="9078692" cy="5219053"/>
            <a:chOff x="1569213" y="1027685"/>
            <a:chExt cx="9078692" cy="5219053"/>
          </a:xfrm>
        </p:grpSpPr>
        <p:grpSp>
          <p:nvGrpSpPr>
            <p:cNvPr id="46" name="Group 45">
              <a:extLst>
                <a:ext uri="{FF2B5EF4-FFF2-40B4-BE49-F238E27FC236}">
                  <a16:creationId xmlns:a16="http://schemas.microsoft.com/office/drawing/2014/main" id="{D9DA6F25-C963-25C6-AC1C-2D53BAD11AE3}"/>
                </a:ext>
              </a:extLst>
            </p:cNvPr>
            <p:cNvGrpSpPr/>
            <p:nvPr/>
          </p:nvGrpSpPr>
          <p:grpSpPr>
            <a:xfrm>
              <a:off x="4649872" y="1027685"/>
              <a:ext cx="2917373" cy="1401810"/>
              <a:chOff x="4408711" y="897056"/>
              <a:chExt cx="2917373" cy="1401810"/>
            </a:xfrm>
          </p:grpSpPr>
          <p:sp>
            <p:nvSpPr>
              <p:cNvPr id="75" name="Rounded Rectangle 74">
                <a:extLst>
                  <a:ext uri="{FF2B5EF4-FFF2-40B4-BE49-F238E27FC236}">
                    <a16:creationId xmlns:a16="http://schemas.microsoft.com/office/drawing/2014/main" id="{74FD29A4-6A0F-B040-F8FF-73565D53AC7D}"/>
                  </a:ext>
                </a:extLst>
              </p:cNvPr>
              <p:cNvSpPr/>
              <p:nvPr/>
            </p:nvSpPr>
            <p:spPr>
              <a:xfrm>
                <a:off x="4408711" y="897056"/>
                <a:ext cx="2917373" cy="1240065"/>
              </a:xfrm>
              <a:prstGeom prst="roundRect">
                <a:avLst/>
              </a:prstGeom>
              <a:gradFill flip="none" rotWithShape="1">
                <a:gsLst>
                  <a:gs pos="0">
                    <a:srgbClr val="CCA963">
                      <a:tint val="66000"/>
                      <a:satMod val="160000"/>
                    </a:srgbClr>
                  </a:gs>
                  <a:gs pos="50000">
                    <a:srgbClr val="CCA963">
                      <a:tint val="44500"/>
                      <a:satMod val="160000"/>
                    </a:srgbClr>
                  </a:gs>
                  <a:gs pos="100000">
                    <a:srgbClr val="CCA963">
                      <a:tint val="23500"/>
                      <a:satMod val="160000"/>
                    </a:srgbClr>
                  </a:gs>
                </a:gsLst>
                <a:lin ang="13500000" scaled="1"/>
                <a:tileRect/>
              </a:gra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46B33687-5B9C-B204-C76D-8C390805FC16}"/>
                  </a:ext>
                </a:extLst>
              </p:cNvPr>
              <p:cNvSpPr txBox="1"/>
              <p:nvPr/>
            </p:nvSpPr>
            <p:spPr>
              <a:xfrm>
                <a:off x="4434405" y="1252426"/>
                <a:ext cx="2667324" cy="1046440"/>
              </a:xfrm>
              <a:prstGeom prst="rect">
                <a:avLst/>
              </a:prstGeom>
              <a:noFill/>
            </p:spPr>
            <p:txBody>
              <a:bodyPr wrap="square" rtlCol="0">
                <a:spAutoFit/>
              </a:bodyPr>
              <a:lstStyle/>
              <a:p>
                <a:pPr algn="ctr"/>
                <a:r>
                  <a:rPr lang="en-GB" sz="1100" spc="-60" dirty="0">
                    <a:cs typeface="Arial Unicode MS"/>
                  </a:rPr>
                  <a:t>When </a:t>
                </a:r>
                <a:r>
                  <a:rPr lang="en-GB" sz="1100" spc="-35" dirty="0">
                    <a:cs typeface="Arial Unicode MS"/>
                  </a:rPr>
                  <a:t>I </a:t>
                </a:r>
                <a:r>
                  <a:rPr lang="en-GB" sz="1100" spc="15" dirty="0">
                    <a:cs typeface="Arial Unicode MS"/>
                  </a:rPr>
                  <a:t>try </a:t>
                </a:r>
                <a:r>
                  <a:rPr lang="en-GB" sz="1100" spc="5" dirty="0">
                    <a:cs typeface="Arial Unicode MS"/>
                  </a:rPr>
                  <a:t>to </a:t>
                </a:r>
                <a:r>
                  <a:rPr lang="en-GB" sz="1100" spc="-65" dirty="0">
                    <a:cs typeface="Arial Unicode MS"/>
                  </a:rPr>
                  <a:t>encourage children of different </a:t>
                </a:r>
                <a:r>
                  <a:rPr lang="en-GB" sz="1100" spc="-60" dirty="0">
                    <a:cs typeface="Arial Unicode MS"/>
                  </a:rPr>
                  <a:t>levels </a:t>
                </a:r>
                <a:r>
                  <a:rPr lang="en-GB" sz="1100" spc="5" dirty="0">
                    <a:cs typeface="Arial Unicode MS"/>
                  </a:rPr>
                  <a:t>to </a:t>
                </a:r>
                <a:r>
                  <a:rPr lang="en-GB" sz="1100" spc="-25" dirty="0">
                    <a:cs typeface="Arial Unicode MS"/>
                  </a:rPr>
                  <a:t>work </a:t>
                </a:r>
                <a:r>
                  <a:rPr lang="en-GB" sz="1100" spc="-40" dirty="0">
                    <a:cs typeface="Arial Unicode MS"/>
                  </a:rPr>
                  <a:t>together, </a:t>
                </a:r>
                <a:r>
                  <a:rPr lang="en-GB" sz="1100" spc="-15" dirty="0">
                    <a:cs typeface="Arial Unicode MS"/>
                  </a:rPr>
                  <a:t>the </a:t>
                </a:r>
                <a:r>
                  <a:rPr lang="en-GB" sz="1100" spc="-45" dirty="0">
                    <a:cs typeface="Arial Unicode MS"/>
                  </a:rPr>
                  <a:t>higher </a:t>
                </a:r>
                <a:r>
                  <a:rPr lang="en-GB" sz="1100" spc="-35" dirty="0">
                    <a:cs typeface="Arial Unicode MS"/>
                  </a:rPr>
                  <a:t>attaining </a:t>
                </a:r>
                <a:r>
                  <a:rPr lang="en-GB" sz="1100" spc="-30" dirty="0">
                    <a:cs typeface="Arial Unicode MS"/>
                  </a:rPr>
                  <a:t>child </a:t>
                </a:r>
                <a:r>
                  <a:rPr lang="en-GB" sz="1100" spc="-45" dirty="0">
                    <a:cs typeface="Arial Unicode MS"/>
                  </a:rPr>
                  <a:t>tends to just</a:t>
                </a:r>
                <a:r>
                  <a:rPr lang="en-GB" sz="1100" spc="-25" dirty="0">
                    <a:cs typeface="Arial Unicode MS"/>
                  </a:rPr>
                  <a:t> </a:t>
                </a:r>
                <a:r>
                  <a:rPr lang="en-GB" sz="1100" dirty="0">
                    <a:cs typeface="Arial Unicode MS"/>
                  </a:rPr>
                  <a:t>tell </a:t>
                </a:r>
                <a:r>
                  <a:rPr lang="en-GB" sz="1100" spc="-45" dirty="0">
                    <a:cs typeface="Arial Unicode MS"/>
                  </a:rPr>
                  <a:t>those </a:t>
                </a:r>
                <a:r>
                  <a:rPr lang="en-GB" sz="1100" spc="-10" dirty="0">
                    <a:cs typeface="Arial Unicode MS"/>
                  </a:rPr>
                  <a:t>that </a:t>
                </a:r>
                <a:r>
                  <a:rPr lang="en-GB" sz="1100" spc="-55" dirty="0">
                    <a:cs typeface="Arial Unicode MS"/>
                  </a:rPr>
                  <a:t>are </a:t>
                </a:r>
                <a:r>
                  <a:rPr lang="en-GB" sz="1100" spc="-45" dirty="0">
                    <a:cs typeface="Arial Unicode MS"/>
                  </a:rPr>
                  <a:t>struggling </a:t>
                </a:r>
                <a:r>
                  <a:rPr lang="en-GB" sz="1100" spc="-15" dirty="0">
                    <a:cs typeface="Arial Unicode MS"/>
                  </a:rPr>
                  <a:t>the </a:t>
                </a:r>
                <a:r>
                  <a:rPr lang="en-GB" sz="1100" spc="-210" dirty="0">
                    <a:cs typeface="Arial Unicode MS"/>
                  </a:rPr>
                  <a:t> </a:t>
                </a:r>
                <a:r>
                  <a:rPr lang="en-GB" sz="1100" spc="-75" dirty="0">
                    <a:cs typeface="Arial Unicode MS"/>
                  </a:rPr>
                  <a:t>answer.</a:t>
                </a:r>
                <a:endParaRPr lang="en-GB" sz="1100" dirty="0">
                  <a:cs typeface="Arial Unicode MS"/>
                </a:endParaRPr>
              </a:p>
              <a:p>
                <a:pPr algn="ctr"/>
                <a:endParaRPr lang="en-US" dirty="0"/>
              </a:p>
            </p:txBody>
          </p:sp>
        </p:grpSp>
        <p:grpSp>
          <p:nvGrpSpPr>
            <p:cNvPr id="47" name="Group 46">
              <a:extLst>
                <a:ext uri="{FF2B5EF4-FFF2-40B4-BE49-F238E27FC236}">
                  <a16:creationId xmlns:a16="http://schemas.microsoft.com/office/drawing/2014/main" id="{78D08ACB-86A2-4DE7-067B-BD46FF7241FC}"/>
                </a:ext>
              </a:extLst>
            </p:cNvPr>
            <p:cNvGrpSpPr/>
            <p:nvPr/>
          </p:nvGrpSpPr>
          <p:grpSpPr>
            <a:xfrm>
              <a:off x="7671489" y="2001602"/>
              <a:ext cx="2976416" cy="1240066"/>
              <a:chOff x="7430328" y="1870973"/>
              <a:chExt cx="2976416" cy="1240066"/>
            </a:xfrm>
          </p:grpSpPr>
          <p:sp>
            <p:nvSpPr>
              <p:cNvPr id="72" name="Rounded Rectangle 71">
                <a:extLst>
                  <a:ext uri="{FF2B5EF4-FFF2-40B4-BE49-F238E27FC236}">
                    <a16:creationId xmlns:a16="http://schemas.microsoft.com/office/drawing/2014/main" id="{2425DF1C-EA89-B68E-8D77-8094BF447744}"/>
                  </a:ext>
                </a:extLst>
              </p:cNvPr>
              <p:cNvSpPr/>
              <p:nvPr/>
            </p:nvSpPr>
            <p:spPr>
              <a:xfrm>
                <a:off x="7489371" y="1870973"/>
                <a:ext cx="2917373" cy="1240066"/>
              </a:xfrm>
              <a:prstGeom prst="roundRect">
                <a:avLst/>
              </a:prstGeom>
              <a:gradFill flip="none" rotWithShape="1">
                <a:gsLst>
                  <a:gs pos="0">
                    <a:srgbClr val="457A9C">
                      <a:tint val="66000"/>
                      <a:satMod val="160000"/>
                    </a:srgbClr>
                  </a:gs>
                  <a:gs pos="50000">
                    <a:srgbClr val="457A9C">
                      <a:tint val="44500"/>
                      <a:satMod val="160000"/>
                    </a:srgbClr>
                  </a:gs>
                  <a:gs pos="100000">
                    <a:srgbClr val="457A9C">
                      <a:tint val="23500"/>
                      <a:satMod val="160000"/>
                    </a:srgbClr>
                  </a:gs>
                </a:gsLst>
                <a:lin ang="13500000" scaled="1"/>
                <a:tileRect/>
              </a:gra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B38F6BE2-ED21-CF3B-CF63-AE25097C9F2D}"/>
                  </a:ext>
                </a:extLst>
              </p:cNvPr>
              <p:cNvSpPr txBox="1"/>
              <p:nvPr/>
            </p:nvSpPr>
            <p:spPr>
              <a:xfrm>
                <a:off x="7430328" y="1979455"/>
                <a:ext cx="2322659" cy="945515"/>
              </a:xfrm>
              <a:prstGeom prst="rect">
                <a:avLst/>
              </a:prstGeom>
              <a:noFill/>
            </p:spPr>
            <p:txBody>
              <a:bodyPr wrap="square">
                <a:spAutoFit/>
              </a:bodyPr>
              <a:lstStyle/>
              <a:p>
                <a:pPr marL="3810" algn="ctr">
                  <a:lnSpc>
                    <a:spcPct val="100000"/>
                  </a:lnSpc>
                  <a:spcBef>
                    <a:spcPts val="560"/>
                  </a:spcBef>
                </a:pPr>
                <a:r>
                  <a:rPr lang="en-GB" sz="1100" spc="-60" dirty="0">
                    <a:cs typeface="Arial Unicode MS"/>
                  </a:rPr>
                  <a:t>Are </a:t>
                </a:r>
                <a:r>
                  <a:rPr lang="en-GB" sz="1100" spc="-40" dirty="0">
                    <a:cs typeface="Arial Unicode MS"/>
                  </a:rPr>
                  <a:t>students </a:t>
                </a:r>
                <a:r>
                  <a:rPr lang="en-GB" sz="1100" spc="-30" dirty="0">
                    <a:cs typeface="Arial Unicode MS"/>
                  </a:rPr>
                  <a:t>building </a:t>
                </a:r>
                <a:r>
                  <a:rPr lang="en-GB" sz="1100" spc="-45" dirty="0">
                    <a:cs typeface="Arial Unicode MS"/>
                  </a:rPr>
                  <a:t>on</a:t>
                </a:r>
                <a:r>
                  <a:rPr lang="en-GB" sz="1100" spc="-190" dirty="0">
                    <a:cs typeface="Arial Unicode MS"/>
                  </a:rPr>
                  <a:t>  </a:t>
                </a:r>
                <a:r>
                  <a:rPr lang="en-GB" sz="1100" spc="-75" dirty="0">
                    <a:cs typeface="Arial Unicode MS"/>
                  </a:rPr>
                  <a:t>ideas?</a:t>
                </a:r>
                <a:endParaRPr lang="en-GB" sz="1100" dirty="0">
                  <a:cs typeface="Arial Unicode MS"/>
                </a:endParaRPr>
              </a:p>
              <a:p>
                <a:pPr marL="189230" marR="171450" indent="-3175" algn="ctr">
                  <a:lnSpc>
                    <a:spcPct val="101699"/>
                  </a:lnSpc>
                </a:pPr>
                <a:r>
                  <a:rPr lang="en-GB" sz="1100" spc="-80" dirty="0">
                    <a:cs typeface="Arial Unicode MS"/>
                  </a:rPr>
                  <a:t>Do </a:t>
                </a:r>
                <a:r>
                  <a:rPr lang="en-GB" sz="1100" spc="-25" dirty="0">
                    <a:cs typeface="Arial Unicode MS"/>
                  </a:rPr>
                  <a:t>all </a:t>
                </a:r>
                <a:r>
                  <a:rPr lang="en-GB" sz="1100" spc="-40" dirty="0">
                    <a:cs typeface="Arial Unicode MS"/>
                  </a:rPr>
                  <a:t>students </a:t>
                </a:r>
                <a:r>
                  <a:rPr lang="en-GB" sz="1100" spc="-30" dirty="0">
                    <a:cs typeface="Arial Unicode MS"/>
                  </a:rPr>
                  <a:t>contribute?  </a:t>
                </a:r>
              </a:p>
              <a:p>
                <a:pPr marL="189230" marR="171450" indent="-3175" algn="ctr">
                  <a:lnSpc>
                    <a:spcPct val="101699"/>
                  </a:lnSpc>
                </a:pPr>
                <a:r>
                  <a:rPr lang="en-GB" sz="1100" spc="-60" dirty="0">
                    <a:cs typeface="Arial Unicode MS"/>
                  </a:rPr>
                  <a:t>Are quiet students engaged?</a:t>
                </a:r>
                <a:endParaRPr lang="en-GB" sz="1100" dirty="0">
                  <a:cs typeface="Arial Unicode MS"/>
                </a:endParaRPr>
              </a:p>
              <a:p>
                <a:pPr marL="6985" algn="ctr">
                  <a:lnSpc>
                    <a:spcPct val="100000"/>
                  </a:lnSpc>
                  <a:spcBef>
                    <a:spcPts val="25"/>
                  </a:spcBef>
                </a:pPr>
                <a:r>
                  <a:rPr lang="en-GB" sz="1100" spc="-60" dirty="0">
                    <a:cs typeface="Arial Unicode MS"/>
                  </a:rPr>
                  <a:t>Are </a:t>
                </a:r>
                <a:r>
                  <a:rPr lang="en-GB" sz="1100" spc="-65" dirty="0">
                    <a:cs typeface="Arial Unicode MS"/>
                  </a:rPr>
                  <a:t>ideas </a:t>
                </a:r>
                <a:r>
                  <a:rPr lang="en-GB" sz="1100" spc="-35" dirty="0">
                    <a:cs typeface="Arial Unicode MS"/>
                  </a:rPr>
                  <a:t>respectfully</a:t>
                </a:r>
                <a:r>
                  <a:rPr lang="en-GB" sz="1100" spc="-60" dirty="0">
                    <a:cs typeface="Arial Unicode MS"/>
                  </a:rPr>
                  <a:t> </a:t>
                </a:r>
                <a:r>
                  <a:rPr lang="en-GB" sz="1100" spc="-65" dirty="0">
                    <a:cs typeface="Arial Unicode MS"/>
                  </a:rPr>
                  <a:t>challenged?</a:t>
                </a:r>
                <a:endParaRPr lang="en-GB" sz="1100" dirty="0">
                  <a:cs typeface="Arial Unicode MS"/>
                </a:endParaRPr>
              </a:p>
              <a:p>
                <a:pPr marL="635" algn="ctr">
                  <a:lnSpc>
                    <a:spcPct val="100000"/>
                  </a:lnSpc>
                  <a:spcBef>
                    <a:spcPts val="25"/>
                  </a:spcBef>
                </a:pPr>
                <a:r>
                  <a:rPr lang="en-GB" sz="1100" spc="-60" dirty="0">
                    <a:cs typeface="Arial Unicode MS"/>
                  </a:rPr>
                  <a:t>Are </a:t>
                </a:r>
                <a:r>
                  <a:rPr lang="en-GB" sz="1100" spc="-65" dirty="0">
                    <a:cs typeface="Arial Unicode MS"/>
                  </a:rPr>
                  <a:t>ideas </a:t>
                </a:r>
                <a:r>
                  <a:rPr lang="en-GB" sz="1100" dirty="0">
                    <a:cs typeface="Arial Unicode MS"/>
                  </a:rPr>
                  <a:t>built</a:t>
                </a:r>
                <a:r>
                  <a:rPr lang="en-GB" sz="1100" spc="-145" dirty="0">
                    <a:cs typeface="Arial Unicode MS"/>
                  </a:rPr>
                  <a:t> </a:t>
                </a:r>
                <a:r>
                  <a:rPr lang="en-GB" sz="1100" spc="-60" dirty="0">
                    <a:cs typeface="Arial Unicode MS"/>
                  </a:rPr>
                  <a:t>upon?</a:t>
                </a:r>
                <a:endParaRPr lang="en-GB" sz="1100" dirty="0">
                  <a:cs typeface="Arial Unicode MS"/>
                </a:endParaRPr>
              </a:p>
            </p:txBody>
          </p:sp>
        </p:grpSp>
        <p:grpSp>
          <p:nvGrpSpPr>
            <p:cNvPr id="48" name="Group 47">
              <a:extLst>
                <a:ext uri="{FF2B5EF4-FFF2-40B4-BE49-F238E27FC236}">
                  <a16:creationId xmlns:a16="http://schemas.microsoft.com/office/drawing/2014/main" id="{57DAD799-3C80-1C85-3F55-52F965FA90B8}"/>
                </a:ext>
              </a:extLst>
            </p:cNvPr>
            <p:cNvGrpSpPr/>
            <p:nvPr/>
          </p:nvGrpSpPr>
          <p:grpSpPr>
            <a:xfrm>
              <a:off x="7730532" y="3528836"/>
              <a:ext cx="2917373" cy="1240067"/>
              <a:chOff x="7650452" y="3389586"/>
              <a:chExt cx="2917373" cy="1240067"/>
            </a:xfrm>
          </p:grpSpPr>
          <p:sp>
            <p:nvSpPr>
              <p:cNvPr id="69" name="Rounded Rectangle 68">
                <a:extLst>
                  <a:ext uri="{FF2B5EF4-FFF2-40B4-BE49-F238E27FC236}">
                    <a16:creationId xmlns:a16="http://schemas.microsoft.com/office/drawing/2014/main" id="{06BD519F-C499-D8A1-BF86-9C416D60EAB7}"/>
                  </a:ext>
                </a:extLst>
              </p:cNvPr>
              <p:cNvSpPr/>
              <p:nvPr/>
            </p:nvSpPr>
            <p:spPr>
              <a:xfrm>
                <a:off x="7650452" y="3389586"/>
                <a:ext cx="2917373" cy="1240067"/>
              </a:xfrm>
              <a:prstGeom prst="roundRect">
                <a:avLst/>
              </a:prstGeom>
              <a:gradFill flip="none" rotWithShape="1">
                <a:gsLst>
                  <a:gs pos="0">
                    <a:srgbClr val="6D403B">
                      <a:tint val="66000"/>
                      <a:satMod val="160000"/>
                    </a:srgbClr>
                  </a:gs>
                  <a:gs pos="50000">
                    <a:srgbClr val="6D403B">
                      <a:tint val="44500"/>
                      <a:satMod val="160000"/>
                    </a:srgbClr>
                  </a:gs>
                  <a:gs pos="100000">
                    <a:srgbClr val="6D403B">
                      <a:tint val="23500"/>
                      <a:satMod val="160000"/>
                    </a:srgbClr>
                  </a:gs>
                </a:gsLst>
                <a:lin ang="13500000" scaled="1"/>
                <a:tileRect/>
              </a:gra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397705F-0CD2-2283-79AD-6BC0AF4BB78B}"/>
                  </a:ext>
                </a:extLst>
              </p:cNvPr>
              <p:cNvSpPr txBox="1"/>
              <p:nvPr/>
            </p:nvSpPr>
            <p:spPr>
              <a:xfrm>
                <a:off x="7740385" y="3603427"/>
                <a:ext cx="2156051" cy="777136"/>
              </a:xfrm>
              <a:prstGeom prst="rect">
                <a:avLst/>
              </a:prstGeom>
              <a:noFill/>
            </p:spPr>
            <p:txBody>
              <a:bodyPr wrap="square">
                <a:spAutoFit/>
              </a:bodyPr>
              <a:lstStyle/>
              <a:p>
                <a:pPr marL="12065" marR="5080" indent="-635" algn="ctr">
                  <a:lnSpc>
                    <a:spcPct val="101699"/>
                  </a:lnSpc>
                </a:pPr>
                <a:r>
                  <a:rPr lang="en-GB" sz="1100" spc="-75" dirty="0">
                    <a:cs typeface="Arial Unicode MS"/>
                  </a:rPr>
                  <a:t>Observe </a:t>
                </a:r>
                <a:r>
                  <a:rPr lang="en-GB" sz="1100" spc="-35" dirty="0">
                    <a:cs typeface="Arial Unicode MS"/>
                  </a:rPr>
                  <a:t>children working </a:t>
                </a:r>
                <a:r>
                  <a:rPr lang="en-GB" sz="1100" spc="-10" dirty="0">
                    <a:cs typeface="Arial Unicode MS"/>
                  </a:rPr>
                  <a:t>in </a:t>
                </a:r>
                <a:r>
                  <a:rPr lang="en-GB" sz="1100" spc="-45" dirty="0">
                    <a:cs typeface="Arial Unicode MS"/>
                  </a:rPr>
                  <a:t>mixed  </a:t>
                </a:r>
                <a:r>
                  <a:rPr lang="en-GB" sz="1100" spc="-15" dirty="0">
                    <a:cs typeface="Arial Unicode MS"/>
                  </a:rPr>
                  <a:t>attainment </a:t>
                </a:r>
                <a:r>
                  <a:rPr lang="en-GB" sz="1100" spc="-50" dirty="0">
                    <a:cs typeface="Arial Unicode MS"/>
                  </a:rPr>
                  <a:t>pairs </a:t>
                </a:r>
                <a:r>
                  <a:rPr lang="en-GB" sz="1100" spc="-65" dirty="0">
                    <a:cs typeface="Arial Unicode MS"/>
                  </a:rPr>
                  <a:t>using tools </a:t>
                </a:r>
                <a:r>
                  <a:rPr lang="en-GB" sz="1100" spc="-90" dirty="0">
                    <a:cs typeface="Arial Unicode MS"/>
                  </a:rPr>
                  <a:t>2A </a:t>
                </a:r>
                <a:r>
                  <a:rPr lang="en-GB" sz="1100" spc="-60" dirty="0">
                    <a:cs typeface="Arial Unicode MS"/>
                  </a:rPr>
                  <a:t>and </a:t>
                </a:r>
                <a:r>
                  <a:rPr lang="en-GB" sz="1100" spc="-150" dirty="0">
                    <a:cs typeface="Arial Unicode MS"/>
                  </a:rPr>
                  <a:t>2C   </a:t>
                </a:r>
                <a:r>
                  <a:rPr lang="en-GB" sz="1100" spc="15" dirty="0">
                    <a:cs typeface="Arial Unicode MS"/>
                  </a:rPr>
                  <a:t>to</a:t>
                </a:r>
                <a:r>
                  <a:rPr lang="en-GB" sz="1100" spc="-65" dirty="0">
                    <a:cs typeface="Arial Unicode MS"/>
                  </a:rPr>
                  <a:t> </a:t>
                </a:r>
                <a:r>
                  <a:rPr lang="en-GB" sz="1100" spc="-15" dirty="0">
                    <a:cs typeface="Arial Unicode MS"/>
                  </a:rPr>
                  <a:t>identify </a:t>
                </a:r>
                <a:r>
                  <a:rPr lang="en-GB" sz="1100" spc="-20" dirty="0">
                    <a:cs typeface="Arial Unicode MS"/>
                  </a:rPr>
                  <a:t>participation</a:t>
                </a:r>
                <a:r>
                  <a:rPr lang="en-GB" sz="1100" spc="-95" dirty="0">
                    <a:cs typeface="Arial Unicode MS"/>
                  </a:rPr>
                  <a:t> </a:t>
                </a:r>
                <a:r>
                  <a:rPr lang="en-GB" sz="1100" spc="-60" dirty="0">
                    <a:cs typeface="Arial Unicode MS"/>
                  </a:rPr>
                  <a:t>and</a:t>
                </a:r>
                <a:r>
                  <a:rPr lang="en-GB" sz="1100" spc="-95" dirty="0">
                    <a:cs typeface="Arial Unicode MS"/>
                  </a:rPr>
                  <a:t> </a:t>
                </a:r>
                <a:r>
                  <a:rPr lang="en-GB" sz="1100" spc="-20" dirty="0">
                    <a:cs typeface="Arial Unicode MS"/>
                  </a:rPr>
                  <a:t>quality</a:t>
                </a:r>
                <a:r>
                  <a:rPr lang="en-GB" sz="1100" spc="-80" dirty="0">
                    <a:cs typeface="Arial Unicode MS"/>
                  </a:rPr>
                  <a:t> </a:t>
                </a:r>
                <a:r>
                  <a:rPr lang="en-GB" sz="1100" spc="-10" dirty="0">
                    <a:cs typeface="Arial Unicode MS"/>
                  </a:rPr>
                  <a:t>of</a:t>
                </a:r>
                <a:r>
                  <a:rPr lang="en-GB" sz="1100" spc="-95" dirty="0">
                    <a:cs typeface="Arial Unicode MS"/>
                  </a:rPr>
                  <a:t> </a:t>
                </a:r>
                <a:r>
                  <a:rPr lang="en-GB" sz="1100" spc="-45" dirty="0">
                    <a:cs typeface="Arial Unicode MS"/>
                  </a:rPr>
                  <a:t>dialogue.</a:t>
                </a:r>
                <a:endParaRPr lang="en-GB" sz="1100" dirty="0">
                  <a:cs typeface="Arial Unicode MS"/>
                </a:endParaRPr>
              </a:p>
            </p:txBody>
          </p:sp>
        </p:grpSp>
        <p:grpSp>
          <p:nvGrpSpPr>
            <p:cNvPr id="49" name="Group 48">
              <a:extLst>
                <a:ext uri="{FF2B5EF4-FFF2-40B4-BE49-F238E27FC236}">
                  <a16:creationId xmlns:a16="http://schemas.microsoft.com/office/drawing/2014/main" id="{B4F8ACD2-2962-D1AF-C090-C0151CBC5A7D}"/>
                </a:ext>
              </a:extLst>
            </p:cNvPr>
            <p:cNvGrpSpPr/>
            <p:nvPr/>
          </p:nvGrpSpPr>
          <p:grpSpPr>
            <a:xfrm>
              <a:off x="3087373" y="5006673"/>
              <a:ext cx="2917373" cy="1240065"/>
              <a:chOff x="2701210" y="4949458"/>
              <a:chExt cx="2917373" cy="1240065"/>
            </a:xfrm>
          </p:grpSpPr>
          <p:sp>
            <p:nvSpPr>
              <p:cNvPr id="66" name="Rounded Rectangle 65">
                <a:extLst>
                  <a:ext uri="{FF2B5EF4-FFF2-40B4-BE49-F238E27FC236}">
                    <a16:creationId xmlns:a16="http://schemas.microsoft.com/office/drawing/2014/main" id="{AFCF6310-9B0B-F3C8-BB66-A5ACC31028D9}"/>
                  </a:ext>
                </a:extLst>
              </p:cNvPr>
              <p:cNvSpPr/>
              <p:nvPr/>
            </p:nvSpPr>
            <p:spPr>
              <a:xfrm>
                <a:off x="2701210" y="4949458"/>
                <a:ext cx="2917373" cy="1240065"/>
              </a:xfrm>
              <a:prstGeom prst="roundRect">
                <a:avLst/>
              </a:prstGeom>
              <a:gradFill flip="none" rotWithShape="1">
                <a:gsLst>
                  <a:gs pos="0">
                    <a:srgbClr val="0F847A">
                      <a:tint val="66000"/>
                      <a:satMod val="160000"/>
                    </a:srgbClr>
                  </a:gs>
                  <a:gs pos="50000">
                    <a:srgbClr val="0F847A">
                      <a:tint val="44500"/>
                      <a:satMod val="160000"/>
                    </a:srgbClr>
                  </a:gs>
                  <a:gs pos="100000">
                    <a:srgbClr val="0F847A">
                      <a:tint val="23500"/>
                      <a:satMod val="160000"/>
                    </a:srgbClr>
                  </a:gs>
                </a:gsLst>
                <a:lin ang="13500000" scaled="1"/>
                <a:tileRect/>
              </a:gra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8D339977-9BE5-FF14-426E-DF264B342C32}"/>
                  </a:ext>
                </a:extLst>
              </p:cNvPr>
              <p:cNvSpPr txBox="1"/>
              <p:nvPr/>
            </p:nvSpPr>
            <p:spPr>
              <a:xfrm>
                <a:off x="3208162" y="5060174"/>
                <a:ext cx="2365971" cy="938719"/>
              </a:xfrm>
              <a:prstGeom prst="rect">
                <a:avLst/>
              </a:prstGeom>
              <a:noFill/>
            </p:spPr>
            <p:txBody>
              <a:bodyPr wrap="square" rtlCol="0">
                <a:spAutoFit/>
              </a:bodyPr>
              <a:lstStyle/>
              <a:p>
                <a:pPr algn="ctr"/>
                <a:r>
                  <a:rPr lang="en-GB" sz="1100" spc="-50" dirty="0">
                    <a:cs typeface="Arial Unicode MS"/>
                  </a:rPr>
                  <a:t>Children </a:t>
                </a:r>
                <a:r>
                  <a:rPr lang="en-GB" sz="1100" spc="-35" dirty="0">
                    <a:cs typeface="Arial Unicode MS"/>
                  </a:rPr>
                  <a:t>rarely </a:t>
                </a:r>
                <a:r>
                  <a:rPr lang="en-GB" sz="1100" spc="-30" dirty="0">
                    <a:cs typeface="Arial Unicode MS"/>
                  </a:rPr>
                  <a:t>building </a:t>
                </a:r>
                <a:r>
                  <a:rPr lang="en-GB" sz="1100" spc="-45" dirty="0">
                    <a:cs typeface="Arial Unicode MS"/>
                  </a:rPr>
                  <a:t>on </a:t>
                </a:r>
                <a:r>
                  <a:rPr lang="en-GB" sz="1100" spc="-60" dirty="0">
                    <a:cs typeface="Arial Unicode MS"/>
                  </a:rPr>
                  <a:t>ideas, </a:t>
                </a:r>
                <a:br>
                  <a:rPr lang="en-GB" sz="1100" spc="-60" dirty="0">
                    <a:cs typeface="Arial Unicode MS"/>
                  </a:rPr>
                </a:br>
                <a:r>
                  <a:rPr lang="en-GB" sz="1100" spc="-114" dirty="0">
                    <a:cs typeface="Arial Unicode MS"/>
                  </a:rPr>
                  <a:t>HA  </a:t>
                </a:r>
                <a:r>
                  <a:rPr lang="en-GB" sz="1100" spc="-35" dirty="0">
                    <a:cs typeface="Arial Unicode MS"/>
                  </a:rPr>
                  <a:t>children </a:t>
                </a:r>
                <a:r>
                  <a:rPr lang="en-GB" sz="1100" spc="-45" dirty="0">
                    <a:cs typeface="Arial Unicode MS"/>
                  </a:rPr>
                  <a:t>explaining </a:t>
                </a:r>
                <a:r>
                  <a:rPr lang="en-GB" sz="1100" spc="-15" dirty="0">
                    <a:cs typeface="Arial Unicode MS"/>
                  </a:rPr>
                  <a:t>or </a:t>
                </a:r>
                <a:r>
                  <a:rPr lang="en-GB" sz="1100" spc="-35" dirty="0">
                    <a:cs typeface="Arial Unicode MS"/>
                  </a:rPr>
                  <a:t>stating</a:t>
                </a:r>
                <a:r>
                  <a:rPr lang="en-GB" sz="1100" spc="-175" dirty="0">
                    <a:cs typeface="Arial Unicode MS"/>
                  </a:rPr>
                  <a:t> </a:t>
                </a:r>
                <a:r>
                  <a:rPr lang="en-GB" sz="1100" spc="-65" dirty="0">
                    <a:cs typeface="Arial Unicode MS"/>
                  </a:rPr>
                  <a:t>answers. Very </a:t>
                </a:r>
                <a:r>
                  <a:rPr lang="en-GB" sz="1100" spc="15" dirty="0">
                    <a:cs typeface="Arial Unicode MS"/>
                  </a:rPr>
                  <a:t>little </a:t>
                </a:r>
                <a:r>
                  <a:rPr lang="en-GB" sz="1100" spc="-20" dirty="0">
                    <a:cs typeface="Arial Unicode MS"/>
                  </a:rPr>
                  <a:t>participation </a:t>
                </a:r>
                <a:r>
                  <a:rPr lang="en-GB" sz="1100" spc="-15" dirty="0">
                    <a:cs typeface="Arial Unicode MS"/>
                  </a:rPr>
                  <a:t>from </a:t>
                </a:r>
                <a:r>
                  <a:rPr lang="en-GB" sz="1100" spc="-140" dirty="0">
                    <a:cs typeface="Arial Unicode MS"/>
                  </a:rPr>
                  <a:t>LA  </a:t>
                </a:r>
                <a:r>
                  <a:rPr lang="en-GB" sz="1100" spc="-35" dirty="0">
                    <a:cs typeface="Arial Unicode MS"/>
                  </a:rPr>
                  <a:t>children, </a:t>
                </a:r>
                <a:r>
                  <a:rPr lang="en-GB" sz="1100" spc="-225" dirty="0">
                    <a:cs typeface="Arial Unicode MS"/>
                  </a:rPr>
                  <a:t> </a:t>
                </a:r>
                <a:r>
                  <a:rPr lang="en-GB" sz="1100" spc="-25" dirty="0">
                    <a:cs typeface="Arial Unicode MS"/>
                  </a:rPr>
                  <a:t>all </a:t>
                </a:r>
                <a:r>
                  <a:rPr lang="en-GB" sz="1100" spc="-30" dirty="0">
                    <a:cs typeface="Arial Unicode MS"/>
                  </a:rPr>
                  <a:t>led </a:t>
                </a:r>
                <a:r>
                  <a:rPr lang="en-GB" sz="1100" spc="-55" dirty="0">
                    <a:cs typeface="Arial Unicode MS"/>
                  </a:rPr>
                  <a:t>by </a:t>
                </a:r>
                <a:r>
                  <a:rPr lang="en-GB" sz="1100" spc="-114" dirty="0">
                    <a:cs typeface="Arial Unicode MS"/>
                  </a:rPr>
                  <a:t>HA  </a:t>
                </a:r>
                <a:r>
                  <a:rPr lang="en-GB" sz="1100" spc="-35" dirty="0">
                    <a:cs typeface="Arial Unicode MS"/>
                  </a:rPr>
                  <a:t>children, </a:t>
                </a:r>
                <a:r>
                  <a:rPr lang="en-GB" sz="1100" spc="-15" dirty="0">
                    <a:cs typeface="Arial Unicode MS"/>
                  </a:rPr>
                  <a:t>either </a:t>
                </a:r>
                <a:r>
                  <a:rPr lang="en-GB" sz="1100" spc="-20" dirty="0">
                    <a:cs typeface="Arial Unicode MS"/>
                  </a:rPr>
                  <a:t>performative </a:t>
                </a:r>
                <a:r>
                  <a:rPr lang="en-GB" sz="1100" spc="-15" dirty="0">
                    <a:cs typeface="Arial Unicode MS"/>
                  </a:rPr>
                  <a:t>or </a:t>
                </a:r>
                <a:r>
                  <a:rPr lang="en-GB" sz="1100" spc="-70" dirty="0">
                    <a:cs typeface="Arial Unicode MS"/>
                  </a:rPr>
                  <a:t>engaging</a:t>
                </a:r>
                <a:r>
                  <a:rPr lang="en-GB" sz="1100" spc="-135" dirty="0">
                    <a:cs typeface="Arial Unicode MS"/>
                  </a:rPr>
                  <a:t>  </a:t>
                </a:r>
                <a:r>
                  <a:rPr lang="en-GB" sz="1100" spc="-30" dirty="0">
                    <a:cs typeface="Arial Unicode MS"/>
                  </a:rPr>
                  <a:t>minimally.</a:t>
                </a:r>
                <a:endParaRPr lang="en-GB" sz="1100" dirty="0">
                  <a:cs typeface="Arial Unicode MS"/>
                </a:endParaRPr>
              </a:p>
            </p:txBody>
          </p:sp>
        </p:grpSp>
        <p:grpSp>
          <p:nvGrpSpPr>
            <p:cNvPr id="51" name="Group 50">
              <a:extLst>
                <a:ext uri="{FF2B5EF4-FFF2-40B4-BE49-F238E27FC236}">
                  <a16:creationId xmlns:a16="http://schemas.microsoft.com/office/drawing/2014/main" id="{58BCA86B-0FCD-17C2-12C6-BDB6F41FF41E}"/>
                </a:ext>
              </a:extLst>
            </p:cNvPr>
            <p:cNvGrpSpPr/>
            <p:nvPr/>
          </p:nvGrpSpPr>
          <p:grpSpPr>
            <a:xfrm>
              <a:off x="6232865" y="4980930"/>
              <a:ext cx="2917373" cy="1240065"/>
              <a:chOff x="6125535" y="4971642"/>
              <a:chExt cx="2917373" cy="1240065"/>
            </a:xfrm>
          </p:grpSpPr>
          <p:sp>
            <p:nvSpPr>
              <p:cNvPr id="63" name="Rounded Rectangle 62">
                <a:extLst>
                  <a:ext uri="{FF2B5EF4-FFF2-40B4-BE49-F238E27FC236}">
                    <a16:creationId xmlns:a16="http://schemas.microsoft.com/office/drawing/2014/main" id="{EDB74E16-D85A-3AB6-B3F6-CB62BCE7E561}"/>
                  </a:ext>
                </a:extLst>
              </p:cNvPr>
              <p:cNvSpPr/>
              <p:nvPr/>
            </p:nvSpPr>
            <p:spPr>
              <a:xfrm>
                <a:off x="6125535" y="4971642"/>
                <a:ext cx="2917373" cy="1240065"/>
              </a:xfrm>
              <a:prstGeom prst="roundRect">
                <a:avLst/>
              </a:prstGeom>
              <a:gradFill flip="none" rotWithShape="1">
                <a:gsLst>
                  <a:gs pos="0">
                    <a:srgbClr val="6C2562">
                      <a:tint val="66000"/>
                      <a:satMod val="160000"/>
                    </a:srgbClr>
                  </a:gs>
                  <a:gs pos="50000">
                    <a:srgbClr val="6C2562">
                      <a:tint val="44500"/>
                      <a:satMod val="160000"/>
                    </a:srgbClr>
                  </a:gs>
                  <a:gs pos="100000">
                    <a:srgbClr val="6C2562">
                      <a:tint val="23500"/>
                      <a:satMod val="160000"/>
                    </a:srgbClr>
                  </a:gs>
                </a:gsLst>
                <a:lin ang="13500000" scaled="1"/>
                <a:tileRect/>
              </a:gra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9C0354F1-38D6-3AA5-8505-324D0D2E4A19}"/>
                  </a:ext>
                </a:extLst>
              </p:cNvPr>
              <p:cNvSpPr txBox="1"/>
              <p:nvPr/>
            </p:nvSpPr>
            <p:spPr>
              <a:xfrm>
                <a:off x="6199087" y="5328604"/>
                <a:ext cx="2144988" cy="600164"/>
              </a:xfrm>
              <a:prstGeom prst="rect">
                <a:avLst/>
              </a:prstGeom>
              <a:noFill/>
            </p:spPr>
            <p:txBody>
              <a:bodyPr wrap="square" lIns="91440" tIns="45720" rIns="91440" bIns="45720" rtlCol="0" anchor="t">
                <a:spAutoFit/>
              </a:bodyPr>
              <a:lstStyle/>
              <a:p>
                <a:pPr algn="ctr"/>
                <a:r>
                  <a:rPr lang="en-US" sz="1100" spc="-50" dirty="0">
                    <a:cs typeface="Arial Unicode MS"/>
                  </a:rPr>
                  <a:t>Transcribe and code short episodes, identifying and counting examples of </a:t>
                </a:r>
                <a:br>
                  <a:rPr lang="en-US" sz="1100" spc="-50" dirty="0">
                    <a:cs typeface="Arial Unicode MS"/>
                  </a:rPr>
                </a:br>
                <a:r>
                  <a:rPr lang="en-US" sz="1100" spc="-50" dirty="0">
                    <a:cs typeface="Arial Unicode MS"/>
                  </a:rPr>
                  <a:t>each code (B, R, IR &amp; CH)</a:t>
                </a:r>
                <a:endParaRPr lang="en-GB" sz="1100" dirty="0">
                  <a:cs typeface="Arial Unicode MS"/>
                </a:endParaRPr>
              </a:p>
            </p:txBody>
          </p:sp>
        </p:grpSp>
        <p:grpSp>
          <p:nvGrpSpPr>
            <p:cNvPr id="54" name="Group 53">
              <a:extLst>
                <a:ext uri="{FF2B5EF4-FFF2-40B4-BE49-F238E27FC236}">
                  <a16:creationId xmlns:a16="http://schemas.microsoft.com/office/drawing/2014/main" id="{09A8B259-1DBD-EA2A-D52F-6411B14D4F85}"/>
                </a:ext>
              </a:extLst>
            </p:cNvPr>
            <p:cNvGrpSpPr/>
            <p:nvPr/>
          </p:nvGrpSpPr>
          <p:grpSpPr>
            <a:xfrm>
              <a:off x="1569213" y="3464076"/>
              <a:ext cx="2917373" cy="1464853"/>
              <a:chOff x="1104897" y="3322834"/>
              <a:chExt cx="2917373" cy="1464853"/>
            </a:xfrm>
          </p:grpSpPr>
          <p:sp>
            <p:nvSpPr>
              <p:cNvPr id="60" name="Rounded Rectangle 59">
                <a:extLst>
                  <a:ext uri="{FF2B5EF4-FFF2-40B4-BE49-F238E27FC236}">
                    <a16:creationId xmlns:a16="http://schemas.microsoft.com/office/drawing/2014/main" id="{123150E7-AA10-F4A9-4A4E-B0F14404C81F}"/>
                  </a:ext>
                </a:extLst>
              </p:cNvPr>
              <p:cNvSpPr/>
              <p:nvPr/>
            </p:nvSpPr>
            <p:spPr>
              <a:xfrm>
                <a:off x="1104897" y="3322834"/>
                <a:ext cx="2917373" cy="1240065"/>
              </a:xfrm>
              <a:prstGeom prst="roundRect">
                <a:avLst/>
              </a:prstGeom>
              <a:gradFill flip="none" rotWithShape="1">
                <a:gsLst>
                  <a:gs pos="0">
                    <a:srgbClr val="CE6328">
                      <a:tint val="66000"/>
                      <a:satMod val="160000"/>
                    </a:srgbClr>
                  </a:gs>
                  <a:gs pos="50000">
                    <a:srgbClr val="CE6328">
                      <a:tint val="44500"/>
                      <a:satMod val="160000"/>
                    </a:srgbClr>
                  </a:gs>
                  <a:gs pos="100000">
                    <a:srgbClr val="CE6328">
                      <a:tint val="23500"/>
                      <a:satMod val="160000"/>
                    </a:srgbClr>
                  </a:gs>
                </a:gsLst>
                <a:lin ang="13500000" scaled="1"/>
                <a:tileRect/>
              </a:gra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991E33CE-9607-57A5-DE02-13E5C856894E}"/>
                  </a:ext>
                </a:extLst>
              </p:cNvPr>
              <p:cNvSpPr txBox="1"/>
              <p:nvPr/>
            </p:nvSpPr>
            <p:spPr>
              <a:xfrm>
                <a:off x="1491924" y="3482330"/>
                <a:ext cx="2316966" cy="1305357"/>
              </a:xfrm>
              <a:prstGeom prst="rect">
                <a:avLst/>
              </a:prstGeom>
              <a:noFill/>
            </p:spPr>
            <p:txBody>
              <a:bodyPr wrap="square">
                <a:spAutoFit/>
              </a:bodyPr>
              <a:lstStyle/>
              <a:p>
                <a:pPr algn="ctr">
                  <a:lnSpc>
                    <a:spcPct val="100000"/>
                  </a:lnSpc>
                </a:pPr>
                <a:r>
                  <a:rPr lang="en-GB" sz="1100" spc="-65" dirty="0">
                    <a:cs typeface="Arial Unicode MS"/>
                  </a:rPr>
                  <a:t>Create </a:t>
                </a:r>
                <a:r>
                  <a:rPr lang="en-GB" sz="1100" spc="-45" dirty="0">
                    <a:cs typeface="Arial Unicode MS"/>
                  </a:rPr>
                  <a:t>ground rules </a:t>
                </a:r>
                <a:r>
                  <a:rPr lang="en-GB" sz="1100" spc="-20" dirty="0">
                    <a:cs typeface="Arial Unicode MS"/>
                  </a:rPr>
                  <a:t>together. </a:t>
                </a:r>
              </a:p>
              <a:p>
                <a:pPr algn="ctr">
                  <a:lnSpc>
                    <a:spcPct val="100000"/>
                  </a:lnSpc>
                </a:pPr>
                <a:r>
                  <a:rPr lang="en-GB" sz="1100" spc="-75" dirty="0">
                    <a:cs typeface="Arial Unicode MS"/>
                  </a:rPr>
                  <a:t>Talk </a:t>
                </a:r>
                <a:r>
                  <a:rPr lang="en-GB" sz="1100" spc="-35" dirty="0">
                    <a:cs typeface="Arial Unicode MS"/>
                  </a:rPr>
                  <a:t>about how </a:t>
                </a:r>
                <a:r>
                  <a:rPr lang="en-GB" sz="1100" spc="-45" dirty="0">
                    <a:cs typeface="Arial Unicode MS"/>
                  </a:rPr>
                  <a:t>dialogue </a:t>
                </a:r>
                <a:r>
                  <a:rPr lang="en-GB" sz="1100" spc="-80" dirty="0">
                    <a:cs typeface="Arial Unicode MS"/>
                  </a:rPr>
                  <a:t>can help all</a:t>
                </a:r>
                <a:r>
                  <a:rPr lang="en-GB" sz="1100" spc="-25" dirty="0">
                    <a:cs typeface="Arial Unicode MS"/>
                  </a:rPr>
                  <a:t> </a:t>
                </a:r>
                <a:r>
                  <a:rPr lang="en-GB" sz="1100" spc="-45" dirty="0">
                    <a:cs typeface="Arial Unicode MS"/>
                  </a:rPr>
                  <a:t>learners.</a:t>
                </a:r>
                <a:r>
                  <a:rPr lang="en-GB" sz="1100" dirty="0">
                    <a:cs typeface="Arial Unicode MS"/>
                  </a:rPr>
                  <a:t> </a:t>
                </a:r>
                <a:r>
                  <a:rPr lang="en-GB" sz="1100" spc="-35" dirty="0">
                    <a:cs typeface="Arial Unicode MS"/>
                  </a:rPr>
                  <a:t>Introduce </a:t>
                </a:r>
                <a:r>
                  <a:rPr lang="en-GB" sz="1100" spc="-60" dirty="0">
                    <a:cs typeface="Arial Unicode MS"/>
                  </a:rPr>
                  <a:t>sentence </a:t>
                </a:r>
                <a:r>
                  <a:rPr lang="en-GB" sz="1100" spc="-40" dirty="0">
                    <a:cs typeface="Arial Unicode MS"/>
                  </a:rPr>
                  <a:t>stems</a:t>
                </a:r>
                <a:r>
                  <a:rPr lang="en-GB" sz="1100" spc="-60" dirty="0">
                    <a:cs typeface="Arial Unicode MS"/>
                  </a:rPr>
                  <a:t>. </a:t>
                </a:r>
                <a:r>
                  <a:rPr lang="en-GB" sz="1100" spc="-55" dirty="0">
                    <a:cs typeface="Arial Unicode MS"/>
                  </a:rPr>
                  <a:t>Develop </a:t>
                </a:r>
                <a:r>
                  <a:rPr lang="en-GB" sz="1100" spc="-35" dirty="0">
                    <a:cs typeface="Arial Unicode MS"/>
                  </a:rPr>
                  <a:t>meta-awareness</a:t>
                </a:r>
                <a:r>
                  <a:rPr lang="en-GB" sz="1100" spc="-75" dirty="0">
                    <a:cs typeface="Arial Unicode MS"/>
                  </a:rPr>
                  <a:t> </a:t>
                </a:r>
                <a:r>
                  <a:rPr lang="en-GB" sz="1100" spc="-10" dirty="0">
                    <a:cs typeface="Arial Unicode MS"/>
                  </a:rPr>
                  <a:t>of </a:t>
                </a:r>
                <a:r>
                  <a:rPr lang="en-GB" sz="1100" spc="-35" dirty="0">
                    <a:cs typeface="Arial Unicode MS"/>
                  </a:rPr>
                  <a:t>benefits </a:t>
                </a:r>
                <a:r>
                  <a:rPr lang="en-GB" sz="1100" spc="-185" dirty="0">
                    <a:cs typeface="Arial Unicode MS"/>
                  </a:rPr>
                  <a:t> </a:t>
                </a:r>
                <a:r>
                  <a:rPr lang="en-GB" sz="1100" spc="-10" dirty="0">
                    <a:cs typeface="Arial Unicode MS"/>
                  </a:rPr>
                  <a:t>of </a:t>
                </a:r>
                <a:r>
                  <a:rPr lang="en-GB" sz="1100" spc="-50" dirty="0">
                    <a:cs typeface="Arial Unicode MS"/>
                  </a:rPr>
                  <a:t>dialogue.</a:t>
                </a:r>
                <a:endParaRPr lang="en-GB" sz="1100" dirty="0">
                  <a:cs typeface="Arial Unicode MS"/>
                </a:endParaRPr>
              </a:p>
              <a:p>
                <a:pPr algn="ctr">
                  <a:lnSpc>
                    <a:spcPct val="100000"/>
                  </a:lnSpc>
                  <a:spcBef>
                    <a:spcPts val="20"/>
                  </a:spcBef>
                </a:pPr>
                <a:endParaRPr lang="en-GB" sz="1200" dirty="0">
                  <a:cs typeface="Arial Unicode MS"/>
                </a:endParaRPr>
              </a:p>
              <a:p>
                <a:pPr marL="12700" marR="5080" indent="225425">
                  <a:lnSpc>
                    <a:spcPct val="101699"/>
                  </a:lnSpc>
                </a:pPr>
                <a:endParaRPr lang="en-GB" sz="1200" dirty="0">
                  <a:cs typeface="Arial Unicode MS"/>
                </a:endParaRPr>
              </a:p>
            </p:txBody>
          </p:sp>
        </p:grpSp>
        <p:grpSp>
          <p:nvGrpSpPr>
            <p:cNvPr id="55" name="Group 54">
              <a:extLst>
                <a:ext uri="{FF2B5EF4-FFF2-40B4-BE49-F238E27FC236}">
                  <a16:creationId xmlns:a16="http://schemas.microsoft.com/office/drawing/2014/main" id="{9C72BED8-4179-AE1B-6450-DB8EA633F878}"/>
                </a:ext>
              </a:extLst>
            </p:cNvPr>
            <p:cNvGrpSpPr/>
            <p:nvPr/>
          </p:nvGrpSpPr>
          <p:grpSpPr>
            <a:xfrm>
              <a:off x="1569213" y="2001603"/>
              <a:ext cx="2917373" cy="1240065"/>
              <a:chOff x="1328052" y="1870974"/>
              <a:chExt cx="2917373" cy="1240065"/>
            </a:xfrm>
          </p:grpSpPr>
          <p:sp>
            <p:nvSpPr>
              <p:cNvPr id="57" name="Rounded Rectangle 56">
                <a:extLst>
                  <a:ext uri="{FF2B5EF4-FFF2-40B4-BE49-F238E27FC236}">
                    <a16:creationId xmlns:a16="http://schemas.microsoft.com/office/drawing/2014/main" id="{4DD5AC2A-DAFE-1488-DB2B-371446FBAAF7}"/>
                  </a:ext>
                </a:extLst>
              </p:cNvPr>
              <p:cNvSpPr/>
              <p:nvPr/>
            </p:nvSpPr>
            <p:spPr>
              <a:xfrm>
                <a:off x="1328052" y="1870974"/>
                <a:ext cx="2917373" cy="1240065"/>
              </a:xfrm>
              <a:prstGeom prst="roundRect">
                <a:avLst/>
              </a:prstGeom>
              <a:gradFill flip="none" rotWithShape="1">
                <a:gsLst>
                  <a:gs pos="0">
                    <a:srgbClr val="C71524">
                      <a:tint val="66000"/>
                      <a:satMod val="160000"/>
                    </a:srgbClr>
                  </a:gs>
                  <a:gs pos="50000">
                    <a:srgbClr val="C71524">
                      <a:tint val="44500"/>
                      <a:satMod val="160000"/>
                    </a:srgbClr>
                  </a:gs>
                  <a:gs pos="100000">
                    <a:srgbClr val="C71524">
                      <a:tint val="23500"/>
                      <a:satMod val="160000"/>
                    </a:srgbClr>
                  </a:gs>
                </a:gsLst>
                <a:lin ang="13500000" scaled="1"/>
                <a:tileRect/>
              </a:gra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9CBA1CF0-C56F-AAC4-1302-C5EDA229D43F}"/>
                  </a:ext>
                </a:extLst>
              </p:cNvPr>
              <p:cNvSpPr txBox="1"/>
              <p:nvPr/>
            </p:nvSpPr>
            <p:spPr>
              <a:xfrm>
                <a:off x="1937726" y="1954360"/>
                <a:ext cx="2228058" cy="1107996"/>
              </a:xfrm>
              <a:prstGeom prst="rect">
                <a:avLst/>
              </a:prstGeom>
              <a:noFill/>
            </p:spPr>
            <p:txBody>
              <a:bodyPr wrap="square" rtlCol="0">
                <a:spAutoFit/>
              </a:bodyPr>
              <a:lstStyle/>
              <a:p>
                <a:pPr algn="ctr"/>
                <a:r>
                  <a:rPr lang="en-GB" sz="1100" spc="-50" dirty="0">
                    <a:cs typeface="Arial"/>
                  </a:rPr>
                  <a:t>Substantial </a:t>
                </a:r>
                <a:r>
                  <a:rPr lang="en-GB" sz="1100" spc="-30" dirty="0">
                    <a:cs typeface="Arial"/>
                  </a:rPr>
                  <a:t>improvement </a:t>
                </a:r>
                <a:r>
                  <a:rPr lang="en-GB" sz="1100" spc="-20" dirty="0">
                    <a:cs typeface="Arial"/>
                  </a:rPr>
                  <a:t>in quantity</a:t>
                </a:r>
                <a:r>
                  <a:rPr lang="en-GB" sz="1100" spc="-170" dirty="0">
                    <a:cs typeface="Arial"/>
                  </a:rPr>
                  <a:t> </a:t>
                </a:r>
                <a:r>
                  <a:rPr lang="en-GB" sz="1100" spc="-60" dirty="0">
                    <a:cs typeface="Arial"/>
                  </a:rPr>
                  <a:t>and  </a:t>
                </a:r>
                <a:r>
                  <a:rPr lang="en-GB" sz="1100" spc="-25" dirty="0">
                    <a:cs typeface="Arial"/>
                  </a:rPr>
                  <a:t>quality </a:t>
                </a:r>
                <a:r>
                  <a:rPr lang="en-GB" sz="1100" spc="-5" dirty="0">
                    <a:cs typeface="Arial"/>
                  </a:rPr>
                  <a:t>of </a:t>
                </a:r>
                <a:r>
                  <a:rPr lang="en-GB" sz="1100" spc="-50" dirty="0">
                    <a:cs typeface="Arial"/>
                  </a:rPr>
                  <a:t>dialogue </a:t>
                </a:r>
                <a:r>
                  <a:rPr lang="en-GB" sz="1100" spc="-35" dirty="0">
                    <a:cs typeface="Arial"/>
                  </a:rPr>
                  <a:t>- </a:t>
                </a:r>
                <a:r>
                  <a:rPr lang="en-GB" sz="1100" spc="-50" dirty="0">
                    <a:cs typeface="Arial"/>
                  </a:rPr>
                  <a:t>explaining</a:t>
                </a:r>
                <a:r>
                  <a:rPr lang="en-GB" sz="1100" spc="-150" dirty="0">
                    <a:cs typeface="Arial"/>
                  </a:rPr>
                  <a:t> </a:t>
                </a:r>
                <a:r>
                  <a:rPr lang="en-GB" sz="1100" spc="-55" dirty="0">
                    <a:cs typeface="Arial"/>
                  </a:rPr>
                  <a:t>reasoning and </a:t>
                </a:r>
                <a:r>
                  <a:rPr lang="en-GB" sz="1100" spc="-35" dirty="0">
                    <a:cs typeface="Arial"/>
                  </a:rPr>
                  <a:t>building </a:t>
                </a:r>
                <a:r>
                  <a:rPr lang="en-GB" sz="1100" spc="-40" dirty="0">
                    <a:cs typeface="Arial"/>
                  </a:rPr>
                  <a:t>on </a:t>
                </a:r>
                <a:r>
                  <a:rPr lang="en-GB" sz="1100" spc="-65" dirty="0">
                    <a:cs typeface="Arial"/>
                  </a:rPr>
                  <a:t>ideas. </a:t>
                </a:r>
                <a:br>
                  <a:rPr lang="en-GB" sz="1100" spc="-65" dirty="0">
                    <a:cs typeface="Arial"/>
                  </a:rPr>
                </a:br>
                <a:r>
                  <a:rPr lang="en-GB" sz="1100" spc="-90" dirty="0">
                    <a:cs typeface="Arial"/>
                  </a:rPr>
                  <a:t>Does </a:t>
                </a:r>
                <a:r>
                  <a:rPr lang="en-GB" sz="1100" spc="-25" dirty="0">
                    <a:cs typeface="Arial"/>
                  </a:rPr>
                  <a:t>this </a:t>
                </a:r>
                <a:r>
                  <a:rPr lang="en-GB" sz="1100" spc="-35" dirty="0">
                    <a:cs typeface="Arial"/>
                  </a:rPr>
                  <a:t>impact </a:t>
                </a:r>
                <a:r>
                  <a:rPr lang="en-GB" sz="1100" spc="-40" dirty="0">
                    <a:cs typeface="Arial"/>
                  </a:rPr>
                  <a:t>on</a:t>
                </a:r>
                <a:r>
                  <a:rPr lang="en-GB" sz="1100" spc="-145" dirty="0">
                    <a:cs typeface="Arial"/>
                  </a:rPr>
                  <a:t> </a:t>
                </a:r>
                <a:r>
                  <a:rPr lang="en-GB" sz="1100" spc="-45" dirty="0">
                    <a:cs typeface="Arial"/>
                  </a:rPr>
                  <a:t>learning?</a:t>
                </a:r>
                <a:r>
                  <a:rPr lang="en-GB" sz="1100" dirty="0">
                    <a:cs typeface="Arial"/>
                  </a:rPr>
                  <a:t> </a:t>
                </a:r>
                <a:br>
                  <a:rPr lang="en-GB" sz="1100" dirty="0">
                    <a:cs typeface="Arial"/>
                  </a:rPr>
                </a:br>
                <a:r>
                  <a:rPr lang="en-GB" sz="1100" spc="-35" dirty="0">
                    <a:cs typeface="Arial"/>
                  </a:rPr>
                  <a:t>Would </a:t>
                </a:r>
                <a:r>
                  <a:rPr lang="en-GB" sz="1100" spc="-20" dirty="0">
                    <a:cs typeface="Arial"/>
                  </a:rPr>
                  <a:t>the </a:t>
                </a:r>
                <a:r>
                  <a:rPr lang="en-GB" sz="1100" spc="-40" dirty="0">
                    <a:cs typeface="Arial"/>
                  </a:rPr>
                  <a:t>results be different for </a:t>
                </a:r>
                <a:r>
                  <a:rPr lang="en-GB" sz="1100" spc="-30" dirty="0">
                    <a:cs typeface="Arial"/>
                  </a:rPr>
                  <a:t>similarly attaining pairs</a:t>
                </a:r>
                <a:r>
                  <a:rPr lang="en-GB" sz="1100" spc="-60" dirty="0">
                    <a:cs typeface="Arial"/>
                  </a:rPr>
                  <a:t>?</a:t>
                </a:r>
                <a:endParaRPr lang="en-GB" sz="1100" dirty="0">
                  <a:cs typeface="Arial"/>
                </a:endParaRPr>
              </a:p>
            </p:txBody>
          </p:sp>
        </p:grpSp>
        <p:sp>
          <p:nvSpPr>
            <p:cNvPr id="56" name="Arc 55">
              <a:extLst>
                <a:ext uri="{FF2B5EF4-FFF2-40B4-BE49-F238E27FC236}">
                  <a16:creationId xmlns:a16="http://schemas.microsoft.com/office/drawing/2014/main" id="{19A1C5FC-2C7F-CDA7-B873-C3F8775903BD}"/>
                </a:ext>
              </a:extLst>
            </p:cNvPr>
            <p:cNvSpPr/>
            <p:nvPr/>
          </p:nvSpPr>
          <p:spPr>
            <a:xfrm>
              <a:off x="5082870" y="2618317"/>
              <a:ext cx="2051376" cy="2010509"/>
            </a:xfrm>
            <a:prstGeom prst="arc">
              <a:avLst>
                <a:gd name="adj1" fmla="val 15399189"/>
                <a:gd name="adj2" fmla="val 14527644"/>
              </a:avLst>
            </a:prstGeom>
            <a:ln w="19050">
              <a:solidFill>
                <a:schemeClr val="bg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grpSp>
      <p:grpSp>
        <p:nvGrpSpPr>
          <p:cNvPr id="42" name="Group 41">
            <a:extLst>
              <a:ext uri="{FF2B5EF4-FFF2-40B4-BE49-F238E27FC236}">
                <a16:creationId xmlns:a16="http://schemas.microsoft.com/office/drawing/2014/main" id="{561CBC12-C894-B5F2-FB74-F06F6AA1EC6F}"/>
              </a:ext>
            </a:extLst>
          </p:cNvPr>
          <p:cNvGrpSpPr/>
          <p:nvPr/>
        </p:nvGrpSpPr>
        <p:grpSpPr>
          <a:xfrm>
            <a:off x="4606533" y="622097"/>
            <a:ext cx="1076149" cy="1240737"/>
            <a:chOff x="4606533" y="622097"/>
            <a:chExt cx="1076149" cy="1240737"/>
          </a:xfrm>
        </p:grpSpPr>
        <p:sp>
          <p:nvSpPr>
            <p:cNvPr id="43" name="TextBox 42">
              <a:extLst>
                <a:ext uri="{FF2B5EF4-FFF2-40B4-BE49-F238E27FC236}">
                  <a16:creationId xmlns:a16="http://schemas.microsoft.com/office/drawing/2014/main" id="{67B9A201-B373-32C6-B5FF-D79EEB8F9BE9}"/>
                </a:ext>
              </a:extLst>
            </p:cNvPr>
            <p:cNvSpPr txBox="1"/>
            <p:nvPr/>
          </p:nvSpPr>
          <p:spPr>
            <a:xfrm>
              <a:off x="4606533" y="1206184"/>
              <a:ext cx="1075206" cy="656650"/>
            </a:xfrm>
            <a:prstGeom prst="rect">
              <a:avLst/>
            </a:prstGeom>
            <a:noFill/>
          </p:spPr>
          <p:txBody>
            <a:bodyPr wrap="none" rtlCol="0">
              <a:prstTxWarp prst="textArchDown">
                <a:avLst>
                  <a:gd name="adj" fmla="val 1812844"/>
                </a:avLst>
              </a:prstTxWarp>
              <a:spAutoFit/>
            </a:bodyPr>
            <a:lstStyle/>
            <a:p>
              <a:pPr algn="ctr"/>
              <a:r>
                <a:rPr lang="en-US" sz="5200" dirty="0"/>
                <a:t>Interests &amp; Aims</a:t>
              </a:r>
            </a:p>
          </p:txBody>
        </p:sp>
        <p:pic>
          <p:nvPicPr>
            <p:cNvPr id="45" name="Graphic 79">
              <a:extLst>
                <a:ext uri="{FF2B5EF4-FFF2-40B4-BE49-F238E27FC236}">
                  <a16:creationId xmlns:a16="http://schemas.microsoft.com/office/drawing/2014/main" id="{0230E1D6-789F-D236-C47B-EE5C8CF24B3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54698" y="622097"/>
              <a:ext cx="1027984" cy="1027984"/>
            </a:xfrm>
            <a:prstGeom prst="rect">
              <a:avLst/>
            </a:prstGeom>
          </p:spPr>
        </p:pic>
      </p:grpSp>
      <p:grpSp>
        <p:nvGrpSpPr>
          <p:cNvPr id="5" name="Group 4"/>
          <p:cNvGrpSpPr/>
          <p:nvPr/>
        </p:nvGrpSpPr>
        <p:grpSpPr>
          <a:xfrm>
            <a:off x="9066468" y="2203929"/>
            <a:ext cx="1169816" cy="1239268"/>
            <a:chOff x="9066468" y="2203929"/>
            <a:chExt cx="1169816" cy="1239268"/>
          </a:xfrm>
        </p:grpSpPr>
        <p:pic>
          <p:nvPicPr>
            <p:cNvPr id="50" name="Graphic 35">
              <a:extLst>
                <a:ext uri="{FF2B5EF4-FFF2-40B4-BE49-F238E27FC236}">
                  <a16:creationId xmlns:a16="http://schemas.microsoft.com/office/drawing/2014/main" id="{1307B319-F2D2-A037-3148-A0ADEAFBEF2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68736" y="2203929"/>
              <a:ext cx="1027984" cy="1027984"/>
            </a:xfrm>
            <a:prstGeom prst="rect">
              <a:avLst/>
            </a:prstGeom>
          </p:spPr>
        </p:pic>
        <p:sp>
          <p:nvSpPr>
            <p:cNvPr id="78" name="TextBox 77">
              <a:extLst>
                <a:ext uri="{FF2B5EF4-FFF2-40B4-BE49-F238E27FC236}">
                  <a16:creationId xmlns:a16="http://schemas.microsoft.com/office/drawing/2014/main" id="{1AE9B46F-0070-E369-5F13-B860A36D4162}"/>
                </a:ext>
              </a:extLst>
            </p:cNvPr>
            <p:cNvSpPr txBox="1"/>
            <p:nvPr/>
          </p:nvSpPr>
          <p:spPr>
            <a:xfrm>
              <a:off x="9066468" y="2415214"/>
              <a:ext cx="1169816" cy="1027983"/>
            </a:xfrm>
            <a:prstGeom prst="rect">
              <a:avLst/>
            </a:prstGeom>
            <a:noFill/>
          </p:spPr>
          <p:txBody>
            <a:bodyPr wrap="none" rtlCol="0">
              <a:prstTxWarp prst="textArchDown">
                <a:avLst>
                  <a:gd name="adj" fmla="val 1812844"/>
                </a:avLst>
              </a:prstTxWarp>
              <a:spAutoFit/>
            </a:bodyPr>
            <a:lstStyle/>
            <a:p>
              <a:pPr algn="ctr"/>
              <a:r>
                <a:rPr lang="en-US" sz="5200" dirty="0"/>
                <a:t>Focus &amp; Questions</a:t>
              </a:r>
            </a:p>
          </p:txBody>
        </p:sp>
      </p:grpSp>
      <p:grpSp>
        <p:nvGrpSpPr>
          <p:cNvPr id="6" name="Group 5"/>
          <p:cNvGrpSpPr/>
          <p:nvPr/>
        </p:nvGrpSpPr>
        <p:grpSpPr>
          <a:xfrm>
            <a:off x="9183784" y="3866653"/>
            <a:ext cx="1098955" cy="1242863"/>
            <a:chOff x="9183784" y="3866653"/>
            <a:chExt cx="1098955" cy="1242863"/>
          </a:xfrm>
        </p:grpSpPr>
        <p:pic>
          <p:nvPicPr>
            <p:cNvPr id="79" name="Graphic 38">
              <a:extLst>
                <a:ext uri="{FF2B5EF4-FFF2-40B4-BE49-F238E27FC236}">
                  <a16:creationId xmlns:a16="http://schemas.microsoft.com/office/drawing/2014/main" id="{69B4C7BA-092B-6F21-D9D0-376B9A0E0BB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234195" y="3866653"/>
              <a:ext cx="1027984" cy="1027984"/>
            </a:xfrm>
            <a:prstGeom prst="rect">
              <a:avLst/>
            </a:prstGeom>
          </p:spPr>
        </p:pic>
        <p:sp>
          <p:nvSpPr>
            <p:cNvPr id="80" name="TextBox 79">
              <a:extLst>
                <a:ext uri="{FF2B5EF4-FFF2-40B4-BE49-F238E27FC236}">
                  <a16:creationId xmlns:a16="http://schemas.microsoft.com/office/drawing/2014/main" id="{4099CBF1-69DF-A625-FF94-B3C7E9DACC25}"/>
                </a:ext>
              </a:extLst>
            </p:cNvPr>
            <p:cNvSpPr txBox="1"/>
            <p:nvPr/>
          </p:nvSpPr>
          <p:spPr>
            <a:xfrm>
              <a:off x="9183784" y="4270268"/>
              <a:ext cx="1098955" cy="839248"/>
            </a:xfrm>
            <a:prstGeom prst="rect">
              <a:avLst/>
            </a:prstGeom>
            <a:noFill/>
          </p:spPr>
          <p:txBody>
            <a:bodyPr wrap="none" rtlCol="0">
              <a:prstTxWarp prst="textArchDown">
                <a:avLst>
                  <a:gd name="adj" fmla="val 1812844"/>
                </a:avLst>
              </a:prstTxWarp>
              <a:spAutoFit/>
            </a:bodyPr>
            <a:lstStyle/>
            <a:p>
              <a:pPr algn="ctr"/>
              <a:r>
                <a:rPr lang="en-US" sz="5200" dirty="0"/>
                <a:t>Plans &amp; Methods</a:t>
              </a:r>
            </a:p>
          </p:txBody>
        </p:sp>
      </p:grpSp>
      <p:grpSp>
        <p:nvGrpSpPr>
          <p:cNvPr id="8" name="Group 7"/>
          <p:cNvGrpSpPr/>
          <p:nvPr/>
        </p:nvGrpSpPr>
        <p:grpSpPr>
          <a:xfrm>
            <a:off x="7696041" y="5467930"/>
            <a:ext cx="1152718" cy="1208631"/>
            <a:chOff x="7696041" y="5467930"/>
            <a:chExt cx="1152718" cy="1208631"/>
          </a:xfrm>
        </p:grpSpPr>
        <p:pic>
          <p:nvPicPr>
            <p:cNvPr id="81" name="Graphic 40">
              <a:extLst>
                <a:ext uri="{FF2B5EF4-FFF2-40B4-BE49-F238E27FC236}">
                  <a16:creationId xmlns:a16="http://schemas.microsoft.com/office/drawing/2014/main" id="{C0634A78-03D0-EEB6-D31E-112BB187C43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791181" y="5467930"/>
              <a:ext cx="1027983" cy="1027983"/>
            </a:xfrm>
            <a:prstGeom prst="rect">
              <a:avLst/>
            </a:prstGeom>
          </p:spPr>
        </p:pic>
        <p:sp>
          <p:nvSpPr>
            <p:cNvPr id="82" name="TextBox 81">
              <a:extLst>
                <a:ext uri="{FF2B5EF4-FFF2-40B4-BE49-F238E27FC236}">
                  <a16:creationId xmlns:a16="http://schemas.microsoft.com/office/drawing/2014/main" id="{52625516-CC11-3CB0-88EB-694FC0ACC68A}"/>
                </a:ext>
              </a:extLst>
            </p:cNvPr>
            <p:cNvSpPr txBox="1"/>
            <p:nvPr/>
          </p:nvSpPr>
          <p:spPr>
            <a:xfrm>
              <a:off x="7696041" y="5648552"/>
              <a:ext cx="1152718" cy="1028009"/>
            </a:xfrm>
            <a:prstGeom prst="rect">
              <a:avLst/>
            </a:prstGeom>
            <a:noFill/>
          </p:spPr>
          <p:txBody>
            <a:bodyPr wrap="none" rtlCol="0">
              <a:prstTxWarp prst="textArchDown">
                <a:avLst>
                  <a:gd name="adj" fmla="val 1812844"/>
                </a:avLst>
              </a:prstTxWarp>
              <a:spAutoFit/>
            </a:bodyPr>
            <a:lstStyle/>
            <a:p>
              <a:pPr algn="ctr"/>
              <a:r>
                <a:rPr lang="en-US" sz="5200" dirty="0"/>
                <a:t>Data Engagement</a:t>
              </a:r>
            </a:p>
          </p:txBody>
        </p:sp>
      </p:grpSp>
      <p:grpSp>
        <p:nvGrpSpPr>
          <p:cNvPr id="9" name="Group 8"/>
          <p:cNvGrpSpPr/>
          <p:nvPr/>
        </p:nvGrpSpPr>
        <p:grpSpPr>
          <a:xfrm>
            <a:off x="1710320" y="5438700"/>
            <a:ext cx="1046535" cy="1253107"/>
            <a:chOff x="1710320" y="5438700"/>
            <a:chExt cx="1046535" cy="1253107"/>
          </a:xfrm>
        </p:grpSpPr>
        <p:pic>
          <p:nvPicPr>
            <p:cNvPr id="83" name="Graphic 42">
              <a:extLst>
                <a:ext uri="{FF2B5EF4-FFF2-40B4-BE49-F238E27FC236}">
                  <a16:creationId xmlns:a16="http://schemas.microsoft.com/office/drawing/2014/main" id="{D08C8DBC-5793-EDBE-CCEB-9F58B7310FC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713682" y="5438700"/>
              <a:ext cx="1043173" cy="1043173"/>
            </a:xfrm>
            <a:prstGeom prst="rect">
              <a:avLst/>
            </a:prstGeom>
          </p:spPr>
        </p:pic>
        <p:sp>
          <p:nvSpPr>
            <p:cNvPr id="84" name="TextBox 83">
              <a:extLst>
                <a:ext uri="{FF2B5EF4-FFF2-40B4-BE49-F238E27FC236}">
                  <a16:creationId xmlns:a16="http://schemas.microsoft.com/office/drawing/2014/main" id="{E70E2B0E-1EEE-899F-1CD7-16C47340A957}"/>
                </a:ext>
              </a:extLst>
            </p:cNvPr>
            <p:cNvSpPr txBox="1"/>
            <p:nvPr/>
          </p:nvSpPr>
          <p:spPr>
            <a:xfrm>
              <a:off x="1710320" y="5958060"/>
              <a:ext cx="1024013" cy="733747"/>
            </a:xfrm>
            <a:prstGeom prst="rect">
              <a:avLst/>
            </a:prstGeom>
            <a:noFill/>
          </p:spPr>
          <p:txBody>
            <a:bodyPr wrap="none" rtlCol="0">
              <a:prstTxWarp prst="textArchDown">
                <a:avLst>
                  <a:gd name="adj" fmla="val 1812844"/>
                </a:avLst>
              </a:prstTxWarp>
              <a:spAutoFit/>
            </a:bodyPr>
            <a:lstStyle/>
            <a:p>
              <a:pPr algn="ctr"/>
              <a:r>
                <a:rPr lang="en-US" sz="5200" dirty="0"/>
                <a:t>Interpretation</a:t>
              </a:r>
            </a:p>
          </p:txBody>
        </p:sp>
      </p:grpSp>
      <p:grpSp>
        <p:nvGrpSpPr>
          <p:cNvPr id="10" name="Group 9"/>
          <p:cNvGrpSpPr/>
          <p:nvPr/>
        </p:nvGrpSpPr>
        <p:grpSpPr>
          <a:xfrm>
            <a:off x="165505" y="3927761"/>
            <a:ext cx="1036951" cy="1235542"/>
            <a:chOff x="165505" y="3927761"/>
            <a:chExt cx="1036951" cy="1235542"/>
          </a:xfrm>
        </p:grpSpPr>
        <p:pic>
          <p:nvPicPr>
            <p:cNvPr id="85" name="Graphic 49">
              <a:extLst>
                <a:ext uri="{FF2B5EF4-FFF2-40B4-BE49-F238E27FC236}">
                  <a16:creationId xmlns:a16="http://schemas.microsoft.com/office/drawing/2014/main" id="{A7489DC1-E9C6-026E-05F7-DF17AB0302E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65505" y="3927761"/>
              <a:ext cx="1036951" cy="1036951"/>
            </a:xfrm>
            <a:prstGeom prst="rect">
              <a:avLst/>
            </a:prstGeom>
          </p:spPr>
        </p:pic>
        <p:sp>
          <p:nvSpPr>
            <p:cNvPr id="86" name="TextBox 85">
              <a:extLst>
                <a:ext uri="{FF2B5EF4-FFF2-40B4-BE49-F238E27FC236}">
                  <a16:creationId xmlns:a16="http://schemas.microsoft.com/office/drawing/2014/main" id="{1E57FB21-765E-6BBE-AF58-E09E34FFB033}"/>
                </a:ext>
              </a:extLst>
            </p:cNvPr>
            <p:cNvSpPr txBox="1"/>
            <p:nvPr/>
          </p:nvSpPr>
          <p:spPr>
            <a:xfrm>
              <a:off x="266231" y="4707995"/>
              <a:ext cx="901229" cy="455308"/>
            </a:xfrm>
            <a:prstGeom prst="rect">
              <a:avLst/>
            </a:prstGeom>
            <a:noFill/>
          </p:spPr>
          <p:txBody>
            <a:bodyPr wrap="none" rtlCol="0">
              <a:prstTxWarp prst="textArchDown">
                <a:avLst>
                  <a:gd name="adj" fmla="val 1812844"/>
                </a:avLst>
              </a:prstTxWarp>
              <a:spAutoFit/>
            </a:bodyPr>
            <a:lstStyle/>
            <a:p>
              <a:pPr algn="ctr"/>
              <a:r>
                <a:rPr lang="en-US" sz="5200" dirty="0"/>
                <a:t>Action Plan</a:t>
              </a:r>
            </a:p>
          </p:txBody>
        </p:sp>
      </p:grpSp>
      <p:grpSp>
        <p:nvGrpSpPr>
          <p:cNvPr id="87" name="Group 86"/>
          <p:cNvGrpSpPr/>
          <p:nvPr/>
        </p:nvGrpSpPr>
        <p:grpSpPr>
          <a:xfrm>
            <a:off x="154115" y="2200916"/>
            <a:ext cx="1180573" cy="1199246"/>
            <a:chOff x="154115" y="2200916"/>
            <a:chExt cx="1180573" cy="1199246"/>
          </a:xfrm>
        </p:grpSpPr>
        <p:pic>
          <p:nvPicPr>
            <p:cNvPr id="88" name="Graphic 78">
              <a:extLst>
                <a:ext uri="{FF2B5EF4-FFF2-40B4-BE49-F238E27FC236}">
                  <a16:creationId xmlns:a16="http://schemas.microsoft.com/office/drawing/2014/main" id="{39046230-1A84-5A4E-494F-210402BB42D7}"/>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11008" y="2200916"/>
              <a:ext cx="1043173" cy="1043173"/>
            </a:xfrm>
            <a:prstGeom prst="rect">
              <a:avLst/>
            </a:prstGeom>
          </p:spPr>
        </p:pic>
        <p:sp>
          <p:nvSpPr>
            <p:cNvPr id="89" name="TextBox 88">
              <a:extLst>
                <a:ext uri="{FF2B5EF4-FFF2-40B4-BE49-F238E27FC236}">
                  <a16:creationId xmlns:a16="http://schemas.microsoft.com/office/drawing/2014/main" id="{BCCA9C28-B6FD-6901-0AC9-EECAD7F042CA}"/>
                </a:ext>
              </a:extLst>
            </p:cNvPr>
            <p:cNvSpPr txBox="1"/>
            <p:nvPr/>
          </p:nvSpPr>
          <p:spPr>
            <a:xfrm>
              <a:off x="154115" y="2415214"/>
              <a:ext cx="1180573" cy="984948"/>
            </a:xfrm>
            <a:prstGeom prst="rect">
              <a:avLst/>
            </a:prstGeom>
            <a:noFill/>
          </p:spPr>
          <p:txBody>
            <a:bodyPr wrap="square" rtlCol="0">
              <a:prstTxWarp prst="textArchDown">
                <a:avLst>
                  <a:gd name="adj" fmla="val 1812844"/>
                </a:avLst>
              </a:prstTxWarp>
              <a:spAutoFit/>
            </a:bodyPr>
            <a:lstStyle/>
            <a:p>
              <a:pPr algn="ctr"/>
              <a:r>
                <a:rPr lang="en-US" sz="5200" dirty="0"/>
                <a:t>Review &amp; Reflect</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6464" y="643135"/>
            <a:ext cx="1801495" cy="632865"/>
          </a:xfrm>
          <a:prstGeom prst="rect">
            <a:avLst/>
          </a:prstGeom>
          <a:solidFill>
            <a:srgbClr val="D9F1F6"/>
          </a:solidFill>
        </p:spPr>
        <p:txBody>
          <a:bodyPr vert="horz" wrap="square" lIns="0" tIns="14604" rIns="0" bIns="0" rtlCol="0">
            <a:spAutoFit/>
          </a:bodyPr>
          <a:lstStyle/>
          <a:p>
            <a:pPr marL="26034">
              <a:lnSpc>
                <a:spcPct val="100000"/>
              </a:lnSpc>
              <a:spcBef>
                <a:spcPts val="114"/>
              </a:spcBef>
            </a:pPr>
            <a:r>
              <a:rPr sz="1800" b="1" dirty="0">
                <a:solidFill>
                  <a:srgbClr val="1A616F"/>
                </a:solidFill>
                <a:latin typeface="Arial"/>
                <a:cs typeface="Arial"/>
              </a:rPr>
              <a:t>Part f. Choosing</a:t>
            </a:r>
            <a:endParaRPr sz="1800" dirty="0">
              <a:latin typeface="Arial"/>
              <a:cs typeface="Arial"/>
            </a:endParaRPr>
          </a:p>
          <a:p>
            <a:pPr marL="26034">
              <a:lnSpc>
                <a:spcPct val="100000"/>
              </a:lnSpc>
              <a:spcBef>
                <a:spcPts val="450"/>
              </a:spcBef>
            </a:pPr>
            <a:r>
              <a:rPr sz="1800" b="1" dirty="0">
                <a:solidFill>
                  <a:srgbClr val="1A616F"/>
                </a:solidFill>
                <a:latin typeface="Arial"/>
                <a:cs typeface="Arial"/>
              </a:rPr>
              <a:t>an inquiry focus</a:t>
            </a:r>
            <a:endParaRPr sz="1800" dirty="0">
              <a:latin typeface="Arial"/>
              <a:cs typeface="Arial"/>
            </a:endParaRPr>
          </a:p>
        </p:txBody>
      </p:sp>
      <p:sp>
        <p:nvSpPr>
          <p:cNvPr id="3" name="object 3"/>
          <p:cNvSpPr txBox="1"/>
          <p:nvPr/>
        </p:nvSpPr>
        <p:spPr>
          <a:xfrm>
            <a:off x="637541" y="1962784"/>
            <a:ext cx="4660265" cy="1359411"/>
          </a:xfrm>
          <a:prstGeom prst="rect">
            <a:avLst/>
          </a:prstGeom>
          <a:ln w="31733">
            <a:solidFill>
              <a:srgbClr val="2791A6"/>
            </a:solidFill>
          </a:ln>
        </p:spPr>
        <p:txBody>
          <a:bodyPr vert="horz" wrap="square" lIns="0" tIns="36830" rIns="0" bIns="0" rtlCol="0">
            <a:spAutoFit/>
          </a:bodyPr>
          <a:lstStyle/>
          <a:p>
            <a:pPr marL="83820" marR="94615" algn="just">
              <a:lnSpc>
                <a:spcPct val="121000"/>
              </a:lnSpc>
              <a:spcBef>
                <a:spcPts val="290"/>
              </a:spcBef>
            </a:pPr>
            <a:r>
              <a:rPr sz="1200" dirty="0">
                <a:latin typeface="Arial Unicode MS"/>
                <a:cs typeface="Arial Unicode MS"/>
              </a:rPr>
              <a:t>Generating an inquiry question can be challenging because there is so much that you </a:t>
            </a:r>
            <a:r>
              <a:rPr sz="1200" i="1" dirty="0">
                <a:latin typeface="Arial"/>
                <a:cs typeface="Arial"/>
              </a:rPr>
              <a:t>could </a:t>
            </a:r>
            <a:r>
              <a:rPr sz="1200" dirty="0">
                <a:latin typeface="Arial Unicode MS"/>
                <a:cs typeface="Arial Unicode MS"/>
              </a:rPr>
              <a:t>do: a general rule of thumb for inquiry questions is to narrow your thinking down to something that you </a:t>
            </a:r>
            <a:r>
              <a:rPr sz="1200" i="1" dirty="0">
                <a:latin typeface="Arial"/>
                <a:cs typeface="Arial"/>
              </a:rPr>
              <a:t>can </a:t>
            </a:r>
            <a:r>
              <a:rPr sz="1200" dirty="0">
                <a:latin typeface="Arial Unicode MS"/>
                <a:cs typeface="Arial Unicode MS"/>
              </a:rPr>
              <a:t>do. You might have the overall aim that the students in your class will all participate, build on each other’s ideas, and challenge each other, but  that’s a lot to focus on!</a:t>
            </a:r>
          </a:p>
        </p:txBody>
      </p:sp>
      <p:sp>
        <p:nvSpPr>
          <p:cNvPr id="4" name="object 4"/>
          <p:cNvSpPr txBox="1"/>
          <p:nvPr/>
        </p:nvSpPr>
        <p:spPr>
          <a:xfrm>
            <a:off x="3776584" y="792897"/>
            <a:ext cx="3246516" cy="246221"/>
          </a:xfrm>
          <a:prstGeom prst="rect">
            <a:avLst/>
          </a:prstGeom>
        </p:spPr>
        <p:txBody>
          <a:bodyPr vert="horz" wrap="square" lIns="0" tIns="0" rIns="0" bIns="0" rtlCol="0">
            <a:spAutoFit/>
          </a:bodyPr>
          <a:lstStyle/>
          <a:p>
            <a:pPr marL="12700">
              <a:lnSpc>
                <a:spcPct val="100000"/>
              </a:lnSpc>
            </a:pPr>
            <a:r>
              <a:rPr sz="1600" b="1" dirty="0">
                <a:latin typeface="Arial"/>
                <a:cs typeface="Arial"/>
              </a:rPr>
              <a:t>Generating an inquiry question</a:t>
            </a:r>
            <a:endParaRPr sz="1600" dirty="0">
              <a:latin typeface="Arial"/>
              <a:cs typeface="Arial"/>
            </a:endParaRPr>
          </a:p>
        </p:txBody>
      </p:sp>
      <p:sp>
        <p:nvSpPr>
          <p:cNvPr id="5" name="object 5"/>
          <p:cNvSpPr txBox="1"/>
          <p:nvPr/>
        </p:nvSpPr>
        <p:spPr>
          <a:xfrm>
            <a:off x="8239499" y="1722537"/>
            <a:ext cx="1526801" cy="153888"/>
          </a:xfrm>
          <a:prstGeom prst="rect">
            <a:avLst/>
          </a:prstGeom>
        </p:spPr>
        <p:txBody>
          <a:bodyPr vert="horz" wrap="square" lIns="0" tIns="0" rIns="0" bIns="0" rtlCol="0">
            <a:spAutoFit/>
          </a:bodyPr>
          <a:lstStyle/>
          <a:p>
            <a:pPr marL="12700">
              <a:lnSpc>
                <a:spcPct val="100000"/>
              </a:lnSpc>
            </a:pPr>
            <a:r>
              <a:rPr sz="1000" i="1" dirty="0">
                <a:latin typeface="Arial"/>
                <a:cs typeface="Arial"/>
              </a:rPr>
              <a:t>Section of inquiry cycle</a:t>
            </a:r>
            <a:endParaRPr sz="1000" dirty="0">
              <a:latin typeface="Arial"/>
              <a:cs typeface="Arial"/>
            </a:endParaRPr>
          </a:p>
        </p:txBody>
      </p:sp>
      <p:sp>
        <p:nvSpPr>
          <p:cNvPr id="6" name="object 6"/>
          <p:cNvSpPr/>
          <p:nvPr/>
        </p:nvSpPr>
        <p:spPr>
          <a:xfrm>
            <a:off x="5589269" y="1968501"/>
            <a:ext cx="4781550" cy="5315585"/>
          </a:xfrm>
          <a:custGeom>
            <a:avLst/>
            <a:gdLst/>
            <a:ahLst/>
            <a:cxnLst/>
            <a:rect l="l" t="t" r="r" b="b"/>
            <a:pathLst>
              <a:path w="4781550" h="5315584">
                <a:moveTo>
                  <a:pt x="0" y="0"/>
                </a:moveTo>
                <a:lnTo>
                  <a:pt x="4781396" y="0"/>
                </a:lnTo>
                <a:lnTo>
                  <a:pt x="4781396" y="5315159"/>
                </a:lnTo>
                <a:lnTo>
                  <a:pt x="0" y="5315159"/>
                </a:lnTo>
                <a:lnTo>
                  <a:pt x="0" y="0"/>
                </a:lnTo>
                <a:close/>
              </a:path>
            </a:pathLst>
          </a:custGeom>
          <a:ln w="31733">
            <a:solidFill>
              <a:srgbClr val="2791A6"/>
            </a:solidFill>
          </a:ln>
        </p:spPr>
        <p:txBody>
          <a:bodyPr wrap="square" lIns="0" tIns="0" rIns="0" bIns="0" rtlCol="0"/>
          <a:lstStyle/>
          <a:p>
            <a:endParaRPr/>
          </a:p>
        </p:txBody>
      </p:sp>
      <p:sp>
        <p:nvSpPr>
          <p:cNvPr id="7" name="object 7"/>
          <p:cNvSpPr txBox="1"/>
          <p:nvPr/>
        </p:nvSpPr>
        <p:spPr>
          <a:xfrm>
            <a:off x="5576449" y="1955681"/>
            <a:ext cx="4809490" cy="5343525"/>
          </a:xfrm>
          <a:prstGeom prst="rect">
            <a:avLst/>
          </a:prstGeom>
        </p:spPr>
        <p:txBody>
          <a:bodyPr vert="horz" wrap="square" lIns="0" tIns="10795" rIns="0" bIns="0" rtlCol="0">
            <a:spAutoFit/>
          </a:bodyPr>
          <a:lstStyle/>
          <a:p>
            <a:pPr marL="55880" marR="180975">
              <a:lnSpc>
                <a:spcPct val="121100"/>
              </a:lnSpc>
              <a:spcBef>
                <a:spcPts val="85"/>
              </a:spcBef>
            </a:pPr>
            <a:r>
              <a:rPr sz="1200" spc="-90" dirty="0">
                <a:latin typeface="Arial Unicode MS"/>
                <a:cs typeface="Arial Unicode MS"/>
              </a:rPr>
              <a:t>The </a:t>
            </a:r>
            <a:r>
              <a:rPr sz="1200" spc="-25" dirty="0">
                <a:latin typeface="Arial Unicode MS"/>
                <a:cs typeface="Arial Unicode MS"/>
              </a:rPr>
              <a:t>following </a:t>
            </a:r>
            <a:r>
              <a:rPr sz="1200" spc="-95" dirty="0">
                <a:latin typeface="Arial Unicode MS"/>
                <a:cs typeface="Arial Unicode MS"/>
              </a:rPr>
              <a:t>pages </a:t>
            </a:r>
            <a:r>
              <a:rPr sz="1200" spc="-15" dirty="0">
                <a:latin typeface="Arial Unicode MS"/>
                <a:cs typeface="Arial Unicode MS"/>
              </a:rPr>
              <a:t>offer </a:t>
            </a:r>
            <a:r>
              <a:rPr sz="1200" spc="-60" dirty="0">
                <a:latin typeface="Arial Unicode MS"/>
                <a:cs typeface="Arial Unicode MS"/>
              </a:rPr>
              <a:t>guidance </a:t>
            </a:r>
            <a:r>
              <a:rPr sz="1200" spc="-10" dirty="0">
                <a:latin typeface="Arial Unicode MS"/>
                <a:cs typeface="Arial Unicode MS"/>
              </a:rPr>
              <a:t>for </a:t>
            </a:r>
            <a:r>
              <a:rPr sz="1200" spc="-20" dirty="0">
                <a:latin typeface="Arial Unicode MS"/>
                <a:cs typeface="Arial Unicode MS"/>
              </a:rPr>
              <a:t>different </a:t>
            </a:r>
            <a:r>
              <a:rPr sz="1200" spc="-90" dirty="0">
                <a:latin typeface="Arial Unicode MS"/>
                <a:cs typeface="Arial Unicode MS"/>
              </a:rPr>
              <a:t>ways </a:t>
            </a:r>
            <a:r>
              <a:rPr sz="1200" spc="5" dirty="0">
                <a:latin typeface="Arial Unicode MS"/>
                <a:cs typeface="Arial Unicode MS"/>
              </a:rPr>
              <a:t>to </a:t>
            </a:r>
            <a:r>
              <a:rPr sz="1200" spc="-55" dirty="0">
                <a:latin typeface="Arial Unicode MS"/>
                <a:cs typeface="Arial Unicode MS"/>
              </a:rPr>
              <a:t>generate </a:t>
            </a:r>
            <a:r>
              <a:rPr sz="1200" spc="-65" dirty="0">
                <a:latin typeface="Arial Unicode MS"/>
                <a:cs typeface="Arial Unicode MS"/>
              </a:rPr>
              <a:t>an  </a:t>
            </a:r>
            <a:r>
              <a:rPr sz="1200" spc="-25" dirty="0">
                <a:latin typeface="Arial Unicode MS"/>
                <a:cs typeface="Arial Unicode MS"/>
              </a:rPr>
              <a:t>inquiry </a:t>
            </a:r>
            <a:r>
              <a:rPr sz="1200" spc="-40" dirty="0">
                <a:latin typeface="Arial Unicode MS"/>
                <a:cs typeface="Arial Unicode MS"/>
              </a:rPr>
              <a:t>question, </a:t>
            </a:r>
            <a:r>
              <a:rPr sz="1200" spc="-60" dirty="0">
                <a:latin typeface="Arial Unicode MS"/>
                <a:cs typeface="Arial Unicode MS"/>
              </a:rPr>
              <a:t>and </a:t>
            </a:r>
            <a:r>
              <a:rPr sz="1200" spc="-20" dirty="0">
                <a:latin typeface="Arial Unicode MS"/>
                <a:cs typeface="Arial Unicode MS"/>
              </a:rPr>
              <a:t>it’s </a:t>
            </a:r>
            <a:r>
              <a:rPr sz="1200" spc="-60" dirty="0">
                <a:latin typeface="Arial Unicode MS"/>
                <a:cs typeface="Arial Unicode MS"/>
              </a:rPr>
              <a:t>good </a:t>
            </a:r>
            <a:r>
              <a:rPr sz="1200" spc="5" dirty="0">
                <a:latin typeface="Arial Unicode MS"/>
                <a:cs typeface="Arial Unicode MS"/>
              </a:rPr>
              <a:t>to </a:t>
            </a:r>
            <a:r>
              <a:rPr sz="1200" spc="-40" dirty="0">
                <a:latin typeface="Arial Unicode MS"/>
                <a:cs typeface="Arial Unicode MS"/>
              </a:rPr>
              <a:t>remember </a:t>
            </a:r>
            <a:r>
              <a:rPr sz="1200" spc="-5" dirty="0">
                <a:latin typeface="Arial Unicode MS"/>
                <a:cs typeface="Arial Unicode MS"/>
              </a:rPr>
              <a:t>that </a:t>
            </a:r>
            <a:r>
              <a:rPr sz="1200" spc="-45" dirty="0">
                <a:latin typeface="Arial Unicode MS"/>
                <a:cs typeface="Arial Unicode MS"/>
              </a:rPr>
              <a:t>there’s </a:t>
            </a:r>
            <a:r>
              <a:rPr sz="1200" spc="-40" dirty="0">
                <a:latin typeface="Arial Unicode MS"/>
                <a:cs typeface="Arial Unicode MS"/>
              </a:rPr>
              <a:t>no </a:t>
            </a:r>
            <a:r>
              <a:rPr sz="1200" spc="-55" dirty="0">
                <a:latin typeface="Arial Unicode MS"/>
                <a:cs typeface="Arial Unicode MS"/>
              </a:rPr>
              <a:t>one </a:t>
            </a:r>
            <a:r>
              <a:rPr sz="1200" spc="-15" dirty="0">
                <a:latin typeface="Arial Unicode MS"/>
                <a:cs typeface="Arial Unicode MS"/>
              </a:rPr>
              <a:t>right </a:t>
            </a:r>
            <a:r>
              <a:rPr sz="1200" spc="-70" dirty="0">
                <a:latin typeface="Arial Unicode MS"/>
                <a:cs typeface="Arial Unicode MS"/>
              </a:rPr>
              <a:t>way  </a:t>
            </a:r>
            <a:r>
              <a:rPr sz="1200" spc="5" dirty="0">
                <a:latin typeface="Arial Unicode MS"/>
                <a:cs typeface="Arial Unicode MS"/>
              </a:rPr>
              <a:t>to</a:t>
            </a:r>
            <a:r>
              <a:rPr sz="1200" spc="-60" dirty="0">
                <a:latin typeface="Arial Unicode MS"/>
                <a:cs typeface="Arial Unicode MS"/>
              </a:rPr>
              <a:t> </a:t>
            </a:r>
            <a:r>
              <a:rPr sz="1200" spc="-40" dirty="0">
                <a:latin typeface="Arial Unicode MS"/>
                <a:cs typeface="Arial Unicode MS"/>
              </a:rPr>
              <a:t>do</a:t>
            </a:r>
            <a:r>
              <a:rPr sz="1200" spc="-60" dirty="0">
                <a:latin typeface="Arial Unicode MS"/>
                <a:cs typeface="Arial Unicode MS"/>
              </a:rPr>
              <a:t> </a:t>
            </a:r>
            <a:r>
              <a:rPr sz="1200" spc="10" dirty="0">
                <a:latin typeface="Arial Unicode MS"/>
                <a:cs typeface="Arial Unicode MS"/>
              </a:rPr>
              <a:t>it.</a:t>
            </a:r>
            <a:r>
              <a:rPr sz="1200" spc="-60" dirty="0">
                <a:latin typeface="Arial Unicode MS"/>
                <a:cs typeface="Arial Unicode MS"/>
              </a:rPr>
              <a:t> </a:t>
            </a:r>
            <a:r>
              <a:rPr sz="1200" spc="-70" dirty="0">
                <a:latin typeface="Arial Unicode MS"/>
                <a:cs typeface="Arial Unicode MS"/>
              </a:rPr>
              <a:t>However,</a:t>
            </a:r>
            <a:r>
              <a:rPr sz="1200" spc="-60" dirty="0">
                <a:latin typeface="Arial Unicode MS"/>
                <a:cs typeface="Arial Unicode MS"/>
              </a:rPr>
              <a:t> </a:t>
            </a:r>
            <a:r>
              <a:rPr sz="1200" spc="-25" dirty="0">
                <a:latin typeface="Arial Unicode MS"/>
                <a:cs typeface="Arial Unicode MS"/>
              </a:rPr>
              <a:t>there</a:t>
            </a:r>
            <a:r>
              <a:rPr sz="1200" spc="-60" dirty="0">
                <a:latin typeface="Arial Unicode MS"/>
                <a:cs typeface="Arial Unicode MS"/>
              </a:rPr>
              <a:t> </a:t>
            </a:r>
            <a:r>
              <a:rPr sz="1200" spc="-55" dirty="0">
                <a:latin typeface="Arial Unicode MS"/>
                <a:cs typeface="Arial Unicode MS"/>
              </a:rPr>
              <a:t>are</a:t>
            </a:r>
            <a:r>
              <a:rPr sz="1200" spc="-60" dirty="0">
                <a:latin typeface="Arial Unicode MS"/>
                <a:cs typeface="Arial Unicode MS"/>
              </a:rPr>
              <a:t> </a:t>
            </a:r>
            <a:r>
              <a:rPr sz="1200" spc="-75" dirty="0">
                <a:latin typeface="Arial Unicode MS"/>
                <a:cs typeface="Arial Unicode MS"/>
              </a:rPr>
              <a:t>some</a:t>
            </a:r>
            <a:r>
              <a:rPr sz="1200" spc="-60" dirty="0">
                <a:latin typeface="Arial Unicode MS"/>
                <a:cs typeface="Arial Unicode MS"/>
              </a:rPr>
              <a:t> </a:t>
            </a:r>
            <a:r>
              <a:rPr sz="1200" spc="-45" dirty="0">
                <a:latin typeface="Arial Unicode MS"/>
                <a:cs typeface="Arial Unicode MS"/>
              </a:rPr>
              <a:t>principles</a:t>
            </a:r>
            <a:r>
              <a:rPr sz="1200" spc="-55" dirty="0">
                <a:latin typeface="Arial Unicode MS"/>
                <a:cs typeface="Arial Unicode MS"/>
              </a:rPr>
              <a:t> </a:t>
            </a:r>
            <a:r>
              <a:rPr sz="1200" spc="5" dirty="0">
                <a:latin typeface="Arial Unicode MS"/>
                <a:cs typeface="Arial Unicode MS"/>
              </a:rPr>
              <a:t>to</a:t>
            </a:r>
            <a:r>
              <a:rPr sz="1200" spc="-60" dirty="0">
                <a:latin typeface="Arial Unicode MS"/>
                <a:cs typeface="Arial Unicode MS"/>
              </a:rPr>
              <a:t> </a:t>
            </a:r>
            <a:r>
              <a:rPr sz="1200" spc="-70" dirty="0">
                <a:latin typeface="Arial Unicode MS"/>
                <a:cs typeface="Arial Unicode MS"/>
              </a:rPr>
              <a:t>keep</a:t>
            </a:r>
            <a:r>
              <a:rPr sz="1200" spc="-60" dirty="0">
                <a:latin typeface="Arial Unicode MS"/>
                <a:cs typeface="Arial Unicode MS"/>
              </a:rPr>
              <a:t> </a:t>
            </a:r>
            <a:r>
              <a:rPr sz="1200" spc="-20" dirty="0">
                <a:latin typeface="Arial Unicode MS"/>
                <a:cs typeface="Arial Unicode MS"/>
              </a:rPr>
              <a:t>in</a:t>
            </a:r>
            <a:r>
              <a:rPr sz="1200" spc="-60" dirty="0">
                <a:latin typeface="Arial Unicode MS"/>
                <a:cs typeface="Arial Unicode MS"/>
              </a:rPr>
              <a:t> </a:t>
            </a:r>
            <a:r>
              <a:rPr sz="1200" spc="-30" dirty="0">
                <a:latin typeface="Arial Unicode MS"/>
                <a:cs typeface="Arial Unicode MS"/>
              </a:rPr>
              <a:t>mind</a:t>
            </a:r>
            <a:r>
              <a:rPr sz="1200" spc="-60" dirty="0">
                <a:latin typeface="Arial Unicode MS"/>
                <a:cs typeface="Arial Unicode MS"/>
              </a:rPr>
              <a:t> </a:t>
            </a:r>
            <a:r>
              <a:rPr sz="1200" spc="-40" dirty="0">
                <a:latin typeface="Arial Unicode MS"/>
                <a:cs typeface="Arial Unicode MS"/>
              </a:rPr>
              <a:t>when</a:t>
            </a:r>
            <a:r>
              <a:rPr sz="1200" spc="-60" dirty="0">
                <a:latin typeface="Arial Unicode MS"/>
                <a:cs typeface="Arial Unicode MS"/>
              </a:rPr>
              <a:t> coming  </a:t>
            </a:r>
            <a:r>
              <a:rPr sz="1200" spc="-40" dirty="0">
                <a:latin typeface="Arial Unicode MS"/>
                <a:cs typeface="Arial Unicode MS"/>
              </a:rPr>
              <a:t>up </a:t>
            </a:r>
            <a:r>
              <a:rPr sz="1200" spc="5" dirty="0">
                <a:latin typeface="Arial Unicode MS"/>
                <a:cs typeface="Arial Unicode MS"/>
              </a:rPr>
              <a:t>with </a:t>
            </a:r>
            <a:r>
              <a:rPr sz="1200" spc="-65" dirty="0">
                <a:latin typeface="Arial Unicode MS"/>
                <a:cs typeface="Arial Unicode MS"/>
              </a:rPr>
              <a:t>an </a:t>
            </a:r>
            <a:r>
              <a:rPr sz="1200" spc="-25" dirty="0">
                <a:latin typeface="Arial Unicode MS"/>
                <a:cs typeface="Arial Unicode MS"/>
              </a:rPr>
              <a:t>inquiry</a:t>
            </a:r>
            <a:r>
              <a:rPr sz="1200" spc="-220" dirty="0">
                <a:latin typeface="Arial Unicode MS"/>
                <a:cs typeface="Arial Unicode MS"/>
              </a:rPr>
              <a:t> </a:t>
            </a:r>
            <a:r>
              <a:rPr sz="1200" spc="-35" dirty="0">
                <a:latin typeface="Arial Unicode MS"/>
                <a:cs typeface="Arial Unicode MS"/>
              </a:rPr>
              <a:t>question:</a:t>
            </a:r>
            <a:endParaRPr sz="1200">
              <a:latin typeface="Arial Unicode MS"/>
              <a:cs typeface="Arial Unicode MS"/>
            </a:endParaRPr>
          </a:p>
          <a:p>
            <a:pPr>
              <a:lnSpc>
                <a:spcPct val="100000"/>
              </a:lnSpc>
              <a:spcBef>
                <a:spcPts val="20"/>
              </a:spcBef>
            </a:pPr>
            <a:endParaRPr sz="1500">
              <a:latin typeface="Times New Roman"/>
              <a:cs typeface="Times New Roman"/>
            </a:endParaRPr>
          </a:p>
          <a:p>
            <a:pPr marL="55880" marR="121920">
              <a:lnSpc>
                <a:spcPct val="120000"/>
              </a:lnSpc>
            </a:pPr>
            <a:r>
              <a:rPr sz="1200" spc="-35" dirty="0">
                <a:latin typeface="Arial Unicode MS"/>
                <a:cs typeface="Arial Unicode MS"/>
              </a:rPr>
              <a:t>· </a:t>
            </a:r>
            <a:r>
              <a:rPr sz="1200" spc="15" dirty="0">
                <a:latin typeface="Arial Unicode MS"/>
                <a:cs typeface="Arial Unicode MS"/>
              </a:rPr>
              <a:t>It</a:t>
            </a:r>
            <a:r>
              <a:rPr sz="1200" spc="-225" dirty="0">
                <a:latin typeface="Arial Unicode MS"/>
                <a:cs typeface="Arial Unicode MS"/>
              </a:rPr>
              <a:t> </a:t>
            </a:r>
            <a:r>
              <a:rPr sz="1200" spc="-50" dirty="0">
                <a:latin typeface="Arial Unicode MS"/>
                <a:cs typeface="Arial Unicode MS"/>
              </a:rPr>
              <a:t>should </a:t>
            </a:r>
            <a:r>
              <a:rPr sz="1200" spc="-60" dirty="0">
                <a:latin typeface="Arial Unicode MS"/>
                <a:cs typeface="Arial Unicode MS"/>
              </a:rPr>
              <a:t>be </a:t>
            </a:r>
            <a:r>
              <a:rPr sz="1200" spc="-80" dirty="0">
                <a:latin typeface="Arial Unicode MS"/>
                <a:cs typeface="Arial Unicode MS"/>
              </a:rPr>
              <a:t>based </a:t>
            </a:r>
            <a:r>
              <a:rPr sz="1200" spc="-40" dirty="0">
                <a:latin typeface="Arial Unicode MS"/>
                <a:cs typeface="Arial Unicode MS"/>
              </a:rPr>
              <a:t>on </a:t>
            </a:r>
            <a:r>
              <a:rPr sz="1200" spc="-95" dirty="0">
                <a:latin typeface="Arial Unicode MS"/>
                <a:cs typeface="Arial Unicode MS"/>
              </a:rPr>
              <a:t>a </a:t>
            </a:r>
            <a:r>
              <a:rPr sz="1200" spc="-40" dirty="0">
                <a:latin typeface="Arial Unicode MS"/>
                <a:cs typeface="Arial Unicode MS"/>
              </a:rPr>
              <a:t>real </a:t>
            </a:r>
            <a:r>
              <a:rPr sz="1200" spc="-80" dirty="0">
                <a:latin typeface="Arial Unicode MS"/>
                <a:cs typeface="Arial Unicode MS"/>
              </a:rPr>
              <a:t>issue </a:t>
            </a:r>
            <a:r>
              <a:rPr sz="1200" spc="-5" dirty="0">
                <a:latin typeface="Arial Unicode MS"/>
                <a:cs typeface="Arial Unicode MS"/>
              </a:rPr>
              <a:t>that </a:t>
            </a:r>
            <a:r>
              <a:rPr sz="1200" spc="-50" dirty="0">
                <a:latin typeface="Arial Unicode MS"/>
                <a:cs typeface="Arial Unicode MS"/>
              </a:rPr>
              <a:t>you </a:t>
            </a:r>
            <a:r>
              <a:rPr sz="1200" spc="-75" dirty="0">
                <a:latin typeface="Arial Unicode MS"/>
                <a:cs typeface="Arial Unicode MS"/>
              </a:rPr>
              <a:t>have </a:t>
            </a:r>
            <a:r>
              <a:rPr sz="1200" spc="-35" dirty="0">
                <a:latin typeface="Arial Unicode MS"/>
                <a:cs typeface="Arial Unicode MS"/>
              </a:rPr>
              <a:t>noticed </a:t>
            </a:r>
            <a:r>
              <a:rPr sz="1200" spc="-20" dirty="0">
                <a:latin typeface="Arial Unicode MS"/>
                <a:cs typeface="Arial Unicode MS"/>
              </a:rPr>
              <a:t>in </a:t>
            </a:r>
            <a:r>
              <a:rPr sz="1200" spc="-35" dirty="0">
                <a:latin typeface="Arial Unicode MS"/>
                <a:cs typeface="Arial Unicode MS"/>
              </a:rPr>
              <a:t>your </a:t>
            </a:r>
            <a:r>
              <a:rPr sz="1200" spc="-65" dirty="0">
                <a:latin typeface="Arial Unicode MS"/>
                <a:cs typeface="Arial Unicode MS"/>
              </a:rPr>
              <a:t>classroom  </a:t>
            </a:r>
            <a:r>
              <a:rPr sz="1200" spc="-90" dirty="0">
                <a:latin typeface="Arial Unicode MS"/>
                <a:cs typeface="Arial Unicode MS"/>
              </a:rPr>
              <a:t>so </a:t>
            </a:r>
            <a:r>
              <a:rPr sz="1200" spc="-5" dirty="0">
                <a:latin typeface="Arial Unicode MS"/>
                <a:cs typeface="Arial Unicode MS"/>
              </a:rPr>
              <a:t>that </a:t>
            </a:r>
            <a:r>
              <a:rPr sz="1200" spc="-15" dirty="0">
                <a:latin typeface="Arial Unicode MS"/>
                <a:cs typeface="Arial Unicode MS"/>
              </a:rPr>
              <a:t>the </a:t>
            </a:r>
            <a:r>
              <a:rPr sz="1200" spc="-25" dirty="0">
                <a:latin typeface="Arial Unicode MS"/>
                <a:cs typeface="Arial Unicode MS"/>
              </a:rPr>
              <a:t>inquiry </a:t>
            </a:r>
            <a:r>
              <a:rPr sz="1200" spc="-65" dirty="0">
                <a:latin typeface="Arial Unicode MS"/>
                <a:cs typeface="Arial Unicode MS"/>
              </a:rPr>
              <a:t>is </a:t>
            </a:r>
            <a:r>
              <a:rPr sz="1200" spc="-40" dirty="0">
                <a:latin typeface="Arial Unicode MS"/>
                <a:cs typeface="Arial Unicode MS"/>
              </a:rPr>
              <a:t>meaningful </a:t>
            </a:r>
            <a:r>
              <a:rPr sz="1200" spc="5" dirty="0">
                <a:latin typeface="Arial Unicode MS"/>
                <a:cs typeface="Arial Unicode MS"/>
              </a:rPr>
              <a:t>to</a:t>
            </a:r>
            <a:r>
              <a:rPr sz="1200" spc="-215" dirty="0">
                <a:latin typeface="Arial Unicode MS"/>
                <a:cs typeface="Arial Unicode MS"/>
              </a:rPr>
              <a:t> </a:t>
            </a:r>
            <a:r>
              <a:rPr sz="1200" spc="-50" dirty="0">
                <a:latin typeface="Arial Unicode MS"/>
                <a:cs typeface="Arial Unicode MS"/>
              </a:rPr>
              <a:t>you.</a:t>
            </a:r>
            <a:endParaRPr sz="1200">
              <a:latin typeface="Arial Unicode MS"/>
              <a:cs typeface="Arial Unicode MS"/>
            </a:endParaRPr>
          </a:p>
          <a:p>
            <a:pPr>
              <a:lnSpc>
                <a:spcPct val="100000"/>
              </a:lnSpc>
              <a:spcBef>
                <a:spcPts val="10"/>
              </a:spcBef>
            </a:pPr>
            <a:endParaRPr sz="1500">
              <a:latin typeface="Times New Roman"/>
              <a:cs typeface="Times New Roman"/>
            </a:endParaRPr>
          </a:p>
          <a:p>
            <a:pPr marL="55880" marR="339725">
              <a:lnSpc>
                <a:spcPct val="120800"/>
              </a:lnSpc>
            </a:pPr>
            <a:r>
              <a:rPr sz="1200" spc="-35" dirty="0">
                <a:latin typeface="Arial Unicode MS"/>
                <a:cs typeface="Arial Unicode MS"/>
              </a:rPr>
              <a:t>· </a:t>
            </a:r>
            <a:r>
              <a:rPr sz="1200" spc="-85" dirty="0">
                <a:latin typeface="Arial Unicode MS"/>
                <a:cs typeface="Arial Unicode MS"/>
              </a:rPr>
              <a:t>Discussing </a:t>
            </a:r>
            <a:r>
              <a:rPr sz="1200" spc="-35" dirty="0">
                <a:latin typeface="Arial Unicode MS"/>
                <a:cs typeface="Arial Unicode MS"/>
              </a:rPr>
              <a:t>your thoughts </a:t>
            </a:r>
            <a:r>
              <a:rPr sz="1200" spc="5" dirty="0">
                <a:latin typeface="Arial Unicode MS"/>
                <a:cs typeface="Arial Unicode MS"/>
              </a:rPr>
              <a:t>with </a:t>
            </a:r>
            <a:r>
              <a:rPr sz="1200" spc="-15" dirty="0">
                <a:latin typeface="Arial Unicode MS"/>
                <a:cs typeface="Arial Unicode MS"/>
              </a:rPr>
              <a:t>other </a:t>
            </a:r>
            <a:r>
              <a:rPr sz="1200" spc="-70" dirty="0">
                <a:latin typeface="Arial Unicode MS"/>
                <a:cs typeface="Arial Unicode MS"/>
              </a:rPr>
              <a:t>colleagues </a:t>
            </a:r>
            <a:r>
              <a:rPr sz="1200" spc="-80" dirty="0">
                <a:latin typeface="Arial Unicode MS"/>
                <a:cs typeface="Arial Unicode MS"/>
              </a:rPr>
              <a:t>can </a:t>
            </a:r>
            <a:r>
              <a:rPr sz="1200" spc="-35" dirty="0">
                <a:latin typeface="Arial Unicode MS"/>
                <a:cs typeface="Arial Unicode MS"/>
              </a:rPr>
              <a:t>really </a:t>
            </a:r>
            <a:r>
              <a:rPr sz="1200" spc="-40" dirty="0">
                <a:latin typeface="Arial Unicode MS"/>
                <a:cs typeface="Arial Unicode MS"/>
              </a:rPr>
              <a:t>help </a:t>
            </a:r>
            <a:r>
              <a:rPr sz="1200" spc="-50" dirty="0">
                <a:latin typeface="Arial Unicode MS"/>
                <a:cs typeface="Arial Unicode MS"/>
              </a:rPr>
              <a:t>you </a:t>
            </a:r>
            <a:r>
              <a:rPr sz="1200" spc="5" dirty="0">
                <a:latin typeface="Arial Unicode MS"/>
                <a:cs typeface="Arial Unicode MS"/>
              </a:rPr>
              <a:t>to  </a:t>
            </a:r>
            <a:r>
              <a:rPr sz="1200" spc="-65" dirty="0">
                <a:latin typeface="Arial Unicode MS"/>
                <a:cs typeface="Arial Unicode MS"/>
              </a:rPr>
              <a:t>come </a:t>
            </a:r>
            <a:r>
              <a:rPr sz="1200" spc="-40" dirty="0">
                <a:latin typeface="Arial Unicode MS"/>
                <a:cs typeface="Arial Unicode MS"/>
              </a:rPr>
              <a:t>up</a:t>
            </a:r>
            <a:r>
              <a:rPr sz="1200" spc="-65" dirty="0">
                <a:latin typeface="Arial Unicode MS"/>
                <a:cs typeface="Arial Unicode MS"/>
              </a:rPr>
              <a:t> </a:t>
            </a:r>
            <a:r>
              <a:rPr sz="1200" spc="5" dirty="0">
                <a:latin typeface="Arial Unicode MS"/>
                <a:cs typeface="Arial Unicode MS"/>
              </a:rPr>
              <a:t>with</a:t>
            </a:r>
            <a:r>
              <a:rPr sz="1200" spc="-65" dirty="0">
                <a:latin typeface="Arial Unicode MS"/>
                <a:cs typeface="Arial Unicode MS"/>
              </a:rPr>
              <a:t> </a:t>
            </a:r>
            <a:r>
              <a:rPr sz="1200" spc="-95" dirty="0">
                <a:latin typeface="Arial Unicode MS"/>
                <a:cs typeface="Arial Unicode MS"/>
              </a:rPr>
              <a:t>a</a:t>
            </a:r>
            <a:r>
              <a:rPr sz="1200" spc="-65" dirty="0">
                <a:latin typeface="Arial Unicode MS"/>
                <a:cs typeface="Arial Unicode MS"/>
              </a:rPr>
              <a:t> </a:t>
            </a:r>
            <a:r>
              <a:rPr sz="1200" spc="-40" dirty="0">
                <a:latin typeface="Arial Unicode MS"/>
                <a:cs typeface="Arial Unicode MS"/>
              </a:rPr>
              <a:t>question</a:t>
            </a:r>
            <a:r>
              <a:rPr sz="1200" spc="-65" dirty="0">
                <a:latin typeface="Arial Unicode MS"/>
                <a:cs typeface="Arial Unicode MS"/>
              </a:rPr>
              <a:t> </a:t>
            </a:r>
            <a:r>
              <a:rPr sz="1200" spc="-5" dirty="0">
                <a:latin typeface="Arial Unicode MS"/>
                <a:cs typeface="Arial Unicode MS"/>
              </a:rPr>
              <a:t>–</a:t>
            </a:r>
            <a:r>
              <a:rPr sz="1200" spc="-65" dirty="0">
                <a:latin typeface="Arial Unicode MS"/>
                <a:cs typeface="Arial Unicode MS"/>
              </a:rPr>
              <a:t> </a:t>
            </a:r>
            <a:r>
              <a:rPr sz="1200" spc="-10" dirty="0">
                <a:latin typeface="Arial Unicode MS"/>
                <a:cs typeface="Arial Unicode MS"/>
              </a:rPr>
              <a:t>for</a:t>
            </a:r>
            <a:r>
              <a:rPr sz="1200" spc="-65" dirty="0">
                <a:latin typeface="Arial Unicode MS"/>
                <a:cs typeface="Arial Unicode MS"/>
              </a:rPr>
              <a:t> </a:t>
            </a:r>
            <a:r>
              <a:rPr sz="1200" spc="-60" dirty="0">
                <a:latin typeface="Arial Unicode MS"/>
                <a:cs typeface="Arial Unicode MS"/>
              </a:rPr>
              <a:t>example,</a:t>
            </a:r>
            <a:r>
              <a:rPr sz="1200" spc="-65" dirty="0">
                <a:latin typeface="Arial Unicode MS"/>
                <a:cs typeface="Arial Unicode MS"/>
              </a:rPr>
              <a:t> </a:t>
            </a:r>
            <a:r>
              <a:rPr sz="1200" spc="-50" dirty="0">
                <a:latin typeface="Arial Unicode MS"/>
                <a:cs typeface="Arial Unicode MS"/>
              </a:rPr>
              <a:t>you</a:t>
            </a:r>
            <a:r>
              <a:rPr sz="1200" spc="-65" dirty="0">
                <a:latin typeface="Arial Unicode MS"/>
                <a:cs typeface="Arial Unicode MS"/>
              </a:rPr>
              <a:t> </a:t>
            </a:r>
            <a:r>
              <a:rPr sz="1200" spc="-25" dirty="0">
                <a:latin typeface="Arial Unicode MS"/>
                <a:cs typeface="Arial Unicode MS"/>
              </a:rPr>
              <a:t>might</a:t>
            </a:r>
            <a:r>
              <a:rPr sz="1200" spc="-65" dirty="0">
                <a:latin typeface="Arial Unicode MS"/>
                <a:cs typeface="Arial Unicode MS"/>
              </a:rPr>
              <a:t> </a:t>
            </a:r>
            <a:r>
              <a:rPr sz="1200" spc="-50" dirty="0">
                <a:latin typeface="Arial Unicode MS"/>
                <a:cs typeface="Arial Unicode MS"/>
              </a:rPr>
              <a:t>realise</a:t>
            </a:r>
            <a:r>
              <a:rPr sz="1200" spc="-70" dirty="0">
                <a:latin typeface="Arial Unicode MS"/>
                <a:cs typeface="Arial Unicode MS"/>
              </a:rPr>
              <a:t> </a:t>
            </a:r>
            <a:r>
              <a:rPr sz="1200" spc="-5" dirty="0">
                <a:latin typeface="Arial Unicode MS"/>
                <a:cs typeface="Arial Unicode MS"/>
              </a:rPr>
              <a:t>that</a:t>
            </a:r>
            <a:r>
              <a:rPr sz="1200" spc="-65" dirty="0">
                <a:latin typeface="Arial Unicode MS"/>
                <a:cs typeface="Arial Unicode MS"/>
              </a:rPr>
              <a:t> </a:t>
            </a:r>
            <a:r>
              <a:rPr sz="1200" spc="-25" dirty="0">
                <a:latin typeface="Arial Unicode MS"/>
                <a:cs typeface="Arial Unicode MS"/>
              </a:rPr>
              <a:t>all</a:t>
            </a:r>
            <a:r>
              <a:rPr sz="1200" spc="-65" dirty="0">
                <a:latin typeface="Arial Unicode MS"/>
                <a:cs typeface="Arial Unicode MS"/>
              </a:rPr>
              <a:t> </a:t>
            </a:r>
            <a:r>
              <a:rPr sz="1200" spc="-5" dirty="0">
                <a:latin typeface="Arial Unicode MS"/>
                <a:cs typeface="Arial Unicode MS"/>
              </a:rPr>
              <a:t>of</a:t>
            </a:r>
            <a:r>
              <a:rPr sz="1200" spc="-65" dirty="0">
                <a:latin typeface="Arial Unicode MS"/>
                <a:cs typeface="Arial Unicode MS"/>
              </a:rPr>
              <a:t> </a:t>
            </a:r>
            <a:r>
              <a:rPr sz="1200" spc="-15" dirty="0">
                <a:latin typeface="Arial Unicode MS"/>
                <a:cs typeface="Arial Unicode MS"/>
              </a:rPr>
              <a:t>the  </a:t>
            </a:r>
            <a:r>
              <a:rPr sz="1200" spc="-60" dirty="0">
                <a:latin typeface="Arial Unicode MS"/>
                <a:cs typeface="Arial Unicode MS"/>
              </a:rPr>
              <a:t>teachers </a:t>
            </a:r>
            <a:r>
              <a:rPr sz="1200" spc="-20" dirty="0">
                <a:latin typeface="Arial Unicode MS"/>
                <a:cs typeface="Arial Unicode MS"/>
              </a:rPr>
              <a:t>in </a:t>
            </a:r>
            <a:r>
              <a:rPr sz="1200" spc="-35" dirty="0">
                <a:latin typeface="Arial Unicode MS"/>
                <a:cs typeface="Arial Unicode MS"/>
              </a:rPr>
              <a:t>your </a:t>
            </a:r>
            <a:r>
              <a:rPr sz="1200" spc="-40" dirty="0">
                <a:latin typeface="Arial Unicode MS"/>
                <a:cs typeface="Arial Unicode MS"/>
              </a:rPr>
              <a:t>team </a:t>
            </a:r>
            <a:r>
              <a:rPr sz="1200" spc="-75" dirty="0">
                <a:latin typeface="Arial Unicode MS"/>
                <a:cs typeface="Arial Unicode MS"/>
              </a:rPr>
              <a:t>have </a:t>
            </a:r>
            <a:r>
              <a:rPr sz="1200" spc="-35" dirty="0">
                <a:latin typeface="Arial Unicode MS"/>
                <a:cs typeface="Arial Unicode MS"/>
              </a:rPr>
              <a:t>noticed </a:t>
            </a:r>
            <a:r>
              <a:rPr sz="1200" spc="-15" dirty="0">
                <a:latin typeface="Arial Unicode MS"/>
                <a:cs typeface="Arial Unicode MS"/>
              </a:rPr>
              <a:t>the </a:t>
            </a:r>
            <a:r>
              <a:rPr sz="1200" spc="-90" dirty="0">
                <a:latin typeface="Arial Unicode MS"/>
                <a:cs typeface="Arial Unicode MS"/>
              </a:rPr>
              <a:t>same</a:t>
            </a:r>
            <a:r>
              <a:rPr sz="1200" spc="-225" dirty="0">
                <a:latin typeface="Arial Unicode MS"/>
                <a:cs typeface="Arial Unicode MS"/>
              </a:rPr>
              <a:t> </a:t>
            </a:r>
            <a:r>
              <a:rPr sz="1200" spc="-80" dirty="0">
                <a:latin typeface="Arial Unicode MS"/>
                <a:cs typeface="Arial Unicode MS"/>
              </a:rPr>
              <a:t>issue</a:t>
            </a:r>
            <a:endParaRPr sz="1200">
              <a:latin typeface="Arial Unicode MS"/>
              <a:cs typeface="Arial Unicode MS"/>
            </a:endParaRPr>
          </a:p>
          <a:p>
            <a:pPr>
              <a:lnSpc>
                <a:spcPct val="100000"/>
              </a:lnSpc>
            </a:pPr>
            <a:endParaRPr sz="1500">
              <a:latin typeface="Times New Roman"/>
              <a:cs typeface="Times New Roman"/>
            </a:endParaRPr>
          </a:p>
          <a:p>
            <a:pPr marL="55880" marR="88900">
              <a:lnSpc>
                <a:spcPct val="121700"/>
              </a:lnSpc>
            </a:pPr>
            <a:r>
              <a:rPr sz="1200" spc="-35" dirty="0">
                <a:latin typeface="Arial Unicode MS"/>
                <a:cs typeface="Arial Unicode MS"/>
              </a:rPr>
              <a:t>·</a:t>
            </a:r>
            <a:r>
              <a:rPr sz="1200" spc="-65" dirty="0">
                <a:latin typeface="Arial Unicode MS"/>
                <a:cs typeface="Arial Unicode MS"/>
              </a:rPr>
              <a:t> </a:t>
            </a:r>
            <a:r>
              <a:rPr sz="1200" spc="15" dirty="0">
                <a:latin typeface="Arial Unicode MS"/>
                <a:cs typeface="Arial Unicode MS"/>
              </a:rPr>
              <a:t>It</a:t>
            </a:r>
            <a:r>
              <a:rPr sz="1200" spc="-65" dirty="0">
                <a:latin typeface="Arial Unicode MS"/>
                <a:cs typeface="Arial Unicode MS"/>
              </a:rPr>
              <a:t> </a:t>
            </a:r>
            <a:r>
              <a:rPr sz="1200" spc="-50" dirty="0">
                <a:latin typeface="Arial Unicode MS"/>
                <a:cs typeface="Arial Unicode MS"/>
              </a:rPr>
              <a:t>should</a:t>
            </a:r>
            <a:r>
              <a:rPr sz="1200" spc="-65" dirty="0">
                <a:latin typeface="Arial Unicode MS"/>
                <a:cs typeface="Arial Unicode MS"/>
              </a:rPr>
              <a:t> </a:t>
            </a:r>
            <a:r>
              <a:rPr sz="1200" spc="-60" dirty="0">
                <a:latin typeface="Arial Unicode MS"/>
                <a:cs typeface="Arial Unicode MS"/>
              </a:rPr>
              <a:t>be</a:t>
            </a:r>
            <a:r>
              <a:rPr sz="1200" spc="-65" dirty="0">
                <a:latin typeface="Arial Unicode MS"/>
                <a:cs typeface="Arial Unicode MS"/>
              </a:rPr>
              <a:t> manageable</a:t>
            </a:r>
            <a:r>
              <a:rPr sz="1200" spc="-70" dirty="0">
                <a:latin typeface="Arial Unicode MS"/>
                <a:cs typeface="Arial Unicode MS"/>
              </a:rPr>
              <a:t> </a:t>
            </a:r>
            <a:r>
              <a:rPr sz="1200" spc="-10" dirty="0">
                <a:latin typeface="Arial Unicode MS"/>
                <a:cs typeface="Arial Unicode MS"/>
              </a:rPr>
              <a:t>for</a:t>
            </a:r>
            <a:r>
              <a:rPr sz="1200" spc="-65" dirty="0">
                <a:latin typeface="Arial Unicode MS"/>
                <a:cs typeface="Arial Unicode MS"/>
              </a:rPr>
              <a:t> </a:t>
            </a:r>
            <a:r>
              <a:rPr sz="1200" spc="-50" dirty="0">
                <a:latin typeface="Arial Unicode MS"/>
                <a:cs typeface="Arial Unicode MS"/>
              </a:rPr>
              <a:t>you</a:t>
            </a:r>
            <a:r>
              <a:rPr sz="1200" spc="-65" dirty="0">
                <a:latin typeface="Arial Unicode MS"/>
                <a:cs typeface="Arial Unicode MS"/>
              </a:rPr>
              <a:t> </a:t>
            </a:r>
            <a:r>
              <a:rPr sz="1200" spc="-20" dirty="0">
                <a:latin typeface="Arial Unicode MS"/>
                <a:cs typeface="Arial Unicode MS"/>
              </a:rPr>
              <a:t>in</a:t>
            </a:r>
            <a:r>
              <a:rPr sz="1200" spc="-65" dirty="0">
                <a:latin typeface="Arial Unicode MS"/>
                <a:cs typeface="Arial Unicode MS"/>
              </a:rPr>
              <a:t> </a:t>
            </a:r>
            <a:r>
              <a:rPr sz="1200" spc="-35" dirty="0">
                <a:latin typeface="Arial Unicode MS"/>
                <a:cs typeface="Arial Unicode MS"/>
              </a:rPr>
              <a:t>your</a:t>
            </a:r>
            <a:r>
              <a:rPr sz="1200" spc="-65" dirty="0">
                <a:latin typeface="Arial Unicode MS"/>
                <a:cs typeface="Arial Unicode MS"/>
              </a:rPr>
              <a:t> classroom </a:t>
            </a:r>
            <a:r>
              <a:rPr sz="1200" spc="-75" dirty="0">
                <a:latin typeface="Arial Unicode MS"/>
                <a:cs typeface="Arial Unicode MS"/>
              </a:rPr>
              <a:t>(based</a:t>
            </a:r>
            <a:r>
              <a:rPr sz="1200" spc="-65" dirty="0">
                <a:latin typeface="Arial Unicode MS"/>
                <a:cs typeface="Arial Unicode MS"/>
              </a:rPr>
              <a:t> </a:t>
            </a:r>
            <a:r>
              <a:rPr sz="1200" spc="-40" dirty="0">
                <a:latin typeface="Arial Unicode MS"/>
                <a:cs typeface="Arial Unicode MS"/>
              </a:rPr>
              <a:t>on</a:t>
            </a:r>
            <a:r>
              <a:rPr sz="1200" spc="-65" dirty="0">
                <a:latin typeface="Arial Unicode MS"/>
                <a:cs typeface="Arial Unicode MS"/>
              </a:rPr>
              <a:t> </a:t>
            </a:r>
            <a:r>
              <a:rPr sz="1200" spc="-15" dirty="0">
                <a:latin typeface="Arial Unicode MS"/>
                <a:cs typeface="Arial Unicode MS"/>
              </a:rPr>
              <a:t>the</a:t>
            </a:r>
            <a:r>
              <a:rPr sz="1200" spc="-65" dirty="0">
                <a:latin typeface="Arial Unicode MS"/>
                <a:cs typeface="Arial Unicode MS"/>
              </a:rPr>
              <a:t> </a:t>
            </a:r>
            <a:r>
              <a:rPr sz="1200" spc="-10" dirty="0">
                <a:latin typeface="Arial Unicode MS"/>
                <a:cs typeface="Arial Unicode MS"/>
              </a:rPr>
              <a:t>time</a:t>
            </a:r>
            <a:r>
              <a:rPr sz="1200" spc="-65" dirty="0">
                <a:latin typeface="Arial Unicode MS"/>
                <a:cs typeface="Arial Unicode MS"/>
              </a:rPr>
              <a:t> </a:t>
            </a:r>
            <a:r>
              <a:rPr sz="1200" spc="-55" dirty="0">
                <a:latin typeface="Arial Unicode MS"/>
                <a:cs typeface="Arial Unicode MS"/>
              </a:rPr>
              <a:t>you  </a:t>
            </a:r>
            <a:r>
              <a:rPr sz="1200" spc="-75" dirty="0">
                <a:latin typeface="Arial Unicode MS"/>
                <a:cs typeface="Arial Unicode MS"/>
              </a:rPr>
              <a:t>have</a:t>
            </a:r>
            <a:r>
              <a:rPr sz="1200" spc="-65" dirty="0">
                <a:latin typeface="Arial Unicode MS"/>
                <a:cs typeface="Arial Unicode MS"/>
              </a:rPr>
              <a:t> </a:t>
            </a:r>
            <a:r>
              <a:rPr sz="1200" spc="-60" dirty="0">
                <a:latin typeface="Arial Unicode MS"/>
                <a:cs typeface="Arial Unicode MS"/>
              </a:rPr>
              <a:t>and</a:t>
            </a:r>
            <a:r>
              <a:rPr sz="1200" spc="-65" dirty="0">
                <a:latin typeface="Arial Unicode MS"/>
                <a:cs typeface="Arial Unicode MS"/>
              </a:rPr>
              <a:t> </a:t>
            </a:r>
            <a:r>
              <a:rPr sz="1200" spc="15" dirty="0">
                <a:latin typeface="Arial Unicode MS"/>
                <a:cs typeface="Arial Unicode MS"/>
              </a:rPr>
              <a:t>if</a:t>
            </a:r>
            <a:r>
              <a:rPr sz="1200" spc="-65" dirty="0">
                <a:latin typeface="Arial Unicode MS"/>
                <a:cs typeface="Arial Unicode MS"/>
              </a:rPr>
              <a:t> </a:t>
            </a:r>
            <a:r>
              <a:rPr sz="1200" spc="-25" dirty="0">
                <a:latin typeface="Arial Unicode MS"/>
                <a:cs typeface="Arial Unicode MS"/>
              </a:rPr>
              <a:t>there</a:t>
            </a:r>
            <a:r>
              <a:rPr sz="1200" spc="-65" dirty="0">
                <a:latin typeface="Arial Unicode MS"/>
                <a:cs typeface="Arial Unicode MS"/>
              </a:rPr>
              <a:t> </a:t>
            </a:r>
            <a:r>
              <a:rPr sz="1200" spc="-55" dirty="0">
                <a:latin typeface="Arial Unicode MS"/>
                <a:cs typeface="Arial Unicode MS"/>
              </a:rPr>
              <a:t>are</a:t>
            </a:r>
            <a:r>
              <a:rPr sz="1200" spc="-65" dirty="0">
                <a:latin typeface="Arial Unicode MS"/>
                <a:cs typeface="Arial Unicode MS"/>
              </a:rPr>
              <a:t> </a:t>
            </a:r>
            <a:r>
              <a:rPr sz="1200" spc="-15" dirty="0">
                <a:latin typeface="Arial Unicode MS"/>
                <a:cs typeface="Arial Unicode MS"/>
              </a:rPr>
              <a:t>other</a:t>
            </a:r>
            <a:r>
              <a:rPr sz="1200" spc="-60" dirty="0">
                <a:latin typeface="Arial Unicode MS"/>
                <a:cs typeface="Arial Unicode MS"/>
              </a:rPr>
              <a:t> </a:t>
            </a:r>
            <a:r>
              <a:rPr sz="1200" spc="-40" dirty="0">
                <a:latin typeface="Arial Unicode MS"/>
                <a:cs typeface="Arial Unicode MS"/>
              </a:rPr>
              <a:t>adults</a:t>
            </a:r>
            <a:r>
              <a:rPr sz="1200" spc="-65" dirty="0">
                <a:latin typeface="Arial Unicode MS"/>
                <a:cs typeface="Arial Unicode MS"/>
              </a:rPr>
              <a:t> </a:t>
            </a:r>
            <a:r>
              <a:rPr sz="1200" spc="5" dirty="0">
                <a:latin typeface="Arial Unicode MS"/>
                <a:cs typeface="Arial Unicode MS"/>
              </a:rPr>
              <a:t>to</a:t>
            </a:r>
            <a:r>
              <a:rPr sz="1200" spc="-65" dirty="0">
                <a:latin typeface="Arial Unicode MS"/>
                <a:cs typeface="Arial Unicode MS"/>
              </a:rPr>
              <a:t> </a:t>
            </a:r>
            <a:r>
              <a:rPr sz="1200" spc="-40" dirty="0">
                <a:latin typeface="Arial Unicode MS"/>
                <a:cs typeface="Arial Unicode MS"/>
              </a:rPr>
              <a:t>help,</a:t>
            </a:r>
            <a:r>
              <a:rPr sz="1200" spc="-65" dirty="0">
                <a:latin typeface="Arial Unicode MS"/>
                <a:cs typeface="Arial Unicode MS"/>
              </a:rPr>
              <a:t> </a:t>
            </a:r>
            <a:r>
              <a:rPr sz="1200" spc="-10" dirty="0">
                <a:latin typeface="Arial Unicode MS"/>
                <a:cs typeface="Arial Unicode MS"/>
              </a:rPr>
              <a:t>for</a:t>
            </a:r>
            <a:r>
              <a:rPr sz="1200" spc="-65" dirty="0">
                <a:latin typeface="Arial Unicode MS"/>
                <a:cs typeface="Arial Unicode MS"/>
              </a:rPr>
              <a:t> </a:t>
            </a:r>
            <a:r>
              <a:rPr sz="1200" spc="-60" dirty="0">
                <a:latin typeface="Arial Unicode MS"/>
                <a:cs typeface="Arial Unicode MS"/>
              </a:rPr>
              <a:t>example)</a:t>
            </a:r>
            <a:endParaRPr sz="1200">
              <a:latin typeface="Arial Unicode MS"/>
              <a:cs typeface="Arial Unicode MS"/>
            </a:endParaRPr>
          </a:p>
          <a:p>
            <a:pPr>
              <a:lnSpc>
                <a:spcPct val="100000"/>
              </a:lnSpc>
              <a:spcBef>
                <a:spcPts val="25"/>
              </a:spcBef>
            </a:pPr>
            <a:endParaRPr sz="1500">
              <a:latin typeface="Times New Roman"/>
              <a:cs typeface="Times New Roman"/>
            </a:endParaRPr>
          </a:p>
          <a:p>
            <a:pPr marL="55880" marR="711200">
              <a:lnSpc>
                <a:spcPct val="120000"/>
              </a:lnSpc>
            </a:pPr>
            <a:r>
              <a:rPr sz="1200" spc="-35" dirty="0">
                <a:latin typeface="Arial Unicode MS"/>
                <a:cs typeface="Arial Unicode MS"/>
              </a:rPr>
              <a:t>· </a:t>
            </a:r>
            <a:r>
              <a:rPr sz="1200" spc="15" dirty="0">
                <a:latin typeface="Arial Unicode MS"/>
                <a:cs typeface="Arial Unicode MS"/>
              </a:rPr>
              <a:t>It </a:t>
            </a:r>
            <a:r>
              <a:rPr sz="1200" spc="-50" dirty="0">
                <a:latin typeface="Arial Unicode MS"/>
                <a:cs typeface="Arial Unicode MS"/>
              </a:rPr>
              <a:t>should </a:t>
            </a:r>
            <a:r>
              <a:rPr sz="1200" spc="-55" dirty="0">
                <a:latin typeface="Arial Unicode MS"/>
                <a:cs typeface="Arial Unicode MS"/>
              </a:rPr>
              <a:t>lead </a:t>
            </a:r>
            <a:r>
              <a:rPr sz="1200" spc="5" dirty="0">
                <a:latin typeface="Arial Unicode MS"/>
                <a:cs typeface="Arial Unicode MS"/>
              </a:rPr>
              <a:t>to</a:t>
            </a:r>
            <a:r>
              <a:rPr sz="1200" spc="-215" dirty="0">
                <a:latin typeface="Arial Unicode MS"/>
                <a:cs typeface="Arial Unicode MS"/>
              </a:rPr>
              <a:t> </a:t>
            </a:r>
            <a:r>
              <a:rPr sz="1200" spc="-50" dirty="0">
                <a:latin typeface="Arial Unicode MS"/>
                <a:cs typeface="Arial Unicode MS"/>
              </a:rPr>
              <a:t>understanding </a:t>
            </a:r>
            <a:r>
              <a:rPr sz="1200" spc="-40" dirty="0">
                <a:latin typeface="Arial Unicode MS"/>
                <a:cs typeface="Arial Unicode MS"/>
              </a:rPr>
              <a:t>practice, taking </a:t>
            </a:r>
            <a:r>
              <a:rPr sz="1200" spc="-65" dirty="0">
                <a:latin typeface="Arial Unicode MS"/>
                <a:cs typeface="Arial Unicode MS"/>
              </a:rPr>
              <a:t>an </a:t>
            </a:r>
            <a:r>
              <a:rPr sz="1200" spc="-35" dirty="0">
                <a:latin typeface="Arial Unicode MS"/>
                <a:cs typeface="Arial Unicode MS"/>
              </a:rPr>
              <a:t>action, </a:t>
            </a:r>
            <a:r>
              <a:rPr sz="1200" spc="-20" dirty="0">
                <a:latin typeface="Arial Unicode MS"/>
                <a:cs typeface="Arial Unicode MS"/>
              </a:rPr>
              <a:t>trying  </a:t>
            </a:r>
            <a:r>
              <a:rPr sz="1200" spc="-45" dirty="0">
                <a:latin typeface="Arial Unicode MS"/>
                <a:cs typeface="Arial Unicode MS"/>
              </a:rPr>
              <a:t>something </a:t>
            </a:r>
            <a:r>
              <a:rPr sz="1200" spc="-15" dirty="0">
                <a:latin typeface="Arial Unicode MS"/>
                <a:cs typeface="Arial Unicode MS"/>
              </a:rPr>
              <a:t>out, and/or </a:t>
            </a:r>
            <a:r>
              <a:rPr sz="1200" spc="5" dirty="0">
                <a:latin typeface="Arial Unicode MS"/>
                <a:cs typeface="Arial Unicode MS"/>
              </a:rPr>
              <a:t>to </a:t>
            </a:r>
            <a:r>
              <a:rPr sz="1200" spc="-40" dirty="0">
                <a:latin typeface="Arial Unicode MS"/>
                <a:cs typeface="Arial Unicode MS"/>
              </a:rPr>
              <a:t>improving </a:t>
            </a:r>
            <a:r>
              <a:rPr sz="1200" spc="-95" dirty="0">
                <a:latin typeface="Arial Unicode MS"/>
                <a:cs typeface="Arial Unicode MS"/>
              </a:rPr>
              <a:t>a </a:t>
            </a:r>
            <a:r>
              <a:rPr sz="1200" spc="-35" dirty="0">
                <a:latin typeface="Arial Unicode MS"/>
                <a:cs typeface="Arial Unicode MS"/>
              </a:rPr>
              <a:t>teaching/learning</a:t>
            </a:r>
            <a:r>
              <a:rPr sz="1200" spc="-215" dirty="0">
                <a:latin typeface="Arial Unicode MS"/>
                <a:cs typeface="Arial Unicode MS"/>
              </a:rPr>
              <a:t> </a:t>
            </a:r>
            <a:r>
              <a:rPr sz="1200" spc="-25" dirty="0">
                <a:latin typeface="Arial Unicode MS"/>
                <a:cs typeface="Arial Unicode MS"/>
              </a:rPr>
              <a:t>situation</a:t>
            </a:r>
            <a:endParaRPr sz="1200">
              <a:latin typeface="Arial Unicode MS"/>
              <a:cs typeface="Arial Unicode MS"/>
            </a:endParaRPr>
          </a:p>
          <a:p>
            <a:pPr>
              <a:lnSpc>
                <a:spcPct val="100000"/>
              </a:lnSpc>
              <a:spcBef>
                <a:spcPts val="10"/>
              </a:spcBef>
            </a:pPr>
            <a:endParaRPr sz="1500">
              <a:latin typeface="Times New Roman"/>
              <a:cs typeface="Times New Roman"/>
            </a:endParaRPr>
          </a:p>
          <a:p>
            <a:pPr marL="55880" marR="281305">
              <a:lnSpc>
                <a:spcPct val="120800"/>
              </a:lnSpc>
              <a:spcBef>
                <a:spcPts val="5"/>
              </a:spcBef>
            </a:pPr>
            <a:r>
              <a:rPr sz="1200" spc="-35" dirty="0">
                <a:latin typeface="Arial Unicode MS"/>
                <a:cs typeface="Arial Unicode MS"/>
              </a:rPr>
              <a:t>· </a:t>
            </a:r>
            <a:r>
              <a:rPr sz="1200" spc="15" dirty="0">
                <a:latin typeface="Arial Unicode MS"/>
                <a:cs typeface="Arial Unicode MS"/>
              </a:rPr>
              <a:t>It </a:t>
            </a:r>
            <a:r>
              <a:rPr sz="1200" spc="-50" dirty="0">
                <a:latin typeface="Arial Unicode MS"/>
                <a:cs typeface="Arial Unicode MS"/>
              </a:rPr>
              <a:t>should </a:t>
            </a:r>
            <a:r>
              <a:rPr sz="1200" spc="-5" dirty="0">
                <a:latin typeface="Arial Unicode MS"/>
                <a:cs typeface="Arial Unicode MS"/>
              </a:rPr>
              <a:t>not </a:t>
            </a:r>
            <a:r>
              <a:rPr sz="1200" spc="-55" dirty="0">
                <a:latin typeface="Arial Unicode MS"/>
                <a:cs typeface="Arial Unicode MS"/>
              </a:rPr>
              <a:t>lead </a:t>
            </a:r>
            <a:r>
              <a:rPr sz="1200" spc="5" dirty="0">
                <a:latin typeface="Arial Unicode MS"/>
                <a:cs typeface="Arial Unicode MS"/>
              </a:rPr>
              <a:t>to </a:t>
            </a:r>
            <a:r>
              <a:rPr sz="1200" spc="-95" dirty="0">
                <a:latin typeface="Arial Unicode MS"/>
                <a:cs typeface="Arial Unicode MS"/>
              </a:rPr>
              <a:t>a </a:t>
            </a:r>
            <a:r>
              <a:rPr sz="1200" spc="-50" dirty="0">
                <a:latin typeface="Arial Unicode MS"/>
                <a:cs typeface="Arial Unicode MS"/>
              </a:rPr>
              <a:t>simple </a:t>
            </a:r>
            <a:r>
              <a:rPr sz="1200" spc="-45" dirty="0">
                <a:latin typeface="Arial Unicode MS"/>
                <a:cs typeface="Arial Unicode MS"/>
              </a:rPr>
              <a:t>‘yes’ </a:t>
            </a:r>
            <a:r>
              <a:rPr sz="1200" spc="-15" dirty="0">
                <a:latin typeface="Arial Unicode MS"/>
                <a:cs typeface="Arial Unicode MS"/>
              </a:rPr>
              <a:t>or </a:t>
            </a:r>
            <a:r>
              <a:rPr sz="1200" spc="-5" dirty="0">
                <a:latin typeface="Arial Unicode MS"/>
                <a:cs typeface="Arial Unicode MS"/>
              </a:rPr>
              <a:t>‘no’ </a:t>
            </a:r>
            <a:r>
              <a:rPr sz="1200" spc="-75" dirty="0">
                <a:latin typeface="Arial Unicode MS"/>
                <a:cs typeface="Arial Unicode MS"/>
              </a:rPr>
              <a:t>answer. Good </a:t>
            </a:r>
            <a:r>
              <a:rPr sz="1200" spc="-65" dirty="0">
                <a:latin typeface="Arial Unicode MS"/>
                <a:cs typeface="Arial Unicode MS"/>
              </a:rPr>
              <a:t>research  </a:t>
            </a:r>
            <a:r>
              <a:rPr sz="1200" spc="-50" dirty="0">
                <a:latin typeface="Arial Unicode MS"/>
                <a:cs typeface="Arial Unicode MS"/>
              </a:rPr>
              <a:t>questions </a:t>
            </a:r>
            <a:r>
              <a:rPr sz="1200" spc="-20" dirty="0">
                <a:latin typeface="Arial Unicode MS"/>
                <a:cs typeface="Arial Unicode MS"/>
              </a:rPr>
              <a:t>start </a:t>
            </a:r>
            <a:r>
              <a:rPr sz="1200" spc="5" dirty="0">
                <a:latin typeface="Arial Unicode MS"/>
                <a:cs typeface="Arial Unicode MS"/>
              </a:rPr>
              <a:t>with </a:t>
            </a:r>
            <a:r>
              <a:rPr sz="1200" spc="-50" dirty="0">
                <a:latin typeface="Arial Unicode MS"/>
                <a:cs typeface="Arial Unicode MS"/>
              </a:rPr>
              <a:t>words </a:t>
            </a:r>
            <a:r>
              <a:rPr sz="1200" spc="-40" dirty="0">
                <a:latin typeface="Arial Unicode MS"/>
                <a:cs typeface="Arial Unicode MS"/>
              </a:rPr>
              <a:t>like </a:t>
            </a:r>
            <a:r>
              <a:rPr sz="1200" spc="-45" dirty="0">
                <a:latin typeface="Arial Unicode MS"/>
                <a:cs typeface="Arial Unicode MS"/>
              </a:rPr>
              <a:t>‘How..’; </a:t>
            </a:r>
            <a:r>
              <a:rPr sz="1200" spc="-25" dirty="0">
                <a:latin typeface="Arial Unicode MS"/>
                <a:cs typeface="Arial Unicode MS"/>
              </a:rPr>
              <a:t>‘What </a:t>
            </a:r>
            <a:r>
              <a:rPr sz="1200" spc="-70" dirty="0">
                <a:latin typeface="Arial Unicode MS"/>
                <a:cs typeface="Arial Unicode MS"/>
              </a:rPr>
              <a:t>happens </a:t>
            </a:r>
            <a:r>
              <a:rPr sz="1200" spc="-95" dirty="0">
                <a:latin typeface="Arial Unicode MS"/>
                <a:cs typeface="Arial Unicode MS"/>
              </a:rPr>
              <a:t>when…’. </a:t>
            </a:r>
            <a:r>
              <a:rPr sz="1200" spc="-85" dirty="0">
                <a:latin typeface="Arial Unicode MS"/>
                <a:cs typeface="Arial Unicode MS"/>
              </a:rPr>
              <a:t>They</a:t>
            </a:r>
            <a:r>
              <a:rPr sz="1200" spc="-225" dirty="0">
                <a:latin typeface="Arial Unicode MS"/>
                <a:cs typeface="Arial Unicode MS"/>
              </a:rPr>
              <a:t> </a:t>
            </a:r>
            <a:r>
              <a:rPr sz="1200" spc="-55" dirty="0">
                <a:latin typeface="Arial Unicode MS"/>
                <a:cs typeface="Arial Unicode MS"/>
              </a:rPr>
              <a:t>are  </a:t>
            </a:r>
            <a:r>
              <a:rPr sz="1200" spc="-45" dirty="0">
                <a:latin typeface="Arial Unicode MS"/>
                <a:cs typeface="Arial Unicode MS"/>
              </a:rPr>
              <a:t>genuinely </a:t>
            </a:r>
            <a:r>
              <a:rPr sz="1200" spc="-50" dirty="0">
                <a:latin typeface="Arial Unicode MS"/>
                <a:cs typeface="Arial Unicode MS"/>
              </a:rPr>
              <a:t>open </a:t>
            </a:r>
            <a:r>
              <a:rPr sz="1200" spc="5" dirty="0">
                <a:latin typeface="Arial Unicode MS"/>
                <a:cs typeface="Arial Unicode MS"/>
              </a:rPr>
              <a:t>to </a:t>
            </a:r>
            <a:r>
              <a:rPr sz="1200" spc="-20" dirty="0">
                <a:latin typeface="Arial Unicode MS"/>
                <a:cs typeface="Arial Unicode MS"/>
              </a:rPr>
              <a:t>different </a:t>
            </a:r>
            <a:r>
              <a:rPr sz="1200" spc="-75" dirty="0">
                <a:latin typeface="Arial Unicode MS"/>
                <a:cs typeface="Arial Unicode MS"/>
              </a:rPr>
              <a:t>answers</a:t>
            </a:r>
            <a:r>
              <a:rPr sz="1200" spc="-245" dirty="0">
                <a:latin typeface="Arial Unicode MS"/>
                <a:cs typeface="Arial Unicode MS"/>
              </a:rPr>
              <a:t> </a:t>
            </a:r>
            <a:r>
              <a:rPr sz="1200" spc="-50" dirty="0">
                <a:latin typeface="Arial Unicode MS"/>
                <a:cs typeface="Arial Unicode MS"/>
              </a:rPr>
              <a:t>emerging.</a:t>
            </a:r>
            <a:endParaRPr sz="1200">
              <a:latin typeface="Arial Unicode MS"/>
              <a:cs typeface="Arial Unicode MS"/>
            </a:endParaRPr>
          </a:p>
        </p:txBody>
      </p:sp>
      <p:sp>
        <p:nvSpPr>
          <p:cNvPr id="8" name="object 8"/>
          <p:cNvSpPr txBox="1"/>
          <p:nvPr/>
        </p:nvSpPr>
        <p:spPr>
          <a:xfrm>
            <a:off x="643891" y="3791584"/>
            <a:ext cx="4652010" cy="2368662"/>
          </a:xfrm>
          <a:prstGeom prst="rect">
            <a:avLst/>
          </a:prstGeom>
          <a:ln w="31733">
            <a:solidFill>
              <a:srgbClr val="2791A6"/>
            </a:solidFill>
          </a:ln>
        </p:spPr>
        <p:txBody>
          <a:bodyPr vert="horz" wrap="square" lIns="0" tIns="36830" rIns="0" bIns="0" rtlCol="0">
            <a:spAutoFit/>
          </a:bodyPr>
          <a:lstStyle/>
          <a:p>
            <a:pPr marL="83820" marR="95250" algn="just">
              <a:lnSpc>
                <a:spcPct val="121000"/>
              </a:lnSpc>
              <a:spcBef>
                <a:spcPts val="290"/>
              </a:spcBef>
            </a:pPr>
            <a:r>
              <a:rPr sz="1200" dirty="0">
                <a:latin typeface="Arial Unicode MS"/>
                <a:cs typeface="Arial Unicode MS"/>
              </a:rPr>
              <a:t>When thinking about what you </a:t>
            </a:r>
            <a:r>
              <a:rPr sz="1200" i="1" dirty="0">
                <a:latin typeface="Arial"/>
                <a:cs typeface="Arial"/>
              </a:rPr>
              <a:t>can </a:t>
            </a:r>
            <a:r>
              <a:rPr sz="1200" dirty="0">
                <a:latin typeface="Arial Unicode MS"/>
                <a:cs typeface="Arial Unicode MS"/>
              </a:rPr>
              <a:t>do, it can help to ask yourself ‘How am I going to investigate my inquiry question?’ in order to come up with an inquiry question that is manageable. Sections 1 and 2 of this </a:t>
            </a:r>
            <a:r>
              <a:rPr lang="en-GB" sz="1200" dirty="0">
                <a:latin typeface="Arial Unicode MS"/>
                <a:cs typeface="Arial Unicode MS"/>
              </a:rPr>
              <a:t>toolkit</a:t>
            </a:r>
            <a:r>
              <a:rPr sz="1200" dirty="0">
                <a:latin typeface="Arial Unicode MS"/>
                <a:cs typeface="Arial Unicode MS"/>
              </a:rPr>
              <a:t> give you examples</a:t>
            </a:r>
            <a:r>
              <a:rPr lang="en-US" sz="1200" dirty="0">
                <a:latin typeface="Arial Unicode MS"/>
                <a:cs typeface="Arial Unicode MS"/>
              </a:rPr>
              <a:t> </a:t>
            </a:r>
            <a:r>
              <a:rPr sz="1200" dirty="0">
                <a:latin typeface="Arial Unicode MS"/>
                <a:cs typeface="Arial Unicode MS"/>
              </a:rPr>
              <a:t>of T-SEDA codes, observation techniques and templates: it’s worth having a look through these as you plan your inquiry. You can also watch</a:t>
            </a:r>
            <a:r>
              <a:rPr lang="en-GB" sz="1200" dirty="0">
                <a:latin typeface="Arial Unicode MS"/>
                <a:cs typeface="Arial Unicode MS"/>
              </a:rPr>
              <a:t> these videos</a:t>
            </a:r>
            <a:r>
              <a:rPr sz="1200" dirty="0">
                <a:latin typeface="Arial Unicode MS"/>
                <a:cs typeface="Arial Unicode MS"/>
              </a:rPr>
              <a:t>:</a:t>
            </a:r>
            <a:r>
              <a:rPr lang="en-GB" sz="1200" dirty="0">
                <a:latin typeface="Arial Unicode MS"/>
                <a:cs typeface="Arial Unicode MS"/>
              </a:rPr>
              <a:t> </a:t>
            </a:r>
          </a:p>
          <a:p>
            <a:pPr marL="83820" marR="95250" algn="just">
              <a:lnSpc>
                <a:spcPct val="121000"/>
              </a:lnSpc>
              <a:spcBef>
                <a:spcPts val="290"/>
              </a:spcBef>
            </a:pPr>
            <a:endParaRPr lang="en-GB" sz="1200" b="1" u="sng" dirty="0">
              <a:solidFill>
                <a:srgbClr val="0000FF"/>
              </a:solidFill>
              <a:latin typeface="Arial Unicode MS"/>
              <a:cs typeface="Arial Unicode MS"/>
              <a:hlinkClick r:id="rId3"/>
            </a:endParaRPr>
          </a:p>
          <a:p>
            <a:pPr marL="585788" marR="95250" algn="just">
              <a:lnSpc>
                <a:spcPct val="121000"/>
              </a:lnSpc>
              <a:spcBef>
                <a:spcPts val="290"/>
              </a:spcBef>
            </a:pPr>
            <a:r>
              <a:rPr lang="en-GB" sz="1200" b="1" u="sng" dirty="0">
                <a:solidFill>
                  <a:srgbClr val="0000FF"/>
                </a:solidFill>
                <a:latin typeface="Arial"/>
                <a:cs typeface="Arial"/>
                <a:hlinkClick r:id="rId4"/>
              </a:rPr>
              <a:t>Video 7: Completing your reflective cycle</a:t>
            </a:r>
            <a:endParaRPr lang="en-GB" sz="1200" b="1" u="sng" dirty="0">
              <a:solidFill>
                <a:srgbClr val="0000FF"/>
              </a:solidFill>
              <a:latin typeface="Arial"/>
              <a:cs typeface="Arial"/>
            </a:endParaRPr>
          </a:p>
          <a:p>
            <a:pPr marL="83820" marR="95250" algn="just">
              <a:lnSpc>
                <a:spcPct val="121000"/>
              </a:lnSpc>
              <a:spcBef>
                <a:spcPts val="290"/>
              </a:spcBef>
            </a:pPr>
            <a:endParaRPr sz="1200" dirty="0">
              <a:latin typeface="Arial Unicode MS"/>
              <a:cs typeface="Arial Unicode MS"/>
            </a:endParaRPr>
          </a:p>
        </p:txBody>
      </p:sp>
      <p:sp>
        <p:nvSpPr>
          <p:cNvPr id="9" name="object 9"/>
          <p:cNvSpPr/>
          <p:nvPr/>
        </p:nvSpPr>
        <p:spPr>
          <a:xfrm>
            <a:off x="774700" y="5478661"/>
            <a:ext cx="417188" cy="417193"/>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7734820" y="663456"/>
            <a:ext cx="2680328" cy="1021078"/>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5576449" y="1955681"/>
            <a:ext cx="4809490" cy="5343525"/>
          </a:xfrm>
          <a:custGeom>
            <a:avLst/>
            <a:gdLst/>
            <a:ahLst/>
            <a:cxnLst/>
            <a:rect l="l" t="t" r="r" b="b"/>
            <a:pathLst>
              <a:path w="4809490" h="5343525">
                <a:moveTo>
                  <a:pt x="0" y="0"/>
                </a:moveTo>
                <a:lnTo>
                  <a:pt x="4809490" y="0"/>
                </a:lnTo>
                <a:lnTo>
                  <a:pt x="4809490" y="5343525"/>
                </a:lnTo>
                <a:lnTo>
                  <a:pt x="0" y="5343525"/>
                </a:lnTo>
                <a:lnTo>
                  <a:pt x="0" y="0"/>
                </a:lnTo>
                <a:close/>
              </a:path>
            </a:pathLst>
          </a:custGeom>
          <a:solidFill>
            <a:srgbClr val="FFFFFF"/>
          </a:solidFill>
        </p:spPr>
        <p:txBody>
          <a:bodyPr wrap="square" lIns="0" tIns="0" rIns="0" bIns="0" rtlCol="0"/>
          <a:lstStyle/>
          <a:p>
            <a:endParaRPr dirty="0"/>
          </a:p>
        </p:txBody>
      </p:sp>
      <p:sp>
        <p:nvSpPr>
          <p:cNvPr id="14" name="object 14"/>
          <p:cNvSpPr/>
          <p:nvPr/>
        </p:nvSpPr>
        <p:spPr>
          <a:xfrm>
            <a:off x="5589269" y="1968502"/>
            <a:ext cx="4781550" cy="4801452"/>
          </a:xfrm>
          <a:custGeom>
            <a:avLst/>
            <a:gdLst/>
            <a:ahLst/>
            <a:cxnLst/>
            <a:rect l="l" t="t" r="r" b="b"/>
            <a:pathLst>
              <a:path w="4781550" h="5315584">
                <a:moveTo>
                  <a:pt x="0" y="0"/>
                </a:moveTo>
                <a:lnTo>
                  <a:pt x="4781396" y="0"/>
                </a:lnTo>
                <a:lnTo>
                  <a:pt x="4781396" y="5315159"/>
                </a:lnTo>
                <a:lnTo>
                  <a:pt x="0" y="5315159"/>
                </a:lnTo>
                <a:lnTo>
                  <a:pt x="0" y="0"/>
                </a:lnTo>
                <a:close/>
              </a:path>
            </a:pathLst>
          </a:custGeom>
          <a:ln w="31733">
            <a:solidFill>
              <a:srgbClr val="2791A6"/>
            </a:solidFill>
          </a:ln>
        </p:spPr>
        <p:txBody>
          <a:bodyPr wrap="square" lIns="0" tIns="0" rIns="0" bIns="0" rtlCol="0"/>
          <a:lstStyle/>
          <a:p>
            <a:endParaRPr dirty="0"/>
          </a:p>
        </p:txBody>
      </p:sp>
      <p:sp>
        <p:nvSpPr>
          <p:cNvPr id="15" name="object 15"/>
          <p:cNvSpPr txBox="1"/>
          <p:nvPr/>
        </p:nvSpPr>
        <p:spPr>
          <a:xfrm>
            <a:off x="5674748" y="2021740"/>
            <a:ext cx="4589145" cy="875304"/>
          </a:xfrm>
          <a:prstGeom prst="rect">
            <a:avLst/>
          </a:prstGeom>
        </p:spPr>
        <p:txBody>
          <a:bodyPr vert="horz" wrap="square" lIns="0" tIns="0" rIns="0" bIns="0" rtlCol="0">
            <a:spAutoFit/>
          </a:bodyPr>
          <a:lstStyle/>
          <a:p>
            <a:pPr marL="12700" marR="5080" algn="just">
              <a:lnSpc>
                <a:spcPct val="121100"/>
              </a:lnSpc>
            </a:pPr>
            <a:r>
              <a:rPr sz="1200" dirty="0">
                <a:latin typeface="Arial Unicode MS"/>
                <a:cs typeface="Arial Unicode MS"/>
              </a:rPr>
              <a:t>The following pages offer guidance for different ways to generate an inquiry question, and it’s good to remember that there’s no one right way to do it. However, there are some principles to keep in mind when coming up with an inquiry question:</a:t>
            </a:r>
          </a:p>
        </p:txBody>
      </p:sp>
      <p:sp>
        <p:nvSpPr>
          <p:cNvPr id="17" name="object 17"/>
          <p:cNvSpPr txBox="1"/>
          <p:nvPr/>
        </p:nvSpPr>
        <p:spPr>
          <a:xfrm>
            <a:off x="5262662" y="7088109"/>
            <a:ext cx="167005" cy="167640"/>
          </a:xfrm>
          <a:prstGeom prst="rect">
            <a:avLst/>
          </a:prstGeom>
        </p:spPr>
        <p:txBody>
          <a:bodyPr vert="horz" wrap="square" lIns="0" tIns="635" rIns="0" bIns="0" rtlCol="0">
            <a:spAutoFit/>
          </a:bodyPr>
          <a:lstStyle/>
          <a:p>
            <a:pPr marL="12700">
              <a:lnSpc>
                <a:spcPct val="100000"/>
              </a:lnSpc>
              <a:spcBef>
                <a:spcPts val="5"/>
              </a:spcBef>
            </a:pPr>
            <a:r>
              <a:rPr sz="1000" spc="-5" dirty="0">
                <a:latin typeface="Arial"/>
                <a:cs typeface="Arial"/>
              </a:rPr>
              <a:t>20</a:t>
            </a:r>
            <a:endParaRPr sz="1000">
              <a:latin typeface="Arial"/>
              <a:cs typeface="Arial"/>
            </a:endParaRPr>
          </a:p>
        </p:txBody>
      </p:sp>
      <p:sp>
        <p:nvSpPr>
          <p:cNvPr id="16" name="object 16"/>
          <p:cNvSpPr txBox="1"/>
          <p:nvPr/>
        </p:nvSpPr>
        <p:spPr>
          <a:xfrm>
            <a:off x="5674747" y="3032594"/>
            <a:ext cx="4589145" cy="3728457"/>
          </a:xfrm>
          <a:prstGeom prst="rect">
            <a:avLst/>
          </a:prstGeom>
        </p:spPr>
        <p:txBody>
          <a:bodyPr vert="horz" wrap="square" lIns="0" tIns="0" rIns="0" bIns="0" rtlCol="0">
            <a:spAutoFit/>
          </a:bodyPr>
          <a:lstStyle/>
          <a:p>
            <a:pPr marL="184150" marR="434975" indent="-171450">
              <a:lnSpc>
                <a:spcPct val="120000"/>
              </a:lnSpc>
              <a:buSzPct val="83333"/>
              <a:buFont typeface="Arial" panose="020B0604020202020204" pitchFamily="34" charset="0"/>
              <a:buChar char="•"/>
              <a:tabLst>
                <a:tab pos="100330" algn="l"/>
              </a:tabLst>
            </a:pPr>
            <a:r>
              <a:rPr sz="1200" dirty="0">
                <a:latin typeface="Arial" panose="020B0604020202020204" pitchFamily="34" charset="0"/>
                <a:cs typeface="Arial" panose="020B0604020202020204" pitchFamily="34" charset="0"/>
              </a:rPr>
              <a:t>It should be based on a real issue that you have noticed in your classroom so that the inquiry is meaningful to you</a:t>
            </a:r>
          </a:p>
          <a:p>
            <a:pPr marL="184150" marR="62865" indent="-171450" algn="just">
              <a:lnSpc>
                <a:spcPct val="120800"/>
              </a:lnSpc>
              <a:spcBef>
                <a:spcPts val="805"/>
              </a:spcBef>
              <a:buSzPct val="83333"/>
              <a:buFont typeface="Arial" panose="020B0604020202020204" pitchFamily="34" charset="0"/>
              <a:buChar char="•"/>
              <a:tabLst>
                <a:tab pos="100330" algn="l"/>
              </a:tabLst>
            </a:pPr>
            <a:r>
              <a:rPr sz="1200" dirty="0">
                <a:latin typeface="Arial" panose="020B0604020202020204" pitchFamily="34" charset="0"/>
                <a:cs typeface="Arial" panose="020B0604020202020204" pitchFamily="34" charset="0"/>
              </a:rPr>
              <a:t>Discussing your thoughts with other colleagues can really help you to come up with a question – for example, you might realise that all of the teachers in your team have noticed the same issue</a:t>
            </a:r>
          </a:p>
          <a:p>
            <a:pPr marL="184150" marR="5080" indent="-171450">
              <a:lnSpc>
                <a:spcPct val="120000"/>
              </a:lnSpc>
              <a:spcBef>
                <a:spcPts val="815"/>
              </a:spcBef>
              <a:buSzPct val="83333"/>
              <a:buFont typeface="Arial" panose="020B0604020202020204" pitchFamily="34" charset="0"/>
              <a:buChar char="•"/>
              <a:tabLst>
                <a:tab pos="100330" algn="l"/>
              </a:tabLst>
            </a:pPr>
            <a:r>
              <a:rPr sz="1200" dirty="0">
                <a:latin typeface="Arial" panose="020B0604020202020204" pitchFamily="34" charset="0"/>
                <a:cs typeface="Arial" panose="020B0604020202020204" pitchFamily="34" charset="0"/>
              </a:rPr>
              <a:t>It should be manageable for you in your classroom (based on the time  you have and if there are other adults to help, for example)</a:t>
            </a:r>
          </a:p>
          <a:p>
            <a:pPr marL="184150" marR="200025" indent="-171450">
              <a:lnSpc>
                <a:spcPct val="120000"/>
              </a:lnSpc>
              <a:spcBef>
                <a:spcPts val="815"/>
              </a:spcBef>
              <a:buSzPct val="83333"/>
              <a:buFont typeface="Arial" panose="020B0604020202020204" pitchFamily="34" charset="0"/>
              <a:buChar char="•"/>
              <a:tabLst>
                <a:tab pos="100330" algn="l"/>
              </a:tabLst>
            </a:pPr>
            <a:r>
              <a:rPr sz="1200" dirty="0">
                <a:latin typeface="Arial" panose="020B0604020202020204" pitchFamily="34" charset="0"/>
                <a:cs typeface="Arial" panose="020B0604020202020204" pitchFamily="34" charset="0"/>
              </a:rPr>
              <a:t>It should lead to understanding practice, taking an action, trying something out, and/or to improving a teaching</a:t>
            </a:r>
            <a:r>
              <a:rPr lang="en-US" sz="120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learning situation</a:t>
            </a:r>
          </a:p>
          <a:p>
            <a:pPr marL="184150" marR="5080" indent="-171450">
              <a:lnSpc>
                <a:spcPct val="120800"/>
              </a:lnSpc>
              <a:spcBef>
                <a:spcPts val="805"/>
              </a:spcBef>
              <a:buSzPct val="83333"/>
              <a:buFont typeface="Arial" panose="020B0604020202020204" pitchFamily="34" charset="0"/>
              <a:buChar char="•"/>
              <a:tabLst>
                <a:tab pos="100330" algn="l"/>
              </a:tabLst>
            </a:pPr>
            <a:r>
              <a:rPr sz="1200" dirty="0">
                <a:latin typeface="Arial" panose="020B0604020202020204" pitchFamily="34" charset="0"/>
                <a:cs typeface="Arial" panose="020B0604020202020204" pitchFamily="34" charset="0"/>
              </a:rPr>
              <a:t>It should not lead to a simple ‘yes’ or ‘no’ answer. Good research  questions start with words like ‘How.</a:t>
            </a:r>
            <a:r>
              <a:rPr lang="en-GB" sz="1200" dirty="0">
                <a:latin typeface="Arial" panose="020B0604020202020204" pitchFamily="34" charset="0"/>
                <a:cs typeface="Arial" panose="020B0604020202020204" pitchFamily="34" charset="0"/>
              </a:rPr>
              <a:t>.</a:t>
            </a:r>
            <a:r>
              <a:rPr sz="12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a:t>
            </a:r>
            <a:r>
              <a:rPr sz="1200" dirty="0">
                <a:latin typeface="Arial" panose="020B0604020202020204" pitchFamily="34" charset="0"/>
                <a:cs typeface="Arial" panose="020B0604020202020204" pitchFamily="34" charset="0"/>
              </a:rPr>
              <a:t>’; ‘What happens when…</a:t>
            </a:r>
            <a:r>
              <a:rPr lang="en-US" sz="1200" dirty="0">
                <a:latin typeface="Arial" panose="020B0604020202020204" pitchFamily="34" charset="0"/>
                <a:cs typeface="Arial" panose="020B0604020202020204" pitchFamily="34" charset="0"/>
              </a:rPr>
              <a:t>?</a:t>
            </a:r>
            <a:r>
              <a:rPr sz="1200" dirty="0">
                <a:latin typeface="Arial" panose="020B0604020202020204" pitchFamily="34" charset="0"/>
                <a:cs typeface="Arial" panose="020B0604020202020204" pitchFamily="34" charset="0"/>
              </a:rPr>
              <a:t>’. They  are genuinely open to different answers emerging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9900" y="352425"/>
            <a:ext cx="9727565" cy="7089761"/>
          </a:xfrm>
          <a:prstGeom prst="rect">
            <a:avLst/>
          </a:prstGeom>
        </p:spPr>
        <p:txBody>
          <a:bodyPr vert="horz" wrap="square" lIns="0" tIns="0" rIns="0" bIns="0" rtlCol="0">
            <a:spAutoFit/>
          </a:bodyPr>
          <a:lstStyle/>
          <a:p>
            <a:pPr marL="159385" algn="ctr">
              <a:lnSpc>
                <a:spcPct val="100000"/>
              </a:lnSpc>
            </a:pPr>
            <a:r>
              <a:rPr sz="1600" kern="0" dirty="0">
                <a:solidFill>
                  <a:srgbClr val="1A616F"/>
                </a:solidFill>
                <a:latin typeface="Arial"/>
                <a:cs typeface="Arial"/>
              </a:rPr>
              <a:t>The T-SEDA Collective</a:t>
            </a:r>
            <a:r>
              <a:rPr sz="1200" kern="0" dirty="0">
                <a:solidFill>
                  <a:srgbClr val="1A616F"/>
                </a:solidFill>
                <a:latin typeface="Arial"/>
                <a:cs typeface="Arial"/>
              </a:rPr>
              <a:t> </a:t>
            </a:r>
            <a:endParaRPr lang="en-GB" sz="1200" kern="0" dirty="0">
              <a:solidFill>
                <a:srgbClr val="1A616F"/>
              </a:solidFill>
              <a:latin typeface="Arial"/>
              <a:cs typeface="Arial"/>
            </a:endParaRPr>
          </a:p>
          <a:p>
            <a:pPr marL="159385" algn="ctr">
              <a:lnSpc>
                <a:spcPct val="100000"/>
              </a:lnSpc>
            </a:pPr>
            <a:r>
              <a:rPr sz="1200" kern="0" dirty="0">
                <a:latin typeface="Arial"/>
                <a:cs typeface="Arial"/>
              </a:rPr>
              <a:t>  </a:t>
            </a:r>
          </a:p>
          <a:p>
            <a:pPr marL="92075" marR="5080" algn="just">
              <a:lnSpc>
                <a:spcPct val="120800"/>
              </a:lnSpc>
              <a:spcBef>
                <a:spcPts val="85"/>
              </a:spcBef>
            </a:pPr>
            <a:r>
              <a:rPr lang="en-GB" sz="1200" kern="0" dirty="0">
                <a:latin typeface="Arial Unicode MS"/>
                <a:cs typeface="Arial Unicode MS"/>
              </a:rPr>
              <a:t>Development of T-SEDA has been very much a team effort, including: Sara Hennessy, Ruth </a:t>
            </a:r>
            <a:r>
              <a:rPr lang="en-GB" sz="1200" kern="0" dirty="0" err="1">
                <a:latin typeface="Arial Unicode MS"/>
                <a:cs typeface="Arial Unicode MS"/>
              </a:rPr>
              <a:t>Kershner</a:t>
            </a:r>
            <a:r>
              <a:rPr lang="en-GB" sz="1200" kern="0" dirty="0">
                <a:latin typeface="Arial Unicode MS"/>
                <a:cs typeface="Arial Unicode MS"/>
              </a:rPr>
              <a:t>, Elisa </a:t>
            </a:r>
            <a:r>
              <a:rPr lang="en-GB" sz="1200" kern="0" dirty="0" err="1">
                <a:latin typeface="Arial Unicode MS"/>
                <a:cs typeface="Arial Unicode MS"/>
              </a:rPr>
              <a:t>Calcagni</a:t>
            </a:r>
            <a:r>
              <a:rPr lang="en-GB" sz="1200" kern="0" dirty="0">
                <a:latin typeface="Arial Unicode MS"/>
                <a:cs typeface="Arial Unicode MS"/>
              </a:rPr>
              <a:t>, Farah Ahmed, Victoria Cook, Laura  </a:t>
            </a:r>
            <a:r>
              <a:rPr lang="en-GB" sz="1200" kern="0" dirty="0" err="1">
                <a:latin typeface="Arial Unicode MS"/>
                <a:cs typeface="Arial Unicode MS"/>
              </a:rPr>
              <a:t>Kerslake</a:t>
            </a:r>
            <a:r>
              <a:rPr lang="en-GB" sz="1200" kern="0" dirty="0">
                <a:latin typeface="Arial Unicode MS"/>
                <a:cs typeface="Arial Unicode MS"/>
              </a:rPr>
              <a:t>, Lisa Lee and Maria </a:t>
            </a:r>
            <a:r>
              <a:rPr lang="en-GB" sz="1200" kern="0" dirty="0" err="1">
                <a:latin typeface="Arial Unicode MS"/>
                <a:cs typeface="Arial Unicode MS"/>
              </a:rPr>
              <a:t>Vrikki</a:t>
            </a:r>
            <a:r>
              <a:rPr lang="en-GB" sz="1200" kern="0" dirty="0">
                <a:latin typeface="Arial Unicode MS"/>
                <a:cs typeface="Arial Unicode MS"/>
              </a:rPr>
              <a:t> of the University of Cambridge Faculty of Education, and </a:t>
            </a:r>
            <a:r>
              <a:rPr lang="en-GB" sz="1200" kern="0" dirty="0" err="1">
                <a:latin typeface="Arial Unicode MS"/>
                <a:cs typeface="Arial Unicode MS"/>
              </a:rPr>
              <a:t>Nube</a:t>
            </a:r>
            <a:r>
              <a:rPr lang="en-GB" sz="1200" kern="0" dirty="0">
                <a:latin typeface="Arial Unicode MS"/>
                <a:cs typeface="Arial Unicode MS"/>
              </a:rPr>
              <a:t> Estrada and Flora Hernández of the National Autonomous University of Mexico. We are very grateful to the numerous colleagues who have contributed in some way or other to T-SEDA development over the last few years. This includes those who assisted with translation into Spanish, Chinese, French, Arabic, Italian, Japanese, Hebrew, Dutch, Norwegian, German and Portuguese (Ana Laura Trigo </a:t>
            </a:r>
            <a:r>
              <a:rPr lang="en-GB" sz="1200" kern="0" dirty="0" err="1">
                <a:latin typeface="Arial Unicode MS"/>
                <a:cs typeface="Arial Unicode MS"/>
              </a:rPr>
              <a:t>Clapés</a:t>
            </a:r>
            <a:r>
              <a:rPr lang="en-GB" sz="1200" kern="0" dirty="0">
                <a:latin typeface="Arial Unicode MS"/>
                <a:cs typeface="Arial Unicode MS"/>
              </a:rPr>
              <a:t>, Elisa de Padua, Elisa Izquierdo, Qian Liu, Yun Long, Ji Ying, Ying Ji, Chih Ching Chang, Delphine </a:t>
            </a:r>
            <a:r>
              <a:rPr lang="en-GB" sz="1200" kern="0" dirty="0" err="1">
                <a:latin typeface="Arial Unicode MS"/>
                <a:cs typeface="Arial Unicode MS"/>
              </a:rPr>
              <a:t>Cestonaro</a:t>
            </a:r>
            <a:r>
              <a:rPr lang="en-GB" sz="1200" kern="0" dirty="0">
                <a:latin typeface="Arial Unicode MS"/>
                <a:cs typeface="Arial Unicode MS"/>
              </a:rPr>
              <a:t>, Benzi </a:t>
            </a:r>
            <a:r>
              <a:rPr lang="en-GB" sz="1200" kern="0" dirty="0" err="1">
                <a:latin typeface="Arial Unicode MS"/>
                <a:cs typeface="Arial Unicode MS"/>
              </a:rPr>
              <a:t>Slakmon</a:t>
            </a:r>
            <a:r>
              <a:rPr lang="en-GB" sz="1200" kern="0" dirty="0">
                <a:latin typeface="Arial Unicode MS"/>
                <a:cs typeface="Arial Unicode MS"/>
              </a:rPr>
              <a:t>, Orianne </a:t>
            </a:r>
            <a:r>
              <a:rPr lang="en-GB" sz="1200" kern="0" dirty="0" err="1">
                <a:latin typeface="Arial Unicode MS"/>
                <a:cs typeface="Arial Unicode MS"/>
              </a:rPr>
              <a:t>Monashe</a:t>
            </a:r>
            <a:r>
              <a:rPr lang="en-GB" sz="1200" kern="0" dirty="0">
                <a:latin typeface="Arial Unicode MS"/>
                <a:cs typeface="Arial Unicode MS"/>
              </a:rPr>
              <a:t>, Orly Shapira, </a:t>
            </a:r>
            <a:r>
              <a:rPr lang="en-GB" sz="1200" b="0" i="0" u="none" strike="noStrike" dirty="0" err="1">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Haydeé</a:t>
            </a:r>
            <a:r>
              <a:rPr lang="en-GB" sz="1200" kern="0" dirty="0">
                <a:latin typeface="Arial Unicode MS"/>
                <a:cs typeface="Arial Unicode MS"/>
              </a:rPr>
              <a:t> Ceballos, Keiko Aramaki, Tomonori </a:t>
            </a:r>
            <a:r>
              <a:rPr lang="en-GB" sz="1200" kern="0" dirty="0" err="1">
                <a:latin typeface="Arial Unicode MS"/>
                <a:cs typeface="Arial Unicode MS"/>
              </a:rPr>
              <a:t>Ichiyanagi</a:t>
            </a:r>
            <a:r>
              <a:rPr lang="en-GB" sz="1200" kern="0" dirty="0">
                <a:latin typeface="Arial Unicode MS"/>
                <a:cs typeface="Arial Unicode MS"/>
              </a:rPr>
              <a:t>, Ayano Ikeda, Kaori Kanai, Naomi Kagawa, Kiyomi Shijo, Lu Xiaoyun, </a:t>
            </a:r>
            <a:r>
              <a:rPr lang="en-GB" sz="1200" dirty="0">
                <a:latin typeface="Arial" panose="020B0604020202020204" pitchFamily="34" charset="0"/>
                <a:cs typeface="Arial" panose="020B0604020202020204" pitchFamily="34" charset="0"/>
              </a:rPr>
              <a:t>Arwa Al Qassim, </a:t>
            </a:r>
            <a:r>
              <a:rPr lang="en-GB" sz="1200" kern="0" dirty="0">
                <a:latin typeface="Arial Unicode MS"/>
                <a:cs typeface="Arial Unicode MS"/>
              </a:rPr>
              <a:t>Chiara Piccini, Patricia Brooks, </a:t>
            </a:r>
            <a:r>
              <a:rPr lang="nb-NO" sz="1200" b="0" i="0" strike="noStrike" cap="none" spc="0" baseline="0" dirty="0">
                <a:solidFill>
                  <a:srgbClr val="000000"/>
                </a:solidFill>
                <a:effectLst/>
                <a:latin typeface="Arial Unicode MS"/>
                <a:ea typeface="Arial Unicode MS"/>
                <a:cs typeface="Arial Unicode MS"/>
              </a:rPr>
              <a:t>Ingvill Rasmussen, </a:t>
            </a:r>
            <a:r>
              <a:rPr lang="nb-NO" sz="1200" b="0" i="0" strike="noStrike" cap="none" spc="0" baseline="0" dirty="0" err="1">
                <a:solidFill>
                  <a:srgbClr val="000000"/>
                </a:solidFill>
                <a:effectLst/>
                <a:latin typeface="Arial Unicode MS"/>
                <a:ea typeface="Arial Unicode MS"/>
                <a:cs typeface="Arial Unicode MS"/>
              </a:rPr>
              <a:t>Leonie</a:t>
            </a:r>
            <a:r>
              <a:rPr lang="nb-NO" sz="1200" b="0" i="0" strike="noStrike" cap="none" spc="0" baseline="0" dirty="0">
                <a:solidFill>
                  <a:srgbClr val="000000"/>
                </a:solidFill>
                <a:effectLst/>
                <a:latin typeface="Arial Unicode MS"/>
                <a:ea typeface="Arial Unicode MS"/>
                <a:cs typeface="Arial Unicode MS"/>
              </a:rPr>
              <a:t> Johann, </a:t>
            </a:r>
            <a:r>
              <a:rPr lang="nb-NO" sz="1200" b="0" i="0" strike="noStrike" cap="none" spc="0" baseline="0" dirty="0" err="1">
                <a:solidFill>
                  <a:srgbClr val="000000"/>
                </a:solidFill>
                <a:effectLst/>
                <a:latin typeface="Arial Unicode MS"/>
                <a:ea typeface="Arial Unicode MS"/>
                <a:cs typeface="Arial Unicode MS"/>
              </a:rPr>
              <a:t>Luwei</a:t>
            </a:r>
            <a:r>
              <a:rPr lang="nb-NO" sz="1200" b="0" i="0" strike="noStrike" cap="none" spc="0" baseline="0" dirty="0">
                <a:solidFill>
                  <a:srgbClr val="000000"/>
                </a:solidFill>
                <a:effectLst/>
                <a:latin typeface="Arial Unicode MS"/>
                <a:ea typeface="Arial Unicode MS"/>
                <a:cs typeface="Arial Unicode MS"/>
              </a:rPr>
              <a:t> Bai, </a:t>
            </a:r>
            <a:r>
              <a:rPr lang="en-GB" sz="1200" kern="0" dirty="0">
                <a:solidFill>
                  <a:prstClr val="black"/>
                </a:solidFill>
                <a:latin typeface="Arial Unicode MS"/>
                <a:cs typeface="Arial Unicode MS"/>
              </a:rPr>
              <a:t>Alexander </a:t>
            </a:r>
            <a:r>
              <a:rPr lang="en-GB" sz="1200" kern="0" dirty="0" err="1">
                <a:solidFill>
                  <a:prstClr val="black"/>
                </a:solidFill>
                <a:latin typeface="Arial Unicode MS"/>
                <a:cs typeface="Arial Unicode MS"/>
              </a:rPr>
              <a:t>Gröschner</a:t>
            </a:r>
            <a:r>
              <a:rPr lang="en-GB" sz="1200" kern="0" dirty="0">
                <a:solidFill>
                  <a:prstClr val="black"/>
                </a:solidFill>
                <a:latin typeface="Arial Unicode MS"/>
                <a:cs typeface="Arial Unicode MS"/>
              </a:rPr>
              <a:t>, Clara Seidel, Michelle Buschbeck</a:t>
            </a:r>
            <a:r>
              <a:rPr lang="en-GB" sz="1200" kern="0" dirty="0">
                <a:latin typeface="Arial Unicode MS"/>
                <a:cs typeface="Arial Unicode MS"/>
              </a:rPr>
              <a:t>).</a:t>
            </a:r>
            <a:endParaRPr lang="en-GB" sz="1200" kern="0" dirty="0">
              <a:solidFill>
                <a:srgbClr val="1A616F"/>
              </a:solidFill>
              <a:latin typeface="Arial"/>
              <a:cs typeface="Arial"/>
            </a:endParaRPr>
          </a:p>
          <a:p>
            <a:pPr marL="125095" algn="ctr">
              <a:lnSpc>
                <a:spcPct val="100000"/>
              </a:lnSpc>
            </a:pPr>
            <a:endParaRPr lang="en-GB" sz="1600" kern="0" dirty="0">
              <a:solidFill>
                <a:srgbClr val="1A616F"/>
              </a:solidFill>
              <a:latin typeface="Arial"/>
              <a:cs typeface="Arial"/>
            </a:endParaRPr>
          </a:p>
          <a:p>
            <a:pPr marL="125095" algn="ctr">
              <a:lnSpc>
                <a:spcPct val="100000"/>
              </a:lnSpc>
            </a:pPr>
            <a:r>
              <a:rPr sz="1600" kern="0" dirty="0">
                <a:solidFill>
                  <a:srgbClr val="1A616F"/>
                </a:solidFill>
                <a:latin typeface="Arial"/>
                <a:cs typeface="Arial"/>
              </a:rPr>
              <a:t>Acknowledgements</a:t>
            </a:r>
            <a:endParaRPr sz="1600" kern="0" dirty="0">
              <a:latin typeface="Arial"/>
              <a:cs typeface="Arial"/>
            </a:endParaRPr>
          </a:p>
          <a:p>
            <a:pPr>
              <a:lnSpc>
                <a:spcPct val="100000"/>
              </a:lnSpc>
              <a:spcBef>
                <a:spcPts val="10"/>
              </a:spcBef>
            </a:pPr>
            <a:endParaRPr sz="800" kern="0" dirty="0">
              <a:latin typeface="Times New Roman"/>
              <a:cs typeface="Times New Roman"/>
            </a:endParaRPr>
          </a:p>
          <a:p>
            <a:pPr marL="92075" marR="5080" algn="just">
              <a:lnSpc>
                <a:spcPct val="120800"/>
              </a:lnSpc>
            </a:pPr>
            <a:r>
              <a:rPr sz="1200" kern="0" dirty="0">
                <a:latin typeface="Arial Unicode MS"/>
                <a:cs typeface="Arial Unicode MS"/>
              </a:rPr>
              <a:t>The original work on T-SEDA (and its precursor SEDA) was supported by the British Academy (International Partnership and Mobility Scheme) through the 3-year project entitled “A Tool for Analysing Dialogic Interactions in Classrooms” (2013-2015), led by Sara Hennessy and Sylvia Rojas-Drummond at the University of Cambridge, UK, and the National Autonomous University of Mexico: </a:t>
            </a:r>
            <a:r>
              <a:rPr sz="1200" kern="0" dirty="0">
                <a:latin typeface="Arial Unicode MS"/>
                <a:cs typeface="Arial Unicode MS"/>
                <a:hlinkClick r:id="rId3"/>
              </a:rPr>
              <a:t>http://</a:t>
            </a:r>
            <a:r>
              <a:rPr sz="1200" u="sng" kern="0" dirty="0">
                <a:solidFill>
                  <a:srgbClr val="386EFF"/>
                </a:solidFill>
                <a:latin typeface="Arial Unicode MS"/>
                <a:cs typeface="Arial Unicode MS"/>
                <a:hlinkClick r:id="rId3"/>
              </a:rPr>
              <a:t>tinyurl.com/BAdialogue</a:t>
            </a:r>
            <a:r>
              <a:rPr sz="1200" kern="0" dirty="0">
                <a:latin typeface="Arial Unicode MS"/>
                <a:cs typeface="Arial Unicode MS"/>
                <a:hlinkClick r:id="rId3"/>
              </a:rPr>
              <a:t>.</a:t>
            </a:r>
            <a:r>
              <a:rPr sz="1200" kern="0" dirty="0">
                <a:latin typeface="Arial Unicode MS"/>
                <a:cs typeface="Arial Unicode MS"/>
              </a:rPr>
              <a:t> The Mexican work was supported by the Dirección General de Asuntos del Personal Académico of the National Autonomous University of Mexico (DGAPA-UNAM) (PAPIIT Project Number: IN303313 and PAPIME Number: PE305814). We appreciate the support of the Economic and Social Research Council (RES063270081; RES000230825), sponsor of most of the UK team's preceding work in this area. Our most recent ESRC project (ES/M007103/1) entitled ‘Classroom Dialogue: Does it Make a Difference</a:t>
            </a:r>
            <a:r>
              <a:rPr lang="en-US" sz="1200" kern="0" dirty="0">
                <a:latin typeface="Arial Unicode MS"/>
                <a:cs typeface="Arial Unicode MS"/>
              </a:rPr>
              <a:t> </a:t>
            </a:r>
            <a:r>
              <a:rPr sz="1200" kern="0" dirty="0">
                <a:latin typeface="Arial Unicode MS"/>
                <a:cs typeface="Arial Unicode MS"/>
              </a:rPr>
              <a:t>for</a:t>
            </a:r>
            <a:r>
              <a:rPr lang="en-US" sz="1200" kern="0" dirty="0">
                <a:latin typeface="Arial Unicode MS"/>
                <a:cs typeface="Arial Unicode MS"/>
              </a:rPr>
              <a:t> </a:t>
            </a:r>
            <a:r>
              <a:rPr sz="1200" kern="0" dirty="0">
                <a:latin typeface="Arial Unicode MS"/>
                <a:cs typeface="Arial Unicode MS"/>
              </a:rPr>
              <a:t>Student Learning?</a:t>
            </a:r>
            <a:r>
              <a:rPr lang="en-GB" sz="1200" kern="0" dirty="0">
                <a:latin typeface="Arial Unicode MS"/>
                <a:cs typeface="Arial Unicode MS"/>
              </a:rPr>
              <a:t>'</a:t>
            </a:r>
            <a:r>
              <a:rPr sz="1200" kern="0" dirty="0">
                <a:latin typeface="Arial Unicode MS"/>
                <a:cs typeface="Arial Unicode MS"/>
              </a:rPr>
              <a:t> (Christine Howe, Sara Hennessy, Neil Mercer, Maria Vrikki &amp; Lisa Wheatley, 2015-17:</a:t>
            </a:r>
            <a:r>
              <a:rPr lang="en-GB" sz="1200" kern="0" dirty="0">
                <a:latin typeface="Arial Unicode MS"/>
                <a:cs typeface="Arial Unicode MS"/>
              </a:rPr>
              <a:t> </a:t>
            </a:r>
            <a:r>
              <a:rPr lang="en-GB" sz="1200" b="0" i="0" dirty="0">
                <a:solidFill>
                  <a:srgbClr val="1155CC"/>
                </a:solidFill>
                <a:effectLst/>
                <a:latin typeface="Helvetica" pitchFamily="2" charset="0"/>
                <a:hlinkClick r:id="rId4"/>
              </a:rPr>
              <a:t>http://tinyurl.com/ESRCdialogue</a:t>
            </a:r>
            <a:r>
              <a:rPr lang="en-GB" sz="1200" kern="0" dirty="0">
                <a:latin typeface="Arial Unicode MS"/>
                <a:cs typeface="Arial Unicode MS"/>
              </a:rPr>
              <a:t>) </a:t>
            </a:r>
            <a:r>
              <a:rPr sz="1200" kern="0" dirty="0">
                <a:latin typeface="Arial Unicode MS"/>
                <a:cs typeface="Arial Unicode MS"/>
              </a:rPr>
              <a:t>drew on SEDA to  develop CDAS, a new 12-category scheme and rating scales, testing them extensively with a large sample of 72 teachers of children aged 10-11. Statistical  analyses of the relationships between dialogic teaching and student attainment and attitudes produced findings that have shaped this version of the </a:t>
            </a:r>
            <a:r>
              <a:rPr lang="en-GB" sz="1200" kern="0" dirty="0">
                <a:latin typeface="Arial Unicode MS"/>
                <a:cs typeface="Arial Unicode MS"/>
              </a:rPr>
              <a:t>toolkit</a:t>
            </a:r>
            <a:r>
              <a:rPr sz="1200" kern="0" dirty="0">
                <a:latin typeface="Arial Unicode MS"/>
                <a:cs typeface="Arial Unicode MS"/>
              </a:rPr>
              <a:t>. An ESRC Impact Acceleration grant supported further development of the </a:t>
            </a:r>
            <a:r>
              <a:rPr lang="en-GB" sz="1200" kern="0" dirty="0">
                <a:latin typeface="Arial Unicode MS"/>
                <a:cs typeface="Arial Unicode MS"/>
              </a:rPr>
              <a:t>toolkit</a:t>
            </a:r>
            <a:r>
              <a:rPr sz="1200" kern="0" dirty="0">
                <a:latin typeface="Arial Unicode MS"/>
                <a:cs typeface="Arial Unicode MS"/>
              </a:rPr>
              <a:t> and trials across diverse educational context</a:t>
            </a:r>
            <a:r>
              <a:rPr lang="en-GB" sz="1200" kern="0" dirty="0">
                <a:latin typeface="Arial Unicode MS"/>
                <a:cs typeface="Arial Unicode MS"/>
              </a:rPr>
              <a:t>s </a:t>
            </a:r>
            <a:r>
              <a:rPr sz="1200" kern="0" dirty="0">
                <a:latin typeface="Arial Unicode MS"/>
                <a:cs typeface="Arial Unicode MS"/>
              </a:rPr>
              <a:t>in seven countries in 2018-19.</a:t>
            </a:r>
          </a:p>
          <a:p>
            <a:pPr marL="92075">
              <a:lnSpc>
                <a:spcPct val="100000"/>
              </a:lnSpc>
              <a:spcBef>
                <a:spcPts val="25"/>
              </a:spcBef>
            </a:pPr>
            <a:endParaRPr sz="800" kern="0" dirty="0">
              <a:latin typeface="Times New Roman"/>
              <a:cs typeface="Times New Roman"/>
            </a:endParaRPr>
          </a:p>
          <a:p>
            <a:pPr marL="92075" marR="8255">
              <a:lnSpc>
                <a:spcPct val="120600"/>
              </a:lnSpc>
            </a:pPr>
            <a:r>
              <a:rPr sz="1200" kern="0" dirty="0">
                <a:latin typeface="Arial Unicode MS"/>
                <a:cs typeface="Arial Unicode MS"/>
              </a:rPr>
              <a:t>T-SEDA is used globally by practitioners from pre-school years to higher education. We thank all of the facilitators, teachers and students who participated in our research and testing across several countries from which examples in this </a:t>
            </a:r>
            <a:r>
              <a:rPr lang="en-GB" sz="1200" kern="0" dirty="0">
                <a:latin typeface="Arial Unicode MS"/>
                <a:cs typeface="Arial Unicode MS"/>
              </a:rPr>
              <a:t>toolkit</a:t>
            </a:r>
            <a:r>
              <a:rPr sz="1200" kern="0" dirty="0">
                <a:latin typeface="Arial Unicode MS"/>
                <a:cs typeface="Arial Unicode MS"/>
              </a:rPr>
              <a:t> have been taken with their kind permission. Some names have been changed where teachers wished to remain anonymous. Photographs appearing in the </a:t>
            </a:r>
            <a:r>
              <a:rPr lang="en-GB" sz="1200" kern="0" dirty="0">
                <a:latin typeface="Arial Unicode MS"/>
                <a:cs typeface="Arial Unicode MS"/>
              </a:rPr>
              <a:t>toolkit</a:t>
            </a:r>
            <a:r>
              <a:rPr sz="1200" kern="0" dirty="0">
                <a:latin typeface="Arial Unicode MS"/>
                <a:cs typeface="Arial Unicode MS"/>
              </a:rPr>
              <a:t> are derived from our research studies; permissions have been received to use them for educational purposes.</a:t>
            </a:r>
          </a:p>
          <a:p>
            <a:pPr marL="92075">
              <a:lnSpc>
                <a:spcPct val="100000"/>
              </a:lnSpc>
              <a:spcBef>
                <a:spcPts val="25"/>
              </a:spcBef>
            </a:pPr>
            <a:endParaRPr sz="800" kern="0" dirty="0">
              <a:latin typeface="Times New Roman"/>
              <a:cs typeface="Times New Roman"/>
            </a:endParaRPr>
          </a:p>
          <a:p>
            <a:pPr marL="92075" marR="835660">
              <a:lnSpc>
                <a:spcPct val="121700"/>
              </a:lnSpc>
            </a:pPr>
            <a:r>
              <a:rPr sz="1200" b="1" kern="0" dirty="0">
                <a:latin typeface="Arial Unicode MS"/>
                <a:cs typeface="Arial Unicode MS"/>
              </a:rPr>
              <a:t>To cite the T-SEDA </a:t>
            </a:r>
            <a:r>
              <a:rPr lang="en-GB" sz="1200" b="1" kern="0" dirty="0">
                <a:latin typeface="Arial Unicode MS"/>
                <a:cs typeface="Arial Unicode MS"/>
              </a:rPr>
              <a:t>toolkit</a:t>
            </a:r>
            <a:r>
              <a:rPr sz="1200" b="1" kern="0" dirty="0">
                <a:latin typeface="Arial Unicode MS"/>
                <a:cs typeface="Arial Unicode MS"/>
              </a:rPr>
              <a:t>: </a:t>
            </a:r>
            <a:r>
              <a:rPr sz="1200" kern="0" dirty="0">
                <a:solidFill>
                  <a:srgbClr val="201F1E"/>
                </a:solidFill>
                <a:latin typeface="Arial Unicode MS"/>
                <a:cs typeface="Arial Unicode MS"/>
              </a:rPr>
              <a:t>T-SEDA Collective (202</a:t>
            </a:r>
            <a:r>
              <a:rPr lang="en-GB" sz="1200" kern="0" dirty="0">
                <a:solidFill>
                  <a:srgbClr val="201F1E"/>
                </a:solidFill>
                <a:latin typeface="Arial Unicode MS"/>
                <a:cs typeface="Arial Unicode MS"/>
              </a:rPr>
              <a:t>3</a:t>
            </a:r>
            <a:r>
              <a:rPr sz="1200" kern="0" dirty="0">
                <a:solidFill>
                  <a:srgbClr val="201F1E"/>
                </a:solidFill>
                <a:latin typeface="Arial Unicode MS"/>
                <a:cs typeface="Arial Unicode MS"/>
              </a:rPr>
              <a:t>). </a:t>
            </a:r>
            <a:r>
              <a:rPr lang="en-GB" sz="1200" i="1" kern="0" dirty="0">
                <a:solidFill>
                  <a:srgbClr val="201F1E"/>
                </a:solidFill>
                <a:latin typeface="Arial"/>
                <a:cs typeface="Arial"/>
              </a:rPr>
              <a:t>Toolkit </a:t>
            </a:r>
            <a:r>
              <a:rPr sz="1200" i="1" kern="0" dirty="0">
                <a:solidFill>
                  <a:srgbClr val="201F1E"/>
                </a:solidFill>
                <a:latin typeface="Arial"/>
                <a:cs typeface="Arial"/>
              </a:rPr>
              <a:t>for </a:t>
            </a:r>
            <a:r>
              <a:rPr lang="en-GB" sz="1200" i="1" kern="0" dirty="0">
                <a:solidFill>
                  <a:srgbClr val="201F1E"/>
                </a:solidFill>
                <a:latin typeface="Arial"/>
                <a:cs typeface="Arial"/>
              </a:rPr>
              <a:t>Systematic </a:t>
            </a:r>
            <a:r>
              <a:rPr sz="1200" i="1" kern="0" dirty="0">
                <a:solidFill>
                  <a:srgbClr val="201F1E"/>
                </a:solidFill>
                <a:latin typeface="Arial"/>
                <a:cs typeface="Arial"/>
              </a:rPr>
              <a:t>Educational Dialogue Analysis (T-SEDA)</a:t>
            </a:r>
            <a:r>
              <a:rPr lang="en-GB" sz="1200" i="1" kern="0" dirty="0">
                <a:solidFill>
                  <a:srgbClr val="201F1E"/>
                </a:solidFill>
                <a:latin typeface="Arial"/>
                <a:cs typeface="Arial"/>
              </a:rPr>
              <a:t>: A resource for inquiry into practice.</a:t>
            </a:r>
            <a:r>
              <a:rPr sz="1200" i="1" kern="0" dirty="0">
                <a:solidFill>
                  <a:srgbClr val="201F1E"/>
                </a:solidFill>
                <a:latin typeface="Arial"/>
                <a:cs typeface="Arial"/>
              </a:rPr>
              <a:t> v.</a:t>
            </a:r>
            <a:r>
              <a:rPr lang="en-GB" sz="1200" i="1" kern="0" dirty="0">
                <a:solidFill>
                  <a:srgbClr val="201F1E"/>
                </a:solidFill>
                <a:latin typeface="Arial"/>
                <a:cs typeface="Arial"/>
              </a:rPr>
              <a:t>9. </a:t>
            </a:r>
            <a:r>
              <a:rPr sz="1200" kern="0" dirty="0">
                <a:solidFill>
                  <a:srgbClr val="201F1E"/>
                </a:solidFill>
                <a:latin typeface="Arial Unicode MS"/>
                <a:cs typeface="Arial Unicode MS"/>
              </a:rPr>
              <a:t>University of Cambridge. </a:t>
            </a:r>
            <a:r>
              <a:rPr lang="en-GB" sz="1200" u="sng" kern="0" dirty="0">
                <a:solidFill>
                  <a:srgbClr val="0000FF"/>
                </a:solidFill>
                <a:latin typeface="Arial Unicode MS"/>
                <a:cs typeface="Arial Unicode MS"/>
                <a:hlinkClick r:id="rId5"/>
              </a:rPr>
              <a:t>https://camtree.learnworlds.com/t-seda</a:t>
            </a:r>
            <a:r>
              <a:rPr sz="1200" kern="0" dirty="0">
                <a:latin typeface="Arial Unicode MS"/>
                <a:cs typeface="Arial Unicode MS"/>
                <a:hlinkClick r:id="rId5"/>
              </a:rPr>
              <a:t>.</a:t>
            </a:r>
            <a:endParaRPr sz="1200" kern="0" dirty="0">
              <a:latin typeface="Arial Unicode MS"/>
              <a:cs typeface="Arial Unicode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8567C37-4E48-0E47-A35C-89B048C43B27}"/>
              </a:ext>
            </a:extLst>
          </p:cNvPr>
          <p:cNvGraphicFramePr>
            <a:graphicFrameLocks noGrp="1"/>
          </p:cNvGraphicFramePr>
          <p:nvPr>
            <p:extLst>
              <p:ext uri="{D42A27DB-BD31-4B8C-83A1-F6EECF244321}">
                <p14:modId xmlns:p14="http://schemas.microsoft.com/office/powerpoint/2010/main" val="2536622271"/>
              </p:ext>
            </p:extLst>
          </p:nvPr>
        </p:nvGraphicFramePr>
        <p:xfrm>
          <a:off x="850900" y="1683750"/>
          <a:ext cx="8687185" cy="5559441"/>
        </p:xfrm>
        <a:graphic>
          <a:graphicData uri="http://schemas.openxmlformats.org/drawingml/2006/table">
            <a:tbl>
              <a:tblPr>
                <a:tableStyleId>{5C22544A-7EE6-4342-B048-85BDC9FD1C3A}</a:tableStyleId>
              </a:tblPr>
              <a:tblGrid>
                <a:gridCol w="4191820">
                  <a:extLst>
                    <a:ext uri="{9D8B030D-6E8A-4147-A177-3AD203B41FA5}">
                      <a16:colId xmlns:a16="http://schemas.microsoft.com/office/drawing/2014/main" val="3254048369"/>
                    </a:ext>
                  </a:extLst>
                </a:gridCol>
                <a:gridCol w="4495365">
                  <a:extLst>
                    <a:ext uri="{9D8B030D-6E8A-4147-A177-3AD203B41FA5}">
                      <a16:colId xmlns:a16="http://schemas.microsoft.com/office/drawing/2014/main" val="1255011624"/>
                    </a:ext>
                  </a:extLst>
                </a:gridCol>
              </a:tblGrid>
              <a:tr h="218911">
                <a:tc>
                  <a:txBody>
                    <a:bodyPr/>
                    <a:lstStyle/>
                    <a:p>
                      <a:pPr algn="ctr">
                        <a:lnSpc>
                          <a:spcPct val="115000"/>
                        </a:lnSpc>
                      </a:pPr>
                      <a:r>
                        <a:rPr lang="en-GB" sz="1400" b="1" dirty="0">
                          <a:effectLst/>
                        </a:rPr>
                        <a:t>Inquiry purposes </a:t>
                      </a:r>
                      <a:endParaRPr lang="en-GB" sz="1400" b="1" dirty="0">
                        <a:effectLst/>
                        <a:latin typeface="Arial" panose="020B0604020202020204" pitchFamily="34" charset="0"/>
                        <a:ea typeface="Arial" panose="020B0604020202020204" pitchFamily="34" charset="0"/>
                      </a:endParaRPr>
                    </a:p>
                  </a:txBody>
                  <a:tcPr marL="34558" marR="34558" marT="34558" marB="34558">
                    <a:solidFill>
                      <a:srgbClr val="D8D8D8"/>
                    </a:solidFill>
                  </a:tcPr>
                </a:tc>
                <a:tc>
                  <a:txBody>
                    <a:bodyPr/>
                    <a:lstStyle/>
                    <a:p>
                      <a:pPr algn="ctr">
                        <a:lnSpc>
                          <a:spcPct val="115000"/>
                        </a:lnSpc>
                      </a:pPr>
                      <a:r>
                        <a:rPr lang="en-GB" sz="1400" b="1" dirty="0">
                          <a:effectLst/>
                        </a:rPr>
                        <a:t>Inquiry examples</a:t>
                      </a:r>
                      <a:endParaRPr lang="en-GB" sz="1400" b="1" dirty="0">
                        <a:effectLst/>
                        <a:latin typeface="Arial" panose="020B0604020202020204" pitchFamily="34" charset="0"/>
                        <a:ea typeface="Arial" panose="020B0604020202020204" pitchFamily="34" charset="0"/>
                      </a:endParaRPr>
                    </a:p>
                  </a:txBody>
                  <a:tcPr marL="34558" marR="34558" marT="34558" marB="34558">
                    <a:solidFill>
                      <a:srgbClr val="D8D8D8"/>
                    </a:solidFill>
                  </a:tcPr>
                </a:tc>
                <a:extLst>
                  <a:ext uri="{0D108BD9-81ED-4DB2-BD59-A6C34878D82A}">
                    <a16:rowId xmlns:a16="http://schemas.microsoft.com/office/drawing/2014/main" val="2025946195"/>
                  </a:ext>
                </a:extLst>
              </a:tr>
              <a:tr h="364981">
                <a:tc>
                  <a:txBody>
                    <a:bodyPr/>
                    <a:lstStyle/>
                    <a:p>
                      <a:pPr marL="271463" indent="-165100">
                        <a:lnSpc>
                          <a:spcPct val="115000"/>
                        </a:lnSpc>
                        <a:tabLst/>
                      </a:pPr>
                      <a:r>
                        <a:rPr lang="en-GB" sz="1200" dirty="0">
                          <a:solidFill>
                            <a:schemeClr val="bg1"/>
                          </a:solidFill>
                          <a:effectLst/>
                        </a:rPr>
                        <a:t>Observe students’ independent development of dialogue </a:t>
                      </a:r>
                      <a:endParaRPr lang="en-GB" sz="1200" dirty="0">
                        <a:solidFill>
                          <a:schemeClr val="bg1"/>
                        </a:solidFill>
                        <a:effectLst/>
                        <a:latin typeface="Arial" panose="020B0604020202020204" pitchFamily="34" charset="0"/>
                        <a:ea typeface="Arial" panose="020B0604020202020204" pitchFamily="34" charset="0"/>
                      </a:endParaRPr>
                    </a:p>
                  </a:txBody>
                  <a:tcPr marL="34558" marR="34558" marT="34558" marB="34558">
                    <a:solidFill>
                      <a:srgbClr val="2791A6"/>
                    </a:solidFill>
                  </a:tcPr>
                </a:tc>
                <a:tc>
                  <a:txBody>
                    <a:bodyPr/>
                    <a:lstStyle/>
                    <a:p>
                      <a:pPr marL="141288" indent="-82550">
                        <a:lnSpc>
                          <a:spcPct val="115000"/>
                        </a:lnSpc>
                        <a:tabLst/>
                      </a:pPr>
                      <a:r>
                        <a:rPr lang="en-GB" sz="1200" dirty="0">
                          <a:effectLst/>
                        </a:rPr>
                        <a:t>-  observe participation of focus students with and without the teacher’s input</a:t>
                      </a:r>
                      <a:endParaRPr lang="en-GB" sz="1200" dirty="0">
                        <a:effectLst/>
                        <a:latin typeface="Arial" panose="020B0604020202020204" pitchFamily="34" charset="0"/>
                        <a:ea typeface="Arial" panose="020B0604020202020204" pitchFamily="34" charset="0"/>
                      </a:endParaRPr>
                    </a:p>
                  </a:txBody>
                  <a:tcPr marL="34558" marR="34558" marT="34558" marB="34558">
                    <a:solidFill>
                      <a:srgbClr val="D9F1F6"/>
                    </a:solidFill>
                  </a:tcPr>
                </a:tc>
                <a:extLst>
                  <a:ext uri="{0D108BD9-81ED-4DB2-BD59-A6C34878D82A}">
                    <a16:rowId xmlns:a16="http://schemas.microsoft.com/office/drawing/2014/main" val="3519733429"/>
                  </a:ext>
                </a:extLst>
              </a:tr>
              <a:tr h="364981">
                <a:tc>
                  <a:txBody>
                    <a:bodyPr/>
                    <a:lstStyle/>
                    <a:p>
                      <a:pPr marL="271463" indent="-165100">
                        <a:lnSpc>
                          <a:spcPct val="115000"/>
                        </a:lnSpc>
                        <a:tabLst/>
                      </a:pPr>
                      <a:r>
                        <a:rPr lang="en-GB" sz="1200" dirty="0">
                          <a:solidFill>
                            <a:schemeClr val="bg1"/>
                          </a:solidFill>
                          <a:effectLst/>
                        </a:rPr>
                        <a:t>Observe students’ dialogic skills in specific activities </a:t>
                      </a:r>
                      <a:endParaRPr lang="en-GB" sz="1200" dirty="0">
                        <a:solidFill>
                          <a:schemeClr val="bg1"/>
                        </a:solidFill>
                        <a:effectLst/>
                        <a:latin typeface="Arial" panose="020B0604020202020204" pitchFamily="34" charset="0"/>
                        <a:ea typeface="Arial" panose="020B0604020202020204" pitchFamily="34" charset="0"/>
                      </a:endParaRPr>
                    </a:p>
                  </a:txBody>
                  <a:tcPr marL="34558" marR="34558" marT="34558" marB="34558">
                    <a:solidFill>
                      <a:srgbClr val="2791A6"/>
                    </a:solidFill>
                  </a:tcPr>
                </a:tc>
                <a:tc>
                  <a:txBody>
                    <a:bodyPr/>
                    <a:lstStyle/>
                    <a:p>
                      <a:pPr marL="141288" indent="-82550">
                        <a:lnSpc>
                          <a:spcPct val="115000"/>
                        </a:lnSpc>
                        <a:tabLst/>
                      </a:pPr>
                      <a:r>
                        <a:rPr lang="en-GB" sz="1200" dirty="0">
                          <a:effectLst/>
                        </a:rPr>
                        <a:t>-  observe if students developed dialogic skills in independent playful learning</a:t>
                      </a:r>
                      <a:endParaRPr lang="en-GB" sz="1200" dirty="0">
                        <a:effectLst/>
                        <a:latin typeface="Arial" panose="020B0604020202020204" pitchFamily="34" charset="0"/>
                        <a:ea typeface="Arial" panose="020B0604020202020204" pitchFamily="34" charset="0"/>
                      </a:endParaRPr>
                    </a:p>
                  </a:txBody>
                  <a:tcPr marL="34558" marR="34558" marT="34558" marB="34558">
                    <a:solidFill>
                      <a:srgbClr val="D9F1F6"/>
                    </a:solidFill>
                  </a:tcPr>
                </a:tc>
                <a:extLst>
                  <a:ext uri="{0D108BD9-81ED-4DB2-BD59-A6C34878D82A}">
                    <a16:rowId xmlns:a16="http://schemas.microsoft.com/office/drawing/2014/main" val="3893424670"/>
                  </a:ext>
                </a:extLst>
              </a:tr>
              <a:tr h="511050">
                <a:tc>
                  <a:txBody>
                    <a:bodyPr/>
                    <a:lstStyle/>
                    <a:p>
                      <a:pPr marL="271463" indent="-165100">
                        <a:lnSpc>
                          <a:spcPct val="115000"/>
                        </a:lnSpc>
                        <a:tabLst/>
                      </a:pPr>
                      <a:r>
                        <a:rPr lang="en-GB" sz="1200" dirty="0">
                          <a:solidFill>
                            <a:schemeClr val="bg1"/>
                          </a:solidFill>
                          <a:effectLst/>
                        </a:rPr>
                        <a:t>Observe a specific form of participation in dialogue from students</a:t>
                      </a:r>
                      <a:endParaRPr lang="en-GB" sz="1200" dirty="0">
                        <a:solidFill>
                          <a:schemeClr val="bg1"/>
                        </a:solidFill>
                        <a:effectLst/>
                        <a:latin typeface="Arial" panose="020B0604020202020204" pitchFamily="34" charset="0"/>
                        <a:ea typeface="Arial" panose="020B0604020202020204" pitchFamily="34" charset="0"/>
                      </a:endParaRPr>
                    </a:p>
                  </a:txBody>
                  <a:tcPr marL="34558" marR="34558" marT="34558" marB="34558">
                    <a:solidFill>
                      <a:srgbClr val="2791A6"/>
                    </a:solidFill>
                  </a:tcPr>
                </a:tc>
                <a:tc>
                  <a:txBody>
                    <a:bodyPr/>
                    <a:lstStyle/>
                    <a:p>
                      <a:pPr marL="141288" indent="-82550">
                        <a:lnSpc>
                          <a:spcPct val="115000"/>
                        </a:lnSpc>
                        <a:tabLst/>
                      </a:pPr>
                      <a:r>
                        <a:rPr lang="en-GB" sz="1200" dirty="0">
                          <a:effectLst/>
                        </a:rPr>
                        <a:t>-  observe whether students could respond to challenging questions and justify answers</a:t>
                      </a:r>
                      <a:endParaRPr lang="en-GB" sz="1200" dirty="0">
                        <a:effectLst/>
                        <a:latin typeface="Arial" panose="020B0604020202020204" pitchFamily="34" charset="0"/>
                        <a:ea typeface="Arial" panose="020B0604020202020204" pitchFamily="34" charset="0"/>
                      </a:endParaRPr>
                    </a:p>
                  </a:txBody>
                  <a:tcPr marL="34558" marR="34558" marT="34558" marB="34558">
                    <a:solidFill>
                      <a:srgbClr val="D9F1F6"/>
                    </a:solidFill>
                  </a:tcPr>
                </a:tc>
                <a:extLst>
                  <a:ext uri="{0D108BD9-81ED-4DB2-BD59-A6C34878D82A}">
                    <a16:rowId xmlns:a16="http://schemas.microsoft.com/office/drawing/2014/main" val="602478461"/>
                  </a:ext>
                </a:extLst>
              </a:tr>
              <a:tr h="511050">
                <a:tc>
                  <a:txBody>
                    <a:bodyPr/>
                    <a:lstStyle/>
                    <a:p>
                      <a:pPr marL="271463" indent="-165100">
                        <a:lnSpc>
                          <a:spcPct val="115000"/>
                        </a:lnSpc>
                        <a:tabLst/>
                      </a:pPr>
                      <a:r>
                        <a:rPr lang="en-GB" sz="1200" dirty="0">
                          <a:solidFill>
                            <a:schemeClr val="bg1"/>
                          </a:solidFill>
                          <a:effectLst/>
                        </a:rPr>
                        <a:t>Record participation levels among students in a class or observe participation of quieter students </a:t>
                      </a:r>
                      <a:endParaRPr lang="en-GB" sz="1200" dirty="0">
                        <a:solidFill>
                          <a:schemeClr val="bg1"/>
                        </a:solidFill>
                        <a:effectLst/>
                        <a:latin typeface="Arial" panose="020B0604020202020204" pitchFamily="34" charset="0"/>
                        <a:ea typeface="Arial" panose="020B0604020202020204" pitchFamily="34" charset="0"/>
                      </a:endParaRPr>
                    </a:p>
                  </a:txBody>
                  <a:tcPr marL="34558" marR="34558" marT="34558" marB="34558">
                    <a:solidFill>
                      <a:srgbClr val="2791A6"/>
                    </a:solidFill>
                  </a:tcPr>
                </a:tc>
                <a:tc>
                  <a:txBody>
                    <a:bodyPr/>
                    <a:lstStyle/>
                    <a:p>
                      <a:pPr marL="141288" indent="-82550">
                        <a:lnSpc>
                          <a:spcPct val="115000"/>
                        </a:lnSpc>
                        <a:tabLst/>
                      </a:pPr>
                      <a:r>
                        <a:rPr lang="en-GB" sz="1200" dirty="0">
                          <a:effectLst/>
                        </a:rPr>
                        <a:t>-  after recognising unequal participation in conversations, note the students who participated and how often</a:t>
                      </a:r>
                      <a:endParaRPr lang="en-GB" sz="1200" dirty="0">
                        <a:effectLst/>
                        <a:latin typeface="Arial" panose="020B0604020202020204" pitchFamily="34" charset="0"/>
                        <a:ea typeface="Arial" panose="020B0604020202020204" pitchFamily="34" charset="0"/>
                      </a:endParaRPr>
                    </a:p>
                  </a:txBody>
                  <a:tcPr marL="34558" marR="34558" marT="34558" marB="34558">
                    <a:solidFill>
                      <a:srgbClr val="D9F1F6"/>
                    </a:solidFill>
                  </a:tcPr>
                </a:tc>
                <a:extLst>
                  <a:ext uri="{0D108BD9-81ED-4DB2-BD59-A6C34878D82A}">
                    <a16:rowId xmlns:a16="http://schemas.microsoft.com/office/drawing/2014/main" val="39541860"/>
                  </a:ext>
                </a:extLst>
              </a:tr>
              <a:tr h="511050">
                <a:tc>
                  <a:txBody>
                    <a:bodyPr/>
                    <a:lstStyle/>
                    <a:p>
                      <a:pPr marL="271463" indent="-165100">
                        <a:lnSpc>
                          <a:spcPct val="115000"/>
                        </a:lnSpc>
                        <a:tabLst/>
                      </a:pPr>
                      <a:r>
                        <a:rPr lang="en-GB" sz="1200" dirty="0">
                          <a:solidFill>
                            <a:schemeClr val="bg1"/>
                          </a:solidFill>
                          <a:effectLst/>
                        </a:rPr>
                        <a:t>Evaluate the quality of classroom dialogue considering the teacher’s and students’ participation  </a:t>
                      </a:r>
                      <a:endParaRPr lang="en-GB" sz="1200" dirty="0">
                        <a:solidFill>
                          <a:schemeClr val="bg1"/>
                        </a:solidFill>
                        <a:effectLst/>
                        <a:latin typeface="Arial" panose="020B0604020202020204" pitchFamily="34" charset="0"/>
                        <a:ea typeface="Arial" panose="020B0604020202020204" pitchFamily="34" charset="0"/>
                      </a:endParaRPr>
                    </a:p>
                  </a:txBody>
                  <a:tcPr marL="34558" marR="34558" marT="34558" marB="34558">
                    <a:solidFill>
                      <a:srgbClr val="2791A6"/>
                    </a:solidFill>
                  </a:tcPr>
                </a:tc>
                <a:tc>
                  <a:txBody>
                    <a:bodyPr/>
                    <a:lstStyle/>
                    <a:p>
                      <a:pPr marL="141288" indent="-82550">
                        <a:lnSpc>
                          <a:spcPct val="115000"/>
                        </a:lnSpc>
                        <a:tabLst/>
                      </a:pPr>
                      <a:r>
                        <a:rPr lang="en-GB" sz="1200" dirty="0">
                          <a:effectLst/>
                        </a:rPr>
                        <a:t>-  observe how much children elaborated on others’ ideas and how much the teacher encouraged it</a:t>
                      </a:r>
                      <a:endParaRPr lang="en-GB" sz="1200" dirty="0">
                        <a:effectLst/>
                        <a:latin typeface="Arial" panose="020B0604020202020204" pitchFamily="34" charset="0"/>
                        <a:ea typeface="Arial" panose="020B0604020202020204" pitchFamily="34" charset="0"/>
                      </a:endParaRPr>
                    </a:p>
                  </a:txBody>
                  <a:tcPr marL="34558" marR="34558" marT="34558" marB="34558">
                    <a:solidFill>
                      <a:srgbClr val="D9F1F6"/>
                    </a:solidFill>
                  </a:tcPr>
                </a:tc>
                <a:extLst>
                  <a:ext uri="{0D108BD9-81ED-4DB2-BD59-A6C34878D82A}">
                    <a16:rowId xmlns:a16="http://schemas.microsoft.com/office/drawing/2014/main" val="635589060"/>
                  </a:ext>
                </a:extLst>
              </a:tr>
              <a:tr h="366203">
                <a:tc>
                  <a:txBody>
                    <a:bodyPr/>
                    <a:lstStyle/>
                    <a:p>
                      <a:pPr marL="271463" indent="-165100">
                        <a:lnSpc>
                          <a:spcPct val="115000"/>
                        </a:lnSpc>
                        <a:tabLst/>
                      </a:pPr>
                      <a:r>
                        <a:rPr lang="en-GB" sz="1200" dirty="0">
                          <a:solidFill>
                            <a:schemeClr val="bg1"/>
                          </a:solidFill>
                          <a:effectLst/>
                        </a:rPr>
                        <a:t>Involve students in the development or evaluation of dialogue </a:t>
                      </a:r>
                      <a:endParaRPr lang="en-GB" sz="1200" dirty="0">
                        <a:solidFill>
                          <a:schemeClr val="bg1"/>
                        </a:solidFill>
                        <a:effectLst/>
                        <a:latin typeface="Arial" panose="020B0604020202020204" pitchFamily="34" charset="0"/>
                        <a:ea typeface="Arial" panose="020B0604020202020204" pitchFamily="34" charset="0"/>
                      </a:endParaRPr>
                    </a:p>
                  </a:txBody>
                  <a:tcPr marL="34558" marR="34558" marT="34558" marB="34558">
                    <a:solidFill>
                      <a:srgbClr val="2791A6"/>
                    </a:solidFill>
                  </a:tcPr>
                </a:tc>
                <a:tc>
                  <a:txBody>
                    <a:bodyPr/>
                    <a:lstStyle/>
                    <a:p>
                      <a:pPr marL="141288" indent="-82550">
                        <a:lnSpc>
                          <a:spcPct val="115000"/>
                        </a:lnSpc>
                        <a:tabLst/>
                      </a:pPr>
                      <a:r>
                        <a:rPr lang="en-GB" sz="1200" dirty="0">
                          <a:effectLst/>
                        </a:rPr>
                        <a:t>-  ask students to register elements of whole-class discussions</a:t>
                      </a:r>
                      <a:endParaRPr lang="en-GB" sz="1200" dirty="0">
                        <a:effectLst/>
                        <a:latin typeface="Arial" panose="020B0604020202020204" pitchFamily="34" charset="0"/>
                        <a:ea typeface="Arial" panose="020B0604020202020204" pitchFamily="34" charset="0"/>
                      </a:endParaRPr>
                    </a:p>
                  </a:txBody>
                  <a:tcPr marL="34558" marR="34558" marT="34558" marB="34558">
                    <a:solidFill>
                      <a:srgbClr val="D9F1F6"/>
                    </a:solidFill>
                  </a:tcPr>
                </a:tc>
                <a:extLst>
                  <a:ext uri="{0D108BD9-81ED-4DB2-BD59-A6C34878D82A}">
                    <a16:rowId xmlns:a16="http://schemas.microsoft.com/office/drawing/2014/main" val="801211411"/>
                  </a:ext>
                </a:extLst>
              </a:tr>
              <a:tr h="511050">
                <a:tc>
                  <a:txBody>
                    <a:bodyPr/>
                    <a:lstStyle/>
                    <a:p>
                      <a:pPr marL="271463" indent="-165100">
                        <a:lnSpc>
                          <a:spcPct val="115000"/>
                        </a:lnSpc>
                        <a:tabLst/>
                      </a:pPr>
                      <a:r>
                        <a:rPr lang="en-GB" sz="1200" dirty="0">
                          <a:solidFill>
                            <a:schemeClr val="bg1"/>
                          </a:solidFill>
                          <a:effectLst/>
                        </a:rPr>
                        <a:t>Help students develop their language skills and performance </a:t>
                      </a:r>
                      <a:endParaRPr lang="en-GB" sz="1200" dirty="0">
                        <a:solidFill>
                          <a:schemeClr val="bg1"/>
                        </a:solidFill>
                        <a:effectLst/>
                        <a:latin typeface="Arial" panose="020B0604020202020204" pitchFamily="34" charset="0"/>
                        <a:ea typeface="Arial" panose="020B0604020202020204" pitchFamily="34" charset="0"/>
                      </a:endParaRPr>
                    </a:p>
                  </a:txBody>
                  <a:tcPr marL="34558" marR="34558" marT="34558" marB="34558">
                    <a:solidFill>
                      <a:srgbClr val="2791A6"/>
                    </a:solidFill>
                  </a:tcPr>
                </a:tc>
                <a:tc>
                  <a:txBody>
                    <a:bodyPr/>
                    <a:lstStyle/>
                    <a:p>
                      <a:pPr marL="141288" indent="-82550">
                        <a:lnSpc>
                          <a:spcPct val="115000"/>
                        </a:lnSpc>
                        <a:tabLst/>
                      </a:pPr>
                      <a:r>
                        <a:rPr lang="en-GB" sz="1200" dirty="0">
                          <a:effectLst/>
                        </a:rPr>
                        <a:t>-  develop students’ dialogic talk and observe impact on reading and writing in English lessons</a:t>
                      </a:r>
                      <a:endParaRPr lang="en-GB" sz="1200" dirty="0">
                        <a:effectLst/>
                        <a:latin typeface="Arial" panose="020B0604020202020204" pitchFamily="34" charset="0"/>
                        <a:ea typeface="Arial" panose="020B0604020202020204" pitchFamily="34" charset="0"/>
                      </a:endParaRPr>
                    </a:p>
                  </a:txBody>
                  <a:tcPr marL="34558" marR="34558" marT="34558" marB="34558">
                    <a:solidFill>
                      <a:srgbClr val="D9F1F6"/>
                    </a:solidFill>
                  </a:tcPr>
                </a:tc>
                <a:extLst>
                  <a:ext uri="{0D108BD9-81ED-4DB2-BD59-A6C34878D82A}">
                    <a16:rowId xmlns:a16="http://schemas.microsoft.com/office/drawing/2014/main" val="43007824"/>
                  </a:ext>
                </a:extLst>
              </a:tr>
              <a:tr h="511050">
                <a:tc>
                  <a:txBody>
                    <a:bodyPr/>
                    <a:lstStyle/>
                    <a:p>
                      <a:pPr marL="271463" indent="-165100">
                        <a:lnSpc>
                          <a:spcPct val="115000"/>
                        </a:lnSpc>
                        <a:tabLst/>
                      </a:pPr>
                      <a:r>
                        <a:rPr lang="en-GB" sz="1200" dirty="0">
                          <a:solidFill>
                            <a:schemeClr val="bg1"/>
                          </a:solidFill>
                          <a:effectLst/>
                        </a:rPr>
                        <a:t>Develop or trial an innovation in practice </a:t>
                      </a:r>
                      <a:endParaRPr lang="en-GB" sz="1200" dirty="0">
                        <a:solidFill>
                          <a:schemeClr val="bg1"/>
                        </a:solidFill>
                        <a:effectLst/>
                        <a:latin typeface="Arial" panose="020B0604020202020204" pitchFamily="34" charset="0"/>
                        <a:ea typeface="Arial" panose="020B0604020202020204" pitchFamily="34" charset="0"/>
                      </a:endParaRPr>
                    </a:p>
                  </a:txBody>
                  <a:tcPr marL="34558" marR="34558" marT="34558" marB="34558">
                    <a:solidFill>
                      <a:srgbClr val="2791A6"/>
                    </a:solidFill>
                  </a:tcPr>
                </a:tc>
                <a:tc>
                  <a:txBody>
                    <a:bodyPr/>
                    <a:lstStyle/>
                    <a:p>
                      <a:pPr marL="141288" indent="-82550">
                        <a:lnSpc>
                          <a:spcPct val="115000"/>
                        </a:lnSpc>
                        <a:tabLst/>
                      </a:pPr>
                      <a:r>
                        <a:rPr lang="en-GB" sz="1200" dirty="0">
                          <a:effectLst/>
                        </a:rPr>
                        <a:t>-  replace distance marking with immediate feedback adopting dialogic teaching</a:t>
                      </a:r>
                      <a:endParaRPr lang="en-GB" sz="1200" dirty="0">
                        <a:effectLst/>
                        <a:latin typeface="Arial" panose="020B0604020202020204" pitchFamily="34" charset="0"/>
                        <a:ea typeface="Arial" panose="020B0604020202020204" pitchFamily="34" charset="0"/>
                      </a:endParaRPr>
                    </a:p>
                  </a:txBody>
                  <a:tcPr marL="34558" marR="34558" marT="34558" marB="34558">
                    <a:solidFill>
                      <a:srgbClr val="D9F1F6"/>
                    </a:solidFill>
                  </a:tcPr>
                </a:tc>
                <a:extLst>
                  <a:ext uri="{0D108BD9-81ED-4DB2-BD59-A6C34878D82A}">
                    <a16:rowId xmlns:a16="http://schemas.microsoft.com/office/drawing/2014/main" val="2755719928"/>
                  </a:ext>
                </a:extLst>
              </a:tr>
              <a:tr h="511050">
                <a:tc>
                  <a:txBody>
                    <a:bodyPr/>
                    <a:lstStyle/>
                    <a:p>
                      <a:pPr marL="271463" indent="-165100">
                        <a:lnSpc>
                          <a:spcPct val="115000"/>
                        </a:lnSpc>
                        <a:tabLst/>
                      </a:pPr>
                      <a:r>
                        <a:rPr lang="en-GB" sz="1200" dirty="0">
                          <a:solidFill>
                            <a:schemeClr val="bg1"/>
                          </a:solidFill>
                          <a:effectLst/>
                        </a:rPr>
                        <a:t>Develop new strategies and resources to improve the quality of class dialogue and own practice </a:t>
                      </a:r>
                      <a:endParaRPr lang="en-GB" sz="1200" dirty="0">
                        <a:solidFill>
                          <a:schemeClr val="bg1"/>
                        </a:solidFill>
                        <a:effectLst/>
                        <a:latin typeface="Arial" panose="020B0604020202020204" pitchFamily="34" charset="0"/>
                        <a:ea typeface="Arial" panose="020B0604020202020204" pitchFamily="34" charset="0"/>
                      </a:endParaRPr>
                    </a:p>
                  </a:txBody>
                  <a:tcPr marL="34558" marR="34558" marT="34558" marB="34558">
                    <a:solidFill>
                      <a:srgbClr val="2791A6"/>
                    </a:solidFill>
                  </a:tcPr>
                </a:tc>
                <a:tc>
                  <a:txBody>
                    <a:bodyPr/>
                    <a:lstStyle/>
                    <a:p>
                      <a:pPr marL="141288" indent="-82550">
                        <a:lnSpc>
                          <a:spcPct val="115000"/>
                        </a:lnSpc>
                        <a:tabLst/>
                      </a:pPr>
                      <a:r>
                        <a:rPr lang="en-GB" sz="1200" dirty="0">
                          <a:effectLst/>
                        </a:rPr>
                        <a:t>-  obtain new strategies and resources to facilitate practice and the quality of literary gatherings</a:t>
                      </a:r>
                      <a:endParaRPr lang="en-GB" sz="1200" dirty="0">
                        <a:effectLst/>
                        <a:latin typeface="Arial" panose="020B0604020202020204" pitchFamily="34" charset="0"/>
                        <a:ea typeface="Arial" panose="020B0604020202020204" pitchFamily="34" charset="0"/>
                      </a:endParaRPr>
                    </a:p>
                  </a:txBody>
                  <a:tcPr marL="34558" marR="34558" marT="34558" marB="34558">
                    <a:solidFill>
                      <a:srgbClr val="D9F1F6"/>
                    </a:solidFill>
                  </a:tcPr>
                </a:tc>
                <a:extLst>
                  <a:ext uri="{0D108BD9-81ED-4DB2-BD59-A6C34878D82A}">
                    <a16:rowId xmlns:a16="http://schemas.microsoft.com/office/drawing/2014/main" val="3176782948"/>
                  </a:ext>
                </a:extLst>
              </a:tr>
              <a:tr h="511050">
                <a:tc>
                  <a:txBody>
                    <a:bodyPr/>
                    <a:lstStyle/>
                    <a:p>
                      <a:pPr marL="271463" indent="-165100">
                        <a:lnSpc>
                          <a:spcPct val="115000"/>
                        </a:lnSpc>
                        <a:tabLst/>
                      </a:pPr>
                      <a:r>
                        <a:rPr lang="en-GB" sz="1200" dirty="0">
                          <a:solidFill>
                            <a:schemeClr val="bg1"/>
                          </a:solidFill>
                          <a:effectLst/>
                        </a:rPr>
                        <a:t>Identify ways of facilitating/supporting certain forms of participation from students </a:t>
                      </a:r>
                      <a:endParaRPr lang="en-GB" sz="1200" dirty="0">
                        <a:solidFill>
                          <a:schemeClr val="bg1"/>
                        </a:solidFill>
                        <a:effectLst/>
                        <a:latin typeface="Arial" panose="020B0604020202020204" pitchFamily="34" charset="0"/>
                        <a:ea typeface="Arial" panose="020B0604020202020204" pitchFamily="34" charset="0"/>
                      </a:endParaRPr>
                    </a:p>
                  </a:txBody>
                  <a:tcPr marL="34558" marR="34558" marT="34558" marB="34558">
                    <a:solidFill>
                      <a:srgbClr val="2791A6"/>
                    </a:solidFill>
                  </a:tcPr>
                </a:tc>
                <a:tc>
                  <a:txBody>
                    <a:bodyPr/>
                    <a:lstStyle/>
                    <a:p>
                      <a:pPr marL="141288" indent="-82550">
                        <a:lnSpc>
                          <a:spcPct val="115000"/>
                        </a:lnSpc>
                        <a:tabLst/>
                      </a:pPr>
                      <a:r>
                        <a:rPr lang="en-GB" sz="1200" dirty="0">
                          <a:effectLst/>
                        </a:rPr>
                        <a:t>-  support students’ listening and responding to each other and build on and challenge each other’s ideas</a:t>
                      </a:r>
                      <a:endParaRPr lang="en-GB" sz="1200" dirty="0">
                        <a:effectLst/>
                        <a:latin typeface="Arial" panose="020B0604020202020204" pitchFamily="34" charset="0"/>
                        <a:ea typeface="Arial" panose="020B0604020202020204" pitchFamily="34" charset="0"/>
                      </a:endParaRPr>
                    </a:p>
                  </a:txBody>
                  <a:tcPr marL="34558" marR="34558" marT="34558" marB="34558">
                    <a:solidFill>
                      <a:srgbClr val="D9F1F6"/>
                    </a:solidFill>
                  </a:tcPr>
                </a:tc>
                <a:extLst>
                  <a:ext uri="{0D108BD9-81ED-4DB2-BD59-A6C34878D82A}">
                    <a16:rowId xmlns:a16="http://schemas.microsoft.com/office/drawing/2014/main" val="2385578255"/>
                  </a:ext>
                </a:extLst>
              </a:tr>
              <a:tr h="364981">
                <a:tc>
                  <a:txBody>
                    <a:bodyPr/>
                    <a:lstStyle/>
                    <a:p>
                      <a:pPr marL="271463" indent="-165100">
                        <a:lnSpc>
                          <a:spcPct val="115000"/>
                        </a:lnSpc>
                        <a:tabLst/>
                      </a:pPr>
                      <a:r>
                        <a:rPr lang="en-GB" sz="1200" dirty="0">
                          <a:solidFill>
                            <a:schemeClr val="bg1"/>
                          </a:solidFill>
                          <a:effectLst/>
                        </a:rPr>
                        <a:t>Trial a particular dialogic strategy </a:t>
                      </a:r>
                      <a:endParaRPr lang="en-GB" sz="1200" dirty="0">
                        <a:solidFill>
                          <a:schemeClr val="bg1"/>
                        </a:solidFill>
                        <a:effectLst/>
                        <a:latin typeface="Arial" panose="020B0604020202020204" pitchFamily="34" charset="0"/>
                        <a:ea typeface="Arial" panose="020B0604020202020204" pitchFamily="34" charset="0"/>
                      </a:endParaRPr>
                    </a:p>
                  </a:txBody>
                  <a:tcPr marL="34558" marR="34558" marT="34558" marB="34558">
                    <a:solidFill>
                      <a:srgbClr val="2791A6"/>
                    </a:solidFill>
                  </a:tcPr>
                </a:tc>
                <a:tc>
                  <a:txBody>
                    <a:bodyPr/>
                    <a:lstStyle/>
                    <a:p>
                      <a:pPr marL="141288" indent="-82550">
                        <a:lnSpc>
                          <a:spcPct val="115000"/>
                        </a:lnSpc>
                        <a:tabLst/>
                      </a:pPr>
                      <a:r>
                        <a:rPr lang="en-GB" sz="1200" dirty="0">
                          <a:effectLst/>
                        </a:rPr>
                        <a:t>-  introduce ground rules for talk to improve dialogue in group work</a:t>
                      </a:r>
                      <a:endParaRPr lang="en-GB" sz="1200" dirty="0">
                        <a:effectLst/>
                        <a:latin typeface="Arial" panose="020B0604020202020204" pitchFamily="34" charset="0"/>
                        <a:ea typeface="Arial" panose="020B0604020202020204" pitchFamily="34" charset="0"/>
                      </a:endParaRPr>
                    </a:p>
                  </a:txBody>
                  <a:tcPr marL="34558" marR="34558" marT="34558" marB="34558">
                    <a:solidFill>
                      <a:srgbClr val="D9F1F6"/>
                    </a:solidFill>
                  </a:tcPr>
                </a:tc>
                <a:extLst>
                  <a:ext uri="{0D108BD9-81ED-4DB2-BD59-A6C34878D82A}">
                    <a16:rowId xmlns:a16="http://schemas.microsoft.com/office/drawing/2014/main" val="1770216283"/>
                  </a:ext>
                </a:extLst>
              </a:tr>
            </a:tbl>
          </a:graphicData>
        </a:graphic>
      </p:graphicFrame>
      <p:sp>
        <p:nvSpPr>
          <p:cNvPr id="4" name="TextBox 3">
            <a:extLst>
              <a:ext uri="{FF2B5EF4-FFF2-40B4-BE49-F238E27FC236}">
                <a16:creationId xmlns:a16="http://schemas.microsoft.com/office/drawing/2014/main" id="{A52B7ACF-CADF-7F46-91FC-2EB0F5D0669C}"/>
              </a:ext>
            </a:extLst>
          </p:cNvPr>
          <p:cNvSpPr txBox="1"/>
          <p:nvPr/>
        </p:nvSpPr>
        <p:spPr>
          <a:xfrm>
            <a:off x="660400" y="325874"/>
            <a:ext cx="9258300" cy="116955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u="none" strike="noStrike" cap="none" normalizeH="0" baseline="0" dirty="0">
                <a:ln>
                  <a:noFill/>
                </a:ln>
                <a:solidFill>
                  <a:srgbClr val="000000"/>
                </a:solidFill>
                <a:effectLst/>
                <a:latin typeface="Arial" panose="020B0604020202020204" pitchFamily="34" charset="0"/>
                <a:ea typeface="Calibri" panose="020F0502020204030204" pitchFamily="34" charset="0"/>
              </a:rPr>
              <a:t>Examples of T-SEDA inquiry purposes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a:p>
            <a:pPr eaLnBrk="0" fontAlgn="base" hangingPunct="0">
              <a:spcBef>
                <a:spcPct val="0"/>
              </a:spcBef>
              <a:spcAft>
                <a:spcPct val="0"/>
              </a:spcAft>
            </a:pPr>
            <a:r>
              <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In an international project involving 72 teachers (pre-school to tertiary) across 6 countries, the following inquiries were conducted. They show some of the interests that practitioners have explored using the T-SEDA toolkit (</a:t>
            </a:r>
            <a:r>
              <a:rPr lang="en-GB" sz="1400" b="0" i="0" u="sng" strike="noStrike" dirty="0">
                <a:solidFill>
                  <a:srgbClr val="1155CC"/>
                </a:solidFill>
                <a:effectLst/>
                <a:latin typeface="Arial" panose="020B0604020202020204" pitchFamily="34" charset="0"/>
                <a:hlinkClick r:id="rId3"/>
              </a:rPr>
              <a:t>Calcagni et al., 2023</a:t>
            </a:r>
            <a:r>
              <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Detailed inquiry reports from diverse contexts are available from the </a:t>
            </a:r>
            <a:r>
              <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hlinkClick r:id="rId4"/>
              </a:rPr>
              <a:t>Camtree library</a:t>
            </a:r>
            <a:r>
              <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p>
        </p:txBody>
      </p:sp>
    </p:spTree>
    <p:extLst>
      <p:ext uri="{BB962C8B-B14F-4D97-AF65-F5344CB8AC3E}">
        <p14:creationId xmlns:p14="http://schemas.microsoft.com/office/powerpoint/2010/main" val="895462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84517" y="657225"/>
            <a:ext cx="9524365" cy="1066318"/>
          </a:xfrm>
          <a:prstGeom prst="rect">
            <a:avLst/>
          </a:prstGeom>
        </p:spPr>
        <p:txBody>
          <a:bodyPr vert="horz" wrap="square" lIns="0" tIns="0" rIns="0" bIns="0" rtlCol="0">
            <a:spAutoFit/>
          </a:bodyPr>
          <a:lstStyle/>
          <a:p>
            <a:pPr marL="3042920">
              <a:lnSpc>
                <a:spcPct val="100000"/>
              </a:lnSpc>
            </a:pPr>
            <a:r>
              <a:rPr sz="1600" b="1" dirty="0">
                <a:latin typeface="Arial"/>
                <a:cs typeface="Arial"/>
              </a:rPr>
              <a:t>Funnelling</a:t>
            </a:r>
            <a:r>
              <a:rPr sz="1400" b="1" dirty="0">
                <a:latin typeface="Arial"/>
                <a:cs typeface="Arial"/>
              </a:rPr>
              <a:t> your thoughts into an inquiry question</a:t>
            </a:r>
            <a:endParaRPr sz="1400" dirty="0">
              <a:latin typeface="Arial"/>
              <a:cs typeface="Arial"/>
            </a:endParaRPr>
          </a:p>
          <a:p>
            <a:pPr>
              <a:lnSpc>
                <a:spcPct val="100000"/>
              </a:lnSpc>
            </a:pPr>
            <a:endParaRPr sz="1400" dirty="0">
              <a:latin typeface="Times New Roman"/>
              <a:cs typeface="Times New Roman"/>
            </a:endParaRPr>
          </a:p>
          <a:p>
            <a:pPr marL="12700" marR="5080">
              <a:lnSpc>
                <a:spcPct val="120000"/>
              </a:lnSpc>
              <a:spcBef>
                <a:spcPts val="1365"/>
              </a:spcBef>
            </a:pPr>
            <a:r>
              <a:rPr sz="1200" dirty="0">
                <a:latin typeface="Arial Unicode MS"/>
                <a:cs typeface="Arial Unicode MS"/>
              </a:rPr>
              <a:t>One way of generating an inquiry question is to think of it as a funnelling process in which you start off with a problem and then narrow down your focus, until you get to an inquiry question.</a:t>
            </a:r>
          </a:p>
        </p:txBody>
      </p:sp>
      <p:sp>
        <p:nvSpPr>
          <p:cNvPr id="3" name="object 3"/>
          <p:cNvSpPr/>
          <p:nvPr/>
        </p:nvSpPr>
        <p:spPr>
          <a:xfrm>
            <a:off x="6132189" y="6727068"/>
            <a:ext cx="3965575" cy="523875"/>
          </a:xfrm>
          <a:custGeom>
            <a:avLst/>
            <a:gdLst/>
            <a:ahLst/>
            <a:cxnLst/>
            <a:rect l="l" t="t" r="r" b="b"/>
            <a:pathLst>
              <a:path w="3965575" h="523875">
                <a:moveTo>
                  <a:pt x="0" y="0"/>
                </a:moveTo>
                <a:lnTo>
                  <a:pt x="3965456" y="0"/>
                </a:lnTo>
                <a:lnTo>
                  <a:pt x="3965456" y="523607"/>
                </a:lnTo>
                <a:lnTo>
                  <a:pt x="0" y="523607"/>
                </a:lnTo>
                <a:lnTo>
                  <a:pt x="0" y="0"/>
                </a:lnTo>
                <a:close/>
              </a:path>
            </a:pathLst>
          </a:custGeom>
          <a:ln w="31733">
            <a:solidFill>
              <a:srgbClr val="2791A6"/>
            </a:solidFill>
          </a:ln>
        </p:spPr>
        <p:txBody>
          <a:bodyPr wrap="square" lIns="0" tIns="0" rIns="0" bIns="0" rtlCol="0"/>
          <a:lstStyle/>
          <a:p>
            <a:endParaRPr/>
          </a:p>
        </p:txBody>
      </p:sp>
      <p:sp>
        <p:nvSpPr>
          <p:cNvPr id="4" name="object 4"/>
          <p:cNvSpPr txBox="1"/>
          <p:nvPr/>
        </p:nvSpPr>
        <p:spPr>
          <a:xfrm>
            <a:off x="6359544" y="6814183"/>
            <a:ext cx="3616733" cy="358688"/>
          </a:xfrm>
          <a:prstGeom prst="rect">
            <a:avLst/>
          </a:prstGeom>
        </p:spPr>
        <p:txBody>
          <a:bodyPr vert="horz" wrap="square" lIns="0" tIns="0" rIns="0" bIns="0" rtlCol="0">
            <a:spAutoFit/>
          </a:bodyPr>
          <a:lstStyle/>
          <a:p>
            <a:pPr marL="179388" marR="5080" indent="-168275">
              <a:lnSpc>
                <a:spcPct val="115999"/>
              </a:lnSpc>
            </a:pPr>
            <a:r>
              <a:rPr lang="en-GB" sz="1050" dirty="0">
                <a:latin typeface="Arial"/>
                <a:cs typeface="Arial"/>
              </a:rPr>
              <a:t>I</a:t>
            </a:r>
            <a:r>
              <a:rPr sz="1050" dirty="0" err="1">
                <a:latin typeface="Arial"/>
                <a:cs typeface="Arial"/>
              </a:rPr>
              <a:t>nquiry</a:t>
            </a:r>
            <a:r>
              <a:rPr sz="1050" dirty="0">
                <a:latin typeface="Arial"/>
                <a:cs typeface="Arial"/>
              </a:rPr>
              <a:t> question</a:t>
            </a:r>
            <a:r>
              <a:rPr lang="en-GB" sz="1050" dirty="0">
                <a:latin typeface="Arial"/>
                <a:cs typeface="Arial"/>
              </a:rPr>
              <a:t> example</a:t>
            </a:r>
            <a:r>
              <a:rPr sz="1050" dirty="0">
                <a:latin typeface="Arial"/>
                <a:cs typeface="Arial"/>
              </a:rPr>
              <a:t>: Does the use of sentence stems improve students’ reasoning (R) in maths? How?</a:t>
            </a:r>
          </a:p>
        </p:txBody>
      </p:sp>
      <p:sp>
        <p:nvSpPr>
          <p:cNvPr id="5" name="object 5"/>
          <p:cNvSpPr/>
          <p:nvPr/>
        </p:nvSpPr>
        <p:spPr>
          <a:xfrm>
            <a:off x="546100" y="2615443"/>
            <a:ext cx="4950455" cy="463930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745599" y="4254379"/>
            <a:ext cx="2815590" cy="633730"/>
          </a:xfrm>
          <a:custGeom>
            <a:avLst/>
            <a:gdLst/>
            <a:ahLst/>
            <a:cxnLst/>
            <a:rect l="l" t="t" r="r" b="b"/>
            <a:pathLst>
              <a:path w="2815590" h="633729">
                <a:moveTo>
                  <a:pt x="0" y="0"/>
                </a:moveTo>
                <a:lnTo>
                  <a:pt x="2815423" y="0"/>
                </a:lnTo>
                <a:lnTo>
                  <a:pt x="2815423" y="633406"/>
                </a:lnTo>
                <a:lnTo>
                  <a:pt x="0" y="633406"/>
                </a:lnTo>
                <a:lnTo>
                  <a:pt x="0" y="0"/>
                </a:lnTo>
                <a:close/>
              </a:path>
            </a:pathLst>
          </a:custGeom>
          <a:ln w="9520">
            <a:solidFill>
              <a:srgbClr val="000000"/>
            </a:solidFill>
          </a:ln>
        </p:spPr>
        <p:txBody>
          <a:bodyPr wrap="square" lIns="0" tIns="0" rIns="0" bIns="0" rtlCol="0"/>
          <a:lstStyle/>
          <a:p>
            <a:endParaRPr/>
          </a:p>
        </p:txBody>
      </p:sp>
      <p:sp>
        <p:nvSpPr>
          <p:cNvPr id="7" name="object 7"/>
          <p:cNvSpPr txBox="1"/>
          <p:nvPr/>
        </p:nvSpPr>
        <p:spPr>
          <a:xfrm>
            <a:off x="6877525" y="4381039"/>
            <a:ext cx="2531745" cy="375744"/>
          </a:xfrm>
          <a:prstGeom prst="rect">
            <a:avLst/>
          </a:prstGeom>
        </p:spPr>
        <p:txBody>
          <a:bodyPr vert="horz" wrap="square" lIns="0" tIns="0" rIns="0" bIns="0" rtlCol="0">
            <a:spAutoFit/>
          </a:bodyPr>
          <a:lstStyle/>
          <a:p>
            <a:pPr marL="228600" marR="5080" indent="-217488">
              <a:lnSpc>
                <a:spcPct val="115999"/>
              </a:lnSpc>
            </a:pPr>
            <a:r>
              <a:rPr sz="1100" dirty="0">
                <a:latin typeface="Arial"/>
                <a:cs typeface="Arial"/>
              </a:rPr>
              <a:t>I want to see what happens when I use sentence starters with the students</a:t>
            </a:r>
          </a:p>
        </p:txBody>
      </p:sp>
      <p:sp>
        <p:nvSpPr>
          <p:cNvPr id="8" name="object 8"/>
          <p:cNvSpPr/>
          <p:nvPr/>
        </p:nvSpPr>
        <p:spPr>
          <a:xfrm>
            <a:off x="6039480" y="2718314"/>
            <a:ext cx="4150360" cy="567055"/>
          </a:xfrm>
          <a:custGeom>
            <a:avLst/>
            <a:gdLst/>
            <a:ahLst/>
            <a:cxnLst/>
            <a:rect l="l" t="t" r="r" b="b"/>
            <a:pathLst>
              <a:path w="4150359" h="567054">
                <a:moveTo>
                  <a:pt x="0" y="0"/>
                </a:moveTo>
                <a:lnTo>
                  <a:pt x="4150147" y="0"/>
                </a:lnTo>
                <a:lnTo>
                  <a:pt x="4150147" y="566765"/>
                </a:lnTo>
                <a:lnTo>
                  <a:pt x="0" y="566765"/>
                </a:lnTo>
                <a:lnTo>
                  <a:pt x="0" y="0"/>
                </a:lnTo>
                <a:close/>
              </a:path>
            </a:pathLst>
          </a:custGeom>
          <a:ln w="9520">
            <a:solidFill>
              <a:srgbClr val="000000"/>
            </a:solidFill>
          </a:ln>
        </p:spPr>
        <p:txBody>
          <a:bodyPr wrap="square" lIns="0" tIns="0" rIns="0" bIns="0" rtlCol="0"/>
          <a:lstStyle/>
          <a:p>
            <a:endParaRPr/>
          </a:p>
        </p:txBody>
      </p:sp>
      <p:sp>
        <p:nvSpPr>
          <p:cNvPr id="9" name="object 9"/>
          <p:cNvSpPr txBox="1"/>
          <p:nvPr/>
        </p:nvSpPr>
        <p:spPr>
          <a:xfrm>
            <a:off x="6175035" y="2786674"/>
            <a:ext cx="3858260" cy="369909"/>
          </a:xfrm>
          <a:prstGeom prst="rect">
            <a:avLst/>
          </a:prstGeom>
        </p:spPr>
        <p:txBody>
          <a:bodyPr vert="horz" wrap="square" lIns="0" tIns="0" rIns="0" bIns="0" rtlCol="0">
            <a:spAutoFit/>
          </a:bodyPr>
          <a:lstStyle/>
          <a:p>
            <a:pPr marL="1428750" marR="5080" indent="-1417638">
              <a:lnSpc>
                <a:spcPct val="113999"/>
              </a:lnSpc>
              <a:spcBef>
                <a:spcPts val="500"/>
              </a:spcBef>
            </a:pPr>
            <a:r>
              <a:rPr sz="1100" dirty="0">
                <a:latin typeface="Arial"/>
                <a:cs typeface="Arial"/>
              </a:rPr>
              <a:t>I’ve noticed that students don’t give reasons for their answers during class discussions</a:t>
            </a:r>
          </a:p>
        </p:txBody>
      </p:sp>
      <p:sp>
        <p:nvSpPr>
          <p:cNvPr id="10" name="object 10"/>
          <p:cNvSpPr/>
          <p:nvPr/>
        </p:nvSpPr>
        <p:spPr>
          <a:xfrm>
            <a:off x="7289160" y="5991739"/>
            <a:ext cx="1741170" cy="471170"/>
          </a:xfrm>
          <a:custGeom>
            <a:avLst/>
            <a:gdLst/>
            <a:ahLst/>
            <a:cxnLst/>
            <a:rect l="l" t="t" r="r" b="b"/>
            <a:pathLst>
              <a:path w="1741170" h="471170">
                <a:moveTo>
                  <a:pt x="0" y="0"/>
                </a:moveTo>
                <a:lnTo>
                  <a:pt x="1740916" y="0"/>
                </a:lnTo>
                <a:lnTo>
                  <a:pt x="1740916" y="470929"/>
                </a:lnTo>
                <a:lnTo>
                  <a:pt x="0" y="470929"/>
                </a:lnTo>
                <a:lnTo>
                  <a:pt x="0" y="0"/>
                </a:lnTo>
                <a:close/>
              </a:path>
            </a:pathLst>
          </a:custGeom>
          <a:ln w="9520">
            <a:solidFill>
              <a:srgbClr val="000000"/>
            </a:solidFill>
          </a:ln>
        </p:spPr>
        <p:txBody>
          <a:bodyPr wrap="square" lIns="0" tIns="0" rIns="0" bIns="0" rtlCol="0"/>
          <a:lstStyle/>
          <a:p>
            <a:endParaRPr/>
          </a:p>
        </p:txBody>
      </p:sp>
      <p:sp>
        <p:nvSpPr>
          <p:cNvPr id="11" name="object 11"/>
          <p:cNvSpPr txBox="1"/>
          <p:nvPr/>
        </p:nvSpPr>
        <p:spPr>
          <a:xfrm>
            <a:off x="7404278" y="5999358"/>
            <a:ext cx="1453515" cy="375744"/>
          </a:xfrm>
          <a:prstGeom prst="rect">
            <a:avLst/>
          </a:prstGeom>
        </p:spPr>
        <p:txBody>
          <a:bodyPr vert="horz" wrap="square" lIns="0" tIns="0" rIns="0" bIns="0" rtlCol="0">
            <a:spAutoFit/>
          </a:bodyPr>
          <a:lstStyle/>
          <a:p>
            <a:pPr marL="200025" marR="5080" indent="-187960" algn="ctr">
              <a:lnSpc>
                <a:spcPct val="115999"/>
              </a:lnSpc>
            </a:pPr>
            <a:r>
              <a:rPr sz="1100" dirty="0">
                <a:latin typeface="Arial"/>
                <a:cs typeface="Arial"/>
              </a:rPr>
              <a:t>I want to focus on reasoning </a:t>
            </a:r>
            <a:r>
              <a:rPr lang="en-GB" sz="1100" dirty="0">
                <a:latin typeface="Arial"/>
                <a:cs typeface="Arial"/>
              </a:rPr>
              <a:t>in</a:t>
            </a:r>
            <a:r>
              <a:rPr sz="1100" dirty="0">
                <a:latin typeface="Arial"/>
                <a:cs typeface="Arial"/>
              </a:rPr>
              <a:t> </a:t>
            </a:r>
            <a:r>
              <a:rPr sz="1100" dirty="0" err="1">
                <a:latin typeface="Arial"/>
                <a:cs typeface="Arial"/>
              </a:rPr>
              <a:t>maths</a:t>
            </a:r>
            <a:endParaRPr sz="1100" dirty="0">
              <a:latin typeface="Arial"/>
              <a:cs typeface="Arial"/>
            </a:endParaRPr>
          </a:p>
        </p:txBody>
      </p:sp>
      <p:sp>
        <p:nvSpPr>
          <p:cNvPr id="12" name="object 12"/>
          <p:cNvSpPr txBox="1"/>
          <p:nvPr/>
        </p:nvSpPr>
        <p:spPr>
          <a:xfrm>
            <a:off x="1024249" y="2718946"/>
            <a:ext cx="4027804" cy="380873"/>
          </a:xfrm>
          <a:prstGeom prst="rect">
            <a:avLst/>
          </a:prstGeom>
          <a:solidFill>
            <a:srgbClr val="FFFFFF"/>
          </a:solidFill>
          <a:ln w="9520">
            <a:solidFill>
              <a:srgbClr val="000000"/>
            </a:solidFill>
          </a:ln>
        </p:spPr>
        <p:txBody>
          <a:bodyPr vert="horz" wrap="square" lIns="0" tIns="5080" rIns="0" bIns="0" rtlCol="0">
            <a:spAutoFit/>
          </a:bodyPr>
          <a:lstStyle/>
          <a:p>
            <a:pPr marL="1576705" marR="173990" indent="-1412240">
              <a:lnSpc>
                <a:spcPct val="115999"/>
              </a:lnSpc>
              <a:spcBef>
                <a:spcPts val="40"/>
              </a:spcBef>
            </a:pPr>
            <a:r>
              <a:rPr sz="1100" kern="0" dirty="0">
                <a:latin typeface="Arial"/>
                <a:cs typeface="Arial"/>
              </a:rPr>
              <a:t>What have you noticed that’s problematic, interesting or challenging in your classroom?</a:t>
            </a:r>
          </a:p>
        </p:txBody>
      </p:sp>
      <p:sp>
        <p:nvSpPr>
          <p:cNvPr id="13" name="object 13"/>
          <p:cNvSpPr txBox="1"/>
          <p:nvPr/>
        </p:nvSpPr>
        <p:spPr>
          <a:xfrm>
            <a:off x="1787520" y="4223383"/>
            <a:ext cx="2475865" cy="604780"/>
          </a:xfrm>
          <a:prstGeom prst="rect">
            <a:avLst/>
          </a:prstGeom>
          <a:solidFill>
            <a:srgbClr val="FFFFFF"/>
          </a:solidFill>
          <a:ln w="9520">
            <a:solidFill>
              <a:srgbClr val="000000"/>
            </a:solidFill>
          </a:ln>
        </p:spPr>
        <p:txBody>
          <a:bodyPr vert="horz" wrap="square" lIns="0" tIns="32384" rIns="0" bIns="0" rtlCol="0">
            <a:spAutoFit/>
          </a:bodyPr>
          <a:lstStyle/>
          <a:p>
            <a:pPr marL="434975" marR="186055" indent="-262255" algn="ctr">
              <a:lnSpc>
                <a:spcPct val="115999"/>
              </a:lnSpc>
              <a:spcBef>
                <a:spcPts val="254"/>
              </a:spcBef>
            </a:pPr>
            <a:r>
              <a:rPr sz="1100" kern="0" dirty="0">
                <a:latin typeface="Arial"/>
                <a:cs typeface="Arial"/>
              </a:rPr>
              <a:t>What can you do to help bring about the changes that you want to see?</a:t>
            </a:r>
          </a:p>
        </p:txBody>
      </p:sp>
      <p:sp>
        <p:nvSpPr>
          <p:cNvPr id="14" name="object 14"/>
          <p:cNvSpPr txBox="1"/>
          <p:nvPr/>
        </p:nvSpPr>
        <p:spPr>
          <a:xfrm>
            <a:off x="2240274" y="5113532"/>
            <a:ext cx="1562100" cy="600101"/>
          </a:xfrm>
          <a:prstGeom prst="rect">
            <a:avLst/>
          </a:prstGeom>
          <a:solidFill>
            <a:srgbClr val="FFFFFF"/>
          </a:solidFill>
          <a:ln w="9520">
            <a:solidFill>
              <a:srgbClr val="000000"/>
            </a:solidFill>
          </a:ln>
        </p:spPr>
        <p:txBody>
          <a:bodyPr vert="horz" wrap="square" lIns="0" tIns="36830" rIns="0" bIns="0" rtlCol="0">
            <a:spAutoFit/>
          </a:bodyPr>
          <a:lstStyle/>
          <a:p>
            <a:pPr marL="149225" marR="160655" indent="34925" algn="ctr">
              <a:lnSpc>
                <a:spcPct val="113999"/>
              </a:lnSpc>
              <a:spcBef>
                <a:spcPts val="290"/>
              </a:spcBef>
            </a:pPr>
            <a:r>
              <a:rPr sz="1100" kern="0" dirty="0">
                <a:latin typeface="Arial"/>
                <a:cs typeface="Arial"/>
              </a:rPr>
              <a:t>What aspects of the T- SEDA </a:t>
            </a:r>
            <a:r>
              <a:rPr lang="en-GB" sz="1100" kern="0" dirty="0">
                <a:latin typeface="Arial"/>
                <a:cs typeface="Arial"/>
              </a:rPr>
              <a:t>toolkit</a:t>
            </a:r>
            <a:r>
              <a:rPr sz="1100" kern="0" dirty="0">
                <a:latin typeface="Arial"/>
                <a:cs typeface="Arial"/>
              </a:rPr>
              <a:t> will you use?</a:t>
            </a:r>
          </a:p>
        </p:txBody>
      </p:sp>
      <p:sp>
        <p:nvSpPr>
          <p:cNvPr id="15" name="object 15"/>
          <p:cNvSpPr txBox="1"/>
          <p:nvPr/>
        </p:nvSpPr>
        <p:spPr>
          <a:xfrm>
            <a:off x="2581905" y="5980307"/>
            <a:ext cx="871855" cy="366767"/>
          </a:xfrm>
          <a:prstGeom prst="rect">
            <a:avLst/>
          </a:prstGeom>
          <a:solidFill>
            <a:srgbClr val="FFFFFF"/>
          </a:solidFill>
          <a:ln w="6346">
            <a:solidFill>
              <a:srgbClr val="000000"/>
            </a:solidFill>
          </a:ln>
        </p:spPr>
        <p:txBody>
          <a:bodyPr vert="horz" wrap="square" lIns="0" tIns="27940" rIns="0" bIns="0" rtlCol="0">
            <a:spAutoFit/>
          </a:bodyPr>
          <a:lstStyle/>
          <a:p>
            <a:pPr marL="84455" algn="ctr">
              <a:lnSpc>
                <a:spcPct val="100000"/>
              </a:lnSpc>
              <a:spcBef>
                <a:spcPts val="220"/>
              </a:spcBef>
            </a:pPr>
            <a:r>
              <a:rPr sz="1100" kern="0" dirty="0">
                <a:latin typeface="Arial"/>
                <a:cs typeface="Arial"/>
              </a:rPr>
              <a:t>Other details</a:t>
            </a:r>
          </a:p>
        </p:txBody>
      </p:sp>
      <p:sp>
        <p:nvSpPr>
          <p:cNvPr id="16" name="object 16"/>
          <p:cNvSpPr/>
          <p:nvPr/>
        </p:nvSpPr>
        <p:spPr>
          <a:xfrm>
            <a:off x="6386826" y="3528571"/>
            <a:ext cx="3896360" cy="582295"/>
          </a:xfrm>
          <a:custGeom>
            <a:avLst/>
            <a:gdLst/>
            <a:ahLst/>
            <a:cxnLst/>
            <a:rect l="l" t="t" r="r" b="b"/>
            <a:pathLst>
              <a:path w="3896359" h="582295">
                <a:moveTo>
                  <a:pt x="0" y="0"/>
                </a:moveTo>
                <a:lnTo>
                  <a:pt x="3896277" y="0"/>
                </a:lnTo>
                <a:lnTo>
                  <a:pt x="3896277" y="581998"/>
                </a:lnTo>
                <a:lnTo>
                  <a:pt x="0" y="581998"/>
                </a:lnTo>
                <a:lnTo>
                  <a:pt x="0" y="0"/>
                </a:lnTo>
                <a:close/>
              </a:path>
            </a:pathLst>
          </a:custGeom>
          <a:ln w="9520">
            <a:solidFill>
              <a:srgbClr val="000000"/>
            </a:solidFill>
          </a:ln>
        </p:spPr>
        <p:txBody>
          <a:bodyPr wrap="square" lIns="0" tIns="0" rIns="0" bIns="0" rtlCol="0"/>
          <a:lstStyle/>
          <a:p>
            <a:endParaRPr/>
          </a:p>
        </p:txBody>
      </p:sp>
      <p:sp>
        <p:nvSpPr>
          <p:cNvPr id="17" name="object 17"/>
          <p:cNvSpPr txBox="1"/>
          <p:nvPr/>
        </p:nvSpPr>
        <p:spPr>
          <a:xfrm>
            <a:off x="6595466" y="3619498"/>
            <a:ext cx="3458210" cy="375285"/>
          </a:xfrm>
          <a:prstGeom prst="rect">
            <a:avLst/>
          </a:prstGeom>
        </p:spPr>
        <p:txBody>
          <a:bodyPr vert="horz" wrap="square" lIns="0" tIns="0" rIns="0" bIns="0" rtlCol="0">
            <a:spAutoFit/>
          </a:bodyPr>
          <a:lstStyle/>
          <a:p>
            <a:pPr marL="1209675" marR="5080" indent="-1209675">
              <a:lnSpc>
                <a:spcPct val="115999"/>
              </a:lnSpc>
            </a:pPr>
            <a:r>
              <a:rPr sz="1100" spc="-25" dirty="0">
                <a:latin typeface="Arial"/>
                <a:cs typeface="Arial"/>
              </a:rPr>
              <a:t>I</a:t>
            </a:r>
            <a:r>
              <a:rPr sz="1100" spc="-55" dirty="0">
                <a:latin typeface="Arial"/>
                <a:cs typeface="Arial"/>
              </a:rPr>
              <a:t> </a:t>
            </a:r>
            <a:r>
              <a:rPr sz="1100" spc="-20" dirty="0">
                <a:latin typeface="Arial"/>
                <a:cs typeface="Arial"/>
              </a:rPr>
              <a:t>want</a:t>
            </a:r>
            <a:r>
              <a:rPr sz="1100" spc="-55" dirty="0">
                <a:latin typeface="Arial"/>
                <a:cs typeface="Arial"/>
              </a:rPr>
              <a:t> </a:t>
            </a:r>
            <a:r>
              <a:rPr sz="1100" spc="-25" dirty="0">
                <a:latin typeface="Arial"/>
                <a:cs typeface="Arial"/>
              </a:rPr>
              <a:t>all</a:t>
            </a:r>
            <a:r>
              <a:rPr sz="1100" spc="-55" dirty="0">
                <a:latin typeface="Arial"/>
                <a:cs typeface="Arial"/>
              </a:rPr>
              <a:t> </a:t>
            </a:r>
            <a:r>
              <a:rPr lang="en-GB" sz="1100" spc="-30" dirty="0">
                <a:latin typeface="Arial"/>
                <a:cs typeface="Arial"/>
              </a:rPr>
              <a:t>learners</a:t>
            </a:r>
            <a:r>
              <a:rPr sz="1100" spc="-60" dirty="0">
                <a:latin typeface="Arial"/>
                <a:cs typeface="Arial"/>
              </a:rPr>
              <a:t> </a:t>
            </a:r>
            <a:r>
              <a:rPr sz="1100" spc="15" dirty="0">
                <a:latin typeface="Arial"/>
                <a:cs typeface="Arial"/>
              </a:rPr>
              <a:t>to</a:t>
            </a:r>
            <a:r>
              <a:rPr sz="1100" spc="-60" dirty="0">
                <a:latin typeface="Arial"/>
                <a:cs typeface="Arial"/>
              </a:rPr>
              <a:t> </a:t>
            </a:r>
            <a:r>
              <a:rPr sz="1100" spc="-45" dirty="0">
                <a:latin typeface="Arial"/>
                <a:cs typeface="Arial"/>
              </a:rPr>
              <a:t>be</a:t>
            </a:r>
            <a:r>
              <a:rPr sz="1100" spc="-60" dirty="0">
                <a:latin typeface="Arial"/>
                <a:cs typeface="Arial"/>
              </a:rPr>
              <a:t> </a:t>
            </a:r>
            <a:r>
              <a:rPr sz="1100" spc="-40" dirty="0">
                <a:latin typeface="Arial"/>
                <a:cs typeface="Arial"/>
              </a:rPr>
              <a:t>able</a:t>
            </a:r>
            <a:r>
              <a:rPr sz="1100" spc="-60" dirty="0">
                <a:latin typeface="Arial"/>
                <a:cs typeface="Arial"/>
              </a:rPr>
              <a:t> </a:t>
            </a:r>
            <a:r>
              <a:rPr sz="1100" spc="15" dirty="0">
                <a:latin typeface="Arial"/>
                <a:cs typeface="Arial"/>
              </a:rPr>
              <a:t>to</a:t>
            </a:r>
            <a:r>
              <a:rPr sz="1100" spc="-60" dirty="0">
                <a:latin typeface="Arial"/>
                <a:cs typeface="Arial"/>
              </a:rPr>
              <a:t> </a:t>
            </a:r>
            <a:r>
              <a:rPr sz="1100" spc="-50" dirty="0">
                <a:latin typeface="Arial"/>
                <a:cs typeface="Arial"/>
              </a:rPr>
              <a:t>give</a:t>
            </a:r>
            <a:r>
              <a:rPr sz="1100" spc="-60" dirty="0">
                <a:latin typeface="Arial"/>
                <a:cs typeface="Arial"/>
              </a:rPr>
              <a:t> reasons </a:t>
            </a:r>
            <a:r>
              <a:rPr sz="1100" spc="-35" dirty="0">
                <a:latin typeface="Arial"/>
                <a:cs typeface="Arial"/>
              </a:rPr>
              <a:t>when</a:t>
            </a:r>
            <a:r>
              <a:rPr sz="1100" spc="-60" dirty="0">
                <a:latin typeface="Arial"/>
                <a:cs typeface="Arial"/>
              </a:rPr>
              <a:t> </a:t>
            </a:r>
            <a:r>
              <a:rPr sz="1100" spc="-20" dirty="0">
                <a:latin typeface="Arial"/>
                <a:cs typeface="Arial"/>
              </a:rPr>
              <a:t>they</a:t>
            </a:r>
            <a:r>
              <a:rPr lang="en-GB" sz="1100" spc="-60" dirty="0">
                <a:latin typeface="Arial"/>
                <a:cs typeface="Arial"/>
              </a:rPr>
              <a:t> </a:t>
            </a:r>
            <a:r>
              <a:rPr sz="1100" spc="-55" dirty="0">
                <a:latin typeface="Arial"/>
                <a:cs typeface="Arial"/>
              </a:rPr>
              <a:t>share</a:t>
            </a:r>
            <a:r>
              <a:rPr sz="1100" spc="-60" dirty="0">
                <a:latin typeface="Arial"/>
                <a:cs typeface="Arial"/>
              </a:rPr>
              <a:t> </a:t>
            </a:r>
            <a:r>
              <a:rPr sz="1100" spc="-5" dirty="0">
                <a:latin typeface="Arial"/>
                <a:cs typeface="Arial"/>
              </a:rPr>
              <a:t>their </a:t>
            </a:r>
            <a:r>
              <a:rPr sz="1100" spc="-35" dirty="0">
                <a:latin typeface="Arial"/>
                <a:cs typeface="Arial"/>
              </a:rPr>
              <a:t>opinions</a:t>
            </a:r>
            <a:endParaRPr sz="1100" dirty="0">
              <a:latin typeface="Arial"/>
              <a:cs typeface="Arial"/>
            </a:endParaRPr>
          </a:p>
        </p:txBody>
      </p:sp>
      <p:sp>
        <p:nvSpPr>
          <p:cNvPr id="18" name="object 18"/>
          <p:cNvSpPr/>
          <p:nvPr/>
        </p:nvSpPr>
        <p:spPr>
          <a:xfrm>
            <a:off x="6957689" y="5119246"/>
            <a:ext cx="2315845" cy="638810"/>
          </a:xfrm>
          <a:custGeom>
            <a:avLst/>
            <a:gdLst/>
            <a:ahLst/>
            <a:cxnLst/>
            <a:rect l="l" t="t" r="r" b="b"/>
            <a:pathLst>
              <a:path w="2315845" h="638810">
                <a:moveTo>
                  <a:pt x="0" y="0"/>
                </a:moveTo>
                <a:lnTo>
                  <a:pt x="2315298" y="0"/>
                </a:lnTo>
                <a:lnTo>
                  <a:pt x="2315298" y="638484"/>
                </a:lnTo>
                <a:lnTo>
                  <a:pt x="0" y="638484"/>
                </a:lnTo>
                <a:lnTo>
                  <a:pt x="0" y="0"/>
                </a:lnTo>
                <a:close/>
              </a:path>
            </a:pathLst>
          </a:custGeom>
          <a:ln w="9520">
            <a:solidFill>
              <a:srgbClr val="000000"/>
            </a:solidFill>
          </a:ln>
        </p:spPr>
        <p:txBody>
          <a:bodyPr wrap="square" lIns="0" tIns="0" rIns="0" bIns="0" rtlCol="0"/>
          <a:lstStyle/>
          <a:p>
            <a:endParaRPr/>
          </a:p>
        </p:txBody>
      </p:sp>
      <p:sp>
        <p:nvSpPr>
          <p:cNvPr id="19" name="object 19"/>
          <p:cNvSpPr txBox="1"/>
          <p:nvPr/>
        </p:nvSpPr>
        <p:spPr>
          <a:xfrm>
            <a:off x="7217471" y="5219698"/>
            <a:ext cx="1772285" cy="375285"/>
          </a:xfrm>
          <a:prstGeom prst="rect">
            <a:avLst/>
          </a:prstGeom>
        </p:spPr>
        <p:txBody>
          <a:bodyPr vert="horz" wrap="square" lIns="0" tIns="0" rIns="0" bIns="0" rtlCol="0">
            <a:spAutoFit/>
          </a:bodyPr>
          <a:lstStyle/>
          <a:p>
            <a:pPr marL="319088" marR="5080" indent="-306388">
              <a:lnSpc>
                <a:spcPct val="115999"/>
              </a:lnSpc>
            </a:pPr>
            <a:r>
              <a:rPr sz="1100" dirty="0">
                <a:latin typeface="Arial"/>
                <a:cs typeface="Arial"/>
              </a:rPr>
              <a:t>I’m going to look at dialogue code Reasoning (R)</a:t>
            </a:r>
          </a:p>
        </p:txBody>
      </p:sp>
      <p:sp>
        <p:nvSpPr>
          <p:cNvPr id="20" name="object 20"/>
          <p:cNvSpPr txBox="1"/>
          <p:nvPr/>
        </p:nvSpPr>
        <p:spPr>
          <a:xfrm>
            <a:off x="1353180" y="3491107"/>
            <a:ext cx="3336925" cy="379591"/>
          </a:xfrm>
          <a:prstGeom prst="rect">
            <a:avLst/>
          </a:prstGeom>
          <a:solidFill>
            <a:srgbClr val="FFFFFF"/>
          </a:solidFill>
          <a:ln w="9520">
            <a:solidFill>
              <a:srgbClr val="000000"/>
            </a:solidFill>
          </a:ln>
        </p:spPr>
        <p:txBody>
          <a:bodyPr vert="horz" wrap="square" lIns="0" tIns="3810" rIns="0" bIns="0" rtlCol="0">
            <a:spAutoFit/>
          </a:bodyPr>
          <a:lstStyle/>
          <a:p>
            <a:pPr marL="849313" marR="342900" indent="-522288" algn="ctr">
              <a:lnSpc>
                <a:spcPct val="115999"/>
              </a:lnSpc>
              <a:spcBef>
                <a:spcPts val="30"/>
              </a:spcBef>
            </a:pPr>
            <a:r>
              <a:rPr sz="1100" kern="0" dirty="0">
                <a:latin typeface="Arial"/>
                <a:cs typeface="Arial"/>
              </a:rPr>
              <a:t>What do you want to see happen or change in your classroom?</a:t>
            </a:r>
          </a:p>
        </p:txBody>
      </p:sp>
      <p:sp>
        <p:nvSpPr>
          <p:cNvPr id="21" name="object 21"/>
          <p:cNvSpPr txBox="1"/>
          <p:nvPr/>
        </p:nvSpPr>
        <p:spPr>
          <a:xfrm>
            <a:off x="1107555" y="2028825"/>
            <a:ext cx="3843654" cy="206467"/>
          </a:xfrm>
          <a:prstGeom prst="rect">
            <a:avLst/>
          </a:prstGeom>
          <a:ln w="31733">
            <a:solidFill>
              <a:srgbClr val="2791A6"/>
            </a:solidFill>
          </a:ln>
        </p:spPr>
        <p:txBody>
          <a:bodyPr vert="horz" wrap="square" lIns="0" tIns="21590" rIns="0" bIns="0" rtlCol="0">
            <a:spAutoFit/>
          </a:bodyPr>
          <a:lstStyle/>
          <a:p>
            <a:pPr marL="788035">
              <a:lnSpc>
                <a:spcPct val="100000"/>
              </a:lnSpc>
              <a:spcBef>
                <a:spcPts val="170"/>
              </a:spcBef>
            </a:pPr>
            <a:r>
              <a:rPr sz="1200" b="1" dirty="0">
                <a:latin typeface="Arial Unicode MS"/>
                <a:cs typeface="Arial Unicode MS"/>
              </a:rPr>
              <a:t>Funnelling questions to ask yourself</a:t>
            </a:r>
          </a:p>
        </p:txBody>
      </p:sp>
      <p:sp>
        <p:nvSpPr>
          <p:cNvPr id="22" name="object 22"/>
          <p:cNvSpPr txBox="1"/>
          <p:nvPr/>
        </p:nvSpPr>
        <p:spPr>
          <a:xfrm>
            <a:off x="5880099" y="2044924"/>
            <a:ext cx="4393705" cy="207749"/>
          </a:xfrm>
          <a:prstGeom prst="rect">
            <a:avLst/>
          </a:prstGeom>
          <a:ln w="31733">
            <a:solidFill>
              <a:srgbClr val="2791A6"/>
            </a:solidFill>
          </a:ln>
        </p:spPr>
        <p:txBody>
          <a:bodyPr vert="horz" wrap="square" lIns="0" tIns="22860" rIns="0" bIns="0" rtlCol="0">
            <a:spAutoFit/>
          </a:bodyPr>
          <a:lstStyle/>
          <a:p>
            <a:pPr marL="173355">
              <a:lnSpc>
                <a:spcPct val="100000"/>
              </a:lnSpc>
              <a:spcBef>
                <a:spcPts val="180"/>
              </a:spcBef>
            </a:pPr>
            <a:r>
              <a:rPr sz="1200" b="1" dirty="0">
                <a:latin typeface="Arial Unicode MS"/>
                <a:cs typeface="Arial Unicode MS"/>
              </a:rPr>
              <a:t>An example of funnelling to generate an inquiry</a:t>
            </a:r>
            <a:r>
              <a:rPr lang="en-US" sz="1200" b="1" dirty="0">
                <a:latin typeface="Arial Unicode MS"/>
                <a:cs typeface="Arial Unicode MS"/>
              </a:rPr>
              <a:t> </a:t>
            </a:r>
            <a:r>
              <a:rPr sz="1200" b="1" dirty="0">
                <a:latin typeface="Arial Unicode MS"/>
                <a:cs typeface="Arial Unicode MS"/>
              </a:rPr>
              <a:t>question</a:t>
            </a:r>
          </a:p>
        </p:txBody>
      </p:sp>
      <p:sp>
        <p:nvSpPr>
          <p:cNvPr id="23" name="object 23"/>
          <p:cNvSpPr/>
          <p:nvPr/>
        </p:nvSpPr>
        <p:spPr>
          <a:xfrm>
            <a:off x="5955576" y="3226404"/>
            <a:ext cx="1430020" cy="3503929"/>
          </a:xfrm>
          <a:custGeom>
            <a:avLst/>
            <a:gdLst/>
            <a:ahLst/>
            <a:cxnLst/>
            <a:rect l="l" t="t" r="r" b="b"/>
            <a:pathLst>
              <a:path w="1430020" h="3503929">
                <a:moveTo>
                  <a:pt x="218033" y="0"/>
                </a:moveTo>
                <a:lnTo>
                  <a:pt x="0" y="83185"/>
                </a:lnTo>
                <a:lnTo>
                  <a:pt x="990549" y="2679573"/>
                </a:lnTo>
                <a:lnTo>
                  <a:pt x="881532" y="2721152"/>
                </a:lnTo>
                <a:lnTo>
                  <a:pt x="1429753" y="3503434"/>
                </a:lnTo>
                <a:lnTo>
                  <a:pt x="1322516" y="2596388"/>
                </a:lnTo>
                <a:lnTo>
                  <a:pt x="1208582" y="2596388"/>
                </a:lnTo>
                <a:lnTo>
                  <a:pt x="218033" y="0"/>
                </a:lnTo>
                <a:close/>
              </a:path>
              <a:path w="1430020" h="3503929">
                <a:moveTo>
                  <a:pt x="1317599" y="2554795"/>
                </a:moveTo>
                <a:lnTo>
                  <a:pt x="1208582" y="2596388"/>
                </a:lnTo>
                <a:lnTo>
                  <a:pt x="1322516" y="2596388"/>
                </a:lnTo>
                <a:lnTo>
                  <a:pt x="1317599" y="2554795"/>
                </a:lnTo>
                <a:close/>
              </a:path>
            </a:pathLst>
          </a:custGeom>
          <a:solidFill>
            <a:srgbClr val="00B0F0"/>
          </a:solidFill>
        </p:spPr>
        <p:txBody>
          <a:bodyPr wrap="square" lIns="0" tIns="0" rIns="0" bIns="0" rtlCol="0"/>
          <a:lstStyle/>
          <a:p>
            <a:endParaRPr/>
          </a:p>
        </p:txBody>
      </p:sp>
      <p:sp>
        <p:nvSpPr>
          <p:cNvPr id="24" name="object 24"/>
          <p:cNvSpPr/>
          <p:nvPr/>
        </p:nvSpPr>
        <p:spPr>
          <a:xfrm>
            <a:off x="5955576" y="3226404"/>
            <a:ext cx="1430020" cy="3503929"/>
          </a:xfrm>
          <a:custGeom>
            <a:avLst/>
            <a:gdLst/>
            <a:ahLst/>
            <a:cxnLst/>
            <a:rect l="l" t="t" r="r" b="b"/>
            <a:pathLst>
              <a:path w="1430020" h="3503929">
                <a:moveTo>
                  <a:pt x="218033" y="0"/>
                </a:moveTo>
                <a:lnTo>
                  <a:pt x="0" y="83185"/>
                </a:lnTo>
                <a:lnTo>
                  <a:pt x="990549" y="2679573"/>
                </a:lnTo>
                <a:lnTo>
                  <a:pt x="881532" y="2721152"/>
                </a:lnTo>
                <a:lnTo>
                  <a:pt x="1429753" y="3503434"/>
                </a:lnTo>
                <a:lnTo>
                  <a:pt x="1425447" y="3467011"/>
                </a:lnTo>
                <a:lnTo>
                  <a:pt x="1415859" y="3467011"/>
                </a:lnTo>
                <a:lnTo>
                  <a:pt x="896353" y="2725699"/>
                </a:lnTo>
                <a:lnTo>
                  <a:pt x="1002842" y="2685072"/>
                </a:lnTo>
                <a:lnTo>
                  <a:pt x="12293" y="88684"/>
                </a:lnTo>
                <a:lnTo>
                  <a:pt x="212534" y="12293"/>
                </a:lnTo>
                <a:lnTo>
                  <a:pt x="222723" y="12293"/>
                </a:lnTo>
                <a:lnTo>
                  <a:pt x="218033" y="0"/>
                </a:lnTo>
                <a:close/>
              </a:path>
              <a:path w="1430020" h="3503929">
                <a:moveTo>
                  <a:pt x="1319167" y="2568054"/>
                </a:moveTo>
                <a:lnTo>
                  <a:pt x="1309573" y="2568054"/>
                </a:lnTo>
                <a:lnTo>
                  <a:pt x="1415859" y="3467011"/>
                </a:lnTo>
                <a:lnTo>
                  <a:pt x="1425447" y="3467011"/>
                </a:lnTo>
                <a:lnTo>
                  <a:pt x="1319167" y="2568054"/>
                </a:lnTo>
                <a:close/>
              </a:path>
              <a:path w="1430020" h="3503929">
                <a:moveTo>
                  <a:pt x="222723" y="12293"/>
                </a:moveTo>
                <a:lnTo>
                  <a:pt x="212534" y="12293"/>
                </a:lnTo>
                <a:lnTo>
                  <a:pt x="1203083" y="2608681"/>
                </a:lnTo>
                <a:lnTo>
                  <a:pt x="1235306" y="2596388"/>
                </a:lnTo>
                <a:lnTo>
                  <a:pt x="1208582" y="2596388"/>
                </a:lnTo>
                <a:lnTo>
                  <a:pt x="222723" y="12293"/>
                </a:lnTo>
                <a:close/>
              </a:path>
              <a:path w="1430020" h="3503929">
                <a:moveTo>
                  <a:pt x="1317599" y="2554795"/>
                </a:moveTo>
                <a:lnTo>
                  <a:pt x="1208582" y="2596388"/>
                </a:lnTo>
                <a:lnTo>
                  <a:pt x="1235306" y="2596388"/>
                </a:lnTo>
                <a:lnTo>
                  <a:pt x="1309573" y="2568054"/>
                </a:lnTo>
                <a:lnTo>
                  <a:pt x="1319167" y="2568054"/>
                </a:lnTo>
                <a:lnTo>
                  <a:pt x="1317599" y="2554795"/>
                </a:lnTo>
                <a:close/>
              </a:path>
            </a:pathLst>
          </a:custGeom>
          <a:solidFill>
            <a:srgbClr val="000000"/>
          </a:solidFill>
        </p:spPr>
        <p:txBody>
          <a:bodyPr wrap="square" lIns="0" tIns="0" rIns="0" bIns="0" rtlCol="0"/>
          <a:lstStyle/>
          <a:p>
            <a:endParaRPr/>
          </a:p>
        </p:txBody>
      </p:sp>
      <p:sp>
        <p:nvSpPr>
          <p:cNvPr id="25" name="object 25"/>
          <p:cNvSpPr/>
          <p:nvPr/>
        </p:nvSpPr>
        <p:spPr>
          <a:xfrm>
            <a:off x="8820290" y="3207677"/>
            <a:ext cx="1453515" cy="3556000"/>
          </a:xfrm>
          <a:custGeom>
            <a:avLst/>
            <a:gdLst/>
            <a:ahLst/>
            <a:cxnLst/>
            <a:rect l="l" t="t" r="r" b="b"/>
            <a:pathLst>
              <a:path w="1453515" h="3556000">
                <a:moveTo>
                  <a:pt x="109296" y="2591587"/>
                </a:moveTo>
                <a:lnTo>
                  <a:pt x="0" y="3555923"/>
                </a:lnTo>
                <a:lnTo>
                  <a:pt x="560793" y="2763837"/>
                </a:lnTo>
                <a:lnTo>
                  <a:pt x="447916" y="2720771"/>
                </a:lnTo>
                <a:lnTo>
                  <a:pt x="480771" y="2634653"/>
                </a:lnTo>
                <a:lnTo>
                  <a:pt x="222173" y="2634653"/>
                </a:lnTo>
                <a:lnTo>
                  <a:pt x="109296" y="2591587"/>
                </a:lnTo>
                <a:close/>
              </a:path>
              <a:path w="1453515" h="3556000">
                <a:moveTo>
                  <a:pt x="1227327" y="0"/>
                </a:moveTo>
                <a:lnTo>
                  <a:pt x="222173" y="2634653"/>
                </a:lnTo>
                <a:lnTo>
                  <a:pt x="480771" y="2634653"/>
                </a:lnTo>
                <a:lnTo>
                  <a:pt x="1453070" y="86131"/>
                </a:lnTo>
                <a:lnTo>
                  <a:pt x="1227327" y="0"/>
                </a:lnTo>
                <a:close/>
              </a:path>
            </a:pathLst>
          </a:custGeom>
          <a:solidFill>
            <a:srgbClr val="00B0F0"/>
          </a:solidFill>
        </p:spPr>
        <p:txBody>
          <a:bodyPr wrap="square" lIns="0" tIns="0" rIns="0" bIns="0" rtlCol="0"/>
          <a:lstStyle/>
          <a:p>
            <a:endParaRPr/>
          </a:p>
        </p:txBody>
      </p:sp>
      <p:sp>
        <p:nvSpPr>
          <p:cNvPr id="26" name="object 26"/>
          <p:cNvSpPr/>
          <p:nvPr/>
        </p:nvSpPr>
        <p:spPr>
          <a:xfrm>
            <a:off x="8820290" y="3207677"/>
            <a:ext cx="1453515" cy="3556000"/>
          </a:xfrm>
          <a:custGeom>
            <a:avLst/>
            <a:gdLst/>
            <a:ahLst/>
            <a:cxnLst/>
            <a:rect l="l" t="t" r="r" b="b"/>
            <a:pathLst>
              <a:path w="1453515" h="3556000">
                <a:moveTo>
                  <a:pt x="109296" y="2591587"/>
                </a:moveTo>
                <a:lnTo>
                  <a:pt x="0" y="3555923"/>
                </a:lnTo>
                <a:lnTo>
                  <a:pt x="25302" y="3520186"/>
                </a:lnTo>
                <a:lnTo>
                  <a:pt x="13639" y="3520186"/>
                </a:lnTo>
                <a:lnTo>
                  <a:pt x="117386" y="2604871"/>
                </a:lnTo>
                <a:lnTo>
                  <a:pt x="144114" y="2604871"/>
                </a:lnTo>
                <a:lnTo>
                  <a:pt x="109296" y="2591587"/>
                </a:lnTo>
                <a:close/>
              </a:path>
              <a:path w="1453515" h="3556000">
                <a:moveTo>
                  <a:pt x="1259548" y="12293"/>
                </a:moveTo>
                <a:lnTo>
                  <a:pt x="1232827" y="12293"/>
                </a:lnTo>
                <a:lnTo>
                  <a:pt x="1440776" y="91630"/>
                </a:lnTo>
                <a:lnTo>
                  <a:pt x="435622" y="2726283"/>
                </a:lnTo>
                <a:lnTo>
                  <a:pt x="545922" y="2768358"/>
                </a:lnTo>
                <a:lnTo>
                  <a:pt x="13639" y="3520186"/>
                </a:lnTo>
                <a:lnTo>
                  <a:pt x="25302" y="3520186"/>
                </a:lnTo>
                <a:lnTo>
                  <a:pt x="560793" y="2763837"/>
                </a:lnTo>
                <a:lnTo>
                  <a:pt x="447916" y="2720771"/>
                </a:lnTo>
                <a:lnTo>
                  <a:pt x="1453070" y="86131"/>
                </a:lnTo>
                <a:lnTo>
                  <a:pt x="1259548" y="12293"/>
                </a:lnTo>
                <a:close/>
              </a:path>
              <a:path w="1453515" h="3556000">
                <a:moveTo>
                  <a:pt x="144114" y="2604871"/>
                </a:moveTo>
                <a:lnTo>
                  <a:pt x="117386" y="2604871"/>
                </a:lnTo>
                <a:lnTo>
                  <a:pt x="227672" y="2646946"/>
                </a:lnTo>
                <a:lnTo>
                  <a:pt x="232363" y="2634653"/>
                </a:lnTo>
                <a:lnTo>
                  <a:pt x="222173" y="2634653"/>
                </a:lnTo>
                <a:lnTo>
                  <a:pt x="144114" y="2604871"/>
                </a:lnTo>
                <a:close/>
              </a:path>
              <a:path w="1453515" h="3556000">
                <a:moveTo>
                  <a:pt x="1227327" y="0"/>
                </a:moveTo>
                <a:lnTo>
                  <a:pt x="222173" y="2634653"/>
                </a:lnTo>
                <a:lnTo>
                  <a:pt x="232363" y="2634653"/>
                </a:lnTo>
                <a:lnTo>
                  <a:pt x="1232827" y="12293"/>
                </a:lnTo>
                <a:lnTo>
                  <a:pt x="1259548" y="12293"/>
                </a:lnTo>
                <a:lnTo>
                  <a:pt x="1227327" y="0"/>
                </a:lnTo>
                <a:close/>
              </a:path>
            </a:pathLst>
          </a:custGeom>
          <a:solidFill>
            <a:srgbClr val="000000"/>
          </a:solidFill>
        </p:spPr>
        <p:txBody>
          <a:bodyPr wrap="square" lIns="0" tIns="0" rIns="0" bIns="0" rtlCol="0"/>
          <a:lstStyle/>
          <a:p>
            <a:endParaRPr/>
          </a:p>
        </p:txBody>
      </p:sp>
      <p:sp>
        <p:nvSpPr>
          <p:cNvPr id="27" name="object 27"/>
          <p:cNvSpPr txBox="1">
            <a:spLocks noGrp="1"/>
          </p:cNvSpPr>
          <p:nvPr>
            <p:ph type="sldNum" sz="quarter" idx="7"/>
          </p:nvPr>
        </p:nvSpPr>
        <p:spPr>
          <a:xfrm>
            <a:off x="5164987" y="7072867"/>
            <a:ext cx="192404" cy="154529"/>
          </a:xfrm>
          <a:prstGeom prst="rect">
            <a:avLst/>
          </a:prstGeom>
        </p:spPr>
        <p:txBody>
          <a:bodyPr vert="horz" wrap="square" lIns="0" tIns="635" rIns="0" bIns="0" rtlCol="0">
            <a:spAutoFit/>
          </a:bodyPr>
          <a:lstStyle/>
          <a:p>
            <a:pPr marL="25400">
              <a:lnSpc>
                <a:spcPct val="100000"/>
              </a:lnSpc>
              <a:spcBef>
                <a:spcPts val="5"/>
              </a:spcBef>
            </a:pPr>
            <a:r>
              <a:rPr dirty="0"/>
              <a:t>2</a:t>
            </a:r>
            <a:r>
              <a:rPr lang="en-GB" dirty="0"/>
              <a:t>2</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65100" y="504134"/>
            <a:ext cx="10097135" cy="452047"/>
          </a:xfrm>
          <a:prstGeom prst="rect">
            <a:avLst/>
          </a:prstGeom>
          <a:ln w="31733">
            <a:solidFill>
              <a:srgbClr val="2791A6"/>
            </a:solidFill>
          </a:ln>
        </p:spPr>
        <p:txBody>
          <a:bodyPr vert="horz" wrap="square" lIns="0" tIns="20955" rIns="0" bIns="0" rtlCol="0">
            <a:spAutoFit/>
          </a:bodyPr>
          <a:lstStyle/>
          <a:p>
            <a:pPr marL="495300">
              <a:lnSpc>
                <a:spcPct val="100000"/>
              </a:lnSpc>
              <a:spcBef>
                <a:spcPts val="400"/>
              </a:spcBef>
              <a:spcAft>
                <a:spcPts val="400"/>
              </a:spcAft>
            </a:pPr>
            <a:r>
              <a:rPr lang="en-GB" sz="1400" dirty="0">
                <a:latin typeface="Arial Unicode MS"/>
                <a:cs typeface="Arial Unicode MS"/>
              </a:rPr>
              <a:t>The diagrams on these pages might give you some more ideas about what you want to focus on and how to shape your question</a:t>
            </a:r>
          </a:p>
        </p:txBody>
      </p:sp>
      <p:sp>
        <p:nvSpPr>
          <p:cNvPr id="5" name="Segnaposto numero diapositiva 4">
            <a:extLst>
              <a:ext uri="{FF2B5EF4-FFF2-40B4-BE49-F238E27FC236}">
                <a16:creationId xmlns:a16="http://schemas.microsoft.com/office/drawing/2014/main" id="{38ECD491-920F-486B-93D0-772359680182}"/>
              </a:ext>
            </a:extLst>
          </p:cNvPr>
          <p:cNvSpPr>
            <a:spLocks noGrp="1"/>
          </p:cNvSpPr>
          <p:nvPr>
            <p:ph type="sldNum" sz="quarter" idx="7"/>
          </p:nvPr>
        </p:nvSpPr>
        <p:spPr>
          <a:xfrm>
            <a:off x="5213667" y="6981772"/>
            <a:ext cx="206375" cy="153888"/>
          </a:xfrm>
        </p:spPr>
        <p:txBody>
          <a:bodyPr vert="horz" wrap="square" lIns="0" tIns="0" rIns="0" bIns="0" rtlCol="0">
            <a:spAutoFit/>
          </a:bodyPr>
          <a:lstStyle/>
          <a:p>
            <a:pPr marL="25400"/>
            <a:r>
              <a:rPr lang="it-CH" spc="-10" dirty="0"/>
              <a:t>23</a:t>
            </a:r>
          </a:p>
        </p:txBody>
      </p:sp>
      <p:graphicFrame>
        <p:nvGraphicFramePr>
          <p:cNvPr id="7" name="Diagram 2">
            <a:extLst>
              <a:ext uri="{FF2B5EF4-FFF2-40B4-BE49-F238E27FC236}">
                <a16:creationId xmlns:a16="http://schemas.microsoft.com/office/drawing/2014/main" id="{4DB4A12F-09FE-4C5D-9F4A-9E842A23A0A9}"/>
              </a:ext>
            </a:extLst>
          </p:cNvPr>
          <p:cNvGraphicFramePr/>
          <p:nvPr>
            <p:extLst>
              <p:ext uri="{D42A27DB-BD31-4B8C-83A1-F6EECF244321}">
                <p14:modId xmlns:p14="http://schemas.microsoft.com/office/powerpoint/2010/main" val="935351578"/>
              </p:ext>
            </p:extLst>
          </p:nvPr>
        </p:nvGraphicFramePr>
        <p:xfrm>
          <a:off x="902419" y="1097972"/>
          <a:ext cx="8482881" cy="5655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5249962" y="7088109"/>
            <a:ext cx="192404" cy="154529"/>
          </a:xfrm>
          <a:prstGeom prst="rect">
            <a:avLst/>
          </a:prstGeom>
        </p:spPr>
        <p:txBody>
          <a:bodyPr vert="horz" wrap="square" lIns="0" tIns="635" rIns="0" bIns="0" rtlCol="0">
            <a:spAutoFit/>
          </a:bodyPr>
          <a:lstStyle/>
          <a:p>
            <a:pPr marL="25400">
              <a:lnSpc>
                <a:spcPct val="100000"/>
              </a:lnSpc>
              <a:spcBef>
                <a:spcPts val="5"/>
              </a:spcBef>
            </a:pPr>
            <a:r>
              <a:rPr dirty="0"/>
              <a:t>2</a:t>
            </a:r>
            <a:r>
              <a:rPr lang="en-GB" dirty="0"/>
              <a:t>4</a:t>
            </a:r>
            <a:endParaRPr dirty="0"/>
          </a:p>
        </p:txBody>
      </p:sp>
      <p:graphicFrame>
        <p:nvGraphicFramePr>
          <p:cNvPr id="4" name="Diagram 3">
            <a:extLst>
              <a:ext uri="{FF2B5EF4-FFF2-40B4-BE49-F238E27FC236}">
                <a16:creationId xmlns:a16="http://schemas.microsoft.com/office/drawing/2014/main" id="{3049DDFD-C4C4-9249-BFB3-E648A25F27F5}"/>
              </a:ext>
            </a:extLst>
          </p:cNvPr>
          <p:cNvGraphicFramePr/>
          <p:nvPr>
            <p:extLst>
              <p:ext uri="{D42A27DB-BD31-4B8C-83A1-F6EECF244321}">
                <p14:modId xmlns:p14="http://schemas.microsoft.com/office/powerpoint/2010/main" val="579917979"/>
              </p:ext>
            </p:extLst>
          </p:nvPr>
        </p:nvGraphicFramePr>
        <p:xfrm>
          <a:off x="546101" y="465734"/>
          <a:ext cx="9545536" cy="6363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624720" y="6372225"/>
            <a:ext cx="9773285" cy="875665"/>
          </a:xfrm>
          <a:custGeom>
            <a:avLst/>
            <a:gdLst/>
            <a:ahLst/>
            <a:cxnLst/>
            <a:rect l="l" t="t" r="r" b="b"/>
            <a:pathLst>
              <a:path w="9773285" h="875665">
                <a:moveTo>
                  <a:pt x="0" y="0"/>
                </a:moveTo>
                <a:lnTo>
                  <a:pt x="9773285" y="0"/>
                </a:lnTo>
                <a:lnTo>
                  <a:pt x="9773285" y="875665"/>
                </a:lnTo>
                <a:lnTo>
                  <a:pt x="0" y="875665"/>
                </a:lnTo>
                <a:lnTo>
                  <a:pt x="0" y="0"/>
                </a:lnTo>
                <a:close/>
              </a:path>
            </a:pathLst>
          </a:custGeom>
          <a:solidFill>
            <a:srgbClr val="CCCCFF"/>
          </a:solidFill>
        </p:spPr>
        <p:txBody>
          <a:bodyPr wrap="square" lIns="0" tIns="0" rIns="0" bIns="0" rtlCol="0"/>
          <a:lstStyle/>
          <a:p>
            <a:endParaRPr/>
          </a:p>
        </p:txBody>
      </p:sp>
      <p:sp>
        <p:nvSpPr>
          <p:cNvPr id="4" name="object 4"/>
          <p:cNvSpPr txBox="1"/>
          <p:nvPr/>
        </p:nvSpPr>
        <p:spPr>
          <a:xfrm>
            <a:off x="691268" y="6372225"/>
            <a:ext cx="9573260" cy="651845"/>
          </a:xfrm>
          <a:prstGeom prst="rect">
            <a:avLst/>
          </a:prstGeom>
        </p:spPr>
        <p:txBody>
          <a:bodyPr vert="horz" wrap="square" lIns="0" tIns="0" rIns="0" bIns="0" rtlCol="0">
            <a:spAutoFit/>
          </a:bodyPr>
          <a:lstStyle/>
          <a:p>
            <a:pPr marL="12700" marR="5080">
              <a:lnSpc>
                <a:spcPct val="120800"/>
              </a:lnSpc>
            </a:pPr>
            <a:r>
              <a:rPr sz="1200" b="1" dirty="0">
                <a:latin typeface="Arial"/>
                <a:cs typeface="Arial"/>
              </a:rPr>
              <a:t>Reflection point: </a:t>
            </a:r>
            <a:r>
              <a:rPr sz="1200" dirty="0">
                <a:latin typeface="Arial Unicode MS"/>
                <a:cs typeface="Arial Unicode MS"/>
              </a:rPr>
              <a:t>At this point, you should have an idea about what you want your research question(s) to be. If not, have another look at your self-audit and the guidance on generating a research question. You could also look for inspiration in Part H, which explains how to code and analyse dialogue in your classroom. Or you could discuss your thoughts with a colleague to help your thinking.</a:t>
            </a:r>
          </a:p>
        </p:txBody>
      </p:sp>
      <p:sp>
        <p:nvSpPr>
          <p:cNvPr id="5" name="object 5"/>
          <p:cNvSpPr txBox="1">
            <a:spLocks noGrp="1"/>
          </p:cNvSpPr>
          <p:nvPr>
            <p:ph type="sldNum" sz="quarter" idx="7"/>
          </p:nvPr>
        </p:nvSpPr>
        <p:spPr>
          <a:xfrm>
            <a:off x="5249962" y="7058025"/>
            <a:ext cx="192404" cy="154529"/>
          </a:xfrm>
          <a:prstGeom prst="rect">
            <a:avLst/>
          </a:prstGeom>
        </p:spPr>
        <p:txBody>
          <a:bodyPr vert="horz" wrap="square" lIns="0" tIns="635" rIns="0" bIns="0" rtlCol="0">
            <a:spAutoFit/>
          </a:bodyPr>
          <a:lstStyle/>
          <a:p>
            <a:pPr marL="25400">
              <a:lnSpc>
                <a:spcPct val="100000"/>
              </a:lnSpc>
              <a:spcBef>
                <a:spcPts val="5"/>
              </a:spcBef>
            </a:pPr>
            <a:r>
              <a:rPr dirty="0"/>
              <a:t>2</a:t>
            </a:r>
            <a:r>
              <a:rPr lang="en-GB" dirty="0"/>
              <a:t>5</a:t>
            </a:r>
            <a:endParaRPr dirty="0"/>
          </a:p>
        </p:txBody>
      </p:sp>
      <p:graphicFrame>
        <p:nvGraphicFramePr>
          <p:cNvPr id="6" name="Diagram 5">
            <a:extLst>
              <a:ext uri="{FF2B5EF4-FFF2-40B4-BE49-F238E27FC236}">
                <a16:creationId xmlns:a16="http://schemas.microsoft.com/office/drawing/2014/main" id="{AAEE2CFA-CE1E-1541-AE90-490EAFF5987D}"/>
              </a:ext>
            </a:extLst>
          </p:cNvPr>
          <p:cNvGraphicFramePr/>
          <p:nvPr>
            <p:extLst>
              <p:ext uri="{D42A27DB-BD31-4B8C-83A1-F6EECF244321}">
                <p14:modId xmlns:p14="http://schemas.microsoft.com/office/powerpoint/2010/main" val="3514484032"/>
              </p:ext>
            </p:extLst>
          </p:nvPr>
        </p:nvGraphicFramePr>
        <p:xfrm>
          <a:off x="1112971" y="538780"/>
          <a:ext cx="8399329" cy="5599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04851" y="592988"/>
            <a:ext cx="2660649" cy="290464"/>
          </a:xfrm>
          <a:prstGeom prst="rect">
            <a:avLst/>
          </a:prstGeom>
          <a:solidFill>
            <a:srgbClr val="D9F1F6"/>
          </a:solidFill>
        </p:spPr>
        <p:txBody>
          <a:bodyPr vert="horz" wrap="square" lIns="0" tIns="13335" rIns="0" bIns="0" rtlCol="0">
            <a:spAutoFit/>
          </a:bodyPr>
          <a:lstStyle/>
          <a:p>
            <a:pPr marL="26034">
              <a:lnSpc>
                <a:spcPct val="100000"/>
              </a:lnSpc>
              <a:spcBef>
                <a:spcPts val="105"/>
              </a:spcBef>
            </a:pPr>
            <a:r>
              <a:rPr sz="1800" b="1" dirty="0">
                <a:solidFill>
                  <a:srgbClr val="1A616F"/>
                </a:solidFill>
                <a:latin typeface="Arial"/>
                <a:cs typeface="Arial"/>
              </a:rPr>
              <a:t>Part g. Research ethics</a:t>
            </a:r>
            <a:endParaRPr sz="1800" dirty="0">
              <a:latin typeface="Arial"/>
              <a:cs typeface="Arial"/>
            </a:endParaRPr>
          </a:p>
        </p:txBody>
      </p:sp>
      <p:sp>
        <p:nvSpPr>
          <p:cNvPr id="3" name="object 3"/>
          <p:cNvSpPr txBox="1"/>
          <p:nvPr/>
        </p:nvSpPr>
        <p:spPr>
          <a:xfrm>
            <a:off x="3967222" y="739528"/>
            <a:ext cx="4351278" cy="246221"/>
          </a:xfrm>
          <a:prstGeom prst="rect">
            <a:avLst/>
          </a:prstGeom>
        </p:spPr>
        <p:txBody>
          <a:bodyPr vert="horz" wrap="square" lIns="0" tIns="0" rIns="0" bIns="0" rtlCol="0">
            <a:spAutoFit/>
          </a:bodyPr>
          <a:lstStyle/>
          <a:p>
            <a:pPr marL="12700">
              <a:lnSpc>
                <a:spcPct val="100000"/>
              </a:lnSpc>
            </a:pPr>
            <a:r>
              <a:rPr sz="1600" b="1" dirty="0">
                <a:latin typeface="Arial"/>
                <a:cs typeface="Arial"/>
              </a:rPr>
              <a:t>Making sure you carry out an ethical inquiry</a:t>
            </a:r>
            <a:endParaRPr sz="1600" dirty="0">
              <a:latin typeface="Arial"/>
              <a:cs typeface="Arial"/>
            </a:endParaRPr>
          </a:p>
        </p:txBody>
      </p:sp>
      <p:sp>
        <p:nvSpPr>
          <p:cNvPr id="4" name="object 4"/>
          <p:cNvSpPr txBox="1"/>
          <p:nvPr/>
        </p:nvSpPr>
        <p:spPr>
          <a:xfrm>
            <a:off x="642499" y="1314604"/>
            <a:ext cx="9660890" cy="893834"/>
          </a:xfrm>
          <a:prstGeom prst="rect">
            <a:avLst/>
          </a:prstGeom>
        </p:spPr>
        <p:txBody>
          <a:bodyPr vert="horz" wrap="square" lIns="0" tIns="0" rIns="0" bIns="0" rtlCol="0">
            <a:spAutoFit/>
          </a:bodyPr>
          <a:lstStyle/>
          <a:p>
            <a:pPr marL="12700" marR="5080">
              <a:lnSpc>
                <a:spcPct val="121100"/>
              </a:lnSpc>
            </a:pPr>
            <a:r>
              <a:rPr sz="1200" dirty="0">
                <a:latin typeface="Arial Unicode MS"/>
                <a:cs typeface="Arial Unicode MS"/>
              </a:rPr>
              <a:t>The T-SEDA professional learning </a:t>
            </a:r>
            <a:r>
              <a:rPr lang="en-GB" sz="1200" dirty="0">
                <a:latin typeface="Arial Unicode MS"/>
                <a:cs typeface="Arial Unicode MS"/>
              </a:rPr>
              <a:t>toolkit</a:t>
            </a:r>
            <a:r>
              <a:rPr sz="1200" dirty="0">
                <a:latin typeface="Arial Unicode MS"/>
                <a:cs typeface="Arial Unicode MS"/>
              </a:rPr>
              <a:t> is intended to support teachers' reflective inquiry, with the aim of enhancing classroom dialogue. As in any form of professional activity there are some general ethical considerations for using T-SEDA to investigate dialogue. Note that educational researchers in Britain are  expected to abide by ethical guidelines issued by the British Educational Research Association and these offer useful guidance for others too:  </a:t>
            </a:r>
            <a:r>
              <a:rPr sz="1200" u="sng" dirty="0">
                <a:solidFill>
                  <a:srgbClr val="0000FF"/>
                </a:solidFill>
                <a:latin typeface="Arial Unicode MS"/>
                <a:cs typeface="Arial Unicode MS"/>
                <a:hlinkClick r:id="rId3"/>
              </a:rPr>
              <a:t>http://bit.ly/BERAethics2018</a:t>
            </a:r>
            <a:r>
              <a:rPr sz="1200" dirty="0">
                <a:latin typeface="Arial Unicode MS"/>
                <a:cs typeface="Arial Unicode MS"/>
                <a:hlinkClick r:id="rId3"/>
              </a:rPr>
              <a:t>.</a:t>
            </a:r>
            <a:r>
              <a:rPr lang="en-GB" sz="1200" dirty="0">
                <a:latin typeface="Arial Unicode MS"/>
                <a:cs typeface="Arial Unicode MS"/>
              </a:rPr>
              <a:t> See our </a:t>
            </a:r>
            <a:r>
              <a:rPr lang="en-GB" sz="1200" dirty="0">
                <a:latin typeface="Arial Unicode MS"/>
                <a:cs typeface="Arial Unicode MS"/>
                <a:hlinkClick r:id="rId4"/>
              </a:rPr>
              <a:t>free short course </a:t>
            </a:r>
            <a:r>
              <a:rPr lang="en-GB" sz="1200" dirty="0">
                <a:latin typeface="Arial Unicode MS"/>
                <a:cs typeface="Arial Unicode MS"/>
                <a:hlinkClick r:id="rId4"/>
              </a:rPr>
              <a:t>E100 </a:t>
            </a:r>
            <a:r>
              <a:rPr lang="en-GB" sz="1200" dirty="0">
                <a:latin typeface="Arial Unicode MS"/>
                <a:cs typeface="Arial Unicode MS"/>
                <a:hlinkClick r:id="rId4"/>
              </a:rPr>
              <a:t>on ethics</a:t>
            </a:r>
            <a:r>
              <a:rPr lang="en-GB" sz="1200" dirty="0">
                <a:latin typeface="Arial Unicode MS"/>
                <a:cs typeface="Arial Unicode MS"/>
              </a:rPr>
              <a:t>.</a:t>
            </a:r>
            <a:endParaRPr sz="1200" dirty="0">
              <a:latin typeface="Arial Unicode MS"/>
              <a:cs typeface="Arial Unicode MS"/>
            </a:endParaRPr>
          </a:p>
        </p:txBody>
      </p:sp>
      <p:sp>
        <p:nvSpPr>
          <p:cNvPr id="5" name="object 5"/>
          <p:cNvSpPr txBox="1"/>
          <p:nvPr/>
        </p:nvSpPr>
        <p:spPr>
          <a:xfrm>
            <a:off x="628651" y="2282826"/>
            <a:ext cx="4438015" cy="1825500"/>
          </a:xfrm>
          <a:prstGeom prst="rect">
            <a:avLst/>
          </a:prstGeom>
          <a:ln w="31733">
            <a:solidFill>
              <a:srgbClr val="2791A6"/>
            </a:solidFill>
          </a:ln>
        </p:spPr>
        <p:txBody>
          <a:bodyPr vert="horz" wrap="square" lIns="0" tIns="75565" rIns="0" bIns="0" rtlCol="0">
            <a:spAutoFit/>
          </a:bodyPr>
          <a:lstStyle/>
          <a:p>
            <a:pPr marL="83820">
              <a:lnSpc>
                <a:spcPct val="100000"/>
              </a:lnSpc>
              <a:spcBef>
                <a:spcPts val="595"/>
              </a:spcBef>
            </a:pPr>
            <a:r>
              <a:rPr sz="1200" dirty="0">
                <a:latin typeface="Arial Unicode MS"/>
                <a:cs typeface="Arial Unicode MS"/>
              </a:rPr>
              <a:t>The Principles of Research Ethics:</a:t>
            </a:r>
          </a:p>
          <a:p>
            <a:pPr marL="255270" indent="-171450">
              <a:lnSpc>
                <a:spcPct val="100000"/>
              </a:lnSpc>
              <a:spcBef>
                <a:spcPts val="980"/>
              </a:spcBef>
              <a:buFont typeface="Arial" panose="020B0604020202020204" pitchFamily="34" charset="0"/>
              <a:buChar char="•"/>
              <a:tabLst>
                <a:tab pos="182880" algn="l"/>
              </a:tabLst>
            </a:pPr>
            <a:r>
              <a:rPr sz="1200" dirty="0">
                <a:latin typeface="Arial Unicode MS"/>
                <a:cs typeface="Arial Unicode MS"/>
              </a:rPr>
              <a:t>Minimising the risk of harm and maximising benefits</a:t>
            </a:r>
          </a:p>
          <a:p>
            <a:pPr marL="255270" indent="-171450">
              <a:lnSpc>
                <a:spcPct val="100000"/>
              </a:lnSpc>
              <a:spcBef>
                <a:spcPts val="955"/>
              </a:spcBef>
              <a:buFont typeface="Arial" panose="020B0604020202020204" pitchFamily="34" charset="0"/>
              <a:buChar char="•"/>
              <a:tabLst>
                <a:tab pos="182880" algn="l"/>
              </a:tabLst>
            </a:pPr>
            <a:r>
              <a:rPr sz="1200" dirty="0">
                <a:latin typeface="Arial Unicode MS"/>
                <a:cs typeface="Arial Unicode MS"/>
              </a:rPr>
              <a:t>Obtaining informed consent</a:t>
            </a:r>
          </a:p>
          <a:p>
            <a:pPr marL="255270" indent="-171450">
              <a:lnSpc>
                <a:spcPct val="100000"/>
              </a:lnSpc>
              <a:spcBef>
                <a:spcPts val="955"/>
              </a:spcBef>
              <a:buFont typeface="Arial" panose="020B0604020202020204" pitchFamily="34" charset="0"/>
              <a:buChar char="•"/>
              <a:tabLst>
                <a:tab pos="182880" algn="l"/>
              </a:tabLst>
            </a:pPr>
            <a:r>
              <a:rPr sz="1200" dirty="0">
                <a:latin typeface="Arial Unicode MS"/>
                <a:cs typeface="Arial Unicode MS"/>
              </a:rPr>
              <a:t>Protecting anonymity and confidentiality</a:t>
            </a:r>
          </a:p>
          <a:p>
            <a:pPr marL="255270" indent="-171450">
              <a:lnSpc>
                <a:spcPct val="100000"/>
              </a:lnSpc>
              <a:spcBef>
                <a:spcPts val="955"/>
              </a:spcBef>
              <a:buFont typeface="Arial" panose="020B0604020202020204" pitchFamily="34" charset="0"/>
              <a:buChar char="•"/>
              <a:tabLst>
                <a:tab pos="182880" algn="l"/>
              </a:tabLst>
            </a:pPr>
            <a:r>
              <a:rPr sz="1200" dirty="0">
                <a:latin typeface="Arial Unicode MS"/>
                <a:cs typeface="Arial Unicode MS"/>
              </a:rPr>
              <a:t>Avoiding deceptive practices</a:t>
            </a:r>
          </a:p>
          <a:p>
            <a:pPr marL="255270" indent="-171450">
              <a:lnSpc>
                <a:spcPct val="100000"/>
              </a:lnSpc>
              <a:spcBef>
                <a:spcPts val="980"/>
              </a:spcBef>
              <a:buFont typeface="Arial" panose="020B0604020202020204" pitchFamily="34" charset="0"/>
              <a:buChar char="•"/>
              <a:tabLst>
                <a:tab pos="182880" algn="l"/>
              </a:tabLst>
            </a:pPr>
            <a:r>
              <a:rPr sz="1200" dirty="0">
                <a:latin typeface="Arial Unicode MS"/>
                <a:cs typeface="Arial Unicode MS"/>
              </a:rPr>
              <a:t>Providing the right to withdraw from research</a:t>
            </a:r>
          </a:p>
        </p:txBody>
      </p:sp>
      <p:sp>
        <p:nvSpPr>
          <p:cNvPr id="6" name="object 6"/>
          <p:cNvSpPr txBox="1"/>
          <p:nvPr/>
        </p:nvSpPr>
        <p:spPr>
          <a:xfrm>
            <a:off x="5848351" y="2290444"/>
            <a:ext cx="4528820" cy="1733936"/>
          </a:xfrm>
          <a:prstGeom prst="rect">
            <a:avLst/>
          </a:prstGeom>
          <a:ln w="31733">
            <a:solidFill>
              <a:srgbClr val="2791A6"/>
            </a:solidFill>
          </a:ln>
        </p:spPr>
        <p:txBody>
          <a:bodyPr vert="horz" wrap="square" lIns="0" tIns="76835" rIns="0" bIns="0" rtlCol="0">
            <a:spAutoFit/>
          </a:bodyPr>
          <a:lstStyle/>
          <a:p>
            <a:pPr marL="81915">
              <a:lnSpc>
                <a:spcPct val="100000"/>
              </a:lnSpc>
              <a:spcBef>
                <a:spcPts val="605"/>
              </a:spcBef>
            </a:pPr>
            <a:r>
              <a:rPr sz="1200" dirty="0">
                <a:latin typeface="Arial Unicode MS"/>
                <a:cs typeface="Arial Unicode MS"/>
              </a:rPr>
              <a:t>What does the risk of harm mean?</a:t>
            </a:r>
          </a:p>
          <a:p>
            <a:pPr marL="252413" indent="-109538">
              <a:lnSpc>
                <a:spcPct val="100000"/>
              </a:lnSpc>
              <a:spcBef>
                <a:spcPts val="955"/>
              </a:spcBef>
              <a:buFont typeface="Arial" panose="020B0604020202020204" pitchFamily="34" charset="0"/>
              <a:buChar char="•"/>
              <a:tabLst>
                <a:tab pos="180975" algn="l"/>
              </a:tabLst>
            </a:pPr>
            <a:r>
              <a:rPr sz="1200" dirty="0">
                <a:latin typeface="Arial Unicode MS"/>
                <a:cs typeface="Arial Unicode MS"/>
              </a:rPr>
              <a:t>Physical harm or discomfort to participants</a:t>
            </a:r>
          </a:p>
          <a:p>
            <a:pPr marL="252413" marR="142240" indent="-109538">
              <a:lnSpc>
                <a:spcPct val="120000"/>
              </a:lnSpc>
              <a:spcBef>
                <a:spcPts val="690"/>
              </a:spcBef>
              <a:buFont typeface="Arial" panose="020B0604020202020204" pitchFamily="34" charset="0"/>
              <a:buChar char="•"/>
              <a:tabLst>
                <a:tab pos="180975" algn="l"/>
              </a:tabLst>
            </a:pPr>
            <a:r>
              <a:rPr sz="1200" dirty="0">
                <a:latin typeface="Arial Unicode MS"/>
                <a:cs typeface="Arial Unicode MS"/>
              </a:rPr>
              <a:t>Psychological distress and discomfort, including participants feeling pressure to participate</a:t>
            </a:r>
          </a:p>
          <a:p>
            <a:pPr marL="252413" indent="-109538">
              <a:lnSpc>
                <a:spcPct val="100000"/>
              </a:lnSpc>
              <a:spcBef>
                <a:spcPts val="955"/>
              </a:spcBef>
              <a:buFont typeface="Arial" panose="020B0604020202020204" pitchFamily="34" charset="0"/>
              <a:buChar char="•"/>
              <a:tabLst>
                <a:tab pos="180975" algn="l"/>
              </a:tabLst>
            </a:pPr>
            <a:r>
              <a:rPr sz="1200" dirty="0">
                <a:latin typeface="Arial Unicode MS"/>
                <a:cs typeface="Arial Unicode MS"/>
              </a:rPr>
              <a:t>Social or educational disadvantage</a:t>
            </a:r>
          </a:p>
          <a:p>
            <a:pPr marL="252413" indent="-109538">
              <a:lnSpc>
                <a:spcPct val="100000"/>
              </a:lnSpc>
              <a:spcBef>
                <a:spcPts val="955"/>
              </a:spcBef>
              <a:buFont typeface="Arial" panose="020B0604020202020204" pitchFamily="34" charset="0"/>
              <a:buChar char="•"/>
              <a:tabLst>
                <a:tab pos="180975" algn="l"/>
              </a:tabLst>
            </a:pPr>
            <a:r>
              <a:rPr sz="1200" dirty="0">
                <a:latin typeface="Arial Unicode MS"/>
                <a:cs typeface="Arial Unicode MS"/>
              </a:rPr>
              <a:t>Lack of privacy and anonymity</a:t>
            </a:r>
          </a:p>
        </p:txBody>
      </p:sp>
      <p:sp>
        <p:nvSpPr>
          <p:cNvPr id="8" name="object 8"/>
          <p:cNvSpPr txBox="1"/>
          <p:nvPr/>
        </p:nvSpPr>
        <p:spPr>
          <a:xfrm>
            <a:off x="627260" y="4331088"/>
            <a:ext cx="9575800" cy="425116"/>
          </a:xfrm>
          <a:prstGeom prst="rect">
            <a:avLst/>
          </a:prstGeom>
        </p:spPr>
        <p:txBody>
          <a:bodyPr vert="horz" wrap="square" lIns="0" tIns="0" rIns="0" bIns="0" rtlCol="0">
            <a:spAutoFit/>
          </a:bodyPr>
          <a:lstStyle/>
          <a:p>
            <a:pPr marL="12700" marR="5080">
              <a:lnSpc>
                <a:spcPct val="120000"/>
              </a:lnSpc>
            </a:pPr>
            <a:r>
              <a:rPr sz="1200" dirty="0">
                <a:latin typeface="Arial Unicode MS"/>
                <a:cs typeface="Arial Unicode MS"/>
              </a:rPr>
              <a:t>To follow the principles of research ethics, it is important to consider these points before, during and after your inquiry. You might choose to discuss these issues with colleagues or to make your own notes on any of these points:</a:t>
            </a:r>
          </a:p>
        </p:txBody>
      </p:sp>
      <p:sp>
        <p:nvSpPr>
          <p:cNvPr id="11" name="object 11"/>
          <p:cNvSpPr/>
          <p:nvPr/>
        </p:nvSpPr>
        <p:spPr>
          <a:xfrm>
            <a:off x="9896989" y="5749806"/>
            <a:ext cx="91440" cy="91440"/>
          </a:xfrm>
          <a:custGeom>
            <a:avLst/>
            <a:gdLst/>
            <a:ahLst/>
            <a:cxnLst/>
            <a:rect l="l" t="t" r="r" b="b"/>
            <a:pathLst>
              <a:path w="91440" h="91439">
                <a:moveTo>
                  <a:pt x="0" y="0"/>
                </a:moveTo>
                <a:lnTo>
                  <a:pt x="91440" y="0"/>
                </a:lnTo>
                <a:lnTo>
                  <a:pt x="91440" y="91440"/>
                </a:lnTo>
                <a:lnTo>
                  <a:pt x="0" y="91440"/>
                </a:lnTo>
                <a:lnTo>
                  <a:pt x="0" y="0"/>
                </a:lnTo>
                <a:close/>
              </a:path>
            </a:pathLst>
          </a:custGeom>
          <a:solidFill>
            <a:srgbClr val="FFFFFF"/>
          </a:solidFill>
        </p:spPr>
        <p:txBody>
          <a:bodyPr wrap="square" lIns="0" tIns="0" rIns="0" bIns="0" rtlCol="0"/>
          <a:lstStyle/>
          <a:p>
            <a:endParaRPr/>
          </a:p>
        </p:txBody>
      </p:sp>
      <p:sp>
        <p:nvSpPr>
          <p:cNvPr id="12" name="object 12"/>
          <p:cNvSpPr txBox="1"/>
          <p:nvPr/>
        </p:nvSpPr>
        <p:spPr>
          <a:xfrm>
            <a:off x="5262662" y="7088779"/>
            <a:ext cx="167005" cy="153888"/>
          </a:xfrm>
          <a:prstGeom prst="rect">
            <a:avLst/>
          </a:prstGeom>
        </p:spPr>
        <p:txBody>
          <a:bodyPr vert="horz" wrap="square" lIns="0" tIns="0" rIns="0" bIns="0" rtlCol="0">
            <a:spAutoFit/>
          </a:bodyPr>
          <a:lstStyle/>
          <a:p>
            <a:pPr marL="12700">
              <a:lnSpc>
                <a:spcPct val="100000"/>
              </a:lnSpc>
            </a:pPr>
            <a:r>
              <a:rPr sz="1000" spc="-5" dirty="0">
                <a:latin typeface="Arial"/>
                <a:cs typeface="Arial"/>
              </a:rPr>
              <a:t>2</a:t>
            </a:r>
            <a:r>
              <a:rPr lang="en-GB" sz="1000" spc="-5" dirty="0">
                <a:latin typeface="Arial"/>
                <a:cs typeface="Arial"/>
              </a:rPr>
              <a:t>6</a:t>
            </a:r>
            <a:endParaRPr sz="1000" dirty="0">
              <a:latin typeface="Arial"/>
              <a:cs typeface="Arial"/>
            </a:endParaRPr>
          </a:p>
        </p:txBody>
      </p:sp>
      <p:graphicFrame>
        <p:nvGraphicFramePr>
          <p:cNvPr id="18" name="Table 18">
            <a:extLst>
              <a:ext uri="{FF2B5EF4-FFF2-40B4-BE49-F238E27FC236}">
                <a16:creationId xmlns:a16="http://schemas.microsoft.com/office/drawing/2014/main" id="{64445D47-0217-1741-9405-93D6F2994264}"/>
              </a:ext>
            </a:extLst>
          </p:cNvPr>
          <p:cNvGraphicFramePr>
            <a:graphicFrameLocks noGrp="1"/>
          </p:cNvGraphicFramePr>
          <p:nvPr>
            <p:extLst>
              <p:ext uri="{D42A27DB-BD31-4B8C-83A1-F6EECF244321}">
                <p14:modId xmlns:p14="http://schemas.microsoft.com/office/powerpoint/2010/main" val="3470377242"/>
              </p:ext>
            </p:extLst>
          </p:nvPr>
        </p:nvGraphicFramePr>
        <p:xfrm>
          <a:off x="598125" y="4956779"/>
          <a:ext cx="9705263" cy="1698059"/>
        </p:xfrm>
        <a:graphic>
          <a:graphicData uri="http://schemas.openxmlformats.org/drawingml/2006/table">
            <a:tbl>
              <a:tblPr firstRow="1" bandRow="1">
                <a:tableStyleId>{7DF18680-E054-41AD-8BC1-D1AEF772440D}</a:tableStyleId>
              </a:tblPr>
              <a:tblGrid>
                <a:gridCol w="5053375">
                  <a:extLst>
                    <a:ext uri="{9D8B030D-6E8A-4147-A177-3AD203B41FA5}">
                      <a16:colId xmlns:a16="http://schemas.microsoft.com/office/drawing/2014/main" val="1979453044"/>
                    </a:ext>
                  </a:extLst>
                </a:gridCol>
                <a:gridCol w="4651888">
                  <a:extLst>
                    <a:ext uri="{9D8B030D-6E8A-4147-A177-3AD203B41FA5}">
                      <a16:colId xmlns:a16="http://schemas.microsoft.com/office/drawing/2014/main" val="3666343065"/>
                    </a:ext>
                  </a:extLst>
                </a:gridCol>
              </a:tblGrid>
              <a:tr h="321445">
                <a:tc>
                  <a:txBody>
                    <a:bodyPr/>
                    <a:lstStyle/>
                    <a:p>
                      <a:r>
                        <a:rPr lang="en-GB" sz="1100" b="0"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rPr>
                        <a:t>1. Should the views of others (parents, students) be considered? </a:t>
                      </a:r>
                      <a:endParaRPr lang="en-US" sz="1100" b="0" dirty="0">
                        <a:solidFill>
                          <a:schemeClr val="tx1"/>
                        </a:solidFill>
                        <a:latin typeface="Arial" panose="020B0604020202020204" pitchFamily="34" charset="0"/>
                        <a:ea typeface="Arial Unicode MS" panose="020B0604020202020204" pitchFamily="34" charset="-128"/>
                        <a:cs typeface="Arial" panose="020B0604020202020204" pitchFamily="34" charset="0"/>
                      </a:endParaRPr>
                    </a:p>
                  </a:txBody>
                  <a:tcPr>
                    <a:solidFill>
                      <a:srgbClr val="E9F1F5"/>
                    </a:solidFill>
                  </a:tcPr>
                </a:tc>
                <a:tc>
                  <a:txBody>
                    <a:bodyPr/>
                    <a:lstStyle/>
                    <a:p>
                      <a:pPr>
                        <a:spcAft>
                          <a:spcPts val="500"/>
                        </a:spcAft>
                      </a:pPr>
                      <a:r>
                        <a:rPr lang="en-GB" sz="1100" b="0"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rPr>
                        <a:t>6. Might any negative or embarrassing data emerge from the inquiry?</a:t>
                      </a:r>
                    </a:p>
                  </a:txBody>
                  <a:tcPr marL="68580" marR="68580" marT="0" marB="0">
                    <a:solidFill>
                      <a:srgbClr val="E9F1F5"/>
                    </a:solidFill>
                  </a:tcPr>
                </a:tc>
                <a:extLst>
                  <a:ext uri="{0D108BD9-81ED-4DB2-BD59-A6C34878D82A}">
                    <a16:rowId xmlns:a16="http://schemas.microsoft.com/office/drawing/2014/main" val="1164041309"/>
                  </a:ext>
                </a:extLst>
              </a:tr>
              <a:tr h="370840">
                <a:tc>
                  <a:txBody>
                    <a:bodyPr/>
                    <a:lstStyle/>
                    <a:p>
                      <a:pPr marL="0" lvl="0" indent="0">
                        <a:spcAft>
                          <a:spcPts val="500"/>
                        </a:spcAft>
                        <a:buFont typeface="+mj-lt"/>
                        <a:buNone/>
                      </a:pPr>
                      <a:r>
                        <a:rPr lang="en-GB" sz="1100"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2. What are the benefits of your inquiry? (e.g. to colleagues, students)</a:t>
                      </a:r>
                      <a:endParaRPr lang="en-GB" sz="1100" dirty="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tc>
                <a:tc>
                  <a:txBody>
                    <a:bodyPr/>
                    <a:lstStyle/>
                    <a:p>
                      <a:pPr>
                        <a:spcAft>
                          <a:spcPts val="500"/>
                        </a:spcAft>
                      </a:pPr>
                      <a:r>
                        <a:rPr lang="en-GB" sz="1100" dirty="0">
                          <a:effectLst/>
                          <a:latin typeface="Arial" panose="020B0604020202020204" pitchFamily="34" charset="0"/>
                          <a:ea typeface="Arial Unicode MS" panose="020B0604020202020204" pitchFamily="34" charset="-128"/>
                          <a:cs typeface="Arial" panose="020B0604020202020204" pitchFamily="34" charset="0"/>
                        </a:rPr>
                        <a:t>7. How will you protect your learners from harm from any negative data? </a:t>
                      </a:r>
                    </a:p>
                  </a:txBody>
                  <a:tcPr marL="68580" marR="68580" marT="0" marB="0"/>
                </a:tc>
                <a:extLst>
                  <a:ext uri="{0D108BD9-81ED-4DB2-BD59-A6C34878D82A}">
                    <a16:rowId xmlns:a16="http://schemas.microsoft.com/office/drawing/2014/main" val="1890584620"/>
                  </a:ext>
                </a:extLst>
              </a:tr>
              <a:tr h="370840">
                <a:tc>
                  <a:txBody>
                    <a:bodyPr/>
                    <a:lstStyle/>
                    <a:p>
                      <a:pPr marL="0" lvl="0" indent="0">
                        <a:spcAft>
                          <a:spcPts val="500"/>
                        </a:spcAft>
                        <a:buFont typeface="+mj-lt"/>
                        <a:buNone/>
                      </a:pPr>
                      <a:r>
                        <a:rPr lang="en-GB" sz="1100"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3. How will you protect your participants’ data? (e.g. written or recorded)</a:t>
                      </a:r>
                      <a:endParaRPr lang="en-GB" sz="1100" dirty="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solidFill>
                      <a:srgbClr val="E9F1F5"/>
                    </a:solidFill>
                  </a:tcPr>
                </a:tc>
                <a:tc>
                  <a:txBody>
                    <a:bodyPr/>
                    <a:lstStyle/>
                    <a:p>
                      <a:pPr>
                        <a:spcAft>
                          <a:spcPts val="500"/>
                        </a:spcAft>
                      </a:pPr>
                      <a:r>
                        <a:rPr lang="en-GB" sz="1100">
                          <a:effectLst/>
                          <a:latin typeface="Arial" panose="020B0604020202020204" pitchFamily="34" charset="0"/>
                          <a:ea typeface="Arial Unicode MS" panose="020B0604020202020204" pitchFamily="34" charset="-128"/>
                          <a:cs typeface="Arial" panose="020B0604020202020204" pitchFamily="34" charset="0"/>
                        </a:rPr>
                        <a:t>8. Do you need signed consent forms from students or their parents?</a:t>
                      </a:r>
                    </a:p>
                  </a:txBody>
                  <a:tcPr marL="68580" marR="68580" marT="0" marB="0">
                    <a:solidFill>
                      <a:srgbClr val="E9F1F5"/>
                    </a:solidFill>
                  </a:tcPr>
                </a:tc>
                <a:extLst>
                  <a:ext uri="{0D108BD9-81ED-4DB2-BD59-A6C34878D82A}">
                    <a16:rowId xmlns:a16="http://schemas.microsoft.com/office/drawing/2014/main" val="477820677"/>
                  </a:ext>
                </a:extLst>
              </a:tr>
              <a:tr h="370840">
                <a:tc>
                  <a:txBody>
                    <a:bodyPr/>
                    <a:lstStyle/>
                    <a:p>
                      <a:pPr marL="0" lvl="0" indent="0">
                        <a:spcAft>
                          <a:spcPts val="500"/>
                        </a:spcAft>
                        <a:buFont typeface="+mj-lt"/>
                        <a:buNone/>
                      </a:pPr>
                      <a:r>
                        <a:rPr lang="en-GB" sz="1100"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4. How will you explain the inquiry to your students and others in the institution?</a:t>
                      </a:r>
                      <a:endParaRPr lang="en-GB" sz="1100" dirty="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tc>
                <a:tc>
                  <a:txBody>
                    <a:bodyPr/>
                    <a:lstStyle/>
                    <a:p>
                      <a:pPr>
                        <a:spcAft>
                          <a:spcPts val="500"/>
                        </a:spcAft>
                      </a:pPr>
                      <a:r>
                        <a:rPr lang="en-GB" sz="1100" dirty="0">
                          <a:effectLst/>
                          <a:latin typeface="Arial" panose="020B0604020202020204" pitchFamily="34" charset="0"/>
                          <a:ea typeface="Arial Unicode MS" panose="020B0604020202020204" pitchFamily="34" charset="-128"/>
                          <a:cs typeface="Arial" panose="020B0604020202020204" pitchFamily="34" charset="0"/>
                        </a:rPr>
                        <a:t>9. How will you protect the privacy of others involved in the inquiry?</a:t>
                      </a:r>
                    </a:p>
                  </a:txBody>
                  <a:tcPr marL="68580" marR="68580" marT="0" marB="0"/>
                </a:tc>
                <a:extLst>
                  <a:ext uri="{0D108BD9-81ED-4DB2-BD59-A6C34878D82A}">
                    <a16:rowId xmlns:a16="http://schemas.microsoft.com/office/drawing/2014/main" val="2786320489"/>
                  </a:ext>
                </a:extLst>
              </a:tr>
              <a:tr h="264094">
                <a:tc>
                  <a:txBody>
                    <a:bodyPr/>
                    <a:lstStyle/>
                    <a:p>
                      <a:pPr marL="0" lvl="0" indent="0">
                        <a:spcAft>
                          <a:spcPts val="500"/>
                        </a:spcAft>
                        <a:buFont typeface="+mj-lt"/>
                        <a:buNone/>
                      </a:pPr>
                      <a:r>
                        <a:rPr lang="en-GB" sz="1100" dirty="0">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5. When sharing findings, how can you ensure anonymity and confidentiality?</a:t>
                      </a:r>
                      <a:endParaRPr lang="en-GB" sz="1100" dirty="0">
                        <a:effectLst/>
                        <a:latin typeface="Arial" panose="020B0604020202020204" pitchFamily="34" charset="0"/>
                        <a:ea typeface="Arial Unicode MS" panose="020B0604020202020204" pitchFamily="34" charset="-128"/>
                        <a:cs typeface="Arial" panose="020B0604020202020204" pitchFamily="34" charset="0"/>
                      </a:endParaRPr>
                    </a:p>
                  </a:txBody>
                  <a:tcPr marL="68580" marR="68580" marT="0" marB="0"/>
                </a:tc>
                <a:tc>
                  <a:txBody>
                    <a:bodyPr/>
                    <a:lstStyle/>
                    <a:p>
                      <a:pPr>
                        <a:spcAft>
                          <a:spcPts val="500"/>
                        </a:spcAft>
                      </a:pPr>
                      <a:r>
                        <a:rPr lang="en-GB" sz="1100" dirty="0">
                          <a:effectLst/>
                          <a:latin typeface="Arial" panose="020B0604020202020204" pitchFamily="34" charset="0"/>
                          <a:ea typeface="Arial Unicode MS" panose="020B0604020202020204" pitchFamily="34" charset="-128"/>
                          <a:cs typeface="Arial" panose="020B0604020202020204" pitchFamily="34" charset="0"/>
                        </a:rPr>
                        <a:t>10. Do you need to give credit to colleagues for any of your data? </a:t>
                      </a:r>
                    </a:p>
                  </a:txBody>
                  <a:tcPr marL="68580" marR="68580" marT="0" marB="0"/>
                </a:tc>
                <a:extLst>
                  <a:ext uri="{0D108BD9-81ED-4DB2-BD59-A6C34878D82A}">
                    <a16:rowId xmlns:a16="http://schemas.microsoft.com/office/drawing/2014/main" val="4166936348"/>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27092" y="1695076"/>
            <a:ext cx="1491608" cy="169277"/>
          </a:xfrm>
          <a:prstGeom prst="rect">
            <a:avLst/>
          </a:prstGeom>
        </p:spPr>
        <p:txBody>
          <a:bodyPr vert="horz" wrap="square" lIns="0" tIns="0" rIns="0" bIns="0" rtlCol="0">
            <a:spAutoFit/>
          </a:bodyPr>
          <a:lstStyle/>
          <a:p>
            <a:pPr marL="12700">
              <a:lnSpc>
                <a:spcPct val="100000"/>
              </a:lnSpc>
            </a:pPr>
            <a:r>
              <a:rPr sz="1100" i="1" dirty="0">
                <a:latin typeface="Arial"/>
                <a:cs typeface="Arial"/>
              </a:rPr>
              <a:t>Section of inquiry cycle</a:t>
            </a:r>
            <a:endParaRPr sz="1100" dirty="0">
              <a:latin typeface="Arial"/>
              <a:cs typeface="Arial"/>
            </a:endParaRPr>
          </a:p>
        </p:txBody>
      </p:sp>
      <p:sp>
        <p:nvSpPr>
          <p:cNvPr id="3" name="object 3"/>
          <p:cNvSpPr txBox="1"/>
          <p:nvPr/>
        </p:nvSpPr>
        <p:spPr>
          <a:xfrm>
            <a:off x="4502532" y="739528"/>
            <a:ext cx="2368168" cy="246221"/>
          </a:xfrm>
          <a:prstGeom prst="rect">
            <a:avLst/>
          </a:prstGeom>
        </p:spPr>
        <p:txBody>
          <a:bodyPr vert="horz" wrap="square" lIns="0" tIns="0" rIns="0" bIns="0" rtlCol="0">
            <a:spAutoFit/>
          </a:bodyPr>
          <a:lstStyle/>
          <a:p>
            <a:pPr marL="12700">
              <a:lnSpc>
                <a:spcPct val="100000"/>
              </a:lnSpc>
            </a:pPr>
            <a:r>
              <a:rPr sz="1600" b="1" dirty="0">
                <a:latin typeface="Arial"/>
                <a:cs typeface="Arial"/>
              </a:rPr>
              <a:t>About coding and rating</a:t>
            </a:r>
            <a:endParaRPr sz="1600" dirty="0">
              <a:latin typeface="Arial"/>
              <a:cs typeface="Arial"/>
            </a:endParaRPr>
          </a:p>
        </p:txBody>
      </p:sp>
      <p:sp>
        <p:nvSpPr>
          <p:cNvPr id="4" name="object 4"/>
          <p:cNvSpPr txBox="1"/>
          <p:nvPr/>
        </p:nvSpPr>
        <p:spPr>
          <a:xfrm>
            <a:off x="659130" y="610903"/>
            <a:ext cx="2769870" cy="836511"/>
          </a:xfrm>
          <a:prstGeom prst="rect">
            <a:avLst/>
          </a:prstGeom>
          <a:solidFill>
            <a:srgbClr val="D9F1F6"/>
          </a:solidFill>
        </p:spPr>
        <p:txBody>
          <a:bodyPr vert="horz" wrap="square" lIns="0" tIns="6985" rIns="0" bIns="0" rtlCol="0">
            <a:spAutoFit/>
          </a:bodyPr>
          <a:lstStyle/>
          <a:p>
            <a:pPr marL="26034" marR="189230">
              <a:lnSpc>
                <a:spcPct val="102200"/>
              </a:lnSpc>
              <a:spcBef>
                <a:spcPts val="55"/>
              </a:spcBef>
            </a:pPr>
            <a:r>
              <a:rPr sz="1800" b="1" dirty="0">
                <a:solidFill>
                  <a:srgbClr val="1A616F"/>
                </a:solidFill>
                <a:latin typeface="Arial"/>
                <a:cs typeface="Arial"/>
              </a:rPr>
              <a:t>Part h. Analysing  classroom talk:  systematic observation</a:t>
            </a:r>
            <a:endParaRPr sz="1800" dirty="0">
              <a:latin typeface="Arial"/>
              <a:cs typeface="Arial"/>
            </a:endParaRPr>
          </a:p>
        </p:txBody>
      </p:sp>
      <p:sp>
        <p:nvSpPr>
          <p:cNvPr id="5" name="object 5"/>
          <p:cNvSpPr txBox="1"/>
          <p:nvPr/>
        </p:nvSpPr>
        <p:spPr>
          <a:xfrm>
            <a:off x="659130" y="1958342"/>
            <a:ext cx="4631690" cy="2108654"/>
          </a:xfrm>
          <a:prstGeom prst="rect">
            <a:avLst/>
          </a:prstGeom>
          <a:ln w="31733">
            <a:solidFill>
              <a:srgbClr val="2791A6"/>
            </a:solidFill>
          </a:ln>
        </p:spPr>
        <p:txBody>
          <a:bodyPr vert="horz" wrap="square" lIns="0" tIns="38735" rIns="0" bIns="0" rtlCol="0">
            <a:spAutoFit/>
          </a:bodyPr>
          <a:lstStyle/>
          <a:p>
            <a:pPr marL="83820" marR="94615" algn="just">
              <a:lnSpc>
                <a:spcPct val="121000"/>
              </a:lnSpc>
              <a:spcBef>
                <a:spcPts val="580"/>
              </a:spcBef>
            </a:pPr>
            <a:r>
              <a:rPr sz="1200" dirty="0">
                <a:latin typeface="Arial Unicode MS"/>
                <a:cs typeface="Arial Unicode MS"/>
              </a:rPr>
              <a:t>When you plan your inquiry, you need to think about how you will  actually carry out the inquiry in your setting in order to be able to  answer your research question. Consider how much observation you want to do and when; how feasible is it to repeat your observations  over time in order to look at change? This section gives an introduction  to coding in educational settings, and there is more information, as well as coding templates, to help you in Sections 1 and 2.</a:t>
            </a:r>
            <a:endParaRPr lang="en-US" sz="1200" dirty="0">
              <a:latin typeface="Arial Unicode MS"/>
              <a:cs typeface="Arial Unicode MS"/>
            </a:endParaRPr>
          </a:p>
          <a:p>
            <a:pPr marL="83820" marR="94615" algn="just">
              <a:lnSpc>
                <a:spcPct val="121000"/>
              </a:lnSpc>
              <a:spcBef>
                <a:spcPts val="580"/>
              </a:spcBef>
            </a:pPr>
            <a:endParaRPr lang="en-GB" sz="1200" dirty="0">
              <a:latin typeface="Arial Unicode MS"/>
              <a:cs typeface="Arial Unicode MS"/>
            </a:endParaRPr>
          </a:p>
        </p:txBody>
      </p:sp>
      <p:sp>
        <p:nvSpPr>
          <p:cNvPr id="7" name="object 7"/>
          <p:cNvSpPr/>
          <p:nvPr/>
        </p:nvSpPr>
        <p:spPr>
          <a:xfrm>
            <a:off x="5575300" y="1965326"/>
            <a:ext cx="4811394" cy="5209702"/>
          </a:xfrm>
          <a:custGeom>
            <a:avLst/>
            <a:gdLst/>
            <a:ahLst/>
            <a:cxnLst/>
            <a:rect l="l" t="t" r="r" b="b"/>
            <a:pathLst>
              <a:path w="4692650" h="5387975">
                <a:moveTo>
                  <a:pt x="0" y="0"/>
                </a:moveTo>
                <a:lnTo>
                  <a:pt x="4692541" y="0"/>
                </a:lnTo>
                <a:lnTo>
                  <a:pt x="4692541" y="5387512"/>
                </a:lnTo>
                <a:lnTo>
                  <a:pt x="0" y="5387512"/>
                </a:lnTo>
                <a:lnTo>
                  <a:pt x="0" y="0"/>
                </a:lnTo>
                <a:close/>
              </a:path>
            </a:pathLst>
          </a:custGeom>
          <a:ln w="31733">
            <a:solidFill>
              <a:srgbClr val="2791A6"/>
            </a:solidFill>
          </a:ln>
        </p:spPr>
        <p:txBody>
          <a:bodyPr wrap="square" lIns="0" tIns="0" rIns="0" bIns="0" rtlCol="0"/>
          <a:lstStyle/>
          <a:p>
            <a:endParaRPr dirty="0"/>
          </a:p>
        </p:txBody>
      </p:sp>
      <p:sp>
        <p:nvSpPr>
          <p:cNvPr id="8" name="object 8"/>
          <p:cNvSpPr txBox="1"/>
          <p:nvPr/>
        </p:nvSpPr>
        <p:spPr>
          <a:xfrm>
            <a:off x="5649984" y="2057280"/>
            <a:ext cx="4631689" cy="5136214"/>
          </a:xfrm>
          <a:prstGeom prst="rect">
            <a:avLst/>
          </a:prstGeom>
        </p:spPr>
        <p:txBody>
          <a:bodyPr vert="horz" wrap="square" lIns="0" tIns="0" rIns="0" bIns="0" rtlCol="0">
            <a:spAutoFit/>
          </a:bodyPr>
          <a:lstStyle/>
          <a:p>
            <a:pPr marL="12700" algn="just">
              <a:lnSpc>
                <a:spcPct val="100000"/>
              </a:lnSpc>
            </a:pPr>
            <a:r>
              <a:rPr sz="1150" b="1" dirty="0">
                <a:latin typeface="Arial"/>
                <a:cs typeface="Arial"/>
              </a:rPr>
              <a:t>What is coding?</a:t>
            </a:r>
            <a:endParaRPr sz="1150" dirty="0">
              <a:latin typeface="Arial"/>
              <a:cs typeface="Arial"/>
            </a:endParaRPr>
          </a:p>
          <a:p>
            <a:pPr marL="12700" marR="5080" algn="just">
              <a:lnSpc>
                <a:spcPct val="120800"/>
              </a:lnSpc>
              <a:spcBef>
                <a:spcPts val="610"/>
              </a:spcBef>
            </a:pPr>
            <a:r>
              <a:rPr sz="1200" dirty="0">
                <a:latin typeface="Arial Unicode MS"/>
                <a:cs typeface="Arial Unicode MS"/>
              </a:rPr>
              <a:t>Coding means breaking down classroom dialogue into chunks and  systematically putting each chunk into a category. This is often done by ‘turn’ (Person A...Person B...etc).</a:t>
            </a:r>
          </a:p>
          <a:p>
            <a:pPr marL="12700" algn="just">
              <a:lnSpc>
                <a:spcPct val="100000"/>
              </a:lnSpc>
              <a:spcBef>
                <a:spcPts val="885"/>
              </a:spcBef>
            </a:pPr>
            <a:r>
              <a:rPr sz="1150" b="1" dirty="0">
                <a:latin typeface="Arial"/>
                <a:cs typeface="Arial"/>
              </a:rPr>
              <a:t>Why is coding important?</a:t>
            </a:r>
            <a:endParaRPr sz="1150" dirty="0">
              <a:latin typeface="Arial"/>
              <a:cs typeface="Arial"/>
            </a:endParaRPr>
          </a:p>
          <a:p>
            <a:pPr marL="14400" marR="5080" algn="just">
              <a:lnSpc>
                <a:spcPct val="120700"/>
              </a:lnSpc>
              <a:spcBef>
                <a:spcPts val="580"/>
              </a:spcBef>
            </a:pPr>
            <a:r>
              <a:rPr sz="1200" dirty="0">
                <a:latin typeface="Arial Unicode MS"/>
                <a:cs typeface="Arial Unicode MS"/>
              </a:rPr>
              <a:t>It’s easy to miss dialogue in a busy classroom or to assume that it’s happening when it might not be. Coding is a way of focusing in on particular types of dialogue and recording it in some way. This allows you to go back over the dialogue and spot patterns or missed opportunities to probe students. It also helps you notice change over time</a:t>
            </a:r>
            <a:r>
              <a:rPr lang="en-GB" sz="1200" dirty="0">
                <a:latin typeface="Arial Unicode MS"/>
                <a:cs typeface="Arial Unicode MS"/>
              </a:rPr>
              <a:t>.</a:t>
            </a:r>
            <a:endParaRPr sz="1200" dirty="0">
              <a:latin typeface="Arial Unicode MS"/>
              <a:cs typeface="Arial Unicode MS"/>
            </a:endParaRPr>
          </a:p>
          <a:p>
            <a:pPr marL="12700" algn="just">
              <a:lnSpc>
                <a:spcPct val="100000"/>
              </a:lnSpc>
              <a:spcBef>
                <a:spcPts val="885"/>
              </a:spcBef>
            </a:pPr>
            <a:r>
              <a:rPr sz="1150" b="1" dirty="0">
                <a:latin typeface="Arial"/>
                <a:cs typeface="Arial"/>
              </a:rPr>
              <a:t>How do I code?</a:t>
            </a:r>
            <a:endParaRPr sz="1150" dirty="0">
              <a:latin typeface="Arial"/>
              <a:cs typeface="Arial"/>
            </a:endParaRPr>
          </a:p>
          <a:p>
            <a:pPr marL="12700" marR="5080" algn="just">
              <a:lnSpc>
                <a:spcPct val="120000"/>
              </a:lnSpc>
              <a:spcBef>
                <a:spcPts val="580"/>
              </a:spcBef>
            </a:pPr>
            <a:r>
              <a:rPr sz="1200" dirty="0">
                <a:latin typeface="Arial Unicode MS"/>
                <a:cs typeface="Arial Unicode MS"/>
              </a:rPr>
              <a:t>The T-SEDA </a:t>
            </a:r>
            <a:r>
              <a:rPr lang="en-GB" sz="1200" dirty="0">
                <a:latin typeface="Arial Unicode MS"/>
                <a:cs typeface="Arial Unicode MS"/>
              </a:rPr>
              <a:t>toolkit</a:t>
            </a:r>
            <a:r>
              <a:rPr sz="1200" dirty="0">
                <a:latin typeface="Arial Unicode MS"/>
                <a:cs typeface="Arial Unicode MS"/>
              </a:rPr>
              <a:t> offers several resources to support your coding: there is more information about this on the following page about this</a:t>
            </a:r>
            <a:r>
              <a:rPr lang="en-GB" sz="1200" dirty="0">
                <a:latin typeface="Arial Unicode MS"/>
                <a:cs typeface="Arial Unicode MS"/>
              </a:rPr>
              <a:t>.</a:t>
            </a:r>
            <a:endParaRPr sz="1200" dirty="0">
              <a:latin typeface="Arial Unicode MS"/>
              <a:cs typeface="Arial Unicode MS"/>
            </a:endParaRPr>
          </a:p>
          <a:p>
            <a:pPr marL="12700" algn="just">
              <a:lnSpc>
                <a:spcPct val="100000"/>
              </a:lnSpc>
              <a:spcBef>
                <a:spcPts val="910"/>
              </a:spcBef>
            </a:pPr>
            <a:r>
              <a:rPr sz="1150" b="1" dirty="0">
                <a:latin typeface="Arial"/>
                <a:cs typeface="Arial"/>
              </a:rPr>
              <a:t>What is rating?</a:t>
            </a:r>
            <a:endParaRPr sz="1150" dirty="0">
              <a:latin typeface="Arial"/>
              <a:cs typeface="Arial"/>
            </a:endParaRPr>
          </a:p>
          <a:p>
            <a:pPr marL="12700" marR="5080" algn="just">
              <a:lnSpc>
                <a:spcPct val="121000"/>
              </a:lnSpc>
              <a:spcBef>
                <a:spcPts val="580"/>
              </a:spcBef>
            </a:pPr>
            <a:r>
              <a:rPr sz="1200" dirty="0">
                <a:latin typeface="Arial Unicode MS"/>
                <a:cs typeface="Arial Unicode MS"/>
              </a:rPr>
              <a:t>In addition to coding dialogue, you might want to rate student  participation. For example, you could rate students who took part a lot as a ‘1’, who took part less as a ‘2’ and who didn’t take part much as a ‘3’. There are also resources to help you rate aspects of classroom (see templates 2C and 2D for group work and 2E and 2F for whole-class participation)</a:t>
            </a:r>
            <a:r>
              <a:rPr lang="en-GB" sz="1200" dirty="0">
                <a:latin typeface="Arial Unicode MS"/>
                <a:cs typeface="Arial Unicode MS"/>
              </a:rPr>
              <a:t>.</a:t>
            </a:r>
            <a:endParaRPr sz="1200" dirty="0">
              <a:latin typeface="Arial Unicode MS"/>
              <a:cs typeface="Arial Unicode MS"/>
            </a:endParaRPr>
          </a:p>
        </p:txBody>
      </p:sp>
      <p:sp>
        <p:nvSpPr>
          <p:cNvPr id="9" name="object 9"/>
          <p:cNvSpPr/>
          <p:nvPr/>
        </p:nvSpPr>
        <p:spPr>
          <a:xfrm>
            <a:off x="7783715" y="512325"/>
            <a:ext cx="2717794" cy="1160778"/>
          </a:xfrm>
          <a:prstGeom prst="rect">
            <a:avLst/>
          </a:prstGeom>
          <a:blipFill>
            <a:blip r:embed="rId3" cstate="print"/>
            <a:stretch>
              <a:fillRect/>
            </a:stretch>
          </a:blipFill>
        </p:spPr>
        <p:txBody>
          <a:bodyPr wrap="square" lIns="0" tIns="0" rIns="0" bIns="0" rtlCol="0"/>
          <a:lstStyle/>
          <a:p>
            <a:endParaRPr dirty="0"/>
          </a:p>
        </p:txBody>
      </p:sp>
      <p:sp>
        <p:nvSpPr>
          <p:cNvPr id="10" name="object 10"/>
          <p:cNvSpPr txBox="1"/>
          <p:nvPr/>
        </p:nvSpPr>
        <p:spPr>
          <a:xfrm>
            <a:off x="5262662" y="7088779"/>
            <a:ext cx="167005" cy="153888"/>
          </a:xfrm>
          <a:prstGeom prst="rect">
            <a:avLst/>
          </a:prstGeom>
        </p:spPr>
        <p:txBody>
          <a:bodyPr vert="horz" wrap="square" lIns="0" tIns="0" rIns="0" bIns="0" rtlCol="0">
            <a:spAutoFit/>
          </a:bodyPr>
          <a:lstStyle/>
          <a:p>
            <a:pPr marL="12700">
              <a:lnSpc>
                <a:spcPct val="100000"/>
              </a:lnSpc>
            </a:pPr>
            <a:r>
              <a:rPr sz="1000" spc="-5" dirty="0">
                <a:latin typeface="Arial"/>
                <a:cs typeface="Arial"/>
              </a:rPr>
              <a:t>2</a:t>
            </a:r>
            <a:r>
              <a:rPr lang="en-GB" sz="1000" spc="-5" dirty="0">
                <a:latin typeface="Arial"/>
                <a:cs typeface="Arial"/>
              </a:rPr>
              <a:t>7</a:t>
            </a:r>
            <a:endParaRPr sz="1000" dirty="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75100" y="739528"/>
            <a:ext cx="3729959" cy="246221"/>
          </a:xfrm>
          <a:prstGeom prst="rect">
            <a:avLst/>
          </a:prstGeom>
        </p:spPr>
        <p:txBody>
          <a:bodyPr vert="horz" wrap="square" lIns="0" tIns="0" rIns="0" bIns="0" rtlCol="0">
            <a:spAutoFit/>
          </a:bodyPr>
          <a:lstStyle/>
          <a:p>
            <a:pPr marL="12700">
              <a:lnSpc>
                <a:spcPct val="100000"/>
              </a:lnSpc>
            </a:pPr>
            <a:r>
              <a:rPr sz="1600" b="1" dirty="0">
                <a:latin typeface="Arial"/>
                <a:cs typeface="Arial"/>
              </a:rPr>
              <a:t>About coding: planning your inquiry</a:t>
            </a:r>
            <a:endParaRPr sz="1600" dirty="0">
              <a:latin typeface="Arial"/>
              <a:cs typeface="Arial"/>
            </a:endParaRPr>
          </a:p>
        </p:txBody>
      </p:sp>
      <p:sp>
        <p:nvSpPr>
          <p:cNvPr id="3" name="object 3"/>
          <p:cNvSpPr txBox="1"/>
          <p:nvPr/>
        </p:nvSpPr>
        <p:spPr>
          <a:xfrm>
            <a:off x="3213100" y="1800225"/>
            <a:ext cx="4705985" cy="3482813"/>
          </a:xfrm>
          <a:prstGeom prst="rect">
            <a:avLst/>
          </a:prstGeom>
          <a:solidFill>
            <a:srgbClr val="D9F1F6"/>
          </a:solidFill>
        </p:spPr>
        <p:txBody>
          <a:bodyPr vert="horz" wrap="square" lIns="0" tIns="38100" rIns="0" bIns="0" rtlCol="0">
            <a:spAutoFit/>
          </a:bodyPr>
          <a:lstStyle/>
          <a:p>
            <a:pPr marL="78740" marR="294640">
              <a:lnSpc>
                <a:spcPct val="120000"/>
              </a:lnSpc>
              <a:spcBef>
                <a:spcPts val="300"/>
              </a:spcBef>
            </a:pPr>
            <a:r>
              <a:rPr sz="1200" b="1" dirty="0">
                <a:latin typeface="Arial"/>
                <a:cs typeface="Arial"/>
              </a:rPr>
              <a:t>Reflection point: </a:t>
            </a:r>
            <a:r>
              <a:rPr sz="1200" dirty="0">
                <a:latin typeface="Arial Unicode MS"/>
                <a:cs typeface="Arial Unicode MS"/>
              </a:rPr>
              <a:t>Coding can seem tricky if you are new to it. Here are some tips to help you plan your coding for your inquiry:</a:t>
            </a:r>
          </a:p>
          <a:p>
            <a:pPr marL="250190" marR="358140" indent="-171450">
              <a:lnSpc>
                <a:spcPct val="121700"/>
              </a:lnSpc>
              <a:spcBef>
                <a:spcPts val="640"/>
              </a:spcBef>
              <a:buFont typeface="Arial" panose="020B0604020202020204" pitchFamily="34" charset="0"/>
              <a:buChar char="•"/>
              <a:tabLst>
                <a:tab pos="177800" algn="l"/>
              </a:tabLst>
            </a:pPr>
            <a:r>
              <a:rPr sz="1200" dirty="0">
                <a:latin typeface="Arial Unicode MS"/>
                <a:cs typeface="Arial Unicode MS"/>
              </a:rPr>
              <a:t>Decide on one or two dialogue codes to look at for any one inquiry, then you won’t be trying to focus on too much in the classroom</a:t>
            </a:r>
          </a:p>
          <a:p>
            <a:pPr marL="250190" marR="415290" indent="-171450">
              <a:lnSpc>
                <a:spcPct val="120000"/>
              </a:lnSpc>
              <a:spcBef>
                <a:spcPts val="665"/>
              </a:spcBef>
              <a:buFont typeface="Arial" panose="020B0604020202020204" pitchFamily="34" charset="0"/>
              <a:buChar char="•"/>
              <a:tabLst>
                <a:tab pos="177800" algn="l"/>
              </a:tabLst>
            </a:pPr>
            <a:r>
              <a:rPr sz="1200" dirty="0">
                <a:latin typeface="Arial Unicode MS"/>
                <a:cs typeface="Arial Unicode MS"/>
              </a:rPr>
              <a:t>Look at the templates in Section 2. Think about how you could use them in your classroom to record dialogue</a:t>
            </a:r>
          </a:p>
          <a:p>
            <a:pPr marL="250190" marR="195580" indent="-171450">
              <a:lnSpc>
                <a:spcPct val="120600"/>
              </a:lnSpc>
              <a:spcBef>
                <a:spcPts val="680"/>
              </a:spcBef>
              <a:buFont typeface="Arial" panose="020B0604020202020204" pitchFamily="34" charset="0"/>
              <a:buChar char="•"/>
              <a:tabLst>
                <a:tab pos="177800" algn="l"/>
              </a:tabLst>
            </a:pPr>
            <a:r>
              <a:rPr sz="1200" dirty="0">
                <a:latin typeface="Arial Unicode MS"/>
                <a:cs typeface="Arial Unicode MS"/>
              </a:rPr>
              <a:t>Consider the way that you will record dialogue, and what this entails. Will you have to source recording equipment? Do you have other adults in your setting to help out while you are coding in person (live coding)?</a:t>
            </a:r>
          </a:p>
          <a:p>
            <a:pPr marL="78740" marR="139700" algn="just">
              <a:lnSpc>
                <a:spcPct val="121700"/>
              </a:lnSpc>
              <a:spcBef>
                <a:spcPts val="570"/>
              </a:spcBef>
            </a:pPr>
            <a:r>
              <a:rPr sz="1200" dirty="0">
                <a:latin typeface="Arial Unicode MS"/>
                <a:cs typeface="Arial Unicode MS"/>
              </a:rPr>
              <a:t>Using Sections 1 and 2 to help you, jot down some of your ideas to these questions. These no</a:t>
            </a:r>
            <a:r>
              <a:rPr lang="en-US" sz="1200" dirty="0">
                <a:latin typeface="Arial Unicode MS"/>
                <a:cs typeface="Arial Unicode MS"/>
              </a:rPr>
              <a:t>t</a:t>
            </a:r>
            <a:r>
              <a:rPr sz="1200" dirty="0">
                <a:latin typeface="Arial Unicode MS"/>
                <a:cs typeface="Arial Unicode MS"/>
              </a:rPr>
              <a:t>es will help you to decide on a plan for your inquiry.</a:t>
            </a:r>
          </a:p>
        </p:txBody>
      </p:sp>
      <p:sp>
        <p:nvSpPr>
          <p:cNvPr id="8" name="object 8"/>
          <p:cNvSpPr txBox="1">
            <a:spLocks noGrp="1"/>
          </p:cNvSpPr>
          <p:nvPr>
            <p:ph type="sldNum" sz="quarter" idx="7"/>
          </p:nvPr>
        </p:nvSpPr>
        <p:spPr>
          <a:xfrm>
            <a:off x="5249962" y="7088109"/>
            <a:ext cx="192404" cy="154529"/>
          </a:xfrm>
          <a:prstGeom prst="rect">
            <a:avLst/>
          </a:prstGeom>
        </p:spPr>
        <p:txBody>
          <a:bodyPr vert="horz" wrap="square" lIns="0" tIns="635" rIns="0" bIns="0" rtlCol="0">
            <a:spAutoFit/>
          </a:bodyPr>
          <a:lstStyle/>
          <a:p>
            <a:pPr marL="25400">
              <a:lnSpc>
                <a:spcPct val="100000"/>
              </a:lnSpc>
              <a:spcBef>
                <a:spcPts val="5"/>
              </a:spcBef>
            </a:pPr>
            <a:r>
              <a:rPr dirty="0"/>
              <a:t>2</a:t>
            </a:r>
            <a:r>
              <a:rPr lang="en-GB" dirty="0"/>
              <a:t>8</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537844" y="541655"/>
            <a:ext cx="4999990" cy="1139190"/>
          </a:xfrm>
          <a:prstGeom prst="rect">
            <a:avLst/>
          </a:prstGeom>
          <a:ln w="31733">
            <a:solidFill>
              <a:srgbClr val="2791A6"/>
            </a:solidFill>
          </a:ln>
        </p:spPr>
        <p:txBody>
          <a:bodyPr vert="horz" wrap="square" lIns="0" tIns="37465" rIns="0" bIns="0" rtlCol="0">
            <a:spAutoFit/>
          </a:bodyPr>
          <a:lstStyle/>
          <a:p>
            <a:pPr marL="83185" marR="95250" algn="just">
              <a:lnSpc>
                <a:spcPct val="121100"/>
              </a:lnSpc>
              <a:spcBef>
                <a:spcPts val="295"/>
              </a:spcBef>
            </a:pPr>
            <a:r>
              <a:rPr sz="1200" dirty="0">
                <a:latin typeface="Arial Unicode MS"/>
                <a:cs typeface="Arial Unicode MS"/>
              </a:rPr>
              <a:t>Here you can see an example of a section of dialogue that has been coded by ‘turn’: each time a different person speaks, look at the coding framework to see if one (or more than one) of the</a:t>
            </a:r>
            <a:r>
              <a:rPr lang="en-US" sz="1200" dirty="0">
                <a:latin typeface="Arial Unicode MS"/>
                <a:cs typeface="Arial Unicode MS"/>
              </a:rPr>
              <a:t> </a:t>
            </a:r>
            <a:r>
              <a:rPr sz="1200" dirty="0">
                <a:latin typeface="Arial Unicode MS"/>
                <a:cs typeface="Arial Unicode MS"/>
              </a:rPr>
              <a:t>codes could be applied to what has been said. In this example, the dialogue has been recorded and then transcribed.</a:t>
            </a:r>
          </a:p>
        </p:txBody>
      </p:sp>
      <p:sp>
        <p:nvSpPr>
          <p:cNvPr id="4" name="object 4"/>
          <p:cNvSpPr/>
          <p:nvPr/>
        </p:nvSpPr>
        <p:spPr>
          <a:xfrm>
            <a:off x="635484" y="1991094"/>
            <a:ext cx="1409065" cy="1232535"/>
          </a:xfrm>
          <a:custGeom>
            <a:avLst/>
            <a:gdLst/>
            <a:ahLst/>
            <a:cxnLst/>
            <a:rect l="l" t="t" r="r" b="b"/>
            <a:pathLst>
              <a:path w="1409064" h="1232535">
                <a:moveTo>
                  <a:pt x="1203642" y="0"/>
                </a:moveTo>
                <a:lnTo>
                  <a:pt x="205422" y="0"/>
                </a:lnTo>
                <a:lnTo>
                  <a:pt x="158321" y="5425"/>
                </a:lnTo>
                <a:lnTo>
                  <a:pt x="115084" y="20879"/>
                </a:lnTo>
                <a:lnTo>
                  <a:pt x="76942" y="45129"/>
                </a:lnTo>
                <a:lnTo>
                  <a:pt x="45129" y="76942"/>
                </a:lnTo>
                <a:lnTo>
                  <a:pt x="20879" y="115084"/>
                </a:lnTo>
                <a:lnTo>
                  <a:pt x="5425" y="158321"/>
                </a:lnTo>
                <a:lnTo>
                  <a:pt x="0" y="205422"/>
                </a:lnTo>
                <a:lnTo>
                  <a:pt x="0" y="1027099"/>
                </a:lnTo>
                <a:lnTo>
                  <a:pt x="5425" y="1074205"/>
                </a:lnTo>
                <a:lnTo>
                  <a:pt x="20879" y="1117446"/>
                </a:lnTo>
                <a:lnTo>
                  <a:pt x="45129" y="1155590"/>
                </a:lnTo>
                <a:lnTo>
                  <a:pt x="76942" y="1187404"/>
                </a:lnTo>
                <a:lnTo>
                  <a:pt x="115084" y="1211654"/>
                </a:lnTo>
                <a:lnTo>
                  <a:pt x="158321" y="1227109"/>
                </a:lnTo>
                <a:lnTo>
                  <a:pt x="205422" y="1232535"/>
                </a:lnTo>
                <a:lnTo>
                  <a:pt x="1203642" y="1232535"/>
                </a:lnTo>
                <a:lnTo>
                  <a:pt x="1250743" y="1227109"/>
                </a:lnTo>
                <a:lnTo>
                  <a:pt x="1293980" y="1211654"/>
                </a:lnTo>
                <a:lnTo>
                  <a:pt x="1332122" y="1187404"/>
                </a:lnTo>
                <a:lnTo>
                  <a:pt x="1363935" y="1155590"/>
                </a:lnTo>
                <a:lnTo>
                  <a:pt x="1388185" y="1117446"/>
                </a:lnTo>
                <a:lnTo>
                  <a:pt x="1403639" y="1074205"/>
                </a:lnTo>
                <a:lnTo>
                  <a:pt x="1409065" y="1027099"/>
                </a:lnTo>
                <a:lnTo>
                  <a:pt x="1409065" y="205422"/>
                </a:lnTo>
                <a:lnTo>
                  <a:pt x="1403639" y="158321"/>
                </a:lnTo>
                <a:lnTo>
                  <a:pt x="1388185" y="115084"/>
                </a:lnTo>
                <a:lnTo>
                  <a:pt x="1363935" y="76942"/>
                </a:lnTo>
                <a:lnTo>
                  <a:pt x="1332122" y="45129"/>
                </a:lnTo>
                <a:lnTo>
                  <a:pt x="1293980" y="20879"/>
                </a:lnTo>
                <a:lnTo>
                  <a:pt x="1250743" y="5425"/>
                </a:lnTo>
                <a:lnTo>
                  <a:pt x="1203642" y="0"/>
                </a:lnTo>
                <a:close/>
              </a:path>
            </a:pathLst>
          </a:custGeom>
          <a:solidFill>
            <a:srgbClr val="CCCCFF"/>
          </a:solidFill>
        </p:spPr>
        <p:txBody>
          <a:bodyPr wrap="square" lIns="0" tIns="0" rIns="0" bIns="0" rtlCol="0"/>
          <a:lstStyle/>
          <a:p>
            <a:endParaRPr dirty="0"/>
          </a:p>
        </p:txBody>
      </p:sp>
      <p:sp>
        <p:nvSpPr>
          <p:cNvPr id="5" name="object 5"/>
          <p:cNvSpPr txBox="1"/>
          <p:nvPr/>
        </p:nvSpPr>
        <p:spPr>
          <a:xfrm>
            <a:off x="721747" y="2150469"/>
            <a:ext cx="1292458" cy="868956"/>
          </a:xfrm>
          <a:prstGeom prst="rect">
            <a:avLst/>
          </a:prstGeom>
        </p:spPr>
        <p:txBody>
          <a:bodyPr vert="horz" wrap="square" lIns="0" tIns="635" rIns="0" bIns="0" rtlCol="0">
            <a:spAutoFit/>
          </a:bodyPr>
          <a:lstStyle/>
          <a:p>
            <a:pPr marL="12700" marR="5080">
              <a:lnSpc>
                <a:spcPct val="120000"/>
              </a:lnSpc>
              <a:spcBef>
                <a:spcPts val="5"/>
              </a:spcBef>
            </a:pPr>
            <a:r>
              <a:rPr sz="1200" dirty="0">
                <a:latin typeface="Arial Unicode MS"/>
                <a:cs typeface="Arial Unicode MS"/>
              </a:rPr>
              <a:t>Each different turn  is given a different</a:t>
            </a:r>
          </a:p>
          <a:p>
            <a:pPr marL="12700" marR="156210">
              <a:lnSpc>
                <a:spcPct val="120000"/>
              </a:lnSpc>
              <a:spcBef>
                <a:spcPts val="20"/>
              </a:spcBef>
            </a:pPr>
            <a:r>
              <a:rPr sz="1200" dirty="0">
                <a:latin typeface="Arial Unicode MS"/>
                <a:cs typeface="Arial Unicode MS"/>
              </a:rPr>
              <a:t>number for easy  identification</a:t>
            </a:r>
          </a:p>
        </p:txBody>
      </p:sp>
      <p:sp>
        <p:nvSpPr>
          <p:cNvPr id="6" name="object 6"/>
          <p:cNvSpPr/>
          <p:nvPr/>
        </p:nvSpPr>
        <p:spPr>
          <a:xfrm>
            <a:off x="3063755" y="1763903"/>
            <a:ext cx="1557020" cy="703580"/>
          </a:xfrm>
          <a:custGeom>
            <a:avLst/>
            <a:gdLst/>
            <a:ahLst/>
            <a:cxnLst/>
            <a:rect l="l" t="t" r="r" b="b"/>
            <a:pathLst>
              <a:path w="1557020" h="703580">
                <a:moveTo>
                  <a:pt x="1439760" y="0"/>
                </a:moveTo>
                <a:lnTo>
                  <a:pt x="117271" y="0"/>
                </a:lnTo>
                <a:lnTo>
                  <a:pt x="71623" y="9215"/>
                </a:lnTo>
                <a:lnTo>
                  <a:pt x="34347" y="34347"/>
                </a:lnTo>
                <a:lnTo>
                  <a:pt x="9215" y="71623"/>
                </a:lnTo>
                <a:lnTo>
                  <a:pt x="0" y="117271"/>
                </a:lnTo>
                <a:lnTo>
                  <a:pt x="0" y="586320"/>
                </a:lnTo>
                <a:lnTo>
                  <a:pt x="9215" y="631969"/>
                </a:lnTo>
                <a:lnTo>
                  <a:pt x="34347" y="669245"/>
                </a:lnTo>
                <a:lnTo>
                  <a:pt x="71623" y="694377"/>
                </a:lnTo>
                <a:lnTo>
                  <a:pt x="117271" y="703592"/>
                </a:lnTo>
                <a:lnTo>
                  <a:pt x="1439760" y="703592"/>
                </a:lnTo>
                <a:lnTo>
                  <a:pt x="1485402" y="694377"/>
                </a:lnTo>
                <a:lnTo>
                  <a:pt x="1522674" y="669245"/>
                </a:lnTo>
                <a:lnTo>
                  <a:pt x="1547804" y="631969"/>
                </a:lnTo>
                <a:lnTo>
                  <a:pt x="1557020" y="586320"/>
                </a:lnTo>
                <a:lnTo>
                  <a:pt x="1557020" y="117271"/>
                </a:lnTo>
                <a:lnTo>
                  <a:pt x="1547804" y="71623"/>
                </a:lnTo>
                <a:lnTo>
                  <a:pt x="1522674" y="34347"/>
                </a:lnTo>
                <a:lnTo>
                  <a:pt x="1485402" y="9215"/>
                </a:lnTo>
                <a:lnTo>
                  <a:pt x="1439760" y="0"/>
                </a:lnTo>
                <a:close/>
              </a:path>
            </a:pathLst>
          </a:custGeom>
          <a:solidFill>
            <a:srgbClr val="CCCCFF"/>
          </a:solidFill>
        </p:spPr>
        <p:txBody>
          <a:bodyPr wrap="square" lIns="0" tIns="0" rIns="0" bIns="0" rtlCol="0"/>
          <a:lstStyle/>
          <a:p>
            <a:endParaRPr/>
          </a:p>
        </p:txBody>
      </p:sp>
      <p:sp>
        <p:nvSpPr>
          <p:cNvPr id="7" name="object 7"/>
          <p:cNvSpPr txBox="1"/>
          <p:nvPr/>
        </p:nvSpPr>
        <p:spPr>
          <a:xfrm>
            <a:off x="3192780" y="1901968"/>
            <a:ext cx="1239520" cy="431657"/>
          </a:xfrm>
          <a:prstGeom prst="rect">
            <a:avLst/>
          </a:prstGeom>
        </p:spPr>
        <p:txBody>
          <a:bodyPr vert="horz" wrap="square" lIns="0" tIns="0" rIns="0" bIns="0" rtlCol="0">
            <a:spAutoFit/>
          </a:bodyPr>
          <a:lstStyle/>
          <a:p>
            <a:pPr marL="12700" marR="5080">
              <a:lnSpc>
                <a:spcPct val="121700"/>
              </a:lnSpc>
            </a:pPr>
            <a:r>
              <a:rPr sz="1200" dirty="0">
                <a:latin typeface="Arial Unicode MS"/>
                <a:cs typeface="Arial Unicode MS"/>
              </a:rPr>
              <a:t>The</a:t>
            </a:r>
            <a:r>
              <a:rPr sz="1200" spc="-90" dirty="0">
                <a:latin typeface="Arial Unicode MS"/>
                <a:cs typeface="Arial Unicode MS"/>
              </a:rPr>
              <a:t> </a:t>
            </a:r>
            <a:r>
              <a:rPr sz="1200" spc="-65" dirty="0">
                <a:latin typeface="Arial Unicode MS"/>
                <a:cs typeface="Arial Unicode MS"/>
              </a:rPr>
              <a:t>name </a:t>
            </a:r>
            <a:r>
              <a:rPr sz="1200" spc="-5" dirty="0">
                <a:latin typeface="Arial Unicode MS"/>
                <a:cs typeface="Arial Unicode MS"/>
              </a:rPr>
              <a:t>of </a:t>
            </a:r>
            <a:r>
              <a:rPr sz="1200" spc="-75" dirty="0">
                <a:latin typeface="Arial Unicode MS"/>
                <a:cs typeface="Arial Unicode MS"/>
              </a:rPr>
              <a:t>each  </a:t>
            </a:r>
            <a:r>
              <a:rPr sz="1200" spc="-70" dirty="0">
                <a:latin typeface="Arial Unicode MS"/>
                <a:cs typeface="Arial Unicode MS"/>
              </a:rPr>
              <a:t>speaker </a:t>
            </a:r>
            <a:r>
              <a:rPr sz="1200" spc="-65" dirty="0">
                <a:latin typeface="Arial Unicode MS"/>
                <a:cs typeface="Arial Unicode MS"/>
              </a:rPr>
              <a:t>is</a:t>
            </a:r>
            <a:r>
              <a:rPr sz="1200" spc="-114" dirty="0">
                <a:latin typeface="Arial Unicode MS"/>
                <a:cs typeface="Arial Unicode MS"/>
              </a:rPr>
              <a:t> </a:t>
            </a:r>
            <a:r>
              <a:rPr sz="1200" spc="-40" dirty="0">
                <a:latin typeface="Arial Unicode MS"/>
                <a:cs typeface="Arial Unicode MS"/>
              </a:rPr>
              <a:t>recorded</a:t>
            </a:r>
            <a:endParaRPr sz="1200" dirty="0">
              <a:latin typeface="Arial Unicode MS"/>
              <a:cs typeface="Arial Unicode MS"/>
            </a:endParaRPr>
          </a:p>
        </p:txBody>
      </p:sp>
      <p:sp>
        <p:nvSpPr>
          <p:cNvPr id="8" name="object 8"/>
          <p:cNvSpPr/>
          <p:nvPr/>
        </p:nvSpPr>
        <p:spPr>
          <a:xfrm>
            <a:off x="6814064" y="2203332"/>
            <a:ext cx="1744345" cy="661035"/>
          </a:xfrm>
          <a:custGeom>
            <a:avLst/>
            <a:gdLst/>
            <a:ahLst/>
            <a:cxnLst/>
            <a:rect l="l" t="t" r="r" b="b"/>
            <a:pathLst>
              <a:path w="1744345" h="661035">
                <a:moveTo>
                  <a:pt x="1634172" y="0"/>
                </a:moveTo>
                <a:lnTo>
                  <a:pt x="110172" y="0"/>
                </a:lnTo>
                <a:lnTo>
                  <a:pt x="67288" y="8658"/>
                </a:lnTo>
                <a:lnTo>
                  <a:pt x="32269" y="32269"/>
                </a:lnTo>
                <a:lnTo>
                  <a:pt x="8658" y="67288"/>
                </a:lnTo>
                <a:lnTo>
                  <a:pt x="0" y="110172"/>
                </a:lnTo>
                <a:lnTo>
                  <a:pt x="0" y="550862"/>
                </a:lnTo>
                <a:lnTo>
                  <a:pt x="8658" y="593746"/>
                </a:lnTo>
                <a:lnTo>
                  <a:pt x="32269" y="628765"/>
                </a:lnTo>
                <a:lnTo>
                  <a:pt x="67288" y="652376"/>
                </a:lnTo>
                <a:lnTo>
                  <a:pt x="110172" y="661035"/>
                </a:lnTo>
                <a:lnTo>
                  <a:pt x="1634172" y="661035"/>
                </a:lnTo>
                <a:lnTo>
                  <a:pt x="1677056" y="652376"/>
                </a:lnTo>
                <a:lnTo>
                  <a:pt x="1712075" y="628765"/>
                </a:lnTo>
                <a:lnTo>
                  <a:pt x="1735686" y="593746"/>
                </a:lnTo>
                <a:lnTo>
                  <a:pt x="1744345" y="550862"/>
                </a:lnTo>
                <a:lnTo>
                  <a:pt x="1744345" y="110172"/>
                </a:lnTo>
                <a:lnTo>
                  <a:pt x="1735686" y="67288"/>
                </a:lnTo>
                <a:lnTo>
                  <a:pt x="1712075" y="32269"/>
                </a:lnTo>
                <a:lnTo>
                  <a:pt x="1677056" y="8658"/>
                </a:lnTo>
                <a:lnTo>
                  <a:pt x="1634172" y="0"/>
                </a:lnTo>
                <a:close/>
              </a:path>
            </a:pathLst>
          </a:custGeom>
          <a:solidFill>
            <a:srgbClr val="CCCCFF"/>
          </a:solidFill>
        </p:spPr>
        <p:txBody>
          <a:bodyPr wrap="square" lIns="0" tIns="0" rIns="0" bIns="0" rtlCol="0"/>
          <a:lstStyle/>
          <a:p>
            <a:endParaRPr/>
          </a:p>
        </p:txBody>
      </p:sp>
      <p:sp>
        <p:nvSpPr>
          <p:cNvPr id="9" name="object 9"/>
          <p:cNvSpPr txBox="1"/>
          <p:nvPr/>
        </p:nvSpPr>
        <p:spPr>
          <a:xfrm>
            <a:off x="6969125" y="2289509"/>
            <a:ext cx="1425575" cy="425116"/>
          </a:xfrm>
          <a:prstGeom prst="rect">
            <a:avLst/>
          </a:prstGeom>
        </p:spPr>
        <p:txBody>
          <a:bodyPr vert="horz" wrap="square" lIns="0" tIns="0" rIns="0" bIns="0" rtlCol="0">
            <a:spAutoFit/>
          </a:bodyPr>
          <a:lstStyle/>
          <a:p>
            <a:pPr marL="12700" marR="5080">
              <a:lnSpc>
                <a:spcPct val="120000"/>
              </a:lnSpc>
            </a:pPr>
            <a:r>
              <a:rPr sz="1200" spc="-114" dirty="0">
                <a:latin typeface="Arial Unicode MS"/>
                <a:cs typeface="Arial Unicode MS"/>
              </a:rPr>
              <a:t>Each </a:t>
            </a:r>
            <a:r>
              <a:rPr sz="1200" dirty="0">
                <a:latin typeface="Arial Unicode MS"/>
                <a:cs typeface="Arial Unicode MS"/>
              </a:rPr>
              <a:t>turn </a:t>
            </a:r>
            <a:r>
              <a:rPr sz="1200" spc="-65" dirty="0">
                <a:latin typeface="Arial Unicode MS"/>
                <a:cs typeface="Arial Unicode MS"/>
              </a:rPr>
              <a:t>is </a:t>
            </a:r>
            <a:r>
              <a:rPr sz="1200" dirty="0">
                <a:latin typeface="Arial Unicode MS"/>
                <a:cs typeface="Arial Unicode MS"/>
              </a:rPr>
              <a:t>added</a:t>
            </a:r>
            <a:r>
              <a:rPr sz="1200" spc="-55" dirty="0">
                <a:latin typeface="Arial Unicode MS"/>
                <a:cs typeface="Arial Unicode MS"/>
              </a:rPr>
              <a:t> </a:t>
            </a:r>
            <a:r>
              <a:rPr sz="1200" spc="-20" dirty="0">
                <a:latin typeface="Arial Unicode MS"/>
                <a:cs typeface="Arial Unicode MS"/>
              </a:rPr>
              <a:t>in</a:t>
            </a:r>
            <a:r>
              <a:rPr sz="1200" spc="-155" dirty="0">
                <a:latin typeface="Arial Unicode MS"/>
                <a:cs typeface="Arial Unicode MS"/>
              </a:rPr>
              <a:t> </a:t>
            </a:r>
            <a:r>
              <a:rPr sz="1200" spc="-95" dirty="0">
                <a:latin typeface="Arial Unicode MS"/>
                <a:cs typeface="Arial Unicode MS"/>
              </a:rPr>
              <a:t>a  </a:t>
            </a:r>
            <a:r>
              <a:rPr sz="1200" spc="-60" dirty="0">
                <a:latin typeface="Arial Unicode MS"/>
                <a:cs typeface="Arial Unicode MS"/>
              </a:rPr>
              <a:t>separate</a:t>
            </a:r>
            <a:r>
              <a:rPr sz="1200" spc="-114" dirty="0">
                <a:latin typeface="Arial Unicode MS"/>
                <a:cs typeface="Arial Unicode MS"/>
              </a:rPr>
              <a:t> </a:t>
            </a:r>
            <a:r>
              <a:rPr sz="1200" spc="-30" dirty="0">
                <a:latin typeface="Arial Unicode MS"/>
                <a:cs typeface="Arial Unicode MS"/>
              </a:rPr>
              <a:t>line</a:t>
            </a:r>
            <a:endParaRPr sz="1200" dirty="0">
              <a:latin typeface="Arial Unicode MS"/>
              <a:cs typeface="Arial Unicode MS"/>
            </a:endParaRPr>
          </a:p>
        </p:txBody>
      </p:sp>
      <p:sp>
        <p:nvSpPr>
          <p:cNvPr id="10" name="object 10"/>
          <p:cNvSpPr/>
          <p:nvPr/>
        </p:nvSpPr>
        <p:spPr>
          <a:xfrm>
            <a:off x="8339064" y="3342005"/>
            <a:ext cx="1913255" cy="1125220"/>
          </a:xfrm>
          <a:custGeom>
            <a:avLst/>
            <a:gdLst/>
            <a:ahLst/>
            <a:cxnLst/>
            <a:rect l="l" t="t" r="r" b="b"/>
            <a:pathLst>
              <a:path w="1913254" h="1125220">
                <a:moveTo>
                  <a:pt x="1725714" y="0"/>
                </a:moveTo>
                <a:lnTo>
                  <a:pt x="187540" y="0"/>
                </a:lnTo>
                <a:lnTo>
                  <a:pt x="137683" y="6698"/>
                </a:lnTo>
                <a:lnTo>
                  <a:pt x="92883" y="25603"/>
                </a:lnTo>
                <a:lnTo>
                  <a:pt x="54927" y="54927"/>
                </a:lnTo>
                <a:lnTo>
                  <a:pt x="25603" y="92883"/>
                </a:lnTo>
                <a:lnTo>
                  <a:pt x="6698" y="137683"/>
                </a:lnTo>
                <a:lnTo>
                  <a:pt x="0" y="187540"/>
                </a:lnTo>
                <a:lnTo>
                  <a:pt x="0" y="937679"/>
                </a:lnTo>
                <a:lnTo>
                  <a:pt x="6698" y="987536"/>
                </a:lnTo>
                <a:lnTo>
                  <a:pt x="25603" y="1032336"/>
                </a:lnTo>
                <a:lnTo>
                  <a:pt x="54927" y="1070292"/>
                </a:lnTo>
                <a:lnTo>
                  <a:pt x="92883" y="1099616"/>
                </a:lnTo>
                <a:lnTo>
                  <a:pt x="137683" y="1118521"/>
                </a:lnTo>
                <a:lnTo>
                  <a:pt x="187540" y="1125220"/>
                </a:lnTo>
                <a:lnTo>
                  <a:pt x="1725714" y="1125220"/>
                </a:lnTo>
                <a:lnTo>
                  <a:pt x="1775571" y="1118521"/>
                </a:lnTo>
                <a:lnTo>
                  <a:pt x="1820371" y="1099616"/>
                </a:lnTo>
                <a:lnTo>
                  <a:pt x="1858327" y="1070292"/>
                </a:lnTo>
                <a:lnTo>
                  <a:pt x="1887651" y="1032336"/>
                </a:lnTo>
                <a:lnTo>
                  <a:pt x="1906556" y="987536"/>
                </a:lnTo>
                <a:lnTo>
                  <a:pt x="1913255" y="937679"/>
                </a:lnTo>
                <a:lnTo>
                  <a:pt x="1913255" y="187540"/>
                </a:lnTo>
                <a:lnTo>
                  <a:pt x="1906556" y="137683"/>
                </a:lnTo>
                <a:lnTo>
                  <a:pt x="1887651" y="92883"/>
                </a:lnTo>
                <a:lnTo>
                  <a:pt x="1858327" y="54927"/>
                </a:lnTo>
                <a:lnTo>
                  <a:pt x="1820371" y="25603"/>
                </a:lnTo>
                <a:lnTo>
                  <a:pt x="1775571" y="6698"/>
                </a:lnTo>
                <a:lnTo>
                  <a:pt x="1725714" y="0"/>
                </a:lnTo>
                <a:close/>
              </a:path>
            </a:pathLst>
          </a:custGeom>
          <a:solidFill>
            <a:srgbClr val="CCCCFF"/>
          </a:solidFill>
        </p:spPr>
        <p:txBody>
          <a:bodyPr wrap="square" lIns="0" tIns="0" rIns="0" bIns="0" rtlCol="0"/>
          <a:lstStyle/>
          <a:p>
            <a:endParaRPr/>
          </a:p>
        </p:txBody>
      </p:sp>
      <p:sp>
        <p:nvSpPr>
          <p:cNvPr id="11" name="object 11"/>
          <p:cNvSpPr txBox="1"/>
          <p:nvPr/>
        </p:nvSpPr>
        <p:spPr>
          <a:xfrm>
            <a:off x="8511613" y="3476625"/>
            <a:ext cx="1690370" cy="868956"/>
          </a:xfrm>
          <a:prstGeom prst="rect">
            <a:avLst/>
          </a:prstGeom>
        </p:spPr>
        <p:txBody>
          <a:bodyPr vert="horz" wrap="square" lIns="0" tIns="635" rIns="0" bIns="0" rtlCol="0">
            <a:spAutoFit/>
          </a:bodyPr>
          <a:lstStyle/>
          <a:p>
            <a:pPr marL="12700" marR="5080">
              <a:lnSpc>
                <a:spcPct val="120000"/>
              </a:lnSpc>
              <a:spcBef>
                <a:spcPts val="5"/>
              </a:spcBef>
            </a:pPr>
            <a:r>
              <a:rPr sz="1200" spc="-100" dirty="0">
                <a:latin typeface="Arial Unicode MS"/>
                <a:cs typeface="Arial Unicode MS"/>
              </a:rPr>
              <a:t>You </a:t>
            </a:r>
            <a:r>
              <a:rPr sz="1200" spc="-75" dirty="0">
                <a:latin typeface="Arial Unicode MS"/>
                <a:cs typeface="Arial Unicode MS"/>
              </a:rPr>
              <a:t>can </a:t>
            </a:r>
            <a:r>
              <a:rPr sz="1200" dirty="0">
                <a:latin typeface="Arial Unicode MS"/>
                <a:cs typeface="Arial Unicode MS"/>
              </a:rPr>
              <a:t>identify</a:t>
            </a:r>
            <a:r>
              <a:rPr sz="1200" spc="-15" dirty="0">
                <a:latin typeface="Arial Unicode MS"/>
                <a:cs typeface="Arial Unicode MS"/>
              </a:rPr>
              <a:t> the </a:t>
            </a:r>
            <a:r>
              <a:rPr sz="1200" spc="-60" dirty="0">
                <a:latin typeface="Arial Unicode MS"/>
                <a:cs typeface="Arial Unicode MS"/>
              </a:rPr>
              <a:t>code  </a:t>
            </a:r>
            <a:r>
              <a:rPr sz="1200" spc="-50" dirty="0">
                <a:latin typeface="Arial Unicode MS"/>
                <a:cs typeface="Arial Unicode MS"/>
              </a:rPr>
              <a:t>by </a:t>
            </a:r>
            <a:r>
              <a:rPr sz="1200" spc="-60" dirty="0">
                <a:latin typeface="Arial Unicode MS"/>
                <a:cs typeface="Arial Unicode MS"/>
              </a:rPr>
              <a:t>checking </a:t>
            </a:r>
            <a:r>
              <a:rPr sz="1200" spc="-20" dirty="0">
                <a:latin typeface="Arial Unicode MS"/>
                <a:cs typeface="Arial Unicode MS"/>
              </a:rPr>
              <a:t>what </a:t>
            </a:r>
            <a:r>
              <a:rPr sz="1200" spc="-90" dirty="0">
                <a:latin typeface="Arial Unicode MS"/>
                <a:cs typeface="Arial Unicode MS"/>
              </a:rPr>
              <a:t>has</a:t>
            </a:r>
            <a:r>
              <a:rPr sz="1200" spc="-215" dirty="0">
                <a:latin typeface="Arial Unicode MS"/>
                <a:cs typeface="Arial Unicode MS"/>
              </a:rPr>
              <a:t> </a:t>
            </a:r>
            <a:r>
              <a:rPr lang="en-GB" sz="1200" spc="-215" dirty="0">
                <a:latin typeface="Arial Unicode MS"/>
                <a:cs typeface="Arial Unicode MS"/>
              </a:rPr>
              <a:t> </a:t>
            </a:r>
            <a:r>
              <a:rPr sz="1200" spc="-60" dirty="0">
                <a:latin typeface="Arial Unicode MS"/>
                <a:cs typeface="Arial Unicode MS"/>
              </a:rPr>
              <a:t>been</a:t>
            </a:r>
            <a:endParaRPr sz="1200" dirty="0">
              <a:latin typeface="Arial Unicode MS"/>
              <a:cs typeface="Arial Unicode MS"/>
            </a:endParaRPr>
          </a:p>
          <a:p>
            <a:pPr marL="12700" marR="196850">
              <a:lnSpc>
                <a:spcPct val="120000"/>
              </a:lnSpc>
              <a:spcBef>
                <a:spcPts val="20"/>
              </a:spcBef>
            </a:pPr>
            <a:r>
              <a:rPr sz="1200" spc="-70" dirty="0">
                <a:latin typeface="Arial Unicode MS"/>
                <a:cs typeface="Arial Unicode MS"/>
              </a:rPr>
              <a:t>said </a:t>
            </a:r>
            <a:r>
              <a:rPr sz="1200" spc="-55" dirty="0">
                <a:latin typeface="Arial Unicode MS"/>
                <a:cs typeface="Arial Unicode MS"/>
              </a:rPr>
              <a:t>against </a:t>
            </a:r>
            <a:r>
              <a:rPr sz="1200" spc="-15" dirty="0">
                <a:latin typeface="Arial Unicode MS"/>
                <a:cs typeface="Arial Unicode MS"/>
              </a:rPr>
              <a:t>the </a:t>
            </a:r>
            <a:r>
              <a:rPr sz="1200" spc="-50" dirty="0">
                <a:latin typeface="Arial Unicode MS"/>
                <a:cs typeface="Arial Unicode MS"/>
              </a:rPr>
              <a:t>coding  </a:t>
            </a:r>
            <a:r>
              <a:rPr sz="1200" spc="-35" dirty="0">
                <a:latin typeface="Arial Unicode MS"/>
                <a:cs typeface="Arial Unicode MS"/>
              </a:rPr>
              <a:t>framework </a:t>
            </a:r>
            <a:r>
              <a:rPr sz="1200" spc="-20" dirty="0">
                <a:latin typeface="Arial Unicode MS"/>
                <a:cs typeface="Arial Unicode MS"/>
              </a:rPr>
              <a:t>in </a:t>
            </a:r>
            <a:r>
              <a:rPr sz="1200" spc="-65" dirty="0">
                <a:latin typeface="Arial Unicode MS"/>
                <a:cs typeface="Arial Unicode MS"/>
              </a:rPr>
              <a:t>Section</a:t>
            </a:r>
            <a:r>
              <a:rPr sz="1200" spc="-160" dirty="0">
                <a:latin typeface="Arial Unicode MS"/>
                <a:cs typeface="Arial Unicode MS"/>
              </a:rPr>
              <a:t> </a:t>
            </a:r>
            <a:r>
              <a:rPr sz="1200" spc="-45" dirty="0">
                <a:latin typeface="Arial Unicode MS"/>
                <a:cs typeface="Arial Unicode MS"/>
              </a:rPr>
              <a:t>1.</a:t>
            </a:r>
            <a:endParaRPr sz="1200" dirty="0">
              <a:latin typeface="Arial Unicode MS"/>
              <a:cs typeface="Arial Unicode MS"/>
            </a:endParaRPr>
          </a:p>
        </p:txBody>
      </p:sp>
      <p:sp>
        <p:nvSpPr>
          <p:cNvPr id="14" name="object 14"/>
          <p:cNvSpPr/>
          <p:nvPr/>
        </p:nvSpPr>
        <p:spPr>
          <a:xfrm>
            <a:off x="2704744" y="2115693"/>
            <a:ext cx="1305064" cy="1305075"/>
          </a:xfrm>
          <a:prstGeom prst="rect">
            <a:avLst/>
          </a:prstGeom>
          <a:blipFill>
            <a:blip r:embed="rId2" cstate="print"/>
            <a:stretch>
              <a:fillRect/>
            </a:stretch>
          </a:blipFill>
        </p:spPr>
        <p:txBody>
          <a:bodyPr wrap="square" lIns="0" tIns="0" rIns="0" bIns="0" rtlCol="0"/>
          <a:lstStyle/>
          <a:p>
            <a:endParaRPr/>
          </a:p>
        </p:txBody>
      </p:sp>
      <p:sp>
        <p:nvSpPr>
          <p:cNvPr id="18" name="object 18"/>
          <p:cNvSpPr/>
          <p:nvPr/>
        </p:nvSpPr>
        <p:spPr>
          <a:xfrm>
            <a:off x="5723166" y="2141760"/>
            <a:ext cx="831919" cy="485646"/>
          </a:xfrm>
          <a:prstGeom prst="rect">
            <a:avLst/>
          </a:prstGeom>
          <a:blipFill>
            <a:blip r:embed="rId3" cstate="print"/>
            <a:stretch>
              <a:fillRect/>
            </a:stretch>
          </a:blipFill>
        </p:spPr>
        <p:txBody>
          <a:bodyPr wrap="square" lIns="0" tIns="0" rIns="0" bIns="0" rtlCol="0"/>
          <a:lstStyle/>
          <a:p>
            <a:endParaRPr/>
          </a:p>
        </p:txBody>
      </p:sp>
      <p:sp>
        <p:nvSpPr>
          <p:cNvPr id="19" name="object 19"/>
          <p:cNvSpPr/>
          <p:nvPr/>
        </p:nvSpPr>
        <p:spPr>
          <a:xfrm>
            <a:off x="5896305" y="2159070"/>
            <a:ext cx="1317560" cy="1317555"/>
          </a:xfrm>
          <a:prstGeom prst="rect">
            <a:avLst/>
          </a:prstGeom>
          <a:blipFill>
            <a:blip r:embed="rId4" cstate="print"/>
            <a:stretch>
              <a:fillRect/>
            </a:stretch>
          </a:blipFill>
        </p:spPr>
        <p:txBody>
          <a:bodyPr wrap="square" lIns="0" tIns="0" rIns="0" bIns="0" rtlCol="0"/>
          <a:lstStyle/>
          <a:p>
            <a:endParaRPr/>
          </a:p>
        </p:txBody>
      </p:sp>
      <p:sp>
        <p:nvSpPr>
          <p:cNvPr id="23" name="object 23"/>
          <p:cNvSpPr/>
          <p:nvPr/>
        </p:nvSpPr>
        <p:spPr>
          <a:xfrm>
            <a:off x="9084667" y="4453291"/>
            <a:ext cx="329105" cy="1351149"/>
          </a:xfrm>
          <a:prstGeom prst="rect">
            <a:avLst/>
          </a:prstGeom>
          <a:blipFill>
            <a:blip r:embed="rId5" cstate="print"/>
            <a:stretch>
              <a:fillRect/>
            </a:stretch>
          </a:blipFill>
        </p:spPr>
        <p:txBody>
          <a:bodyPr wrap="square" lIns="0" tIns="0" rIns="0" bIns="0" rtlCol="0"/>
          <a:lstStyle/>
          <a:p>
            <a:endParaRPr/>
          </a:p>
        </p:txBody>
      </p:sp>
      <p:sp>
        <p:nvSpPr>
          <p:cNvPr id="24" name="object 24"/>
          <p:cNvSpPr/>
          <p:nvPr/>
        </p:nvSpPr>
        <p:spPr>
          <a:xfrm>
            <a:off x="7807654" y="4234773"/>
            <a:ext cx="1680248" cy="1680252"/>
          </a:xfrm>
          <a:prstGeom prst="rect">
            <a:avLst/>
          </a:prstGeom>
          <a:blipFill>
            <a:blip r:embed="rId6" cstate="print"/>
            <a:stretch>
              <a:fillRect/>
            </a:stretch>
          </a:blipFill>
        </p:spPr>
        <p:txBody>
          <a:bodyPr wrap="square" lIns="0" tIns="0" rIns="0" bIns="0" rtlCol="0"/>
          <a:lstStyle/>
          <a:p>
            <a:endParaRPr/>
          </a:p>
        </p:txBody>
      </p:sp>
      <p:sp>
        <p:nvSpPr>
          <p:cNvPr id="28" name="object 28"/>
          <p:cNvSpPr/>
          <p:nvPr/>
        </p:nvSpPr>
        <p:spPr>
          <a:xfrm>
            <a:off x="1378242" y="3665249"/>
            <a:ext cx="550283" cy="790653"/>
          </a:xfrm>
          <a:prstGeom prst="rect">
            <a:avLst/>
          </a:prstGeom>
          <a:blipFill>
            <a:blip r:embed="rId7" cstate="print"/>
            <a:stretch>
              <a:fillRect/>
            </a:stretch>
          </a:blipFill>
        </p:spPr>
        <p:txBody>
          <a:bodyPr wrap="square" lIns="0" tIns="0" rIns="0" bIns="0" rtlCol="0"/>
          <a:lstStyle/>
          <a:p>
            <a:endParaRPr/>
          </a:p>
        </p:txBody>
      </p:sp>
      <p:sp>
        <p:nvSpPr>
          <p:cNvPr id="29" name="object 29"/>
          <p:cNvSpPr/>
          <p:nvPr/>
        </p:nvSpPr>
        <p:spPr>
          <a:xfrm>
            <a:off x="1403839" y="2748497"/>
            <a:ext cx="1340929" cy="1340932"/>
          </a:xfrm>
          <a:prstGeom prst="rect">
            <a:avLst/>
          </a:prstGeom>
          <a:blipFill>
            <a:blip r:embed="rId8" cstate="print"/>
            <a:stretch>
              <a:fillRect/>
            </a:stretch>
          </a:blipFill>
        </p:spPr>
        <p:txBody>
          <a:bodyPr wrap="square" lIns="0" tIns="0" rIns="0" bIns="0" rtlCol="0"/>
          <a:lstStyle/>
          <a:p>
            <a:endParaRPr/>
          </a:p>
        </p:txBody>
      </p:sp>
      <p:sp>
        <p:nvSpPr>
          <p:cNvPr id="32" name="object 32"/>
          <p:cNvSpPr txBox="1">
            <a:spLocks noGrp="1"/>
          </p:cNvSpPr>
          <p:nvPr>
            <p:ph type="sldNum" sz="quarter" idx="7"/>
          </p:nvPr>
        </p:nvSpPr>
        <p:spPr>
          <a:xfrm>
            <a:off x="5249962" y="7088109"/>
            <a:ext cx="192404" cy="154529"/>
          </a:xfrm>
          <a:prstGeom prst="rect">
            <a:avLst/>
          </a:prstGeom>
        </p:spPr>
        <p:txBody>
          <a:bodyPr vert="horz" wrap="square" lIns="0" tIns="635" rIns="0" bIns="0" rtlCol="0">
            <a:spAutoFit/>
          </a:bodyPr>
          <a:lstStyle/>
          <a:p>
            <a:pPr marL="25400">
              <a:lnSpc>
                <a:spcPct val="100000"/>
              </a:lnSpc>
              <a:spcBef>
                <a:spcPts val="5"/>
              </a:spcBef>
            </a:pPr>
            <a:r>
              <a:rPr dirty="0"/>
              <a:t>2</a:t>
            </a:r>
            <a:r>
              <a:rPr lang="en-GB" dirty="0"/>
              <a:t>9</a:t>
            </a:r>
            <a:endParaRPr dirty="0"/>
          </a:p>
        </p:txBody>
      </p:sp>
      <p:graphicFrame>
        <p:nvGraphicFramePr>
          <p:cNvPr id="12" name="Table 11">
            <a:extLst>
              <a:ext uri="{FF2B5EF4-FFF2-40B4-BE49-F238E27FC236}">
                <a16:creationId xmlns:a16="http://schemas.microsoft.com/office/drawing/2014/main" id="{D9C4C354-8948-6745-A3E8-ED54E6F38D63}"/>
              </a:ext>
            </a:extLst>
          </p:cNvPr>
          <p:cNvGraphicFramePr>
            <a:graphicFrameLocks noGrp="1"/>
          </p:cNvGraphicFramePr>
          <p:nvPr>
            <p:extLst>
              <p:ext uri="{D42A27DB-BD31-4B8C-83A1-F6EECF244321}">
                <p14:modId xmlns:p14="http://schemas.microsoft.com/office/powerpoint/2010/main" val="1680731172"/>
              </p:ext>
            </p:extLst>
          </p:nvPr>
        </p:nvGraphicFramePr>
        <p:xfrm>
          <a:off x="2412463" y="3188492"/>
          <a:ext cx="5867401" cy="3840480"/>
        </p:xfrm>
        <a:graphic>
          <a:graphicData uri="http://schemas.openxmlformats.org/drawingml/2006/table">
            <a:tbl>
              <a:tblPr>
                <a:tableStyleId>{5C22544A-7EE6-4342-B048-85BDC9FD1C3A}</a:tableStyleId>
              </a:tblPr>
              <a:tblGrid>
                <a:gridCol w="489162">
                  <a:extLst>
                    <a:ext uri="{9D8B030D-6E8A-4147-A177-3AD203B41FA5}">
                      <a16:colId xmlns:a16="http://schemas.microsoft.com/office/drawing/2014/main" val="1482649599"/>
                    </a:ext>
                  </a:extLst>
                </a:gridCol>
                <a:gridCol w="708332">
                  <a:extLst>
                    <a:ext uri="{9D8B030D-6E8A-4147-A177-3AD203B41FA5}">
                      <a16:colId xmlns:a16="http://schemas.microsoft.com/office/drawing/2014/main" val="694061657"/>
                    </a:ext>
                  </a:extLst>
                </a:gridCol>
                <a:gridCol w="3824356">
                  <a:extLst>
                    <a:ext uri="{9D8B030D-6E8A-4147-A177-3AD203B41FA5}">
                      <a16:colId xmlns:a16="http://schemas.microsoft.com/office/drawing/2014/main" val="405919605"/>
                    </a:ext>
                  </a:extLst>
                </a:gridCol>
                <a:gridCol w="845551">
                  <a:extLst>
                    <a:ext uri="{9D8B030D-6E8A-4147-A177-3AD203B41FA5}">
                      <a16:colId xmlns:a16="http://schemas.microsoft.com/office/drawing/2014/main" val="3795263785"/>
                    </a:ext>
                  </a:extLst>
                </a:gridCol>
              </a:tblGrid>
              <a:tr h="0">
                <a:tc>
                  <a:txBody>
                    <a:bodyPr/>
                    <a:lstStyle/>
                    <a:p>
                      <a:r>
                        <a:rPr lang="en-GB" sz="1200" dirty="0">
                          <a:effectLst/>
                        </a:rPr>
                        <a:t>223</a:t>
                      </a:r>
                      <a:endParaRPr lang="en-GB" sz="1200" dirty="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tc>
                  <a:txBody>
                    <a:bodyPr/>
                    <a:lstStyle/>
                    <a:p>
                      <a:r>
                        <a:rPr lang="en-GB" sz="1200">
                          <a:effectLst/>
                        </a:rPr>
                        <a:t>Matthew</a:t>
                      </a:r>
                      <a:endParaRPr lang="en-GB" sz="120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tc>
                  <a:txBody>
                    <a:bodyPr/>
                    <a:lstStyle/>
                    <a:p>
                      <a:r>
                        <a:rPr lang="en-GB" sz="1200" dirty="0">
                          <a:effectLst/>
                        </a:rPr>
                        <a:t>If you looked at it, 300 grams would be a lot closer to 500, as Aria said, than it would be to 0 kilograms.  So it would be-, I think it would be further along.</a:t>
                      </a:r>
                      <a:endParaRPr lang="en-GB" sz="1200" dirty="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tc>
                  <a:txBody>
                    <a:bodyPr/>
                    <a:lstStyle/>
                    <a:p>
                      <a:r>
                        <a:rPr lang="en-GB" sz="1100">
                          <a:effectLst/>
                        </a:rPr>
                        <a:t>RE, Q</a:t>
                      </a:r>
                      <a:endParaRPr lang="en-GB" sz="120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713659397"/>
                  </a:ext>
                </a:extLst>
              </a:tr>
              <a:tr h="0">
                <a:tc>
                  <a:txBody>
                    <a:bodyPr/>
                    <a:lstStyle/>
                    <a:p>
                      <a:r>
                        <a:rPr lang="en-GB" sz="1200">
                          <a:effectLst/>
                        </a:rPr>
                        <a:t>224</a:t>
                      </a:r>
                      <a:endParaRPr lang="en-GB" sz="120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tc>
                  <a:txBody>
                    <a:bodyPr/>
                    <a:lstStyle/>
                    <a:p>
                      <a:r>
                        <a:rPr lang="en-GB" sz="1200" dirty="0">
                          <a:effectLst/>
                        </a:rPr>
                        <a:t>Teacher</a:t>
                      </a:r>
                      <a:endParaRPr lang="en-GB" sz="1200" dirty="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tc>
                  <a:txBody>
                    <a:bodyPr/>
                    <a:lstStyle/>
                    <a:p>
                      <a:r>
                        <a:rPr lang="en-GB" sz="1200">
                          <a:effectLst/>
                        </a:rPr>
                        <a:t>So you're disagreeing with where it's going at the moment.  You'd like it moved closer to 500?</a:t>
                      </a:r>
                      <a:endParaRPr lang="en-GB" sz="120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tc>
                  <a:txBody>
                    <a:bodyPr/>
                    <a:lstStyle/>
                    <a:p>
                      <a:r>
                        <a:rPr lang="en-GB" sz="1100">
                          <a:effectLst/>
                        </a:rPr>
                        <a:t>IB</a:t>
                      </a:r>
                      <a:endParaRPr lang="en-GB" sz="120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248371541"/>
                  </a:ext>
                </a:extLst>
              </a:tr>
              <a:tr h="0">
                <a:tc>
                  <a:txBody>
                    <a:bodyPr/>
                    <a:lstStyle/>
                    <a:p>
                      <a:r>
                        <a:rPr lang="en-GB" sz="1200">
                          <a:effectLst/>
                        </a:rPr>
                        <a:t>225</a:t>
                      </a:r>
                      <a:endParaRPr lang="en-GB" sz="120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tc>
                  <a:txBody>
                    <a:bodyPr/>
                    <a:lstStyle/>
                    <a:p>
                      <a:r>
                        <a:rPr lang="en-GB" sz="1200" dirty="0">
                          <a:effectLst/>
                        </a:rPr>
                        <a:t>Aria</a:t>
                      </a:r>
                      <a:endParaRPr lang="en-GB" sz="1200" dirty="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tc>
                  <a:txBody>
                    <a:bodyPr/>
                    <a:lstStyle/>
                    <a:p>
                      <a:r>
                        <a:rPr lang="en-GB" sz="1200">
                          <a:effectLst/>
                        </a:rPr>
                        <a:t>I think I agree with Matthew.</a:t>
                      </a:r>
                      <a:endParaRPr lang="en-GB" sz="120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tc>
                  <a:txBody>
                    <a:bodyPr/>
                    <a:lstStyle/>
                    <a:p>
                      <a:r>
                        <a:rPr lang="en-GB" sz="1200">
                          <a:effectLst/>
                        </a:rPr>
                        <a:t> </a:t>
                      </a:r>
                      <a:endParaRPr lang="en-GB" sz="120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975222490"/>
                  </a:ext>
                </a:extLst>
              </a:tr>
              <a:tr h="0">
                <a:tc>
                  <a:txBody>
                    <a:bodyPr/>
                    <a:lstStyle/>
                    <a:p>
                      <a:r>
                        <a:rPr lang="en-GB" sz="1200">
                          <a:effectLst/>
                        </a:rPr>
                        <a:t>226</a:t>
                      </a:r>
                      <a:endParaRPr lang="en-GB" sz="120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tc>
                  <a:txBody>
                    <a:bodyPr/>
                    <a:lstStyle/>
                    <a:p>
                      <a:r>
                        <a:rPr lang="en-GB" sz="1200">
                          <a:effectLst/>
                        </a:rPr>
                        <a:t>Teacher</a:t>
                      </a:r>
                      <a:endParaRPr lang="en-GB" sz="120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tc>
                  <a:txBody>
                    <a:bodyPr/>
                    <a:lstStyle/>
                    <a:p>
                      <a:r>
                        <a:rPr lang="en-GB" sz="1200" dirty="0">
                          <a:effectLst/>
                        </a:rPr>
                        <a:t>You agree with Matthew.  Go on then, move it if you want to.</a:t>
                      </a:r>
                      <a:endParaRPr lang="en-GB" sz="1200" dirty="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tc>
                  <a:txBody>
                    <a:bodyPr/>
                    <a:lstStyle/>
                    <a:p>
                      <a:r>
                        <a:rPr lang="en-GB" sz="1100">
                          <a:effectLst/>
                        </a:rPr>
                        <a:t>IRE</a:t>
                      </a:r>
                      <a:endParaRPr lang="en-GB" sz="120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545044714"/>
                  </a:ext>
                </a:extLst>
              </a:tr>
              <a:tr h="0">
                <a:tc gridSpan="3">
                  <a:txBody>
                    <a:bodyPr/>
                    <a:lstStyle/>
                    <a:p>
                      <a:r>
                        <a:rPr lang="en-GB" sz="1200" dirty="0">
                          <a:effectLst/>
                        </a:rPr>
                        <a:t>After a few turns, a student stuck 0.9 kg on the number line. Another student is hesitant about the previous answer and challenges the positioning as follows…</a:t>
                      </a:r>
                      <a:endParaRPr lang="en-GB" sz="1200" dirty="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tc hMerge="1">
                  <a:txBody>
                    <a:bodyPr/>
                    <a:lstStyle/>
                    <a:p>
                      <a:endParaRPr lang="en-US"/>
                    </a:p>
                  </a:txBody>
                  <a:tcPr/>
                </a:tc>
                <a:tc hMerge="1">
                  <a:txBody>
                    <a:bodyPr/>
                    <a:lstStyle/>
                    <a:p>
                      <a:endParaRPr lang="en-US"/>
                    </a:p>
                  </a:txBody>
                  <a:tcPr/>
                </a:tc>
                <a:tc>
                  <a:txBody>
                    <a:bodyPr/>
                    <a:lstStyle/>
                    <a:p>
                      <a:r>
                        <a:rPr lang="en-GB" sz="1200">
                          <a:effectLst/>
                        </a:rPr>
                        <a:t> </a:t>
                      </a:r>
                      <a:endParaRPr lang="en-GB" sz="120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496804296"/>
                  </a:ext>
                </a:extLst>
              </a:tr>
              <a:tr h="0">
                <a:tc>
                  <a:txBody>
                    <a:bodyPr/>
                    <a:lstStyle/>
                    <a:p>
                      <a:r>
                        <a:rPr lang="en-GB" sz="1200">
                          <a:effectLst/>
                        </a:rPr>
                        <a:t>268</a:t>
                      </a:r>
                      <a:endParaRPr lang="en-GB" sz="120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tc>
                  <a:txBody>
                    <a:bodyPr/>
                    <a:lstStyle/>
                    <a:p>
                      <a:r>
                        <a:rPr lang="en-GB" sz="1200">
                          <a:effectLst/>
                        </a:rPr>
                        <a:t>Dillis</a:t>
                      </a:r>
                      <a:endParaRPr lang="en-GB" sz="120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tc>
                  <a:txBody>
                    <a:bodyPr/>
                    <a:lstStyle/>
                    <a:p>
                      <a:r>
                        <a:rPr lang="en-GB" sz="1200" dirty="0">
                          <a:effectLst/>
                        </a:rPr>
                        <a:t>I think it will be-, because 0's bigger than 0.-, is 0 bigger than 0.9? Would it be before the 0 kilograms?</a:t>
                      </a:r>
                      <a:endParaRPr lang="en-GB" sz="1200" dirty="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tc>
                  <a:txBody>
                    <a:bodyPr/>
                    <a:lstStyle/>
                    <a:p>
                      <a:r>
                        <a:rPr lang="en-GB" sz="1050">
                          <a:effectLst/>
                        </a:rPr>
                        <a:t> R</a:t>
                      </a:r>
                      <a:endParaRPr lang="en-GB" sz="120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299290925"/>
                  </a:ext>
                </a:extLst>
              </a:tr>
              <a:tr h="0">
                <a:tc>
                  <a:txBody>
                    <a:bodyPr/>
                    <a:lstStyle/>
                    <a:p>
                      <a:r>
                        <a:rPr lang="en-GB" sz="1200">
                          <a:effectLst/>
                        </a:rPr>
                        <a:t>269</a:t>
                      </a:r>
                      <a:endParaRPr lang="en-GB" sz="120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tc>
                  <a:txBody>
                    <a:bodyPr/>
                    <a:lstStyle/>
                    <a:p>
                      <a:r>
                        <a:rPr lang="en-GB" sz="1200">
                          <a:effectLst/>
                        </a:rPr>
                        <a:t>Teacher</a:t>
                      </a:r>
                      <a:endParaRPr lang="en-GB" sz="120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tc>
                  <a:txBody>
                    <a:bodyPr/>
                    <a:lstStyle/>
                    <a:p>
                      <a:r>
                        <a:rPr lang="en-GB" sz="1200" dirty="0">
                          <a:effectLst/>
                        </a:rPr>
                        <a:t>OK, good question, </a:t>
                      </a:r>
                      <a:r>
                        <a:rPr lang="en-GB" sz="1200" dirty="0" err="1">
                          <a:effectLst/>
                        </a:rPr>
                        <a:t>Dillis</a:t>
                      </a:r>
                      <a:r>
                        <a:rPr lang="en-GB" sz="1200" dirty="0">
                          <a:effectLst/>
                        </a:rPr>
                        <a:t>. I like your questions this morning. What do we think? Which one is bigger:  0 or 0.9? ((Some hands raised)) Cody.</a:t>
                      </a:r>
                      <a:endParaRPr lang="en-GB" sz="1200" dirty="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tc>
                  <a:txBody>
                    <a:bodyPr/>
                    <a:lstStyle/>
                    <a:p>
                      <a:r>
                        <a:rPr lang="en-GB" sz="1050">
                          <a:effectLst/>
                        </a:rPr>
                        <a:t> IB</a:t>
                      </a:r>
                      <a:endParaRPr lang="en-GB" sz="120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4104064673"/>
                  </a:ext>
                </a:extLst>
              </a:tr>
              <a:tr h="0">
                <a:tc>
                  <a:txBody>
                    <a:bodyPr/>
                    <a:lstStyle/>
                    <a:p>
                      <a:r>
                        <a:rPr lang="en-GB" sz="1200">
                          <a:effectLst/>
                        </a:rPr>
                        <a:t>270</a:t>
                      </a:r>
                      <a:endParaRPr lang="en-GB" sz="120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tc>
                  <a:txBody>
                    <a:bodyPr/>
                    <a:lstStyle/>
                    <a:p>
                      <a:r>
                        <a:rPr lang="en-GB" sz="1200">
                          <a:effectLst/>
                        </a:rPr>
                        <a:t>Cody</a:t>
                      </a:r>
                      <a:endParaRPr lang="en-GB" sz="120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tc>
                  <a:txBody>
                    <a:bodyPr/>
                    <a:lstStyle/>
                    <a:p>
                      <a:r>
                        <a:rPr lang="en-GB" sz="1200" dirty="0">
                          <a:effectLst/>
                        </a:rPr>
                        <a:t>0.9.</a:t>
                      </a:r>
                      <a:endParaRPr lang="en-GB" sz="1200" dirty="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tc>
                  <a:txBody>
                    <a:bodyPr/>
                    <a:lstStyle/>
                    <a:p>
                      <a:r>
                        <a:rPr lang="en-GB" sz="1200">
                          <a:effectLst/>
                        </a:rPr>
                        <a:t> </a:t>
                      </a:r>
                      <a:endParaRPr lang="en-GB" sz="120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020529425"/>
                  </a:ext>
                </a:extLst>
              </a:tr>
              <a:tr h="0">
                <a:tc>
                  <a:txBody>
                    <a:bodyPr/>
                    <a:lstStyle/>
                    <a:p>
                      <a:r>
                        <a:rPr lang="en-GB" sz="1200">
                          <a:effectLst/>
                        </a:rPr>
                        <a:t>271</a:t>
                      </a:r>
                      <a:endParaRPr lang="en-GB" sz="120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tc>
                  <a:txBody>
                    <a:bodyPr/>
                    <a:lstStyle/>
                    <a:p>
                      <a:r>
                        <a:rPr lang="en-GB" sz="1200">
                          <a:effectLst/>
                        </a:rPr>
                        <a:t>Teacher</a:t>
                      </a:r>
                      <a:endParaRPr lang="en-GB" sz="120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tc>
                  <a:txBody>
                    <a:bodyPr/>
                    <a:lstStyle/>
                    <a:p>
                      <a:r>
                        <a:rPr lang="en-GB" sz="1200">
                          <a:effectLst/>
                        </a:rPr>
                        <a:t>Because?</a:t>
                      </a:r>
                      <a:endParaRPr lang="en-GB" sz="120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tc>
                  <a:txBody>
                    <a:bodyPr/>
                    <a:lstStyle/>
                    <a:p>
                      <a:r>
                        <a:rPr lang="en-GB" sz="1050">
                          <a:effectLst/>
                        </a:rPr>
                        <a:t> IRE</a:t>
                      </a:r>
                      <a:endParaRPr lang="en-GB" sz="120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30648860"/>
                  </a:ext>
                </a:extLst>
              </a:tr>
              <a:tr h="0">
                <a:tc>
                  <a:txBody>
                    <a:bodyPr/>
                    <a:lstStyle/>
                    <a:p>
                      <a:r>
                        <a:rPr lang="en-GB" sz="1200">
                          <a:effectLst/>
                        </a:rPr>
                        <a:t>272</a:t>
                      </a:r>
                      <a:endParaRPr lang="en-GB" sz="120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tc>
                  <a:txBody>
                    <a:bodyPr/>
                    <a:lstStyle/>
                    <a:p>
                      <a:r>
                        <a:rPr lang="en-GB" sz="1200">
                          <a:effectLst/>
                        </a:rPr>
                        <a:t>Cody</a:t>
                      </a:r>
                      <a:endParaRPr lang="en-GB" sz="120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tc>
                  <a:txBody>
                    <a:bodyPr/>
                    <a:lstStyle/>
                    <a:p>
                      <a:r>
                        <a:rPr lang="en-GB" sz="1200" dirty="0">
                          <a:effectLst/>
                        </a:rPr>
                        <a:t>Because 0 would also be 0 grams, but 0.9 kilograms would be 90 grams-, 900 grams, and 900 grams is bigger than 0 grams.</a:t>
                      </a:r>
                      <a:endParaRPr lang="en-GB" sz="1200" dirty="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tc>
                  <a:txBody>
                    <a:bodyPr/>
                    <a:lstStyle/>
                    <a:p>
                      <a:r>
                        <a:rPr lang="en-GB" sz="1050" dirty="0">
                          <a:effectLst/>
                        </a:rPr>
                        <a:t> R</a:t>
                      </a:r>
                      <a:endParaRPr lang="en-GB" sz="1200" dirty="0">
                        <a:effectLst/>
                        <a:latin typeface="Calibri" panose="020F0502020204030204" pitchFamily="34" charset="0"/>
                        <a:ea typeface="Calibri" panose="020F050202020403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020015616"/>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3700" y="594890"/>
            <a:ext cx="4295140" cy="6817995"/>
          </a:xfrm>
          <a:custGeom>
            <a:avLst/>
            <a:gdLst/>
            <a:ahLst/>
            <a:cxnLst/>
            <a:rect l="l" t="t" r="r" b="b"/>
            <a:pathLst>
              <a:path w="4142740" h="6817995">
                <a:moveTo>
                  <a:pt x="0" y="0"/>
                </a:moveTo>
                <a:lnTo>
                  <a:pt x="4142277" y="0"/>
                </a:lnTo>
                <a:lnTo>
                  <a:pt x="4142277" y="6817437"/>
                </a:lnTo>
                <a:lnTo>
                  <a:pt x="0" y="6817437"/>
                </a:lnTo>
                <a:lnTo>
                  <a:pt x="0" y="0"/>
                </a:lnTo>
                <a:close/>
              </a:path>
            </a:pathLst>
          </a:custGeom>
          <a:ln w="31733">
            <a:solidFill>
              <a:srgbClr val="2791A6"/>
            </a:solidFill>
          </a:ln>
        </p:spPr>
        <p:txBody>
          <a:bodyPr wrap="square" lIns="0" tIns="0" rIns="0" bIns="0" rtlCol="0"/>
          <a:lstStyle/>
          <a:p>
            <a:endParaRPr/>
          </a:p>
        </p:txBody>
      </p:sp>
      <p:sp>
        <p:nvSpPr>
          <p:cNvPr id="3" name="object 3"/>
          <p:cNvSpPr txBox="1"/>
          <p:nvPr/>
        </p:nvSpPr>
        <p:spPr>
          <a:xfrm>
            <a:off x="546100" y="629800"/>
            <a:ext cx="4036909" cy="6920228"/>
          </a:xfrm>
          <a:prstGeom prst="rect">
            <a:avLst/>
          </a:prstGeom>
        </p:spPr>
        <p:txBody>
          <a:bodyPr vert="horz" wrap="square" lIns="0" tIns="0" rIns="0" bIns="0" rtlCol="0">
            <a:spAutoFit/>
          </a:bodyPr>
          <a:lstStyle/>
          <a:p>
            <a:pPr marL="12700" algn="just">
              <a:lnSpc>
                <a:spcPct val="100000"/>
              </a:lnSpc>
            </a:pPr>
            <a:r>
              <a:rPr sz="1400" b="1" dirty="0">
                <a:latin typeface="Arial"/>
                <a:cs typeface="Arial"/>
              </a:rPr>
              <a:t>Gathering data in your inquiries: baseline data</a:t>
            </a:r>
            <a:endParaRPr sz="1400" dirty="0">
              <a:latin typeface="Arial"/>
              <a:cs typeface="Arial"/>
            </a:endParaRPr>
          </a:p>
          <a:p>
            <a:pPr marL="12700" algn="just">
              <a:lnSpc>
                <a:spcPct val="100000"/>
              </a:lnSpc>
              <a:spcBef>
                <a:spcPts val="940"/>
              </a:spcBef>
            </a:pPr>
            <a:r>
              <a:rPr sz="1200" b="1" dirty="0">
                <a:solidFill>
                  <a:srgbClr val="1A616F"/>
                </a:solidFill>
                <a:latin typeface="Arial"/>
                <a:cs typeface="Arial"/>
              </a:rPr>
              <a:t>What is baseline data?</a:t>
            </a:r>
            <a:endParaRPr sz="1200" dirty="0">
              <a:latin typeface="Arial"/>
              <a:cs typeface="Arial"/>
            </a:endParaRPr>
          </a:p>
          <a:p>
            <a:pPr marL="82800" marR="5080" algn="just">
              <a:lnSpc>
                <a:spcPct val="121000"/>
              </a:lnSpc>
              <a:spcBef>
                <a:spcPts val="580"/>
              </a:spcBef>
            </a:pPr>
            <a:r>
              <a:rPr sz="1200" dirty="0">
                <a:latin typeface="Arial Unicode MS"/>
                <a:cs typeface="Arial Unicode MS"/>
              </a:rPr>
              <a:t>Baseline data means making observations and gathering  information before you make any changes in your learning  setting.</a:t>
            </a:r>
          </a:p>
          <a:p>
            <a:pPr marL="82800" algn="just">
              <a:lnSpc>
                <a:spcPct val="121000"/>
              </a:lnSpc>
              <a:spcBef>
                <a:spcPts val="580"/>
              </a:spcBef>
            </a:pPr>
            <a:r>
              <a:rPr sz="1200" dirty="0">
                <a:latin typeface="Arial Unicode MS"/>
                <a:cs typeface="Arial Unicode MS"/>
              </a:rPr>
              <a:t>Why should I collect baseline data?</a:t>
            </a:r>
          </a:p>
          <a:p>
            <a:pPr marL="82800" marR="5715" algn="just">
              <a:lnSpc>
                <a:spcPct val="121000"/>
              </a:lnSpc>
              <a:spcBef>
                <a:spcPts val="580"/>
              </a:spcBef>
            </a:pPr>
            <a:r>
              <a:rPr sz="1200" dirty="0">
                <a:latin typeface="Arial Unicode MS"/>
                <a:cs typeface="Arial Unicode MS"/>
              </a:rPr>
              <a:t>Knowing what sort of dialogue is taking place in your classroom at the start of your inquiry can:</a:t>
            </a:r>
          </a:p>
          <a:p>
            <a:pPr marL="82800" marR="7620" indent="-171450">
              <a:lnSpc>
                <a:spcPct val="121000"/>
              </a:lnSpc>
              <a:spcBef>
                <a:spcPts val="580"/>
              </a:spcBef>
              <a:buSzPct val="83333"/>
              <a:buFont typeface="Arial" panose="020B0604020202020204" pitchFamily="34" charset="0"/>
              <a:buChar char="•"/>
              <a:tabLst>
                <a:tab pos="100330" algn="l"/>
              </a:tabLst>
            </a:pPr>
            <a:r>
              <a:rPr sz="1200" dirty="0">
                <a:latin typeface="Arial Unicode MS"/>
                <a:cs typeface="Arial Unicode MS"/>
              </a:rPr>
              <a:t>Give you more information about your assumptions (students might be better or worse than you think)</a:t>
            </a:r>
          </a:p>
          <a:p>
            <a:pPr marL="82800" marR="5715" indent="-171450" algn="just">
              <a:lnSpc>
                <a:spcPct val="121000"/>
              </a:lnSpc>
              <a:spcBef>
                <a:spcPts val="580"/>
              </a:spcBef>
              <a:buSzPct val="83333"/>
              <a:buFont typeface="Arial" panose="020B0604020202020204" pitchFamily="34" charset="0"/>
              <a:buChar char="•"/>
              <a:tabLst>
                <a:tab pos="100330" algn="l"/>
              </a:tabLst>
            </a:pPr>
            <a:r>
              <a:rPr sz="1200" dirty="0">
                <a:latin typeface="Arial Unicode MS"/>
                <a:cs typeface="Arial Unicode MS"/>
              </a:rPr>
              <a:t>Help you to understand changes over time. You can compare your baseline data with data that you gather later to see if anything changes</a:t>
            </a:r>
          </a:p>
          <a:p>
            <a:pPr marL="82800" marR="6350" indent="-171450">
              <a:lnSpc>
                <a:spcPct val="121000"/>
              </a:lnSpc>
              <a:spcBef>
                <a:spcPts val="580"/>
              </a:spcBef>
              <a:buSzPct val="83333"/>
              <a:buFont typeface="Arial" panose="020B0604020202020204" pitchFamily="34" charset="0"/>
              <a:buChar char="•"/>
              <a:tabLst>
                <a:tab pos="100330" algn="l"/>
              </a:tabLst>
            </a:pPr>
            <a:r>
              <a:rPr sz="1200" dirty="0">
                <a:latin typeface="Arial Unicode MS"/>
                <a:cs typeface="Arial Unicode MS"/>
              </a:rPr>
              <a:t>Give you an indication if any interventions that you are  putting in place are making a positive difference</a:t>
            </a:r>
          </a:p>
          <a:p>
            <a:pPr marL="82800" marR="5080" algn="just">
              <a:lnSpc>
                <a:spcPct val="121000"/>
              </a:lnSpc>
              <a:spcBef>
                <a:spcPts val="580"/>
              </a:spcBef>
            </a:pPr>
            <a:r>
              <a:rPr sz="1200" dirty="0">
                <a:latin typeface="Arial Unicode MS"/>
                <a:cs typeface="Arial Unicode MS"/>
              </a:rPr>
              <a:t>Consider the two sections of dialogue on the right. They are the same group of</a:t>
            </a:r>
            <a:r>
              <a:rPr lang="en-US" sz="1200" dirty="0">
                <a:latin typeface="Arial Unicode MS"/>
                <a:cs typeface="Arial Unicode MS"/>
              </a:rPr>
              <a:t> </a:t>
            </a:r>
            <a:r>
              <a:rPr sz="1200" dirty="0">
                <a:latin typeface="Arial Unicode MS"/>
                <a:cs typeface="Arial Unicode MS"/>
              </a:rPr>
              <a:t>children before and after an intervention. The children are taking part in a group activity where they are solving multiple choice non-verbal reasoning problems. In the first example, you can see that there is not a lot of reasoning taking place: children aren’t spending much time discussing the activity or giving reasons to others. In the second example, interactions are longer and there is much more reasoning</a:t>
            </a:r>
            <a:r>
              <a:rPr lang="en-US" sz="1200" dirty="0">
                <a:latin typeface="Arial Unicode MS"/>
                <a:cs typeface="Arial Unicode MS"/>
              </a:rPr>
              <a:t> </a:t>
            </a:r>
            <a:r>
              <a:rPr sz="1200" dirty="0">
                <a:latin typeface="Arial Unicode MS"/>
                <a:cs typeface="Arial Unicode MS"/>
              </a:rPr>
              <a:t>(the</a:t>
            </a:r>
            <a:r>
              <a:rPr lang="en-US" sz="1200" dirty="0">
                <a:latin typeface="Arial Unicode MS"/>
                <a:cs typeface="Arial Unicode MS"/>
              </a:rPr>
              <a:t> </a:t>
            </a:r>
            <a:r>
              <a:rPr sz="1200" dirty="0">
                <a:latin typeface="Arial Unicode MS"/>
                <a:cs typeface="Arial Unicode MS"/>
              </a:rPr>
              <a:t>word ‘because’ is used often).</a:t>
            </a:r>
          </a:p>
          <a:p>
            <a:pPr marL="82800" marR="5715" algn="just">
              <a:lnSpc>
                <a:spcPct val="121000"/>
              </a:lnSpc>
              <a:spcBef>
                <a:spcPts val="580"/>
              </a:spcBef>
            </a:pPr>
            <a:r>
              <a:rPr sz="1200" dirty="0">
                <a:latin typeface="Arial Unicode MS"/>
                <a:cs typeface="Arial Unicode MS"/>
              </a:rPr>
              <a:t>This indicates that children are engaging in dialogue more  following the intervention, particularly showing reasoning.</a:t>
            </a:r>
          </a:p>
        </p:txBody>
      </p:sp>
      <p:sp>
        <p:nvSpPr>
          <p:cNvPr id="6" name="object 6"/>
          <p:cNvSpPr txBox="1"/>
          <p:nvPr/>
        </p:nvSpPr>
        <p:spPr>
          <a:xfrm>
            <a:off x="4841216" y="629800"/>
            <a:ext cx="3637400" cy="184666"/>
          </a:xfrm>
          <a:prstGeom prst="rect">
            <a:avLst/>
          </a:prstGeom>
        </p:spPr>
        <p:txBody>
          <a:bodyPr vert="horz" wrap="square" lIns="0" tIns="0" rIns="0" bIns="0" rtlCol="0">
            <a:spAutoFit/>
          </a:bodyPr>
          <a:lstStyle/>
          <a:p>
            <a:pPr marL="12700">
              <a:lnSpc>
                <a:spcPct val="100000"/>
              </a:lnSpc>
            </a:pPr>
            <a:r>
              <a:rPr sz="1200" b="1" dirty="0">
                <a:latin typeface="Arial"/>
                <a:cs typeface="Arial"/>
              </a:rPr>
              <a:t>Example 1: Baseline data before the intervention</a:t>
            </a:r>
            <a:endParaRPr sz="1200" dirty="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635" rIns="0" bIns="0" rtlCol="0">
            <a:spAutoFit/>
          </a:bodyPr>
          <a:lstStyle/>
          <a:p>
            <a:pPr marL="25400">
              <a:lnSpc>
                <a:spcPct val="100000"/>
              </a:lnSpc>
              <a:spcBef>
                <a:spcPts val="5"/>
              </a:spcBef>
            </a:pPr>
            <a:r>
              <a:rPr dirty="0"/>
              <a:t>29</a:t>
            </a:r>
          </a:p>
        </p:txBody>
      </p:sp>
      <p:sp>
        <p:nvSpPr>
          <p:cNvPr id="7" name="object 7"/>
          <p:cNvSpPr txBox="1"/>
          <p:nvPr/>
        </p:nvSpPr>
        <p:spPr>
          <a:xfrm>
            <a:off x="4841216" y="3308092"/>
            <a:ext cx="5427979" cy="184666"/>
          </a:xfrm>
          <a:prstGeom prst="rect">
            <a:avLst/>
          </a:prstGeom>
        </p:spPr>
        <p:txBody>
          <a:bodyPr vert="horz" wrap="square" lIns="0" tIns="0" rIns="0" bIns="0" rtlCol="0">
            <a:spAutoFit/>
          </a:bodyPr>
          <a:lstStyle/>
          <a:p>
            <a:pPr marL="12700">
              <a:lnSpc>
                <a:spcPct val="100000"/>
              </a:lnSpc>
            </a:pPr>
            <a:r>
              <a:rPr sz="1200" b="1" dirty="0">
                <a:latin typeface="Arial"/>
                <a:cs typeface="Arial"/>
              </a:rPr>
              <a:t>Example 2: Data gathered after the intervention showing positive changes</a:t>
            </a:r>
            <a:endParaRPr sz="1200" dirty="0">
              <a:latin typeface="Arial"/>
              <a:cs typeface="Arial"/>
            </a:endParaRPr>
          </a:p>
        </p:txBody>
      </p:sp>
      <p:graphicFrame>
        <p:nvGraphicFramePr>
          <p:cNvPr id="9" name="Table 8"/>
          <p:cNvGraphicFramePr>
            <a:graphicFrameLocks noGrp="1"/>
          </p:cNvGraphicFramePr>
          <p:nvPr>
            <p:extLst>
              <p:ext uri="{D42A27DB-BD31-4B8C-83A1-F6EECF244321}">
                <p14:modId xmlns:p14="http://schemas.microsoft.com/office/powerpoint/2010/main" val="1097452221"/>
              </p:ext>
            </p:extLst>
          </p:nvPr>
        </p:nvGraphicFramePr>
        <p:xfrm>
          <a:off x="4868430" y="962025"/>
          <a:ext cx="5431270" cy="2046605"/>
        </p:xfrm>
        <a:graphic>
          <a:graphicData uri="http://schemas.openxmlformats.org/drawingml/2006/table">
            <a:tbl>
              <a:tblPr firstRow="1" firstCol="1" bandRow="1">
                <a:tableStyleId>{5C22544A-7EE6-4342-B048-85BDC9FD1C3A}</a:tableStyleId>
              </a:tblPr>
              <a:tblGrid>
                <a:gridCol w="465181">
                  <a:extLst>
                    <a:ext uri="{9D8B030D-6E8A-4147-A177-3AD203B41FA5}">
                      <a16:colId xmlns:a16="http://schemas.microsoft.com/office/drawing/2014/main" val="20000"/>
                    </a:ext>
                  </a:extLst>
                </a:gridCol>
                <a:gridCol w="542256">
                  <a:extLst>
                    <a:ext uri="{9D8B030D-6E8A-4147-A177-3AD203B41FA5}">
                      <a16:colId xmlns:a16="http://schemas.microsoft.com/office/drawing/2014/main" val="20001"/>
                    </a:ext>
                  </a:extLst>
                </a:gridCol>
                <a:gridCol w="2214033">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344865">
                <a:tc>
                  <a:txBody>
                    <a:bodyPr/>
                    <a:lstStyle/>
                    <a:p>
                      <a:pPr>
                        <a:lnSpc>
                          <a:spcPct val="115000"/>
                        </a:lnSpc>
                        <a:spcAft>
                          <a:spcPts val="0"/>
                        </a:spcAft>
                      </a:pPr>
                      <a:r>
                        <a:rPr lang="en-GB" sz="1050" b="0" dirty="0">
                          <a:solidFill>
                            <a:schemeClr val="tx1"/>
                          </a:solidFill>
                          <a:effectLst/>
                        </a:rPr>
                        <a:t>03.12</a:t>
                      </a:r>
                      <a:endParaRPr lang="en-GB" sz="105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ct val="115000"/>
                        </a:lnSpc>
                        <a:spcAft>
                          <a:spcPts val="0"/>
                        </a:spcAft>
                      </a:pPr>
                      <a:r>
                        <a:rPr lang="en-GB" sz="1050" b="0" dirty="0">
                          <a:solidFill>
                            <a:schemeClr val="tx1"/>
                          </a:solidFill>
                          <a:effectLst/>
                        </a:rPr>
                        <a:t>K</a:t>
                      </a:r>
                      <a:endParaRPr lang="en-GB" sz="105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ct val="115000"/>
                        </a:lnSpc>
                        <a:spcAft>
                          <a:spcPts val="0"/>
                        </a:spcAft>
                      </a:pPr>
                      <a:r>
                        <a:rPr lang="en-GB" sz="1050" b="0" dirty="0">
                          <a:solidFill>
                            <a:schemeClr val="tx1"/>
                          </a:solidFill>
                          <a:effectLst/>
                        </a:rPr>
                        <a:t>This one, this one</a:t>
                      </a:r>
                      <a:endParaRPr lang="en-GB" sz="105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ct val="115000"/>
                        </a:lnSpc>
                        <a:spcAft>
                          <a:spcPts val="0"/>
                        </a:spcAft>
                      </a:pPr>
                      <a:r>
                        <a:rPr lang="en-GB" sz="1050" b="0" dirty="0">
                          <a:solidFill>
                            <a:schemeClr val="tx1"/>
                          </a:solidFill>
                          <a:effectLst/>
                        </a:rPr>
                        <a:t>K taps the answer with his finger and D circles it </a:t>
                      </a:r>
                      <a:endParaRPr lang="en-GB" sz="105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172433">
                <a:tc>
                  <a:txBody>
                    <a:bodyPr/>
                    <a:lstStyle/>
                    <a:p>
                      <a:pPr>
                        <a:lnSpc>
                          <a:spcPct val="115000"/>
                        </a:lnSpc>
                        <a:spcAft>
                          <a:spcPts val="0"/>
                        </a:spcAft>
                      </a:pPr>
                      <a:r>
                        <a:rPr lang="en-GB" sz="1050" b="0" dirty="0">
                          <a:solidFill>
                            <a:schemeClr val="tx1"/>
                          </a:solidFill>
                          <a:effectLst/>
                        </a:rPr>
                        <a:t>03.14</a:t>
                      </a:r>
                      <a:endParaRPr lang="en-GB" sz="105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050" dirty="0">
                          <a:solidFill>
                            <a:schemeClr val="tx1"/>
                          </a:solidFill>
                          <a:effectLst/>
                        </a:rPr>
                        <a:t>M</a:t>
                      </a:r>
                      <a:endParaRPr lang="en-GB" sz="105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050" dirty="0">
                          <a:solidFill>
                            <a:schemeClr val="tx1"/>
                          </a:solidFill>
                          <a:effectLst/>
                        </a:rPr>
                        <a:t>That one </a:t>
                      </a:r>
                      <a:endParaRPr lang="en-GB" sz="105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050" dirty="0">
                          <a:solidFill>
                            <a:schemeClr val="tx1"/>
                          </a:solidFill>
                          <a:effectLst/>
                        </a:rPr>
                        <a:t>K also points to the same answer </a:t>
                      </a:r>
                      <a:endParaRPr lang="en-GB" sz="105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44865">
                <a:tc>
                  <a:txBody>
                    <a:bodyPr/>
                    <a:lstStyle/>
                    <a:p>
                      <a:pPr>
                        <a:lnSpc>
                          <a:spcPct val="115000"/>
                        </a:lnSpc>
                        <a:spcAft>
                          <a:spcPts val="0"/>
                        </a:spcAft>
                      </a:pPr>
                      <a:r>
                        <a:rPr lang="en-GB" sz="1050" b="0" dirty="0">
                          <a:solidFill>
                            <a:schemeClr val="tx1"/>
                          </a:solidFill>
                          <a:effectLst/>
                        </a:rPr>
                        <a:t>03.21</a:t>
                      </a:r>
                      <a:endParaRPr lang="en-GB" sz="105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050">
                          <a:solidFill>
                            <a:schemeClr val="tx1"/>
                          </a:solidFill>
                          <a:effectLst/>
                        </a:rPr>
                        <a:t>K</a:t>
                      </a:r>
                      <a:endParaRPr lang="en-GB" sz="105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050" dirty="0">
                          <a:solidFill>
                            <a:schemeClr val="tx1"/>
                          </a:solidFill>
                          <a:effectLst/>
                        </a:rPr>
                        <a:t>It’s going to be that one, A. This one, it’s going to be bike, that, I think it’s C</a:t>
                      </a:r>
                      <a:endParaRPr lang="en-GB" sz="105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050" dirty="0">
                          <a:solidFill>
                            <a:schemeClr val="tx1"/>
                          </a:solidFill>
                          <a:effectLst/>
                        </a:rPr>
                        <a:t> </a:t>
                      </a:r>
                      <a:endParaRPr lang="en-GB" sz="105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72433">
                <a:tc>
                  <a:txBody>
                    <a:bodyPr/>
                    <a:lstStyle/>
                    <a:p>
                      <a:pPr>
                        <a:lnSpc>
                          <a:spcPct val="115000"/>
                        </a:lnSpc>
                        <a:spcAft>
                          <a:spcPts val="0"/>
                        </a:spcAft>
                      </a:pPr>
                      <a:r>
                        <a:rPr lang="en-GB" sz="1050" b="0" dirty="0">
                          <a:solidFill>
                            <a:schemeClr val="tx1"/>
                          </a:solidFill>
                          <a:effectLst/>
                        </a:rPr>
                        <a:t>03.34</a:t>
                      </a:r>
                      <a:endParaRPr lang="en-GB" sz="105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050">
                          <a:solidFill>
                            <a:schemeClr val="tx1"/>
                          </a:solidFill>
                          <a:effectLst/>
                        </a:rPr>
                        <a:t>D</a:t>
                      </a:r>
                      <a:endParaRPr lang="en-GB" sz="105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050" dirty="0">
                          <a:solidFill>
                            <a:schemeClr val="tx1"/>
                          </a:solidFill>
                          <a:effectLst/>
                        </a:rPr>
                        <a:t>Yeah</a:t>
                      </a:r>
                      <a:endParaRPr lang="en-GB" sz="105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050" dirty="0">
                          <a:solidFill>
                            <a:schemeClr val="tx1"/>
                          </a:solidFill>
                          <a:effectLst/>
                        </a:rPr>
                        <a:t> </a:t>
                      </a:r>
                      <a:endParaRPr lang="en-GB" sz="105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72433">
                <a:tc>
                  <a:txBody>
                    <a:bodyPr/>
                    <a:lstStyle/>
                    <a:p>
                      <a:pPr>
                        <a:lnSpc>
                          <a:spcPct val="115000"/>
                        </a:lnSpc>
                        <a:spcAft>
                          <a:spcPts val="0"/>
                        </a:spcAft>
                      </a:pPr>
                      <a:r>
                        <a:rPr lang="en-GB" sz="1050" b="0" dirty="0">
                          <a:solidFill>
                            <a:schemeClr val="tx1"/>
                          </a:solidFill>
                          <a:effectLst/>
                        </a:rPr>
                        <a:t>03.34</a:t>
                      </a:r>
                      <a:endParaRPr lang="en-GB" sz="105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050">
                          <a:solidFill>
                            <a:schemeClr val="tx1"/>
                          </a:solidFill>
                          <a:effectLst/>
                        </a:rPr>
                        <a:t>M</a:t>
                      </a:r>
                      <a:endParaRPr lang="en-GB" sz="105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050">
                          <a:solidFill>
                            <a:schemeClr val="tx1"/>
                          </a:solidFill>
                          <a:effectLst/>
                        </a:rPr>
                        <a:t>Yeah</a:t>
                      </a:r>
                      <a:endParaRPr lang="en-GB" sz="105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050" dirty="0">
                          <a:solidFill>
                            <a:schemeClr val="tx1"/>
                          </a:solidFill>
                          <a:effectLst/>
                        </a:rPr>
                        <a:t> </a:t>
                      </a:r>
                      <a:endParaRPr lang="en-GB" sz="105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72433">
                <a:tc>
                  <a:txBody>
                    <a:bodyPr/>
                    <a:lstStyle/>
                    <a:p>
                      <a:pPr>
                        <a:lnSpc>
                          <a:spcPct val="115000"/>
                        </a:lnSpc>
                        <a:spcAft>
                          <a:spcPts val="0"/>
                        </a:spcAft>
                      </a:pPr>
                      <a:r>
                        <a:rPr lang="en-GB" sz="1050" b="0" dirty="0">
                          <a:solidFill>
                            <a:schemeClr val="tx1"/>
                          </a:solidFill>
                          <a:effectLst/>
                        </a:rPr>
                        <a:t>03.35</a:t>
                      </a:r>
                      <a:endParaRPr lang="en-GB" sz="105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050">
                          <a:solidFill>
                            <a:schemeClr val="tx1"/>
                          </a:solidFill>
                          <a:effectLst/>
                        </a:rPr>
                        <a:t>K</a:t>
                      </a:r>
                      <a:endParaRPr lang="en-GB" sz="105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050">
                          <a:solidFill>
                            <a:schemeClr val="tx1"/>
                          </a:solidFill>
                          <a:effectLst/>
                        </a:rPr>
                        <a:t>Just do C</a:t>
                      </a:r>
                      <a:endParaRPr lang="en-GB" sz="105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050" dirty="0">
                          <a:solidFill>
                            <a:schemeClr val="tx1"/>
                          </a:solidFill>
                          <a:effectLst/>
                        </a:rPr>
                        <a:t> </a:t>
                      </a:r>
                      <a:endParaRPr lang="en-GB" sz="105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72433">
                <a:tc>
                  <a:txBody>
                    <a:bodyPr/>
                    <a:lstStyle/>
                    <a:p>
                      <a:pPr>
                        <a:lnSpc>
                          <a:spcPct val="115000"/>
                        </a:lnSpc>
                        <a:spcAft>
                          <a:spcPts val="0"/>
                        </a:spcAft>
                      </a:pPr>
                      <a:r>
                        <a:rPr lang="en-GB" sz="1050" b="0" dirty="0">
                          <a:solidFill>
                            <a:schemeClr val="tx1"/>
                          </a:solidFill>
                          <a:effectLst/>
                        </a:rPr>
                        <a:t>03.38</a:t>
                      </a:r>
                      <a:endParaRPr lang="en-GB" sz="105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ct val="115000"/>
                        </a:lnSpc>
                        <a:spcAft>
                          <a:spcPts val="0"/>
                        </a:spcAft>
                      </a:pPr>
                      <a:r>
                        <a:rPr lang="en-GB" sz="1050">
                          <a:solidFill>
                            <a:schemeClr val="tx1"/>
                          </a:solidFill>
                          <a:effectLst/>
                        </a:rPr>
                        <a:t>D</a:t>
                      </a:r>
                      <a:endParaRPr lang="en-GB" sz="105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ct val="115000"/>
                        </a:lnSpc>
                        <a:spcAft>
                          <a:spcPts val="0"/>
                        </a:spcAft>
                      </a:pPr>
                      <a:r>
                        <a:rPr lang="en-GB" sz="1050" dirty="0">
                          <a:solidFill>
                            <a:schemeClr val="tx1"/>
                          </a:solidFill>
                          <a:effectLst/>
                        </a:rPr>
                        <a:t>Yeah, cause look</a:t>
                      </a:r>
                      <a:endParaRPr lang="en-GB" sz="105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ct val="115000"/>
                        </a:lnSpc>
                        <a:spcAft>
                          <a:spcPts val="0"/>
                        </a:spcAft>
                      </a:pPr>
                      <a:r>
                        <a:rPr lang="en-GB" sz="1050" dirty="0">
                          <a:solidFill>
                            <a:schemeClr val="tx1"/>
                          </a:solidFill>
                          <a:effectLst/>
                        </a:rPr>
                        <a:t>D points at the question </a:t>
                      </a:r>
                      <a:endParaRPr lang="en-GB" sz="105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6"/>
                  </a:ext>
                </a:extLst>
              </a:tr>
              <a:tr h="292735">
                <a:tc>
                  <a:txBody>
                    <a:bodyPr/>
                    <a:lstStyle/>
                    <a:p>
                      <a:pPr>
                        <a:lnSpc>
                          <a:spcPct val="115000"/>
                        </a:lnSpc>
                        <a:spcAft>
                          <a:spcPts val="0"/>
                        </a:spcAft>
                      </a:pPr>
                      <a:r>
                        <a:rPr lang="en-GB" sz="1050" b="0" dirty="0">
                          <a:solidFill>
                            <a:schemeClr val="tx1"/>
                          </a:solidFill>
                          <a:effectLst/>
                        </a:rPr>
                        <a:t>03.40</a:t>
                      </a:r>
                      <a:endParaRPr lang="en-GB" sz="105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ct val="115000"/>
                        </a:lnSpc>
                        <a:spcAft>
                          <a:spcPts val="0"/>
                        </a:spcAft>
                      </a:pPr>
                      <a:r>
                        <a:rPr lang="en-GB" sz="1050" dirty="0">
                          <a:solidFill>
                            <a:schemeClr val="tx1"/>
                          </a:solidFill>
                          <a:effectLst/>
                        </a:rPr>
                        <a:t>K</a:t>
                      </a:r>
                      <a:endParaRPr lang="en-GB" sz="105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ct val="115000"/>
                        </a:lnSpc>
                        <a:spcAft>
                          <a:spcPts val="0"/>
                        </a:spcAft>
                      </a:pPr>
                      <a:r>
                        <a:rPr lang="en-GB" sz="1050" dirty="0">
                          <a:solidFill>
                            <a:schemeClr val="tx1"/>
                          </a:solidFill>
                          <a:effectLst/>
                        </a:rPr>
                        <a:t>Yeah, yeah, yeah</a:t>
                      </a:r>
                      <a:endParaRPr lang="en-GB" sz="105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ct val="115000"/>
                        </a:lnSpc>
                        <a:spcAft>
                          <a:spcPts val="0"/>
                        </a:spcAft>
                      </a:pPr>
                      <a:r>
                        <a:rPr lang="en-GB" sz="1050" dirty="0">
                          <a:solidFill>
                            <a:schemeClr val="tx1"/>
                          </a:solidFill>
                          <a:effectLst/>
                        </a:rPr>
                        <a:t>D circles answer </a:t>
                      </a:r>
                      <a:endParaRPr lang="en-GB" sz="105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7"/>
                  </a:ext>
                </a:extLst>
              </a:tr>
              <a:tr h="172433">
                <a:tc>
                  <a:txBody>
                    <a:bodyPr/>
                    <a:lstStyle/>
                    <a:p>
                      <a:pPr>
                        <a:lnSpc>
                          <a:spcPct val="115000"/>
                        </a:lnSpc>
                        <a:spcAft>
                          <a:spcPts val="0"/>
                        </a:spcAft>
                      </a:pPr>
                      <a:r>
                        <a:rPr lang="en-GB" sz="1050" b="0" dirty="0">
                          <a:solidFill>
                            <a:schemeClr val="tx1"/>
                          </a:solidFill>
                          <a:effectLst/>
                        </a:rPr>
                        <a:t>03.45</a:t>
                      </a:r>
                      <a:endParaRPr lang="en-GB" sz="105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050">
                          <a:solidFill>
                            <a:schemeClr val="tx1"/>
                          </a:solidFill>
                          <a:effectLst/>
                        </a:rPr>
                        <a:t>K</a:t>
                      </a:r>
                      <a:endParaRPr lang="en-GB" sz="105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050" dirty="0">
                          <a:solidFill>
                            <a:schemeClr val="tx1"/>
                          </a:solidFill>
                          <a:effectLst/>
                        </a:rPr>
                        <a:t>Pepper, salt, salt </a:t>
                      </a:r>
                      <a:endParaRPr lang="en-GB" sz="105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050" dirty="0">
                          <a:solidFill>
                            <a:schemeClr val="tx1"/>
                          </a:solidFill>
                          <a:effectLst/>
                        </a:rPr>
                        <a:t>Points at answer, D circles answer </a:t>
                      </a:r>
                      <a:endParaRPr lang="en-GB" sz="105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270951440"/>
              </p:ext>
            </p:extLst>
          </p:nvPr>
        </p:nvGraphicFramePr>
        <p:xfrm>
          <a:off x="4868430" y="3705225"/>
          <a:ext cx="5431270" cy="3529330"/>
        </p:xfrm>
        <a:graphic>
          <a:graphicData uri="http://schemas.openxmlformats.org/drawingml/2006/table">
            <a:tbl>
              <a:tblPr firstRow="1" firstCol="1" bandRow="1">
                <a:tableStyleId>{5C22544A-7EE6-4342-B048-85BDC9FD1C3A}</a:tableStyleId>
              </a:tblPr>
              <a:tblGrid>
                <a:gridCol w="484934">
                  <a:extLst>
                    <a:ext uri="{9D8B030D-6E8A-4147-A177-3AD203B41FA5}">
                      <a16:colId xmlns:a16="http://schemas.microsoft.com/office/drawing/2014/main" val="20000"/>
                    </a:ext>
                  </a:extLst>
                </a:gridCol>
                <a:gridCol w="486460">
                  <a:extLst>
                    <a:ext uri="{9D8B030D-6E8A-4147-A177-3AD203B41FA5}">
                      <a16:colId xmlns:a16="http://schemas.microsoft.com/office/drawing/2014/main" val="20001"/>
                    </a:ext>
                  </a:extLst>
                </a:gridCol>
                <a:gridCol w="2250076">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171786">
                <a:tc>
                  <a:txBody>
                    <a:bodyPr/>
                    <a:lstStyle/>
                    <a:p>
                      <a:pPr>
                        <a:lnSpc>
                          <a:spcPct val="115000"/>
                        </a:lnSpc>
                        <a:spcAft>
                          <a:spcPts val="0"/>
                        </a:spcAft>
                      </a:pPr>
                      <a:r>
                        <a:rPr lang="en-GB" sz="1050" b="0" dirty="0">
                          <a:solidFill>
                            <a:schemeClr val="tx1"/>
                          </a:solidFill>
                          <a:effectLst/>
                        </a:rPr>
                        <a:t>02.00</a:t>
                      </a:r>
                      <a:endParaRPr lang="en-GB" sz="105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ct val="115000"/>
                        </a:lnSpc>
                        <a:spcAft>
                          <a:spcPts val="0"/>
                        </a:spcAft>
                      </a:pPr>
                      <a:r>
                        <a:rPr lang="en-GB" sz="1050" b="0" dirty="0">
                          <a:solidFill>
                            <a:schemeClr val="tx1"/>
                          </a:solidFill>
                          <a:effectLst/>
                        </a:rPr>
                        <a:t>D</a:t>
                      </a:r>
                      <a:endParaRPr lang="en-GB" sz="105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ct val="115000"/>
                        </a:lnSpc>
                        <a:spcAft>
                          <a:spcPts val="0"/>
                        </a:spcAft>
                      </a:pPr>
                      <a:r>
                        <a:rPr lang="en-GB" sz="1050" b="0" dirty="0">
                          <a:solidFill>
                            <a:schemeClr val="tx1"/>
                          </a:solidFill>
                          <a:effectLst/>
                        </a:rPr>
                        <a:t>No but look at that, that’s the same </a:t>
                      </a:r>
                      <a:endParaRPr lang="en-GB" sz="105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ct val="115000"/>
                        </a:lnSpc>
                        <a:spcAft>
                          <a:spcPts val="0"/>
                        </a:spcAft>
                      </a:pPr>
                      <a:r>
                        <a:rPr lang="en-GB" sz="1050" dirty="0">
                          <a:effectLst/>
                        </a:rPr>
                        <a:t> </a:t>
                      </a:r>
                      <a:endParaRPr lang="en-GB" sz="105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0"/>
                  </a:ext>
                </a:extLst>
              </a:tr>
              <a:tr h="171786">
                <a:tc>
                  <a:txBody>
                    <a:bodyPr/>
                    <a:lstStyle/>
                    <a:p>
                      <a:pPr>
                        <a:lnSpc>
                          <a:spcPct val="115000"/>
                        </a:lnSpc>
                        <a:spcAft>
                          <a:spcPts val="0"/>
                        </a:spcAft>
                      </a:pPr>
                      <a:r>
                        <a:rPr lang="en-GB" sz="1050" b="0" dirty="0">
                          <a:solidFill>
                            <a:schemeClr val="tx1"/>
                          </a:solidFill>
                          <a:effectLst/>
                        </a:rPr>
                        <a:t>02.03</a:t>
                      </a:r>
                      <a:endParaRPr lang="en-GB" sz="105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ct val="115000"/>
                        </a:lnSpc>
                        <a:spcAft>
                          <a:spcPts val="0"/>
                        </a:spcAft>
                      </a:pPr>
                      <a:r>
                        <a:rPr lang="en-GB" sz="1050" dirty="0">
                          <a:effectLst/>
                        </a:rPr>
                        <a:t>M</a:t>
                      </a:r>
                      <a:endParaRPr lang="en-GB" sz="105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ct val="115000"/>
                        </a:lnSpc>
                        <a:spcAft>
                          <a:spcPts val="0"/>
                        </a:spcAft>
                      </a:pPr>
                      <a:r>
                        <a:rPr lang="en-GB" sz="1050" dirty="0">
                          <a:effectLst/>
                        </a:rPr>
                        <a:t>That’s not (inaudible)</a:t>
                      </a:r>
                      <a:endParaRPr lang="en-GB" sz="105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ct val="115000"/>
                        </a:lnSpc>
                        <a:spcAft>
                          <a:spcPts val="0"/>
                        </a:spcAft>
                      </a:pPr>
                      <a:r>
                        <a:rPr lang="en-GB" sz="1050" dirty="0">
                          <a:effectLst/>
                        </a:rPr>
                        <a:t> </a:t>
                      </a:r>
                      <a:endParaRPr lang="en-GB" sz="105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1"/>
                  </a:ext>
                </a:extLst>
              </a:tr>
              <a:tr h="171786">
                <a:tc>
                  <a:txBody>
                    <a:bodyPr/>
                    <a:lstStyle/>
                    <a:p>
                      <a:pPr>
                        <a:lnSpc>
                          <a:spcPct val="115000"/>
                        </a:lnSpc>
                        <a:spcAft>
                          <a:spcPts val="0"/>
                        </a:spcAft>
                      </a:pPr>
                      <a:r>
                        <a:rPr lang="en-GB" sz="1050" b="0" dirty="0">
                          <a:solidFill>
                            <a:schemeClr val="tx1"/>
                          </a:solidFill>
                          <a:effectLst/>
                        </a:rPr>
                        <a:t>02.03</a:t>
                      </a:r>
                      <a:endParaRPr lang="en-GB" sz="105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ct val="115000"/>
                        </a:lnSpc>
                        <a:spcAft>
                          <a:spcPts val="0"/>
                        </a:spcAft>
                      </a:pPr>
                      <a:r>
                        <a:rPr lang="en-GB" sz="1050" dirty="0">
                          <a:effectLst/>
                        </a:rPr>
                        <a:t>D</a:t>
                      </a:r>
                      <a:endParaRPr lang="en-GB" sz="105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ct val="115000"/>
                        </a:lnSpc>
                        <a:spcAft>
                          <a:spcPts val="0"/>
                        </a:spcAft>
                      </a:pPr>
                      <a:r>
                        <a:rPr lang="en-GB" sz="1050" dirty="0">
                          <a:effectLst/>
                        </a:rPr>
                        <a:t>This is it! </a:t>
                      </a:r>
                      <a:endParaRPr lang="en-GB" sz="105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ct val="115000"/>
                        </a:lnSpc>
                        <a:spcAft>
                          <a:spcPts val="0"/>
                        </a:spcAft>
                      </a:pPr>
                      <a:r>
                        <a:rPr lang="en-GB" sz="1050" dirty="0">
                          <a:effectLst/>
                        </a:rPr>
                        <a:t> </a:t>
                      </a:r>
                      <a:endParaRPr lang="en-GB" sz="105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2"/>
                  </a:ext>
                </a:extLst>
              </a:tr>
              <a:tr h="171786">
                <a:tc>
                  <a:txBody>
                    <a:bodyPr/>
                    <a:lstStyle/>
                    <a:p>
                      <a:pPr>
                        <a:lnSpc>
                          <a:spcPct val="115000"/>
                        </a:lnSpc>
                        <a:spcAft>
                          <a:spcPts val="0"/>
                        </a:spcAft>
                      </a:pPr>
                      <a:r>
                        <a:rPr lang="en-GB" sz="1050" b="0" dirty="0">
                          <a:solidFill>
                            <a:schemeClr val="tx1"/>
                          </a:solidFill>
                          <a:effectLst/>
                        </a:rPr>
                        <a:t>02.05</a:t>
                      </a:r>
                      <a:endParaRPr lang="en-GB" sz="105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ct val="115000"/>
                        </a:lnSpc>
                        <a:spcAft>
                          <a:spcPts val="0"/>
                        </a:spcAft>
                      </a:pPr>
                      <a:r>
                        <a:rPr lang="en-GB" sz="1050">
                          <a:effectLst/>
                        </a:rPr>
                        <a:t>K</a:t>
                      </a:r>
                      <a:endParaRPr lang="en-GB" sz="105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ct val="115000"/>
                        </a:lnSpc>
                        <a:spcAft>
                          <a:spcPts val="0"/>
                        </a:spcAft>
                      </a:pPr>
                      <a:r>
                        <a:rPr lang="en-GB" sz="1050" dirty="0">
                          <a:effectLst/>
                        </a:rPr>
                        <a:t>No, because then it’s different cups </a:t>
                      </a:r>
                      <a:endParaRPr lang="en-GB" sz="105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ct val="115000"/>
                        </a:lnSpc>
                        <a:spcAft>
                          <a:spcPts val="0"/>
                        </a:spcAft>
                      </a:pPr>
                      <a:r>
                        <a:rPr lang="en-GB" sz="1050" dirty="0">
                          <a:effectLst/>
                        </a:rPr>
                        <a:t> </a:t>
                      </a:r>
                      <a:endParaRPr lang="en-GB" sz="105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3"/>
                  </a:ext>
                </a:extLst>
              </a:tr>
              <a:tr h="171786">
                <a:tc>
                  <a:txBody>
                    <a:bodyPr/>
                    <a:lstStyle/>
                    <a:p>
                      <a:pPr>
                        <a:lnSpc>
                          <a:spcPct val="115000"/>
                        </a:lnSpc>
                        <a:spcAft>
                          <a:spcPts val="0"/>
                        </a:spcAft>
                      </a:pPr>
                      <a:r>
                        <a:rPr lang="en-GB" sz="1050" b="0" dirty="0">
                          <a:solidFill>
                            <a:schemeClr val="tx1"/>
                          </a:solidFill>
                          <a:effectLst/>
                        </a:rPr>
                        <a:t>02.07</a:t>
                      </a:r>
                      <a:endParaRPr lang="en-GB" sz="105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ct val="115000"/>
                        </a:lnSpc>
                        <a:spcAft>
                          <a:spcPts val="0"/>
                        </a:spcAft>
                      </a:pPr>
                      <a:r>
                        <a:rPr lang="en-GB" sz="1050">
                          <a:effectLst/>
                        </a:rPr>
                        <a:t>D</a:t>
                      </a:r>
                      <a:endParaRPr lang="en-GB" sz="105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ct val="115000"/>
                        </a:lnSpc>
                        <a:spcAft>
                          <a:spcPts val="0"/>
                        </a:spcAft>
                      </a:pPr>
                      <a:r>
                        <a:rPr lang="en-GB" sz="1050" dirty="0">
                          <a:effectLst/>
                        </a:rPr>
                        <a:t>Yeah, because that’s the different one</a:t>
                      </a:r>
                      <a:endParaRPr lang="en-GB" sz="105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ct val="115000"/>
                        </a:lnSpc>
                        <a:spcAft>
                          <a:spcPts val="0"/>
                        </a:spcAft>
                      </a:pPr>
                      <a:r>
                        <a:rPr lang="en-GB" sz="1050" dirty="0">
                          <a:effectLst/>
                        </a:rPr>
                        <a:t> </a:t>
                      </a:r>
                      <a:endParaRPr lang="en-GB" sz="105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4"/>
                  </a:ext>
                </a:extLst>
              </a:tr>
              <a:tr h="171786">
                <a:tc>
                  <a:txBody>
                    <a:bodyPr/>
                    <a:lstStyle/>
                    <a:p>
                      <a:pPr>
                        <a:lnSpc>
                          <a:spcPct val="115000"/>
                        </a:lnSpc>
                        <a:spcAft>
                          <a:spcPts val="0"/>
                        </a:spcAft>
                      </a:pPr>
                      <a:r>
                        <a:rPr lang="en-GB" sz="1050" b="0" dirty="0">
                          <a:solidFill>
                            <a:schemeClr val="tx1"/>
                          </a:solidFill>
                          <a:effectLst/>
                        </a:rPr>
                        <a:t>02.10</a:t>
                      </a:r>
                      <a:endParaRPr lang="en-GB" sz="105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ct val="115000"/>
                        </a:lnSpc>
                        <a:spcAft>
                          <a:spcPts val="0"/>
                        </a:spcAft>
                      </a:pPr>
                      <a:r>
                        <a:rPr lang="en-GB" sz="1050">
                          <a:effectLst/>
                        </a:rPr>
                        <a:t>K</a:t>
                      </a:r>
                      <a:endParaRPr lang="en-GB" sz="105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ct val="115000"/>
                        </a:lnSpc>
                        <a:spcAft>
                          <a:spcPts val="0"/>
                        </a:spcAft>
                      </a:pPr>
                      <a:r>
                        <a:rPr lang="en-GB" sz="1050">
                          <a:effectLst/>
                        </a:rPr>
                        <a:t>You need to do this one, D.</a:t>
                      </a:r>
                      <a:endParaRPr lang="en-GB" sz="105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ct val="115000"/>
                        </a:lnSpc>
                        <a:spcAft>
                          <a:spcPts val="0"/>
                        </a:spcAft>
                      </a:pPr>
                      <a:r>
                        <a:rPr lang="en-GB" sz="1050" dirty="0">
                          <a:effectLst/>
                        </a:rPr>
                        <a:t> </a:t>
                      </a:r>
                      <a:endParaRPr lang="en-GB" sz="105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5"/>
                  </a:ext>
                </a:extLst>
              </a:tr>
              <a:tr h="171786">
                <a:tc>
                  <a:txBody>
                    <a:bodyPr/>
                    <a:lstStyle/>
                    <a:p>
                      <a:pPr>
                        <a:lnSpc>
                          <a:spcPct val="115000"/>
                        </a:lnSpc>
                        <a:spcAft>
                          <a:spcPts val="0"/>
                        </a:spcAft>
                      </a:pPr>
                      <a:r>
                        <a:rPr lang="en-GB" sz="1050" b="0" dirty="0">
                          <a:solidFill>
                            <a:schemeClr val="tx1"/>
                          </a:solidFill>
                          <a:effectLst/>
                        </a:rPr>
                        <a:t>02.12</a:t>
                      </a:r>
                      <a:endParaRPr lang="en-GB" sz="105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ct val="115000"/>
                        </a:lnSpc>
                        <a:spcAft>
                          <a:spcPts val="0"/>
                        </a:spcAft>
                      </a:pPr>
                      <a:r>
                        <a:rPr lang="en-GB" sz="1050">
                          <a:effectLst/>
                        </a:rPr>
                        <a:t>M</a:t>
                      </a:r>
                      <a:endParaRPr lang="en-GB" sz="105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ct val="115000"/>
                        </a:lnSpc>
                        <a:spcAft>
                          <a:spcPts val="0"/>
                        </a:spcAft>
                      </a:pPr>
                      <a:r>
                        <a:rPr lang="en-GB" sz="1050">
                          <a:effectLst/>
                        </a:rPr>
                        <a:t>I thought that too</a:t>
                      </a:r>
                      <a:endParaRPr lang="en-GB" sz="105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ct val="115000"/>
                        </a:lnSpc>
                        <a:spcAft>
                          <a:spcPts val="0"/>
                        </a:spcAft>
                      </a:pPr>
                      <a:r>
                        <a:rPr lang="en-GB" sz="1050" dirty="0">
                          <a:effectLst/>
                        </a:rPr>
                        <a:t>M circles answer D</a:t>
                      </a:r>
                      <a:endParaRPr lang="en-GB" sz="105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6"/>
                  </a:ext>
                </a:extLst>
              </a:tr>
              <a:tr h="354272">
                <a:tc>
                  <a:txBody>
                    <a:bodyPr/>
                    <a:lstStyle/>
                    <a:p>
                      <a:pPr>
                        <a:lnSpc>
                          <a:spcPct val="115000"/>
                        </a:lnSpc>
                        <a:spcAft>
                          <a:spcPts val="0"/>
                        </a:spcAft>
                      </a:pPr>
                      <a:r>
                        <a:rPr lang="en-GB" sz="1050" b="0" dirty="0">
                          <a:solidFill>
                            <a:schemeClr val="tx1"/>
                          </a:solidFill>
                          <a:effectLst/>
                        </a:rPr>
                        <a:t>02.25</a:t>
                      </a:r>
                      <a:endParaRPr lang="en-GB" sz="105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050" dirty="0">
                          <a:solidFill>
                            <a:schemeClr val="tx1"/>
                          </a:solidFill>
                          <a:effectLst/>
                        </a:rPr>
                        <a:t>D</a:t>
                      </a:r>
                      <a:endParaRPr lang="en-GB" sz="105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050" dirty="0">
                          <a:solidFill>
                            <a:schemeClr val="tx1"/>
                          </a:solidFill>
                          <a:effectLst/>
                        </a:rPr>
                        <a:t>That one? </a:t>
                      </a:r>
                      <a:endParaRPr lang="en-GB" sz="105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050" dirty="0">
                          <a:solidFill>
                            <a:schemeClr val="tx1"/>
                          </a:solidFill>
                          <a:effectLst/>
                        </a:rPr>
                        <a:t>Children read question silently . D points to an answer </a:t>
                      </a:r>
                      <a:endParaRPr lang="en-GB" sz="105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54272">
                <a:tc>
                  <a:txBody>
                    <a:bodyPr/>
                    <a:lstStyle/>
                    <a:p>
                      <a:pPr>
                        <a:lnSpc>
                          <a:spcPct val="115000"/>
                        </a:lnSpc>
                        <a:spcAft>
                          <a:spcPts val="0"/>
                        </a:spcAft>
                      </a:pPr>
                      <a:r>
                        <a:rPr lang="en-GB" sz="1050" b="0" dirty="0">
                          <a:solidFill>
                            <a:schemeClr val="tx1"/>
                          </a:solidFill>
                          <a:effectLst/>
                        </a:rPr>
                        <a:t>02.29</a:t>
                      </a:r>
                      <a:endParaRPr lang="en-GB" sz="105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050">
                          <a:solidFill>
                            <a:schemeClr val="tx1"/>
                          </a:solidFill>
                          <a:effectLst/>
                        </a:rPr>
                        <a:t>K</a:t>
                      </a:r>
                      <a:endParaRPr lang="en-GB" sz="105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050" dirty="0">
                          <a:solidFill>
                            <a:schemeClr val="tx1"/>
                          </a:solidFill>
                          <a:effectLst/>
                        </a:rPr>
                        <a:t>It should be this one, because then there’s another layer. 4 and 5 </a:t>
                      </a:r>
                      <a:endParaRPr lang="en-GB" sz="105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050" dirty="0">
                          <a:solidFill>
                            <a:schemeClr val="tx1"/>
                          </a:solidFill>
                          <a:effectLst/>
                        </a:rPr>
                        <a:t>K points to same answer as D</a:t>
                      </a:r>
                      <a:endParaRPr lang="en-GB" sz="105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71786">
                <a:tc>
                  <a:txBody>
                    <a:bodyPr/>
                    <a:lstStyle/>
                    <a:p>
                      <a:pPr>
                        <a:lnSpc>
                          <a:spcPct val="115000"/>
                        </a:lnSpc>
                        <a:spcAft>
                          <a:spcPts val="0"/>
                        </a:spcAft>
                      </a:pPr>
                      <a:r>
                        <a:rPr lang="en-GB" sz="1050" b="0" dirty="0">
                          <a:solidFill>
                            <a:schemeClr val="tx1"/>
                          </a:solidFill>
                          <a:effectLst/>
                        </a:rPr>
                        <a:t>02.35</a:t>
                      </a:r>
                      <a:endParaRPr lang="en-GB" sz="105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050">
                          <a:solidFill>
                            <a:schemeClr val="tx1"/>
                          </a:solidFill>
                          <a:effectLst/>
                        </a:rPr>
                        <a:t>D</a:t>
                      </a:r>
                      <a:endParaRPr lang="en-GB" sz="105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050" dirty="0">
                          <a:solidFill>
                            <a:schemeClr val="tx1"/>
                          </a:solidFill>
                          <a:effectLst/>
                        </a:rPr>
                        <a:t>Yeah, yeah </a:t>
                      </a:r>
                      <a:endParaRPr lang="en-GB" sz="105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050" dirty="0">
                          <a:solidFill>
                            <a:schemeClr val="tx1"/>
                          </a:solidFill>
                          <a:effectLst/>
                        </a:rPr>
                        <a:t>D looks at all of the answers, pointing to each</a:t>
                      </a:r>
                      <a:endParaRPr lang="en-GB" sz="105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71786">
                <a:tc>
                  <a:txBody>
                    <a:bodyPr/>
                    <a:lstStyle/>
                    <a:p>
                      <a:pPr>
                        <a:lnSpc>
                          <a:spcPct val="115000"/>
                        </a:lnSpc>
                        <a:spcAft>
                          <a:spcPts val="0"/>
                        </a:spcAft>
                      </a:pPr>
                      <a:r>
                        <a:rPr lang="en-GB" sz="1050" b="0" dirty="0">
                          <a:solidFill>
                            <a:schemeClr val="tx1"/>
                          </a:solidFill>
                          <a:effectLst/>
                        </a:rPr>
                        <a:t>02.37</a:t>
                      </a:r>
                      <a:endParaRPr lang="en-GB" sz="105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050" dirty="0">
                          <a:solidFill>
                            <a:schemeClr val="tx1"/>
                          </a:solidFill>
                          <a:effectLst/>
                        </a:rPr>
                        <a:t>M</a:t>
                      </a:r>
                      <a:endParaRPr lang="en-GB" sz="105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050" dirty="0">
                          <a:solidFill>
                            <a:schemeClr val="tx1"/>
                          </a:solidFill>
                          <a:effectLst/>
                        </a:rPr>
                        <a:t>This one? </a:t>
                      </a:r>
                      <a:endParaRPr lang="en-GB" sz="105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050" dirty="0">
                          <a:solidFill>
                            <a:schemeClr val="tx1"/>
                          </a:solidFill>
                          <a:effectLst/>
                        </a:rPr>
                        <a:t>M points to answer B</a:t>
                      </a:r>
                      <a:endParaRPr lang="en-GB" sz="105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508370">
                <a:tc>
                  <a:txBody>
                    <a:bodyPr/>
                    <a:lstStyle/>
                    <a:p>
                      <a:pPr>
                        <a:lnSpc>
                          <a:spcPct val="115000"/>
                        </a:lnSpc>
                        <a:spcAft>
                          <a:spcPts val="0"/>
                        </a:spcAft>
                      </a:pPr>
                      <a:r>
                        <a:rPr lang="en-GB" sz="1050" b="0" dirty="0">
                          <a:solidFill>
                            <a:schemeClr val="tx1"/>
                          </a:solidFill>
                          <a:effectLst/>
                        </a:rPr>
                        <a:t>02.28</a:t>
                      </a:r>
                      <a:endParaRPr lang="en-GB" sz="105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050" dirty="0">
                          <a:solidFill>
                            <a:schemeClr val="tx1"/>
                          </a:solidFill>
                          <a:effectLst/>
                        </a:rPr>
                        <a:t>K</a:t>
                      </a:r>
                      <a:endParaRPr lang="en-GB" sz="105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050" dirty="0">
                          <a:solidFill>
                            <a:schemeClr val="tx1"/>
                          </a:solidFill>
                          <a:effectLst/>
                        </a:rPr>
                        <a:t>It’s A, this one. It’s because that one has 3, then it should be 2 then it should be 1.</a:t>
                      </a:r>
                      <a:endParaRPr lang="en-GB" sz="105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050" dirty="0">
                          <a:solidFill>
                            <a:schemeClr val="tx1"/>
                          </a:solidFill>
                          <a:effectLst/>
                        </a:rPr>
                        <a:t>M circles A</a:t>
                      </a:r>
                      <a:endParaRPr lang="en-GB" sz="105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54272">
                <a:tc>
                  <a:txBody>
                    <a:bodyPr/>
                    <a:lstStyle/>
                    <a:p>
                      <a:pPr>
                        <a:lnSpc>
                          <a:spcPct val="115000"/>
                        </a:lnSpc>
                        <a:spcAft>
                          <a:spcPts val="0"/>
                        </a:spcAft>
                      </a:pPr>
                      <a:r>
                        <a:rPr lang="en-GB" sz="1050" b="0" dirty="0">
                          <a:solidFill>
                            <a:sysClr val="windowText" lastClr="000000"/>
                          </a:solidFill>
                          <a:effectLst/>
                        </a:rPr>
                        <a:t>02.57</a:t>
                      </a:r>
                      <a:endParaRPr lang="en-GB" sz="1050" b="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ct val="115000"/>
                        </a:lnSpc>
                        <a:spcAft>
                          <a:spcPts val="0"/>
                        </a:spcAft>
                      </a:pPr>
                      <a:r>
                        <a:rPr lang="en-GB" sz="1050" dirty="0">
                          <a:solidFill>
                            <a:sysClr val="windowText" lastClr="000000"/>
                          </a:solidFill>
                          <a:effectLst/>
                        </a:rPr>
                        <a:t>D</a:t>
                      </a:r>
                      <a:endParaRPr lang="en-GB" sz="105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ct val="115000"/>
                        </a:lnSpc>
                        <a:spcAft>
                          <a:spcPts val="0"/>
                        </a:spcAft>
                      </a:pPr>
                      <a:r>
                        <a:rPr lang="en-GB" sz="1050" dirty="0">
                          <a:solidFill>
                            <a:sysClr val="windowText" lastClr="000000"/>
                          </a:solidFill>
                          <a:effectLst/>
                        </a:rPr>
                        <a:t>It’s that one, because that one doesn’t have anything in </a:t>
                      </a:r>
                      <a:endParaRPr lang="en-GB" sz="105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ct val="115000"/>
                        </a:lnSpc>
                        <a:spcAft>
                          <a:spcPts val="0"/>
                        </a:spcAft>
                      </a:pPr>
                      <a:r>
                        <a:rPr lang="en-GB" sz="1050" dirty="0">
                          <a:solidFill>
                            <a:sysClr val="windowText" lastClr="000000"/>
                          </a:solidFill>
                          <a:effectLst/>
                        </a:rPr>
                        <a:t>Children all look at next question</a:t>
                      </a:r>
                      <a:endParaRPr lang="en-GB" sz="105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12"/>
                  </a:ext>
                </a:extLst>
              </a:tr>
              <a:tr h="171786">
                <a:tc>
                  <a:txBody>
                    <a:bodyPr/>
                    <a:lstStyle/>
                    <a:p>
                      <a:pPr>
                        <a:lnSpc>
                          <a:spcPct val="115000"/>
                        </a:lnSpc>
                        <a:spcAft>
                          <a:spcPts val="0"/>
                        </a:spcAft>
                      </a:pPr>
                      <a:r>
                        <a:rPr lang="en-GB" sz="1050" b="0" dirty="0">
                          <a:solidFill>
                            <a:sysClr val="windowText" lastClr="000000"/>
                          </a:solidFill>
                          <a:effectLst/>
                        </a:rPr>
                        <a:t>03.01</a:t>
                      </a:r>
                      <a:endParaRPr lang="en-GB" sz="1050" b="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ct val="115000"/>
                        </a:lnSpc>
                        <a:spcAft>
                          <a:spcPts val="0"/>
                        </a:spcAft>
                      </a:pPr>
                      <a:r>
                        <a:rPr lang="en-GB" sz="1050">
                          <a:solidFill>
                            <a:sysClr val="windowText" lastClr="000000"/>
                          </a:solidFill>
                          <a:effectLst/>
                        </a:rPr>
                        <a:t>K</a:t>
                      </a:r>
                      <a:endParaRPr lang="en-GB" sz="105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ct val="115000"/>
                        </a:lnSpc>
                        <a:spcAft>
                          <a:spcPts val="0"/>
                        </a:spcAft>
                      </a:pPr>
                      <a:r>
                        <a:rPr lang="en-GB" sz="1050" dirty="0">
                          <a:solidFill>
                            <a:sysClr val="windowText" lastClr="000000"/>
                          </a:solidFill>
                          <a:effectLst/>
                        </a:rPr>
                        <a:t>Yeah, no, it’s that one</a:t>
                      </a:r>
                      <a:endParaRPr lang="en-GB" sz="105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nSpc>
                          <a:spcPct val="115000"/>
                        </a:lnSpc>
                        <a:spcAft>
                          <a:spcPts val="0"/>
                        </a:spcAft>
                      </a:pPr>
                      <a:r>
                        <a:rPr lang="en-GB" sz="1050" dirty="0">
                          <a:solidFill>
                            <a:sysClr val="windowText" lastClr="000000"/>
                          </a:solidFill>
                          <a:effectLst/>
                        </a:rPr>
                        <a:t>K points to a different answer </a:t>
                      </a:r>
                      <a:endParaRPr lang="en-GB" sz="105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8550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6464" y="614560"/>
            <a:ext cx="2596636" cy="634148"/>
          </a:xfrm>
          <a:prstGeom prst="rect">
            <a:avLst/>
          </a:prstGeom>
          <a:solidFill>
            <a:srgbClr val="D9F1F6"/>
          </a:solidFill>
        </p:spPr>
        <p:txBody>
          <a:bodyPr vert="horz" wrap="square" lIns="0" tIns="15875" rIns="0" bIns="0" rtlCol="0">
            <a:spAutoFit/>
          </a:bodyPr>
          <a:lstStyle/>
          <a:p>
            <a:pPr marL="26034">
              <a:lnSpc>
                <a:spcPct val="100000"/>
              </a:lnSpc>
              <a:spcBef>
                <a:spcPts val="125"/>
              </a:spcBef>
            </a:pPr>
            <a:r>
              <a:rPr sz="1800" b="1" dirty="0">
                <a:solidFill>
                  <a:srgbClr val="1A616F"/>
                </a:solidFill>
                <a:latin typeface="Arial"/>
                <a:cs typeface="Arial"/>
              </a:rPr>
              <a:t>Part i. Possible uses</a:t>
            </a:r>
            <a:endParaRPr sz="1800" dirty="0">
              <a:latin typeface="Arial"/>
              <a:cs typeface="Arial"/>
            </a:endParaRPr>
          </a:p>
          <a:p>
            <a:pPr marL="26034">
              <a:lnSpc>
                <a:spcPct val="100000"/>
              </a:lnSpc>
              <a:spcBef>
                <a:spcPts val="450"/>
              </a:spcBef>
            </a:pPr>
            <a:r>
              <a:rPr sz="1800" b="1" dirty="0">
                <a:solidFill>
                  <a:srgbClr val="1A616F"/>
                </a:solidFill>
                <a:latin typeface="Arial"/>
                <a:cs typeface="Arial"/>
              </a:rPr>
              <a:t>of the T-SEDA </a:t>
            </a:r>
            <a:r>
              <a:rPr lang="en-GB" sz="1800" b="1" dirty="0">
                <a:solidFill>
                  <a:srgbClr val="1A616F"/>
                </a:solidFill>
                <a:latin typeface="Arial"/>
                <a:cs typeface="Arial"/>
              </a:rPr>
              <a:t>toolkit</a:t>
            </a:r>
            <a:endParaRPr sz="1800" dirty="0">
              <a:latin typeface="Arial"/>
              <a:cs typeface="Arial"/>
            </a:endParaRPr>
          </a:p>
        </p:txBody>
      </p:sp>
      <p:sp>
        <p:nvSpPr>
          <p:cNvPr id="3" name="object 3"/>
          <p:cNvSpPr txBox="1"/>
          <p:nvPr/>
        </p:nvSpPr>
        <p:spPr>
          <a:xfrm>
            <a:off x="629284" y="1814830"/>
            <a:ext cx="4735195" cy="5243230"/>
          </a:xfrm>
          <a:prstGeom prst="rect">
            <a:avLst/>
          </a:prstGeom>
          <a:ln w="31733">
            <a:solidFill>
              <a:srgbClr val="2791A6"/>
            </a:solidFill>
          </a:ln>
        </p:spPr>
        <p:txBody>
          <a:bodyPr vert="horz" wrap="square" lIns="0" tIns="39370" rIns="0" bIns="0" rtlCol="0">
            <a:spAutoFit/>
          </a:bodyPr>
          <a:lstStyle/>
          <a:p>
            <a:pPr marL="83185" marR="95885" algn="just">
              <a:lnSpc>
                <a:spcPct val="120600"/>
              </a:lnSpc>
              <a:spcBef>
                <a:spcPts val="310"/>
              </a:spcBef>
            </a:pPr>
            <a:r>
              <a:rPr sz="1200" dirty="0">
                <a:latin typeface="Arial Unicode MS"/>
                <a:cs typeface="Arial Unicode MS"/>
              </a:rPr>
              <a:t>How you use the </a:t>
            </a:r>
            <a:r>
              <a:rPr lang="en-GB" sz="1200" dirty="0">
                <a:latin typeface="Arial Unicode MS"/>
                <a:cs typeface="Arial Unicode MS"/>
              </a:rPr>
              <a:t>toolkit</a:t>
            </a:r>
            <a:r>
              <a:rPr sz="1200" dirty="0">
                <a:latin typeface="Arial Unicode MS"/>
                <a:cs typeface="Arial Unicode MS"/>
              </a:rPr>
              <a:t> will depend on what you’re interested in, but it will also depend on what kind of opportunities you have as well. Here are some suggestions about extended ways in which you could use these resources:</a:t>
            </a:r>
          </a:p>
          <a:p>
            <a:pPr marL="254635" marR="126364" indent="-171450">
              <a:lnSpc>
                <a:spcPct val="120800"/>
              </a:lnSpc>
              <a:spcBef>
                <a:spcPts val="610"/>
              </a:spcBef>
              <a:buSzPct val="90000"/>
              <a:buFont typeface="Arial" panose="020B0604020202020204" pitchFamily="34" charset="0"/>
              <a:buChar char="•"/>
              <a:tabLst>
                <a:tab pos="170815" algn="l"/>
              </a:tabLst>
            </a:pPr>
            <a:r>
              <a:rPr sz="1200" dirty="0">
                <a:latin typeface="Arial Unicode MS"/>
                <a:cs typeface="Arial Unicode MS"/>
              </a:rPr>
              <a:t>If you have a teaching assistant in your setting you could ask for help in videoing or doing live observations. Or you could ask them to video you if you wanted to focus on your own practice</a:t>
            </a:r>
          </a:p>
          <a:p>
            <a:pPr marL="254635" marR="193675" indent="-171450" algn="just">
              <a:lnSpc>
                <a:spcPct val="120800"/>
              </a:lnSpc>
              <a:spcBef>
                <a:spcPts val="585"/>
              </a:spcBef>
              <a:buSzPct val="90000"/>
              <a:buFont typeface="Arial" panose="020B0604020202020204" pitchFamily="34" charset="0"/>
              <a:buChar char="•"/>
              <a:tabLst>
                <a:tab pos="170815" algn="l"/>
              </a:tabLst>
            </a:pPr>
            <a:r>
              <a:rPr sz="1200" dirty="0">
                <a:latin typeface="Arial Unicode MS"/>
                <a:cs typeface="Arial Unicode MS"/>
              </a:rPr>
              <a:t>If there are several teachers doing T-SEDA inquiries in your school</a:t>
            </a:r>
            <a:r>
              <a:rPr lang="en-GB" sz="1200" dirty="0">
                <a:latin typeface="Arial Unicode MS"/>
                <a:cs typeface="Arial Unicode MS"/>
              </a:rPr>
              <a:t>,</a:t>
            </a:r>
            <a:r>
              <a:rPr lang="en-US" sz="1200" dirty="0">
                <a:latin typeface="Arial Unicode MS"/>
                <a:cs typeface="Arial Unicode MS"/>
              </a:rPr>
              <a:t> </a:t>
            </a:r>
            <a:r>
              <a:rPr sz="1200" dirty="0">
                <a:latin typeface="Arial Unicode MS"/>
                <a:cs typeface="Arial Unicode MS"/>
              </a:rPr>
              <a:t>you could collaborate to share your findings and consider how you could embed whole-school practices</a:t>
            </a:r>
          </a:p>
          <a:p>
            <a:pPr marL="254635" marR="290830" indent="-171450">
              <a:lnSpc>
                <a:spcPct val="120000"/>
              </a:lnSpc>
              <a:spcBef>
                <a:spcPts val="620"/>
              </a:spcBef>
              <a:buSzPct val="90000"/>
              <a:buFont typeface="Arial" panose="020B0604020202020204" pitchFamily="34" charset="0"/>
              <a:buChar char="•"/>
              <a:tabLst>
                <a:tab pos="170815" algn="l"/>
              </a:tabLst>
            </a:pPr>
            <a:r>
              <a:rPr sz="1200" dirty="0">
                <a:latin typeface="Arial Unicode MS"/>
                <a:cs typeface="Arial Unicode MS"/>
              </a:rPr>
              <a:t>You could ask other colleagues to observe you, or you could observe them, having learning conversations together</a:t>
            </a:r>
          </a:p>
          <a:p>
            <a:pPr marL="254635" marR="211454" indent="-171450">
              <a:lnSpc>
                <a:spcPct val="120800"/>
              </a:lnSpc>
              <a:spcBef>
                <a:spcPts val="610"/>
              </a:spcBef>
              <a:buSzPct val="90000"/>
              <a:buFont typeface="Arial" panose="020B0604020202020204" pitchFamily="34" charset="0"/>
              <a:buChar char="•"/>
              <a:tabLst>
                <a:tab pos="170815" algn="l"/>
              </a:tabLst>
            </a:pPr>
            <a:r>
              <a:rPr sz="1200" dirty="0">
                <a:latin typeface="Arial Unicode MS"/>
                <a:cs typeface="Arial Unicode MS"/>
              </a:rPr>
              <a:t>Depending on the age of your students, you could get their input as you’re planning your inquiry and sharing your findings with them, or involve them in formulating your action plan</a:t>
            </a:r>
          </a:p>
          <a:p>
            <a:pPr marL="254635" marR="228600" indent="-171450">
              <a:lnSpc>
                <a:spcPct val="121700"/>
              </a:lnSpc>
              <a:spcBef>
                <a:spcPts val="575"/>
              </a:spcBef>
              <a:buSzPct val="90000"/>
              <a:buFont typeface="Arial" panose="020B0604020202020204" pitchFamily="34" charset="0"/>
              <a:buChar char="•"/>
              <a:tabLst>
                <a:tab pos="170815" algn="l"/>
              </a:tabLst>
            </a:pPr>
            <a:r>
              <a:rPr sz="1200" dirty="0">
                <a:latin typeface="Arial Unicode MS"/>
                <a:cs typeface="Arial Unicode MS"/>
              </a:rPr>
              <a:t>You could consider how to integrate technology into your inquiry and how this impacts on dialogue</a:t>
            </a:r>
          </a:p>
          <a:p>
            <a:pPr marL="254635" marR="145415" indent="-171450">
              <a:lnSpc>
                <a:spcPct val="120000"/>
              </a:lnSpc>
              <a:spcBef>
                <a:spcPts val="600"/>
              </a:spcBef>
              <a:buSzPct val="90000"/>
              <a:buFont typeface="Arial" panose="020B0604020202020204" pitchFamily="34" charset="0"/>
              <a:buChar char="•"/>
              <a:tabLst>
                <a:tab pos="170815" algn="l"/>
              </a:tabLst>
            </a:pPr>
            <a:r>
              <a:rPr sz="1200" dirty="0">
                <a:latin typeface="Arial Unicode MS"/>
                <a:cs typeface="Arial Unicode MS"/>
              </a:rPr>
              <a:t>Sections 1-5 of the </a:t>
            </a:r>
            <a:r>
              <a:rPr lang="en-GB" sz="1200" dirty="0">
                <a:latin typeface="Arial Unicode MS"/>
                <a:cs typeface="Arial Unicode MS"/>
              </a:rPr>
              <a:t>toolkit</a:t>
            </a:r>
            <a:r>
              <a:rPr sz="1200" dirty="0">
                <a:latin typeface="Arial Unicode MS"/>
                <a:cs typeface="Arial Unicode MS"/>
              </a:rPr>
              <a:t> will give you some more ideas about what you could do</a:t>
            </a:r>
            <a:br>
              <a:rPr lang="en-US" sz="1200" dirty="0">
                <a:latin typeface="Arial Unicode MS"/>
                <a:cs typeface="Arial Unicode MS"/>
              </a:rPr>
            </a:br>
            <a:endParaRPr lang="en-US" sz="1200" dirty="0">
              <a:latin typeface="Arial Unicode MS"/>
              <a:cs typeface="Arial Unicode MS"/>
            </a:endParaRPr>
          </a:p>
          <a:p>
            <a:pPr marL="83185" marR="145415">
              <a:lnSpc>
                <a:spcPct val="120000"/>
              </a:lnSpc>
              <a:spcBef>
                <a:spcPts val="600"/>
              </a:spcBef>
              <a:buSzPct val="90000"/>
              <a:tabLst>
                <a:tab pos="170815" algn="l"/>
              </a:tabLst>
            </a:pPr>
            <a:r>
              <a:rPr lang="en-GB" sz="1200" dirty="0">
                <a:latin typeface="Arial Unicode MS"/>
                <a:cs typeface="Arial Unicode MS"/>
              </a:rPr>
              <a:t>		</a:t>
            </a:r>
            <a:r>
              <a:rPr lang="en-GB" sz="1200" b="1" dirty="0">
                <a:latin typeface="Arial" panose="020B0604020202020204" pitchFamily="34" charset="0"/>
                <a:cs typeface="Arial" panose="020B0604020202020204" pitchFamily="34" charset="0"/>
                <a:hlinkClick r:id="rId3"/>
              </a:rPr>
              <a:t>Video 9: The impact of T-SEDA inquiry</a:t>
            </a:r>
            <a:endParaRPr sz="1200" b="1" dirty="0">
              <a:latin typeface="Arial Unicode MS"/>
              <a:cs typeface="Arial Unicode MS"/>
            </a:endParaRPr>
          </a:p>
        </p:txBody>
      </p:sp>
      <p:sp>
        <p:nvSpPr>
          <p:cNvPr id="4" name="object 4"/>
          <p:cNvSpPr/>
          <p:nvPr/>
        </p:nvSpPr>
        <p:spPr>
          <a:xfrm>
            <a:off x="6059055" y="622181"/>
            <a:ext cx="3619493" cy="2040253"/>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450850" y="5174496"/>
            <a:ext cx="2821936" cy="2045334"/>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5573280" y="2820550"/>
            <a:ext cx="4716767" cy="2212338"/>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5262662" y="7088109"/>
            <a:ext cx="167005" cy="154529"/>
          </a:xfrm>
          <a:prstGeom prst="rect">
            <a:avLst/>
          </a:prstGeom>
        </p:spPr>
        <p:txBody>
          <a:bodyPr vert="horz" wrap="square" lIns="0" tIns="635" rIns="0" bIns="0" rtlCol="0">
            <a:spAutoFit/>
          </a:bodyPr>
          <a:lstStyle/>
          <a:p>
            <a:pPr marL="12700">
              <a:lnSpc>
                <a:spcPct val="100000"/>
              </a:lnSpc>
              <a:spcBef>
                <a:spcPts val="5"/>
              </a:spcBef>
            </a:pPr>
            <a:r>
              <a:rPr sz="1000" spc="-5" dirty="0">
                <a:latin typeface="Arial"/>
                <a:cs typeface="Arial"/>
              </a:rPr>
              <a:t>3</a:t>
            </a:r>
            <a:r>
              <a:rPr lang="en-GB" sz="1000" spc="-5" dirty="0">
                <a:latin typeface="Arial"/>
                <a:cs typeface="Arial"/>
              </a:rPr>
              <a:t>1</a:t>
            </a:r>
            <a:endParaRPr sz="1000" dirty="0">
              <a:latin typeface="Arial"/>
              <a:cs typeface="Arial"/>
            </a:endParaRPr>
          </a:p>
        </p:txBody>
      </p:sp>
      <p:sp>
        <p:nvSpPr>
          <p:cNvPr id="9" name="object 6">
            <a:extLst>
              <a:ext uri="{FF2B5EF4-FFF2-40B4-BE49-F238E27FC236}">
                <a16:creationId xmlns:a16="http://schemas.microsoft.com/office/drawing/2014/main" id="{D6DDD4AF-1072-07EC-D3D0-B2AD17708101}"/>
              </a:ext>
            </a:extLst>
          </p:cNvPr>
          <p:cNvSpPr/>
          <p:nvPr/>
        </p:nvSpPr>
        <p:spPr>
          <a:xfrm>
            <a:off x="850900" y="6609117"/>
            <a:ext cx="439415" cy="439418"/>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9599" y="702263"/>
            <a:ext cx="9046126" cy="553998"/>
          </a:xfrm>
          <a:prstGeom prst="rect">
            <a:avLst/>
          </a:prstGeom>
        </p:spPr>
        <p:txBody>
          <a:bodyPr vert="horz" wrap="square" lIns="0" tIns="0" rIns="0" bIns="0" rtlCol="0">
            <a:spAutoFit/>
          </a:bodyPr>
          <a:lstStyle/>
          <a:p>
            <a:pPr marL="318770" algn="ctr">
              <a:lnSpc>
                <a:spcPct val="100000"/>
              </a:lnSpc>
              <a:spcBef>
                <a:spcPts val="40"/>
              </a:spcBef>
            </a:pPr>
            <a:r>
              <a:rPr sz="3600" spc="10" dirty="0"/>
              <a:t>T-SEDA: Supporting Resources</a:t>
            </a:r>
          </a:p>
        </p:txBody>
      </p:sp>
      <p:sp>
        <p:nvSpPr>
          <p:cNvPr id="3" name="object 3"/>
          <p:cNvSpPr txBox="1">
            <a:spLocks noGrp="1"/>
          </p:cNvSpPr>
          <p:nvPr>
            <p:ph type="body" idx="1"/>
          </p:nvPr>
        </p:nvSpPr>
        <p:spPr>
          <a:xfrm>
            <a:off x="774700" y="4911136"/>
            <a:ext cx="10046982" cy="982320"/>
          </a:xfrm>
          <a:prstGeom prst="rect">
            <a:avLst/>
          </a:prstGeom>
        </p:spPr>
        <p:txBody>
          <a:bodyPr vert="horz" wrap="square" lIns="0" tIns="0" rIns="0" bIns="0" rtlCol="0">
            <a:spAutoFit/>
          </a:bodyPr>
          <a:lstStyle/>
          <a:p>
            <a:pPr marL="316230">
              <a:lnSpc>
                <a:spcPct val="100000"/>
              </a:lnSpc>
              <a:spcBef>
                <a:spcPts val="15"/>
              </a:spcBef>
            </a:pPr>
            <a:endParaRPr lang="en-GB" sz="1550" spc="10" dirty="0">
              <a:latin typeface="Times New Roman"/>
              <a:cs typeface="Times New Roman"/>
            </a:endParaRPr>
          </a:p>
          <a:p>
            <a:pPr marL="316230">
              <a:lnSpc>
                <a:spcPct val="100000"/>
              </a:lnSpc>
              <a:buFont typeface="Symbol"/>
              <a:buChar char="•"/>
            </a:pPr>
            <a:endParaRPr lang="en-GB" sz="1700" spc="10" dirty="0">
              <a:latin typeface="Times New Roman"/>
              <a:cs typeface="Times New Roman"/>
            </a:endParaRPr>
          </a:p>
          <a:p>
            <a:pPr marL="316230">
              <a:lnSpc>
                <a:spcPct val="100000"/>
              </a:lnSpc>
              <a:spcBef>
                <a:spcPts val="35"/>
              </a:spcBef>
              <a:buFont typeface="Symbol"/>
              <a:buChar char="•"/>
            </a:pPr>
            <a:endParaRPr lang="en-GB" sz="1750" spc="10" dirty="0">
              <a:latin typeface="Times New Roman"/>
              <a:cs typeface="Times New Roman"/>
            </a:endParaRPr>
          </a:p>
          <a:p>
            <a:pPr marL="316230">
              <a:lnSpc>
                <a:spcPct val="100000"/>
              </a:lnSpc>
              <a:spcBef>
                <a:spcPts val="50"/>
              </a:spcBef>
            </a:pPr>
            <a:endParaRPr lang="en-GB" sz="1300" spc="10" dirty="0">
              <a:latin typeface="Times New Roman"/>
              <a:cs typeface="Times New Roman"/>
            </a:endParaRPr>
          </a:p>
        </p:txBody>
      </p:sp>
      <p:sp>
        <p:nvSpPr>
          <p:cNvPr id="4" name="object 4"/>
          <p:cNvSpPr/>
          <p:nvPr/>
        </p:nvSpPr>
        <p:spPr>
          <a:xfrm>
            <a:off x="9080500" y="3686175"/>
            <a:ext cx="190498" cy="1905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262662" y="7088109"/>
            <a:ext cx="167005" cy="154529"/>
          </a:xfrm>
          <a:prstGeom prst="rect">
            <a:avLst/>
          </a:prstGeom>
        </p:spPr>
        <p:txBody>
          <a:bodyPr vert="horz" wrap="square" lIns="0" tIns="635" rIns="0" bIns="0" rtlCol="0">
            <a:spAutoFit/>
          </a:bodyPr>
          <a:lstStyle/>
          <a:p>
            <a:pPr marL="12700">
              <a:lnSpc>
                <a:spcPct val="100000"/>
              </a:lnSpc>
              <a:spcBef>
                <a:spcPts val="5"/>
              </a:spcBef>
            </a:pPr>
            <a:r>
              <a:rPr sz="1000" spc="-5" dirty="0">
                <a:latin typeface="Arial"/>
                <a:cs typeface="Arial"/>
              </a:rPr>
              <a:t>3</a:t>
            </a:r>
            <a:r>
              <a:rPr lang="en-GB" sz="1000" spc="-5" dirty="0">
                <a:latin typeface="Arial"/>
                <a:cs typeface="Arial"/>
              </a:rPr>
              <a:t>2</a:t>
            </a:r>
            <a:endParaRPr sz="1000" dirty="0">
              <a:latin typeface="Arial"/>
              <a:cs typeface="Arial"/>
            </a:endParaRPr>
          </a:p>
        </p:txBody>
      </p:sp>
      <p:graphicFrame>
        <p:nvGraphicFramePr>
          <p:cNvPr id="6" name="Table 6">
            <a:extLst>
              <a:ext uri="{FF2B5EF4-FFF2-40B4-BE49-F238E27FC236}">
                <a16:creationId xmlns:a16="http://schemas.microsoft.com/office/drawing/2014/main" id="{40AA7FDE-F589-D641-9FFE-C449A912C8C1}"/>
              </a:ext>
            </a:extLst>
          </p:cNvPr>
          <p:cNvGraphicFramePr>
            <a:graphicFrameLocks noGrp="1"/>
          </p:cNvGraphicFramePr>
          <p:nvPr>
            <p:extLst>
              <p:ext uri="{D42A27DB-BD31-4B8C-83A1-F6EECF244321}">
                <p14:modId xmlns:p14="http://schemas.microsoft.com/office/powerpoint/2010/main" val="2419676890"/>
              </p:ext>
            </p:extLst>
          </p:nvPr>
        </p:nvGraphicFramePr>
        <p:xfrm>
          <a:off x="622300" y="2081623"/>
          <a:ext cx="5410200" cy="4744440"/>
        </p:xfrm>
        <a:graphic>
          <a:graphicData uri="http://schemas.openxmlformats.org/drawingml/2006/table">
            <a:tbl>
              <a:tblPr firstRow="1" bandRow="1">
                <a:tableStyleId>{5A111915-BE36-4E01-A7E5-04B1672EAD32}</a:tableStyleId>
              </a:tblPr>
              <a:tblGrid>
                <a:gridCol w="4759888">
                  <a:extLst>
                    <a:ext uri="{9D8B030D-6E8A-4147-A177-3AD203B41FA5}">
                      <a16:colId xmlns:a16="http://schemas.microsoft.com/office/drawing/2014/main" val="2414019375"/>
                    </a:ext>
                  </a:extLst>
                </a:gridCol>
                <a:gridCol w="650312">
                  <a:extLst>
                    <a:ext uri="{9D8B030D-6E8A-4147-A177-3AD203B41FA5}">
                      <a16:colId xmlns:a16="http://schemas.microsoft.com/office/drawing/2014/main" val="2554660328"/>
                    </a:ext>
                  </a:extLst>
                </a:gridCol>
              </a:tblGrid>
              <a:tr h="416280">
                <a:tc>
                  <a:txBody>
                    <a:bodyPr/>
                    <a:lstStyle/>
                    <a:p>
                      <a:pPr algn="ctr">
                        <a:spcBef>
                          <a:spcPts val="800"/>
                        </a:spcBef>
                      </a:pPr>
                      <a:r>
                        <a:rPr lang="en-US" dirty="0"/>
                        <a:t>SECTION</a:t>
                      </a:r>
                    </a:p>
                  </a:txBody>
                  <a:tcPr>
                    <a:solidFill>
                      <a:srgbClr val="2E6A7B"/>
                    </a:solidFill>
                  </a:tcPr>
                </a:tc>
                <a:tc>
                  <a:txBody>
                    <a:bodyPr/>
                    <a:lstStyle/>
                    <a:p>
                      <a:pPr algn="ctr"/>
                      <a:r>
                        <a:rPr lang="en-US" dirty="0"/>
                        <a:t>Slide</a:t>
                      </a:r>
                    </a:p>
                  </a:txBody>
                  <a:tcPr>
                    <a:solidFill>
                      <a:srgbClr val="2E6A7B"/>
                    </a:solidFill>
                  </a:tcPr>
                </a:tc>
                <a:extLst>
                  <a:ext uri="{0D108BD9-81ED-4DB2-BD59-A6C34878D82A}">
                    <a16:rowId xmlns:a16="http://schemas.microsoft.com/office/drawing/2014/main" val="3222549903"/>
                  </a:ext>
                </a:extLst>
              </a:tr>
              <a:tr h="586468">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b="1" spc="10" dirty="0">
                          <a:latin typeface="+mj-lt"/>
                        </a:rPr>
                        <a:t>SECTION 1: Detailed Coding framework.  </a:t>
                      </a:r>
                      <a:r>
                        <a:rPr lang="en-GB" sz="1400" spc="10" dirty="0">
                          <a:latin typeface="+mj-lt"/>
                        </a:rPr>
                        <a:t>A list and explanation of dialogue categories illustrated with sample prompts and contributions, plus more general dialogic classroom practices.</a:t>
                      </a:r>
                    </a:p>
                  </a:txBody>
                  <a:tcPr/>
                </a:tc>
                <a:tc>
                  <a:txBody>
                    <a:bodyPr/>
                    <a:lstStyle/>
                    <a:p>
                      <a:pPr algn="ctr"/>
                      <a:r>
                        <a:rPr lang="en-US" sz="1400" dirty="0"/>
                        <a:t>42</a:t>
                      </a:r>
                    </a:p>
                  </a:txBody>
                  <a:tcPr>
                    <a:solidFill>
                      <a:srgbClr val="D8D8D8"/>
                    </a:solidFill>
                  </a:tcPr>
                </a:tc>
                <a:extLst>
                  <a:ext uri="{0D108BD9-81ED-4DB2-BD59-A6C34878D82A}">
                    <a16:rowId xmlns:a16="http://schemas.microsoft.com/office/drawing/2014/main" val="702968102"/>
                  </a:ext>
                </a:extLst>
              </a:tr>
              <a:tr h="415415">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b="1" spc="10" dirty="0">
                          <a:latin typeface="+mj-lt"/>
                        </a:rPr>
                        <a:t>SECTION 2: </a:t>
                      </a:r>
                      <a:r>
                        <a:rPr lang="en-GB" sz="1400" b="1" spc="10" dirty="0">
                          <a:latin typeface="+mj-lt"/>
                          <a:cs typeface="Arial"/>
                        </a:rPr>
                        <a:t>Types of observation and t</a:t>
                      </a:r>
                      <a:r>
                        <a:rPr lang="en-GB" sz="1400" b="1" spc="10" dirty="0">
                          <a:latin typeface="+mj-lt"/>
                        </a:rPr>
                        <a:t>emplates for observing and coding.  </a:t>
                      </a:r>
                      <a:r>
                        <a:rPr lang="en-GB" sz="1400" spc="10" dirty="0">
                          <a:latin typeface="+mj-lt"/>
                        </a:rPr>
                        <a:t>Includes lesson observation (time-sampling; checklist; rating scales).</a:t>
                      </a:r>
                    </a:p>
                  </a:txBody>
                  <a:tcPr/>
                </a:tc>
                <a:tc>
                  <a:txBody>
                    <a:bodyPr/>
                    <a:lstStyle/>
                    <a:p>
                      <a:pPr algn="ctr"/>
                      <a:r>
                        <a:rPr lang="en-US" sz="1400" dirty="0"/>
                        <a:t>48</a:t>
                      </a:r>
                    </a:p>
                  </a:txBody>
                  <a:tcPr>
                    <a:solidFill>
                      <a:srgbClr val="D8D8D8"/>
                    </a:solidFill>
                  </a:tcPr>
                </a:tc>
                <a:extLst>
                  <a:ext uri="{0D108BD9-81ED-4DB2-BD59-A6C34878D82A}">
                    <a16:rowId xmlns:a16="http://schemas.microsoft.com/office/drawing/2014/main" val="3850416526"/>
                  </a:ext>
                </a:extLst>
              </a:tr>
              <a:tr h="297307">
                <a:tc>
                  <a:txBody>
                    <a:bodyPr/>
                    <a:lstStyle/>
                    <a:p>
                      <a:pPr marL="93663" marR="0" lvl="0" indent="0" defTabSz="914400" eaLnBrk="1" fontAlgn="auto" latinLnBrk="0" hangingPunct="1">
                        <a:lnSpc>
                          <a:spcPct val="100000"/>
                        </a:lnSpc>
                        <a:spcBef>
                          <a:spcPts val="0"/>
                        </a:spcBef>
                        <a:spcAft>
                          <a:spcPts val="0"/>
                        </a:spcAft>
                        <a:buClrTx/>
                        <a:buSzTx/>
                        <a:buFontTx/>
                        <a:buNone/>
                        <a:tabLst/>
                        <a:defRPr/>
                      </a:pPr>
                      <a:r>
                        <a:rPr lang="en-GB" sz="1400" b="1" spc="10" dirty="0">
                          <a:latin typeface="+mj-lt"/>
                          <a:cs typeface="Arial"/>
                        </a:rPr>
                        <a:t> Template 2A: coding a transcript</a:t>
                      </a:r>
                    </a:p>
                  </a:txBody>
                  <a:tcPr/>
                </a:tc>
                <a:tc>
                  <a:txBody>
                    <a:bodyPr/>
                    <a:lstStyle/>
                    <a:p>
                      <a:pPr algn="ctr"/>
                      <a:r>
                        <a:rPr lang="en-US" sz="1400" dirty="0"/>
                        <a:t>51</a:t>
                      </a:r>
                    </a:p>
                  </a:txBody>
                  <a:tcPr>
                    <a:solidFill>
                      <a:srgbClr val="D8D8D8"/>
                    </a:solidFill>
                  </a:tcPr>
                </a:tc>
                <a:extLst>
                  <a:ext uri="{0D108BD9-81ED-4DB2-BD59-A6C34878D82A}">
                    <a16:rowId xmlns:a16="http://schemas.microsoft.com/office/drawing/2014/main" val="2453129498"/>
                  </a:ext>
                </a:extLst>
              </a:tr>
              <a:tr h="297307">
                <a:tc>
                  <a:txBody>
                    <a:bodyPr/>
                    <a:lstStyle/>
                    <a:p>
                      <a:pPr marL="93663" indent="0">
                        <a:lnSpc>
                          <a:spcPct val="100000"/>
                        </a:lnSpc>
                        <a:spcBef>
                          <a:spcPts val="1315"/>
                        </a:spcBef>
                        <a:tabLst/>
                      </a:pPr>
                      <a:r>
                        <a:rPr lang="en-GB" sz="1400" b="1" spc="10" dirty="0">
                          <a:latin typeface="+mj-lt"/>
                          <a:cs typeface="Arial"/>
                        </a:rPr>
                        <a:t> Template 2B: time-sampling coding for groupwork</a:t>
                      </a:r>
                    </a:p>
                  </a:txBody>
                  <a:tcPr/>
                </a:tc>
                <a:tc>
                  <a:txBody>
                    <a:bodyPr/>
                    <a:lstStyle/>
                    <a:p>
                      <a:pPr algn="ctr"/>
                      <a:r>
                        <a:rPr lang="en-US" sz="1400" dirty="0"/>
                        <a:t>53</a:t>
                      </a:r>
                    </a:p>
                  </a:txBody>
                  <a:tcPr>
                    <a:solidFill>
                      <a:srgbClr val="D8D8D8"/>
                    </a:solidFill>
                  </a:tcPr>
                </a:tc>
                <a:extLst>
                  <a:ext uri="{0D108BD9-81ED-4DB2-BD59-A6C34878D82A}">
                    <a16:rowId xmlns:a16="http://schemas.microsoft.com/office/drawing/2014/main" val="1296792514"/>
                  </a:ext>
                </a:extLst>
              </a:tr>
              <a:tr h="297307">
                <a:tc>
                  <a:txBody>
                    <a:bodyPr/>
                    <a:lstStyle/>
                    <a:p>
                      <a:pPr marL="93663" marR="130810" indent="0">
                        <a:lnSpc>
                          <a:spcPct val="101400"/>
                        </a:lnSpc>
                        <a:spcBef>
                          <a:spcPts val="1045"/>
                        </a:spcBef>
                        <a:tabLst/>
                      </a:pPr>
                      <a:r>
                        <a:rPr lang="en-GB" sz="1400" b="1" spc="10" dirty="0">
                          <a:latin typeface="+mj-lt"/>
                          <a:cs typeface="Arial"/>
                        </a:rPr>
                        <a:t> Template 2C: checklist for individuals in groups</a:t>
                      </a:r>
                      <a:endParaRPr lang="en-GB" sz="1400" spc="10" dirty="0">
                        <a:latin typeface="+mj-lt"/>
                      </a:endParaRPr>
                    </a:p>
                  </a:txBody>
                  <a:tcPr/>
                </a:tc>
                <a:tc>
                  <a:txBody>
                    <a:bodyPr/>
                    <a:lstStyle/>
                    <a:p>
                      <a:pPr algn="ctr"/>
                      <a:r>
                        <a:rPr lang="en-US" sz="1400" dirty="0"/>
                        <a:t>55</a:t>
                      </a:r>
                    </a:p>
                  </a:txBody>
                  <a:tcPr>
                    <a:solidFill>
                      <a:srgbClr val="D8D8D8"/>
                    </a:solidFill>
                  </a:tcPr>
                </a:tc>
                <a:extLst>
                  <a:ext uri="{0D108BD9-81ED-4DB2-BD59-A6C34878D82A}">
                    <a16:rowId xmlns:a16="http://schemas.microsoft.com/office/drawing/2014/main" val="3060916660"/>
                  </a:ext>
                </a:extLst>
              </a:tr>
              <a:tr h="297307">
                <a:tc>
                  <a:txBody>
                    <a:bodyPr/>
                    <a:lstStyle/>
                    <a:p>
                      <a:pPr marL="93663" marR="0" lvl="0" indent="0" defTabSz="914400" eaLnBrk="1" fontAlgn="auto" latinLnBrk="0" hangingPunct="1">
                        <a:lnSpc>
                          <a:spcPct val="100000"/>
                        </a:lnSpc>
                        <a:spcBef>
                          <a:spcPts val="0"/>
                        </a:spcBef>
                        <a:spcAft>
                          <a:spcPts val="0"/>
                        </a:spcAft>
                        <a:buClrTx/>
                        <a:buSzTx/>
                        <a:buFontTx/>
                        <a:buNone/>
                        <a:tabLst/>
                        <a:defRPr/>
                      </a:pPr>
                      <a:r>
                        <a:rPr lang="en-GB" sz="1400" b="1" spc="10" dirty="0">
                          <a:latin typeface="+mj-lt"/>
                          <a:cs typeface="Arial"/>
                        </a:rPr>
                        <a:t> Template 2D: group rating</a:t>
                      </a:r>
                      <a:endParaRPr lang="en-US" sz="1400" dirty="0">
                        <a:latin typeface="+mj-lt"/>
                      </a:endParaRPr>
                    </a:p>
                  </a:txBody>
                  <a:tcPr/>
                </a:tc>
                <a:tc>
                  <a:txBody>
                    <a:bodyPr/>
                    <a:lstStyle/>
                    <a:p>
                      <a:pPr algn="ctr"/>
                      <a:r>
                        <a:rPr lang="en-US" sz="1400" dirty="0"/>
                        <a:t>56</a:t>
                      </a:r>
                    </a:p>
                  </a:txBody>
                  <a:tcPr>
                    <a:solidFill>
                      <a:srgbClr val="D8D8D8"/>
                    </a:solidFill>
                  </a:tcPr>
                </a:tc>
                <a:extLst>
                  <a:ext uri="{0D108BD9-81ED-4DB2-BD59-A6C34878D82A}">
                    <a16:rowId xmlns:a16="http://schemas.microsoft.com/office/drawing/2014/main" val="4194573456"/>
                  </a:ext>
                </a:extLst>
              </a:tr>
              <a:tr h="297307">
                <a:tc>
                  <a:txBody>
                    <a:bodyPr/>
                    <a:lstStyle/>
                    <a:p>
                      <a:pPr marL="93663" marR="0" lvl="0" indent="0" defTabSz="914400" eaLnBrk="1" fontAlgn="auto" latinLnBrk="0" hangingPunct="1">
                        <a:lnSpc>
                          <a:spcPct val="100000"/>
                        </a:lnSpc>
                        <a:spcBef>
                          <a:spcPts val="0"/>
                        </a:spcBef>
                        <a:spcAft>
                          <a:spcPts val="0"/>
                        </a:spcAft>
                        <a:buClrTx/>
                        <a:buSzTx/>
                        <a:buFontTx/>
                        <a:buNone/>
                        <a:tabLst/>
                        <a:defRPr/>
                      </a:pPr>
                      <a:r>
                        <a:rPr lang="en-GB" sz="1400" b="1" spc="10" dirty="0">
                          <a:solidFill>
                            <a:schemeClr val="tx1"/>
                          </a:solidFill>
                          <a:latin typeface="+mn-lt"/>
                          <a:ea typeface="+mn-ea"/>
                          <a:cs typeface="Arial"/>
                        </a:rPr>
                        <a:t> Template 2E: whole class participation rating scale</a:t>
                      </a:r>
                      <a:endParaRPr lang="en-US" sz="1400" dirty="0"/>
                    </a:p>
                  </a:txBody>
                  <a:tcPr/>
                </a:tc>
                <a:tc>
                  <a:txBody>
                    <a:bodyPr/>
                    <a:lstStyle/>
                    <a:p>
                      <a:pPr algn="ctr"/>
                      <a:r>
                        <a:rPr lang="en-US" sz="1400" dirty="0"/>
                        <a:t>57</a:t>
                      </a:r>
                    </a:p>
                  </a:txBody>
                  <a:tcPr>
                    <a:solidFill>
                      <a:srgbClr val="D8D8D8"/>
                    </a:solidFill>
                  </a:tcPr>
                </a:tc>
                <a:extLst>
                  <a:ext uri="{0D108BD9-81ED-4DB2-BD59-A6C34878D82A}">
                    <a16:rowId xmlns:a16="http://schemas.microsoft.com/office/drawing/2014/main" val="1824825305"/>
                  </a:ext>
                </a:extLst>
              </a:tr>
              <a:tr h="297307">
                <a:tc>
                  <a:txBody>
                    <a:bodyPr/>
                    <a:lstStyle/>
                    <a:p>
                      <a:pPr marL="93663" marR="0" lvl="0" indent="0" defTabSz="914400" eaLnBrk="1" fontAlgn="auto" latinLnBrk="0" hangingPunct="1">
                        <a:lnSpc>
                          <a:spcPct val="100000"/>
                        </a:lnSpc>
                        <a:spcBef>
                          <a:spcPts val="0"/>
                        </a:spcBef>
                        <a:spcAft>
                          <a:spcPts val="0"/>
                        </a:spcAft>
                        <a:buClrTx/>
                        <a:buSzTx/>
                        <a:buFontTx/>
                        <a:buNone/>
                        <a:tabLst/>
                        <a:defRPr/>
                      </a:pPr>
                      <a:r>
                        <a:rPr lang="en-GB" sz="1400" b="1" spc="10" dirty="0">
                          <a:solidFill>
                            <a:schemeClr val="tx1"/>
                          </a:solidFill>
                          <a:latin typeface="+mn-lt"/>
                          <a:ea typeface="+mn-ea"/>
                          <a:cs typeface="Arial"/>
                        </a:rPr>
                        <a:t> Template 2F: student participation and ground rules rating</a:t>
                      </a:r>
                      <a:endParaRPr lang="en-US" sz="1400" dirty="0"/>
                    </a:p>
                  </a:txBody>
                  <a:tcPr/>
                </a:tc>
                <a:tc>
                  <a:txBody>
                    <a:bodyPr/>
                    <a:lstStyle/>
                    <a:p>
                      <a:pPr algn="ctr"/>
                      <a:r>
                        <a:rPr lang="en-US" sz="1400" dirty="0"/>
                        <a:t>58</a:t>
                      </a:r>
                    </a:p>
                  </a:txBody>
                  <a:tcPr>
                    <a:solidFill>
                      <a:srgbClr val="D8D8D8"/>
                    </a:solidFill>
                  </a:tcPr>
                </a:tc>
                <a:extLst>
                  <a:ext uri="{0D108BD9-81ED-4DB2-BD59-A6C34878D82A}">
                    <a16:rowId xmlns:a16="http://schemas.microsoft.com/office/drawing/2014/main" val="3487348345"/>
                  </a:ext>
                </a:extLst>
              </a:tr>
              <a:tr h="297307">
                <a:tc>
                  <a:txBody>
                    <a:bodyPr/>
                    <a:lstStyle/>
                    <a:p>
                      <a:pPr marL="93663" marR="0" lvl="0" indent="0" defTabSz="914400" eaLnBrk="1" fontAlgn="auto" latinLnBrk="0" hangingPunct="1">
                        <a:lnSpc>
                          <a:spcPct val="100000"/>
                        </a:lnSpc>
                        <a:spcBef>
                          <a:spcPts val="0"/>
                        </a:spcBef>
                        <a:spcAft>
                          <a:spcPts val="0"/>
                        </a:spcAft>
                        <a:buClrTx/>
                        <a:buSzTx/>
                        <a:buFontTx/>
                        <a:buNone/>
                        <a:tabLst/>
                        <a:defRPr/>
                      </a:pPr>
                      <a:r>
                        <a:rPr lang="en-US" sz="1400" dirty="0"/>
                        <a:t> </a:t>
                      </a:r>
                      <a:r>
                        <a:rPr lang="en-GB" sz="1400" b="1" spc="10" dirty="0">
                          <a:solidFill>
                            <a:schemeClr val="tx1"/>
                          </a:solidFill>
                          <a:latin typeface="+mn-lt"/>
                          <a:ea typeface="+mn-ea"/>
                          <a:cs typeface="Arial"/>
                        </a:rPr>
                        <a:t>Template 2G: student groupwork self-assessment</a:t>
                      </a:r>
                      <a:endParaRPr lang="en-US" sz="1400" dirty="0"/>
                    </a:p>
                  </a:txBody>
                  <a:tcPr/>
                </a:tc>
                <a:tc>
                  <a:txBody>
                    <a:bodyPr/>
                    <a:lstStyle/>
                    <a:p>
                      <a:pPr algn="ctr"/>
                      <a:r>
                        <a:rPr lang="en-US" sz="1400" dirty="0"/>
                        <a:t>59</a:t>
                      </a:r>
                    </a:p>
                  </a:txBody>
                  <a:tcPr>
                    <a:solidFill>
                      <a:srgbClr val="D8D8D8"/>
                    </a:solidFill>
                  </a:tcPr>
                </a:tc>
                <a:extLst>
                  <a:ext uri="{0D108BD9-81ED-4DB2-BD59-A6C34878D82A}">
                    <a16:rowId xmlns:a16="http://schemas.microsoft.com/office/drawing/2014/main" val="1134652461"/>
                  </a:ext>
                </a:extLst>
              </a:tr>
              <a:tr h="297307">
                <a:tc>
                  <a:txBody>
                    <a:bodyPr/>
                    <a:lstStyle/>
                    <a:p>
                      <a:pPr marL="134938" marR="0" lvl="0" indent="0" defTabSz="914400" eaLnBrk="1" fontAlgn="auto" latinLnBrk="0" hangingPunct="1">
                        <a:lnSpc>
                          <a:spcPct val="100000"/>
                        </a:lnSpc>
                        <a:spcBef>
                          <a:spcPts val="0"/>
                        </a:spcBef>
                        <a:spcAft>
                          <a:spcPts val="0"/>
                        </a:spcAft>
                        <a:buClrTx/>
                        <a:buSzTx/>
                        <a:buFontTx/>
                        <a:buNone/>
                        <a:tabLst/>
                        <a:defRPr/>
                      </a:pPr>
                      <a:r>
                        <a:rPr lang="en-GB" sz="1400" b="1" spc="10" dirty="0">
                          <a:solidFill>
                            <a:schemeClr val="tx1"/>
                          </a:solidFill>
                          <a:latin typeface="+mn-lt"/>
                          <a:ea typeface="+mn-ea"/>
                          <a:cs typeface="Arial"/>
                        </a:rPr>
                        <a:t>Template 2H: Dialogic Teaching Questionnaire (self assessment of practice)</a:t>
                      </a:r>
                      <a:endParaRPr lang="en-US" sz="1400" dirty="0"/>
                    </a:p>
                  </a:txBody>
                  <a:tcPr/>
                </a:tc>
                <a:tc>
                  <a:txBody>
                    <a:bodyPr/>
                    <a:lstStyle/>
                    <a:p>
                      <a:pPr algn="ctr"/>
                      <a:r>
                        <a:rPr lang="en-US" sz="1400" dirty="0"/>
                        <a:t>60</a:t>
                      </a:r>
                    </a:p>
                  </a:txBody>
                  <a:tcPr>
                    <a:solidFill>
                      <a:srgbClr val="D8D8D8"/>
                    </a:solidFill>
                  </a:tcPr>
                </a:tc>
                <a:extLst>
                  <a:ext uri="{0D108BD9-81ED-4DB2-BD59-A6C34878D82A}">
                    <a16:rowId xmlns:a16="http://schemas.microsoft.com/office/drawing/2014/main" val="2615908898"/>
                  </a:ext>
                </a:extLst>
              </a:tr>
            </a:tbl>
          </a:graphicData>
        </a:graphic>
      </p:graphicFrame>
      <p:sp>
        <p:nvSpPr>
          <p:cNvPr id="8" name="TextBox 7">
            <a:extLst>
              <a:ext uri="{FF2B5EF4-FFF2-40B4-BE49-F238E27FC236}">
                <a16:creationId xmlns:a16="http://schemas.microsoft.com/office/drawing/2014/main" id="{DF41F3A5-AE20-C845-9C88-EE80601281E5}"/>
              </a:ext>
            </a:extLst>
          </p:cNvPr>
          <p:cNvSpPr txBox="1"/>
          <p:nvPr/>
        </p:nvSpPr>
        <p:spPr>
          <a:xfrm>
            <a:off x="6787972" y="2949612"/>
            <a:ext cx="3472475" cy="3667671"/>
          </a:xfrm>
          <a:prstGeom prst="rect">
            <a:avLst/>
          </a:prstGeom>
          <a:noFill/>
          <a:ln w="19050">
            <a:solidFill>
              <a:srgbClr val="2E6A7B"/>
            </a:solidFill>
          </a:ln>
        </p:spPr>
        <p:txBody>
          <a:bodyPr wrap="square" rtlCol="0">
            <a:spAutoFit/>
          </a:bodyPr>
          <a:lstStyle/>
          <a:p>
            <a:pPr lvl="0">
              <a:defRPr/>
            </a:pPr>
            <a:r>
              <a:rPr lang="en-GB" sz="1400" b="1" spc="10" dirty="0">
                <a:latin typeface="+mj-lt"/>
                <a:cs typeface="Arial"/>
              </a:rPr>
              <a:t>The following resources are available online (</a:t>
            </a:r>
            <a:r>
              <a:rPr lang="en-GB" sz="1400" b="1" u="sng" spc="10" dirty="0">
                <a:solidFill>
                  <a:srgbClr val="0000FF"/>
                </a:solidFill>
                <a:latin typeface="+mj-lt"/>
                <a:cs typeface="Arial"/>
                <a:hlinkClick r:id="rId4"/>
              </a:rPr>
              <a:t>https://camtree.learnworlds.com/t-seda</a:t>
            </a:r>
            <a:r>
              <a:rPr lang="en-GB" sz="1400" b="1" spc="10" dirty="0">
                <a:latin typeface="+mj-lt"/>
                <a:cs typeface="Arial"/>
                <a:hlinkClick r:id="rId4"/>
              </a:rPr>
              <a:t>),</a:t>
            </a:r>
            <a:r>
              <a:rPr lang="en-GB" sz="1400" b="1" spc="10" dirty="0">
                <a:latin typeface="+mj-lt"/>
                <a:cs typeface="Arial"/>
              </a:rPr>
              <a:t> including separately downloadable templates for printing or editing; look out for the icon</a:t>
            </a:r>
          </a:p>
          <a:p>
            <a:endParaRPr lang="en-GB" sz="1400" b="1" u="sng" spc="10" dirty="0"/>
          </a:p>
          <a:p>
            <a:pPr>
              <a:spcAft>
                <a:spcPts val="500"/>
              </a:spcAft>
            </a:pPr>
            <a:r>
              <a:rPr lang="en-GB" sz="1400" b="1" u="sng" spc="10" dirty="0">
                <a:latin typeface="+mj-lt"/>
              </a:rPr>
              <a:t>SECTION 3</a:t>
            </a:r>
            <a:r>
              <a:rPr lang="en-GB" sz="1400" b="1" spc="10" dirty="0">
                <a:latin typeface="+mj-lt"/>
              </a:rPr>
              <a:t>: Technical guidance for recording and transcribing</a:t>
            </a:r>
            <a:endParaRPr lang="en-GB" sz="1400" b="1" spc="10" dirty="0">
              <a:latin typeface="+mj-lt"/>
              <a:cs typeface="Arial"/>
            </a:endParaRPr>
          </a:p>
          <a:p>
            <a:pPr>
              <a:spcAft>
                <a:spcPts val="500"/>
              </a:spcAft>
            </a:pPr>
            <a:r>
              <a:rPr lang="en-GB" sz="1400" b="1" u="sng" spc="10" dirty="0">
                <a:latin typeface="+mj-lt"/>
              </a:rPr>
              <a:t>SECTION 4</a:t>
            </a:r>
            <a:r>
              <a:rPr lang="en-GB" sz="1400" b="1" spc="10" dirty="0">
                <a:latin typeface="+mj-lt"/>
              </a:rPr>
              <a:t>: Case studies: </a:t>
            </a:r>
            <a:r>
              <a:rPr lang="en-GB" sz="1400" spc="10" dirty="0">
                <a:latin typeface="+mj-lt"/>
              </a:rPr>
              <a:t>Illustrates teachers’ coding and interpretation of dialogue in different contexts; includes teachers’ findings and next steps.</a:t>
            </a:r>
          </a:p>
          <a:p>
            <a:r>
              <a:rPr lang="en-GB" sz="1400" b="1" u="sng" spc="10" dirty="0">
                <a:latin typeface="+mj-lt"/>
              </a:rPr>
              <a:t>SECTION 5</a:t>
            </a:r>
            <a:r>
              <a:rPr lang="en-GB" sz="1400" b="1" spc="10" dirty="0">
                <a:latin typeface="+mj-lt"/>
              </a:rPr>
              <a:t>: Resources and activities: </a:t>
            </a:r>
            <a:r>
              <a:rPr lang="en-GB" sz="1400" spc="10" dirty="0">
                <a:latin typeface="+mj-lt"/>
              </a:rPr>
              <a:t>Ideas to implement dialogue in your classroom, references to other research on dialogue and links to related resources </a:t>
            </a:r>
            <a:endParaRPr lang="en-US" sz="1400" dirty="0">
              <a:latin typeface="+mj-l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33069" y="305291"/>
            <a:ext cx="9746615" cy="1190134"/>
          </a:xfrm>
          <a:prstGeom prst="rect">
            <a:avLst/>
          </a:prstGeom>
          <a:ln w="31733">
            <a:solidFill>
              <a:srgbClr val="2791A6"/>
            </a:solidFill>
          </a:ln>
        </p:spPr>
        <p:txBody>
          <a:bodyPr vert="horz" wrap="square" lIns="0" tIns="22225" rIns="0" bIns="0" rtlCol="0">
            <a:spAutoFit/>
          </a:bodyPr>
          <a:lstStyle/>
          <a:p>
            <a:pPr marL="29209" algn="just">
              <a:lnSpc>
                <a:spcPct val="100000"/>
              </a:lnSpc>
              <a:spcBef>
                <a:spcPts val="175"/>
              </a:spcBef>
            </a:pPr>
            <a:r>
              <a:rPr sz="1400" b="1" dirty="0">
                <a:latin typeface="Arial"/>
                <a:cs typeface="Arial"/>
              </a:rPr>
              <a:t>Section 1: Detailed coding framework</a:t>
            </a:r>
            <a:endParaRPr sz="1400" dirty="0">
              <a:latin typeface="Arial"/>
              <a:cs typeface="Arial"/>
            </a:endParaRPr>
          </a:p>
          <a:p>
            <a:pPr marL="29209" marR="305435" algn="just">
              <a:lnSpc>
                <a:spcPct val="120800"/>
              </a:lnSpc>
              <a:spcBef>
                <a:spcPts val="645"/>
              </a:spcBef>
            </a:pPr>
            <a:r>
              <a:rPr sz="1200" dirty="0">
                <a:latin typeface="Arial Unicode MS"/>
                <a:cs typeface="Arial Unicode MS"/>
              </a:rPr>
              <a:t>This coding scheme is a more detailed version of the one that you saw in Part B. These codes will help you to identify the dialogue that is taking place in your learning setting. You can apply a dialogue code to each ‘turn’ by a different </a:t>
            </a:r>
            <a:r>
              <a:rPr lang="en-GB" sz="1200" dirty="0">
                <a:latin typeface="Arial Unicode MS"/>
                <a:cs typeface="Arial Unicode MS"/>
              </a:rPr>
              <a:t>participant.</a:t>
            </a:r>
            <a:r>
              <a:rPr sz="1200" dirty="0">
                <a:latin typeface="Arial Unicode MS"/>
                <a:cs typeface="Arial Unicode MS"/>
              </a:rPr>
              <a:t> </a:t>
            </a:r>
            <a:r>
              <a:rPr lang="en-GB" sz="1200" dirty="0">
                <a:latin typeface="Arial Unicode MS"/>
                <a:cs typeface="Arial Unicode MS"/>
              </a:rPr>
              <a:t>For oral dialogue y</a:t>
            </a:r>
            <a:r>
              <a:rPr sz="1200" dirty="0" err="1">
                <a:latin typeface="Arial Unicode MS"/>
                <a:cs typeface="Arial Unicode MS"/>
              </a:rPr>
              <a:t>ou</a:t>
            </a:r>
            <a:r>
              <a:rPr sz="1200" dirty="0">
                <a:latin typeface="Arial Unicode MS"/>
                <a:cs typeface="Arial Unicode MS"/>
              </a:rPr>
              <a:t> </a:t>
            </a:r>
            <a:r>
              <a:rPr lang="en-GB" sz="1200" dirty="0">
                <a:latin typeface="Arial Unicode MS"/>
                <a:cs typeface="Arial Unicode MS"/>
              </a:rPr>
              <a:t>may </a:t>
            </a:r>
            <a:r>
              <a:rPr sz="1200" dirty="0">
                <a:latin typeface="Arial Unicode MS"/>
                <a:cs typeface="Arial Unicode MS"/>
              </a:rPr>
              <a:t>record and transcribe what is said or do live coding as students are talking. Guidance about how the framework can be used follows in the next sections of this resource.</a:t>
            </a:r>
          </a:p>
        </p:txBody>
      </p:sp>
      <p:graphicFrame>
        <p:nvGraphicFramePr>
          <p:cNvPr id="3" name="object 3"/>
          <p:cNvGraphicFramePr>
            <a:graphicFrameLocks noGrp="1"/>
          </p:cNvGraphicFramePr>
          <p:nvPr>
            <p:extLst>
              <p:ext uri="{D42A27DB-BD31-4B8C-83A1-F6EECF244321}">
                <p14:modId xmlns:p14="http://schemas.microsoft.com/office/powerpoint/2010/main" val="3135725551"/>
              </p:ext>
            </p:extLst>
          </p:nvPr>
        </p:nvGraphicFramePr>
        <p:xfrm>
          <a:off x="423552" y="1593095"/>
          <a:ext cx="9784078" cy="5947022"/>
        </p:xfrm>
        <a:graphic>
          <a:graphicData uri="http://schemas.openxmlformats.org/drawingml/2006/table">
            <a:tbl>
              <a:tblPr firstRow="1" bandRow="1">
                <a:tableStyleId>{2D5ABB26-0587-4C30-8999-92F81FD0307C}</a:tableStyleId>
              </a:tblPr>
              <a:tblGrid>
                <a:gridCol w="2645664">
                  <a:extLst>
                    <a:ext uri="{9D8B030D-6E8A-4147-A177-3AD203B41FA5}">
                      <a16:colId xmlns:a16="http://schemas.microsoft.com/office/drawing/2014/main" val="20000"/>
                    </a:ext>
                  </a:extLst>
                </a:gridCol>
                <a:gridCol w="3258312">
                  <a:extLst>
                    <a:ext uri="{9D8B030D-6E8A-4147-A177-3AD203B41FA5}">
                      <a16:colId xmlns:a16="http://schemas.microsoft.com/office/drawing/2014/main" val="20001"/>
                    </a:ext>
                  </a:extLst>
                </a:gridCol>
                <a:gridCol w="3880102">
                  <a:extLst>
                    <a:ext uri="{9D8B030D-6E8A-4147-A177-3AD203B41FA5}">
                      <a16:colId xmlns:a16="http://schemas.microsoft.com/office/drawing/2014/main" val="20002"/>
                    </a:ext>
                  </a:extLst>
                </a:gridCol>
              </a:tblGrid>
              <a:tr h="651249">
                <a:tc>
                  <a:txBody>
                    <a:bodyPr/>
                    <a:lstStyle/>
                    <a:p>
                      <a:pPr>
                        <a:lnSpc>
                          <a:spcPct val="100000"/>
                        </a:lnSpc>
                        <a:spcBef>
                          <a:spcPts val="45"/>
                        </a:spcBef>
                      </a:pPr>
                      <a:endParaRPr sz="1400" b="1" spc="0" baseline="0" dirty="0">
                        <a:latin typeface="Times New Roman"/>
                        <a:cs typeface="Times New Roman"/>
                      </a:endParaRPr>
                    </a:p>
                    <a:p>
                      <a:pPr marL="656590">
                        <a:lnSpc>
                          <a:spcPct val="100000"/>
                        </a:lnSpc>
                      </a:pPr>
                      <a:r>
                        <a:rPr sz="1200" b="1" spc="0" baseline="0" dirty="0">
                          <a:latin typeface="Arial Unicode MS"/>
                          <a:cs typeface="Arial Unicode MS"/>
                        </a:rPr>
                        <a:t>CODING CATEGORIES</a:t>
                      </a:r>
                    </a:p>
                  </a:txBody>
                  <a:tcPr marL="0" marR="0" marT="5715" marB="0">
                    <a:lnL w="6095">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tc>
                  <a:txBody>
                    <a:bodyPr/>
                    <a:lstStyle/>
                    <a:p>
                      <a:pPr>
                        <a:lnSpc>
                          <a:spcPct val="100000"/>
                        </a:lnSpc>
                        <a:spcBef>
                          <a:spcPts val="45"/>
                        </a:spcBef>
                      </a:pPr>
                      <a:endParaRPr sz="1400" b="1" spc="0" baseline="0" dirty="0">
                        <a:latin typeface="Times New Roman"/>
                        <a:cs typeface="Times New Roman"/>
                      </a:endParaRPr>
                    </a:p>
                    <a:p>
                      <a:pPr marL="409575" indent="0">
                        <a:lnSpc>
                          <a:spcPct val="100000"/>
                        </a:lnSpc>
                        <a:tabLst/>
                      </a:pPr>
                      <a:r>
                        <a:rPr sz="1200" b="1" spc="0" baseline="0" dirty="0">
                          <a:latin typeface="Arial Unicode MS"/>
                          <a:cs typeface="Arial Unicode MS"/>
                        </a:rPr>
                        <a:t>CONTRIBUTIONS AND STRATEGIES</a:t>
                      </a:r>
                    </a:p>
                  </a:txBody>
                  <a:tcPr marL="0" marR="0" marT="5715" marB="0">
                    <a:lnL w="6096">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tc>
                  <a:txBody>
                    <a:bodyPr/>
                    <a:lstStyle/>
                    <a:p>
                      <a:pPr>
                        <a:lnSpc>
                          <a:spcPct val="100000"/>
                        </a:lnSpc>
                        <a:spcBef>
                          <a:spcPts val="45"/>
                        </a:spcBef>
                      </a:pPr>
                      <a:endParaRPr sz="1400" b="1" spc="0" baseline="0" dirty="0">
                        <a:latin typeface="Times New Roman"/>
                        <a:cs typeface="Times New Roman"/>
                      </a:endParaRPr>
                    </a:p>
                    <a:p>
                      <a:pPr marL="1280160">
                        <a:lnSpc>
                          <a:spcPct val="100000"/>
                        </a:lnSpc>
                      </a:pPr>
                      <a:r>
                        <a:rPr sz="1200" b="1" spc="0" baseline="0" dirty="0">
                          <a:latin typeface="Arial Unicode MS"/>
                          <a:cs typeface="Arial Unicode MS"/>
                        </a:rPr>
                        <a:t>WHAT DO WE HEAR?</a:t>
                      </a:r>
                    </a:p>
                  </a:txBody>
                  <a:tcPr marL="0" marR="0" marT="5715" marB="0">
                    <a:lnL w="6096">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extLst>
                  <a:ext uri="{0D108BD9-81ED-4DB2-BD59-A6C34878D82A}">
                    <a16:rowId xmlns:a16="http://schemas.microsoft.com/office/drawing/2014/main" val="10000"/>
                  </a:ext>
                </a:extLst>
              </a:tr>
              <a:tr h="2286000">
                <a:tc>
                  <a:txBody>
                    <a:bodyPr/>
                    <a:lstStyle/>
                    <a:p>
                      <a:pPr marL="88265">
                        <a:lnSpc>
                          <a:spcPct val="100000"/>
                        </a:lnSpc>
                        <a:spcBef>
                          <a:spcPts val="860"/>
                        </a:spcBef>
                      </a:pPr>
                      <a:r>
                        <a:rPr sz="1200" b="1" spc="0" baseline="0" dirty="0">
                          <a:latin typeface="Arial"/>
                          <a:cs typeface="Arial"/>
                        </a:rPr>
                        <a:t>B  – Build on ideas</a:t>
                      </a:r>
                      <a:endParaRPr lang="en-US" sz="1200" b="1" spc="0" baseline="0" dirty="0">
                        <a:latin typeface="Arial"/>
                        <a:cs typeface="Arial"/>
                      </a:endParaRPr>
                    </a:p>
                    <a:p>
                      <a:pPr marL="88265">
                        <a:lnSpc>
                          <a:spcPct val="100000"/>
                        </a:lnSpc>
                        <a:spcBef>
                          <a:spcPts val="860"/>
                        </a:spcBef>
                      </a:pPr>
                      <a:r>
                        <a:rPr lang="en-GB" sz="1200" i="1" spc="0" baseline="0" dirty="0">
                          <a:latin typeface="Arial"/>
                          <a:cs typeface="Arial"/>
                        </a:rPr>
                        <a:t>B</a:t>
                      </a:r>
                      <a:r>
                        <a:rPr sz="1200" i="1" spc="0" baseline="0" dirty="0" err="1">
                          <a:latin typeface="Arial"/>
                          <a:cs typeface="Arial"/>
                        </a:rPr>
                        <a:t>uild</a:t>
                      </a:r>
                      <a:r>
                        <a:rPr sz="1200" i="1" spc="0" baseline="0" dirty="0">
                          <a:latin typeface="Arial"/>
                          <a:cs typeface="Arial"/>
                        </a:rPr>
                        <a:t> on, elaborate,</a:t>
                      </a:r>
                      <a:r>
                        <a:rPr lang="en-GB" sz="1200" i="1" spc="0" baseline="0" dirty="0">
                          <a:latin typeface="Arial"/>
                          <a:cs typeface="Arial"/>
                        </a:rPr>
                        <a:t> </a:t>
                      </a:r>
                      <a:r>
                        <a:rPr sz="1200" i="1" spc="0" baseline="0" dirty="0">
                          <a:latin typeface="Arial"/>
                          <a:cs typeface="Arial"/>
                        </a:rPr>
                        <a:t>clarify or comment on own or others’ ideas expressed on previous turns or other contributions to the learning activity (oral</a:t>
                      </a:r>
                      <a:r>
                        <a:rPr lang="en-US" sz="1200" i="1" spc="0" baseline="0" dirty="0">
                          <a:latin typeface="Arial"/>
                          <a:cs typeface="Arial"/>
                        </a:rPr>
                        <a:t> </a:t>
                      </a:r>
                      <a:r>
                        <a:rPr sz="1200" i="1" spc="0" baseline="0" dirty="0">
                          <a:latin typeface="Arial"/>
                          <a:cs typeface="Arial"/>
                        </a:rPr>
                        <a:t>/</a:t>
                      </a:r>
                      <a:r>
                        <a:rPr lang="en-US" sz="1200" i="1" spc="0" baseline="0" dirty="0">
                          <a:latin typeface="Arial"/>
                          <a:cs typeface="Arial"/>
                        </a:rPr>
                        <a:t> </a:t>
                      </a:r>
                      <a:r>
                        <a:rPr sz="1200" i="1" spc="0" baseline="0" dirty="0">
                          <a:latin typeface="Arial"/>
                          <a:cs typeface="Arial"/>
                        </a:rPr>
                        <a:t>written</a:t>
                      </a:r>
                      <a:r>
                        <a:rPr lang="en-US" sz="1200" i="1" spc="0" baseline="0" dirty="0">
                          <a:latin typeface="Arial"/>
                          <a:cs typeface="Arial"/>
                        </a:rPr>
                        <a:t> </a:t>
                      </a:r>
                      <a:r>
                        <a:rPr sz="1200" i="1" spc="0" baseline="0" dirty="0">
                          <a:latin typeface="Arial"/>
                          <a:cs typeface="Arial"/>
                        </a:rPr>
                        <a:t>/</a:t>
                      </a:r>
                      <a:r>
                        <a:rPr lang="en-US" sz="1200" i="1" spc="0" baseline="0" dirty="0">
                          <a:latin typeface="Arial"/>
                          <a:cs typeface="Arial"/>
                        </a:rPr>
                        <a:t> </a:t>
                      </a:r>
                      <a:r>
                        <a:rPr sz="1200" i="1" spc="0" baseline="0" dirty="0">
                          <a:latin typeface="Arial"/>
                          <a:cs typeface="Arial"/>
                        </a:rPr>
                        <a:t>other)</a:t>
                      </a:r>
                      <a:endParaRPr sz="1200" spc="0" baseline="0" dirty="0">
                        <a:latin typeface="Arial"/>
                        <a:cs typeface="Arial"/>
                      </a:endParaRPr>
                    </a:p>
                  </a:txBody>
                  <a:tcPr marL="0" marR="0" marT="109220" marB="0">
                    <a:lnL w="6095">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tc>
                  <a:txBody>
                    <a:bodyPr/>
                    <a:lstStyle/>
                    <a:p>
                      <a:pPr marL="259715" indent="-171450">
                        <a:lnSpc>
                          <a:spcPct val="100000"/>
                        </a:lnSpc>
                        <a:spcBef>
                          <a:spcPts val="740"/>
                        </a:spcBef>
                        <a:buFont typeface="Arial" panose="020B0604020202020204" pitchFamily="34" charset="0"/>
                        <a:buChar char="•"/>
                        <a:tabLst>
                          <a:tab pos="187325" algn="l"/>
                        </a:tabLst>
                      </a:pPr>
                      <a:r>
                        <a:rPr sz="1200" spc="0" baseline="0" dirty="0">
                          <a:latin typeface="Arial Unicode MS"/>
                          <a:ea typeface="Arial Unicode MS" panose="020B0604020202020204"/>
                          <a:cs typeface="Arial Unicode MS"/>
                        </a:rPr>
                        <a:t>build on own or another’s previous ideas</a:t>
                      </a:r>
                      <a:r>
                        <a:rPr lang="en-GB" sz="1200" spc="0" baseline="0" dirty="0">
                          <a:latin typeface="Arial Unicode MS"/>
                          <a:ea typeface="Arial Unicode MS" panose="020B0604020202020204"/>
                          <a:cs typeface="Arial Unicode MS"/>
                        </a:rPr>
                        <a:t> </a:t>
                      </a:r>
                      <a:r>
                        <a:rPr sz="1200" spc="0" baseline="0" dirty="0">
                          <a:latin typeface="Arial Unicode MS"/>
                          <a:ea typeface="Arial Unicode MS" panose="020B0604020202020204"/>
                          <a:cs typeface="Arial Unicode MS"/>
                        </a:rPr>
                        <a:t>/</a:t>
                      </a:r>
                      <a:r>
                        <a:rPr lang="en-US" sz="1200" spc="0" baseline="0" dirty="0">
                          <a:latin typeface="Arial Unicode MS"/>
                          <a:ea typeface="Arial Unicode MS" panose="020B0604020202020204"/>
                          <a:cs typeface="Arial Unicode MS"/>
                        </a:rPr>
                        <a:t> </a:t>
                      </a:r>
                      <a:r>
                        <a:rPr sz="1200" spc="0" baseline="0" dirty="0">
                          <a:latin typeface="Arial Unicode MS"/>
                          <a:ea typeface="Arial Unicode MS" panose="020B0604020202020204"/>
                          <a:cs typeface="Arial Unicode MS"/>
                        </a:rPr>
                        <a:t>contributions by adding something new</a:t>
                      </a:r>
                    </a:p>
                    <a:p>
                      <a:pPr marL="285750" indent="-285750">
                        <a:lnSpc>
                          <a:spcPct val="100000"/>
                        </a:lnSpc>
                        <a:buFont typeface="Arial" panose="020B0604020202020204" pitchFamily="34" charset="0"/>
                        <a:buChar char="•"/>
                      </a:pPr>
                      <a:endParaRPr sz="1200" spc="0" baseline="0" dirty="0">
                        <a:latin typeface="Times New Roman"/>
                        <a:ea typeface="Arial Unicode MS" panose="020B0604020202020204"/>
                        <a:cs typeface="Times New Roman"/>
                      </a:endParaRPr>
                    </a:p>
                    <a:p>
                      <a:pPr marL="259715" marR="220345" indent="-171450">
                        <a:lnSpc>
                          <a:spcPct val="101699"/>
                        </a:lnSpc>
                        <a:buFont typeface="Arial" panose="020B0604020202020204" pitchFamily="34" charset="0"/>
                        <a:buChar char="•"/>
                        <a:tabLst>
                          <a:tab pos="187325" algn="l"/>
                        </a:tabLst>
                      </a:pPr>
                      <a:r>
                        <a:rPr sz="1200" spc="0" baseline="0" dirty="0">
                          <a:latin typeface="Arial Unicode MS"/>
                          <a:ea typeface="Arial Unicode MS" panose="020B0604020202020204"/>
                          <a:cs typeface="Arial Unicode MS"/>
                        </a:rPr>
                        <a:t>clarify, elaborate, extend</a:t>
                      </a:r>
                      <a:r>
                        <a:rPr sz="1200" spc="0" baseline="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b="0" i="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illustrate, </a:t>
                      </a:r>
                      <a:r>
                        <a:rPr sz="1200" spc="0" baseline="0" dirty="0">
                          <a:latin typeface="Arial Unicode MS"/>
                          <a:ea typeface="Arial Unicode MS" panose="020B0604020202020204"/>
                          <a:cs typeface="Arial Unicode MS"/>
                        </a:rPr>
                        <a:t>reformulate own or another’s previous ideas / contributions</a:t>
                      </a:r>
                    </a:p>
                    <a:p>
                      <a:pPr marL="285750" indent="-285750">
                        <a:lnSpc>
                          <a:spcPct val="100000"/>
                        </a:lnSpc>
                        <a:spcBef>
                          <a:spcPts val="20"/>
                        </a:spcBef>
                        <a:buFont typeface="Arial" panose="020B0604020202020204" pitchFamily="34" charset="0"/>
                        <a:buChar char="•"/>
                      </a:pPr>
                      <a:endParaRPr sz="1200" spc="0" baseline="0" dirty="0">
                        <a:latin typeface="Times New Roman"/>
                        <a:ea typeface="Arial Unicode MS" panose="020B0604020202020204"/>
                        <a:cs typeface="Times New Roman"/>
                      </a:endParaRPr>
                    </a:p>
                    <a:p>
                      <a:pPr marL="259715" indent="-171450">
                        <a:lnSpc>
                          <a:spcPct val="100000"/>
                        </a:lnSpc>
                        <a:spcBef>
                          <a:spcPts val="5"/>
                        </a:spcBef>
                        <a:buFont typeface="Arial" panose="020B0604020202020204" pitchFamily="34" charset="0"/>
                        <a:buChar char="•"/>
                        <a:tabLst>
                          <a:tab pos="187325" algn="l"/>
                        </a:tabLst>
                      </a:pPr>
                      <a:r>
                        <a:rPr sz="1200" spc="0" baseline="0" dirty="0">
                          <a:latin typeface="Arial Unicode MS"/>
                          <a:ea typeface="Arial Unicode MS" panose="020B0604020202020204"/>
                          <a:cs typeface="Arial Unicode MS"/>
                        </a:rPr>
                        <a:t>comment on previous ideas / contributions</a:t>
                      </a:r>
                    </a:p>
                  </a:txBody>
                  <a:tcPr marL="0" marR="0" marT="93980" marB="0">
                    <a:lnL w="6096">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tc>
                  <a:txBody>
                    <a:bodyPr/>
                    <a:lstStyle/>
                    <a:p>
                      <a:pPr marL="144000">
                        <a:lnSpc>
                          <a:spcPct val="110000"/>
                        </a:lnSpc>
                        <a:spcBef>
                          <a:spcPts val="865"/>
                        </a:spcBef>
                      </a:pPr>
                      <a:r>
                        <a:rPr sz="1150" b="1" spc="0" baseline="0" dirty="0">
                          <a:latin typeface="Arial" panose="020B0604020202020204" pitchFamily="34" charset="0"/>
                          <a:cs typeface="Arial" panose="020B0604020202020204" pitchFamily="34" charset="0"/>
                        </a:rPr>
                        <a:t>Possible Key Words to look for:</a:t>
                      </a:r>
                      <a:endParaRPr sz="1150" spc="0" baseline="0" dirty="0">
                        <a:latin typeface="Arial" panose="020B0604020202020204" pitchFamily="34" charset="0"/>
                        <a:cs typeface="Arial" panose="020B0604020202020204" pitchFamily="34" charset="0"/>
                      </a:endParaRPr>
                    </a:p>
                    <a:p>
                      <a:pPr marL="144000">
                        <a:lnSpc>
                          <a:spcPct val="110000"/>
                        </a:lnSpc>
                        <a:spcBef>
                          <a:spcPts val="300"/>
                        </a:spcBef>
                      </a:pPr>
                      <a:r>
                        <a:rPr sz="1150" spc="0" baseline="0" dirty="0">
                          <a:latin typeface="Arial" panose="020B0604020202020204" pitchFamily="34" charset="0"/>
                          <a:cs typeface="Arial" panose="020B0604020202020204" pitchFamily="34" charset="0"/>
                        </a:rPr>
                        <a:t>‘it’s also’, ‘that makes me think’, ‘I mean’, ‘she meant’</a:t>
                      </a:r>
                      <a:endParaRPr lang="en-GB" sz="1150" spc="0" baseline="0" dirty="0">
                        <a:latin typeface="Arial" panose="020B0604020202020204" pitchFamily="34" charset="0"/>
                        <a:cs typeface="Arial" panose="020B0604020202020204" pitchFamily="34" charset="0"/>
                      </a:endParaRPr>
                    </a:p>
                    <a:p>
                      <a:pPr marL="144000">
                        <a:lnSpc>
                          <a:spcPct val="110000"/>
                        </a:lnSpc>
                      </a:pPr>
                      <a:r>
                        <a:rPr sz="1150" b="1" spc="0" baseline="0" dirty="0">
                          <a:latin typeface="Arial" panose="020B0604020202020204" pitchFamily="34" charset="0"/>
                          <a:cs typeface="Arial" panose="020B0604020202020204" pitchFamily="34" charset="0"/>
                        </a:rPr>
                        <a:t>Examples:</a:t>
                      </a:r>
                      <a:endParaRPr sz="1150" spc="0" baseline="0" dirty="0">
                        <a:latin typeface="Arial" panose="020B0604020202020204" pitchFamily="34" charset="0"/>
                        <a:cs typeface="Arial" panose="020B0604020202020204" pitchFamily="34" charset="0"/>
                      </a:endParaRPr>
                    </a:p>
                    <a:p>
                      <a:pPr marL="144000" marR="311785" lvl="0" indent="0" defTabSz="914400" eaLnBrk="1" fontAlgn="auto" latinLnBrk="0" hangingPunct="1">
                        <a:lnSpc>
                          <a:spcPct val="110000"/>
                        </a:lnSpc>
                        <a:spcBef>
                          <a:spcPts val="20"/>
                        </a:spcBef>
                        <a:spcAft>
                          <a:spcPts val="0"/>
                        </a:spcAft>
                        <a:buClrTx/>
                        <a:buSzTx/>
                        <a:buFontTx/>
                        <a:buNone/>
                        <a:tabLst/>
                        <a:defRPr/>
                      </a:pPr>
                      <a:r>
                        <a:rPr lang="en-GB" sz="1150" spc="0" baseline="0" dirty="0">
                          <a:latin typeface="Arial" panose="020B0604020202020204" pitchFamily="34" charset="0"/>
                          <a:cs typeface="Arial" panose="020B0604020202020204" pitchFamily="34" charset="0"/>
                        </a:rPr>
                        <a:t>Following on from what Sanjay said…</a:t>
                      </a:r>
                    </a:p>
                    <a:p>
                      <a:pPr marL="144000" marR="311785">
                        <a:lnSpc>
                          <a:spcPct val="110000"/>
                        </a:lnSpc>
                        <a:spcBef>
                          <a:spcPts val="20"/>
                        </a:spcBef>
                      </a:pPr>
                      <a:r>
                        <a:rPr sz="1150" spc="0" baseline="0" dirty="0">
                          <a:latin typeface="Arial" panose="020B0604020202020204" pitchFamily="34" charset="0"/>
                          <a:cs typeface="Arial" panose="020B0604020202020204" pitchFamily="34" charset="0"/>
                        </a:rPr>
                        <a:t>Kate’s idea made me think about why the character would do that</a:t>
                      </a:r>
                    </a:p>
                    <a:p>
                      <a:pPr marL="144000">
                        <a:lnSpc>
                          <a:spcPct val="110000"/>
                        </a:lnSpc>
                      </a:pPr>
                      <a:r>
                        <a:rPr sz="1150" spc="0" baseline="0" dirty="0">
                          <a:latin typeface="Arial" panose="020B0604020202020204" pitchFamily="34" charset="0"/>
                          <a:cs typeface="Arial" panose="020B0604020202020204" pitchFamily="34" charset="0"/>
                        </a:rPr>
                        <a:t>I’ve got an idea that no-one has mentioned yet…</a:t>
                      </a:r>
                    </a:p>
                    <a:p>
                      <a:pPr marL="144000">
                        <a:lnSpc>
                          <a:spcPct val="110000"/>
                        </a:lnSpc>
                        <a:spcBef>
                          <a:spcPts val="35"/>
                        </a:spcBef>
                      </a:pPr>
                      <a:r>
                        <a:rPr sz="1150" spc="0" baseline="0" dirty="0">
                          <a:latin typeface="Arial" panose="020B0604020202020204" pitchFamily="34" charset="0"/>
                          <a:cs typeface="Arial" panose="020B0604020202020204" pitchFamily="34" charset="0"/>
                        </a:rPr>
                        <a:t>What I meant earlier was…</a:t>
                      </a:r>
                    </a:p>
                    <a:p>
                      <a:pPr marL="144000">
                        <a:lnSpc>
                          <a:spcPct val="110000"/>
                        </a:lnSpc>
                        <a:spcBef>
                          <a:spcPts val="5"/>
                        </a:spcBef>
                      </a:pPr>
                      <a:r>
                        <a:rPr sz="1150" spc="0" baseline="0" dirty="0">
                          <a:latin typeface="Arial" panose="020B0604020202020204" pitchFamily="34" charset="0"/>
                          <a:cs typeface="Arial" panose="020B0604020202020204" pitchFamily="34" charset="0"/>
                        </a:rPr>
                        <a:t>Ahmed’s story had a lot of detailed description</a:t>
                      </a:r>
                    </a:p>
                    <a:p>
                      <a:pPr marL="144000" marR="158115">
                        <a:lnSpc>
                          <a:spcPct val="110000"/>
                        </a:lnSpc>
                        <a:spcBef>
                          <a:spcPts val="20"/>
                        </a:spcBef>
                      </a:pPr>
                      <a:r>
                        <a:rPr sz="1150" spc="0" baseline="0" dirty="0">
                          <a:latin typeface="Arial" panose="020B0604020202020204" pitchFamily="34" charset="0"/>
                          <a:cs typeface="Arial" panose="020B0604020202020204" pitchFamily="34" charset="0"/>
                        </a:rPr>
                        <a:t>My idea was similar to Jose, I wrote that flowers would make the best present</a:t>
                      </a:r>
                    </a:p>
                  </a:txBody>
                  <a:tcPr marL="0" marR="0" marT="109855" marB="0">
                    <a:lnL w="6096">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extLst>
                  <a:ext uri="{0D108BD9-81ED-4DB2-BD59-A6C34878D82A}">
                    <a16:rowId xmlns:a16="http://schemas.microsoft.com/office/drawing/2014/main" val="10001"/>
                  </a:ext>
                </a:extLst>
              </a:tr>
              <a:tr h="2712720">
                <a:tc>
                  <a:txBody>
                    <a:bodyPr/>
                    <a:lstStyle/>
                    <a:p>
                      <a:pPr marL="88265">
                        <a:lnSpc>
                          <a:spcPct val="100000"/>
                        </a:lnSpc>
                        <a:spcBef>
                          <a:spcPts val="865"/>
                        </a:spcBef>
                      </a:pPr>
                      <a:r>
                        <a:rPr sz="1200" b="1" spc="0" baseline="0" dirty="0">
                          <a:latin typeface="Arial"/>
                          <a:cs typeface="Arial"/>
                        </a:rPr>
                        <a:t>IB – Invite to build on ideas</a:t>
                      </a:r>
                      <a:endParaRPr lang="en-US" sz="1200" b="1" spc="0" baseline="0" dirty="0">
                        <a:latin typeface="Arial"/>
                        <a:cs typeface="Arial"/>
                      </a:endParaRPr>
                    </a:p>
                    <a:p>
                      <a:pPr marL="88265">
                        <a:lnSpc>
                          <a:spcPct val="100000"/>
                        </a:lnSpc>
                        <a:spcBef>
                          <a:spcPts val="865"/>
                        </a:spcBef>
                      </a:pPr>
                      <a:r>
                        <a:rPr sz="1200" i="1" spc="0" baseline="0" dirty="0">
                          <a:latin typeface="Arial"/>
                          <a:cs typeface="Arial"/>
                        </a:rPr>
                        <a:t>Invite building on, elaboration,</a:t>
                      </a:r>
                      <a:r>
                        <a:rPr lang="en-GB" sz="1200" i="1" spc="0" baseline="0" dirty="0">
                          <a:latin typeface="Arial"/>
                          <a:cs typeface="Arial"/>
                        </a:rPr>
                        <a:t> reformulation,</a:t>
                      </a:r>
                      <a:r>
                        <a:rPr sz="1200" i="1" spc="0" baseline="0" dirty="0">
                          <a:latin typeface="Arial"/>
                          <a:cs typeface="Arial"/>
                        </a:rPr>
                        <a:t> </a:t>
                      </a:r>
                      <a:r>
                        <a:rPr sz="1200" i="1" spc="0" baseline="0" dirty="0" err="1">
                          <a:latin typeface="Arial"/>
                          <a:cs typeface="Arial"/>
                        </a:rPr>
                        <a:t>clarif</a:t>
                      </a:r>
                      <a:r>
                        <a:rPr lang="en-GB" sz="1200" i="1" spc="0" baseline="0" dirty="0" err="1">
                          <a:latin typeface="Arial"/>
                          <a:cs typeface="Arial"/>
                        </a:rPr>
                        <a:t>ication</a:t>
                      </a:r>
                      <a:r>
                        <a:rPr sz="1200" i="1" spc="0" baseline="0" dirty="0">
                          <a:latin typeface="Arial"/>
                          <a:cs typeface="Arial"/>
                        </a:rPr>
                        <a:t> or comment on own or others’ ideas / contributions to learning activity (oral / written / other)</a:t>
                      </a:r>
                      <a:endParaRPr sz="1200" spc="0" baseline="0" dirty="0">
                        <a:latin typeface="Arial"/>
                        <a:cs typeface="Arial"/>
                      </a:endParaRPr>
                    </a:p>
                  </a:txBody>
                  <a:tcPr marL="0" marR="0" marT="109855" marB="0">
                    <a:lnL w="6095">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tc>
                  <a:txBody>
                    <a:bodyPr/>
                    <a:lstStyle/>
                    <a:p>
                      <a:pPr marL="259715" indent="-171450">
                        <a:lnSpc>
                          <a:spcPct val="100000"/>
                        </a:lnSpc>
                        <a:spcBef>
                          <a:spcPts val="720"/>
                        </a:spcBef>
                        <a:buFont typeface="Arial" panose="020B0604020202020204" pitchFamily="34" charset="0"/>
                        <a:buChar char="•"/>
                        <a:tabLst>
                          <a:tab pos="184785" algn="l"/>
                        </a:tabLst>
                      </a:pPr>
                      <a:r>
                        <a:rPr sz="1200" spc="0" baseline="0" dirty="0">
                          <a:latin typeface="Arial"/>
                          <a:ea typeface="Arial Unicode MS" panose="020B0604020202020204"/>
                          <a:cs typeface="Arial"/>
                        </a:rPr>
                        <a:t>invite others to build on own or others’ ideas</a:t>
                      </a:r>
                    </a:p>
                    <a:p>
                      <a:pPr marL="171450" indent="-171450">
                        <a:lnSpc>
                          <a:spcPct val="100000"/>
                        </a:lnSpc>
                        <a:spcBef>
                          <a:spcPts val="20"/>
                        </a:spcBef>
                        <a:buFont typeface="Arial" panose="020B0604020202020204" pitchFamily="34" charset="0"/>
                        <a:buChar char="•"/>
                      </a:pPr>
                      <a:endParaRPr sz="1200" spc="0" baseline="0" dirty="0">
                        <a:latin typeface="Times New Roman"/>
                        <a:ea typeface="Arial Unicode MS" panose="020B0604020202020204"/>
                        <a:cs typeface="Times New Roman"/>
                      </a:endParaRPr>
                    </a:p>
                    <a:p>
                      <a:pPr marL="259715" indent="-171450">
                        <a:lnSpc>
                          <a:spcPct val="100000"/>
                        </a:lnSpc>
                        <a:buFont typeface="Arial" panose="020B0604020202020204" pitchFamily="34" charset="0"/>
                        <a:buChar char="•"/>
                        <a:tabLst>
                          <a:tab pos="184785" algn="l"/>
                        </a:tabLst>
                      </a:pPr>
                      <a:r>
                        <a:rPr sz="1200" spc="0" baseline="0" dirty="0">
                          <a:latin typeface="Arial"/>
                          <a:ea typeface="Arial Unicode MS" panose="020B0604020202020204"/>
                          <a:cs typeface="Arial"/>
                        </a:rPr>
                        <a:t>invite others to clarify</a:t>
                      </a:r>
                      <a:r>
                        <a:rPr lang="en-GB" sz="1200" spc="0" baseline="0" dirty="0">
                          <a:latin typeface="Arial"/>
                          <a:ea typeface="Arial Unicode MS" panose="020B0604020202020204"/>
                          <a:cs typeface="Arial"/>
                        </a:rPr>
                        <a:t> / reformulate</a:t>
                      </a:r>
                      <a:r>
                        <a:rPr sz="1200" spc="0" baseline="0" dirty="0">
                          <a:latin typeface="Arial"/>
                          <a:ea typeface="Arial Unicode MS" panose="020B0604020202020204"/>
                          <a:cs typeface="Arial"/>
                        </a:rPr>
                        <a:t> a contribution</a:t>
                      </a:r>
                      <a:r>
                        <a:rPr lang="en-GB" sz="1200" spc="0" baseline="0" dirty="0">
                          <a:latin typeface="Arial"/>
                          <a:ea typeface="Arial Unicode MS" panose="020B0604020202020204"/>
                          <a:cs typeface="Arial"/>
                        </a:rPr>
                        <a:t> (including giving an example)</a:t>
                      </a:r>
                      <a:endParaRPr sz="1200" spc="0" baseline="0" dirty="0">
                        <a:latin typeface="Arial"/>
                        <a:ea typeface="Arial Unicode MS" panose="020B0604020202020204"/>
                        <a:cs typeface="Arial"/>
                      </a:endParaRPr>
                    </a:p>
                    <a:p>
                      <a:pPr marL="171450" indent="-171450">
                        <a:lnSpc>
                          <a:spcPct val="100000"/>
                        </a:lnSpc>
                        <a:spcBef>
                          <a:spcPts val="55"/>
                        </a:spcBef>
                        <a:buFont typeface="Arial" panose="020B0604020202020204" pitchFamily="34" charset="0"/>
                        <a:buChar char="•"/>
                      </a:pPr>
                      <a:endParaRPr sz="1200" spc="0" baseline="0" dirty="0">
                        <a:latin typeface="Times New Roman"/>
                        <a:ea typeface="Arial Unicode MS" panose="020B0604020202020204"/>
                        <a:cs typeface="Times New Roman"/>
                      </a:endParaRPr>
                    </a:p>
                    <a:p>
                      <a:pPr marL="259715" marR="120650" indent="-171450">
                        <a:lnSpc>
                          <a:spcPct val="101699"/>
                        </a:lnSpc>
                        <a:buFont typeface="Arial" panose="020B0604020202020204" pitchFamily="34" charset="0"/>
                        <a:buChar char="•"/>
                        <a:tabLst>
                          <a:tab pos="184785" algn="l"/>
                        </a:tabLst>
                      </a:pPr>
                      <a:r>
                        <a:rPr sz="1200" spc="0" baseline="0" dirty="0">
                          <a:latin typeface="Arial"/>
                          <a:ea typeface="Arial Unicode MS" panose="020B0604020202020204"/>
                          <a:cs typeface="Arial"/>
                        </a:rPr>
                        <a:t>invite others to comment on others’ ideas or views (including invitations to agree</a:t>
                      </a:r>
                      <a:r>
                        <a:rPr lang="en-US" sz="1200" spc="0" baseline="0" dirty="0">
                          <a:latin typeface="Arial"/>
                          <a:ea typeface="Arial Unicode MS" panose="020B0604020202020204"/>
                          <a:cs typeface="Arial"/>
                        </a:rPr>
                        <a:t> </a:t>
                      </a:r>
                      <a:r>
                        <a:rPr sz="1200" spc="0" baseline="0" dirty="0">
                          <a:latin typeface="Arial"/>
                          <a:ea typeface="Arial Unicode MS" panose="020B0604020202020204"/>
                          <a:cs typeface="Arial"/>
                        </a:rPr>
                        <a:t>/</a:t>
                      </a:r>
                      <a:r>
                        <a:rPr lang="en-US" sz="1200" spc="0" baseline="0" dirty="0">
                          <a:latin typeface="Arial"/>
                          <a:ea typeface="Arial Unicode MS" panose="020B0604020202020204"/>
                          <a:cs typeface="Arial"/>
                        </a:rPr>
                        <a:t> </a:t>
                      </a:r>
                      <a:r>
                        <a:rPr sz="1200" spc="0" baseline="0" dirty="0">
                          <a:latin typeface="Arial"/>
                          <a:ea typeface="Arial Unicode MS" panose="020B0604020202020204"/>
                          <a:cs typeface="Arial"/>
                        </a:rPr>
                        <a:t>disagree or evaluate)</a:t>
                      </a:r>
                    </a:p>
                    <a:p>
                      <a:pPr marL="171450" indent="-171450">
                        <a:lnSpc>
                          <a:spcPct val="100000"/>
                        </a:lnSpc>
                        <a:spcBef>
                          <a:spcPts val="20"/>
                        </a:spcBef>
                        <a:buFont typeface="Arial" panose="020B0604020202020204" pitchFamily="34" charset="0"/>
                        <a:buChar char="•"/>
                      </a:pPr>
                      <a:endParaRPr sz="1200" spc="0" baseline="0" dirty="0">
                        <a:latin typeface="Times New Roman"/>
                        <a:ea typeface="Arial Unicode MS" panose="020B0604020202020204"/>
                        <a:cs typeface="Times New Roman"/>
                      </a:endParaRPr>
                    </a:p>
                    <a:p>
                      <a:pPr marL="259715" indent="-171450">
                        <a:lnSpc>
                          <a:spcPct val="100000"/>
                        </a:lnSpc>
                        <a:buFont typeface="Arial" panose="020B0604020202020204" pitchFamily="34" charset="0"/>
                        <a:buChar char="•"/>
                        <a:tabLst>
                          <a:tab pos="184785" algn="l"/>
                        </a:tabLst>
                      </a:pPr>
                      <a:r>
                        <a:rPr sz="1200" spc="0" baseline="0" dirty="0">
                          <a:latin typeface="Arial"/>
                          <a:ea typeface="Arial Unicode MS" panose="020B0604020202020204"/>
                          <a:cs typeface="Arial"/>
                        </a:rPr>
                        <a:t>invite others to refine/improve ideas</a:t>
                      </a:r>
                    </a:p>
                    <a:p>
                      <a:pPr>
                        <a:lnSpc>
                          <a:spcPct val="100000"/>
                        </a:lnSpc>
                      </a:pPr>
                      <a:endParaRPr sz="1200" spc="0" baseline="0" dirty="0">
                        <a:latin typeface="Times New Roman"/>
                        <a:ea typeface="Arial Unicode MS" panose="020B0604020202020204"/>
                        <a:cs typeface="Times New Roman"/>
                      </a:endParaRPr>
                    </a:p>
                    <a:p>
                      <a:pPr>
                        <a:lnSpc>
                          <a:spcPct val="100000"/>
                        </a:lnSpc>
                      </a:pPr>
                      <a:endParaRPr sz="1200" spc="0" baseline="0" dirty="0">
                        <a:latin typeface="Times New Roman"/>
                        <a:ea typeface="Arial Unicode MS" panose="020B0604020202020204"/>
                        <a:cs typeface="Times New Roman"/>
                      </a:endParaRPr>
                    </a:p>
                    <a:p>
                      <a:pPr>
                        <a:lnSpc>
                          <a:spcPct val="100000"/>
                        </a:lnSpc>
                      </a:pPr>
                      <a:endParaRPr sz="1200" spc="0" baseline="0" dirty="0">
                        <a:latin typeface="Times New Roman"/>
                        <a:ea typeface="Arial Unicode MS" panose="020B0604020202020204"/>
                        <a:cs typeface="Times New Roman"/>
                      </a:endParaRPr>
                    </a:p>
                    <a:p>
                      <a:pPr marR="902969" algn="r">
                        <a:lnSpc>
                          <a:spcPct val="100000"/>
                        </a:lnSpc>
                        <a:spcBef>
                          <a:spcPts val="1100"/>
                        </a:spcBef>
                      </a:pPr>
                      <a:r>
                        <a:rPr sz="1200" spc="0" baseline="0" dirty="0">
                          <a:latin typeface="Arial"/>
                          <a:ea typeface="Arial Unicode MS" panose="020B0604020202020204"/>
                          <a:cs typeface="Arial"/>
                        </a:rPr>
                        <a:t>3</a:t>
                      </a:r>
                      <a:r>
                        <a:rPr lang="en-GB" sz="1200" spc="0" baseline="0" dirty="0">
                          <a:latin typeface="Arial"/>
                          <a:ea typeface="Arial Unicode MS" panose="020B0604020202020204"/>
                          <a:cs typeface="Arial"/>
                        </a:rPr>
                        <a:t>3</a:t>
                      </a:r>
                      <a:endParaRPr sz="1200" spc="0" baseline="0" dirty="0">
                        <a:latin typeface="Arial"/>
                        <a:ea typeface="Arial Unicode MS" panose="020B0604020202020204"/>
                        <a:cs typeface="Arial"/>
                      </a:endParaRPr>
                    </a:p>
                  </a:txBody>
                  <a:tcPr marL="0" marR="0" marT="91440" marB="0">
                    <a:lnL w="6096">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tc>
                  <a:txBody>
                    <a:bodyPr/>
                    <a:lstStyle/>
                    <a:p>
                      <a:pPr marL="144000">
                        <a:lnSpc>
                          <a:spcPct val="110000"/>
                        </a:lnSpc>
                        <a:spcBef>
                          <a:spcPts val="865"/>
                        </a:spcBef>
                      </a:pPr>
                      <a:r>
                        <a:rPr sz="1150" b="1" spc="0" baseline="0" dirty="0">
                          <a:latin typeface="Arial" panose="020B0604020202020204" pitchFamily="34" charset="0"/>
                          <a:cs typeface="Arial" panose="020B0604020202020204" pitchFamily="34" charset="0"/>
                        </a:rPr>
                        <a:t>Possible Key Words to look for:</a:t>
                      </a:r>
                      <a:endParaRPr sz="1150" spc="0" baseline="0" dirty="0">
                        <a:latin typeface="Arial" panose="020B0604020202020204" pitchFamily="34" charset="0"/>
                        <a:cs typeface="Arial" panose="020B0604020202020204" pitchFamily="34" charset="0"/>
                      </a:endParaRPr>
                    </a:p>
                    <a:p>
                      <a:pPr marL="144000" marR="313055" indent="33020">
                        <a:lnSpc>
                          <a:spcPct val="110000"/>
                        </a:lnSpc>
                        <a:spcBef>
                          <a:spcPts val="190"/>
                        </a:spcBef>
                      </a:pPr>
                      <a:r>
                        <a:rPr sz="1150" spc="0" baseline="0" dirty="0">
                          <a:latin typeface="Arial" panose="020B0604020202020204" pitchFamily="34" charset="0"/>
                          <a:cs typeface="Arial" panose="020B0604020202020204" pitchFamily="34" charset="0"/>
                        </a:rPr>
                        <a:t>‘What?’ ‘Tell me’, ‘Can you rephrase this?’ ‘Do you think?’  ‘Do you agree?’ Can you add to…?’</a:t>
                      </a:r>
                    </a:p>
                    <a:p>
                      <a:pPr marL="144000">
                        <a:lnSpc>
                          <a:spcPct val="110000"/>
                        </a:lnSpc>
                      </a:pPr>
                      <a:r>
                        <a:rPr sz="1150" b="1" spc="0" baseline="0" dirty="0">
                          <a:latin typeface="Arial" panose="020B0604020202020204" pitchFamily="34" charset="0"/>
                          <a:cs typeface="Arial" panose="020B0604020202020204" pitchFamily="34" charset="0"/>
                        </a:rPr>
                        <a:t>Examples:</a:t>
                      </a:r>
                      <a:endParaRPr sz="1150" spc="0" baseline="0" dirty="0">
                        <a:latin typeface="Arial" panose="020B0604020202020204" pitchFamily="34" charset="0"/>
                        <a:cs typeface="Arial" panose="020B0604020202020204" pitchFamily="34" charset="0"/>
                      </a:endParaRPr>
                    </a:p>
                    <a:p>
                      <a:pPr marL="144000">
                        <a:lnSpc>
                          <a:spcPct val="110000"/>
                        </a:lnSpc>
                        <a:spcBef>
                          <a:spcPts val="225"/>
                        </a:spcBef>
                      </a:pPr>
                      <a:r>
                        <a:rPr sz="1150" spc="0" baseline="0" dirty="0">
                          <a:latin typeface="Arial" panose="020B0604020202020204" pitchFamily="34" charset="0"/>
                          <a:cs typeface="Arial" panose="020B0604020202020204" pitchFamily="34" charset="0"/>
                        </a:rPr>
                        <a:t>What do you mean? Tell me more…</a:t>
                      </a:r>
                      <a:endParaRPr lang="en-GB" sz="1150" spc="0" baseline="0" dirty="0">
                        <a:latin typeface="Arial" panose="020B0604020202020204" pitchFamily="34" charset="0"/>
                        <a:cs typeface="Arial" panose="020B0604020202020204" pitchFamily="34" charset="0"/>
                      </a:endParaRPr>
                    </a:p>
                    <a:p>
                      <a:pPr marL="144000">
                        <a:lnSpc>
                          <a:spcPct val="110000"/>
                        </a:lnSpc>
                        <a:spcBef>
                          <a:spcPts val="225"/>
                        </a:spcBef>
                      </a:pPr>
                      <a:r>
                        <a:rPr lang="en-GB" sz="1150" spc="0" baseline="0" dirty="0">
                          <a:latin typeface="Arial" panose="020B0604020202020204" pitchFamily="34" charset="0"/>
                          <a:cs typeface="Arial" panose="020B0604020202020204" pitchFamily="34" charset="0"/>
                        </a:rPr>
                        <a:t>What do you think she meant? What was she thinking?</a:t>
                      </a:r>
                      <a:endParaRPr sz="1150" spc="0" baseline="0" dirty="0">
                        <a:latin typeface="Arial" panose="020B0604020202020204" pitchFamily="34" charset="0"/>
                        <a:cs typeface="Arial" panose="020B0604020202020204" pitchFamily="34" charset="0"/>
                      </a:endParaRPr>
                    </a:p>
                    <a:p>
                      <a:pPr marL="144000" marR="263525">
                        <a:lnSpc>
                          <a:spcPct val="110000"/>
                        </a:lnSpc>
                        <a:spcBef>
                          <a:spcPts val="215"/>
                        </a:spcBef>
                      </a:pPr>
                      <a:r>
                        <a:rPr sz="1150" spc="0" baseline="0" dirty="0">
                          <a:latin typeface="Arial" panose="020B0604020202020204" pitchFamily="34" charset="0"/>
                          <a:cs typeface="Arial" panose="020B0604020202020204" pitchFamily="34" charset="0"/>
                        </a:rPr>
                        <a:t>Can anyone add to that? Can you give an example of what you said?</a:t>
                      </a:r>
                    </a:p>
                    <a:p>
                      <a:pPr marL="144000" marR="309245">
                        <a:lnSpc>
                          <a:spcPct val="110000"/>
                        </a:lnSpc>
                        <a:spcBef>
                          <a:spcPts val="240"/>
                        </a:spcBef>
                      </a:pPr>
                      <a:r>
                        <a:rPr sz="1150" spc="0" baseline="0" dirty="0">
                          <a:latin typeface="Arial" panose="020B0604020202020204" pitchFamily="34" charset="0"/>
                          <a:cs typeface="Arial" panose="020B0604020202020204" pitchFamily="34" charset="0"/>
                        </a:rPr>
                        <a:t>Is your idea similar to Manuel’s? </a:t>
                      </a:r>
                      <a:endParaRPr lang="en-GB" sz="1150" spc="0" baseline="0" dirty="0">
                        <a:latin typeface="Arial" panose="020B0604020202020204" pitchFamily="34" charset="0"/>
                        <a:cs typeface="Arial" panose="020B0604020202020204" pitchFamily="34" charset="0"/>
                      </a:endParaRPr>
                    </a:p>
                    <a:p>
                      <a:pPr marL="144000" marR="309245">
                        <a:lnSpc>
                          <a:spcPct val="110000"/>
                        </a:lnSpc>
                        <a:spcBef>
                          <a:spcPts val="240"/>
                        </a:spcBef>
                      </a:pPr>
                      <a:r>
                        <a:rPr sz="1150" spc="0" baseline="0" dirty="0">
                          <a:latin typeface="Arial" panose="020B0604020202020204" pitchFamily="34" charset="0"/>
                          <a:cs typeface="Arial" panose="020B0604020202020204" pitchFamily="34" charset="0"/>
                        </a:rPr>
                        <a:t>What do you think about Maria’s idea? Do you agree with what Chris just said?</a:t>
                      </a:r>
                    </a:p>
                    <a:p>
                      <a:pPr marL="144000">
                        <a:lnSpc>
                          <a:spcPct val="110000"/>
                        </a:lnSpc>
                        <a:spcBef>
                          <a:spcPts val="229"/>
                        </a:spcBef>
                      </a:pPr>
                      <a:r>
                        <a:rPr sz="1150" spc="0" baseline="0" dirty="0">
                          <a:latin typeface="Arial" panose="020B0604020202020204" pitchFamily="34" charset="0"/>
                          <a:cs typeface="Arial" panose="020B0604020202020204" pitchFamily="34" charset="0"/>
                        </a:rPr>
                        <a:t>What other information do we need?</a:t>
                      </a:r>
                    </a:p>
                    <a:p>
                      <a:pPr marL="144000">
                        <a:lnSpc>
                          <a:spcPct val="110000"/>
                        </a:lnSpc>
                        <a:spcBef>
                          <a:spcPts val="345"/>
                        </a:spcBef>
                      </a:pPr>
                      <a:r>
                        <a:rPr sz="1150" spc="0" baseline="0" dirty="0">
                          <a:latin typeface="Arial" panose="020B0604020202020204" pitchFamily="34" charset="0"/>
                          <a:cs typeface="Arial" panose="020B0604020202020204" pitchFamily="34" charset="0"/>
                        </a:rPr>
                        <a:t>How can you improve Sanjay’s group’s poster</a:t>
                      </a:r>
                      <a:r>
                        <a:rPr lang="en-US" sz="1150" spc="0" baseline="0" dirty="0">
                          <a:latin typeface="Arial" panose="020B0604020202020204" pitchFamily="34" charset="0"/>
                          <a:cs typeface="Arial" panose="020B0604020202020204" pitchFamily="34" charset="0"/>
                        </a:rPr>
                        <a:t> </a:t>
                      </a:r>
                      <a:r>
                        <a:rPr sz="1150" spc="0" baseline="0" dirty="0">
                          <a:latin typeface="Arial" panose="020B0604020202020204" pitchFamily="34" charset="0"/>
                          <a:cs typeface="Arial" panose="020B0604020202020204" pitchFamily="34" charset="0"/>
                        </a:rPr>
                        <a:t>/</a:t>
                      </a:r>
                      <a:r>
                        <a:rPr lang="en-US" sz="1150" spc="0" baseline="0" dirty="0">
                          <a:latin typeface="Arial" panose="020B0604020202020204" pitchFamily="34" charset="0"/>
                          <a:cs typeface="Arial" panose="020B0604020202020204" pitchFamily="34" charset="0"/>
                        </a:rPr>
                        <a:t> </a:t>
                      </a:r>
                      <a:r>
                        <a:rPr sz="1150" spc="0" baseline="0" dirty="0">
                          <a:latin typeface="Arial" panose="020B0604020202020204" pitchFamily="34" charset="0"/>
                          <a:cs typeface="Arial" panose="020B0604020202020204" pitchFamily="34" charset="0"/>
                        </a:rPr>
                        <a:t>concept map?</a:t>
                      </a:r>
                    </a:p>
                  </a:txBody>
                  <a:tcPr marL="0" marR="0" marT="109855" marB="0">
                    <a:lnL w="6096">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5249962" y="7088109"/>
            <a:ext cx="192404" cy="154529"/>
          </a:xfrm>
          <a:prstGeom prst="rect">
            <a:avLst/>
          </a:prstGeom>
        </p:spPr>
        <p:txBody>
          <a:bodyPr vert="horz" wrap="square" lIns="0" tIns="635" rIns="0" bIns="0" rtlCol="0">
            <a:spAutoFit/>
          </a:bodyPr>
          <a:lstStyle/>
          <a:p>
            <a:pPr marL="25400">
              <a:lnSpc>
                <a:spcPct val="100000"/>
              </a:lnSpc>
              <a:spcBef>
                <a:spcPts val="5"/>
              </a:spcBef>
            </a:pPr>
            <a:r>
              <a:rPr dirty="0"/>
              <a:t>3</a:t>
            </a:r>
            <a:r>
              <a:rPr lang="en-GB" dirty="0"/>
              <a:t>4</a:t>
            </a:r>
            <a:endParaRPr dirty="0"/>
          </a:p>
        </p:txBody>
      </p:sp>
      <p:graphicFrame>
        <p:nvGraphicFramePr>
          <p:cNvPr id="2" name="object 2"/>
          <p:cNvGraphicFramePr>
            <a:graphicFrameLocks noGrp="1"/>
          </p:cNvGraphicFramePr>
          <p:nvPr>
            <p:extLst>
              <p:ext uri="{D42A27DB-BD31-4B8C-83A1-F6EECF244321}">
                <p14:modId xmlns:p14="http://schemas.microsoft.com/office/powerpoint/2010/main" val="4148367760"/>
              </p:ext>
            </p:extLst>
          </p:nvPr>
        </p:nvGraphicFramePr>
        <p:xfrm>
          <a:off x="454125" y="504825"/>
          <a:ext cx="9784078" cy="6298629"/>
        </p:xfrm>
        <a:graphic>
          <a:graphicData uri="http://schemas.openxmlformats.org/drawingml/2006/table">
            <a:tbl>
              <a:tblPr firstRow="1" bandRow="1">
                <a:tableStyleId>{2D5ABB26-0587-4C30-8999-92F81FD0307C}</a:tableStyleId>
              </a:tblPr>
              <a:tblGrid>
                <a:gridCol w="2471928">
                  <a:extLst>
                    <a:ext uri="{9D8B030D-6E8A-4147-A177-3AD203B41FA5}">
                      <a16:colId xmlns:a16="http://schemas.microsoft.com/office/drawing/2014/main" val="20000"/>
                    </a:ext>
                  </a:extLst>
                </a:gridCol>
                <a:gridCol w="3139440">
                  <a:extLst>
                    <a:ext uri="{9D8B030D-6E8A-4147-A177-3AD203B41FA5}">
                      <a16:colId xmlns:a16="http://schemas.microsoft.com/office/drawing/2014/main" val="20001"/>
                    </a:ext>
                  </a:extLst>
                </a:gridCol>
                <a:gridCol w="4172710">
                  <a:extLst>
                    <a:ext uri="{9D8B030D-6E8A-4147-A177-3AD203B41FA5}">
                      <a16:colId xmlns:a16="http://schemas.microsoft.com/office/drawing/2014/main" val="20002"/>
                    </a:ext>
                  </a:extLst>
                </a:gridCol>
              </a:tblGrid>
              <a:tr h="472889">
                <a:tc>
                  <a:txBody>
                    <a:bodyPr/>
                    <a:lstStyle/>
                    <a:p>
                      <a:pPr marL="570230">
                        <a:lnSpc>
                          <a:spcPct val="100000"/>
                        </a:lnSpc>
                        <a:spcBef>
                          <a:spcPts val="720"/>
                        </a:spcBef>
                      </a:pPr>
                      <a:r>
                        <a:rPr sz="1200" b="1" spc="0" baseline="0" dirty="0">
                          <a:latin typeface="Arial Unicode MS"/>
                          <a:cs typeface="Arial Unicode MS"/>
                        </a:rPr>
                        <a:t>CODING CATEGORIES</a:t>
                      </a:r>
                    </a:p>
                  </a:txBody>
                  <a:tcPr marL="0" marR="0" marT="91440" marB="0">
                    <a:lnL w="6095">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tc>
                  <a:txBody>
                    <a:bodyPr/>
                    <a:lstStyle/>
                    <a:p>
                      <a:pPr marL="319088" indent="0">
                        <a:lnSpc>
                          <a:spcPct val="100000"/>
                        </a:lnSpc>
                        <a:spcBef>
                          <a:spcPts val="720"/>
                        </a:spcBef>
                        <a:tabLst/>
                      </a:pPr>
                      <a:r>
                        <a:rPr sz="1200" b="1" spc="0" baseline="0" dirty="0">
                          <a:latin typeface="Arial Unicode MS"/>
                          <a:cs typeface="Arial Unicode MS"/>
                        </a:rPr>
                        <a:t>CONTRIBUTIONS AND STRATEGIES</a:t>
                      </a:r>
                    </a:p>
                  </a:txBody>
                  <a:tcPr marL="0" marR="0" marT="91440" marB="0">
                    <a:lnL w="6096">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tc>
                  <a:txBody>
                    <a:bodyPr/>
                    <a:lstStyle/>
                    <a:p>
                      <a:pPr algn="ctr">
                        <a:lnSpc>
                          <a:spcPct val="100000"/>
                        </a:lnSpc>
                        <a:spcBef>
                          <a:spcPts val="720"/>
                        </a:spcBef>
                      </a:pPr>
                      <a:r>
                        <a:rPr sz="1200" b="1" spc="0" baseline="0" dirty="0">
                          <a:latin typeface="Arial Unicode MS"/>
                          <a:cs typeface="Arial Unicode MS"/>
                        </a:rPr>
                        <a:t>WHAT DO WE HEAR?</a:t>
                      </a:r>
                    </a:p>
                  </a:txBody>
                  <a:tcPr marL="0" marR="0" marT="91440" marB="0">
                    <a:lnL w="6096">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extLst>
                  <a:ext uri="{0D108BD9-81ED-4DB2-BD59-A6C34878D82A}">
                    <a16:rowId xmlns:a16="http://schemas.microsoft.com/office/drawing/2014/main" val="10000"/>
                  </a:ext>
                </a:extLst>
              </a:tr>
              <a:tr h="2727511">
                <a:tc>
                  <a:txBody>
                    <a:bodyPr/>
                    <a:lstStyle/>
                    <a:p>
                      <a:pPr marL="88265">
                        <a:lnSpc>
                          <a:spcPct val="100000"/>
                        </a:lnSpc>
                        <a:spcBef>
                          <a:spcPts val="860"/>
                        </a:spcBef>
                      </a:pPr>
                      <a:r>
                        <a:rPr sz="1200" b="1" spc="0" baseline="0" dirty="0">
                          <a:latin typeface="Arial"/>
                          <a:cs typeface="Arial"/>
                        </a:rPr>
                        <a:t>CH – Challenge</a:t>
                      </a:r>
                      <a:endParaRPr lang="en-US" sz="1200" b="1" spc="0" baseline="0" dirty="0">
                        <a:latin typeface="Arial"/>
                        <a:cs typeface="Arial"/>
                      </a:endParaRPr>
                    </a:p>
                    <a:p>
                      <a:pPr marL="88265">
                        <a:lnSpc>
                          <a:spcPct val="100000"/>
                        </a:lnSpc>
                        <a:spcBef>
                          <a:spcPts val="860"/>
                        </a:spcBef>
                      </a:pPr>
                      <a:r>
                        <a:rPr sz="1200" i="1" spc="0" baseline="0" dirty="0">
                          <a:latin typeface="Arial"/>
                          <a:cs typeface="Arial"/>
                        </a:rPr>
                        <a:t>Questioning,</a:t>
                      </a:r>
                      <a:r>
                        <a:rPr lang="en-GB" sz="1200" i="1" spc="0" baseline="0" dirty="0">
                          <a:latin typeface="Arial"/>
                          <a:cs typeface="Arial"/>
                        </a:rPr>
                        <a:t> doubting, querying, </a:t>
                      </a:r>
                      <a:r>
                        <a:rPr sz="1200" i="1" spc="0" baseline="0" dirty="0">
                          <a:latin typeface="Arial"/>
                          <a:cs typeface="Arial"/>
                        </a:rPr>
                        <a:t>disagreeing with or challenging an idea</a:t>
                      </a:r>
                      <a:endParaRPr sz="1200" spc="0" baseline="0" dirty="0">
                        <a:latin typeface="Arial"/>
                        <a:cs typeface="Arial"/>
                      </a:endParaRPr>
                    </a:p>
                  </a:txBody>
                  <a:tcPr marL="0" marR="0" marT="109220" marB="0">
                    <a:lnL w="6095">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tc>
                  <a:txBody>
                    <a:bodyPr/>
                    <a:lstStyle/>
                    <a:p>
                      <a:pPr marL="259715" indent="-171450">
                        <a:lnSpc>
                          <a:spcPct val="100000"/>
                        </a:lnSpc>
                        <a:spcBef>
                          <a:spcPts val="745"/>
                        </a:spcBef>
                        <a:buFont typeface="Arial" panose="020B0604020202020204" pitchFamily="34" charset="0"/>
                        <a:buChar char="•"/>
                        <a:tabLst>
                          <a:tab pos="187325" algn="l"/>
                        </a:tabLst>
                      </a:pPr>
                      <a:r>
                        <a:rPr sz="1200" spc="0" baseline="0" dirty="0">
                          <a:latin typeface="Arial" panose="020B0604020202020204" pitchFamily="34" charset="0"/>
                          <a:ea typeface="Arial Unicode MS" panose="020B0604020202020204"/>
                          <a:cs typeface="Arial" panose="020B0604020202020204" pitchFamily="34" charset="0"/>
                        </a:rPr>
                        <a:t>Stat</a:t>
                      </a:r>
                      <a:r>
                        <a:rPr lang="en-GB" sz="1200" spc="0" baseline="0" dirty="0">
                          <a:latin typeface="Arial" panose="020B0604020202020204" pitchFamily="34" charset="0"/>
                          <a:ea typeface="Arial Unicode MS" panose="020B0604020202020204"/>
                          <a:cs typeface="Arial" panose="020B0604020202020204" pitchFamily="34" charset="0"/>
                        </a:rPr>
                        <a:t>e</a:t>
                      </a:r>
                      <a:r>
                        <a:rPr sz="1200" spc="0" baseline="0" dirty="0">
                          <a:latin typeface="Arial" panose="020B0604020202020204" pitchFamily="34" charset="0"/>
                          <a:ea typeface="Arial Unicode MS" panose="020B0604020202020204"/>
                          <a:cs typeface="Arial" panose="020B0604020202020204" pitchFamily="34" charset="0"/>
                        </a:rPr>
                        <a:t> full or partial disagreement</a:t>
                      </a:r>
                    </a:p>
                    <a:p>
                      <a:pPr marL="285750" indent="-285750">
                        <a:lnSpc>
                          <a:spcPct val="100000"/>
                        </a:lnSpc>
                        <a:spcBef>
                          <a:spcPts val="25"/>
                        </a:spcBef>
                        <a:buFont typeface="Arial" panose="020B0604020202020204" pitchFamily="34" charset="0"/>
                        <a:buChar char="•"/>
                      </a:pPr>
                      <a:endParaRPr sz="1200" spc="0" baseline="0" dirty="0">
                        <a:latin typeface="Arial" panose="020B0604020202020204" pitchFamily="34" charset="0"/>
                        <a:ea typeface="Arial Unicode MS" panose="020B0604020202020204"/>
                        <a:cs typeface="Arial" panose="020B0604020202020204" pitchFamily="34" charset="0"/>
                      </a:endParaRPr>
                    </a:p>
                    <a:p>
                      <a:pPr marL="259715" indent="-171450">
                        <a:lnSpc>
                          <a:spcPct val="100000"/>
                        </a:lnSpc>
                        <a:buFont typeface="Arial" panose="020B0604020202020204" pitchFamily="34" charset="0"/>
                        <a:buChar char="•"/>
                        <a:tabLst>
                          <a:tab pos="187325" algn="l"/>
                        </a:tabLst>
                      </a:pPr>
                      <a:r>
                        <a:rPr sz="1200" spc="0" baseline="0" dirty="0" err="1">
                          <a:latin typeface="Arial" panose="020B0604020202020204" pitchFamily="34" charset="0"/>
                          <a:ea typeface="Arial Unicode MS" panose="020B0604020202020204"/>
                          <a:cs typeface="Arial" panose="020B0604020202020204" pitchFamily="34" charset="0"/>
                        </a:rPr>
                        <a:t>Doub</a:t>
                      </a:r>
                      <a:r>
                        <a:rPr lang="en-GB" sz="1200" spc="0" baseline="0" dirty="0">
                          <a:latin typeface="Arial" panose="020B0604020202020204" pitchFamily="34" charset="0"/>
                          <a:ea typeface="Arial Unicode MS" panose="020B0604020202020204"/>
                          <a:cs typeface="Arial" panose="020B0604020202020204" pitchFamily="34" charset="0"/>
                        </a:rPr>
                        <a:t>t</a:t>
                      </a:r>
                      <a:r>
                        <a:rPr sz="1200" spc="0" baseline="0" dirty="0">
                          <a:latin typeface="Arial" panose="020B0604020202020204" pitchFamily="34" charset="0"/>
                          <a:ea typeface="Arial Unicode MS" panose="020B0604020202020204"/>
                          <a:cs typeface="Arial" panose="020B0604020202020204" pitchFamily="34" charset="0"/>
                        </a:rPr>
                        <a:t> an idea</a:t>
                      </a:r>
                      <a:r>
                        <a:rPr lang="en-GB" sz="1200" spc="0" baseline="0" dirty="0">
                          <a:latin typeface="Arial" panose="020B0604020202020204" pitchFamily="34" charset="0"/>
                          <a:ea typeface="Arial Unicode MS" panose="020B0604020202020204"/>
                          <a:cs typeface="Arial" panose="020B0604020202020204" pitchFamily="34" charset="0"/>
                        </a:rPr>
                        <a:t> / call an idea into question</a:t>
                      </a:r>
                      <a:endParaRPr sz="1200" spc="0" baseline="0" dirty="0">
                        <a:latin typeface="Arial" panose="020B0604020202020204" pitchFamily="34" charset="0"/>
                        <a:ea typeface="Arial Unicode MS" panose="020B0604020202020204"/>
                        <a:cs typeface="Arial" panose="020B0604020202020204" pitchFamily="34" charset="0"/>
                      </a:endParaRPr>
                    </a:p>
                    <a:p>
                      <a:pPr marL="285750" indent="-285750">
                        <a:lnSpc>
                          <a:spcPct val="100000"/>
                        </a:lnSpc>
                        <a:spcBef>
                          <a:spcPts val="20"/>
                        </a:spcBef>
                        <a:buFont typeface="Arial" panose="020B0604020202020204" pitchFamily="34" charset="0"/>
                        <a:buChar char="•"/>
                      </a:pPr>
                      <a:endParaRPr sz="1200" spc="0" baseline="0" dirty="0">
                        <a:latin typeface="Arial" panose="020B0604020202020204" pitchFamily="34" charset="0"/>
                        <a:ea typeface="Arial Unicode MS" panose="020B0604020202020204"/>
                        <a:cs typeface="Arial" panose="020B0604020202020204" pitchFamily="34" charset="0"/>
                      </a:endParaRPr>
                    </a:p>
                    <a:p>
                      <a:pPr marL="259715" indent="-171450">
                        <a:lnSpc>
                          <a:spcPct val="100000"/>
                        </a:lnSpc>
                        <a:spcBef>
                          <a:spcPts val="5"/>
                        </a:spcBef>
                        <a:buFont typeface="Arial" panose="020B0604020202020204" pitchFamily="34" charset="0"/>
                        <a:buChar char="•"/>
                        <a:tabLst>
                          <a:tab pos="187325" algn="l"/>
                        </a:tabLst>
                      </a:pPr>
                      <a:r>
                        <a:rPr sz="1200" spc="0" baseline="0" dirty="0" err="1">
                          <a:latin typeface="Arial" panose="020B0604020202020204" pitchFamily="34" charset="0"/>
                          <a:ea typeface="Arial Unicode MS" panose="020B0604020202020204"/>
                          <a:cs typeface="Arial" panose="020B0604020202020204" pitchFamily="34" charset="0"/>
                        </a:rPr>
                        <a:t>Challeng</a:t>
                      </a:r>
                      <a:r>
                        <a:rPr lang="en-GB" sz="1200" spc="0" baseline="0" dirty="0">
                          <a:latin typeface="Arial" panose="020B0604020202020204" pitchFamily="34" charset="0"/>
                          <a:ea typeface="Arial Unicode MS" panose="020B0604020202020204"/>
                          <a:cs typeface="Arial" panose="020B0604020202020204" pitchFamily="34" charset="0"/>
                        </a:rPr>
                        <a:t>e</a:t>
                      </a:r>
                      <a:r>
                        <a:rPr sz="1200" spc="0" baseline="0" dirty="0">
                          <a:latin typeface="Arial" panose="020B0604020202020204" pitchFamily="34" charset="0"/>
                          <a:ea typeface="Arial Unicode MS" panose="020B0604020202020204"/>
                          <a:cs typeface="Arial" panose="020B0604020202020204" pitchFamily="34" charset="0"/>
                        </a:rPr>
                        <a:t> an idea</a:t>
                      </a:r>
                    </a:p>
                    <a:p>
                      <a:pPr marL="285750" indent="-285750">
                        <a:lnSpc>
                          <a:spcPct val="100000"/>
                        </a:lnSpc>
                        <a:spcBef>
                          <a:spcPts val="25"/>
                        </a:spcBef>
                        <a:buFont typeface="Arial" panose="020B0604020202020204" pitchFamily="34" charset="0"/>
                        <a:buChar char="•"/>
                      </a:pPr>
                      <a:endParaRPr sz="1200" spc="0" baseline="0" dirty="0">
                        <a:latin typeface="Arial" panose="020B0604020202020204" pitchFamily="34" charset="0"/>
                        <a:ea typeface="Arial Unicode MS" panose="020B0604020202020204"/>
                        <a:cs typeface="Arial" panose="020B0604020202020204" pitchFamily="34" charset="0"/>
                      </a:endParaRPr>
                    </a:p>
                    <a:p>
                      <a:pPr marL="259715" indent="-171450">
                        <a:lnSpc>
                          <a:spcPct val="100000"/>
                        </a:lnSpc>
                        <a:buFont typeface="Arial" panose="020B0604020202020204" pitchFamily="34" charset="0"/>
                        <a:buChar char="•"/>
                        <a:tabLst>
                          <a:tab pos="187325" algn="l"/>
                        </a:tabLst>
                      </a:pPr>
                      <a:r>
                        <a:rPr sz="1200" spc="0" baseline="0" dirty="0">
                          <a:latin typeface="Arial" panose="020B0604020202020204" pitchFamily="34" charset="0"/>
                          <a:ea typeface="Arial Unicode MS" panose="020B0604020202020204"/>
                          <a:cs typeface="Arial" panose="020B0604020202020204" pitchFamily="34" charset="0"/>
                        </a:rPr>
                        <a:t>Reject an idea</a:t>
                      </a:r>
                    </a:p>
                    <a:p>
                      <a:pPr marL="171450" indent="-171450">
                        <a:lnSpc>
                          <a:spcPct val="100000"/>
                        </a:lnSpc>
                        <a:spcBef>
                          <a:spcPts val="55"/>
                        </a:spcBef>
                        <a:buFont typeface="Arial" panose="020B0604020202020204" pitchFamily="34" charset="0"/>
                        <a:buChar char="•"/>
                      </a:pPr>
                      <a:endParaRPr sz="1200" spc="0" baseline="0" dirty="0">
                        <a:latin typeface="Arial" panose="020B0604020202020204" pitchFamily="34" charset="0"/>
                        <a:ea typeface="Arial Unicode MS" panose="020B0604020202020204"/>
                        <a:cs typeface="Arial" panose="020B0604020202020204" pitchFamily="34" charset="0"/>
                      </a:endParaRPr>
                    </a:p>
                    <a:p>
                      <a:pPr marL="259715" marR="252729" indent="-171450">
                        <a:lnSpc>
                          <a:spcPct val="101699"/>
                        </a:lnSpc>
                        <a:buFont typeface="Arial" panose="020B0604020202020204" pitchFamily="34" charset="0"/>
                        <a:buChar char="•"/>
                        <a:tabLst>
                          <a:tab pos="187325" algn="l"/>
                        </a:tabLst>
                      </a:pPr>
                      <a:r>
                        <a:rPr lang="en-GB" sz="1200" spc="0" baseline="0" dirty="0">
                          <a:latin typeface="Arial" panose="020B0604020202020204" pitchFamily="34" charset="0"/>
                          <a:ea typeface="Arial Unicode MS" panose="020B0604020202020204"/>
                          <a:cs typeface="Arial" panose="020B0604020202020204" pitchFamily="34" charset="0"/>
                        </a:rPr>
                        <a:t>Disagree: </a:t>
                      </a:r>
                      <a:r>
                        <a:rPr sz="1200" spc="0" baseline="0" dirty="0" err="1">
                          <a:latin typeface="Arial" panose="020B0604020202020204" pitchFamily="34" charset="0"/>
                          <a:ea typeface="Arial Unicode MS" panose="020B0604020202020204"/>
                          <a:cs typeface="Arial" panose="020B0604020202020204" pitchFamily="34" charset="0"/>
                        </a:rPr>
                        <a:t>Indicat</a:t>
                      </a:r>
                      <a:r>
                        <a:rPr lang="en-GB" sz="1200" spc="0" baseline="0" dirty="0">
                          <a:latin typeface="Arial" panose="020B0604020202020204" pitchFamily="34" charset="0"/>
                          <a:ea typeface="Arial Unicode MS" panose="020B0604020202020204"/>
                          <a:cs typeface="Arial" panose="020B0604020202020204" pitchFamily="34" charset="0"/>
                        </a:rPr>
                        <a:t>e</a:t>
                      </a:r>
                      <a:r>
                        <a:rPr sz="1200" spc="0" baseline="0" dirty="0">
                          <a:latin typeface="Arial" panose="020B0604020202020204" pitchFamily="34" charset="0"/>
                          <a:ea typeface="Arial Unicode MS" panose="020B0604020202020204"/>
                          <a:cs typeface="Arial" panose="020B0604020202020204" pitchFamily="34" charset="0"/>
                        </a:rPr>
                        <a:t> that two or more ideas that have been expressed are in disagreement</a:t>
                      </a:r>
                    </a:p>
                  </a:txBody>
                  <a:tcPr marL="0" marR="0" marT="94615" marB="0">
                    <a:lnL w="6096">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tc>
                  <a:txBody>
                    <a:bodyPr/>
                    <a:lstStyle/>
                    <a:p>
                      <a:pPr marL="88265">
                        <a:lnSpc>
                          <a:spcPct val="100000"/>
                        </a:lnSpc>
                        <a:spcBef>
                          <a:spcPts val="985"/>
                        </a:spcBef>
                      </a:pPr>
                      <a:r>
                        <a:rPr sz="1150" b="1" spc="0" baseline="0" dirty="0">
                          <a:latin typeface="Arial" panose="020B0604020202020204" pitchFamily="34" charset="0"/>
                          <a:cs typeface="Arial" panose="020B0604020202020204" pitchFamily="34" charset="0"/>
                        </a:rPr>
                        <a:t>Possible Key Words to look for:</a:t>
                      </a:r>
                      <a:endParaRPr sz="1150" spc="0" baseline="0" dirty="0">
                        <a:latin typeface="Arial" panose="020B0604020202020204" pitchFamily="34" charset="0"/>
                        <a:cs typeface="Arial" panose="020B0604020202020204" pitchFamily="34" charset="0"/>
                      </a:endParaRPr>
                    </a:p>
                    <a:p>
                      <a:pPr marL="88265">
                        <a:lnSpc>
                          <a:spcPct val="100000"/>
                        </a:lnSpc>
                        <a:spcBef>
                          <a:spcPts val="310"/>
                        </a:spcBef>
                      </a:pPr>
                      <a:r>
                        <a:rPr sz="1150" spc="0" baseline="0" dirty="0">
                          <a:latin typeface="Arial" panose="020B0604020202020204" pitchFamily="34" charset="0"/>
                          <a:cs typeface="Arial" panose="020B0604020202020204" pitchFamily="34" charset="0"/>
                        </a:rPr>
                        <a:t>‘I disagree’, ‘No’, ‘But’, ‘Are you sure…?’ ‘…different idea’</a:t>
                      </a:r>
                    </a:p>
                    <a:p>
                      <a:pPr>
                        <a:lnSpc>
                          <a:spcPct val="100000"/>
                        </a:lnSpc>
                        <a:spcBef>
                          <a:spcPts val="45"/>
                        </a:spcBef>
                      </a:pPr>
                      <a:endParaRPr sz="800" spc="0" baseline="0" dirty="0">
                        <a:latin typeface="Arial" panose="020B0604020202020204" pitchFamily="34" charset="0"/>
                        <a:cs typeface="Arial" panose="020B0604020202020204" pitchFamily="34" charset="0"/>
                      </a:endParaRPr>
                    </a:p>
                    <a:p>
                      <a:pPr marL="88265">
                        <a:lnSpc>
                          <a:spcPct val="100000"/>
                        </a:lnSpc>
                      </a:pPr>
                      <a:r>
                        <a:rPr sz="1150" b="1" spc="0" baseline="0" dirty="0">
                          <a:latin typeface="Arial" panose="020B0604020202020204" pitchFamily="34" charset="0"/>
                          <a:cs typeface="Arial" panose="020B0604020202020204" pitchFamily="34" charset="0"/>
                        </a:rPr>
                        <a:t>Examples:</a:t>
                      </a:r>
                      <a:endParaRPr sz="1150" spc="0" baseline="0" dirty="0">
                        <a:latin typeface="Arial" panose="020B0604020202020204" pitchFamily="34" charset="0"/>
                        <a:cs typeface="Arial" panose="020B0604020202020204" pitchFamily="34" charset="0"/>
                      </a:endParaRPr>
                    </a:p>
                    <a:p>
                      <a:pPr marL="88265">
                        <a:lnSpc>
                          <a:spcPct val="100000"/>
                        </a:lnSpc>
                        <a:spcBef>
                          <a:spcPts val="330"/>
                        </a:spcBef>
                      </a:pPr>
                      <a:r>
                        <a:rPr sz="1150" spc="0" baseline="0" dirty="0">
                          <a:latin typeface="Arial" panose="020B0604020202020204" pitchFamily="34" charset="0"/>
                          <a:cs typeface="Arial" panose="020B0604020202020204" pitchFamily="34" charset="0"/>
                        </a:rPr>
                        <a:t>I’m not sure it will float actually</a:t>
                      </a:r>
                    </a:p>
                    <a:p>
                      <a:pPr marL="88265" marR="253365">
                        <a:lnSpc>
                          <a:spcPct val="121700"/>
                        </a:lnSpc>
                        <a:spcBef>
                          <a:spcPts val="20"/>
                        </a:spcBef>
                      </a:pPr>
                      <a:r>
                        <a:rPr sz="1150" spc="0" baseline="0" dirty="0">
                          <a:latin typeface="Arial" panose="020B0604020202020204" pitchFamily="34" charset="0"/>
                          <a:cs typeface="Arial" panose="020B0604020202020204" pitchFamily="34" charset="0"/>
                        </a:rPr>
                        <a:t>I don’t think that’s right, I think.... or I have a different idea…’ </a:t>
                      </a:r>
                      <a:endParaRPr lang="en-GB" sz="1150" spc="0" baseline="0" dirty="0">
                        <a:latin typeface="Arial" panose="020B0604020202020204" pitchFamily="34" charset="0"/>
                        <a:cs typeface="Arial" panose="020B0604020202020204" pitchFamily="34" charset="0"/>
                      </a:endParaRPr>
                    </a:p>
                    <a:p>
                      <a:pPr marL="88265" marR="253365">
                        <a:lnSpc>
                          <a:spcPct val="121700"/>
                        </a:lnSpc>
                        <a:spcBef>
                          <a:spcPts val="20"/>
                        </a:spcBef>
                      </a:pPr>
                      <a:r>
                        <a:rPr sz="1150" spc="0" baseline="0" dirty="0">
                          <a:latin typeface="Arial" panose="020B0604020202020204" pitchFamily="34" charset="0"/>
                          <a:cs typeface="Arial" panose="020B0604020202020204" pitchFamily="34" charset="0"/>
                        </a:rPr>
                        <a:t>Are you sure these angles are the same?</a:t>
                      </a:r>
                      <a:r>
                        <a:rPr lang="en-GB" sz="1150" spc="0" baseline="0" dirty="0">
                          <a:latin typeface="Arial" panose="020B0604020202020204" pitchFamily="34" charset="0"/>
                          <a:cs typeface="Arial" panose="020B0604020202020204" pitchFamily="34" charset="0"/>
                        </a:rPr>
                        <a:t> </a:t>
                      </a:r>
                    </a:p>
                    <a:p>
                      <a:pPr marL="88265" marR="253365" lvl="0" indent="0" defTabSz="914400" eaLnBrk="1" fontAlgn="auto" latinLnBrk="0" hangingPunct="1">
                        <a:lnSpc>
                          <a:spcPct val="121700"/>
                        </a:lnSpc>
                        <a:spcBef>
                          <a:spcPts val="20"/>
                        </a:spcBef>
                        <a:spcAft>
                          <a:spcPts val="0"/>
                        </a:spcAft>
                        <a:buClrTx/>
                        <a:buSzTx/>
                        <a:buFontTx/>
                        <a:buNone/>
                        <a:tabLst/>
                        <a:defRPr/>
                      </a:pPr>
                      <a:r>
                        <a:rPr lang="en-GB" sz="1150" spc="0" baseline="0" dirty="0">
                          <a:latin typeface="Arial" panose="020B0604020202020204" pitchFamily="34" charset="0"/>
                          <a:cs typeface="Arial" panose="020B0604020202020204" pitchFamily="34" charset="0"/>
                        </a:rPr>
                        <a:t>But then that wouldn’t happen if…</a:t>
                      </a:r>
                    </a:p>
                    <a:p>
                      <a:pPr marL="88265" marR="253365" lvl="0" indent="0" defTabSz="914400" eaLnBrk="1" fontAlgn="auto" latinLnBrk="0" hangingPunct="1">
                        <a:lnSpc>
                          <a:spcPct val="121700"/>
                        </a:lnSpc>
                        <a:spcBef>
                          <a:spcPts val="20"/>
                        </a:spcBef>
                        <a:spcAft>
                          <a:spcPts val="0"/>
                        </a:spcAft>
                        <a:buClrTx/>
                        <a:buSzTx/>
                        <a:buFontTx/>
                        <a:buNone/>
                        <a:tabLst/>
                        <a:defRPr/>
                      </a:pPr>
                      <a:r>
                        <a:rPr lang="en-GB" sz="1150" spc="0" baseline="0" dirty="0">
                          <a:latin typeface="Arial" panose="020B0604020202020204" pitchFamily="34" charset="0"/>
                          <a:cs typeface="Arial" panose="020B0604020202020204" pitchFamily="34" charset="0"/>
                        </a:rPr>
                        <a:t>That’s partially true, but not when…</a:t>
                      </a:r>
                    </a:p>
                    <a:p>
                      <a:pPr marL="88265" marR="253365" lvl="0" indent="0" defTabSz="914400" eaLnBrk="1" fontAlgn="auto" latinLnBrk="0" hangingPunct="1">
                        <a:lnSpc>
                          <a:spcPct val="121700"/>
                        </a:lnSpc>
                        <a:spcBef>
                          <a:spcPts val="20"/>
                        </a:spcBef>
                        <a:spcAft>
                          <a:spcPts val="0"/>
                        </a:spcAft>
                        <a:buClrTx/>
                        <a:buSzTx/>
                        <a:buFontTx/>
                        <a:buNone/>
                        <a:tabLst/>
                        <a:defRPr/>
                      </a:pPr>
                      <a:r>
                        <a:rPr lang="en-GB" sz="1150" spc="0" baseline="0" dirty="0">
                          <a:latin typeface="Arial" panose="020B0604020202020204" pitchFamily="34" charset="0"/>
                          <a:cs typeface="Arial" panose="020B0604020202020204" pitchFamily="34" charset="0"/>
                        </a:rPr>
                        <a:t>I don’t agree with that at all, because…</a:t>
                      </a:r>
                      <a:endParaRPr sz="1150" spc="0" baseline="0" dirty="0">
                        <a:latin typeface="Arial" panose="020B0604020202020204" pitchFamily="34" charset="0"/>
                        <a:cs typeface="Arial" panose="020B0604020202020204" pitchFamily="34" charset="0"/>
                      </a:endParaRPr>
                    </a:p>
                    <a:p>
                      <a:pPr marL="87313" marR="1847214" indent="0">
                        <a:lnSpc>
                          <a:spcPct val="122500"/>
                        </a:lnSpc>
                        <a:spcBef>
                          <a:spcPts val="10"/>
                        </a:spcBef>
                        <a:tabLst>
                          <a:tab pos="3729038" algn="l"/>
                          <a:tab pos="3819525" algn="l"/>
                        </a:tabLst>
                      </a:pPr>
                      <a:r>
                        <a:rPr sz="1150" spc="0" baseline="0" dirty="0">
                          <a:latin typeface="Arial" panose="020B0604020202020204" pitchFamily="34" charset="0"/>
                          <a:cs typeface="Arial" panose="020B0604020202020204" pitchFamily="34" charset="0"/>
                        </a:rPr>
                        <a:t>It’s not Victorian London though</a:t>
                      </a:r>
                      <a:r>
                        <a:rPr lang="en-GB" sz="1150" spc="0" baseline="0" dirty="0">
                          <a:latin typeface="Arial" panose="020B0604020202020204" pitchFamily="34" charset="0"/>
                          <a:cs typeface="Arial" panose="020B0604020202020204" pitchFamily="34" charset="0"/>
                        </a:rPr>
                        <a:t> </a:t>
                      </a:r>
                      <a:br>
                        <a:rPr lang="en-GB" sz="1150" spc="0" baseline="0" dirty="0">
                          <a:latin typeface="Arial" panose="020B0604020202020204" pitchFamily="34" charset="0"/>
                          <a:cs typeface="Arial" panose="020B0604020202020204" pitchFamily="34" charset="0"/>
                        </a:rPr>
                      </a:br>
                      <a:r>
                        <a:rPr lang="en-GB" sz="1150" strike="noStrike" spc="0" baseline="0" dirty="0">
                          <a:latin typeface="Arial" panose="020B0604020202020204" pitchFamily="34" charset="0"/>
                          <a:cs typeface="Arial" panose="020B0604020202020204" pitchFamily="34" charset="0"/>
                        </a:rPr>
                        <a:t>I wonder if it might instead be…</a:t>
                      </a:r>
                      <a:endParaRPr sz="1150" strike="noStrike" spc="0" baseline="0" dirty="0">
                        <a:latin typeface="Arial" panose="020B0604020202020204" pitchFamily="34" charset="0"/>
                        <a:cs typeface="Arial" panose="020B0604020202020204" pitchFamily="34" charset="0"/>
                      </a:endParaRPr>
                    </a:p>
                  </a:txBody>
                  <a:tcPr marL="0" marR="0" marT="125095" marB="0">
                    <a:lnL w="6096">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extLst>
                  <a:ext uri="{0D108BD9-81ED-4DB2-BD59-A6C34878D82A}">
                    <a16:rowId xmlns:a16="http://schemas.microsoft.com/office/drawing/2014/main" val="10001"/>
                  </a:ext>
                </a:extLst>
              </a:tr>
              <a:tr h="2857637">
                <a:tc>
                  <a:txBody>
                    <a:bodyPr/>
                    <a:lstStyle/>
                    <a:p>
                      <a:pPr marL="88265" algn="just">
                        <a:lnSpc>
                          <a:spcPct val="100000"/>
                        </a:lnSpc>
                        <a:spcBef>
                          <a:spcPts val="860"/>
                        </a:spcBef>
                      </a:pPr>
                      <a:r>
                        <a:rPr sz="1200" b="1" spc="0" baseline="0" dirty="0">
                          <a:latin typeface="Arial"/>
                          <a:cs typeface="Arial"/>
                        </a:rPr>
                        <a:t>R  – Make reasoning explicit</a:t>
                      </a:r>
                      <a:endParaRPr lang="en-US" sz="1200" b="1" spc="0" baseline="0" dirty="0">
                        <a:latin typeface="Arial"/>
                        <a:cs typeface="Arial"/>
                      </a:endParaRPr>
                    </a:p>
                    <a:p>
                      <a:pPr marL="88265" algn="l">
                        <a:lnSpc>
                          <a:spcPct val="100000"/>
                        </a:lnSpc>
                        <a:spcBef>
                          <a:spcPts val="860"/>
                        </a:spcBef>
                      </a:pPr>
                      <a:r>
                        <a:rPr sz="1200" i="1" spc="0" baseline="0" dirty="0">
                          <a:latin typeface="Arial"/>
                          <a:cs typeface="Arial"/>
                        </a:rPr>
                        <a:t>Explain,</a:t>
                      </a:r>
                      <a:r>
                        <a:rPr lang="en-GB" sz="1200" i="1" spc="0" baseline="0" dirty="0">
                          <a:latin typeface="Arial"/>
                          <a:cs typeface="Arial"/>
                        </a:rPr>
                        <a:t> </a:t>
                      </a:r>
                      <a:r>
                        <a:rPr sz="1200" i="1" spc="0" baseline="0" dirty="0">
                          <a:latin typeface="Arial"/>
                          <a:cs typeface="Arial"/>
                        </a:rPr>
                        <a:t>justify</a:t>
                      </a:r>
                      <a:r>
                        <a:rPr lang="en-GB" sz="1200" i="1" spc="0" baseline="0" dirty="0">
                          <a:latin typeface="Arial"/>
                          <a:cs typeface="Arial"/>
                        </a:rPr>
                        <a:t>, infer</a:t>
                      </a:r>
                      <a:r>
                        <a:rPr sz="1200" i="1" spc="0" baseline="0" dirty="0">
                          <a:latin typeface="Arial"/>
                          <a:cs typeface="Arial"/>
                        </a:rPr>
                        <a:t> and/or use possibility thinking relating to own or another’s ideas</a:t>
                      </a:r>
                      <a:endParaRPr sz="1200" spc="0" baseline="0" dirty="0">
                        <a:latin typeface="Arial"/>
                        <a:cs typeface="Arial"/>
                      </a:endParaRPr>
                    </a:p>
                  </a:txBody>
                  <a:tcPr marL="0" marR="0" marT="109220" marB="0">
                    <a:lnL w="6095">
                      <a:solidFill>
                        <a:srgbClr val="000080"/>
                      </a:solidFill>
                      <a:prstDash val="solid"/>
                    </a:lnL>
                    <a:lnR w="6096">
                      <a:solidFill>
                        <a:srgbClr val="000080"/>
                      </a:solidFill>
                      <a:prstDash val="solid"/>
                    </a:lnR>
                    <a:lnT w="6096">
                      <a:solidFill>
                        <a:srgbClr val="000080"/>
                      </a:solidFill>
                      <a:prstDash val="solid"/>
                    </a:lnT>
                    <a:lnB w="6095">
                      <a:solidFill>
                        <a:srgbClr val="000080"/>
                      </a:solidFill>
                      <a:prstDash val="solid"/>
                    </a:lnB>
                  </a:tcPr>
                </a:tc>
                <a:tc>
                  <a:txBody>
                    <a:bodyPr/>
                    <a:lstStyle/>
                    <a:p>
                      <a:pPr marL="259715" marR="563880" indent="-171450">
                        <a:lnSpc>
                          <a:spcPct val="100800"/>
                        </a:lnSpc>
                        <a:spcBef>
                          <a:spcPts val="900"/>
                        </a:spcBef>
                        <a:buFont typeface="Arial" panose="020B0604020202020204" pitchFamily="34" charset="0"/>
                        <a:buChar char="•"/>
                        <a:tabLst>
                          <a:tab pos="184785" algn="l"/>
                        </a:tabLst>
                      </a:pPr>
                      <a:r>
                        <a:rPr sz="1200" spc="0" baseline="0" dirty="0">
                          <a:latin typeface="Arial" panose="020B0604020202020204" pitchFamily="34" charset="0"/>
                          <a:ea typeface="Arial Unicode MS" panose="020B0604020202020204"/>
                          <a:cs typeface="Arial" panose="020B0604020202020204" pitchFamily="34" charset="0"/>
                        </a:rPr>
                        <a:t>explain, justify, draw on evidence, make analogies, make distinctions</a:t>
                      </a:r>
                    </a:p>
                    <a:p>
                      <a:pPr marL="171450" indent="-171450">
                        <a:lnSpc>
                          <a:spcPct val="100000"/>
                        </a:lnSpc>
                        <a:spcBef>
                          <a:spcPts val="40"/>
                        </a:spcBef>
                        <a:buFont typeface="Arial" panose="020B0604020202020204" pitchFamily="34" charset="0"/>
                        <a:buChar char="•"/>
                      </a:pPr>
                      <a:endParaRPr sz="1200" spc="0" baseline="0" dirty="0">
                        <a:latin typeface="Arial" panose="020B0604020202020204" pitchFamily="34" charset="0"/>
                        <a:ea typeface="Arial Unicode MS" panose="020B0604020202020204"/>
                        <a:cs typeface="Arial" panose="020B0604020202020204" pitchFamily="34" charset="0"/>
                      </a:endParaRPr>
                    </a:p>
                    <a:p>
                      <a:pPr marL="259715" indent="-171450">
                        <a:lnSpc>
                          <a:spcPct val="100000"/>
                        </a:lnSpc>
                        <a:spcBef>
                          <a:spcPts val="5"/>
                        </a:spcBef>
                        <a:buFont typeface="Arial" panose="020B0604020202020204" pitchFamily="34" charset="0"/>
                        <a:buChar char="•"/>
                        <a:tabLst>
                          <a:tab pos="184785" algn="l"/>
                        </a:tabLst>
                      </a:pPr>
                      <a:r>
                        <a:rPr lang="en-GB" sz="1200" spc="0" baseline="0" dirty="0">
                          <a:latin typeface="Arial" panose="020B0604020202020204" pitchFamily="34" charset="0"/>
                          <a:ea typeface="Arial Unicode MS" panose="020B0604020202020204"/>
                          <a:cs typeface="Arial" panose="020B0604020202020204" pitchFamily="34" charset="0"/>
                        </a:rPr>
                        <a:t>infer </a:t>
                      </a:r>
                      <a:r>
                        <a:rPr lang="en-US" sz="1200" i="0" dirty="0">
                          <a:solidFill>
                            <a:schemeClr val="tx1"/>
                          </a:solidFill>
                          <a:effectLst/>
                          <a:latin typeface="Arial" panose="020B0604020202020204" pitchFamily="34" charset="0"/>
                          <a:ea typeface="+mn-ea"/>
                          <a:cs typeface="Arial" panose="020B0604020202020204" pitchFamily="34" charset="0"/>
                        </a:rPr>
                        <a:t>or interpret based on evidence</a:t>
                      </a:r>
                    </a:p>
                    <a:p>
                      <a:pPr marL="259715" indent="-171450">
                        <a:lnSpc>
                          <a:spcPct val="100000"/>
                        </a:lnSpc>
                        <a:spcBef>
                          <a:spcPts val="5"/>
                        </a:spcBef>
                        <a:buFont typeface="Arial" panose="020B0604020202020204" pitchFamily="34" charset="0"/>
                        <a:buChar char="•"/>
                        <a:tabLst>
                          <a:tab pos="184785" algn="l"/>
                        </a:tabLst>
                      </a:pPr>
                      <a:endParaRPr lang="en-US" sz="1200" i="0" dirty="0">
                        <a:solidFill>
                          <a:schemeClr val="tx1"/>
                        </a:solidFill>
                        <a:effectLst/>
                        <a:latin typeface="Arial" panose="020B0604020202020204" pitchFamily="34" charset="0"/>
                        <a:ea typeface="+mn-ea"/>
                        <a:cs typeface="Arial" panose="020B0604020202020204" pitchFamily="34" charset="0"/>
                      </a:endParaRPr>
                    </a:p>
                    <a:p>
                      <a:pPr marL="259715" indent="-171450">
                        <a:lnSpc>
                          <a:spcPct val="100000"/>
                        </a:lnSpc>
                        <a:spcBef>
                          <a:spcPts val="5"/>
                        </a:spcBef>
                        <a:buFont typeface="Arial" panose="020B0604020202020204" pitchFamily="34" charset="0"/>
                        <a:buChar char="•"/>
                        <a:tabLst>
                          <a:tab pos="184785" algn="l"/>
                        </a:tabLst>
                      </a:pPr>
                      <a:r>
                        <a:rPr sz="1200" spc="0" baseline="0" dirty="0">
                          <a:latin typeface="Arial" panose="020B0604020202020204" pitchFamily="34" charset="0"/>
                          <a:ea typeface="Arial Unicode MS" panose="020B0604020202020204"/>
                          <a:cs typeface="Arial" panose="020B0604020202020204" pitchFamily="34" charset="0"/>
                        </a:rPr>
                        <a:t>predict, </a:t>
                      </a:r>
                      <a:r>
                        <a:rPr sz="1200" spc="0" baseline="0" dirty="0" err="1">
                          <a:latin typeface="Arial" panose="020B0604020202020204" pitchFamily="34" charset="0"/>
                          <a:ea typeface="Arial Unicode MS" panose="020B0604020202020204"/>
                          <a:cs typeface="Arial" panose="020B0604020202020204" pitchFamily="34" charset="0"/>
                        </a:rPr>
                        <a:t>hypothesise</a:t>
                      </a:r>
                      <a:endParaRPr sz="1200" i="0" spc="0" baseline="0" dirty="0">
                        <a:latin typeface="Arial" panose="020B0604020202020204" pitchFamily="34" charset="0"/>
                        <a:ea typeface="Arial Unicode MS" panose="020B0604020202020204"/>
                        <a:cs typeface="Arial" panose="020B0604020202020204" pitchFamily="34" charset="0"/>
                      </a:endParaRPr>
                    </a:p>
                    <a:p>
                      <a:pPr marL="171450" indent="-171450">
                        <a:lnSpc>
                          <a:spcPct val="100000"/>
                        </a:lnSpc>
                        <a:spcBef>
                          <a:spcPts val="20"/>
                        </a:spcBef>
                        <a:buFont typeface="Arial" panose="020B0604020202020204" pitchFamily="34" charset="0"/>
                        <a:buChar char="•"/>
                      </a:pPr>
                      <a:endParaRPr sz="1200" spc="0" baseline="0" dirty="0">
                        <a:latin typeface="Arial" panose="020B0604020202020204" pitchFamily="34" charset="0"/>
                        <a:ea typeface="Arial Unicode MS" panose="020B0604020202020204"/>
                        <a:cs typeface="Arial" panose="020B0604020202020204" pitchFamily="34" charset="0"/>
                      </a:endParaRPr>
                    </a:p>
                    <a:p>
                      <a:pPr marL="259715" indent="-171450">
                        <a:lnSpc>
                          <a:spcPct val="100000"/>
                        </a:lnSpc>
                        <a:spcBef>
                          <a:spcPts val="5"/>
                        </a:spcBef>
                        <a:buFont typeface="Arial" panose="020B0604020202020204" pitchFamily="34" charset="0"/>
                        <a:buChar char="•"/>
                        <a:tabLst>
                          <a:tab pos="184785" algn="l"/>
                        </a:tabLst>
                      </a:pPr>
                      <a:r>
                        <a:rPr sz="1200" spc="0" baseline="0" dirty="0">
                          <a:latin typeface="Arial" panose="020B0604020202020204" pitchFamily="34" charset="0"/>
                          <a:ea typeface="Arial Unicode MS" panose="020B0604020202020204"/>
                          <a:cs typeface="Arial" panose="020B0604020202020204" pitchFamily="34" charset="0"/>
                        </a:rPr>
                        <a:t>speculate, explore different possibilities</a:t>
                      </a:r>
                    </a:p>
                  </a:txBody>
                  <a:tcPr marL="0" marR="0" marT="114300" marB="0">
                    <a:lnL w="6096">
                      <a:solidFill>
                        <a:srgbClr val="000080"/>
                      </a:solidFill>
                      <a:prstDash val="solid"/>
                    </a:lnL>
                    <a:lnR w="6096">
                      <a:solidFill>
                        <a:srgbClr val="000080"/>
                      </a:solidFill>
                      <a:prstDash val="solid"/>
                    </a:lnR>
                    <a:lnT w="6096">
                      <a:solidFill>
                        <a:srgbClr val="000080"/>
                      </a:solidFill>
                      <a:prstDash val="solid"/>
                    </a:lnT>
                    <a:lnB w="6095">
                      <a:solidFill>
                        <a:srgbClr val="000080"/>
                      </a:solidFill>
                      <a:prstDash val="solid"/>
                    </a:lnB>
                  </a:tcPr>
                </a:tc>
                <a:tc>
                  <a:txBody>
                    <a:bodyPr/>
                    <a:lstStyle/>
                    <a:p>
                      <a:pPr marL="88265">
                        <a:lnSpc>
                          <a:spcPct val="100000"/>
                        </a:lnSpc>
                        <a:spcBef>
                          <a:spcPts val="865"/>
                        </a:spcBef>
                      </a:pPr>
                      <a:r>
                        <a:rPr sz="1150" b="1" spc="0" baseline="0" dirty="0">
                          <a:latin typeface="Arial" panose="020B0604020202020204" pitchFamily="34" charset="0"/>
                          <a:cs typeface="Arial" panose="020B0604020202020204" pitchFamily="34" charset="0"/>
                        </a:rPr>
                        <a:t>Possible Key Words to look for:</a:t>
                      </a:r>
                      <a:endParaRPr sz="1150" spc="0" baseline="0" dirty="0">
                        <a:latin typeface="Arial" panose="020B0604020202020204" pitchFamily="34" charset="0"/>
                        <a:cs typeface="Arial" panose="020B0604020202020204" pitchFamily="34" charset="0"/>
                      </a:endParaRPr>
                    </a:p>
                    <a:p>
                      <a:pPr marL="88265">
                        <a:lnSpc>
                          <a:spcPct val="100000"/>
                        </a:lnSpc>
                        <a:spcBef>
                          <a:spcPts val="300"/>
                        </a:spcBef>
                      </a:pPr>
                      <a:r>
                        <a:rPr sz="1150" spc="0" baseline="0" dirty="0">
                          <a:latin typeface="Arial" panose="020B0604020202020204" pitchFamily="34" charset="0"/>
                          <a:cs typeface="Arial" panose="020B0604020202020204" pitchFamily="34" charset="0"/>
                        </a:rPr>
                        <a:t>‘I think’, ‘because’, ‘so’, ‘therefore’, ‘thus,’ ‘in order to’, ‘if...then’,</a:t>
                      </a:r>
                    </a:p>
                    <a:p>
                      <a:pPr marL="88265">
                        <a:lnSpc>
                          <a:spcPct val="100000"/>
                        </a:lnSpc>
                        <a:spcBef>
                          <a:spcPts val="60"/>
                        </a:spcBef>
                      </a:pPr>
                      <a:r>
                        <a:rPr sz="1150" spc="0" baseline="0" dirty="0">
                          <a:latin typeface="Arial" panose="020B0604020202020204" pitchFamily="34" charset="0"/>
                          <a:cs typeface="Arial" panose="020B0604020202020204" pitchFamily="34" charset="0"/>
                        </a:rPr>
                        <a:t>‘not...unless’, ‘it’s like...’, ‘imagine if...’, ‘would’, ‘could’ or ‘might’</a:t>
                      </a:r>
                    </a:p>
                    <a:p>
                      <a:pPr marL="88265">
                        <a:lnSpc>
                          <a:spcPct val="100000"/>
                        </a:lnSpc>
                        <a:spcBef>
                          <a:spcPts val="320"/>
                        </a:spcBef>
                      </a:pPr>
                      <a:endParaRPr lang="en-GB" sz="800" b="1" spc="0" baseline="0" dirty="0">
                        <a:latin typeface="Arial" panose="020B0604020202020204" pitchFamily="34" charset="0"/>
                        <a:cs typeface="Arial" panose="020B0604020202020204" pitchFamily="34" charset="0"/>
                      </a:endParaRPr>
                    </a:p>
                    <a:p>
                      <a:pPr marL="88265">
                        <a:lnSpc>
                          <a:spcPct val="100000"/>
                        </a:lnSpc>
                        <a:spcBef>
                          <a:spcPts val="320"/>
                        </a:spcBef>
                      </a:pPr>
                      <a:r>
                        <a:rPr sz="1150" b="1" spc="0" baseline="0" dirty="0">
                          <a:latin typeface="Arial" panose="020B0604020202020204" pitchFamily="34" charset="0"/>
                          <a:cs typeface="Arial" panose="020B0604020202020204" pitchFamily="34" charset="0"/>
                        </a:rPr>
                        <a:t>Examples:</a:t>
                      </a:r>
                      <a:endParaRPr lang="en-GB" sz="1150" b="1" spc="0" baseline="0" dirty="0">
                        <a:latin typeface="Arial" panose="020B0604020202020204" pitchFamily="34" charset="0"/>
                        <a:cs typeface="Arial" panose="020B0604020202020204" pitchFamily="34" charset="0"/>
                      </a:endParaRPr>
                    </a:p>
                    <a:p>
                      <a:pPr marL="88265">
                        <a:lnSpc>
                          <a:spcPct val="100000"/>
                        </a:lnSpc>
                        <a:spcBef>
                          <a:spcPts val="320"/>
                        </a:spcBef>
                      </a:pPr>
                      <a:r>
                        <a:rPr sz="1150" spc="0" baseline="0" dirty="0">
                          <a:latin typeface="Arial" panose="020B0604020202020204" pitchFamily="34" charset="0"/>
                          <a:cs typeface="Arial" panose="020B0604020202020204" pitchFamily="34" charset="0"/>
                        </a:rPr>
                        <a:t>I think the wood will float but not the metal</a:t>
                      </a:r>
                    </a:p>
                    <a:p>
                      <a:pPr marL="88265" marR="210820">
                        <a:lnSpc>
                          <a:spcPct val="112200"/>
                        </a:lnSpc>
                        <a:spcBef>
                          <a:spcPts val="155"/>
                        </a:spcBef>
                      </a:pPr>
                      <a:r>
                        <a:rPr sz="1150" spc="0" baseline="0" dirty="0">
                          <a:latin typeface="Arial" panose="020B0604020202020204" pitchFamily="34" charset="0"/>
                          <a:cs typeface="Arial" panose="020B0604020202020204" pitchFamily="34" charset="0"/>
                        </a:rPr>
                        <a:t>The ice caps melting by 10% supports </a:t>
                      </a:r>
                      <a:r>
                        <a:rPr lang="en-GB" sz="1150" spc="0" baseline="0" dirty="0">
                          <a:latin typeface="Arial" panose="020B0604020202020204" pitchFamily="34" charset="0"/>
                          <a:cs typeface="Arial" panose="020B0604020202020204" pitchFamily="34" charset="0"/>
                        </a:rPr>
                        <a:t>the </a:t>
                      </a:r>
                      <a:r>
                        <a:rPr sz="1150" spc="0" baseline="0" dirty="0">
                          <a:latin typeface="Arial" panose="020B0604020202020204" pitchFamily="34" charset="0"/>
                          <a:cs typeface="Arial" panose="020B0604020202020204" pitchFamily="34" charset="0"/>
                        </a:rPr>
                        <a:t>global warming theory. </a:t>
                      </a:r>
                      <a:endParaRPr lang="en-GB" sz="1150" spc="0" baseline="0" dirty="0">
                        <a:latin typeface="Arial" panose="020B0604020202020204" pitchFamily="34" charset="0"/>
                        <a:cs typeface="Arial" panose="020B0604020202020204" pitchFamily="34" charset="0"/>
                      </a:endParaRPr>
                    </a:p>
                    <a:p>
                      <a:pPr marL="88265" marR="210820">
                        <a:lnSpc>
                          <a:spcPct val="112200"/>
                        </a:lnSpc>
                        <a:spcBef>
                          <a:spcPts val="155"/>
                        </a:spcBef>
                      </a:pPr>
                      <a:r>
                        <a:rPr sz="1150" spc="0" baseline="0" dirty="0">
                          <a:latin typeface="Arial" panose="020B0604020202020204" pitchFamily="34" charset="0"/>
                          <a:cs typeface="Arial" panose="020B0604020202020204" pitchFamily="34" charset="0"/>
                        </a:rPr>
                        <a:t>If children don’t have to go to school, they wouldn’t learn </a:t>
                      </a:r>
                      <a:r>
                        <a:rPr sz="1150" spc="0" baseline="0" dirty="0" err="1">
                          <a:latin typeface="Arial" panose="020B0604020202020204" pitchFamily="34" charset="0"/>
                          <a:cs typeface="Arial" panose="020B0604020202020204" pitchFamily="34" charset="0"/>
                        </a:rPr>
                        <a:t>maths</a:t>
                      </a:r>
                      <a:r>
                        <a:rPr sz="1150" spc="0" baseline="0" dirty="0">
                          <a:latin typeface="Arial" panose="020B0604020202020204" pitchFamily="34" charset="0"/>
                          <a:cs typeface="Arial" panose="020B0604020202020204" pitchFamily="34" charset="0"/>
                        </a:rPr>
                        <a:t> properly</a:t>
                      </a:r>
                      <a:endParaRPr lang="en-GB" sz="1150" spc="0" baseline="0" dirty="0">
                        <a:latin typeface="Arial" panose="020B0604020202020204" pitchFamily="34" charset="0"/>
                        <a:cs typeface="Arial" panose="020B0604020202020204" pitchFamily="34" charset="0"/>
                      </a:endParaRPr>
                    </a:p>
                    <a:p>
                      <a:pPr marL="88265" marR="210820" lvl="0" indent="0" defTabSz="914400" eaLnBrk="1" fontAlgn="auto" latinLnBrk="0" hangingPunct="1">
                        <a:lnSpc>
                          <a:spcPct val="112200"/>
                        </a:lnSpc>
                        <a:spcBef>
                          <a:spcPts val="155"/>
                        </a:spcBef>
                        <a:spcAft>
                          <a:spcPts val="0"/>
                        </a:spcAft>
                        <a:buClrTx/>
                        <a:buSzTx/>
                        <a:buFontTx/>
                        <a:buNone/>
                        <a:tabLst/>
                        <a:defRPr/>
                      </a:pPr>
                      <a:r>
                        <a:rPr lang="en-US" sz="1150" dirty="0">
                          <a:solidFill>
                            <a:schemeClr val="tx1"/>
                          </a:solidFill>
                          <a:effectLst/>
                          <a:latin typeface="Arial" panose="020B0604020202020204" pitchFamily="34" charset="0"/>
                          <a:ea typeface="+mn-ea"/>
                          <a:cs typeface="Arial" panose="020B0604020202020204" pitchFamily="34" charset="0"/>
                        </a:rPr>
                        <a:t>Based on the evidence, it's likely that...</a:t>
                      </a:r>
                      <a:endParaRPr sz="1150" spc="0" baseline="0" dirty="0">
                        <a:latin typeface="Arial" panose="020B0604020202020204" pitchFamily="34" charset="0"/>
                        <a:cs typeface="Arial" panose="020B0604020202020204" pitchFamily="34" charset="0"/>
                      </a:endParaRPr>
                    </a:p>
                    <a:p>
                      <a:pPr marL="88265" marR="243204">
                        <a:lnSpc>
                          <a:spcPct val="104299"/>
                        </a:lnSpc>
                        <a:spcBef>
                          <a:spcPts val="240"/>
                        </a:spcBef>
                      </a:pPr>
                      <a:r>
                        <a:rPr sz="1150" spc="0" baseline="0" dirty="0">
                          <a:latin typeface="Arial" panose="020B0604020202020204" pitchFamily="34" charset="0"/>
                          <a:cs typeface="Arial" panose="020B0604020202020204" pitchFamily="34" charset="0"/>
                        </a:rPr>
                        <a:t>If I chose the first alternative</a:t>
                      </a:r>
                      <a:r>
                        <a:rPr lang="en-US" sz="1150" spc="0" baseline="0" dirty="0">
                          <a:latin typeface="Arial" panose="020B0604020202020204" pitchFamily="34" charset="0"/>
                          <a:cs typeface="Arial" panose="020B0604020202020204" pitchFamily="34" charset="0"/>
                        </a:rPr>
                        <a:t>,</a:t>
                      </a:r>
                      <a:r>
                        <a:rPr sz="1150" spc="0" baseline="0" dirty="0">
                          <a:latin typeface="Arial" panose="020B0604020202020204" pitchFamily="34" charset="0"/>
                          <a:cs typeface="Arial" panose="020B0604020202020204" pitchFamily="34" charset="0"/>
                        </a:rPr>
                        <a:t> I</a:t>
                      </a:r>
                      <a:r>
                        <a:rPr lang="en-GB" sz="1150" spc="0" baseline="0" dirty="0">
                          <a:latin typeface="Arial" panose="020B0604020202020204" pitchFamily="34" charset="0"/>
                          <a:cs typeface="Arial" panose="020B0604020202020204" pitchFamily="34" charset="0"/>
                        </a:rPr>
                        <a:t>'</a:t>
                      </a:r>
                      <a:r>
                        <a:rPr sz="1150" spc="0" baseline="0" dirty="0">
                          <a:latin typeface="Arial" panose="020B0604020202020204" pitchFamily="34" charset="0"/>
                          <a:cs typeface="Arial" panose="020B0604020202020204" pitchFamily="34" charset="0"/>
                        </a:rPr>
                        <a:t>d be safer, but if I choose the second one</a:t>
                      </a:r>
                      <a:r>
                        <a:rPr lang="en-US" sz="1150" spc="0" baseline="0" dirty="0">
                          <a:latin typeface="Arial" panose="020B0604020202020204" pitchFamily="34" charset="0"/>
                          <a:cs typeface="Arial" panose="020B0604020202020204" pitchFamily="34" charset="0"/>
                        </a:rPr>
                        <a:t>,</a:t>
                      </a:r>
                      <a:r>
                        <a:rPr sz="1150" spc="0" baseline="0" dirty="0">
                          <a:latin typeface="Arial" panose="020B0604020202020204" pitchFamily="34" charset="0"/>
                          <a:cs typeface="Arial" panose="020B0604020202020204" pitchFamily="34" charset="0"/>
                        </a:rPr>
                        <a:t> I could eventually have greater gains</a:t>
                      </a:r>
                    </a:p>
                    <a:p>
                      <a:pPr marL="88265" marR="321310">
                        <a:lnSpc>
                          <a:spcPct val="104299"/>
                        </a:lnSpc>
                        <a:spcBef>
                          <a:spcPts val="215"/>
                        </a:spcBef>
                      </a:pPr>
                      <a:r>
                        <a:rPr sz="1150" spc="0" baseline="0" dirty="0">
                          <a:latin typeface="Arial" panose="020B0604020202020204" pitchFamily="34" charset="0"/>
                          <a:cs typeface="Arial" panose="020B0604020202020204" pitchFamily="34" charset="0"/>
                        </a:rPr>
                        <a:t>I think the author might be referring to feelings when he writes about water</a:t>
                      </a:r>
                    </a:p>
                  </a:txBody>
                  <a:tcPr marL="0" marR="0" marT="109855" marB="0">
                    <a:lnL w="6096">
                      <a:solidFill>
                        <a:srgbClr val="000080"/>
                      </a:solidFill>
                      <a:prstDash val="solid"/>
                    </a:lnL>
                    <a:lnR w="6096">
                      <a:solidFill>
                        <a:srgbClr val="000080"/>
                      </a:solidFill>
                      <a:prstDash val="solid"/>
                    </a:lnR>
                    <a:lnT w="6096">
                      <a:solidFill>
                        <a:srgbClr val="000080"/>
                      </a:solidFill>
                      <a:prstDash val="solid"/>
                    </a:lnT>
                    <a:lnB w="6095">
                      <a:solidFill>
                        <a:srgbClr val="000080"/>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5249962" y="7132096"/>
            <a:ext cx="192404" cy="154529"/>
          </a:xfrm>
          <a:prstGeom prst="rect">
            <a:avLst/>
          </a:prstGeom>
        </p:spPr>
        <p:txBody>
          <a:bodyPr vert="horz" wrap="square" lIns="0" tIns="635" rIns="0" bIns="0" rtlCol="0">
            <a:spAutoFit/>
          </a:bodyPr>
          <a:lstStyle/>
          <a:p>
            <a:pPr marL="25400">
              <a:lnSpc>
                <a:spcPct val="100000"/>
              </a:lnSpc>
              <a:spcBef>
                <a:spcPts val="5"/>
              </a:spcBef>
            </a:pPr>
            <a:r>
              <a:rPr dirty="0"/>
              <a:t>3</a:t>
            </a:r>
            <a:r>
              <a:rPr lang="en-GB" dirty="0"/>
              <a:t>5</a:t>
            </a:r>
            <a:endParaRPr dirty="0"/>
          </a:p>
        </p:txBody>
      </p:sp>
      <p:graphicFrame>
        <p:nvGraphicFramePr>
          <p:cNvPr id="2" name="object 2"/>
          <p:cNvGraphicFramePr>
            <a:graphicFrameLocks noGrp="1"/>
          </p:cNvGraphicFramePr>
          <p:nvPr>
            <p:extLst>
              <p:ext uri="{D42A27DB-BD31-4B8C-83A1-F6EECF244321}">
                <p14:modId xmlns:p14="http://schemas.microsoft.com/office/powerpoint/2010/main" val="3040387697"/>
              </p:ext>
            </p:extLst>
          </p:nvPr>
        </p:nvGraphicFramePr>
        <p:xfrm>
          <a:off x="428092" y="463503"/>
          <a:ext cx="10028548" cy="6594522"/>
        </p:xfrm>
        <a:graphic>
          <a:graphicData uri="http://schemas.openxmlformats.org/drawingml/2006/table">
            <a:tbl>
              <a:tblPr firstRow="1" bandRow="1">
                <a:tableStyleId>{2D5ABB26-0587-4C30-8999-92F81FD0307C}</a:tableStyleId>
              </a:tblPr>
              <a:tblGrid>
                <a:gridCol w="2533693">
                  <a:extLst>
                    <a:ext uri="{9D8B030D-6E8A-4147-A177-3AD203B41FA5}">
                      <a16:colId xmlns:a16="http://schemas.microsoft.com/office/drawing/2014/main" val="20000"/>
                    </a:ext>
                  </a:extLst>
                </a:gridCol>
                <a:gridCol w="3217884">
                  <a:extLst>
                    <a:ext uri="{9D8B030D-6E8A-4147-A177-3AD203B41FA5}">
                      <a16:colId xmlns:a16="http://schemas.microsoft.com/office/drawing/2014/main" val="20001"/>
                    </a:ext>
                  </a:extLst>
                </a:gridCol>
                <a:gridCol w="4276971">
                  <a:extLst>
                    <a:ext uri="{9D8B030D-6E8A-4147-A177-3AD203B41FA5}">
                      <a16:colId xmlns:a16="http://schemas.microsoft.com/office/drawing/2014/main" val="20002"/>
                    </a:ext>
                  </a:extLst>
                </a:gridCol>
              </a:tblGrid>
              <a:tr h="405383">
                <a:tc>
                  <a:txBody>
                    <a:bodyPr/>
                    <a:lstStyle/>
                    <a:p>
                      <a:pPr marL="570230">
                        <a:lnSpc>
                          <a:spcPct val="100000"/>
                        </a:lnSpc>
                        <a:spcBef>
                          <a:spcPts val="360"/>
                        </a:spcBef>
                      </a:pPr>
                      <a:r>
                        <a:rPr sz="1200" b="1" spc="0" baseline="0" dirty="0">
                          <a:latin typeface="Arial Unicode MS"/>
                          <a:cs typeface="Arial Unicode MS"/>
                        </a:rPr>
                        <a:t>CODING CATEGORIES</a:t>
                      </a:r>
                    </a:p>
                  </a:txBody>
                  <a:tcPr marL="0" marR="0" marB="0">
                    <a:lnL w="6095">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tc>
                  <a:txBody>
                    <a:bodyPr/>
                    <a:lstStyle/>
                    <a:p>
                      <a:pPr marL="501015">
                        <a:lnSpc>
                          <a:spcPct val="100000"/>
                        </a:lnSpc>
                        <a:spcBef>
                          <a:spcPts val="360"/>
                        </a:spcBef>
                      </a:pPr>
                      <a:r>
                        <a:rPr sz="1200" b="1" spc="0" baseline="0" dirty="0">
                          <a:latin typeface="Arial Unicode MS"/>
                          <a:cs typeface="Arial Unicode MS"/>
                        </a:rPr>
                        <a:t>CONTRIBUTIONS AND STRATEGIES</a:t>
                      </a:r>
                    </a:p>
                  </a:txBody>
                  <a:tcPr marL="0" marR="0" marB="0">
                    <a:lnL w="6096">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tc>
                  <a:txBody>
                    <a:bodyPr/>
                    <a:lstStyle/>
                    <a:p>
                      <a:pPr algn="ctr">
                        <a:lnSpc>
                          <a:spcPct val="100000"/>
                        </a:lnSpc>
                        <a:spcBef>
                          <a:spcPts val="360"/>
                        </a:spcBef>
                      </a:pPr>
                      <a:r>
                        <a:rPr sz="1200" b="1" spc="0" baseline="0" dirty="0">
                          <a:latin typeface="Arial Unicode MS"/>
                          <a:cs typeface="Arial Unicode MS"/>
                        </a:rPr>
                        <a:t>WHAT DO WE HEAR?</a:t>
                      </a:r>
                    </a:p>
                  </a:txBody>
                  <a:tcPr marL="0" marR="0" marB="0">
                    <a:lnL w="6096">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extLst>
                  <a:ext uri="{0D108BD9-81ED-4DB2-BD59-A6C34878D82A}">
                    <a16:rowId xmlns:a16="http://schemas.microsoft.com/office/drawing/2014/main" val="10000"/>
                  </a:ext>
                </a:extLst>
              </a:tr>
              <a:tr h="3020568">
                <a:tc>
                  <a:txBody>
                    <a:bodyPr/>
                    <a:lstStyle/>
                    <a:p>
                      <a:pPr marL="88265" algn="just">
                        <a:lnSpc>
                          <a:spcPct val="100000"/>
                        </a:lnSpc>
                        <a:spcBef>
                          <a:spcPts val="865"/>
                        </a:spcBef>
                      </a:pPr>
                      <a:r>
                        <a:rPr lang="en-GB" sz="1200" b="1" spc="0" baseline="0" dirty="0">
                          <a:latin typeface="Arial" panose="020B0604020202020204" pitchFamily="34" charset="0"/>
                          <a:cs typeface="Arial" panose="020B0604020202020204" pitchFamily="34" charset="0"/>
                        </a:rPr>
                        <a:t>IR</a:t>
                      </a:r>
                      <a:r>
                        <a:rPr sz="1200" b="1" spc="0" baseline="0" dirty="0">
                          <a:latin typeface="Arial" panose="020B0604020202020204" pitchFamily="34" charset="0"/>
                          <a:cs typeface="Arial" panose="020B0604020202020204" pitchFamily="34" charset="0"/>
                        </a:rPr>
                        <a:t> – Invite reasoning</a:t>
                      </a:r>
                      <a:endParaRPr lang="en-US" sz="1200" b="1" spc="0" baseline="0" dirty="0">
                        <a:latin typeface="Arial" panose="020B0604020202020204" pitchFamily="34" charset="0"/>
                        <a:cs typeface="Arial" panose="020B0604020202020204" pitchFamily="34" charset="0"/>
                      </a:endParaRPr>
                    </a:p>
                    <a:p>
                      <a:pPr marL="88265" algn="just">
                        <a:lnSpc>
                          <a:spcPct val="100000"/>
                        </a:lnSpc>
                        <a:spcBef>
                          <a:spcPts val="865"/>
                        </a:spcBef>
                      </a:pPr>
                      <a:r>
                        <a:rPr sz="1200" i="1" spc="0" baseline="0" dirty="0">
                          <a:latin typeface="Arial" panose="020B0604020202020204" pitchFamily="34" charset="0"/>
                          <a:cs typeface="Arial" panose="020B0604020202020204" pitchFamily="34" charset="0"/>
                        </a:rPr>
                        <a:t>Invite</a:t>
                      </a:r>
                      <a:r>
                        <a:rPr lang="en-GB" sz="1200" i="1" spc="0" baseline="0" dirty="0">
                          <a:latin typeface="Arial" panose="020B0604020202020204" pitchFamily="34" charset="0"/>
                          <a:cs typeface="Arial" panose="020B0604020202020204" pitchFamily="34" charset="0"/>
                        </a:rPr>
                        <a:t> </a:t>
                      </a:r>
                      <a:r>
                        <a:rPr sz="1200" i="1" spc="0" baseline="0" dirty="0">
                          <a:latin typeface="Arial" panose="020B0604020202020204" pitchFamily="34" charset="0"/>
                          <a:cs typeface="Arial" panose="020B0604020202020204" pitchFamily="34" charset="0"/>
                        </a:rPr>
                        <a:t>explaining, justifying, and</a:t>
                      </a:r>
                      <a:r>
                        <a:rPr lang="en-US" sz="1200" i="1" spc="0" baseline="0" dirty="0">
                          <a:latin typeface="Arial" panose="020B0604020202020204" pitchFamily="34" charset="0"/>
                          <a:cs typeface="Arial" panose="020B0604020202020204" pitchFamily="34" charset="0"/>
                        </a:rPr>
                        <a:t> </a:t>
                      </a:r>
                      <a:r>
                        <a:rPr sz="1200" i="1" spc="0" baseline="0" dirty="0">
                          <a:latin typeface="Arial" panose="020B0604020202020204" pitchFamily="34" charset="0"/>
                          <a:cs typeface="Arial" panose="020B0604020202020204" pitchFamily="34" charset="0"/>
                        </a:rPr>
                        <a:t>/</a:t>
                      </a:r>
                      <a:r>
                        <a:rPr lang="en-US" sz="1200" i="1" spc="0" baseline="0" dirty="0">
                          <a:latin typeface="Arial" panose="020B0604020202020204" pitchFamily="34" charset="0"/>
                          <a:cs typeface="Arial" panose="020B0604020202020204" pitchFamily="34" charset="0"/>
                        </a:rPr>
                        <a:t> </a:t>
                      </a:r>
                      <a:r>
                        <a:rPr sz="1200" i="1" spc="0" baseline="0" dirty="0">
                          <a:latin typeface="Arial" panose="020B0604020202020204" pitchFamily="34" charset="0"/>
                          <a:cs typeface="Arial" panose="020B0604020202020204" pitchFamily="34" charset="0"/>
                        </a:rPr>
                        <a:t>or using possibility thinking relating to their own or another’s ideas</a:t>
                      </a:r>
                      <a:endParaRPr sz="1200" spc="0" baseline="0" dirty="0">
                        <a:latin typeface="Arial" panose="020B0604020202020204" pitchFamily="34" charset="0"/>
                        <a:cs typeface="Arial" panose="020B0604020202020204" pitchFamily="34" charset="0"/>
                      </a:endParaRPr>
                    </a:p>
                  </a:txBody>
                  <a:tcPr marL="0" marR="0" marT="109855" marB="0">
                    <a:lnL w="6095">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tc>
                  <a:txBody>
                    <a:bodyPr/>
                    <a:lstStyle/>
                    <a:p>
                      <a:pPr marL="259715" marR="109855" indent="-171450">
                        <a:lnSpc>
                          <a:spcPct val="101699"/>
                        </a:lnSpc>
                        <a:spcBef>
                          <a:spcPts val="910"/>
                        </a:spcBef>
                        <a:buFont typeface="Arial" panose="020B0604020202020204" pitchFamily="34" charset="0"/>
                        <a:buChar char="•"/>
                        <a:tabLst>
                          <a:tab pos="187325" algn="l"/>
                        </a:tabLst>
                      </a:pPr>
                      <a:r>
                        <a:rPr sz="1200" spc="0" baseline="0" dirty="0">
                          <a:latin typeface="Arial" panose="020B0604020202020204" pitchFamily="34" charset="0"/>
                          <a:cs typeface="Arial" panose="020B0604020202020204" pitchFamily="34" charset="0"/>
                        </a:rPr>
                        <a:t>invite others to explain, justify, draw on  evidence, make analogies, make distinctions</a:t>
                      </a:r>
                    </a:p>
                    <a:p>
                      <a:pPr marL="285750" indent="-285750">
                        <a:lnSpc>
                          <a:spcPct val="100000"/>
                        </a:lnSpc>
                        <a:spcBef>
                          <a:spcPts val="45"/>
                        </a:spcBef>
                        <a:buFont typeface="Arial" panose="020B0604020202020204" pitchFamily="34" charset="0"/>
                        <a:buChar char="•"/>
                      </a:pPr>
                      <a:endParaRPr sz="1000" spc="0" baseline="0" dirty="0">
                        <a:latin typeface="Arial" panose="020B0604020202020204" pitchFamily="34" charset="0"/>
                        <a:cs typeface="Arial" panose="020B0604020202020204" pitchFamily="34" charset="0"/>
                      </a:endParaRPr>
                    </a:p>
                    <a:p>
                      <a:pPr marL="259715" indent="-171450">
                        <a:lnSpc>
                          <a:spcPct val="100000"/>
                        </a:lnSpc>
                        <a:spcBef>
                          <a:spcPts val="5"/>
                        </a:spcBef>
                        <a:buFont typeface="Arial" panose="020B0604020202020204" pitchFamily="34" charset="0"/>
                        <a:buChar char="•"/>
                        <a:tabLst>
                          <a:tab pos="187325" algn="l"/>
                        </a:tabLst>
                      </a:pPr>
                      <a:r>
                        <a:rPr sz="1200" spc="0" baseline="0" dirty="0">
                          <a:latin typeface="Arial" panose="020B0604020202020204" pitchFamily="34" charset="0"/>
                          <a:cs typeface="Arial" panose="020B0604020202020204" pitchFamily="34" charset="0"/>
                        </a:rPr>
                        <a:t>invite others to predict, hypothesise</a:t>
                      </a:r>
                    </a:p>
                    <a:p>
                      <a:pPr marL="285750" indent="-285750">
                        <a:lnSpc>
                          <a:spcPct val="100000"/>
                        </a:lnSpc>
                        <a:buFont typeface="Arial" panose="020B0604020202020204" pitchFamily="34" charset="0"/>
                        <a:buChar char="•"/>
                      </a:pPr>
                      <a:endParaRPr sz="1000" spc="0" baseline="0" dirty="0">
                        <a:latin typeface="Arial" panose="020B0604020202020204" pitchFamily="34" charset="0"/>
                        <a:cs typeface="Arial" panose="020B0604020202020204" pitchFamily="34" charset="0"/>
                      </a:endParaRPr>
                    </a:p>
                    <a:p>
                      <a:pPr marL="259715" marR="247015" indent="-171450">
                        <a:lnSpc>
                          <a:spcPct val="101699"/>
                        </a:lnSpc>
                        <a:buFont typeface="Arial" panose="020B0604020202020204" pitchFamily="34" charset="0"/>
                        <a:buChar char="•"/>
                        <a:tabLst>
                          <a:tab pos="187325" algn="l"/>
                        </a:tabLst>
                      </a:pPr>
                      <a:r>
                        <a:rPr sz="1200" spc="0" baseline="0" dirty="0">
                          <a:latin typeface="Arial" panose="020B0604020202020204" pitchFamily="34" charset="0"/>
                          <a:cs typeface="Arial" panose="020B0604020202020204" pitchFamily="34" charset="0"/>
                        </a:rPr>
                        <a:t>invite others to speculate, explore different possibilities</a:t>
                      </a:r>
                    </a:p>
                  </a:txBody>
                  <a:tcPr marL="0" marR="0" marT="115570" marB="0">
                    <a:lnL w="6096">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tc>
                  <a:txBody>
                    <a:bodyPr/>
                    <a:lstStyle/>
                    <a:p>
                      <a:pPr marL="88265">
                        <a:lnSpc>
                          <a:spcPct val="100000"/>
                        </a:lnSpc>
                        <a:spcBef>
                          <a:spcPts val="865"/>
                        </a:spcBef>
                      </a:pPr>
                      <a:r>
                        <a:rPr sz="1150" b="1" spc="0" baseline="0" dirty="0">
                          <a:latin typeface="Arial" panose="020B0604020202020204" pitchFamily="34" charset="0"/>
                          <a:cs typeface="Arial" panose="020B0604020202020204" pitchFamily="34" charset="0"/>
                        </a:rPr>
                        <a:t>Possible Key Words to look for:</a:t>
                      </a:r>
                      <a:endParaRPr sz="1150" spc="0" baseline="0" dirty="0">
                        <a:latin typeface="Arial" panose="020B0604020202020204" pitchFamily="34" charset="0"/>
                        <a:cs typeface="Arial" panose="020B0604020202020204" pitchFamily="34" charset="0"/>
                      </a:endParaRPr>
                    </a:p>
                    <a:p>
                      <a:pPr marL="88265">
                        <a:lnSpc>
                          <a:spcPct val="100000"/>
                        </a:lnSpc>
                        <a:spcBef>
                          <a:spcPts val="225"/>
                        </a:spcBef>
                      </a:pPr>
                      <a:r>
                        <a:rPr sz="1150" spc="0" baseline="0" dirty="0">
                          <a:latin typeface="Arial" panose="020B0604020202020204" pitchFamily="34" charset="0"/>
                          <a:cs typeface="Arial" panose="020B0604020202020204" pitchFamily="34" charset="0"/>
                        </a:rPr>
                        <a:t>‘Why?’, ‘How?, ‘Do you think?’, ‘explain further’</a:t>
                      </a:r>
                    </a:p>
                    <a:p>
                      <a:pPr marL="88265">
                        <a:lnSpc>
                          <a:spcPct val="100000"/>
                        </a:lnSpc>
                        <a:spcBef>
                          <a:spcPts val="225"/>
                        </a:spcBef>
                      </a:pPr>
                      <a:r>
                        <a:rPr sz="1150" b="1" spc="0" baseline="0" dirty="0">
                          <a:latin typeface="Arial" panose="020B0604020202020204" pitchFamily="34" charset="0"/>
                          <a:cs typeface="Arial" panose="020B0604020202020204" pitchFamily="34" charset="0"/>
                        </a:rPr>
                        <a:t>Examples:</a:t>
                      </a:r>
                      <a:endParaRPr sz="1150" spc="0" baseline="0" dirty="0">
                        <a:latin typeface="Arial" panose="020B0604020202020204" pitchFamily="34" charset="0"/>
                        <a:cs typeface="Arial" panose="020B0604020202020204" pitchFamily="34" charset="0"/>
                      </a:endParaRPr>
                    </a:p>
                    <a:p>
                      <a:pPr marL="87313" marR="567055" indent="0">
                        <a:lnSpc>
                          <a:spcPct val="100899"/>
                        </a:lnSpc>
                        <a:spcBef>
                          <a:spcPts val="215"/>
                        </a:spcBef>
                        <a:tabLst>
                          <a:tab pos="4170363" algn="l"/>
                        </a:tabLst>
                      </a:pPr>
                      <a:r>
                        <a:rPr sz="1150" spc="0" baseline="0" dirty="0">
                          <a:latin typeface="Arial" panose="020B0604020202020204" pitchFamily="34" charset="0"/>
                          <a:cs typeface="Arial" panose="020B0604020202020204" pitchFamily="34" charset="0"/>
                        </a:rPr>
                        <a:t>How did you arrive at that</a:t>
                      </a:r>
                      <a:r>
                        <a:rPr lang="en-US" sz="1150" spc="0" baseline="0" dirty="0">
                          <a:latin typeface="Arial" panose="020B0604020202020204" pitchFamily="34" charset="0"/>
                          <a:cs typeface="Arial" panose="020B0604020202020204" pitchFamily="34" charset="0"/>
                        </a:rPr>
                        <a:t> </a:t>
                      </a:r>
                      <a:r>
                        <a:rPr sz="1150" spc="0" baseline="0" dirty="0">
                          <a:latin typeface="Arial" panose="020B0604020202020204" pitchFamily="34" charset="0"/>
                          <a:cs typeface="Arial" panose="020B0604020202020204" pitchFamily="34" charset="0"/>
                        </a:rPr>
                        <a:t>solution</a:t>
                      </a:r>
                      <a:r>
                        <a:rPr lang="en-US" sz="1150" spc="0" baseline="0" dirty="0">
                          <a:latin typeface="Arial" panose="020B0604020202020204" pitchFamily="34" charset="0"/>
                          <a:cs typeface="Arial" panose="020B0604020202020204" pitchFamily="34" charset="0"/>
                        </a:rPr>
                        <a:t> </a:t>
                      </a:r>
                      <a:r>
                        <a:rPr sz="1150" spc="0" baseline="0" dirty="0">
                          <a:latin typeface="Arial" panose="020B0604020202020204" pitchFamily="34" charset="0"/>
                          <a:cs typeface="Arial" panose="020B0604020202020204" pitchFamily="34" charset="0"/>
                        </a:rPr>
                        <a:t>/</a:t>
                      </a:r>
                      <a:r>
                        <a:rPr lang="en-US" sz="1150" spc="0" baseline="0" dirty="0">
                          <a:latin typeface="Arial" panose="020B0604020202020204" pitchFamily="34" charset="0"/>
                          <a:cs typeface="Arial" panose="020B0604020202020204" pitchFamily="34" charset="0"/>
                        </a:rPr>
                        <a:t> </a:t>
                      </a:r>
                      <a:r>
                        <a:rPr sz="1150" spc="0" baseline="0" dirty="0">
                          <a:latin typeface="Arial" panose="020B0604020202020204" pitchFamily="34" charset="0"/>
                          <a:cs typeface="Arial" panose="020B0604020202020204" pitchFamily="34" charset="0"/>
                        </a:rPr>
                        <a:t>conclusion</a:t>
                      </a:r>
                      <a:r>
                        <a:rPr lang="en-US" sz="1150" spc="0" baseline="0" dirty="0">
                          <a:latin typeface="Arial" panose="020B0604020202020204" pitchFamily="34" charset="0"/>
                          <a:cs typeface="Arial" panose="020B0604020202020204" pitchFamily="34" charset="0"/>
                        </a:rPr>
                        <a:t> </a:t>
                      </a:r>
                      <a:r>
                        <a:rPr sz="1150" spc="0" baseline="0" dirty="0">
                          <a:latin typeface="Arial" panose="020B0604020202020204" pitchFamily="34" charset="0"/>
                          <a:cs typeface="Arial" panose="020B0604020202020204" pitchFamily="34" charset="0"/>
                        </a:rPr>
                        <a:t>/</a:t>
                      </a:r>
                      <a:r>
                        <a:rPr lang="en-US" sz="1150" spc="0" baseline="0" dirty="0">
                          <a:latin typeface="Arial" panose="020B0604020202020204" pitchFamily="34" charset="0"/>
                          <a:cs typeface="Arial" panose="020B0604020202020204" pitchFamily="34" charset="0"/>
                        </a:rPr>
                        <a:t> </a:t>
                      </a:r>
                      <a:r>
                        <a:rPr sz="1150" spc="0" baseline="0" dirty="0">
                          <a:latin typeface="Arial" panose="020B0604020202020204" pitchFamily="34" charset="0"/>
                          <a:cs typeface="Arial" panose="020B0604020202020204" pitchFamily="34" charset="0"/>
                        </a:rPr>
                        <a:t>evaluation? I don’t understand</a:t>
                      </a:r>
                      <a:r>
                        <a:rPr lang="en-GB" sz="1150" spc="0" baseline="0" dirty="0">
                          <a:latin typeface="Arial" panose="020B0604020202020204" pitchFamily="34" charset="0"/>
                          <a:cs typeface="Arial" panose="020B0604020202020204" pitchFamily="34" charset="0"/>
                        </a:rPr>
                        <a:t>; c</a:t>
                      </a:r>
                      <a:r>
                        <a:rPr sz="1150" spc="0" baseline="0" dirty="0">
                          <a:latin typeface="Arial" panose="020B0604020202020204" pitchFamily="34" charset="0"/>
                          <a:cs typeface="Arial" panose="020B0604020202020204" pitchFamily="34" charset="0"/>
                        </a:rPr>
                        <a:t>an you explain</a:t>
                      </a:r>
                      <a:r>
                        <a:rPr lang="en-GB" sz="1150" spc="0" baseline="0" dirty="0">
                          <a:latin typeface="Arial" panose="020B0604020202020204" pitchFamily="34" charset="0"/>
                          <a:cs typeface="Arial" panose="020B0604020202020204" pitchFamily="34" charset="0"/>
                        </a:rPr>
                        <a:t> further</a:t>
                      </a:r>
                      <a:r>
                        <a:rPr sz="1150" spc="0" baseline="0" dirty="0">
                          <a:latin typeface="Arial" panose="020B0604020202020204" pitchFamily="34" charset="0"/>
                          <a:cs typeface="Arial" panose="020B0604020202020204" pitchFamily="34" charset="0"/>
                        </a:rPr>
                        <a:t>?</a:t>
                      </a:r>
                    </a:p>
                    <a:p>
                      <a:pPr marL="88265" marR="477520">
                        <a:lnSpc>
                          <a:spcPts val="1420"/>
                        </a:lnSpc>
                        <a:spcBef>
                          <a:spcPts val="25"/>
                        </a:spcBef>
                      </a:pPr>
                      <a:r>
                        <a:rPr sz="1150" spc="0" baseline="0" dirty="0">
                          <a:latin typeface="Arial" panose="020B0604020202020204" pitchFamily="34" charset="0"/>
                          <a:cs typeface="Arial" panose="020B0604020202020204" pitchFamily="34" charset="0"/>
                        </a:rPr>
                        <a:t>Group X</a:t>
                      </a:r>
                      <a:r>
                        <a:rPr lang="en-US" sz="1150" spc="0" baseline="0" dirty="0">
                          <a:latin typeface="Arial" panose="020B0604020202020204" pitchFamily="34" charset="0"/>
                          <a:cs typeface="Arial" panose="020B0604020202020204" pitchFamily="34" charset="0"/>
                        </a:rPr>
                        <a:t> </a:t>
                      </a:r>
                      <a:r>
                        <a:rPr sz="1150" spc="0" baseline="0" dirty="0">
                          <a:latin typeface="Arial" panose="020B0604020202020204" pitchFamily="34" charset="0"/>
                          <a:cs typeface="Arial" panose="020B0604020202020204" pitchFamily="34" charset="0"/>
                        </a:rPr>
                        <a:t>/</a:t>
                      </a:r>
                      <a:r>
                        <a:rPr lang="en-US" sz="1150" spc="0" baseline="0" dirty="0">
                          <a:latin typeface="Arial" panose="020B0604020202020204" pitchFamily="34" charset="0"/>
                          <a:cs typeface="Arial" panose="020B0604020202020204" pitchFamily="34" charset="0"/>
                        </a:rPr>
                        <a:t> </a:t>
                      </a:r>
                      <a:r>
                        <a:rPr sz="1150" spc="0" baseline="0" dirty="0">
                          <a:latin typeface="Arial" panose="020B0604020202020204" pitchFamily="34" charset="0"/>
                          <a:cs typeface="Arial" panose="020B0604020202020204" pitchFamily="34" charset="0"/>
                        </a:rPr>
                        <a:t>Classmate Y said that it is because of... what do you think about their explanation?</a:t>
                      </a:r>
                    </a:p>
                    <a:p>
                      <a:pPr marL="88265" marR="1466850">
                        <a:lnSpc>
                          <a:spcPct val="111900"/>
                        </a:lnSpc>
                        <a:spcBef>
                          <a:spcPts val="5"/>
                        </a:spcBef>
                      </a:pPr>
                      <a:r>
                        <a:rPr sz="1150" spc="0" baseline="0" dirty="0">
                          <a:latin typeface="Arial" panose="020B0604020202020204" pitchFamily="34" charset="0"/>
                          <a:cs typeface="Arial" panose="020B0604020202020204" pitchFamily="34" charset="0"/>
                        </a:rPr>
                        <a:t>What would</a:t>
                      </a:r>
                      <a:r>
                        <a:rPr lang="en-US" sz="1150" spc="0" baseline="0" dirty="0">
                          <a:latin typeface="Arial" panose="020B0604020202020204" pitchFamily="34" charset="0"/>
                          <a:cs typeface="Arial" panose="020B0604020202020204" pitchFamily="34" charset="0"/>
                        </a:rPr>
                        <a:t> </a:t>
                      </a:r>
                      <a:r>
                        <a:rPr sz="1150" spc="0" baseline="0" dirty="0">
                          <a:latin typeface="Arial" panose="020B0604020202020204" pitchFamily="34" charset="0"/>
                          <a:cs typeface="Arial" panose="020B0604020202020204" pitchFamily="34" charset="0"/>
                        </a:rPr>
                        <a:t>/</a:t>
                      </a:r>
                      <a:r>
                        <a:rPr lang="en-US" sz="1150" spc="0" baseline="0" dirty="0">
                          <a:latin typeface="Arial" panose="020B0604020202020204" pitchFamily="34" charset="0"/>
                          <a:cs typeface="Arial" panose="020B0604020202020204" pitchFamily="34" charset="0"/>
                        </a:rPr>
                        <a:t> </a:t>
                      </a:r>
                      <a:r>
                        <a:rPr sz="1150" spc="0" baseline="0" dirty="0">
                          <a:latin typeface="Arial" panose="020B0604020202020204" pitchFamily="34" charset="0"/>
                          <a:cs typeface="Arial" panose="020B0604020202020204" pitchFamily="34" charset="0"/>
                        </a:rPr>
                        <a:t>could</a:t>
                      </a:r>
                      <a:r>
                        <a:rPr lang="en-US" sz="1150" spc="0" baseline="0" dirty="0">
                          <a:latin typeface="Arial" panose="020B0604020202020204" pitchFamily="34" charset="0"/>
                          <a:cs typeface="Arial" panose="020B0604020202020204" pitchFamily="34" charset="0"/>
                        </a:rPr>
                        <a:t> </a:t>
                      </a:r>
                      <a:r>
                        <a:rPr sz="1150" spc="0" baseline="0" dirty="0">
                          <a:latin typeface="Arial" panose="020B0604020202020204" pitchFamily="34" charset="0"/>
                          <a:cs typeface="Arial" panose="020B0604020202020204" pitchFamily="34" charset="0"/>
                        </a:rPr>
                        <a:t>/</a:t>
                      </a:r>
                      <a:r>
                        <a:rPr lang="en-US" sz="1150" spc="0" baseline="0" dirty="0">
                          <a:latin typeface="Arial" panose="020B0604020202020204" pitchFamily="34" charset="0"/>
                          <a:cs typeface="Arial" panose="020B0604020202020204" pitchFamily="34" charset="0"/>
                        </a:rPr>
                        <a:t> </a:t>
                      </a:r>
                      <a:r>
                        <a:rPr sz="1150" spc="0" baseline="0" dirty="0">
                          <a:latin typeface="Arial" panose="020B0604020202020204" pitchFamily="34" charset="0"/>
                          <a:cs typeface="Arial" panose="020B0604020202020204" pitchFamily="34" charset="0"/>
                        </a:rPr>
                        <a:t>might happen if...?  Which objects do you think might float?  Why do you think that was? (in relation</a:t>
                      </a:r>
                      <a:r>
                        <a:rPr lang="en-US" sz="1150" spc="0" baseline="0" dirty="0">
                          <a:latin typeface="Arial" panose="020B0604020202020204" pitchFamily="34" charset="0"/>
                          <a:cs typeface="Arial" panose="020B0604020202020204" pitchFamily="34" charset="0"/>
                        </a:rPr>
                        <a:t> </a:t>
                      </a:r>
                      <a:r>
                        <a:rPr sz="1150" spc="0" baseline="0" dirty="0">
                          <a:latin typeface="Arial" panose="020B0604020202020204" pitchFamily="34" charset="0"/>
                          <a:cs typeface="Arial" panose="020B0604020202020204" pitchFamily="34" charset="0"/>
                        </a:rPr>
                        <a:t>to a statement</a:t>
                      </a:r>
                      <a:r>
                        <a:rPr lang="en-US" sz="1150" spc="0" baseline="0" dirty="0">
                          <a:latin typeface="Arial" panose="020B0604020202020204" pitchFamily="34" charset="0"/>
                          <a:cs typeface="Arial" panose="020B0604020202020204" pitchFamily="34" charset="0"/>
                        </a:rPr>
                        <a:t> </a:t>
                      </a:r>
                      <a:r>
                        <a:rPr sz="1150" spc="0" baseline="0" dirty="0">
                          <a:latin typeface="Arial" panose="020B0604020202020204" pitchFamily="34" charset="0"/>
                          <a:cs typeface="Arial" panose="020B0604020202020204" pitchFamily="34" charset="0"/>
                        </a:rPr>
                        <a:t>/</a:t>
                      </a:r>
                      <a:r>
                        <a:rPr lang="en-US" sz="1150" spc="0" baseline="0" dirty="0">
                          <a:latin typeface="Arial" panose="020B0604020202020204" pitchFamily="34" charset="0"/>
                          <a:cs typeface="Arial" panose="020B0604020202020204" pitchFamily="34" charset="0"/>
                        </a:rPr>
                        <a:t> </a:t>
                      </a:r>
                      <a:r>
                        <a:rPr sz="1150" spc="0" baseline="0" dirty="0">
                          <a:latin typeface="Arial" panose="020B0604020202020204" pitchFamily="34" charset="0"/>
                          <a:cs typeface="Arial" panose="020B0604020202020204" pitchFamily="34" charset="0"/>
                        </a:rPr>
                        <a:t>observation)</a:t>
                      </a:r>
                    </a:p>
                    <a:p>
                      <a:pPr marL="88265" marR="1147445">
                        <a:lnSpc>
                          <a:spcPct val="100800"/>
                        </a:lnSpc>
                        <a:spcBef>
                          <a:spcPts val="285"/>
                        </a:spcBef>
                      </a:pPr>
                      <a:r>
                        <a:rPr sz="1150" spc="0" baseline="0" dirty="0">
                          <a:latin typeface="Arial" panose="020B0604020202020204" pitchFamily="34" charset="0"/>
                          <a:cs typeface="Arial" panose="020B0604020202020204" pitchFamily="34" charset="0"/>
                        </a:rPr>
                        <a:t>Why do you think that would be? (in relation to a statement/observation)</a:t>
                      </a:r>
                    </a:p>
                    <a:p>
                      <a:pPr marL="88265">
                        <a:lnSpc>
                          <a:spcPct val="100000"/>
                        </a:lnSpc>
                        <a:spcBef>
                          <a:spcPts val="225"/>
                        </a:spcBef>
                      </a:pPr>
                      <a:r>
                        <a:rPr lang="en-GB" sz="1150" spc="0" baseline="0" dirty="0">
                          <a:latin typeface="Arial" panose="020B0604020202020204" pitchFamily="34" charset="0"/>
                          <a:cs typeface="Arial" panose="020B0604020202020204" pitchFamily="34" charset="0"/>
                        </a:rPr>
                        <a:t>Why do you think he said that?</a:t>
                      </a:r>
                    </a:p>
                    <a:p>
                      <a:pPr marL="88265">
                        <a:lnSpc>
                          <a:spcPct val="100000"/>
                        </a:lnSpc>
                        <a:spcBef>
                          <a:spcPts val="225"/>
                        </a:spcBef>
                      </a:pPr>
                      <a:r>
                        <a:rPr sz="1150" spc="0" baseline="0" dirty="0">
                          <a:latin typeface="Arial" panose="020B0604020202020204" pitchFamily="34" charset="0"/>
                          <a:cs typeface="Arial" panose="020B0604020202020204" pitchFamily="34" charset="0"/>
                        </a:rPr>
                        <a:t>How do you know that?</a:t>
                      </a:r>
                    </a:p>
                  </a:txBody>
                  <a:tcPr marL="0" marR="0" marT="109855" marB="0">
                    <a:lnL w="6096">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extLst>
                  <a:ext uri="{0D108BD9-81ED-4DB2-BD59-A6C34878D82A}">
                    <a16:rowId xmlns:a16="http://schemas.microsoft.com/office/drawing/2014/main" val="10001"/>
                  </a:ext>
                </a:extLst>
              </a:tr>
              <a:tr h="3168571">
                <a:tc>
                  <a:txBody>
                    <a:bodyPr/>
                    <a:lstStyle/>
                    <a:p>
                      <a:pPr marL="88265" marR="527685" algn="l">
                        <a:lnSpc>
                          <a:spcPct val="100800"/>
                        </a:lnSpc>
                        <a:spcBef>
                          <a:spcPts val="855"/>
                        </a:spcBef>
                      </a:pPr>
                      <a:r>
                        <a:rPr sz="1150" b="1" spc="0" baseline="0" dirty="0">
                          <a:latin typeface="Arial" panose="020B0604020202020204" pitchFamily="34" charset="0"/>
                          <a:cs typeface="Arial" panose="020B0604020202020204" pitchFamily="34" charset="0"/>
                        </a:rPr>
                        <a:t>CA - Coordination of ideas and  agreement</a:t>
                      </a:r>
                      <a:endParaRPr lang="en-US" sz="1150" b="1" spc="0" baseline="0" dirty="0">
                        <a:latin typeface="Arial" panose="020B0604020202020204" pitchFamily="34" charset="0"/>
                        <a:cs typeface="Arial" panose="020B0604020202020204" pitchFamily="34" charset="0"/>
                      </a:endParaRPr>
                    </a:p>
                    <a:p>
                      <a:pPr marL="88265" marR="527685" algn="l">
                        <a:lnSpc>
                          <a:spcPct val="100800"/>
                        </a:lnSpc>
                        <a:spcBef>
                          <a:spcPts val="855"/>
                        </a:spcBef>
                      </a:pPr>
                      <a:r>
                        <a:rPr lang="en-GB" sz="1200" i="1" spc="0" baseline="0" dirty="0">
                          <a:latin typeface="Arial" panose="020B0604020202020204" pitchFamily="34" charset="0"/>
                          <a:cs typeface="Arial" panose="020B0604020202020204" pitchFamily="34" charset="0"/>
                        </a:rPr>
                        <a:t>Evaluate, c</a:t>
                      </a:r>
                      <a:r>
                        <a:rPr sz="1200" i="1" spc="0" baseline="0" dirty="0" err="1">
                          <a:latin typeface="Arial" panose="020B0604020202020204" pitchFamily="34" charset="0"/>
                          <a:cs typeface="Arial" panose="020B0604020202020204" pitchFamily="34" charset="0"/>
                        </a:rPr>
                        <a:t>ontrast</a:t>
                      </a:r>
                      <a:r>
                        <a:rPr lang="en-GB" sz="1200" i="0" spc="0" baseline="0" dirty="0">
                          <a:latin typeface="Arial" panose="020B0604020202020204" pitchFamily="34" charset="0"/>
                          <a:cs typeface="Arial" panose="020B0604020202020204" pitchFamily="34" charset="0"/>
                        </a:rPr>
                        <a:t>, </a:t>
                      </a:r>
                      <a:r>
                        <a:rPr lang="en-GB" sz="1200" i="1" spc="0" baseline="0" dirty="0">
                          <a:latin typeface="Arial" panose="020B0604020202020204" pitchFamily="34" charset="0"/>
                          <a:cs typeface="Arial" panose="020B0604020202020204" pitchFamily="34" charset="0"/>
                        </a:rPr>
                        <a:t>summarise or</a:t>
                      </a:r>
                      <a:r>
                        <a:rPr sz="1200" i="1" spc="0" baseline="0" dirty="0">
                          <a:latin typeface="Arial" panose="020B0604020202020204" pitchFamily="34" charset="0"/>
                          <a:cs typeface="Arial" panose="020B0604020202020204" pitchFamily="34" charset="0"/>
                        </a:rPr>
                        <a:t> synthesise ideas, </a:t>
                      </a:r>
                      <a:r>
                        <a:rPr lang="en-GB" sz="1200" i="1" spc="0" baseline="0" dirty="0">
                          <a:latin typeface="Arial" panose="020B0604020202020204" pitchFamily="34" charset="0"/>
                          <a:cs typeface="Arial" panose="020B0604020202020204" pitchFamily="34" charset="0"/>
                        </a:rPr>
                        <a:t>weave arguments together, </a:t>
                      </a:r>
                      <a:r>
                        <a:rPr sz="1200" i="1" spc="0" baseline="0" dirty="0">
                          <a:latin typeface="Arial" panose="020B0604020202020204" pitchFamily="34" charset="0"/>
                          <a:cs typeface="Arial" panose="020B0604020202020204" pitchFamily="34" charset="0"/>
                        </a:rPr>
                        <a:t>express agreement and consensus, or invite others to do this</a:t>
                      </a:r>
                      <a:endParaRPr sz="1200" spc="0" baseline="0" dirty="0">
                        <a:latin typeface="Arial" panose="020B0604020202020204" pitchFamily="34" charset="0"/>
                        <a:cs typeface="Arial" panose="020B0604020202020204" pitchFamily="34" charset="0"/>
                      </a:endParaRPr>
                    </a:p>
                  </a:txBody>
                  <a:tcPr marL="0" marR="0" marT="108585" marB="0">
                    <a:lnL w="6095">
                      <a:solidFill>
                        <a:srgbClr val="000080"/>
                      </a:solidFill>
                      <a:prstDash val="solid"/>
                    </a:lnL>
                    <a:lnR w="6096">
                      <a:solidFill>
                        <a:srgbClr val="000080"/>
                      </a:solidFill>
                      <a:prstDash val="solid"/>
                    </a:lnR>
                    <a:lnT w="6096">
                      <a:solidFill>
                        <a:srgbClr val="000080"/>
                      </a:solidFill>
                      <a:prstDash val="solid"/>
                    </a:lnT>
                    <a:lnB w="6095">
                      <a:solidFill>
                        <a:srgbClr val="000080"/>
                      </a:solidFill>
                      <a:prstDash val="solid"/>
                    </a:lnB>
                  </a:tcPr>
                </a:tc>
                <a:tc>
                  <a:txBody>
                    <a:bodyPr/>
                    <a:lstStyle/>
                    <a:p>
                      <a:pPr marL="259715" indent="-171450">
                        <a:lnSpc>
                          <a:spcPct val="100000"/>
                        </a:lnSpc>
                        <a:spcBef>
                          <a:spcPts val="915"/>
                        </a:spcBef>
                        <a:buFont typeface="Arial" panose="020B0604020202020204" pitchFamily="34" charset="0"/>
                        <a:buChar char="•"/>
                        <a:tabLst>
                          <a:tab pos="184785" algn="l"/>
                        </a:tabLst>
                      </a:pPr>
                      <a:r>
                        <a:rPr sz="1200" spc="0" baseline="0" dirty="0">
                          <a:latin typeface="Arial"/>
                          <a:cs typeface="Arial"/>
                        </a:rPr>
                        <a:t>come to a consensus view</a:t>
                      </a:r>
                    </a:p>
                    <a:p>
                      <a:pPr marL="285750" indent="-285750">
                        <a:lnSpc>
                          <a:spcPct val="100000"/>
                        </a:lnSpc>
                        <a:spcBef>
                          <a:spcPts val="55"/>
                        </a:spcBef>
                        <a:buFont typeface="Arial" panose="020B0604020202020204" pitchFamily="34" charset="0"/>
                        <a:buChar char="•"/>
                      </a:pPr>
                      <a:endParaRPr sz="1200" spc="0" baseline="0" dirty="0">
                        <a:latin typeface="Arial"/>
                        <a:cs typeface="Arial"/>
                      </a:endParaRPr>
                    </a:p>
                    <a:p>
                      <a:pPr marL="259715" marR="398145" indent="-171450">
                        <a:lnSpc>
                          <a:spcPct val="100899"/>
                        </a:lnSpc>
                        <a:buFont typeface="Arial" panose="020B0604020202020204" pitchFamily="34" charset="0"/>
                        <a:buChar char="•"/>
                        <a:tabLst>
                          <a:tab pos="184785" algn="l"/>
                        </a:tabLst>
                      </a:pPr>
                      <a:r>
                        <a:rPr sz="1200" spc="0" baseline="0" dirty="0">
                          <a:latin typeface="Arial"/>
                          <a:cs typeface="Arial"/>
                        </a:rPr>
                        <a:t>evaluate at least two different ideas by comparing / contrasting / critiquing them</a:t>
                      </a:r>
                    </a:p>
                    <a:p>
                      <a:pPr marL="171450" indent="-171450">
                        <a:lnSpc>
                          <a:spcPct val="100000"/>
                        </a:lnSpc>
                        <a:spcBef>
                          <a:spcPts val="45"/>
                        </a:spcBef>
                        <a:buFont typeface="Arial" panose="020B0604020202020204" pitchFamily="34" charset="0"/>
                        <a:buChar char="•"/>
                      </a:pPr>
                      <a:endParaRPr sz="1200" spc="0" baseline="0" dirty="0">
                        <a:latin typeface="Arial"/>
                        <a:cs typeface="Arial"/>
                      </a:endParaRPr>
                    </a:p>
                    <a:p>
                      <a:pPr marL="259715" indent="-171450">
                        <a:lnSpc>
                          <a:spcPct val="100000"/>
                        </a:lnSpc>
                        <a:buFont typeface="Arial" panose="020B0604020202020204" pitchFamily="34" charset="0"/>
                        <a:buChar char="•"/>
                        <a:tabLst>
                          <a:tab pos="184785" algn="l"/>
                        </a:tabLst>
                      </a:pPr>
                      <a:r>
                        <a:rPr sz="1200" spc="0" baseline="0" dirty="0">
                          <a:latin typeface="Arial"/>
                          <a:cs typeface="Arial"/>
                        </a:rPr>
                        <a:t>judge the value of an idea / artefact</a:t>
                      </a:r>
                    </a:p>
                    <a:p>
                      <a:pPr marL="171450" indent="-171450">
                        <a:lnSpc>
                          <a:spcPct val="100000"/>
                        </a:lnSpc>
                        <a:spcBef>
                          <a:spcPts val="20"/>
                        </a:spcBef>
                        <a:buFont typeface="Arial" panose="020B0604020202020204" pitchFamily="34" charset="0"/>
                        <a:buChar char="•"/>
                      </a:pPr>
                      <a:endParaRPr sz="1200" spc="0" baseline="0" dirty="0">
                        <a:latin typeface="Arial"/>
                        <a:cs typeface="Arial"/>
                      </a:endParaRPr>
                    </a:p>
                    <a:p>
                      <a:pPr marL="259715" indent="-171450">
                        <a:lnSpc>
                          <a:spcPct val="100000"/>
                        </a:lnSpc>
                        <a:buFont typeface="Arial" panose="020B0604020202020204" pitchFamily="34" charset="0"/>
                        <a:buChar char="•"/>
                        <a:tabLst>
                          <a:tab pos="184785" algn="l"/>
                        </a:tabLst>
                      </a:pPr>
                      <a:r>
                        <a:rPr sz="1200" spc="0" baseline="0" dirty="0">
                          <a:latin typeface="Arial"/>
                          <a:cs typeface="Arial"/>
                        </a:rPr>
                        <a:t>confirm agreement/consensus</a:t>
                      </a:r>
                    </a:p>
                    <a:p>
                      <a:pPr marL="171450" indent="-171450">
                        <a:lnSpc>
                          <a:spcPct val="100000"/>
                        </a:lnSpc>
                        <a:spcBef>
                          <a:spcPts val="5"/>
                        </a:spcBef>
                        <a:buFont typeface="Arial" panose="020B0604020202020204" pitchFamily="34" charset="0"/>
                        <a:buChar char="•"/>
                      </a:pPr>
                      <a:endParaRPr sz="1200" spc="0" baseline="0" dirty="0">
                        <a:latin typeface="Arial"/>
                        <a:cs typeface="Arial"/>
                      </a:endParaRPr>
                    </a:p>
                    <a:p>
                      <a:pPr marL="259715" marR="222885" indent="-171450">
                        <a:lnSpc>
                          <a:spcPct val="100899"/>
                        </a:lnSpc>
                        <a:buFont typeface="Arial" panose="020B0604020202020204" pitchFamily="34" charset="0"/>
                        <a:buChar char="•"/>
                      </a:pPr>
                      <a:r>
                        <a:rPr sz="1200" spc="0" baseline="0" dirty="0">
                          <a:latin typeface="Arial"/>
                          <a:cs typeface="Arial"/>
                        </a:rPr>
                        <a:t>propose to resolve differences and/or agree a</a:t>
                      </a:r>
                      <a:r>
                        <a:rPr lang="en-US" sz="1200" spc="0" baseline="0" dirty="0">
                          <a:latin typeface="Arial"/>
                          <a:cs typeface="Arial"/>
                        </a:rPr>
                        <a:t> </a:t>
                      </a:r>
                      <a:r>
                        <a:rPr sz="1200" spc="0" baseline="0" dirty="0">
                          <a:latin typeface="Arial"/>
                          <a:cs typeface="Arial"/>
                        </a:rPr>
                        <a:t> solution</a:t>
                      </a:r>
                    </a:p>
                    <a:p>
                      <a:pPr marL="171450" indent="-171450">
                        <a:lnSpc>
                          <a:spcPct val="100000"/>
                        </a:lnSpc>
                        <a:spcBef>
                          <a:spcPts val="40"/>
                        </a:spcBef>
                        <a:buFont typeface="Arial" panose="020B0604020202020204" pitchFamily="34" charset="0"/>
                        <a:buChar char="•"/>
                      </a:pPr>
                      <a:endParaRPr sz="1200" spc="0" baseline="0" dirty="0">
                        <a:latin typeface="Arial"/>
                        <a:cs typeface="Arial"/>
                      </a:endParaRPr>
                    </a:p>
                    <a:p>
                      <a:pPr marL="259715" indent="-171450">
                        <a:lnSpc>
                          <a:spcPct val="100000"/>
                        </a:lnSpc>
                        <a:buFont typeface="Arial" panose="020B0604020202020204" pitchFamily="34" charset="0"/>
                        <a:buChar char="•"/>
                        <a:tabLst>
                          <a:tab pos="184785" algn="l"/>
                        </a:tabLst>
                      </a:pPr>
                      <a:r>
                        <a:rPr sz="1200" spc="0" baseline="0" dirty="0">
                          <a:latin typeface="Arial"/>
                          <a:cs typeface="Arial"/>
                        </a:rPr>
                        <a:t>synthesise, generalise</a:t>
                      </a:r>
                    </a:p>
                    <a:p>
                      <a:pPr marL="285750" indent="-285750">
                        <a:lnSpc>
                          <a:spcPct val="100000"/>
                        </a:lnSpc>
                        <a:spcBef>
                          <a:spcPts val="20"/>
                        </a:spcBef>
                        <a:buFont typeface="Arial" panose="020B0604020202020204" pitchFamily="34" charset="0"/>
                        <a:buChar char="•"/>
                      </a:pPr>
                      <a:endParaRPr sz="1200" spc="0" baseline="0" dirty="0">
                        <a:latin typeface="Arial"/>
                        <a:cs typeface="Arial"/>
                      </a:endParaRPr>
                    </a:p>
                    <a:p>
                      <a:pPr marL="259715" indent="-171450">
                        <a:lnSpc>
                          <a:spcPct val="100000"/>
                        </a:lnSpc>
                        <a:buFont typeface="Arial" panose="020B0604020202020204" pitchFamily="34" charset="0"/>
                        <a:buChar char="•"/>
                        <a:tabLst>
                          <a:tab pos="184785" algn="l"/>
                        </a:tabLst>
                      </a:pPr>
                      <a:r>
                        <a:rPr sz="1200" b="1" spc="0" baseline="0" dirty="0">
                          <a:latin typeface="Arial"/>
                          <a:cs typeface="Arial"/>
                        </a:rPr>
                        <a:t>invite </a:t>
                      </a:r>
                      <a:r>
                        <a:rPr sz="1200" spc="0" baseline="0" dirty="0">
                          <a:latin typeface="Arial"/>
                          <a:cs typeface="Arial"/>
                        </a:rPr>
                        <a:t>consensus, evaluation, summary</a:t>
                      </a:r>
                    </a:p>
                  </a:txBody>
                  <a:tcPr marL="0" marR="0" marT="116205" marB="0">
                    <a:lnL w="6096">
                      <a:solidFill>
                        <a:srgbClr val="000080"/>
                      </a:solidFill>
                      <a:prstDash val="solid"/>
                    </a:lnL>
                    <a:lnR w="6096">
                      <a:solidFill>
                        <a:srgbClr val="000080"/>
                      </a:solidFill>
                      <a:prstDash val="solid"/>
                    </a:lnR>
                    <a:lnT w="6096">
                      <a:solidFill>
                        <a:srgbClr val="000080"/>
                      </a:solidFill>
                      <a:prstDash val="solid"/>
                    </a:lnT>
                    <a:lnB w="6095">
                      <a:solidFill>
                        <a:srgbClr val="000080"/>
                      </a:solidFill>
                      <a:prstDash val="solid"/>
                    </a:lnB>
                  </a:tcPr>
                </a:tc>
                <a:tc>
                  <a:txBody>
                    <a:bodyPr/>
                    <a:lstStyle/>
                    <a:p>
                      <a:pPr marL="88265">
                        <a:lnSpc>
                          <a:spcPct val="100000"/>
                        </a:lnSpc>
                        <a:spcBef>
                          <a:spcPts val="865"/>
                        </a:spcBef>
                      </a:pPr>
                      <a:r>
                        <a:rPr sz="1150" b="1" spc="0" baseline="0" dirty="0">
                          <a:latin typeface="Arial" panose="020B0604020202020204" pitchFamily="34" charset="0"/>
                          <a:cs typeface="Arial" panose="020B0604020202020204" pitchFamily="34" charset="0"/>
                        </a:rPr>
                        <a:t>Possible Key Words to look for:</a:t>
                      </a:r>
                      <a:endParaRPr sz="1150" spc="0" baseline="0" dirty="0">
                        <a:latin typeface="Arial" panose="020B0604020202020204" pitchFamily="34" charset="0"/>
                        <a:cs typeface="Arial" panose="020B0604020202020204" pitchFamily="34" charset="0"/>
                      </a:endParaRPr>
                    </a:p>
                    <a:p>
                      <a:pPr marL="88265" marR="506730">
                        <a:lnSpc>
                          <a:spcPct val="100800"/>
                        </a:lnSpc>
                        <a:spcBef>
                          <a:spcPts val="310"/>
                        </a:spcBef>
                      </a:pPr>
                      <a:r>
                        <a:rPr sz="1150" spc="0" baseline="0" dirty="0">
                          <a:latin typeface="Arial" panose="020B0604020202020204" pitchFamily="34" charset="0"/>
                          <a:cs typeface="Arial" panose="020B0604020202020204" pitchFamily="34" charset="0"/>
                        </a:rPr>
                        <a:t>‘I agree’, ‘to sum up…’, ‘So, we all think that…’, ‘</a:t>
                      </a:r>
                      <a:r>
                        <a:rPr sz="1150" spc="0" baseline="0" dirty="0" err="1">
                          <a:latin typeface="Arial" panose="020B0604020202020204" pitchFamily="34" charset="0"/>
                          <a:cs typeface="Arial" panose="020B0604020202020204" pitchFamily="34" charset="0"/>
                        </a:rPr>
                        <a:t>summarise</a:t>
                      </a:r>
                      <a:r>
                        <a:rPr sz="1150" spc="0" baseline="0" dirty="0">
                          <a:latin typeface="Arial" panose="020B0604020202020204" pitchFamily="34" charset="0"/>
                          <a:cs typeface="Arial" panose="020B0604020202020204" pitchFamily="34" charset="0"/>
                        </a:rPr>
                        <a:t>’, ‘similar and different’</a:t>
                      </a:r>
                    </a:p>
                    <a:p>
                      <a:pPr marL="88265">
                        <a:lnSpc>
                          <a:spcPct val="100000"/>
                        </a:lnSpc>
                        <a:spcBef>
                          <a:spcPts val="225"/>
                        </a:spcBef>
                      </a:pPr>
                      <a:r>
                        <a:rPr sz="1150" b="1" spc="0" baseline="0" dirty="0">
                          <a:latin typeface="Arial" panose="020B0604020202020204" pitchFamily="34" charset="0"/>
                          <a:cs typeface="Arial" panose="020B0604020202020204" pitchFamily="34" charset="0"/>
                        </a:rPr>
                        <a:t>Examples:</a:t>
                      </a:r>
                      <a:endParaRPr sz="1150" spc="0" baseline="0" dirty="0">
                        <a:latin typeface="Arial" panose="020B0604020202020204" pitchFamily="34" charset="0"/>
                        <a:cs typeface="Arial" panose="020B0604020202020204" pitchFamily="34" charset="0"/>
                      </a:endParaRPr>
                    </a:p>
                    <a:p>
                      <a:pPr marL="88265">
                        <a:lnSpc>
                          <a:spcPct val="100000"/>
                        </a:lnSpc>
                        <a:spcBef>
                          <a:spcPts val="225"/>
                        </a:spcBef>
                      </a:pPr>
                      <a:r>
                        <a:rPr sz="1150" spc="0" baseline="0" dirty="0">
                          <a:latin typeface="Arial" panose="020B0604020202020204" pitchFamily="34" charset="0"/>
                          <a:cs typeface="Arial" panose="020B0604020202020204" pitchFamily="34" charset="0"/>
                        </a:rPr>
                        <a:t>So we agree with Jason… because…</a:t>
                      </a:r>
                    </a:p>
                    <a:p>
                      <a:pPr marL="88265" marR="509270">
                        <a:lnSpc>
                          <a:spcPct val="100800"/>
                        </a:lnSpc>
                        <a:spcBef>
                          <a:spcPts val="215"/>
                        </a:spcBef>
                      </a:pPr>
                      <a:r>
                        <a:rPr sz="1150" spc="0" baseline="0" dirty="0">
                          <a:latin typeface="Arial" panose="020B0604020202020204" pitchFamily="34" charset="0"/>
                          <a:cs typeface="Arial" panose="020B0604020202020204" pitchFamily="34" charset="0"/>
                        </a:rPr>
                        <a:t>Elaine</a:t>
                      </a:r>
                      <a:r>
                        <a:rPr lang="en-GB" sz="1150" spc="0" baseline="0" dirty="0">
                          <a:latin typeface="Arial" panose="020B0604020202020204" pitchFamily="34" charset="0"/>
                          <a:cs typeface="Arial" panose="020B0604020202020204" pitchFamily="34" charset="0"/>
                        </a:rPr>
                        <a:t>’s </a:t>
                      </a:r>
                      <a:r>
                        <a:rPr sz="1150" spc="0" baseline="0" dirty="0">
                          <a:latin typeface="Arial" panose="020B0604020202020204" pitchFamily="34" charset="0"/>
                          <a:cs typeface="Arial" panose="020B0604020202020204" pitchFamily="34" charset="0"/>
                        </a:rPr>
                        <a:t>evidence was more convincing</a:t>
                      </a:r>
                      <a:r>
                        <a:rPr lang="en-GB" sz="1150" spc="0" baseline="0" dirty="0">
                          <a:latin typeface="Arial" panose="020B0604020202020204" pitchFamily="34" charset="0"/>
                          <a:cs typeface="Arial" panose="020B0604020202020204" pitchFamily="34" charset="0"/>
                        </a:rPr>
                        <a:t> but we should also take Tim’s point into account</a:t>
                      </a:r>
                      <a:endParaRPr sz="1150" spc="0" baseline="0" dirty="0">
                        <a:latin typeface="Arial" panose="020B0604020202020204" pitchFamily="34" charset="0"/>
                        <a:cs typeface="Arial" panose="020B0604020202020204" pitchFamily="34" charset="0"/>
                      </a:endParaRPr>
                    </a:p>
                    <a:p>
                      <a:pPr marL="88265">
                        <a:lnSpc>
                          <a:spcPct val="100000"/>
                        </a:lnSpc>
                        <a:spcBef>
                          <a:spcPts val="345"/>
                        </a:spcBef>
                      </a:pPr>
                      <a:r>
                        <a:rPr sz="1150" spc="0" baseline="0" dirty="0">
                          <a:latin typeface="Arial" panose="020B0604020202020204" pitchFamily="34" charset="0"/>
                          <a:cs typeface="Arial" panose="020B0604020202020204" pitchFamily="34" charset="0"/>
                        </a:rPr>
                        <a:t>I think all we agree that a suspension bridge would work best.</a:t>
                      </a:r>
                    </a:p>
                    <a:p>
                      <a:pPr marL="88265" marR="307340" indent="-635">
                        <a:lnSpc>
                          <a:spcPct val="102600"/>
                        </a:lnSpc>
                        <a:spcBef>
                          <a:spcPts val="260"/>
                        </a:spcBef>
                      </a:pPr>
                      <a:r>
                        <a:rPr sz="1150" spc="0" baseline="0" dirty="0">
                          <a:solidFill>
                            <a:srgbClr val="222222"/>
                          </a:solidFill>
                          <a:latin typeface="Arial" panose="020B0604020202020204" pitchFamily="34" charset="0"/>
                          <a:cs typeface="Arial" panose="020B0604020202020204" pitchFamily="34" charset="0"/>
                        </a:rPr>
                        <a:t>I agree with Maria and not with Andy because the pebble is too heavy to float</a:t>
                      </a:r>
                      <a:endParaRPr sz="1150" spc="0" baseline="0" dirty="0">
                        <a:latin typeface="Arial" panose="020B0604020202020204" pitchFamily="34" charset="0"/>
                        <a:cs typeface="Arial" panose="020B0604020202020204" pitchFamily="34" charset="0"/>
                      </a:endParaRPr>
                    </a:p>
                    <a:p>
                      <a:pPr marL="88265">
                        <a:lnSpc>
                          <a:spcPct val="100000"/>
                        </a:lnSpc>
                        <a:spcBef>
                          <a:spcPts val="320"/>
                        </a:spcBef>
                      </a:pPr>
                      <a:r>
                        <a:rPr sz="1150" spc="0" baseline="0" dirty="0">
                          <a:latin typeface="Arial" panose="020B0604020202020204" pitchFamily="34" charset="0"/>
                          <a:cs typeface="Arial" panose="020B0604020202020204" pitchFamily="34" charset="0"/>
                        </a:rPr>
                        <a:t>We agree that these ideas can’t be reconciled</a:t>
                      </a:r>
                    </a:p>
                    <a:p>
                      <a:pPr marL="88265" marR="835660">
                        <a:lnSpc>
                          <a:spcPct val="123500"/>
                        </a:lnSpc>
                        <a:spcBef>
                          <a:spcPts val="20"/>
                        </a:spcBef>
                      </a:pPr>
                      <a:r>
                        <a:rPr sz="1150" spc="0" baseline="0" dirty="0">
                          <a:latin typeface="Arial" panose="020B0604020202020204" pitchFamily="34" charset="0"/>
                          <a:cs typeface="Arial" panose="020B0604020202020204" pitchFamily="34" charset="0"/>
                        </a:rPr>
                        <a:t>I see what you mean, Option C is probably right, not B</a:t>
                      </a:r>
                      <a:br>
                        <a:rPr lang="en-US" sz="1150" spc="0" baseline="0" dirty="0">
                          <a:latin typeface="Arial" panose="020B0604020202020204" pitchFamily="34" charset="0"/>
                          <a:cs typeface="Arial" panose="020B0604020202020204" pitchFamily="34" charset="0"/>
                        </a:rPr>
                      </a:br>
                      <a:r>
                        <a:rPr sz="1150" spc="0" baseline="0" dirty="0">
                          <a:latin typeface="Arial" panose="020B0604020202020204" pitchFamily="34" charset="0"/>
                          <a:cs typeface="Arial" panose="020B0604020202020204" pitchFamily="34" charset="0"/>
                        </a:rPr>
                        <a:t>They are both saying the same thing because…</a:t>
                      </a:r>
                    </a:p>
                  </a:txBody>
                  <a:tcPr marL="0" marR="0" marT="109855" marB="0">
                    <a:lnL w="6096">
                      <a:solidFill>
                        <a:srgbClr val="000080"/>
                      </a:solidFill>
                      <a:prstDash val="solid"/>
                    </a:lnL>
                    <a:lnR w="6096">
                      <a:solidFill>
                        <a:srgbClr val="000080"/>
                      </a:solidFill>
                      <a:prstDash val="solid"/>
                    </a:lnR>
                    <a:lnT w="6096">
                      <a:solidFill>
                        <a:srgbClr val="000080"/>
                      </a:solidFill>
                      <a:prstDash val="solid"/>
                    </a:lnT>
                    <a:lnB w="6095">
                      <a:solidFill>
                        <a:srgbClr val="000080"/>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5249962" y="7088109"/>
            <a:ext cx="192404" cy="154529"/>
          </a:xfrm>
          <a:prstGeom prst="rect">
            <a:avLst/>
          </a:prstGeom>
        </p:spPr>
        <p:txBody>
          <a:bodyPr vert="horz" wrap="square" lIns="0" tIns="635" rIns="0" bIns="0" rtlCol="0">
            <a:spAutoFit/>
          </a:bodyPr>
          <a:lstStyle/>
          <a:p>
            <a:pPr marL="25400">
              <a:lnSpc>
                <a:spcPct val="100000"/>
              </a:lnSpc>
              <a:spcBef>
                <a:spcPts val="5"/>
              </a:spcBef>
            </a:pPr>
            <a:r>
              <a:rPr dirty="0"/>
              <a:t>3</a:t>
            </a:r>
            <a:r>
              <a:rPr lang="en-GB" dirty="0"/>
              <a:t>6</a:t>
            </a:r>
            <a:endParaRPr dirty="0"/>
          </a:p>
        </p:txBody>
      </p:sp>
      <p:graphicFrame>
        <p:nvGraphicFramePr>
          <p:cNvPr id="2" name="object 2"/>
          <p:cNvGraphicFramePr>
            <a:graphicFrameLocks noGrp="1"/>
          </p:cNvGraphicFramePr>
          <p:nvPr>
            <p:extLst>
              <p:ext uri="{D42A27DB-BD31-4B8C-83A1-F6EECF244321}">
                <p14:modId xmlns:p14="http://schemas.microsoft.com/office/powerpoint/2010/main" val="4213837030"/>
              </p:ext>
            </p:extLst>
          </p:nvPr>
        </p:nvGraphicFramePr>
        <p:xfrm>
          <a:off x="423552" y="636912"/>
          <a:ext cx="9784078" cy="6100191"/>
        </p:xfrm>
        <a:graphic>
          <a:graphicData uri="http://schemas.openxmlformats.org/drawingml/2006/table">
            <a:tbl>
              <a:tblPr firstRow="1" bandRow="1">
                <a:tableStyleId>{2D5ABB26-0587-4C30-8999-92F81FD0307C}</a:tableStyleId>
              </a:tblPr>
              <a:tblGrid>
                <a:gridCol w="2471928">
                  <a:extLst>
                    <a:ext uri="{9D8B030D-6E8A-4147-A177-3AD203B41FA5}">
                      <a16:colId xmlns:a16="http://schemas.microsoft.com/office/drawing/2014/main" val="20000"/>
                    </a:ext>
                  </a:extLst>
                </a:gridCol>
                <a:gridCol w="3139440">
                  <a:extLst>
                    <a:ext uri="{9D8B030D-6E8A-4147-A177-3AD203B41FA5}">
                      <a16:colId xmlns:a16="http://schemas.microsoft.com/office/drawing/2014/main" val="20001"/>
                    </a:ext>
                  </a:extLst>
                </a:gridCol>
                <a:gridCol w="4172710">
                  <a:extLst>
                    <a:ext uri="{9D8B030D-6E8A-4147-A177-3AD203B41FA5}">
                      <a16:colId xmlns:a16="http://schemas.microsoft.com/office/drawing/2014/main" val="20002"/>
                    </a:ext>
                  </a:extLst>
                </a:gridCol>
              </a:tblGrid>
              <a:tr h="883920">
                <a:tc>
                  <a:txBody>
                    <a:bodyPr/>
                    <a:lstStyle/>
                    <a:p>
                      <a:pPr>
                        <a:lnSpc>
                          <a:spcPct val="100000"/>
                        </a:lnSpc>
                        <a:spcBef>
                          <a:spcPts val="10"/>
                        </a:spcBef>
                      </a:pPr>
                      <a:endParaRPr sz="1950" b="1" spc="0" baseline="0" dirty="0">
                        <a:latin typeface="Times New Roman"/>
                        <a:cs typeface="Times New Roman"/>
                      </a:endParaRPr>
                    </a:p>
                    <a:p>
                      <a:pPr marL="570230">
                        <a:lnSpc>
                          <a:spcPct val="100000"/>
                        </a:lnSpc>
                      </a:pPr>
                      <a:r>
                        <a:rPr sz="1200" b="1" spc="0" baseline="0" dirty="0">
                          <a:latin typeface="Arial Unicode MS"/>
                          <a:cs typeface="Arial Unicode MS"/>
                        </a:rPr>
                        <a:t>CODING CATEGORIES</a:t>
                      </a:r>
                    </a:p>
                  </a:txBody>
                  <a:tcPr marL="0" marR="0" marT="1270" marB="0">
                    <a:lnL w="6095">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tc>
                  <a:txBody>
                    <a:bodyPr/>
                    <a:lstStyle/>
                    <a:p>
                      <a:pPr marL="501015">
                        <a:lnSpc>
                          <a:spcPct val="100000"/>
                        </a:lnSpc>
                      </a:pPr>
                      <a:endParaRPr lang="en-GB" sz="1950" b="1" spc="0" baseline="0" dirty="0">
                        <a:latin typeface="Times New Roman"/>
                        <a:cs typeface="Times New Roman"/>
                      </a:endParaRPr>
                    </a:p>
                    <a:p>
                      <a:pPr marL="358775" indent="0">
                        <a:lnSpc>
                          <a:spcPct val="100000"/>
                        </a:lnSpc>
                        <a:tabLst/>
                      </a:pPr>
                      <a:r>
                        <a:rPr sz="1200" b="1" spc="0" baseline="0" dirty="0">
                          <a:latin typeface="Arial Unicode MS"/>
                          <a:cs typeface="Arial Unicode MS"/>
                        </a:rPr>
                        <a:t>CONTRIBUTIONS AND STRATEGIES</a:t>
                      </a:r>
                    </a:p>
                  </a:txBody>
                  <a:tcPr marL="0" marR="0" marT="1270" marB="0">
                    <a:lnL w="6096">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tc>
                  <a:txBody>
                    <a:bodyPr/>
                    <a:lstStyle/>
                    <a:p>
                      <a:pPr>
                        <a:lnSpc>
                          <a:spcPct val="100000"/>
                        </a:lnSpc>
                        <a:spcBef>
                          <a:spcPts val="10"/>
                        </a:spcBef>
                      </a:pPr>
                      <a:endParaRPr sz="1950" b="1" spc="0" baseline="0" dirty="0">
                        <a:latin typeface="Times New Roman"/>
                        <a:cs typeface="Times New Roman"/>
                      </a:endParaRPr>
                    </a:p>
                    <a:p>
                      <a:pPr algn="ctr">
                        <a:lnSpc>
                          <a:spcPct val="100000"/>
                        </a:lnSpc>
                      </a:pPr>
                      <a:r>
                        <a:rPr sz="1200" b="1" spc="0" baseline="0" dirty="0">
                          <a:latin typeface="Arial Unicode MS"/>
                          <a:cs typeface="Arial Unicode MS"/>
                        </a:rPr>
                        <a:t>WHAT DO WE HEAR?</a:t>
                      </a:r>
                    </a:p>
                  </a:txBody>
                  <a:tcPr marL="0" marR="0" marT="1270" marB="0">
                    <a:lnL w="6096">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extLst>
                  <a:ext uri="{0D108BD9-81ED-4DB2-BD59-A6C34878D82A}">
                    <a16:rowId xmlns:a16="http://schemas.microsoft.com/office/drawing/2014/main" val="10000"/>
                  </a:ext>
                </a:extLst>
              </a:tr>
              <a:tr h="4776216">
                <a:tc>
                  <a:txBody>
                    <a:bodyPr/>
                    <a:lstStyle/>
                    <a:p>
                      <a:pPr marL="88265" marR="187325">
                        <a:lnSpc>
                          <a:spcPct val="107200"/>
                        </a:lnSpc>
                        <a:spcBef>
                          <a:spcPts val="765"/>
                        </a:spcBef>
                      </a:pPr>
                      <a:r>
                        <a:rPr sz="1200" b="1" spc="0" baseline="0" dirty="0">
                          <a:latin typeface="Arial" panose="020B0604020202020204" pitchFamily="34" charset="0"/>
                          <a:cs typeface="Arial" panose="020B0604020202020204" pitchFamily="34" charset="0"/>
                        </a:rPr>
                        <a:t>RD – Reflect on dialogue or activity  </a:t>
                      </a:r>
                      <a:endParaRPr lang="en-US" sz="1200" b="1" spc="0" baseline="0" dirty="0">
                        <a:latin typeface="Arial" panose="020B0604020202020204" pitchFamily="34" charset="0"/>
                        <a:cs typeface="Arial" panose="020B0604020202020204" pitchFamily="34" charset="0"/>
                      </a:endParaRPr>
                    </a:p>
                    <a:p>
                      <a:pPr marL="88265" marR="187325">
                        <a:lnSpc>
                          <a:spcPct val="107200"/>
                        </a:lnSpc>
                        <a:spcBef>
                          <a:spcPts val="765"/>
                        </a:spcBef>
                      </a:pPr>
                      <a:r>
                        <a:rPr sz="1200" i="1" spc="0" baseline="0" dirty="0">
                          <a:latin typeface="Arial" panose="020B0604020202020204" pitchFamily="34" charset="0"/>
                          <a:cs typeface="Arial" panose="020B0604020202020204" pitchFamily="34" charset="0"/>
                        </a:rPr>
                        <a:t>Evaluate or reflect “metacognitively” on processes of dialogue or learning activity; invite others to do so</a:t>
                      </a:r>
                      <a:endParaRPr sz="1200" spc="0" baseline="0" dirty="0">
                        <a:latin typeface="Arial" panose="020B0604020202020204" pitchFamily="34" charset="0"/>
                        <a:cs typeface="Arial" panose="020B0604020202020204" pitchFamily="34" charset="0"/>
                      </a:endParaRPr>
                    </a:p>
                  </a:txBody>
                  <a:tcPr marL="0" marR="0" marT="97155" marB="0">
                    <a:lnL w="6095">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tc>
                  <a:txBody>
                    <a:bodyPr/>
                    <a:lstStyle/>
                    <a:p>
                      <a:pPr marL="88265" indent="0">
                        <a:lnSpc>
                          <a:spcPct val="100000"/>
                        </a:lnSpc>
                        <a:spcBef>
                          <a:spcPts val="915"/>
                        </a:spcBef>
                        <a:buFont typeface="Arial" panose="020B0604020202020204" pitchFamily="34" charset="0"/>
                        <a:buNone/>
                        <a:tabLst>
                          <a:tab pos="184785" algn="l"/>
                        </a:tabLst>
                      </a:pPr>
                      <a:r>
                        <a:rPr lang="en-GB" sz="1200" b="1" spc="0" baseline="0" dirty="0">
                          <a:latin typeface="Arial" panose="020B0604020202020204" pitchFamily="34" charset="0"/>
                          <a:cs typeface="Arial" panose="020B0604020202020204" pitchFamily="34" charset="0"/>
                        </a:rPr>
                        <a:t>Reflect on dialogue</a:t>
                      </a:r>
                    </a:p>
                    <a:p>
                      <a:pPr marL="259715" indent="-171450">
                        <a:lnSpc>
                          <a:spcPct val="100000"/>
                        </a:lnSpc>
                        <a:spcBef>
                          <a:spcPts val="915"/>
                        </a:spcBef>
                        <a:buFont typeface="Arial" panose="020B0604020202020204" pitchFamily="34" charset="0"/>
                        <a:buChar char="•"/>
                        <a:tabLst>
                          <a:tab pos="184785" algn="l"/>
                        </a:tabLst>
                      </a:pPr>
                      <a:r>
                        <a:rPr sz="1200" spc="0" baseline="0" dirty="0">
                          <a:latin typeface="Arial" panose="020B0604020202020204" pitchFamily="34" charset="0"/>
                          <a:cs typeface="Arial" panose="020B0604020202020204" pitchFamily="34" charset="0"/>
                        </a:rPr>
                        <a:t>talk about talk rules / ground rules</a:t>
                      </a:r>
                    </a:p>
                    <a:p>
                      <a:pPr marL="285750" indent="-285750">
                        <a:lnSpc>
                          <a:spcPct val="100000"/>
                        </a:lnSpc>
                        <a:spcBef>
                          <a:spcPts val="5"/>
                        </a:spcBef>
                        <a:buFont typeface="Arial" panose="020B0604020202020204" pitchFamily="34" charset="0"/>
                        <a:buChar char="•"/>
                      </a:pPr>
                      <a:endParaRPr sz="1200" spc="0" baseline="0" dirty="0">
                        <a:latin typeface="Arial" panose="020B0604020202020204" pitchFamily="34" charset="0"/>
                        <a:cs typeface="Arial" panose="020B0604020202020204" pitchFamily="34" charset="0"/>
                      </a:endParaRPr>
                    </a:p>
                    <a:p>
                      <a:pPr marL="259715" marR="668655" indent="-171450">
                        <a:lnSpc>
                          <a:spcPct val="104400"/>
                        </a:lnSpc>
                        <a:buFont typeface="Arial" panose="020B0604020202020204" pitchFamily="34" charset="0"/>
                        <a:buChar char="•"/>
                        <a:tabLst>
                          <a:tab pos="184785" algn="l"/>
                        </a:tabLst>
                      </a:pPr>
                      <a:r>
                        <a:rPr sz="1200" spc="0" baseline="0" dirty="0">
                          <a:latin typeface="Arial" panose="020B0604020202020204" pitchFamily="34" charset="0"/>
                          <a:cs typeface="Arial" panose="020B0604020202020204" pitchFamily="34" charset="0"/>
                        </a:rPr>
                        <a:t>reflect (or invite to reflect) about the processes</a:t>
                      </a:r>
                      <a:r>
                        <a:rPr lang="en-US" sz="1200" spc="0" baseline="0" dirty="0">
                          <a:latin typeface="Arial" panose="020B0604020202020204" pitchFamily="34" charset="0"/>
                          <a:cs typeface="Arial" panose="020B0604020202020204" pitchFamily="34" charset="0"/>
                        </a:rPr>
                        <a:t> </a:t>
                      </a:r>
                      <a:r>
                        <a:rPr sz="1200" spc="0" baseline="0" dirty="0">
                          <a:latin typeface="Arial" panose="020B0604020202020204" pitchFamily="34" charset="0"/>
                          <a:cs typeface="Arial" panose="020B0604020202020204" pitchFamily="34" charset="0"/>
                        </a:rPr>
                        <a:t>/ value</a:t>
                      </a:r>
                      <a:r>
                        <a:rPr lang="en-US" sz="1200" spc="0" baseline="0" dirty="0">
                          <a:latin typeface="Arial" panose="020B0604020202020204" pitchFamily="34" charset="0"/>
                          <a:cs typeface="Arial" panose="020B0604020202020204" pitchFamily="34" charset="0"/>
                        </a:rPr>
                        <a:t> </a:t>
                      </a:r>
                      <a:r>
                        <a:rPr sz="1200" spc="0" baseline="0" dirty="0">
                          <a:latin typeface="Arial" panose="020B0604020202020204" pitchFamily="34" charset="0"/>
                          <a:cs typeface="Arial" panose="020B0604020202020204" pitchFamily="34" charset="0"/>
                        </a:rPr>
                        <a:t>/ impact of dialogue</a:t>
                      </a:r>
                      <a:endParaRPr lang="en-GB" sz="1200" spc="0" baseline="0" dirty="0">
                        <a:latin typeface="Arial" panose="020B0604020202020204" pitchFamily="34" charset="0"/>
                        <a:cs typeface="Arial" panose="020B0604020202020204" pitchFamily="34" charset="0"/>
                      </a:endParaRPr>
                    </a:p>
                    <a:p>
                      <a:pPr marL="259715" marR="668655" indent="-171450">
                        <a:lnSpc>
                          <a:spcPct val="104400"/>
                        </a:lnSpc>
                        <a:buFont typeface="Arial" panose="020B0604020202020204" pitchFamily="34" charset="0"/>
                        <a:buChar char="•"/>
                        <a:tabLst>
                          <a:tab pos="184785" algn="l"/>
                        </a:tabLst>
                      </a:pPr>
                      <a:endParaRPr lang="en-GB" sz="1200" spc="0" baseline="0" dirty="0">
                        <a:latin typeface="Arial" panose="020B0604020202020204" pitchFamily="34" charset="0"/>
                        <a:cs typeface="Arial" panose="020B0604020202020204" pitchFamily="34" charset="0"/>
                      </a:endParaRPr>
                    </a:p>
                    <a:p>
                      <a:pPr marL="88265" marR="668655" indent="0">
                        <a:lnSpc>
                          <a:spcPct val="104400"/>
                        </a:lnSpc>
                        <a:buFont typeface="Arial" panose="020B0604020202020204" pitchFamily="34" charset="0"/>
                        <a:buNone/>
                        <a:tabLst>
                          <a:tab pos="184785" algn="l"/>
                        </a:tabLst>
                      </a:pPr>
                      <a:r>
                        <a:rPr lang="en-GB" sz="1200" b="1" spc="0" baseline="0" dirty="0">
                          <a:latin typeface="Arial" panose="020B0604020202020204" pitchFamily="34" charset="0"/>
                          <a:cs typeface="Arial" panose="020B0604020202020204" pitchFamily="34" charset="0"/>
                        </a:rPr>
                        <a:t>Reflect on learning activity</a:t>
                      </a:r>
                      <a:endParaRPr sz="1200" spc="0" baseline="0" dirty="0">
                        <a:latin typeface="Arial" panose="020B0604020202020204" pitchFamily="34" charset="0"/>
                        <a:cs typeface="Arial" panose="020B0604020202020204" pitchFamily="34" charset="0"/>
                      </a:endParaRPr>
                    </a:p>
                    <a:p>
                      <a:pPr marL="259715" marR="174625" indent="-171450">
                        <a:lnSpc>
                          <a:spcPct val="100899"/>
                        </a:lnSpc>
                        <a:spcBef>
                          <a:spcPts val="600"/>
                        </a:spcBef>
                        <a:buFont typeface="Arial" panose="020B0604020202020204" pitchFamily="34" charset="0"/>
                        <a:buChar char="•"/>
                        <a:tabLst>
                          <a:tab pos="184785" algn="l"/>
                        </a:tabLst>
                      </a:pPr>
                      <a:r>
                        <a:rPr sz="1200" spc="0" baseline="0" dirty="0">
                          <a:latin typeface="Arial" panose="020B0604020202020204" pitchFamily="34" charset="0"/>
                          <a:cs typeface="Arial" panose="020B0604020202020204" pitchFamily="34" charset="0"/>
                        </a:rPr>
                        <a:t>reflect (or invite </a:t>
                      </a:r>
                      <a:r>
                        <a:rPr lang="en-GB" sz="1200" spc="0" baseline="0" dirty="0">
                          <a:latin typeface="Arial" panose="020B0604020202020204" pitchFamily="34" charset="0"/>
                          <a:cs typeface="Arial" panose="020B0604020202020204" pitchFamily="34" charset="0"/>
                        </a:rPr>
                        <a:t>to reflect</a:t>
                      </a:r>
                      <a:r>
                        <a:rPr sz="1200" spc="0" baseline="0" dirty="0">
                          <a:latin typeface="Arial" panose="020B0604020202020204" pitchFamily="34" charset="0"/>
                          <a:cs typeface="Arial" panose="020B0604020202020204" pitchFamily="34" charset="0"/>
                        </a:rPr>
                        <a:t>) on </a:t>
                      </a:r>
                      <a:r>
                        <a:rPr lang="en-GB" sz="1200" spc="0" baseline="0" dirty="0">
                          <a:latin typeface="Arial" panose="020B0604020202020204" pitchFamily="34" charset="0"/>
                          <a:cs typeface="Arial" panose="020B0604020202020204" pitchFamily="34" charset="0"/>
                        </a:rPr>
                        <a:t>outcome / process / </a:t>
                      </a:r>
                      <a:r>
                        <a:rPr sz="1200" spc="0" baseline="0" dirty="0">
                          <a:latin typeface="Arial" panose="020B0604020202020204" pitchFamily="34" charset="0"/>
                          <a:cs typeface="Arial" panose="020B0604020202020204" pitchFamily="34" charset="0"/>
                        </a:rPr>
                        <a:t>value</a:t>
                      </a:r>
                      <a:r>
                        <a:rPr lang="en-GB" sz="1200" spc="0" baseline="0" dirty="0">
                          <a:latin typeface="Arial" panose="020B0604020202020204" pitchFamily="34" charset="0"/>
                          <a:cs typeface="Arial" panose="020B0604020202020204" pitchFamily="34" charset="0"/>
                        </a:rPr>
                        <a:t> </a:t>
                      </a:r>
                      <a:r>
                        <a:rPr sz="1200" spc="0" baseline="0" dirty="0">
                          <a:latin typeface="Arial" panose="020B0604020202020204" pitchFamily="34" charset="0"/>
                          <a:cs typeface="Arial" panose="020B0604020202020204" pitchFamily="34" charset="0"/>
                        </a:rPr>
                        <a:t>/ impact of learning activity</a:t>
                      </a:r>
                    </a:p>
                    <a:p>
                      <a:pPr marL="171450" indent="-171450">
                        <a:lnSpc>
                          <a:spcPct val="100000"/>
                        </a:lnSpc>
                        <a:spcBef>
                          <a:spcPts val="20"/>
                        </a:spcBef>
                        <a:buFont typeface="Arial" panose="020B0604020202020204" pitchFamily="34" charset="0"/>
                        <a:buChar char="•"/>
                      </a:pPr>
                      <a:endParaRPr sz="1200" spc="0" baseline="0" dirty="0">
                        <a:latin typeface="Arial" panose="020B0604020202020204" pitchFamily="34" charset="0"/>
                        <a:cs typeface="Arial" panose="020B0604020202020204" pitchFamily="34" charset="0"/>
                      </a:endParaRPr>
                    </a:p>
                    <a:p>
                      <a:pPr marL="259715" indent="-171450">
                        <a:lnSpc>
                          <a:spcPct val="100000"/>
                        </a:lnSpc>
                        <a:buFont typeface="Arial" panose="020B0604020202020204" pitchFamily="34" charset="0"/>
                        <a:buChar char="•"/>
                        <a:tabLst>
                          <a:tab pos="184785" algn="l"/>
                        </a:tabLst>
                      </a:pPr>
                      <a:r>
                        <a:rPr sz="1200" spc="0" baseline="0" dirty="0">
                          <a:latin typeface="Arial" panose="020B0604020202020204" pitchFamily="34" charset="0"/>
                          <a:cs typeface="Arial" panose="020B0604020202020204" pitchFamily="34" charset="0"/>
                        </a:rPr>
                        <a:t>explicitly acknowledge a shift of position</a:t>
                      </a:r>
                    </a:p>
                  </a:txBody>
                  <a:tcPr marL="0" marR="0" marT="116205" marB="0">
                    <a:lnL w="6096">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tc>
                  <a:txBody>
                    <a:bodyPr/>
                    <a:lstStyle/>
                    <a:p>
                      <a:pPr marL="88265" algn="l">
                        <a:lnSpc>
                          <a:spcPct val="100000"/>
                        </a:lnSpc>
                        <a:spcBef>
                          <a:spcPts val="865"/>
                        </a:spcBef>
                      </a:pPr>
                      <a:r>
                        <a:rPr sz="1150" b="1" spc="0" baseline="0" dirty="0">
                          <a:latin typeface="Arial" panose="020B0604020202020204" pitchFamily="34" charset="0"/>
                          <a:cs typeface="Arial" panose="020B0604020202020204" pitchFamily="34" charset="0"/>
                        </a:rPr>
                        <a:t>Possible Key Words to look for:</a:t>
                      </a:r>
                      <a:endParaRPr sz="1150" spc="0" baseline="0" dirty="0">
                        <a:latin typeface="Arial" panose="020B0604020202020204" pitchFamily="34" charset="0"/>
                        <a:cs typeface="Arial" panose="020B0604020202020204" pitchFamily="34" charset="0"/>
                      </a:endParaRPr>
                    </a:p>
                    <a:p>
                      <a:pPr marL="88265" marR="340995" indent="-635" algn="l">
                        <a:lnSpc>
                          <a:spcPct val="101699"/>
                        </a:lnSpc>
                        <a:spcBef>
                          <a:spcPts val="300"/>
                        </a:spcBef>
                      </a:pPr>
                      <a:r>
                        <a:rPr sz="1150" spc="0" baseline="0" dirty="0">
                          <a:latin typeface="Arial" panose="020B0604020202020204" pitchFamily="34" charset="0"/>
                          <a:cs typeface="Arial" panose="020B0604020202020204" pitchFamily="34" charset="0"/>
                        </a:rPr>
                        <a:t>‘dialogue’, ‘talking’, ‘sharing’, ‘work together in the group/pair, ‘task’, ‘activity’, ‘what you have learned’, ‘I changed my mind’, changed your mind’, ‘listening’, ‘talk rules’</a:t>
                      </a:r>
                    </a:p>
                    <a:p>
                      <a:pPr>
                        <a:lnSpc>
                          <a:spcPct val="100000"/>
                        </a:lnSpc>
                        <a:spcBef>
                          <a:spcPts val="15"/>
                        </a:spcBef>
                      </a:pPr>
                      <a:endParaRPr sz="1150" spc="0" baseline="0" dirty="0">
                        <a:latin typeface="Arial" panose="020B0604020202020204" pitchFamily="34" charset="0"/>
                        <a:cs typeface="Arial" panose="020B0604020202020204" pitchFamily="34" charset="0"/>
                      </a:endParaRPr>
                    </a:p>
                    <a:p>
                      <a:pPr marL="88265" algn="l">
                        <a:lnSpc>
                          <a:spcPct val="100000"/>
                        </a:lnSpc>
                        <a:spcAft>
                          <a:spcPts val="200"/>
                        </a:spcAft>
                      </a:pPr>
                      <a:r>
                        <a:rPr sz="1150" b="1" spc="0" baseline="0" dirty="0">
                          <a:latin typeface="Arial" panose="020B0604020202020204" pitchFamily="34" charset="0"/>
                          <a:cs typeface="Arial" panose="020B0604020202020204" pitchFamily="34" charset="0"/>
                        </a:rPr>
                        <a:t>Examples</a:t>
                      </a:r>
                      <a:r>
                        <a:rPr lang="en-GB" sz="1150" b="1" spc="0" baseline="0" dirty="0">
                          <a:latin typeface="Arial" panose="020B0604020202020204" pitchFamily="34" charset="0"/>
                          <a:cs typeface="Arial" panose="020B0604020202020204" pitchFamily="34" charset="0"/>
                        </a:rPr>
                        <a:t>: </a:t>
                      </a:r>
                      <a:r>
                        <a:rPr lang="en-GB" sz="1150" b="0" i="1" spc="0" baseline="0" dirty="0">
                          <a:latin typeface="Arial" panose="020B0604020202020204" pitchFamily="34" charset="0"/>
                          <a:cs typeface="Arial" panose="020B0604020202020204" pitchFamily="34" charset="0"/>
                        </a:rPr>
                        <a:t>(Note: S</a:t>
                      </a:r>
                      <a:r>
                        <a:rPr lang="en-GB" sz="1150" b="0" i="1" u="none" strike="noStrike" dirty="0">
                          <a:solidFill>
                            <a:schemeClr val="tx1"/>
                          </a:solidFill>
                          <a:effectLst/>
                          <a:latin typeface="Arial" panose="020B0604020202020204" pitchFamily="34" charset="0"/>
                          <a:ea typeface="+mn-ea"/>
                          <a:cs typeface="Arial" panose="020B0604020202020204" pitchFamily="34" charset="0"/>
                        </a:rPr>
                        <a:t>ometimes a comment can include reflection on both dialogue and learning activity)</a:t>
                      </a:r>
                      <a:endParaRPr sz="1150" spc="0" baseline="0" dirty="0">
                        <a:latin typeface="Arial" panose="020B0604020202020204" pitchFamily="34" charset="0"/>
                        <a:cs typeface="Arial" panose="020B0604020202020204" pitchFamily="34" charset="0"/>
                      </a:endParaRPr>
                    </a:p>
                    <a:p>
                      <a:pPr marL="88265" marR="106680">
                        <a:lnSpc>
                          <a:spcPct val="123500"/>
                        </a:lnSpc>
                      </a:pPr>
                      <a:r>
                        <a:rPr sz="1150" spc="0" baseline="0" dirty="0">
                          <a:latin typeface="Arial" panose="020B0604020202020204" pitchFamily="34" charset="0"/>
                          <a:cs typeface="Arial" panose="020B0604020202020204" pitchFamily="34" charset="0"/>
                        </a:rPr>
                        <a:t>I like sharing ideas because it can give us new ideas for our writing</a:t>
                      </a:r>
                      <a:endParaRPr lang="en-GB" sz="1150" spc="0" baseline="0" dirty="0">
                        <a:latin typeface="Arial" panose="020B0604020202020204" pitchFamily="34" charset="0"/>
                        <a:cs typeface="Arial" panose="020B0604020202020204" pitchFamily="34" charset="0"/>
                      </a:endParaRPr>
                    </a:p>
                    <a:p>
                      <a:pPr marL="88265" marR="106680">
                        <a:lnSpc>
                          <a:spcPct val="123500"/>
                        </a:lnSpc>
                      </a:pPr>
                      <a:r>
                        <a:rPr sz="1150" spc="0" baseline="0" dirty="0">
                          <a:latin typeface="Arial" panose="020B0604020202020204" pitchFamily="34" charset="0"/>
                          <a:cs typeface="Arial" panose="020B0604020202020204" pitchFamily="34" charset="0"/>
                        </a:rPr>
                        <a:t>They (talking and listening) kind of go together, don’t they?</a:t>
                      </a:r>
                    </a:p>
                    <a:p>
                      <a:pPr marL="88265" marR="196850" algn="l">
                        <a:lnSpc>
                          <a:spcPct val="123500"/>
                        </a:lnSpc>
                      </a:pPr>
                      <a:r>
                        <a:rPr sz="1150" spc="0" baseline="0" dirty="0">
                          <a:latin typeface="Arial" panose="020B0604020202020204" pitchFamily="34" charset="0"/>
                          <a:cs typeface="Arial" panose="020B0604020202020204" pitchFamily="34" charset="0"/>
                        </a:rPr>
                        <a:t>In your group can you think about what makes dialogue work?</a:t>
                      </a:r>
                    </a:p>
                    <a:p>
                      <a:pPr marL="88265" algn="just">
                        <a:lnSpc>
                          <a:spcPct val="100000"/>
                        </a:lnSpc>
                        <a:spcBef>
                          <a:spcPts val="320"/>
                        </a:spcBef>
                      </a:pPr>
                      <a:r>
                        <a:rPr sz="1150" spc="0" baseline="0" dirty="0">
                          <a:latin typeface="Arial" panose="020B0604020202020204" pitchFamily="34" charset="0"/>
                          <a:cs typeface="Arial" panose="020B0604020202020204" pitchFamily="34" charset="0"/>
                        </a:rPr>
                        <a:t>Do you think we need new talk rules for next time?</a:t>
                      </a:r>
                    </a:p>
                    <a:p>
                      <a:pPr marL="88265" marR="231140">
                        <a:lnSpc>
                          <a:spcPct val="104299"/>
                        </a:lnSpc>
                        <a:spcBef>
                          <a:spcPts val="235"/>
                        </a:spcBef>
                      </a:pPr>
                      <a:r>
                        <a:rPr sz="1150" spc="0" baseline="0" dirty="0">
                          <a:latin typeface="Arial" panose="020B0604020202020204" pitchFamily="34" charset="0"/>
                          <a:cs typeface="Arial" panose="020B0604020202020204" pitchFamily="34" charset="0"/>
                        </a:rPr>
                        <a:t>I can see you were listening to each other carefully; did that help your </a:t>
                      </a:r>
                      <a:r>
                        <a:rPr lang="en-GB" sz="1150" spc="0" baseline="0" dirty="0">
                          <a:latin typeface="Arial" panose="020B0604020202020204" pitchFamily="34" charset="0"/>
                          <a:cs typeface="Arial" panose="020B0604020202020204" pitchFamily="34" charset="0"/>
                        </a:rPr>
                        <a:t>understanding of the debates about institutional racism</a:t>
                      </a:r>
                      <a:r>
                        <a:rPr sz="1150" spc="0" baseline="0" dirty="0">
                          <a:latin typeface="Arial" panose="020B0604020202020204" pitchFamily="34" charset="0"/>
                          <a:cs typeface="Arial" panose="020B0604020202020204" pitchFamily="34" charset="0"/>
                        </a:rPr>
                        <a:t>?</a:t>
                      </a:r>
                    </a:p>
                    <a:p>
                      <a:pPr marL="88265" marR="253365">
                        <a:lnSpc>
                          <a:spcPct val="104299"/>
                        </a:lnSpc>
                        <a:spcBef>
                          <a:spcPts val="240"/>
                        </a:spcBef>
                      </a:pPr>
                      <a:r>
                        <a:rPr sz="1150" spc="0" baseline="0" dirty="0">
                          <a:latin typeface="Arial" panose="020B0604020202020204" pitchFamily="34" charset="0"/>
                          <a:cs typeface="Arial" panose="020B0604020202020204" pitchFamily="34" charset="0"/>
                        </a:rPr>
                        <a:t>As the ‘note-taker’ in your group did you feel you participated in  the dialogue?</a:t>
                      </a:r>
                      <a:endParaRPr lang="en-GB" sz="1150" spc="0" baseline="0" dirty="0">
                        <a:latin typeface="Arial" panose="020B0604020202020204" pitchFamily="34" charset="0"/>
                        <a:cs typeface="Arial" panose="020B0604020202020204" pitchFamily="34" charset="0"/>
                      </a:endParaRPr>
                    </a:p>
                    <a:p>
                      <a:pPr marL="88265" marR="253365" lvl="0" indent="0" defTabSz="914400" eaLnBrk="1" fontAlgn="auto" latinLnBrk="0" hangingPunct="1">
                        <a:lnSpc>
                          <a:spcPct val="104299"/>
                        </a:lnSpc>
                        <a:spcBef>
                          <a:spcPts val="240"/>
                        </a:spcBef>
                        <a:spcAft>
                          <a:spcPts val="0"/>
                        </a:spcAft>
                        <a:buClrTx/>
                        <a:buSzTx/>
                        <a:buFontTx/>
                        <a:buNone/>
                        <a:tabLst/>
                        <a:defRPr/>
                      </a:pPr>
                      <a:r>
                        <a:rPr lang="en-GB" sz="1150" spc="0" baseline="0" dirty="0">
                          <a:latin typeface="Arial" panose="020B0604020202020204" pitchFamily="34" charset="0"/>
                          <a:cs typeface="Arial" panose="020B0604020202020204" pitchFamily="34" charset="0"/>
                        </a:rPr>
                        <a:t>What / whose argument helped you change your mind, and why?  </a:t>
                      </a:r>
                    </a:p>
                    <a:p>
                      <a:pPr marL="88265" marR="253365" lvl="0" indent="0" defTabSz="914400" eaLnBrk="1" fontAlgn="auto" latinLnBrk="0" hangingPunct="1">
                        <a:lnSpc>
                          <a:spcPct val="104299"/>
                        </a:lnSpc>
                        <a:spcBef>
                          <a:spcPts val="240"/>
                        </a:spcBef>
                        <a:spcAft>
                          <a:spcPts val="0"/>
                        </a:spcAft>
                        <a:buClrTx/>
                        <a:buSzTx/>
                        <a:buFontTx/>
                        <a:buNone/>
                        <a:tabLst/>
                        <a:defRPr/>
                      </a:pPr>
                      <a:r>
                        <a:rPr lang="en-GB" sz="1150" spc="0" baseline="0" dirty="0">
                          <a:latin typeface="Arial" panose="020B0604020202020204" pitchFamily="34" charset="0"/>
                          <a:cs typeface="Arial" panose="020B0604020202020204" pitchFamily="34" charset="0"/>
                        </a:rPr>
                        <a:t>What have you learned in today’s lesson? Have you changed what you think?</a:t>
                      </a:r>
                    </a:p>
                    <a:p>
                      <a:pPr marL="88265" marR="253365">
                        <a:lnSpc>
                          <a:spcPct val="104299"/>
                        </a:lnSpc>
                        <a:spcBef>
                          <a:spcPts val="240"/>
                        </a:spcBef>
                      </a:pPr>
                      <a:r>
                        <a:rPr lang="en-GB" sz="1150" spc="0" baseline="0" dirty="0">
                          <a:latin typeface="Arial" panose="020B0604020202020204" pitchFamily="34" charset="0"/>
                          <a:cs typeface="Arial" panose="020B0604020202020204" pitchFamily="34" charset="0"/>
                        </a:rPr>
                        <a:t>Our group produced a really convincing poster about climate change for different audiences</a:t>
                      </a:r>
                    </a:p>
                    <a:p>
                      <a:pPr marL="88265" marR="253365">
                        <a:lnSpc>
                          <a:spcPct val="104299"/>
                        </a:lnSpc>
                        <a:spcBef>
                          <a:spcPts val="240"/>
                        </a:spcBef>
                      </a:pPr>
                      <a:endParaRPr sz="1150" spc="0" baseline="0" dirty="0">
                        <a:latin typeface="Arial" panose="020B0604020202020204" pitchFamily="34" charset="0"/>
                        <a:cs typeface="Arial" panose="020B0604020202020204" pitchFamily="34" charset="0"/>
                      </a:endParaRPr>
                    </a:p>
                  </a:txBody>
                  <a:tcPr marL="0" marR="0" marT="109855" marB="0">
                    <a:lnL w="6096">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297344976"/>
              </p:ext>
            </p:extLst>
          </p:nvPr>
        </p:nvGraphicFramePr>
        <p:xfrm>
          <a:off x="347516" y="315404"/>
          <a:ext cx="9784078" cy="6932041"/>
        </p:xfrm>
        <a:graphic>
          <a:graphicData uri="http://schemas.openxmlformats.org/drawingml/2006/table">
            <a:tbl>
              <a:tblPr firstRow="1" bandRow="1">
                <a:tableStyleId>{2D5ABB26-0587-4C30-8999-92F81FD0307C}</a:tableStyleId>
              </a:tblPr>
              <a:tblGrid>
                <a:gridCol w="2471928">
                  <a:extLst>
                    <a:ext uri="{9D8B030D-6E8A-4147-A177-3AD203B41FA5}">
                      <a16:colId xmlns:a16="http://schemas.microsoft.com/office/drawing/2014/main" val="20000"/>
                    </a:ext>
                  </a:extLst>
                </a:gridCol>
                <a:gridCol w="3139440">
                  <a:extLst>
                    <a:ext uri="{9D8B030D-6E8A-4147-A177-3AD203B41FA5}">
                      <a16:colId xmlns:a16="http://schemas.microsoft.com/office/drawing/2014/main" val="20001"/>
                    </a:ext>
                  </a:extLst>
                </a:gridCol>
                <a:gridCol w="4172710">
                  <a:extLst>
                    <a:ext uri="{9D8B030D-6E8A-4147-A177-3AD203B41FA5}">
                      <a16:colId xmlns:a16="http://schemas.microsoft.com/office/drawing/2014/main" val="20002"/>
                    </a:ext>
                  </a:extLst>
                </a:gridCol>
              </a:tblGrid>
              <a:tr h="487679">
                <a:tc>
                  <a:txBody>
                    <a:bodyPr/>
                    <a:lstStyle/>
                    <a:p>
                      <a:pPr marL="570230">
                        <a:lnSpc>
                          <a:spcPct val="100000"/>
                        </a:lnSpc>
                        <a:spcBef>
                          <a:spcPts val="670"/>
                        </a:spcBef>
                      </a:pPr>
                      <a:r>
                        <a:rPr sz="1200" b="1" spc="0" baseline="0" dirty="0">
                          <a:latin typeface="Arial Unicode MS"/>
                          <a:cs typeface="Arial Unicode MS"/>
                        </a:rPr>
                        <a:t>CODING CATEGORIES</a:t>
                      </a:r>
                    </a:p>
                  </a:txBody>
                  <a:tcPr marL="0" marR="0" marT="85090" marB="0">
                    <a:lnL w="6095">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tc>
                  <a:txBody>
                    <a:bodyPr/>
                    <a:lstStyle/>
                    <a:p>
                      <a:pPr marL="319088" indent="0">
                        <a:lnSpc>
                          <a:spcPct val="100000"/>
                        </a:lnSpc>
                        <a:spcBef>
                          <a:spcPts val="670"/>
                        </a:spcBef>
                        <a:tabLst/>
                      </a:pPr>
                      <a:r>
                        <a:rPr sz="1200" b="1" spc="0" baseline="0" dirty="0">
                          <a:latin typeface="Arial Unicode MS"/>
                          <a:cs typeface="Arial Unicode MS"/>
                        </a:rPr>
                        <a:t>CONTRIBUTIONS AND STRATEGIES</a:t>
                      </a:r>
                    </a:p>
                  </a:txBody>
                  <a:tcPr marL="0" marR="0" marT="85090" marB="0">
                    <a:lnL w="6096">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tc>
                  <a:txBody>
                    <a:bodyPr/>
                    <a:lstStyle/>
                    <a:p>
                      <a:pPr algn="ctr">
                        <a:lnSpc>
                          <a:spcPct val="100000"/>
                        </a:lnSpc>
                        <a:spcBef>
                          <a:spcPts val="670"/>
                        </a:spcBef>
                      </a:pPr>
                      <a:r>
                        <a:rPr sz="1200" b="1" spc="0" baseline="0" dirty="0">
                          <a:latin typeface="Arial Unicode MS"/>
                          <a:cs typeface="Arial Unicode MS"/>
                        </a:rPr>
                        <a:t>WHAT DO WE HEAR?</a:t>
                      </a:r>
                    </a:p>
                  </a:txBody>
                  <a:tcPr marL="0" marR="0" marT="85090" marB="0">
                    <a:lnL w="6096">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extLst>
                  <a:ext uri="{0D108BD9-81ED-4DB2-BD59-A6C34878D82A}">
                    <a16:rowId xmlns:a16="http://schemas.microsoft.com/office/drawing/2014/main" val="10000"/>
                  </a:ext>
                </a:extLst>
              </a:tr>
              <a:tr h="3630168">
                <a:tc>
                  <a:txBody>
                    <a:bodyPr/>
                    <a:lstStyle/>
                    <a:p>
                      <a:pPr marL="88265">
                        <a:lnSpc>
                          <a:spcPct val="100000"/>
                        </a:lnSpc>
                        <a:spcBef>
                          <a:spcPts val="865"/>
                        </a:spcBef>
                      </a:pPr>
                      <a:r>
                        <a:rPr sz="1200" b="1" spc="0" baseline="0" dirty="0">
                          <a:latin typeface="Arial"/>
                          <a:cs typeface="Arial"/>
                        </a:rPr>
                        <a:t>C  – Connect</a:t>
                      </a:r>
                      <a:endParaRPr lang="en-US" sz="1200" b="1" spc="0" baseline="0" dirty="0">
                        <a:latin typeface="Arial"/>
                        <a:cs typeface="Arial"/>
                      </a:endParaRPr>
                    </a:p>
                    <a:p>
                      <a:pPr marL="88265">
                        <a:lnSpc>
                          <a:spcPct val="100000"/>
                        </a:lnSpc>
                        <a:spcBef>
                          <a:spcPts val="865"/>
                        </a:spcBef>
                      </a:pPr>
                      <a:r>
                        <a:rPr sz="1200" i="1" spc="0" baseline="0" dirty="0">
                          <a:latin typeface="Arial"/>
                          <a:cs typeface="Arial"/>
                        </a:rPr>
                        <a:t>Make pathway of learning explicit by</a:t>
                      </a:r>
                      <a:r>
                        <a:rPr lang="en-US" sz="1200" i="1" spc="0" baseline="0" dirty="0">
                          <a:latin typeface="Arial"/>
                          <a:cs typeface="Arial"/>
                        </a:rPr>
                        <a:t> linking to contributions / knowledge /  / resources  / experiences beyond the immediate dialogue</a:t>
                      </a:r>
                      <a:endParaRPr lang="en-US" sz="1200" spc="0" baseline="0" dirty="0">
                        <a:latin typeface="Arial"/>
                        <a:cs typeface="Arial"/>
                      </a:endParaRPr>
                    </a:p>
                  </a:txBody>
                  <a:tcPr marL="0" marR="0" marT="109855" marB="0">
                    <a:lnL w="6095">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tc>
                  <a:txBody>
                    <a:bodyPr/>
                    <a:lstStyle/>
                    <a:p>
                      <a:pPr marL="259715" marR="339090" indent="-171450">
                        <a:lnSpc>
                          <a:spcPct val="104299"/>
                        </a:lnSpc>
                        <a:spcBef>
                          <a:spcPts val="855"/>
                        </a:spcBef>
                        <a:spcAft>
                          <a:spcPts val="700"/>
                        </a:spcAft>
                        <a:buFont typeface="Arial" panose="020B0604020202020204" pitchFamily="34" charset="0"/>
                        <a:buChar char="•"/>
                        <a:tabLst>
                          <a:tab pos="184785" algn="l"/>
                        </a:tabLst>
                      </a:pPr>
                      <a:r>
                        <a:rPr sz="1200" spc="0" baseline="0" dirty="0">
                          <a:latin typeface="Arial"/>
                          <a:cs typeface="Arial"/>
                        </a:rPr>
                        <a:t>refer back to earlier contributions or flag up forthcoming requests</a:t>
                      </a:r>
                    </a:p>
                    <a:p>
                      <a:pPr marL="259715" marR="367030" indent="-171450">
                        <a:lnSpc>
                          <a:spcPct val="102600"/>
                        </a:lnSpc>
                        <a:spcBef>
                          <a:spcPts val="335"/>
                        </a:spcBef>
                        <a:spcAft>
                          <a:spcPts val="700"/>
                        </a:spcAft>
                        <a:buFont typeface="Arial" panose="020B0604020202020204" pitchFamily="34" charset="0"/>
                        <a:buChar char="•"/>
                        <a:tabLst>
                          <a:tab pos="184785" algn="l"/>
                        </a:tabLst>
                      </a:pPr>
                      <a:r>
                        <a:rPr sz="1200" spc="0" baseline="0" dirty="0">
                          <a:latin typeface="Arial"/>
                          <a:cs typeface="Arial"/>
                        </a:rPr>
                        <a:t>refer forward or back to relevant activity or artefacts</a:t>
                      </a:r>
                    </a:p>
                    <a:p>
                      <a:pPr marL="259715" marR="83185" indent="-171450">
                        <a:lnSpc>
                          <a:spcPct val="102600"/>
                        </a:lnSpc>
                        <a:spcBef>
                          <a:spcPts val="260"/>
                        </a:spcBef>
                        <a:buSzPct val="86956"/>
                        <a:buFont typeface="Arial" panose="020B0604020202020204" pitchFamily="34" charset="0"/>
                        <a:buChar char="•"/>
                        <a:tabLst>
                          <a:tab pos="175895" algn="l"/>
                        </a:tabLst>
                      </a:pPr>
                      <a:r>
                        <a:rPr sz="1200" spc="0" baseline="0" dirty="0">
                          <a:latin typeface="Arial"/>
                          <a:cs typeface="Arial"/>
                        </a:rPr>
                        <a:t>refer to wider contexts beyond the classroom or to prior knowledge / experiences</a:t>
                      </a:r>
                      <a:r>
                        <a:rPr lang="en-GB" sz="1200" spc="0" baseline="0" dirty="0">
                          <a:latin typeface="Arial"/>
                          <a:cs typeface="Arial"/>
                        </a:rPr>
                        <a:t> / resources </a:t>
                      </a:r>
                      <a:r>
                        <a:rPr lang="en-GB" sz="1200" b="0" i="0" dirty="0">
                          <a:solidFill>
                            <a:schemeClr val="tx1"/>
                          </a:solidFill>
                          <a:effectLst/>
                          <a:latin typeface="+mn-lt"/>
                          <a:ea typeface="+mn-ea"/>
                          <a:cs typeface="+mn-cs"/>
                        </a:rPr>
                        <a:t>(including external evidence, personal experience &amp; everyday life)</a:t>
                      </a:r>
                      <a:endParaRPr sz="1200" spc="0" baseline="0" dirty="0">
                        <a:latin typeface="Arial"/>
                        <a:cs typeface="Arial"/>
                      </a:endParaRPr>
                    </a:p>
                  </a:txBody>
                  <a:tcPr marL="0" marR="0" marT="108585" marB="0">
                    <a:lnL w="6096">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tc>
                  <a:txBody>
                    <a:bodyPr/>
                    <a:lstStyle/>
                    <a:p>
                      <a:pPr marL="144000">
                        <a:lnSpc>
                          <a:spcPct val="110000"/>
                        </a:lnSpc>
                        <a:spcBef>
                          <a:spcPts val="865"/>
                        </a:spcBef>
                      </a:pPr>
                      <a:r>
                        <a:rPr lang="en-US" sz="1150" b="1" spc="0" baseline="0" dirty="0">
                          <a:latin typeface="Arial"/>
                          <a:cs typeface="Arial"/>
                        </a:rPr>
                        <a:t>Possible Key Words to look for:</a:t>
                      </a:r>
                      <a:endParaRPr lang="en-US" sz="1150" spc="0" baseline="0" dirty="0">
                        <a:latin typeface="Arial"/>
                        <a:cs typeface="Arial"/>
                      </a:endParaRPr>
                    </a:p>
                    <a:p>
                      <a:pPr marL="144000" marR="173990">
                        <a:lnSpc>
                          <a:spcPct val="110000"/>
                        </a:lnSpc>
                        <a:spcBef>
                          <a:spcPts val="285"/>
                        </a:spcBef>
                      </a:pPr>
                      <a:r>
                        <a:rPr lang="en-US" sz="1150" spc="0" baseline="0" dirty="0">
                          <a:latin typeface="Arial"/>
                          <a:cs typeface="Arial"/>
                        </a:rPr>
                        <a:t>‘last lesson, ‘earlier’, ‘reminds me of’, ‘next lesson’, ‘related to’, ‘in your home’</a:t>
                      </a:r>
                    </a:p>
                    <a:p>
                      <a:pPr marL="144000">
                        <a:lnSpc>
                          <a:spcPct val="110000"/>
                        </a:lnSpc>
                        <a:spcBef>
                          <a:spcPts val="415"/>
                        </a:spcBef>
                      </a:pPr>
                      <a:r>
                        <a:rPr lang="en-US" sz="1150" b="1" spc="0" baseline="0" dirty="0">
                          <a:latin typeface="Arial"/>
                          <a:cs typeface="Arial"/>
                        </a:rPr>
                        <a:t>Examples:</a:t>
                      </a:r>
                      <a:endParaRPr lang="en-US" sz="1150" spc="0" baseline="0" dirty="0">
                        <a:latin typeface="Arial"/>
                        <a:cs typeface="Arial"/>
                      </a:endParaRPr>
                    </a:p>
                    <a:p>
                      <a:pPr marL="144000">
                        <a:lnSpc>
                          <a:spcPct val="110000"/>
                        </a:lnSpc>
                        <a:spcBef>
                          <a:spcPts val="295"/>
                        </a:spcBef>
                      </a:pPr>
                      <a:r>
                        <a:rPr lang="en-US" sz="1150" spc="0" baseline="0" dirty="0">
                          <a:latin typeface="Arial"/>
                          <a:cs typeface="Arial"/>
                        </a:rPr>
                        <a:t>It’s like when we did / learnt…</a:t>
                      </a:r>
                    </a:p>
                    <a:p>
                      <a:pPr marL="144000">
                        <a:lnSpc>
                          <a:spcPct val="110000"/>
                        </a:lnSpc>
                        <a:spcBef>
                          <a:spcPts val="30"/>
                        </a:spcBef>
                      </a:pPr>
                      <a:r>
                        <a:rPr lang="en-US" sz="1150" spc="0" baseline="0" dirty="0">
                          <a:latin typeface="Arial"/>
                          <a:cs typeface="Arial"/>
                        </a:rPr>
                        <a:t>How is today’s lesson related to last lesson?</a:t>
                      </a:r>
                    </a:p>
                    <a:p>
                      <a:pPr marL="144000" marR="119380">
                        <a:lnSpc>
                          <a:spcPct val="110000"/>
                        </a:lnSpc>
                        <a:spcBef>
                          <a:spcPts val="20"/>
                        </a:spcBef>
                      </a:pPr>
                      <a:r>
                        <a:rPr lang="en-US" sz="1150" spc="0" baseline="0" dirty="0">
                          <a:latin typeface="Arial"/>
                          <a:cs typeface="Arial"/>
                        </a:rPr>
                        <a:t>Who remembers the experiment we did with keeping plants in the dark?</a:t>
                      </a:r>
                    </a:p>
                    <a:p>
                      <a:pPr marL="144000">
                        <a:lnSpc>
                          <a:spcPct val="110000"/>
                        </a:lnSpc>
                      </a:pPr>
                      <a:r>
                        <a:rPr lang="en-US" sz="1150" spc="0" baseline="0" dirty="0">
                          <a:latin typeface="Arial"/>
                          <a:cs typeface="Arial"/>
                        </a:rPr>
                        <a:t>At the end of the lesson I'm going to ask you to write down what you think happened and why</a:t>
                      </a:r>
                      <a:br>
                        <a:rPr lang="en-US" sz="1150" spc="0" baseline="0" dirty="0">
                          <a:latin typeface="Arial"/>
                          <a:cs typeface="Arial"/>
                        </a:rPr>
                      </a:br>
                      <a:r>
                        <a:rPr lang="en-US" sz="1150" spc="0" baseline="0" dirty="0">
                          <a:latin typeface="Arial"/>
                          <a:cs typeface="Arial"/>
                        </a:rPr>
                        <a:t>Who has visited the science museum and can tell us what they’ve seen?</a:t>
                      </a:r>
                    </a:p>
                    <a:p>
                      <a:pPr marL="144000">
                        <a:lnSpc>
                          <a:spcPct val="110000"/>
                        </a:lnSpc>
                      </a:pPr>
                      <a:r>
                        <a:rPr lang="en-US" sz="1150" spc="0" baseline="0" dirty="0">
                          <a:latin typeface="Arial"/>
                          <a:cs typeface="Arial"/>
                        </a:rPr>
                        <a:t>I know a lot about horse riding because I have my own horse</a:t>
                      </a:r>
                    </a:p>
                    <a:p>
                      <a:pPr marL="144000" marR="340995">
                        <a:lnSpc>
                          <a:spcPct val="110000"/>
                        </a:lnSpc>
                        <a:spcBef>
                          <a:spcPts val="25"/>
                        </a:spcBef>
                      </a:pPr>
                      <a:r>
                        <a:rPr lang="en-US" sz="1150" spc="0" baseline="0" dirty="0">
                          <a:latin typeface="Arial"/>
                          <a:cs typeface="Arial"/>
                        </a:rPr>
                        <a:t>Do you think you might find similar creatures in the soil in your own garden?</a:t>
                      </a:r>
                    </a:p>
                    <a:p>
                      <a:pPr marL="144000" marR="383540">
                        <a:lnSpc>
                          <a:spcPct val="110000"/>
                        </a:lnSpc>
                        <a:spcBef>
                          <a:spcPts val="20"/>
                        </a:spcBef>
                      </a:pPr>
                      <a:r>
                        <a:rPr lang="en-US" sz="1150" spc="0" baseline="0" dirty="0">
                          <a:latin typeface="Arial"/>
                          <a:cs typeface="Arial"/>
                        </a:rPr>
                        <a:t>Have you seen anything on the news that refers to weather or climate?</a:t>
                      </a:r>
                    </a:p>
                    <a:p>
                      <a:pPr marL="144000">
                        <a:lnSpc>
                          <a:spcPct val="110000"/>
                        </a:lnSpc>
                        <a:spcBef>
                          <a:spcPts val="30"/>
                        </a:spcBef>
                      </a:pPr>
                      <a:r>
                        <a:rPr lang="en-US" sz="1150" spc="0" baseline="0" dirty="0">
                          <a:latin typeface="Arial"/>
                          <a:cs typeface="Arial"/>
                        </a:rPr>
                        <a:t>Is there any information in earlier chapters that is useful?</a:t>
                      </a:r>
                    </a:p>
                  </a:txBody>
                  <a:tcPr marL="0" marR="0" marT="109855" marB="0">
                    <a:lnL w="6096">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extLst>
                  <a:ext uri="{0D108BD9-81ED-4DB2-BD59-A6C34878D82A}">
                    <a16:rowId xmlns:a16="http://schemas.microsoft.com/office/drawing/2014/main" val="10001"/>
                  </a:ext>
                </a:extLst>
              </a:tr>
              <a:tr h="2752345">
                <a:tc>
                  <a:txBody>
                    <a:bodyPr/>
                    <a:lstStyle/>
                    <a:p>
                      <a:pPr marL="88265" marR="324485">
                        <a:lnSpc>
                          <a:spcPct val="100800"/>
                        </a:lnSpc>
                        <a:spcBef>
                          <a:spcPts val="855"/>
                        </a:spcBef>
                      </a:pPr>
                      <a:r>
                        <a:rPr sz="1200" b="1" spc="0" baseline="0" dirty="0">
                          <a:latin typeface="Arial"/>
                          <a:cs typeface="Arial"/>
                        </a:rPr>
                        <a:t>G – Guide direction of dialogue or  activity</a:t>
                      </a:r>
                      <a:endParaRPr lang="en-US" sz="1200" b="1" spc="0" baseline="0" dirty="0">
                        <a:latin typeface="Arial"/>
                        <a:cs typeface="Arial"/>
                      </a:endParaRPr>
                    </a:p>
                    <a:p>
                      <a:pPr marL="88265" marR="324485">
                        <a:lnSpc>
                          <a:spcPct val="100800"/>
                        </a:lnSpc>
                        <a:spcBef>
                          <a:spcPts val="855"/>
                        </a:spcBef>
                      </a:pPr>
                      <a:r>
                        <a:rPr sz="1200" i="1" spc="0" baseline="0" dirty="0">
                          <a:latin typeface="Arial"/>
                          <a:cs typeface="Arial"/>
                        </a:rPr>
                        <a:t>Take responsibility for shaping activity or focusing the dialogue in a desired direction or use other scaffolding  strategies to support dialogue or learning</a:t>
                      </a:r>
                      <a:endParaRPr sz="1200" spc="0" baseline="0" dirty="0">
                        <a:latin typeface="Arial"/>
                        <a:cs typeface="Arial"/>
                      </a:endParaRPr>
                    </a:p>
                    <a:p>
                      <a:pPr marL="88265" marR="85090">
                        <a:lnSpc>
                          <a:spcPct val="101400"/>
                        </a:lnSpc>
                        <a:spcBef>
                          <a:spcPts val="275"/>
                        </a:spcBef>
                      </a:pPr>
                      <a:r>
                        <a:rPr sz="1200" b="1" spc="0" baseline="0" dirty="0">
                          <a:latin typeface="Arial"/>
                          <a:cs typeface="Arial"/>
                        </a:rPr>
                        <a:t>(This general category captures contributions that support the flow of dialogue and may enhance student</a:t>
                      </a:r>
                      <a:r>
                        <a:rPr lang="en-US" sz="1200" b="1" spc="0" baseline="0" dirty="0">
                          <a:latin typeface="Arial"/>
                          <a:cs typeface="Arial"/>
                        </a:rPr>
                        <a:t> </a:t>
                      </a:r>
                      <a:r>
                        <a:rPr sz="1200" b="1" spc="0" baseline="0" dirty="0">
                          <a:latin typeface="Arial"/>
                          <a:cs typeface="Arial"/>
                        </a:rPr>
                        <a:t>participation)</a:t>
                      </a:r>
                      <a:endParaRPr sz="1200" spc="0" baseline="0" dirty="0">
                        <a:latin typeface="Arial"/>
                        <a:cs typeface="Arial"/>
                      </a:endParaRPr>
                    </a:p>
                  </a:txBody>
                  <a:tcPr marL="0" marR="0" marT="108585" marB="0">
                    <a:lnL w="6095">
                      <a:solidFill>
                        <a:srgbClr val="000080"/>
                      </a:solidFill>
                      <a:prstDash val="solid"/>
                    </a:lnL>
                    <a:lnR w="6096">
                      <a:solidFill>
                        <a:srgbClr val="000080"/>
                      </a:solidFill>
                      <a:prstDash val="solid"/>
                    </a:lnR>
                    <a:lnT w="6096">
                      <a:solidFill>
                        <a:srgbClr val="000080"/>
                      </a:solidFill>
                      <a:prstDash val="solid"/>
                    </a:lnT>
                    <a:lnB w="6095">
                      <a:solidFill>
                        <a:srgbClr val="000080"/>
                      </a:solidFill>
                      <a:prstDash val="solid"/>
                    </a:lnB>
                  </a:tcPr>
                </a:tc>
                <a:tc>
                  <a:txBody>
                    <a:bodyPr/>
                    <a:lstStyle/>
                    <a:p>
                      <a:pPr marL="259715" indent="-171450">
                        <a:lnSpc>
                          <a:spcPct val="100000"/>
                        </a:lnSpc>
                        <a:spcBef>
                          <a:spcPts val="915"/>
                        </a:spcBef>
                        <a:spcAft>
                          <a:spcPts val="700"/>
                        </a:spcAft>
                        <a:buFont typeface="Arial" panose="020B0604020202020204" pitchFamily="34" charset="0"/>
                        <a:buChar char="•"/>
                        <a:tabLst>
                          <a:tab pos="184785" algn="l"/>
                        </a:tabLst>
                      </a:pPr>
                      <a:r>
                        <a:rPr sz="1200" spc="0" baseline="0" dirty="0">
                          <a:latin typeface="Arial"/>
                          <a:cs typeface="Arial"/>
                        </a:rPr>
                        <a:t>encourage student-student dialogue</a:t>
                      </a:r>
                    </a:p>
                    <a:p>
                      <a:pPr marL="259715" indent="-171450">
                        <a:lnSpc>
                          <a:spcPct val="100000"/>
                        </a:lnSpc>
                        <a:spcBef>
                          <a:spcPts val="85"/>
                        </a:spcBef>
                        <a:spcAft>
                          <a:spcPts val="700"/>
                        </a:spcAft>
                        <a:buFont typeface="Arial" panose="020B0604020202020204" pitchFamily="34" charset="0"/>
                        <a:buChar char="•"/>
                        <a:tabLst>
                          <a:tab pos="184785" algn="l"/>
                        </a:tabLst>
                      </a:pPr>
                      <a:r>
                        <a:rPr sz="1200" spc="0" baseline="0" dirty="0">
                          <a:latin typeface="Arial"/>
                          <a:cs typeface="Arial"/>
                        </a:rPr>
                        <a:t>offer thinking time</a:t>
                      </a:r>
                    </a:p>
                    <a:p>
                      <a:pPr marL="259715" indent="-171450">
                        <a:lnSpc>
                          <a:spcPct val="100000"/>
                        </a:lnSpc>
                        <a:spcBef>
                          <a:spcPts val="395"/>
                        </a:spcBef>
                        <a:spcAft>
                          <a:spcPts val="700"/>
                        </a:spcAft>
                        <a:buFont typeface="Arial" panose="020B0604020202020204" pitchFamily="34" charset="0"/>
                        <a:buChar char="•"/>
                        <a:tabLst>
                          <a:tab pos="184785" algn="l"/>
                        </a:tabLst>
                      </a:pPr>
                      <a:r>
                        <a:rPr sz="1200" spc="0" baseline="0" dirty="0">
                          <a:latin typeface="Arial"/>
                          <a:cs typeface="Arial"/>
                        </a:rPr>
                        <a:t>propose possible courses of action or inquiry</a:t>
                      </a:r>
                    </a:p>
                  </a:txBody>
                  <a:tcPr marL="0" marR="0" marT="116205" marB="0">
                    <a:lnL w="6096">
                      <a:solidFill>
                        <a:srgbClr val="000080"/>
                      </a:solidFill>
                      <a:prstDash val="solid"/>
                    </a:lnL>
                    <a:lnR w="6096">
                      <a:solidFill>
                        <a:srgbClr val="000080"/>
                      </a:solidFill>
                      <a:prstDash val="solid"/>
                    </a:lnR>
                    <a:lnT w="6096">
                      <a:solidFill>
                        <a:srgbClr val="000080"/>
                      </a:solidFill>
                      <a:prstDash val="solid"/>
                    </a:lnT>
                    <a:lnB w="6095">
                      <a:solidFill>
                        <a:srgbClr val="000080"/>
                      </a:solidFill>
                      <a:prstDash val="solid"/>
                    </a:lnB>
                  </a:tcPr>
                </a:tc>
                <a:tc>
                  <a:txBody>
                    <a:bodyPr/>
                    <a:lstStyle/>
                    <a:p>
                      <a:pPr marL="88265">
                        <a:lnSpc>
                          <a:spcPct val="100000"/>
                        </a:lnSpc>
                        <a:spcBef>
                          <a:spcPts val="865"/>
                        </a:spcBef>
                      </a:pPr>
                      <a:r>
                        <a:rPr sz="1150" b="1" spc="0" baseline="0" dirty="0">
                          <a:latin typeface="Arial"/>
                          <a:cs typeface="Arial"/>
                        </a:rPr>
                        <a:t>Possible Key Words to look for:</a:t>
                      </a:r>
                      <a:endParaRPr sz="1150" spc="0" baseline="0" dirty="0">
                        <a:latin typeface="Arial"/>
                        <a:cs typeface="Arial"/>
                      </a:endParaRPr>
                    </a:p>
                    <a:p>
                      <a:pPr marL="88265">
                        <a:lnSpc>
                          <a:spcPct val="100000"/>
                        </a:lnSpc>
                        <a:spcBef>
                          <a:spcPts val="300"/>
                        </a:spcBef>
                      </a:pPr>
                      <a:r>
                        <a:rPr sz="1150" spc="0" baseline="0" dirty="0">
                          <a:latin typeface="Arial"/>
                          <a:cs typeface="Arial"/>
                        </a:rPr>
                        <a:t>‘How about’, ‘focus’, ‘concentrate on’, ‘</a:t>
                      </a:r>
                      <a:r>
                        <a:rPr lang="en-US" sz="1150" spc="0" baseline="0" dirty="0">
                          <a:latin typeface="Arial"/>
                          <a:cs typeface="Arial"/>
                        </a:rPr>
                        <a:t>l</a:t>
                      </a:r>
                      <a:r>
                        <a:rPr sz="1150" spc="0" baseline="0" dirty="0">
                          <a:latin typeface="Arial"/>
                          <a:cs typeface="Arial"/>
                        </a:rPr>
                        <a:t>et’s try’, ‘no hurry’</a:t>
                      </a:r>
                    </a:p>
                    <a:p>
                      <a:pPr marL="88265">
                        <a:lnSpc>
                          <a:spcPct val="100000"/>
                        </a:lnSpc>
                        <a:spcBef>
                          <a:spcPts val="250"/>
                        </a:spcBef>
                      </a:pPr>
                      <a:r>
                        <a:rPr sz="1150" b="1" spc="0" baseline="0" dirty="0">
                          <a:latin typeface="Arial"/>
                          <a:cs typeface="Arial"/>
                        </a:rPr>
                        <a:t>Examples:</a:t>
                      </a:r>
                      <a:endParaRPr sz="1150" spc="0" baseline="0" dirty="0">
                        <a:latin typeface="Arial"/>
                        <a:cs typeface="Arial"/>
                      </a:endParaRPr>
                    </a:p>
                    <a:p>
                      <a:pPr marL="88265" marR="709930">
                        <a:lnSpc>
                          <a:spcPct val="110000"/>
                        </a:lnSpc>
                      </a:pPr>
                      <a:r>
                        <a:rPr sz="1150" spc="0" baseline="0" dirty="0">
                          <a:latin typeface="Arial"/>
                          <a:cs typeface="Arial"/>
                        </a:rPr>
                        <a:t>So, in answer to the question, what have you found</a:t>
                      </a:r>
                      <a:r>
                        <a:rPr lang="en-US" sz="1150" spc="0" baseline="0" dirty="0">
                          <a:latin typeface="Arial"/>
                          <a:cs typeface="Arial"/>
                        </a:rPr>
                        <a:t> </a:t>
                      </a:r>
                      <a:r>
                        <a:rPr sz="1150" spc="0" baseline="0" dirty="0">
                          <a:latin typeface="Arial"/>
                          <a:cs typeface="Arial"/>
                        </a:rPr>
                        <a:t> out? Are you thinking about...?</a:t>
                      </a:r>
                    </a:p>
                    <a:p>
                      <a:pPr marL="88265" marR="2456815" defTabSz="1163638">
                        <a:lnSpc>
                          <a:spcPct val="110000"/>
                        </a:lnSpc>
                        <a:spcBef>
                          <a:spcPts val="25"/>
                        </a:spcBef>
                      </a:pPr>
                      <a:r>
                        <a:rPr sz="1150" spc="0" baseline="0" dirty="0">
                          <a:latin typeface="Arial"/>
                          <a:cs typeface="Arial"/>
                        </a:rPr>
                        <a:t>Don’t worry, have a go...</a:t>
                      </a:r>
                      <a:r>
                        <a:rPr lang="en-GB" sz="1150" spc="0" baseline="0" dirty="0">
                          <a:latin typeface="Arial"/>
                          <a:cs typeface="Arial"/>
                        </a:rPr>
                        <a:t> </a:t>
                      </a:r>
                      <a:endParaRPr lang="en-US" sz="1150" spc="0" baseline="0" dirty="0">
                        <a:latin typeface="Arial"/>
                        <a:cs typeface="Arial"/>
                      </a:endParaRPr>
                    </a:p>
                    <a:p>
                      <a:pPr marL="88265" marR="116839">
                        <a:lnSpc>
                          <a:spcPct val="110000"/>
                        </a:lnSpc>
                        <a:spcBef>
                          <a:spcPts val="20"/>
                        </a:spcBef>
                      </a:pPr>
                      <a:r>
                        <a:rPr lang="en-US" sz="1150" spc="0" baseline="0" dirty="0">
                          <a:latin typeface="Arial"/>
                          <a:cs typeface="Arial"/>
                        </a:rPr>
                        <a:t>Let’s try adding up instead!</a:t>
                      </a:r>
                    </a:p>
                    <a:p>
                      <a:pPr marL="88265" marR="116839">
                        <a:lnSpc>
                          <a:spcPct val="110000"/>
                        </a:lnSpc>
                        <a:spcBef>
                          <a:spcPts val="20"/>
                        </a:spcBef>
                      </a:pPr>
                      <a:r>
                        <a:rPr sz="1150" spc="0" baseline="0" dirty="0">
                          <a:latin typeface="Arial"/>
                          <a:cs typeface="Arial"/>
                        </a:rPr>
                        <a:t>Take your time and let me know when you’ve thought of anything</a:t>
                      </a:r>
                      <a:br>
                        <a:rPr lang="en-US" sz="1150" spc="0" baseline="0" dirty="0">
                          <a:latin typeface="Arial"/>
                          <a:cs typeface="Arial"/>
                        </a:rPr>
                      </a:br>
                      <a:r>
                        <a:rPr sz="1150" spc="0" baseline="0" dirty="0">
                          <a:latin typeface="Arial"/>
                          <a:cs typeface="Arial"/>
                        </a:rPr>
                        <a:t>Why don’t you explain to Kelly what we are doing?</a:t>
                      </a:r>
                    </a:p>
                    <a:p>
                      <a:pPr marL="88265" marR="356870">
                        <a:lnSpc>
                          <a:spcPct val="110000"/>
                        </a:lnSpc>
                        <a:spcBef>
                          <a:spcPts val="20"/>
                        </a:spcBef>
                      </a:pPr>
                      <a:r>
                        <a:rPr sz="1150" spc="0" baseline="0" dirty="0">
                          <a:latin typeface="Arial"/>
                          <a:cs typeface="Arial"/>
                        </a:rPr>
                        <a:t>In pairs can you discuss which of these sources you think is the most reliable account of the battle?</a:t>
                      </a:r>
                    </a:p>
                    <a:p>
                      <a:pPr marL="88265">
                        <a:lnSpc>
                          <a:spcPct val="110000"/>
                        </a:lnSpc>
                        <a:spcBef>
                          <a:spcPts val="30"/>
                        </a:spcBef>
                      </a:pPr>
                      <a:r>
                        <a:rPr sz="1150" spc="0" baseline="0" dirty="0">
                          <a:latin typeface="Arial"/>
                          <a:cs typeface="Arial"/>
                        </a:rPr>
                        <a:t>What would Newton say?</a:t>
                      </a:r>
                    </a:p>
                  </a:txBody>
                  <a:tcPr marL="0" marR="0" marT="109855" marB="0">
                    <a:lnL w="6096">
                      <a:solidFill>
                        <a:srgbClr val="000080"/>
                      </a:solidFill>
                      <a:prstDash val="solid"/>
                    </a:lnL>
                    <a:lnR w="6096">
                      <a:solidFill>
                        <a:srgbClr val="000080"/>
                      </a:solidFill>
                      <a:prstDash val="solid"/>
                    </a:lnR>
                    <a:lnT w="6096">
                      <a:solidFill>
                        <a:srgbClr val="000080"/>
                      </a:solidFill>
                      <a:prstDash val="solid"/>
                    </a:lnT>
                    <a:lnB w="6095">
                      <a:solidFill>
                        <a:srgbClr val="000080"/>
                      </a:solidFill>
                      <a:prstDash val="solid"/>
                    </a:lnB>
                  </a:tcPr>
                </a:tc>
                <a:extLst>
                  <a:ext uri="{0D108BD9-81ED-4DB2-BD59-A6C34878D82A}">
                    <a16:rowId xmlns:a16="http://schemas.microsoft.com/office/drawing/2014/main" val="10002"/>
                  </a:ext>
                </a:extLst>
              </a:tr>
            </a:tbl>
          </a:graphicData>
        </a:graphic>
      </p:graphicFrame>
      <p:sp>
        <p:nvSpPr>
          <p:cNvPr id="3" name="object 3"/>
          <p:cNvSpPr txBox="1">
            <a:spLocks noGrp="1"/>
          </p:cNvSpPr>
          <p:nvPr>
            <p:ph type="sldNum" sz="quarter" idx="7"/>
          </p:nvPr>
        </p:nvSpPr>
        <p:spPr>
          <a:xfrm>
            <a:off x="5239555" y="7055896"/>
            <a:ext cx="192404" cy="154529"/>
          </a:xfrm>
          <a:prstGeom prst="rect">
            <a:avLst/>
          </a:prstGeom>
        </p:spPr>
        <p:txBody>
          <a:bodyPr vert="horz" wrap="square" lIns="0" tIns="635" rIns="0" bIns="0" rtlCol="0">
            <a:spAutoFit/>
          </a:bodyPr>
          <a:lstStyle/>
          <a:p>
            <a:pPr marL="25400">
              <a:lnSpc>
                <a:spcPct val="100000"/>
              </a:lnSpc>
              <a:spcBef>
                <a:spcPts val="5"/>
              </a:spcBef>
            </a:pPr>
            <a:r>
              <a:rPr dirty="0"/>
              <a:t>3</a:t>
            </a:r>
            <a:r>
              <a:rPr lang="en-GB" dirty="0"/>
              <a:t>7</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5249962" y="7088109"/>
            <a:ext cx="192404" cy="154529"/>
          </a:xfrm>
          <a:prstGeom prst="rect">
            <a:avLst/>
          </a:prstGeom>
        </p:spPr>
        <p:txBody>
          <a:bodyPr vert="horz" wrap="square" lIns="0" tIns="635" rIns="0" bIns="0" rtlCol="0">
            <a:spAutoFit/>
          </a:bodyPr>
          <a:lstStyle/>
          <a:p>
            <a:pPr marL="25400">
              <a:lnSpc>
                <a:spcPct val="100000"/>
              </a:lnSpc>
              <a:spcBef>
                <a:spcPts val="5"/>
              </a:spcBef>
            </a:pPr>
            <a:r>
              <a:rPr dirty="0"/>
              <a:t>3</a:t>
            </a:r>
            <a:r>
              <a:rPr lang="en-GB" dirty="0"/>
              <a:t>8</a:t>
            </a:r>
            <a:endParaRPr dirty="0"/>
          </a:p>
        </p:txBody>
      </p:sp>
      <p:graphicFrame>
        <p:nvGraphicFramePr>
          <p:cNvPr id="2" name="object 2"/>
          <p:cNvGraphicFramePr>
            <a:graphicFrameLocks noGrp="1"/>
          </p:cNvGraphicFramePr>
          <p:nvPr>
            <p:extLst>
              <p:ext uri="{D42A27DB-BD31-4B8C-83A1-F6EECF244321}">
                <p14:modId xmlns:p14="http://schemas.microsoft.com/office/powerpoint/2010/main" val="4092589989"/>
              </p:ext>
            </p:extLst>
          </p:nvPr>
        </p:nvGraphicFramePr>
        <p:xfrm>
          <a:off x="423552" y="636912"/>
          <a:ext cx="9784078" cy="4680458"/>
        </p:xfrm>
        <a:graphic>
          <a:graphicData uri="http://schemas.openxmlformats.org/drawingml/2006/table">
            <a:tbl>
              <a:tblPr firstRow="1" bandRow="1">
                <a:tableStyleId>{2D5ABB26-0587-4C30-8999-92F81FD0307C}</a:tableStyleId>
              </a:tblPr>
              <a:tblGrid>
                <a:gridCol w="2471928">
                  <a:extLst>
                    <a:ext uri="{9D8B030D-6E8A-4147-A177-3AD203B41FA5}">
                      <a16:colId xmlns:a16="http://schemas.microsoft.com/office/drawing/2014/main" val="20000"/>
                    </a:ext>
                  </a:extLst>
                </a:gridCol>
                <a:gridCol w="3139440">
                  <a:extLst>
                    <a:ext uri="{9D8B030D-6E8A-4147-A177-3AD203B41FA5}">
                      <a16:colId xmlns:a16="http://schemas.microsoft.com/office/drawing/2014/main" val="20001"/>
                    </a:ext>
                  </a:extLst>
                </a:gridCol>
                <a:gridCol w="4172710">
                  <a:extLst>
                    <a:ext uri="{9D8B030D-6E8A-4147-A177-3AD203B41FA5}">
                      <a16:colId xmlns:a16="http://schemas.microsoft.com/office/drawing/2014/main" val="20002"/>
                    </a:ext>
                  </a:extLst>
                </a:gridCol>
              </a:tblGrid>
              <a:tr h="883920">
                <a:tc>
                  <a:txBody>
                    <a:bodyPr/>
                    <a:lstStyle/>
                    <a:p>
                      <a:pPr>
                        <a:lnSpc>
                          <a:spcPct val="100000"/>
                        </a:lnSpc>
                        <a:spcBef>
                          <a:spcPts val="10"/>
                        </a:spcBef>
                      </a:pPr>
                      <a:endParaRPr sz="1950" b="1" spc="0" baseline="0" dirty="0">
                        <a:latin typeface="Times New Roman"/>
                        <a:cs typeface="Times New Roman"/>
                      </a:endParaRPr>
                    </a:p>
                    <a:p>
                      <a:pPr marL="570230">
                        <a:lnSpc>
                          <a:spcPct val="100000"/>
                        </a:lnSpc>
                      </a:pPr>
                      <a:r>
                        <a:rPr sz="1200" b="1" spc="0" baseline="0" dirty="0">
                          <a:latin typeface="Arial Unicode MS"/>
                          <a:cs typeface="Arial Unicode MS"/>
                        </a:rPr>
                        <a:t>CODING CATEGORIES</a:t>
                      </a:r>
                    </a:p>
                  </a:txBody>
                  <a:tcPr marL="0" marR="0" marT="1270" marB="0">
                    <a:lnL w="6095">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tc>
                  <a:txBody>
                    <a:bodyPr/>
                    <a:lstStyle/>
                    <a:p>
                      <a:pPr>
                        <a:lnSpc>
                          <a:spcPct val="100000"/>
                        </a:lnSpc>
                        <a:spcBef>
                          <a:spcPts val="10"/>
                        </a:spcBef>
                      </a:pPr>
                      <a:endParaRPr sz="1950" b="1" spc="0" baseline="0" dirty="0">
                        <a:latin typeface="Times New Roman"/>
                        <a:cs typeface="Times New Roman"/>
                      </a:endParaRPr>
                    </a:p>
                    <a:p>
                      <a:pPr marL="319088" indent="0">
                        <a:lnSpc>
                          <a:spcPct val="100000"/>
                        </a:lnSpc>
                        <a:tabLst/>
                      </a:pPr>
                      <a:r>
                        <a:rPr sz="1200" b="1" spc="0" baseline="0" dirty="0">
                          <a:latin typeface="Arial Unicode MS"/>
                          <a:cs typeface="Arial Unicode MS"/>
                        </a:rPr>
                        <a:t>CONTRIBUTIONS AND STRATEGIES</a:t>
                      </a:r>
                    </a:p>
                  </a:txBody>
                  <a:tcPr marL="0" marR="0" marT="1270" marB="0">
                    <a:lnL w="6096">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tc>
                  <a:txBody>
                    <a:bodyPr/>
                    <a:lstStyle/>
                    <a:p>
                      <a:pPr>
                        <a:lnSpc>
                          <a:spcPct val="100000"/>
                        </a:lnSpc>
                        <a:spcBef>
                          <a:spcPts val="10"/>
                        </a:spcBef>
                      </a:pPr>
                      <a:endParaRPr sz="1950" b="1" spc="0" baseline="0" dirty="0">
                        <a:latin typeface="Times New Roman"/>
                        <a:cs typeface="Times New Roman"/>
                      </a:endParaRPr>
                    </a:p>
                    <a:p>
                      <a:pPr algn="ctr">
                        <a:lnSpc>
                          <a:spcPct val="100000"/>
                        </a:lnSpc>
                      </a:pPr>
                      <a:r>
                        <a:rPr sz="1200" b="1" spc="0" baseline="0" dirty="0">
                          <a:latin typeface="Arial Unicode MS"/>
                          <a:cs typeface="Arial Unicode MS"/>
                        </a:rPr>
                        <a:t>WHAT DO WE HEAR?</a:t>
                      </a:r>
                    </a:p>
                  </a:txBody>
                  <a:tcPr marL="0" marR="0" marT="1270" marB="0">
                    <a:lnL w="6096">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extLst>
                  <a:ext uri="{0D108BD9-81ED-4DB2-BD59-A6C34878D82A}">
                    <a16:rowId xmlns:a16="http://schemas.microsoft.com/office/drawing/2014/main" val="10000"/>
                  </a:ext>
                </a:extLst>
              </a:tr>
              <a:tr h="3212591">
                <a:tc>
                  <a:txBody>
                    <a:bodyPr/>
                    <a:lstStyle/>
                    <a:p>
                      <a:pPr marL="88265" algn="just">
                        <a:lnSpc>
                          <a:spcPct val="100000"/>
                        </a:lnSpc>
                        <a:spcBef>
                          <a:spcPts val="865"/>
                        </a:spcBef>
                      </a:pPr>
                      <a:r>
                        <a:rPr sz="1200" b="1" spc="0" baseline="0" dirty="0">
                          <a:latin typeface="Arial" panose="020B0604020202020204" pitchFamily="34" charset="0"/>
                          <a:cs typeface="Arial" panose="020B0604020202020204" pitchFamily="34" charset="0"/>
                        </a:rPr>
                        <a:t>E  – Express or invite ideas</a:t>
                      </a:r>
                      <a:endParaRPr lang="en-US" sz="1200" b="1" spc="0" baseline="0" dirty="0">
                        <a:latin typeface="Arial" panose="020B0604020202020204" pitchFamily="34" charset="0"/>
                        <a:cs typeface="Arial" panose="020B0604020202020204" pitchFamily="34" charset="0"/>
                      </a:endParaRPr>
                    </a:p>
                    <a:p>
                      <a:pPr marL="88265" algn="l">
                        <a:lnSpc>
                          <a:spcPct val="100000"/>
                        </a:lnSpc>
                        <a:spcBef>
                          <a:spcPts val="865"/>
                        </a:spcBef>
                      </a:pPr>
                      <a:r>
                        <a:rPr sz="1200" i="1" spc="0" baseline="0" dirty="0">
                          <a:latin typeface="Arial" panose="020B0604020202020204" pitchFamily="34" charset="0"/>
                          <a:cs typeface="Arial" panose="020B0604020202020204" pitchFamily="34" charset="0"/>
                        </a:rPr>
                        <a:t>Offer or invite</a:t>
                      </a:r>
                      <a:r>
                        <a:rPr lang="en-US" sz="1200" i="1" spc="0" baseline="0" dirty="0">
                          <a:latin typeface="Arial" panose="020B0604020202020204" pitchFamily="34" charset="0"/>
                          <a:cs typeface="Arial" panose="020B0604020202020204" pitchFamily="34" charset="0"/>
                        </a:rPr>
                        <a:t> </a:t>
                      </a:r>
                      <a:r>
                        <a:rPr sz="1200" i="1" spc="0" baseline="0" dirty="0">
                          <a:latin typeface="Arial" panose="020B0604020202020204" pitchFamily="34" charset="0"/>
                          <a:cs typeface="Arial" panose="020B0604020202020204" pitchFamily="34" charset="0"/>
                        </a:rPr>
                        <a:t>relevant contributions to </a:t>
                      </a:r>
                      <a:r>
                        <a:rPr lang="en-GB" sz="1200" i="1" spc="0" baseline="0" dirty="0">
                          <a:latin typeface="Arial" panose="020B0604020202020204" pitchFamily="34" charset="0"/>
                          <a:cs typeface="Arial" panose="020B0604020202020204" pitchFamily="34" charset="0"/>
                        </a:rPr>
                        <a:t>open up discussion, increase participation, </a:t>
                      </a:r>
                      <a:r>
                        <a:rPr sz="1200" i="1" spc="0" baseline="0" dirty="0">
                          <a:latin typeface="Arial" panose="020B0604020202020204" pitchFamily="34" charset="0"/>
                          <a:cs typeface="Arial" panose="020B0604020202020204" pitchFamily="34" charset="0"/>
                        </a:rPr>
                        <a:t>initiate or further a dialogue </a:t>
                      </a:r>
                      <a:endParaRPr lang="en-GB" sz="1200" i="1" spc="0" baseline="0" dirty="0">
                        <a:latin typeface="Arial" panose="020B0604020202020204" pitchFamily="34" charset="0"/>
                        <a:cs typeface="Arial" panose="020B0604020202020204" pitchFamily="34" charset="0"/>
                      </a:endParaRPr>
                    </a:p>
                    <a:p>
                      <a:pPr marL="88265" marR="173990" algn="l">
                        <a:lnSpc>
                          <a:spcPct val="102600"/>
                        </a:lnSpc>
                        <a:spcBef>
                          <a:spcPts val="190"/>
                        </a:spcBef>
                      </a:pPr>
                      <a:endParaRPr lang="en-GB" sz="1200" i="1" spc="0" baseline="0" dirty="0">
                        <a:latin typeface="Arial" panose="020B0604020202020204" pitchFamily="34" charset="0"/>
                        <a:cs typeface="Arial" panose="020B0604020202020204" pitchFamily="34" charset="0"/>
                      </a:endParaRPr>
                    </a:p>
                    <a:p>
                      <a:pPr marL="88265" marR="173990" algn="l">
                        <a:lnSpc>
                          <a:spcPct val="102600"/>
                        </a:lnSpc>
                        <a:spcBef>
                          <a:spcPts val="190"/>
                        </a:spcBef>
                      </a:pPr>
                      <a:r>
                        <a:rPr sz="1200" b="1" i="0" spc="0" baseline="0" dirty="0">
                          <a:latin typeface="Arial" panose="020B0604020202020204" pitchFamily="34" charset="0"/>
                          <a:cs typeface="Arial" panose="020B0604020202020204" pitchFamily="34" charset="0"/>
                        </a:rPr>
                        <a:t>(</a:t>
                      </a:r>
                      <a:r>
                        <a:rPr lang="en-GB" sz="1200" b="1" i="0" spc="0" baseline="0" dirty="0">
                          <a:latin typeface="Arial" panose="020B0604020202020204" pitchFamily="34" charset="0"/>
                          <a:cs typeface="Arial" panose="020B0604020202020204" pitchFamily="34" charset="0"/>
                        </a:rPr>
                        <a:t>This general category captures contributions and invitations – not covered by other categories – that are related to and engage students in the learning activity. These contributions are not intrinsically dialogic but they sustain the discussion.)</a:t>
                      </a:r>
                      <a:endParaRPr sz="1200" i="0" spc="0" baseline="0" dirty="0">
                        <a:latin typeface="Arial" panose="020B0604020202020204" pitchFamily="34" charset="0"/>
                        <a:cs typeface="Arial" panose="020B0604020202020204" pitchFamily="34" charset="0"/>
                      </a:endParaRPr>
                    </a:p>
                  </a:txBody>
                  <a:tcPr marL="0" marR="0" marT="109855" marB="0">
                    <a:lnL w="6095">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tc>
                  <a:txBody>
                    <a:bodyPr/>
                    <a:lstStyle/>
                    <a:p>
                      <a:pPr marL="82800" marR="96520" indent="-171450">
                        <a:lnSpc>
                          <a:spcPct val="121000"/>
                        </a:lnSpc>
                        <a:spcBef>
                          <a:spcPts val="580"/>
                        </a:spcBef>
                        <a:buFont typeface="Arial" panose="020B0604020202020204" pitchFamily="34" charset="0"/>
                        <a:buChar char="•"/>
                        <a:tabLst>
                          <a:tab pos="184785" algn="l"/>
                        </a:tabLst>
                      </a:pPr>
                      <a:r>
                        <a:rPr sz="1200" spc="0" baseline="0" dirty="0">
                          <a:latin typeface="Arial" panose="020B0604020202020204" pitchFamily="34" charset="0"/>
                          <a:cs typeface="Arial" panose="020B0604020202020204" pitchFamily="34" charset="0"/>
                        </a:rPr>
                        <a:t>invite opinions, ideas, beliefs or examples without referring back or building on prior contributions, typically by open, general questions, or drawing more people into the exchange without explicitly inviting them to build</a:t>
                      </a:r>
                      <a:r>
                        <a:rPr lang="en-US" sz="1200" spc="0" baseline="0" dirty="0">
                          <a:latin typeface="Arial" panose="020B0604020202020204" pitchFamily="34" charset="0"/>
                          <a:cs typeface="Arial" panose="020B0604020202020204" pitchFamily="34" charset="0"/>
                        </a:rPr>
                        <a:t> </a:t>
                      </a:r>
                      <a:r>
                        <a:rPr sz="1200" spc="0" baseline="0" dirty="0">
                          <a:latin typeface="Arial" panose="020B0604020202020204" pitchFamily="34" charset="0"/>
                          <a:cs typeface="Arial" panose="020B0604020202020204" pitchFamily="34" charset="0"/>
                        </a:rPr>
                        <a:t>/</a:t>
                      </a:r>
                      <a:r>
                        <a:rPr lang="en-US" sz="1200" spc="0" baseline="0" dirty="0">
                          <a:latin typeface="Arial" panose="020B0604020202020204" pitchFamily="34" charset="0"/>
                          <a:cs typeface="Arial" panose="020B0604020202020204" pitchFamily="34" charset="0"/>
                        </a:rPr>
                        <a:t> </a:t>
                      </a:r>
                      <a:r>
                        <a:rPr sz="1200" spc="0" baseline="0" dirty="0">
                          <a:latin typeface="Arial" panose="020B0604020202020204" pitchFamily="34" charset="0"/>
                          <a:cs typeface="Arial" panose="020B0604020202020204" pitchFamily="34" charset="0"/>
                        </a:rPr>
                        <a:t>reason</a:t>
                      </a:r>
                      <a:r>
                        <a:rPr lang="en-US" sz="1200" spc="0" baseline="0" dirty="0">
                          <a:latin typeface="Arial" panose="020B0604020202020204" pitchFamily="34" charset="0"/>
                          <a:cs typeface="Arial" panose="020B0604020202020204" pitchFamily="34" charset="0"/>
                        </a:rPr>
                        <a:t> </a:t>
                      </a:r>
                      <a:r>
                        <a:rPr sz="1200" spc="0" baseline="0" dirty="0">
                          <a:latin typeface="Arial" panose="020B0604020202020204" pitchFamily="34" charset="0"/>
                          <a:cs typeface="Arial" panose="020B0604020202020204" pitchFamily="34" charset="0"/>
                        </a:rPr>
                        <a:t>/</a:t>
                      </a:r>
                      <a:r>
                        <a:rPr lang="en-US" sz="1200" spc="0" baseline="0" dirty="0">
                          <a:latin typeface="Arial" panose="020B0604020202020204" pitchFamily="34" charset="0"/>
                          <a:cs typeface="Arial" panose="020B0604020202020204" pitchFamily="34" charset="0"/>
                        </a:rPr>
                        <a:t> </a:t>
                      </a:r>
                      <a:r>
                        <a:rPr sz="1200" spc="0" baseline="0" dirty="0">
                          <a:latin typeface="Arial" panose="020B0604020202020204" pitchFamily="34" charset="0"/>
                          <a:cs typeface="Arial" panose="020B0604020202020204" pitchFamily="34" charset="0"/>
                        </a:rPr>
                        <a:t>coordinate</a:t>
                      </a:r>
                      <a:r>
                        <a:rPr lang="en-US" sz="1200" spc="0" baseline="0" dirty="0">
                          <a:latin typeface="Arial" panose="020B0604020202020204" pitchFamily="34" charset="0"/>
                          <a:cs typeface="Arial" panose="020B0604020202020204" pitchFamily="34" charset="0"/>
                        </a:rPr>
                        <a:t> </a:t>
                      </a:r>
                      <a:r>
                        <a:rPr sz="1200" spc="0" baseline="0" dirty="0">
                          <a:latin typeface="Arial" panose="020B0604020202020204" pitchFamily="34" charset="0"/>
                          <a:cs typeface="Arial" panose="020B0604020202020204" pitchFamily="34" charset="0"/>
                        </a:rPr>
                        <a:t>/</a:t>
                      </a:r>
                      <a:r>
                        <a:rPr lang="en-US" sz="1200" spc="0" baseline="0" dirty="0">
                          <a:latin typeface="Arial" panose="020B0604020202020204" pitchFamily="34" charset="0"/>
                          <a:cs typeface="Arial" panose="020B0604020202020204" pitchFamily="34" charset="0"/>
                        </a:rPr>
                        <a:t> </a:t>
                      </a:r>
                      <a:r>
                        <a:rPr sz="1200" spc="0" baseline="0" dirty="0">
                          <a:latin typeface="Arial" panose="020B0604020202020204" pitchFamily="34" charset="0"/>
                          <a:cs typeface="Arial" panose="020B0604020202020204" pitchFamily="34" charset="0"/>
                        </a:rPr>
                        <a:t>query</a:t>
                      </a:r>
                    </a:p>
                    <a:p>
                      <a:pPr marL="82800" indent="-171450">
                        <a:lnSpc>
                          <a:spcPct val="121000"/>
                        </a:lnSpc>
                        <a:spcBef>
                          <a:spcPts val="580"/>
                        </a:spcBef>
                        <a:buFont typeface="Arial" panose="020B0604020202020204" pitchFamily="34" charset="0"/>
                        <a:buChar char="•"/>
                      </a:pPr>
                      <a:endParaRPr sz="1200" spc="0" baseline="0" dirty="0">
                        <a:latin typeface="Arial" panose="020B0604020202020204" pitchFamily="34" charset="0"/>
                        <a:cs typeface="Arial" panose="020B0604020202020204" pitchFamily="34" charset="0"/>
                      </a:endParaRPr>
                    </a:p>
                    <a:p>
                      <a:pPr marL="82800" marR="137160" indent="-171450">
                        <a:lnSpc>
                          <a:spcPct val="121000"/>
                        </a:lnSpc>
                        <a:spcBef>
                          <a:spcPts val="580"/>
                        </a:spcBef>
                        <a:buFont typeface="Arial" panose="020B0604020202020204" pitchFamily="34" charset="0"/>
                        <a:buChar char="•"/>
                        <a:tabLst>
                          <a:tab pos="184785" algn="l"/>
                        </a:tabLst>
                      </a:pPr>
                      <a:r>
                        <a:rPr sz="1200" spc="0" baseline="0" dirty="0">
                          <a:latin typeface="Arial" panose="020B0604020202020204" pitchFamily="34" charset="0"/>
                          <a:cs typeface="Arial" panose="020B0604020202020204" pitchFamily="34" charset="0"/>
                        </a:rPr>
                        <a:t>make a relevant contribution, including short responses to closed questions; plenary reporting; extended ideas not explicitly linked to previous </a:t>
                      </a:r>
                      <a:r>
                        <a:rPr lang="en-US" sz="1200" spc="0" baseline="0" dirty="0">
                          <a:latin typeface="Arial" panose="020B0604020202020204" pitchFamily="34" charset="0"/>
                          <a:cs typeface="Arial" panose="020B0604020202020204" pitchFamily="34" charset="0"/>
                        </a:rPr>
                        <a:t>c</a:t>
                      </a:r>
                      <a:r>
                        <a:rPr sz="1200" spc="0" baseline="0" dirty="0">
                          <a:latin typeface="Arial" panose="020B0604020202020204" pitchFamily="34" charset="0"/>
                          <a:cs typeface="Arial" panose="020B0604020202020204" pitchFamily="34" charset="0"/>
                        </a:rPr>
                        <a:t>ontributions</a:t>
                      </a:r>
                      <a:r>
                        <a:rPr lang="en-GB" sz="1200" spc="0" baseline="0" dirty="0">
                          <a:latin typeface="Arial" panose="020B0604020202020204" pitchFamily="34" charset="0"/>
                          <a:cs typeface="Arial" panose="020B0604020202020204" pitchFamily="34" charset="0"/>
                        </a:rPr>
                        <a:t>; expressing a provocative view</a:t>
                      </a:r>
                      <a:endParaRPr sz="1200" spc="0" baseline="0" dirty="0">
                        <a:latin typeface="Arial" panose="020B0604020202020204" pitchFamily="34" charset="0"/>
                        <a:cs typeface="Arial" panose="020B0604020202020204" pitchFamily="34" charset="0"/>
                      </a:endParaRPr>
                    </a:p>
                  </a:txBody>
                  <a:tcPr marL="0" marR="0" marT="111760" marB="0">
                    <a:lnL w="6096">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tc>
                  <a:txBody>
                    <a:bodyPr/>
                    <a:lstStyle/>
                    <a:p>
                      <a:pPr marL="88265">
                        <a:lnSpc>
                          <a:spcPct val="100000"/>
                        </a:lnSpc>
                        <a:spcBef>
                          <a:spcPts val="865"/>
                        </a:spcBef>
                      </a:pPr>
                      <a:r>
                        <a:rPr sz="1150" b="1" spc="0" baseline="0" dirty="0">
                          <a:latin typeface="Arial" panose="020B0604020202020204" pitchFamily="34" charset="0"/>
                          <a:cs typeface="Arial" panose="020B0604020202020204" pitchFamily="34" charset="0"/>
                        </a:rPr>
                        <a:t>Possible Key Words to look for:</a:t>
                      </a:r>
                      <a:endParaRPr sz="1150" spc="0" baseline="0" dirty="0">
                        <a:latin typeface="Arial" panose="020B0604020202020204" pitchFamily="34" charset="0"/>
                        <a:cs typeface="Arial" panose="020B0604020202020204" pitchFamily="34" charset="0"/>
                      </a:endParaRPr>
                    </a:p>
                    <a:p>
                      <a:pPr marL="88265" marR="504825">
                        <a:lnSpc>
                          <a:spcPct val="100800"/>
                        </a:lnSpc>
                        <a:spcBef>
                          <a:spcPts val="310"/>
                        </a:spcBef>
                      </a:pPr>
                      <a:r>
                        <a:rPr sz="1150" spc="0" baseline="0" dirty="0">
                          <a:latin typeface="Arial" panose="020B0604020202020204" pitchFamily="34" charset="0"/>
                          <a:cs typeface="Arial" panose="020B0604020202020204" pitchFamily="34" charset="0"/>
                        </a:rPr>
                        <a:t>‘What do you think about…?’, ‘Tell me’, ‘your thoughts’, ‘my opinion is…’, ‘your ideas’</a:t>
                      </a:r>
                    </a:p>
                    <a:p>
                      <a:pPr>
                        <a:lnSpc>
                          <a:spcPct val="100000"/>
                        </a:lnSpc>
                        <a:spcBef>
                          <a:spcPts val="10"/>
                        </a:spcBef>
                      </a:pPr>
                      <a:endParaRPr sz="1150" spc="0" baseline="0" dirty="0">
                        <a:latin typeface="Arial" panose="020B0604020202020204" pitchFamily="34" charset="0"/>
                        <a:cs typeface="Arial" panose="020B0604020202020204" pitchFamily="34" charset="0"/>
                      </a:endParaRPr>
                    </a:p>
                    <a:p>
                      <a:pPr marL="88265">
                        <a:lnSpc>
                          <a:spcPct val="100000"/>
                        </a:lnSpc>
                      </a:pPr>
                      <a:r>
                        <a:rPr sz="1150" b="1" spc="0" baseline="0" dirty="0">
                          <a:latin typeface="Arial" panose="020B0604020202020204" pitchFamily="34" charset="0"/>
                          <a:cs typeface="Arial" panose="020B0604020202020204" pitchFamily="34" charset="0"/>
                        </a:rPr>
                        <a:t>Examples:</a:t>
                      </a:r>
                      <a:endParaRPr sz="1150" spc="0" baseline="0" dirty="0">
                        <a:latin typeface="Arial" panose="020B0604020202020204" pitchFamily="34" charset="0"/>
                        <a:cs typeface="Arial" panose="020B0604020202020204" pitchFamily="34" charset="0"/>
                      </a:endParaRPr>
                    </a:p>
                    <a:p>
                      <a:pPr marL="88265">
                        <a:lnSpc>
                          <a:spcPct val="100000"/>
                        </a:lnSpc>
                        <a:spcBef>
                          <a:spcPts val="225"/>
                        </a:spcBef>
                      </a:pPr>
                      <a:r>
                        <a:rPr sz="1150" spc="0" baseline="0" dirty="0">
                          <a:latin typeface="Arial" panose="020B0604020202020204" pitchFamily="34" charset="0"/>
                          <a:cs typeface="Arial" panose="020B0604020202020204" pitchFamily="34" charset="0"/>
                        </a:rPr>
                        <a:t>What do you think, Maria?</a:t>
                      </a:r>
                      <a:endParaRPr lang="en-GB" sz="1150" spc="0" baseline="0" dirty="0">
                        <a:latin typeface="Arial" panose="020B0604020202020204" pitchFamily="34" charset="0"/>
                        <a:cs typeface="Arial" panose="020B0604020202020204" pitchFamily="34" charset="0"/>
                      </a:endParaRPr>
                    </a:p>
                    <a:p>
                      <a:pPr marL="88265">
                        <a:lnSpc>
                          <a:spcPct val="100000"/>
                        </a:lnSpc>
                        <a:spcBef>
                          <a:spcPts val="225"/>
                        </a:spcBef>
                      </a:pPr>
                      <a:r>
                        <a:rPr lang="en-GB" sz="1150" spc="0" baseline="0" dirty="0">
                          <a:latin typeface="Arial" panose="020B0604020202020204" pitchFamily="34" charset="0"/>
                          <a:cs typeface="Arial" panose="020B0604020202020204" pitchFamily="34" charset="0"/>
                        </a:rPr>
                        <a:t>I think we need much more gun control</a:t>
                      </a:r>
                      <a:endParaRPr sz="1150" spc="0" baseline="0" dirty="0">
                        <a:latin typeface="Arial" panose="020B0604020202020204" pitchFamily="34" charset="0"/>
                        <a:cs typeface="Arial" panose="020B0604020202020204" pitchFamily="34" charset="0"/>
                      </a:endParaRPr>
                    </a:p>
                    <a:p>
                      <a:pPr marL="88265" marR="130810">
                        <a:lnSpc>
                          <a:spcPct val="100800"/>
                        </a:lnSpc>
                        <a:spcBef>
                          <a:spcPts val="215"/>
                        </a:spcBef>
                      </a:pPr>
                      <a:r>
                        <a:rPr sz="1150" spc="0" baseline="0" dirty="0">
                          <a:latin typeface="Arial" panose="020B0604020202020204" pitchFamily="34" charset="0"/>
                          <a:cs typeface="Arial" panose="020B0604020202020204" pitchFamily="34" charset="0"/>
                        </a:rPr>
                        <a:t>What do you think is really important in this text? </a:t>
                      </a:r>
                      <a:endParaRPr lang="en-GB" sz="1150" spc="0" baseline="0" dirty="0">
                        <a:latin typeface="Arial" panose="020B0604020202020204" pitchFamily="34" charset="0"/>
                        <a:cs typeface="Arial" panose="020B0604020202020204" pitchFamily="34" charset="0"/>
                      </a:endParaRPr>
                    </a:p>
                    <a:p>
                      <a:pPr marL="88265" marR="130810">
                        <a:lnSpc>
                          <a:spcPct val="100800"/>
                        </a:lnSpc>
                        <a:spcBef>
                          <a:spcPts val="215"/>
                        </a:spcBef>
                      </a:pPr>
                      <a:r>
                        <a:rPr sz="1150" spc="0" baseline="0" dirty="0">
                          <a:latin typeface="Arial" panose="020B0604020202020204" pitchFamily="34" charset="0"/>
                          <a:cs typeface="Arial" panose="020B0604020202020204" pitchFamily="34" charset="0"/>
                        </a:rPr>
                        <a:t>Can you identify some key words and underline them on the board?</a:t>
                      </a:r>
                      <a:endParaRPr lang="en-GB" sz="1150" spc="0" baseline="0" dirty="0">
                        <a:latin typeface="Arial" panose="020B0604020202020204" pitchFamily="34" charset="0"/>
                        <a:cs typeface="Arial" panose="020B0604020202020204" pitchFamily="34" charset="0"/>
                      </a:endParaRPr>
                    </a:p>
                    <a:p>
                      <a:pPr marL="88265" marR="130810">
                        <a:lnSpc>
                          <a:spcPct val="100800"/>
                        </a:lnSpc>
                        <a:spcBef>
                          <a:spcPts val="215"/>
                        </a:spcBef>
                      </a:pPr>
                      <a:r>
                        <a:rPr sz="1150" spc="0" baseline="0" dirty="0">
                          <a:latin typeface="Arial" panose="020B0604020202020204" pitchFamily="34" charset="0"/>
                          <a:cs typeface="Arial" panose="020B0604020202020204" pitchFamily="34" charset="0"/>
                        </a:rPr>
                        <a:t>Are there any more ideas on that?</a:t>
                      </a:r>
                      <a:endParaRPr lang="en-GB" sz="1150" spc="0" baseline="0" dirty="0">
                        <a:latin typeface="Arial" panose="020B0604020202020204" pitchFamily="34" charset="0"/>
                        <a:cs typeface="Arial" panose="020B0604020202020204" pitchFamily="34" charset="0"/>
                      </a:endParaRPr>
                    </a:p>
                    <a:p>
                      <a:pPr marL="88265" marR="130810">
                        <a:lnSpc>
                          <a:spcPct val="100800"/>
                        </a:lnSpc>
                        <a:spcBef>
                          <a:spcPts val="215"/>
                        </a:spcBef>
                      </a:pPr>
                      <a:r>
                        <a:rPr sz="1150" spc="0" baseline="0" dirty="0">
                          <a:latin typeface="Arial" panose="020B0604020202020204" pitchFamily="34" charset="0"/>
                          <a:cs typeface="Arial" panose="020B0604020202020204" pitchFamily="34" charset="0"/>
                        </a:rPr>
                        <a:t>How many four-legged animals can you</a:t>
                      </a:r>
                      <a:r>
                        <a:rPr lang="en-GB" sz="1150" spc="0" baseline="0" dirty="0">
                          <a:latin typeface="Arial" panose="020B0604020202020204" pitchFamily="34" charset="0"/>
                          <a:cs typeface="Arial" panose="020B0604020202020204" pitchFamily="34" charset="0"/>
                        </a:rPr>
                        <a:t> </a:t>
                      </a:r>
                      <a:r>
                        <a:rPr sz="1150" spc="0" baseline="0" dirty="0">
                          <a:latin typeface="Arial" panose="020B0604020202020204" pitchFamily="34" charset="0"/>
                          <a:cs typeface="Arial" panose="020B0604020202020204" pitchFamily="34" charset="0"/>
                        </a:rPr>
                        <a:t>name?  </a:t>
                      </a:r>
                      <a:endParaRPr lang="en-GB" sz="1150" spc="0" baseline="0" dirty="0">
                        <a:latin typeface="Arial" panose="020B0604020202020204" pitchFamily="34" charset="0"/>
                        <a:cs typeface="Arial" panose="020B0604020202020204" pitchFamily="34" charset="0"/>
                      </a:endParaRPr>
                    </a:p>
                    <a:p>
                      <a:pPr marL="88265" marR="130810">
                        <a:lnSpc>
                          <a:spcPct val="100800"/>
                        </a:lnSpc>
                        <a:spcBef>
                          <a:spcPts val="215"/>
                        </a:spcBef>
                      </a:pPr>
                      <a:r>
                        <a:rPr lang="en-GB" sz="1150" spc="0" baseline="0" dirty="0">
                          <a:latin typeface="Arial" panose="020B0604020202020204" pitchFamily="34" charset="0"/>
                          <a:cs typeface="Arial" panose="020B0604020202020204" pitchFamily="34" charset="0"/>
                        </a:rPr>
                        <a:t>I think horses are the best animals.</a:t>
                      </a:r>
                    </a:p>
                    <a:p>
                      <a:pPr marL="88265" marR="130810">
                        <a:lnSpc>
                          <a:spcPct val="100800"/>
                        </a:lnSpc>
                        <a:spcBef>
                          <a:spcPts val="215"/>
                        </a:spcBef>
                      </a:pPr>
                      <a:r>
                        <a:rPr lang="en-GB" sz="1150" spc="0" baseline="0" dirty="0">
                          <a:latin typeface="Arial" panose="020B0604020202020204" pitchFamily="34" charset="0"/>
                          <a:cs typeface="Arial" panose="020B0604020202020204" pitchFamily="34" charset="0"/>
                        </a:rPr>
                        <a:t>This graph seems to show that poverty and health are related</a:t>
                      </a:r>
                    </a:p>
                    <a:p>
                      <a:pPr marL="88265" marR="130810">
                        <a:lnSpc>
                          <a:spcPct val="100800"/>
                        </a:lnSpc>
                        <a:spcBef>
                          <a:spcPts val="215"/>
                        </a:spcBef>
                      </a:pPr>
                      <a:r>
                        <a:rPr sz="1150" spc="0" baseline="0" dirty="0">
                          <a:latin typeface="Arial" panose="020B0604020202020204" pitchFamily="34" charset="0"/>
                          <a:cs typeface="Arial" panose="020B0604020202020204" pitchFamily="34" charset="0"/>
                        </a:rPr>
                        <a:t>What do you know about how electricity works? </a:t>
                      </a:r>
                      <a:endParaRPr lang="en-GB" sz="1150" spc="0" baseline="0" dirty="0">
                        <a:latin typeface="Arial" panose="020B0604020202020204" pitchFamily="34" charset="0"/>
                        <a:cs typeface="Arial" panose="020B0604020202020204" pitchFamily="34" charset="0"/>
                      </a:endParaRPr>
                    </a:p>
                    <a:p>
                      <a:pPr marL="88265" marR="130810">
                        <a:lnSpc>
                          <a:spcPct val="100800"/>
                        </a:lnSpc>
                        <a:spcBef>
                          <a:spcPts val="215"/>
                        </a:spcBef>
                      </a:pPr>
                      <a:r>
                        <a:rPr sz="1150" spc="0" baseline="0" dirty="0">
                          <a:latin typeface="Arial" panose="020B0604020202020204" pitchFamily="34" charset="0"/>
                          <a:cs typeface="Arial" panose="020B0604020202020204" pitchFamily="34" charset="0"/>
                        </a:rPr>
                        <a:t>Let’s brainstorm…</a:t>
                      </a:r>
                      <a:endParaRPr lang="en-GB" sz="1150" spc="0" baseline="0" dirty="0">
                        <a:latin typeface="Arial" panose="020B0604020202020204" pitchFamily="34" charset="0"/>
                        <a:cs typeface="Arial" panose="020B0604020202020204" pitchFamily="34" charset="0"/>
                      </a:endParaRPr>
                    </a:p>
                    <a:p>
                      <a:pPr marL="88265" marR="130810">
                        <a:lnSpc>
                          <a:spcPct val="100800"/>
                        </a:lnSpc>
                        <a:spcBef>
                          <a:spcPts val="215"/>
                        </a:spcBef>
                      </a:pPr>
                      <a:r>
                        <a:rPr lang="en-GB" sz="1150" spc="0" baseline="0" dirty="0">
                          <a:latin typeface="Arial" panose="020B0604020202020204" pitchFamily="34" charset="0"/>
                          <a:cs typeface="Arial" panose="020B0604020202020204" pitchFamily="34" charset="0"/>
                        </a:rPr>
                        <a:t>My mum had an electric shock the other day!</a:t>
                      </a:r>
                    </a:p>
                    <a:p>
                      <a:pPr marL="88265" marR="130810">
                        <a:lnSpc>
                          <a:spcPct val="100800"/>
                        </a:lnSpc>
                        <a:spcBef>
                          <a:spcPts val="215"/>
                        </a:spcBef>
                      </a:pPr>
                      <a:endParaRPr sz="1150" spc="0" baseline="0" dirty="0">
                        <a:latin typeface="Arial" panose="020B0604020202020204" pitchFamily="34" charset="0"/>
                        <a:cs typeface="Arial" panose="020B0604020202020204" pitchFamily="34" charset="0"/>
                      </a:endParaRPr>
                    </a:p>
                  </a:txBody>
                  <a:tcPr marL="0" marR="0" marT="109855" marB="0">
                    <a:lnL w="6096">
                      <a:solidFill>
                        <a:srgbClr val="000080"/>
                      </a:solidFill>
                      <a:prstDash val="solid"/>
                    </a:lnL>
                    <a:lnR w="6096">
                      <a:solidFill>
                        <a:srgbClr val="000080"/>
                      </a:solidFill>
                      <a:prstDash val="solid"/>
                    </a:lnR>
                    <a:lnT w="6096">
                      <a:solidFill>
                        <a:srgbClr val="000080"/>
                      </a:solidFill>
                      <a:prstDash val="solid"/>
                    </a:lnT>
                    <a:lnB w="6096">
                      <a:solidFill>
                        <a:srgbClr val="00008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19126" y="576580"/>
            <a:ext cx="9760585" cy="1005840"/>
          </a:xfrm>
          <a:custGeom>
            <a:avLst/>
            <a:gdLst/>
            <a:ahLst/>
            <a:cxnLst/>
            <a:rect l="l" t="t" r="r" b="b"/>
            <a:pathLst>
              <a:path w="9760585" h="1005840">
                <a:moveTo>
                  <a:pt x="0" y="0"/>
                </a:moveTo>
                <a:lnTo>
                  <a:pt x="9760430" y="0"/>
                </a:lnTo>
                <a:lnTo>
                  <a:pt x="9760430" y="1005707"/>
                </a:lnTo>
                <a:lnTo>
                  <a:pt x="0" y="1005707"/>
                </a:lnTo>
                <a:lnTo>
                  <a:pt x="0" y="0"/>
                </a:lnTo>
                <a:close/>
              </a:path>
            </a:pathLst>
          </a:custGeom>
          <a:ln w="31733">
            <a:solidFill>
              <a:srgbClr val="2791A6"/>
            </a:solidFill>
          </a:ln>
        </p:spPr>
        <p:txBody>
          <a:bodyPr wrap="square" lIns="0" tIns="0" rIns="0" bIns="0" rtlCol="0"/>
          <a:lstStyle/>
          <a:p>
            <a:endParaRPr/>
          </a:p>
        </p:txBody>
      </p:sp>
      <p:sp>
        <p:nvSpPr>
          <p:cNvPr id="3" name="object 3"/>
          <p:cNvSpPr txBox="1"/>
          <p:nvPr/>
        </p:nvSpPr>
        <p:spPr>
          <a:xfrm>
            <a:off x="706508" y="669424"/>
            <a:ext cx="9147810" cy="754822"/>
          </a:xfrm>
          <a:prstGeom prst="rect">
            <a:avLst/>
          </a:prstGeom>
        </p:spPr>
        <p:txBody>
          <a:bodyPr vert="horz" wrap="square" lIns="0" tIns="0" rIns="0" bIns="0" rtlCol="0">
            <a:spAutoFit/>
          </a:bodyPr>
          <a:lstStyle/>
          <a:p>
            <a:pPr marL="12700">
              <a:lnSpc>
                <a:spcPct val="100000"/>
              </a:lnSpc>
            </a:pPr>
            <a:r>
              <a:rPr sz="1600" b="1" dirty="0">
                <a:latin typeface="Arial"/>
                <a:cs typeface="Arial"/>
              </a:rPr>
              <a:t>Section 2: Systematically observing and coding dialogue</a:t>
            </a:r>
            <a:endParaRPr sz="1600" dirty="0">
              <a:latin typeface="Arial"/>
              <a:cs typeface="Arial"/>
            </a:endParaRPr>
          </a:p>
          <a:p>
            <a:pPr marL="12700" marR="5080">
              <a:lnSpc>
                <a:spcPct val="121700"/>
              </a:lnSpc>
              <a:spcBef>
                <a:spcPts val="630"/>
              </a:spcBef>
            </a:pPr>
            <a:r>
              <a:rPr sz="1200" dirty="0">
                <a:latin typeface="Arial Unicode MS"/>
                <a:cs typeface="Arial Unicode MS"/>
              </a:rPr>
              <a:t>This section covers two important aspects of carrying out your inquiry: which sort of observations you will make and which template you will use to record your observation. These observation fact files provide more information about different types of observation</a:t>
            </a:r>
            <a:r>
              <a:rPr lang="en-GB" sz="1200" dirty="0">
                <a:latin typeface="Arial Unicode MS"/>
                <a:cs typeface="Arial Unicode MS"/>
              </a:rPr>
              <a:t>.</a:t>
            </a:r>
            <a:endParaRPr sz="1200" dirty="0">
              <a:latin typeface="Arial Unicode MS"/>
              <a:cs typeface="Arial Unicode MS"/>
            </a:endParaRPr>
          </a:p>
        </p:txBody>
      </p:sp>
      <p:sp>
        <p:nvSpPr>
          <p:cNvPr id="4" name="object 4"/>
          <p:cNvSpPr/>
          <p:nvPr/>
        </p:nvSpPr>
        <p:spPr>
          <a:xfrm>
            <a:off x="633094" y="1635759"/>
            <a:ext cx="4685030" cy="5452350"/>
          </a:xfrm>
          <a:custGeom>
            <a:avLst/>
            <a:gdLst/>
            <a:ahLst/>
            <a:cxnLst/>
            <a:rect l="l" t="t" r="r" b="b"/>
            <a:pathLst>
              <a:path w="4685030" h="5613400">
                <a:moveTo>
                  <a:pt x="0" y="0"/>
                </a:moveTo>
                <a:lnTo>
                  <a:pt x="4684925" y="0"/>
                </a:lnTo>
                <a:lnTo>
                  <a:pt x="4684925" y="5612822"/>
                </a:lnTo>
                <a:lnTo>
                  <a:pt x="0" y="5612822"/>
                </a:lnTo>
                <a:lnTo>
                  <a:pt x="0" y="0"/>
                </a:lnTo>
                <a:close/>
              </a:path>
            </a:pathLst>
          </a:custGeom>
          <a:ln w="31733">
            <a:solidFill>
              <a:srgbClr val="2791A6"/>
            </a:solidFill>
          </a:ln>
        </p:spPr>
        <p:txBody>
          <a:bodyPr wrap="square" lIns="0" tIns="0" rIns="0" bIns="0" rtlCol="0"/>
          <a:lstStyle/>
          <a:p>
            <a:endParaRPr/>
          </a:p>
        </p:txBody>
      </p:sp>
      <p:sp>
        <p:nvSpPr>
          <p:cNvPr id="5" name="object 5"/>
          <p:cNvSpPr txBox="1"/>
          <p:nvPr/>
        </p:nvSpPr>
        <p:spPr>
          <a:xfrm>
            <a:off x="718699" y="1728096"/>
            <a:ext cx="4461510" cy="2553391"/>
          </a:xfrm>
          <a:prstGeom prst="rect">
            <a:avLst/>
          </a:prstGeom>
        </p:spPr>
        <p:txBody>
          <a:bodyPr vert="horz" wrap="square" lIns="0" tIns="0" rIns="0" bIns="0" rtlCol="0">
            <a:spAutoFit/>
          </a:bodyPr>
          <a:lstStyle/>
          <a:p>
            <a:pPr marL="12700">
              <a:lnSpc>
                <a:spcPct val="100000"/>
              </a:lnSpc>
            </a:pPr>
            <a:r>
              <a:rPr sz="1200" b="1" dirty="0">
                <a:latin typeface="Arial"/>
                <a:cs typeface="Arial"/>
              </a:rPr>
              <a:t>Type of observation: </a:t>
            </a:r>
            <a:r>
              <a:rPr sz="1200" dirty="0">
                <a:latin typeface="Arial Unicode MS"/>
                <a:cs typeface="Arial Unicode MS"/>
              </a:rPr>
              <a:t>Live Coding</a:t>
            </a:r>
          </a:p>
          <a:p>
            <a:pPr marL="12700" marR="5080">
              <a:lnSpc>
                <a:spcPct val="120800"/>
              </a:lnSpc>
              <a:spcBef>
                <a:spcPts val="610"/>
              </a:spcBef>
            </a:pPr>
            <a:r>
              <a:rPr sz="1200" b="1" dirty="0">
                <a:latin typeface="Arial"/>
                <a:cs typeface="Arial"/>
              </a:rPr>
              <a:t>What is it? </a:t>
            </a:r>
            <a:r>
              <a:rPr sz="1200" dirty="0">
                <a:latin typeface="Arial Unicode MS"/>
                <a:cs typeface="Arial Unicode MS"/>
              </a:rPr>
              <a:t>You can live code in your learning setting, for example by sitting with a group and recording their dialogue onto one of the coding templates.</a:t>
            </a:r>
          </a:p>
          <a:p>
            <a:pPr marL="12700">
              <a:lnSpc>
                <a:spcPct val="100000"/>
              </a:lnSpc>
              <a:spcBef>
                <a:spcPts val="885"/>
              </a:spcBef>
            </a:pPr>
            <a:r>
              <a:rPr sz="1200" b="1" dirty="0">
                <a:latin typeface="Arial"/>
                <a:cs typeface="Arial"/>
              </a:rPr>
              <a:t>What are the advantages?</a:t>
            </a:r>
            <a:endParaRPr sz="1200" dirty="0">
              <a:latin typeface="Arial"/>
              <a:cs typeface="Arial"/>
            </a:endParaRPr>
          </a:p>
          <a:p>
            <a:pPr marL="220662" marR="196850" indent="-171450">
              <a:lnSpc>
                <a:spcPts val="1750"/>
              </a:lnSpc>
              <a:spcBef>
                <a:spcPts val="85"/>
              </a:spcBef>
              <a:buSzPct val="83333"/>
              <a:buFont typeface="Arial" panose="020B0604020202020204" pitchFamily="34" charset="0"/>
              <a:buChar char="•"/>
              <a:tabLst>
                <a:tab pos="100013" algn="l"/>
              </a:tabLst>
            </a:pPr>
            <a:r>
              <a:rPr sz="1200" dirty="0">
                <a:latin typeface="Arial Unicode MS"/>
                <a:cs typeface="Arial Unicode MS"/>
              </a:rPr>
              <a:t>You can see how the group is interacting and pick up on non-verbal </a:t>
            </a:r>
            <a:r>
              <a:rPr lang="en-GB" sz="1200" dirty="0">
                <a:latin typeface="Arial Unicode MS"/>
                <a:cs typeface="Arial Unicode MS"/>
              </a:rPr>
              <a:t>c</a:t>
            </a:r>
            <a:r>
              <a:rPr sz="1200" dirty="0">
                <a:latin typeface="Arial Unicode MS"/>
                <a:cs typeface="Arial Unicode MS"/>
              </a:rPr>
              <a:t>lues such as body language</a:t>
            </a:r>
          </a:p>
          <a:p>
            <a:pPr marL="220662" indent="-171450">
              <a:lnSpc>
                <a:spcPct val="100000"/>
              </a:lnSpc>
              <a:spcBef>
                <a:spcPts val="175"/>
              </a:spcBef>
              <a:buSzPct val="83333"/>
              <a:buFont typeface="Arial" panose="020B0604020202020204" pitchFamily="34" charset="0"/>
              <a:buChar char="•"/>
              <a:tabLst>
                <a:tab pos="100013" algn="l"/>
              </a:tabLst>
            </a:pPr>
            <a:r>
              <a:rPr sz="1200" dirty="0">
                <a:latin typeface="Arial Unicode MS"/>
                <a:cs typeface="Arial Unicode MS"/>
              </a:rPr>
              <a:t>It is more practical, and doesn’t need any special equipment, so it can</a:t>
            </a:r>
            <a:r>
              <a:rPr lang="en-US" sz="1200" dirty="0">
                <a:latin typeface="Arial Unicode MS"/>
                <a:cs typeface="Arial Unicode MS"/>
              </a:rPr>
              <a:t> </a:t>
            </a:r>
            <a:r>
              <a:rPr sz="1200" dirty="0">
                <a:latin typeface="Arial Unicode MS"/>
                <a:cs typeface="Arial Unicode MS"/>
              </a:rPr>
              <a:t>be used more often</a:t>
            </a:r>
          </a:p>
          <a:p>
            <a:pPr marL="220662" marR="265430" indent="-171450">
              <a:lnSpc>
                <a:spcPts val="1750"/>
              </a:lnSpc>
              <a:spcBef>
                <a:spcPts val="85"/>
              </a:spcBef>
              <a:buSzPct val="83333"/>
              <a:buFont typeface="Arial" panose="020B0604020202020204" pitchFamily="34" charset="0"/>
              <a:buChar char="•"/>
              <a:tabLst>
                <a:tab pos="100013" algn="l"/>
              </a:tabLst>
            </a:pPr>
            <a:r>
              <a:rPr sz="1200" dirty="0">
                <a:latin typeface="Arial Unicode MS"/>
                <a:cs typeface="Arial Unicode MS"/>
              </a:rPr>
              <a:t>It’s easier to capture normal behaviour because you’re not filming students</a:t>
            </a:r>
          </a:p>
        </p:txBody>
      </p:sp>
      <p:sp>
        <p:nvSpPr>
          <p:cNvPr id="6" name="object 6"/>
          <p:cNvSpPr txBox="1"/>
          <p:nvPr/>
        </p:nvSpPr>
        <p:spPr>
          <a:xfrm>
            <a:off x="718653" y="4532256"/>
            <a:ext cx="4466590" cy="1461939"/>
          </a:xfrm>
          <a:prstGeom prst="rect">
            <a:avLst/>
          </a:prstGeom>
        </p:spPr>
        <p:txBody>
          <a:bodyPr vert="horz" wrap="square" lIns="0" tIns="0" rIns="0" bIns="0" rtlCol="0">
            <a:spAutoFit/>
          </a:bodyPr>
          <a:lstStyle/>
          <a:p>
            <a:pPr marL="12700">
              <a:lnSpc>
                <a:spcPct val="100000"/>
              </a:lnSpc>
            </a:pPr>
            <a:r>
              <a:rPr sz="1200" b="1" dirty="0">
                <a:latin typeface="Arial"/>
                <a:cs typeface="Arial"/>
              </a:rPr>
              <a:t>What are the disadvantages?</a:t>
            </a:r>
            <a:endParaRPr sz="1200" dirty="0">
              <a:latin typeface="Arial"/>
              <a:cs typeface="Arial"/>
            </a:endParaRPr>
          </a:p>
          <a:p>
            <a:pPr marL="184150" marR="5080" indent="-171450">
              <a:lnSpc>
                <a:spcPts val="1750"/>
              </a:lnSpc>
              <a:spcBef>
                <a:spcPts val="85"/>
              </a:spcBef>
              <a:buSzPct val="83333"/>
              <a:buFont typeface="Arial" panose="020B0604020202020204" pitchFamily="34" charset="0"/>
              <a:buChar char="•"/>
              <a:tabLst>
                <a:tab pos="100330" algn="l"/>
              </a:tabLst>
            </a:pPr>
            <a:r>
              <a:rPr sz="1200" dirty="0">
                <a:latin typeface="Arial Unicode MS"/>
                <a:cs typeface="Arial Unicode MS"/>
              </a:rPr>
              <a:t>As you’re not recording the dialogue, if you miss anything you can’t go back and check what was said</a:t>
            </a:r>
          </a:p>
          <a:p>
            <a:pPr marL="184150" indent="-171450">
              <a:lnSpc>
                <a:spcPct val="100000"/>
              </a:lnSpc>
              <a:spcBef>
                <a:spcPts val="175"/>
              </a:spcBef>
              <a:buSzPct val="83333"/>
              <a:buFont typeface="Arial" panose="020B0604020202020204" pitchFamily="34" charset="0"/>
              <a:buChar char="•"/>
              <a:tabLst>
                <a:tab pos="100330" algn="l"/>
              </a:tabLst>
            </a:pPr>
            <a:r>
              <a:rPr sz="1200" dirty="0">
                <a:latin typeface="Arial Unicode MS"/>
                <a:cs typeface="Arial Unicode MS"/>
              </a:rPr>
              <a:t>It can be demanding as you have to listen, think and code at the same</a:t>
            </a:r>
            <a:r>
              <a:rPr lang="en-GB" sz="1200" dirty="0">
                <a:latin typeface="Arial Unicode MS"/>
                <a:cs typeface="Arial Unicode MS"/>
              </a:rPr>
              <a:t> </a:t>
            </a:r>
            <a:r>
              <a:rPr sz="1200" dirty="0">
                <a:latin typeface="Arial Unicode MS"/>
                <a:cs typeface="Arial Unicode MS"/>
              </a:rPr>
              <a:t>time</a:t>
            </a:r>
          </a:p>
          <a:p>
            <a:pPr marL="184150" indent="-171450">
              <a:lnSpc>
                <a:spcPct val="100000"/>
              </a:lnSpc>
              <a:spcBef>
                <a:spcPts val="285"/>
              </a:spcBef>
              <a:buSzPct val="83333"/>
              <a:buFont typeface="Arial" panose="020B0604020202020204" pitchFamily="34" charset="0"/>
              <a:buChar char="•"/>
              <a:tabLst>
                <a:tab pos="100330" algn="l"/>
              </a:tabLst>
            </a:pPr>
            <a:r>
              <a:rPr sz="1200" dirty="0">
                <a:latin typeface="Arial Unicode MS"/>
                <a:cs typeface="Arial Unicode MS"/>
              </a:rPr>
              <a:t>Your focus has to be on only one or two codes so it is manageable</a:t>
            </a:r>
          </a:p>
        </p:txBody>
      </p:sp>
      <p:sp>
        <p:nvSpPr>
          <p:cNvPr id="7" name="object 7"/>
          <p:cNvSpPr txBox="1"/>
          <p:nvPr/>
        </p:nvSpPr>
        <p:spPr>
          <a:xfrm>
            <a:off x="718653" y="6037907"/>
            <a:ext cx="4556254" cy="656975"/>
          </a:xfrm>
          <a:prstGeom prst="rect">
            <a:avLst/>
          </a:prstGeom>
        </p:spPr>
        <p:txBody>
          <a:bodyPr vert="horz" wrap="square" lIns="0" tIns="0" rIns="0" bIns="0" rtlCol="0">
            <a:spAutoFit/>
          </a:bodyPr>
          <a:lstStyle/>
          <a:p>
            <a:pPr marL="12700" marR="5080">
              <a:lnSpc>
                <a:spcPct val="121700"/>
              </a:lnSpc>
            </a:pPr>
            <a:r>
              <a:rPr sz="1200" b="1" dirty="0">
                <a:latin typeface="Arial"/>
                <a:cs typeface="Arial"/>
              </a:rPr>
              <a:t>Best for: </a:t>
            </a:r>
            <a:r>
              <a:rPr sz="1200" dirty="0">
                <a:latin typeface="Arial Unicode MS"/>
                <a:cs typeface="Arial Unicode MS"/>
              </a:rPr>
              <a:t>Capturing dialogue in group work; rating students  participation or dialogue; short and/or multiple periods of observation</a:t>
            </a:r>
          </a:p>
        </p:txBody>
      </p:sp>
      <p:sp>
        <p:nvSpPr>
          <p:cNvPr id="8" name="object 8"/>
          <p:cNvSpPr txBox="1"/>
          <p:nvPr/>
        </p:nvSpPr>
        <p:spPr>
          <a:xfrm>
            <a:off x="718653" y="6742056"/>
            <a:ext cx="3561247" cy="184666"/>
          </a:xfrm>
          <a:prstGeom prst="rect">
            <a:avLst/>
          </a:prstGeom>
        </p:spPr>
        <p:txBody>
          <a:bodyPr vert="horz" wrap="square" lIns="0" tIns="0" rIns="0" bIns="0" rtlCol="0">
            <a:spAutoFit/>
          </a:bodyPr>
          <a:lstStyle/>
          <a:p>
            <a:pPr marL="12700">
              <a:lnSpc>
                <a:spcPct val="100000"/>
              </a:lnSpc>
            </a:pPr>
            <a:r>
              <a:rPr sz="1200" b="1" dirty="0">
                <a:latin typeface="Arial"/>
                <a:cs typeface="Arial"/>
              </a:rPr>
              <a:t>Can be used with templates: </a:t>
            </a:r>
            <a:r>
              <a:rPr sz="1200" dirty="0">
                <a:latin typeface="Arial Unicode MS"/>
                <a:cs typeface="Arial Unicode MS"/>
              </a:rPr>
              <a:t>2B; 2C; 2D</a:t>
            </a:r>
          </a:p>
        </p:txBody>
      </p:sp>
      <p:sp>
        <p:nvSpPr>
          <p:cNvPr id="9" name="object 9"/>
          <p:cNvSpPr/>
          <p:nvPr/>
        </p:nvSpPr>
        <p:spPr>
          <a:xfrm>
            <a:off x="5459731" y="1650367"/>
            <a:ext cx="4922520" cy="5437742"/>
          </a:xfrm>
          <a:custGeom>
            <a:avLst/>
            <a:gdLst/>
            <a:ahLst/>
            <a:cxnLst/>
            <a:rect l="l" t="t" r="r" b="b"/>
            <a:pathLst>
              <a:path w="4922520" h="5599430">
                <a:moveTo>
                  <a:pt x="0" y="0"/>
                </a:moveTo>
                <a:lnTo>
                  <a:pt x="4922294" y="0"/>
                </a:lnTo>
                <a:lnTo>
                  <a:pt x="4922294" y="5598859"/>
                </a:lnTo>
                <a:lnTo>
                  <a:pt x="0" y="5598859"/>
                </a:lnTo>
                <a:lnTo>
                  <a:pt x="0" y="0"/>
                </a:lnTo>
                <a:close/>
              </a:path>
            </a:pathLst>
          </a:custGeom>
          <a:ln w="31733">
            <a:solidFill>
              <a:srgbClr val="2791A6"/>
            </a:solidFill>
          </a:ln>
        </p:spPr>
        <p:txBody>
          <a:bodyPr wrap="square" lIns="0" tIns="0" rIns="0" bIns="0" rtlCol="0"/>
          <a:lstStyle/>
          <a:p>
            <a:endParaRPr dirty="0"/>
          </a:p>
        </p:txBody>
      </p:sp>
      <p:sp>
        <p:nvSpPr>
          <p:cNvPr id="10" name="object 10"/>
          <p:cNvSpPr txBox="1"/>
          <p:nvPr/>
        </p:nvSpPr>
        <p:spPr>
          <a:xfrm>
            <a:off x="5546732" y="1743336"/>
            <a:ext cx="4711065" cy="2461895"/>
          </a:xfrm>
          <a:prstGeom prst="rect">
            <a:avLst/>
          </a:prstGeom>
        </p:spPr>
        <p:txBody>
          <a:bodyPr vert="horz" wrap="square" lIns="0" tIns="0" rIns="0" bIns="0" rtlCol="0">
            <a:spAutoFit/>
          </a:bodyPr>
          <a:lstStyle/>
          <a:p>
            <a:pPr marL="12700" algn="just">
              <a:lnSpc>
                <a:spcPct val="100000"/>
              </a:lnSpc>
            </a:pPr>
            <a:r>
              <a:rPr sz="1200" b="1" dirty="0">
                <a:latin typeface="Arial"/>
                <a:cs typeface="Arial"/>
              </a:rPr>
              <a:t>Type of observation: </a:t>
            </a:r>
            <a:r>
              <a:rPr sz="1200" dirty="0">
                <a:latin typeface="Arial Unicode MS"/>
                <a:cs typeface="Arial Unicode MS"/>
              </a:rPr>
              <a:t>Audio recording with transcribing</a:t>
            </a:r>
          </a:p>
          <a:p>
            <a:pPr marL="12700" marR="5080" algn="just">
              <a:lnSpc>
                <a:spcPct val="120800"/>
              </a:lnSpc>
              <a:spcBef>
                <a:spcPts val="585"/>
              </a:spcBef>
            </a:pPr>
            <a:r>
              <a:rPr sz="1200" b="1" dirty="0">
                <a:latin typeface="Arial"/>
                <a:cs typeface="Arial"/>
              </a:rPr>
              <a:t>What is it? </a:t>
            </a:r>
            <a:r>
              <a:rPr sz="1200" dirty="0">
                <a:latin typeface="Arial Unicode MS"/>
                <a:cs typeface="Arial Unicode MS"/>
              </a:rPr>
              <a:t>You record what is said in your learning setting (audio only) and then later on transcribe it so that you can code the transcription. See Part H for an example of a coding transcript.</a:t>
            </a:r>
          </a:p>
          <a:p>
            <a:pPr marL="12700" algn="just">
              <a:lnSpc>
                <a:spcPct val="100000"/>
              </a:lnSpc>
              <a:spcBef>
                <a:spcPts val="905"/>
              </a:spcBef>
            </a:pPr>
            <a:r>
              <a:rPr sz="1200" b="1" dirty="0">
                <a:latin typeface="Arial"/>
                <a:cs typeface="Arial"/>
              </a:rPr>
              <a:t>What are the advantages?</a:t>
            </a:r>
            <a:endParaRPr sz="1200" dirty="0">
              <a:latin typeface="Arial"/>
              <a:cs typeface="Arial"/>
            </a:endParaRPr>
          </a:p>
          <a:p>
            <a:pPr marL="184150" indent="-171450" algn="just">
              <a:lnSpc>
                <a:spcPct val="100000"/>
              </a:lnSpc>
              <a:spcBef>
                <a:spcPts val="284"/>
              </a:spcBef>
              <a:buSzPct val="83333"/>
              <a:buFont typeface="Arial" panose="020B0604020202020204" pitchFamily="34" charset="0"/>
              <a:buChar char="•"/>
              <a:tabLst>
                <a:tab pos="100330" algn="l"/>
              </a:tabLst>
            </a:pPr>
            <a:r>
              <a:rPr sz="1200" dirty="0">
                <a:latin typeface="Arial Unicode MS"/>
                <a:cs typeface="Arial Unicode MS"/>
              </a:rPr>
              <a:t>You can code in more detail and with more precision</a:t>
            </a:r>
          </a:p>
          <a:p>
            <a:pPr marL="184150" marR="190500" indent="-171450">
              <a:lnSpc>
                <a:spcPct val="121700"/>
              </a:lnSpc>
              <a:spcBef>
                <a:spcPts val="285"/>
              </a:spcBef>
              <a:buSzPct val="83333"/>
              <a:buFont typeface="Arial" panose="020B0604020202020204" pitchFamily="34" charset="0"/>
              <a:buChar char="•"/>
              <a:tabLst>
                <a:tab pos="100330" algn="l"/>
              </a:tabLst>
            </a:pPr>
            <a:r>
              <a:rPr sz="1200" dirty="0">
                <a:latin typeface="Arial Unicode MS"/>
                <a:cs typeface="Arial Unicode MS"/>
              </a:rPr>
              <a:t>You can make more connections between the dialogue ‘turns’ because you can revisit the transcript and recording</a:t>
            </a:r>
          </a:p>
          <a:p>
            <a:pPr marL="184150" indent="-171450" algn="just">
              <a:lnSpc>
                <a:spcPct val="100000"/>
              </a:lnSpc>
              <a:spcBef>
                <a:spcPts val="595"/>
              </a:spcBef>
              <a:buSzPct val="83333"/>
              <a:buFont typeface="Arial" panose="020B0604020202020204" pitchFamily="34" charset="0"/>
              <a:buChar char="•"/>
              <a:tabLst>
                <a:tab pos="100330" algn="l"/>
              </a:tabLst>
            </a:pPr>
            <a:r>
              <a:rPr sz="1200" dirty="0">
                <a:latin typeface="Arial Unicode MS"/>
                <a:cs typeface="Arial Unicode MS"/>
              </a:rPr>
              <a:t>It gives you more thinking time</a:t>
            </a:r>
          </a:p>
          <a:p>
            <a:pPr marL="184150" indent="-171450" algn="just">
              <a:lnSpc>
                <a:spcPct val="100000"/>
              </a:lnSpc>
              <a:spcBef>
                <a:spcPts val="595"/>
              </a:spcBef>
              <a:buSzPct val="83333"/>
              <a:buFont typeface="Arial" panose="020B0604020202020204" pitchFamily="34" charset="0"/>
              <a:buChar char="•"/>
              <a:tabLst>
                <a:tab pos="100330" algn="l"/>
              </a:tabLst>
            </a:pPr>
            <a:r>
              <a:rPr sz="1200" dirty="0">
                <a:latin typeface="Arial Unicode MS"/>
                <a:cs typeface="Arial Unicode MS"/>
              </a:rPr>
              <a:t>It’s a more subtle way of recording than with a video camera</a:t>
            </a:r>
          </a:p>
        </p:txBody>
      </p:sp>
      <p:sp>
        <p:nvSpPr>
          <p:cNvPr id="12" name="object 12"/>
          <p:cNvSpPr txBox="1">
            <a:spLocks noGrp="1"/>
          </p:cNvSpPr>
          <p:nvPr>
            <p:ph type="sldNum" sz="quarter" idx="7"/>
          </p:nvPr>
        </p:nvSpPr>
        <p:spPr>
          <a:xfrm>
            <a:off x="5249962" y="7195185"/>
            <a:ext cx="192404" cy="154529"/>
          </a:xfrm>
          <a:prstGeom prst="rect">
            <a:avLst/>
          </a:prstGeom>
        </p:spPr>
        <p:txBody>
          <a:bodyPr vert="horz" wrap="square" lIns="0" tIns="635" rIns="0" bIns="0" rtlCol="0">
            <a:spAutoFit/>
          </a:bodyPr>
          <a:lstStyle/>
          <a:p>
            <a:pPr marL="25400">
              <a:lnSpc>
                <a:spcPct val="100000"/>
              </a:lnSpc>
              <a:spcBef>
                <a:spcPts val="5"/>
              </a:spcBef>
            </a:pPr>
            <a:r>
              <a:rPr dirty="0"/>
              <a:t>3</a:t>
            </a:r>
            <a:r>
              <a:rPr lang="en-GB" dirty="0"/>
              <a:t>9</a:t>
            </a:r>
            <a:endParaRPr dirty="0"/>
          </a:p>
        </p:txBody>
      </p:sp>
      <p:sp>
        <p:nvSpPr>
          <p:cNvPr id="11" name="object 11"/>
          <p:cNvSpPr txBox="1"/>
          <p:nvPr/>
        </p:nvSpPr>
        <p:spPr>
          <a:xfrm>
            <a:off x="5546687" y="4346328"/>
            <a:ext cx="4650740" cy="2461895"/>
          </a:xfrm>
          <a:prstGeom prst="rect">
            <a:avLst/>
          </a:prstGeom>
        </p:spPr>
        <p:txBody>
          <a:bodyPr vert="horz" wrap="square" lIns="0" tIns="0" rIns="0" bIns="0" rtlCol="0">
            <a:spAutoFit/>
          </a:bodyPr>
          <a:lstStyle/>
          <a:p>
            <a:pPr marL="12700">
              <a:lnSpc>
                <a:spcPct val="100000"/>
              </a:lnSpc>
            </a:pPr>
            <a:r>
              <a:rPr sz="1200" b="1" dirty="0">
                <a:latin typeface="Arial"/>
                <a:cs typeface="Arial"/>
              </a:rPr>
              <a:t>What are the disadvantages?</a:t>
            </a:r>
            <a:endParaRPr sz="1200" dirty="0">
              <a:latin typeface="Arial"/>
              <a:cs typeface="Arial"/>
            </a:endParaRPr>
          </a:p>
          <a:p>
            <a:pPr marL="184150" marR="105410" indent="-171450">
              <a:lnSpc>
                <a:spcPts val="1750"/>
              </a:lnSpc>
              <a:spcBef>
                <a:spcPts val="85"/>
              </a:spcBef>
              <a:buSzPct val="83333"/>
              <a:buFont typeface="Arial" panose="020B0604020202020204" pitchFamily="34" charset="0"/>
              <a:buChar char="•"/>
              <a:tabLst>
                <a:tab pos="100330" algn="l"/>
              </a:tabLst>
            </a:pPr>
            <a:r>
              <a:rPr sz="1200" dirty="0">
                <a:latin typeface="Arial Unicode MS"/>
                <a:cs typeface="Arial Unicode MS"/>
              </a:rPr>
              <a:t>It’s more time consuming as you have to take the time to transcribe the recording</a:t>
            </a:r>
          </a:p>
          <a:p>
            <a:pPr marL="184150" marR="5080" indent="-171450">
              <a:lnSpc>
                <a:spcPct val="120000"/>
              </a:lnSpc>
              <a:spcBef>
                <a:spcPts val="195"/>
              </a:spcBef>
              <a:buSzPct val="83333"/>
              <a:buFont typeface="Arial" panose="020B0604020202020204" pitchFamily="34" charset="0"/>
              <a:buChar char="•"/>
              <a:tabLst>
                <a:tab pos="100330" algn="l"/>
              </a:tabLst>
            </a:pPr>
            <a:r>
              <a:rPr sz="1200" dirty="0">
                <a:latin typeface="Arial Unicode MS"/>
                <a:cs typeface="Arial Unicode MS"/>
              </a:rPr>
              <a:t>You have no visual observation so you can</a:t>
            </a:r>
            <a:r>
              <a:rPr lang="en-US" sz="1200" dirty="0">
                <a:latin typeface="Arial Unicode MS"/>
                <a:cs typeface="Arial Unicode MS"/>
              </a:rPr>
              <a:t>'</a:t>
            </a:r>
            <a:r>
              <a:rPr sz="1200" dirty="0">
                <a:latin typeface="Arial Unicode MS"/>
                <a:cs typeface="Arial Unicode MS"/>
              </a:rPr>
              <a:t>t pick up on non-verbal aspects of dialogue and interaction</a:t>
            </a:r>
          </a:p>
          <a:p>
            <a:pPr marL="184150" marR="372110" indent="-171450">
              <a:lnSpc>
                <a:spcPct val="121700"/>
              </a:lnSpc>
              <a:spcBef>
                <a:spcPts val="280"/>
              </a:spcBef>
              <a:buSzPct val="83333"/>
              <a:buFont typeface="Arial" panose="020B0604020202020204" pitchFamily="34" charset="0"/>
              <a:buChar char="•"/>
              <a:tabLst>
                <a:tab pos="100330" algn="l"/>
              </a:tabLst>
            </a:pPr>
            <a:r>
              <a:rPr sz="1200" dirty="0">
                <a:latin typeface="Arial Unicode MS"/>
                <a:cs typeface="Arial Unicode MS"/>
              </a:rPr>
              <a:t>You need to obtain consent from guardians to record, so it requires advance planning</a:t>
            </a:r>
          </a:p>
          <a:p>
            <a:pPr marL="12700" marR="60960">
              <a:lnSpc>
                <a:spcPct val="120000"/>
              </a:lnSpc>
              <a:spcBef>
                <a:spcPts val="905"/>
              </a:spcBef>
            </a:pPr>
            <a:r>
              <a:rPr sz="1200" b="1" dirty="0">
                <a:latin typeface="Arial"/>
                <a:cs typeface="Arial"/>
              </a:rPr>
              <a:t>Best for: </a:t>
            </a:r>
            <a:r>
              <a:rPr sz="1200" dirty="0">
                <a:latin typeface="Arial Unicode MS"/>
                <a:cs typeface="Arial Unicode MS"/>
              </a:rPr>
              <a:t>If you want to examine one episode of dialogue in more detail; if you want to look at several codes at once</a:t>
            </a:r>
          </a:p>
          <a:p>
            <a:pPr marL="12700">
              <a:lnSpc>
                <a:spcPct val="100000"/>
              </a:lnSpc>
              <a:spcBef>
                <a:spcPts val="905"/>
              </a:spcBef>
            </a:pPr>
            <a:r>
              <a:rPr sz="1200" b="1" dirty="0">
                <a:latin typeface="Arial"/>
                <a:cs typeface="Arial"/>
              </a:rPr>
              <a:t>Can be us</a:t>
            </a:r>
            <a:r>
              <a:rPr lang="en-GB" sz="1200" b="1" dirty="0">
                <a:latin typeface="Arial"/>
                <a:cs typeface="Arial"/>
              </a:rPr>
              <a:t>e</a:t>
            </a:r>
            <a:r>
              <a:rPr sz="1200" b="1" dirty="0">
                <a:latin typeface="Arial"/>
                <a:cs typeface="Arial"/>
              </a:rPr>
              <a:t>d with templates: </a:t>
            </a:r>
            <a:r>
              <a:rPr sz="1200" dirty="0">
                <a:latin typeface="Arial Unicode MS"/>
                <a:cs typeface="Arial Unicode MS"/>
              </a:rPr>
              <a:t>2A; 2C; 2E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19126" y="637541"/>
            <a:ext cx="4726940" cy="6597015"/>
          </a:xfrm>
          <a:custGeom>
            <a:avLst/>
            <a:gdLst/>
            <a:ahLst/>
            <a:cxnLst/>
            <a:rect l="l" t="t" r="r" b="b"/>
            <a:pathLst>
              <a:path w="4726940" h="6597015">
                <a:moveTo>
                  <a:pt x="0" y="0"/>
                </a:moveTo>
                <a:lnTo>
                  <a:pt x="4726814" y="0"/>
                </a:lnTo>
                <a:lnTo>
                  <a:pt x="4726814" y="6596570"/>
                </a:lnTo>
                <a:lnTo>
                  <a:pt x="0" y="6596570"/>
                </a:lnTo>
                <a:lnTo>
                  <a:pt x="0" y="0"/>
                </a:lnTo>
                <a:close/>
              </a:path>
            </a:pathLst>
          </a:custGeom>
          <a:ln w="31733">
            <a:solidFill>
              <a:srgbClr val="2791A6"/>
            </a:solidFill>
          </a:ln>
        </p:spPr>
        <p:txBody>
          <a:bodyPr wrap="square" lIns="0" tIns="0" rIns="0" bIns="0" rtlCol="0"/>
          <a:lstStyle/>
          <a:p>
            <a:endParaRPr kern="0" dirty="0"/>
          </a:p>
        </p:txBody>
      </p:sp>
      <p:sp>
        <p:nvSpPr>
          <p:cNvPr id="3" name="object 3"/>
          <p:cNvSpPr txBox="1"/>
          <p:nvPr/>
        </p:nvSpPr>
        <p:spPr>
          <a:xfrm>
            <a:off x="706461" y="731400"/>
            <a:ext cx="4515485" cy="6002477"/>
          </a:xfrm>
          <a:prstGeom prst="rect">
            <a:avLst/>
          </a:prstGeom>
        </p:spPr>
        <p:txBody>
          <a:bodyPr vert="horz" wrap="square" lIns="0" tIns="0" rIns="0" bIns="0" rtlCol="0">
            <a:spAutoFit/>
          </a:bodyPr>
          <a:lstStyle/>
          <a:p>
            <a:pPr marL="12700">
              <a:lnSpc>
                <a:spcPct val="100000"/>
              </a:lnSpc>
            </a:pPr>
            <a:r>
              <a:rPr sz="1200" b="1" kern="0" dirty="0">
                <a:latin typeface="Arial"/>
                <a:cs typeface="Arial"/>
              </a:rPr>
              <a:t>Type of observation: </a:t>
            </a:r>
            <a:r>
              <a:rPr sz="1200" b="1" kern="0" dirty="0">
                <a:latin typeface="Arial Unicode MS"/>
                <a:cs typeface="Arial Unicode MS"/>
              </a:rPr>
              <a:t>Video recording with transcription</a:t>
            </a:r>
          </a:p>
          <a:p>
            <a:pPr marL="12700" marR="271780">
              <a:lnSpc>
                <a:spcPct val="121700"/>
              </a:lnSpc>
              <a:spcBef>
                <a:spcPts val="575"/>
              </a:spcBef>
            </a:pPr>
            <a:r>
              <a:rPr sz="1200" b="1" kern="0" dirty="0">
                <a:latin typeface="Arial"/>
                <a:cs typeface="Arial"/>
              </a:rPr>
              <a:t>What is it? </a:t>
            </a:r>
            <a:r>
              <a:rPr sz="1200" kern="0" dirty="0">
                <a:latin typeface="Arial Unicode MS"/>
                <a:cs typeface="Arial Unicode MS"/>
              </a:rPr>
              <a:t>You record what it said in your learning setting and then transcribe it later</a:t>
            </a:r>
          </a:p>
          <a:p>
            <a:pPr>
              <a:lnSpc>
                <a:spcPct val="100000"/>
              </a:lnSpc>
            </a:pPr>
            <a:endParaRPr sz="1400" kern="0" dirty="0">
              <a:latin typeface="Times New Roman"/>
              <a:cs typeface="Times New Roman"/>
            </a:endParaRPr>
          </a:p>
          <a:p>
            <a:pPr marL="12700">
              <a:lnSpc>
                <a:spcPct val="100000"/>
              </a:lnSpc>
              <a:spcBef>
                <a:spcPts val="5"/>
              </a:spcBef>
            </a:pPr>
            <a:r>
              <a:rPr sz="1200" b="1" kern="0" dirty="0">
                <a:latin typeface="Arial"/>
                <a:cs typeface="Arial"/>
              </a:rPr>
              <a:t>What are the advantages?</a:t>
            </a:r>
            <a:endParaRPr sz="1200" kern="0" dirty="0">
              <a:latin typeface="Arial"/>
              <a:cs typeface="Arial"/>
            </a:endParaRPr>
          </a:p>
          <a:p>
            <a:pPr marL="184150" indent="-171450">
              <a:lnSpc>
                <a:spcPct val="100000"/>
              </a:lnSpc>
              <a:spcBef>
                <a:spcPts val="285"/>
              </a:spcBef>
              <a:buSzPct val="83333"/>
              <a:buFont typeface="Arial" panose="020B0604020202020204" pitchFamily="34" charset="0"/>
              <a:buChar char="•"/>
              <a:tabLst>
                <a:tab pos="100330" algn="l"/>
              </a:tabLst>
            </a:pPr>
            <a:r>
              <a:rPr sz="1200" kern="0" dirty="0">
                <a:latin typeface="Arial Unicode MS"/>
                <a:cs typeface="Arial Unicode MS"/>
              </a:rPr>
              <a:t>You can code in a greater level of detail and with more precision</a:t>
            </a:r>
          </a:p>
          <a:p>
            <a:pPr marL="184150" marR="160655" indent="-171450">
              <a:lnSpc>
                <a:spcPts val="1750"/>
              </a:lnSpc>
              <a:spcBef>
                <a:spcPts val="85"/>
              </a:spcBef>
              <a:buSzPct val="83333"/>
              <a:buFont typeface="Arial" panose="020B0604020202020204" pitchFamily="34" charset="0"/>
              <a:buChar char="•"/>
              <a:tabLst>
                <a:tab pos="100330" algn="l"/>
              </a:tabLst>
            </a:pPr>
            <a:r>
              <a:rPr sz="1200" kern="0" dirty="0">
                <a:latin typeface="Arial Unicode MS"/>
                <a:cs typeface="Arial Unicode MS"/>
              </a:rPr>
              <a:t>It gives a more accurate representation of classroom events because you have audio and visual data</a:t>
            </a:r>
          </a:p>
          <a:p>
            <a:pPr marL="184150" indent="-171450">
              <a:lnSpc>
                <a:spcPct val="100000"/>
              </a:lnSpc>
              <a:spcBef>
                <a:spcPts val="175"/>
              </a:spcBef>
              <a:buSzPct val="83333"/>
              <a:buFont typeface="Arial" panose="020B0604020202020204" pitchFamily="34" charset="0"/>
              <a:buChar char="•"/>
              <a:tabLst>
                <a:tab pos="100330" algn="l"/>
              </a:tabLst>
            </a:pPr>
            <a:r>
              <a:rPr sz="1200" kern="0" dirty="0">
                <a:latin typeface="Arial Unicode MS"/>
                <a:cs typeface="Arial Unicode MS"/>
              </a:rPr>
              <a:t>You can make connections between ‘turns’ because you can revisit the</a:t>
            </a:r>
            <a:r>
              <a:rPr lang="en-US" sz="1200" kern="0" dirty="0">
                <a:latin typeface="Arial Unicode MS"/>
                <a:cs typeface="Arial Unicode MS"/>
              </a:rPr>
              <a:t> </a:t>
            </a:r>
            <a:r>
              <a:rPr sz="1200" kern="0" dirty="0">
                <a:latin typeface="Arial Unicode MS"/>
                <a:cs typeface="Arial Unicode MS"/>
              </a:rPr>
              <a:t>data</a:t>
            </a:r>
          </a:p>
          <a:p>
            <a:pPr marL="184150" indent="-171450">
              <a:lnSpc>
                <a:spcPct val="100000"/>
              </a:lnSpc>
              <a:spcBef>
                <a:spcPts val="284"/>
              </a:spcBef>
              <a:buSzPct val="83333"/>
              <a:buFont typeface="Arial" panose="020B0604020202020204" pitchFamily="34" charset="0"/>
              <a:buChar char="•"/>
              <a:tabLst>
                <a:tab pos="100330" algn="l"/>
              </a:tabLst>
            </a:pPr>
            <a:r>
              <a:rPr sz="1200" kern="0" dirty="0">
                <a:latin typeface="Arial Unicode MS"/>
                <a:cs typeface="Arial Unicode MS"/>
              </a:rPr>
              <a:t>You can record student interaction and non-verbal dialogue</a:t>
            </a:r>
          </a:p>
          <a:p>
            <a:pPr marL="12700">
              <a:lnSpc>
                <a:spcPct val="100000"/>
              </a:lnSpc>
              <a:spcBef>
                <a:spcPts val="910"/>
              </a:spcBef>
            </a:pPr>
            <a:r>
              <a:rPr sz="1200" b="1" kern="0" dirty="0">
                <a:latin typeface="Arial"/>
                <a:cs typeface="Arial"/>
              </a:rPr>
              <a:t>What are the disadvantages?</a:t>
            </a:r>
            <a:endParaRPr sz="1200" kern="0" dirty="0">
              <a:latin typeface="Arial"/>
              <a:cs typeface="Arial"/>
            </a:endParaRPr>
          </a:p>
          <a:p>
            <a:pPr marL="184150" marR="5080" indent="-171450">
              <a:lnSpc>
                <a:spcPts val="1750"/>
              </a:lnSpc>
              <a:spcBef>
                <a:spcPts val="85"/>
              </a:spcBef>
              <a:buSzPct val="83333"/>
              <a:buFont typeface="Arial" panose="020B0604020202020204" pitchFamily="34" charset="0"/>
              <a:buChar char="•"/>
              <a:tabLst>
                <a:tab pos="100330" algn="l"/>
              </a:tabLst>
            </a:pPr>
            <a:r>
              <a:rPr sz="1200" kern="0" dirty="0">
                <a:latin typeface="Arial Unicode MS"/>
                <a:cs typeface="Arial Unicode MS"/>
              </a:rPr>
              <a:t>It might take time for students to get used to being video recorded and their behaviour might be different in the presence of a camera</a:t>
            </a:r>
          </a:p>
          <a:p>
            <a:pPr marL="184150" marR="523875" indent="-171450">
              <a:lnSpc>
                <a:spcPct val="121700"/>
              </a:lnSpc>
              <a:spcBef>
                <a:spcPts val="465"/>
              </a:spcBef>
              <a:buSzPct val="83333"/>
              <a:buFont typeface="Arial" panose="020B0604020202020204" pitchFamily="34" charset="0"/>
              <a:buChar char="•"/>
              <a:tabLst>
                <a:tab pos="100330" algn="l"/>
              </a:tabLst>
            </a:pPr>
            <a:r>
              <a:rPr sz="1200" kern="0" dirty="0">
                <a:latin typeface="Arial Unicode MS"/>
                <a:cs typeface="Arial Unicode MS"/>
              </a:rPr>
              <a:t>You need to get consent from guardians so you need to plan in advance</a:t>
            </a:r>
          </a:p>
          <a:p>
            <a:pPr marL="184150" marR="335280" indent="-171450">
              <a:lnSpc>
                <a:spcPct val="121700"/>
              </a:lnSpc>
              <a:spcBef>
                <a:spcPts val="575"/>
              </a:spcBef>
              <a:buSzPct val="83333"/>
              <a:buFont typeface="Arial" panose="020B0604020202020204" pitchFamily="34" charset="0"/>
              <a:buChar char="•"/>
              <a:tabLst>
                <a:tab pos="100330" algn="l"/>
              </a:tabLst>
            </a:pPr>
            <a:r>
              <a:rPr sz="1200" kern="0" dirty="0" err="1">
                <a:latin typeface="Arial Unicode MS"/>
                <a:cs typeface="Arial Unicode MS"/>
              </a:rPr>
              <a:t>Transc</a:t>
            </a:r>
            <a:r>
              <a:rPr lang="en-GB" sz="1200" kern="0" dirty="0">
                <a:latin typeface="Arial Unicode MS"/>
                <a:cs typeface="Arial Unicode MS"/>
              </a:rPr>
              <a:t>r</a:t>
            </a:r>
            <a:r>
              <a:rPr sz="1200" kern="0" dirty="0" err="1">
                <a:latin typeface="Arial Unicode MS"/>
                <a:cs typeface="Arial Unicode MS"/>
              </a:rPr>
              <a:t>ibing</a:t>
            </a:r>
            <a:r>
              <a:rPr sz="1200" kern="0" dirty="0">
                <a:latin typeface="Arial Unicode MS"/>
                <a:cs typeface="Arial Unicode MS"/>
              </a:rPr>
              <a:t> is time consuming so you need to make sure that the amount of dialogue you plan to transcribe is manageable</a:t>
            </a:r>
          </a:p>
          <a:p>
            <a:pPr marL="12700" marR="93980">
              <a:lnSpc>
                <a:spcPct val="120800"/>
              </a:lnSpc>
              <a:spcBef>
                <a:spcPts val="900"/>
              </a:spcBef>
            </a:pPr>
            <a:r>
              <a:rPr sz="1200" b="1" kern="0" dirty="0">
                <a:latin typeface="Arial"/>
                <a:cs typeface="Arial"/>
              </a:rPr>
              <a:t>Best for: </a:t>
            </a:r>
            <a:r>
              <a:rPr sz="1200" kern="0" dirty="0">
                <a:latin typeface="Arial Unicode MS"/>
                <a:cs typeface="Arial Unicode MS"/>
              </a:rPr>
              <a:t>If you want to examine one longer episode of dialogue in a lot of detail; if you want to look at non-verbal interaction; if you want to look at several codes at once</a:t>
            </a:r>
          </a:p>
          <a:p>
            <a:pPr marL="12700">
              <a:lnSpc>
                <a:spcPct val="100000"/>
              </a:lnSpc>
              <a:spcBef>
                <a:spcPts val="885"/>
              </a:spcBef>
            </a:pPr>
            <a:r>
              <a:rPr sz="1200" b="1" kern="0" dirty="0">
                <a:latin typeface="Arial"/>
                <a:cs typeface="Arial"/>
              </a:rPr>
              <a:t>Can be used with templates: </a:t>
            </a:r>
            <a:r>
              <a:rPr sz="1200" kern="0" dirty="0">
                <a:latin typeface="Arial Unicode MS"/>
                <a:cs typeface="Arial Unicode MS"/>
              </a:rPr>
              <a:t>2A; 2C; 2E</a:t>
            </a:r>
          </a:p>
        </p:txBody>
      </p:sp>
      <p:sp>
        <p:nvSpPr>
          <p:cNvPr id="4" name="object 4"/>
          <p:cNvSpPr/>
          <p:nvPr/>
        </p:nvSpPr>
        <p:spPr>
          <a:xfrm>
            <a:off x="5572010" y="638690"/>
            <a:ext cx="4671689" cy="185737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570105" y="2703075"/>
            <a:ext cx="4675492" cy="219265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500255" y="5131315"/>
            <a:ext cx="4744707" cy="2138043"/>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sldNum" sz="quarter" idx="7"/>
          </p:nvPr>
        </p:nvSpPr>
        <p:spPr>
          <a:xfrm>
            <a:off x="5041900" y="7042785"/>
            <a:ext cx="192404" cy="154529"/>
          </a:xfrm>
          <a:prstGeom prst="rect">
            <a:avLst/>
          </a:prstGeom>
        </p:spPr>
        <p:txBody>
          <a:bodyPr vert="horz" wrap="square" lIns="0" tIns="635" rIns="0" bIns="0" rtlCol="0">
            <a:spAutoFit/>
          </a:bodyPr>
          <a:lstStyle/>
          <a:p>
            <a:pPr marL="25400">
              <a:lnSpc>
                <a:spcPct val="100000"/>
              </a:lnSpc>
              <a:spcBef>
                <a:spcPts val="5"/>
              </a:spcBef>
            </a:pPr>
            <a:r>
              <a:rPr lang="en-GB" dirty="0"/>
              <a:t>40</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21164" y="630816"/>
            <a:ext cx="9512935" cy="6542881"/>
          </a:xfrm>
          <a:prstGeom prst="rect">
            <a:avLst/>
          </a:prstGeom>
        </p:spPr>
        <p:txBody>
          <a:bodyPr vert="horz" wrap="square" lIns="0" tIns="0" rIns="0" bIns="0" rtlCol="0">
            <a:spAutoFit/>
          </a:bodyPr>
          <a:lstStyle/>
          <a:p>
            <a:pPr marL="332740" algn="ctr">
              <a:lnSpc>
                <a:spcPct val="100000"/>
              </a:lnSpc>
            </a:pPr>
            <a:r>
              <a:rPr sz="1800" b="1" kern="0" dirty="0">
                <a:latin typeface="Arial"/>
                <a:cs typeface="Arial"/>
              </a:rPr>
              <a:t>T-SEDA </a:t>
            </a:r>
            <a:r>
              <a:rPr lang="en-GB" sz="1800" b="1" kern="0" dirty="0">
                <a:latin typeface="Arial"/>
                <a:cs typeface="Arial"/>
              </a:rPr>
              <a:t> toolkit</a:t>
            </a:r>
            <a:r>
              <a:rPr sz="1800" b="1" kern="0" dirty="0">
                <a:latin typeface="Arial"/>
                <a:cs typeface="Arial"/>
              </a:rPr>
              <a:t> contents</a:t>
            </a:r>
            <a:endParaRPr sz="1800" kern="0" dirty="0">
              <a:latin typeface="Arial"/>
              <a:cs typeface="Arial"/>
            </a:endParaRPr>
          </a:p>
          <a:p>
            <a:pPr marL="18415">
              <a:lnSpc>
                <a:spcPct val="100000"/>
              </a:lnSpc>
              <a:spcBef>
                <a:spcPts val="855"/>
              </a:spcBef>
            </a:pPr>
            <a:r>
              <a:rPr sz="1400" kern="0" dirty="0">
                <a:latin typeface="Arial"/>
                <a:cs typeface="Arial"/>
              </a:rPr>
              <a:t>This </a:t>
            </a:r>
            <a:r>
              <a:rPr lang="en-GB" sz="1400" kern="0" dirty="0">
                <a:latin typeface="Arial"/>
                <a:cs typeface="Arial"/>
              </a:rPr>
              <a:t>toolkit</a:t>
            </a:r>
            <a:r>
              <a:rPr sz="1400" kern="0" dirty="0">
                <a:latin typeface="Arial"/>
                <a:cs typeface="Arial"/>
              </a:rPr>
              <a:t> contains information and resources for educators to carry out a dialogue-focussed inquiry into their practice.</a:t>
            </a:r>
          </a:p>
          <a:p>
            <a:pPr marL="18415">
              <a:lnSpc>
                <a:spcPct val="100000"/>
              </a:lnSpc>
              <a:spcBef>
                <a:spcPts val="1420"/>
              </a:spcBef>
            </a:pPr>
            <a:r>
              <a:rPr sz="1800" b="1" kern="0" dirty="0">
                <a:solidFill>
                  <a:srgbClr val="2E6A7B"/>
                </a:solidFill>
                <a:latin typeface="Arial"/>
                <a:cs typeface="Arial"/>
              </a:rPr>
              <a:t>T-SEDA: Users’ Guide</a:t>
            </a:r>
            <a:endParaRPr sz="1800" kern="0" dirty="0">
              <a:solidFill>
                <a:srgbClr val="2E6A7B"/>
              </a:solidFill>
              <a:latin typeface="Arial"/>
              <a:cs typeface="Arial"/>
            </a:endParaRPr>
          </a:p>
          <a:p>
            <a:pPr marL="18415" marR="5080">
              <a:lnSpc>
                <a:spcPct val="101400"/>
              </a:lnSpc>
              <a:spcBef>
                <a:spcPts val="10"/>
              </a:spcBef>
            </a:pPr>
            <a:r>
              <a:rPr sz="1400" kern="0" dirty="0">
                <a:latin typeface="Arial"/>
                <a:cs typeface="Arial"/>
              </a:rPr>
              <a:t>Information about educational dialogue and a step-by-step guide through the inquiry process. Introduces the </a:t>
            </a:r>
            <a:r>
              <a:rPr lang="en-GB" sz="1400" b="1" kern="0" dirty="0">
                <a:latin typeface="Arial"/>
                <a:cs typeface="Arial"/>
              </a:rPr>
              <a:t>reflective</a:t>
            </a:r>
            <a:r>
              <a:rPr lang="en-GB" sz="1400" kern="0" dirty="0">
                <a:latin typeface="Arial"/>
                <a:cs typeface="Arial"/>
              </a:rPr>
              <a:t> </a:t>
            </a:r>
            <a:r>
              <a:rPr sz="1400" b="1" kern="0" dirty="0">
                <a:latin typeface="Arial"/>
                <a:cs typeface="Arial"/>
              </a:rPr>
              <a:t>inquiry cycle</a:t>
            </a:r>
            <a:r>
              <a:rPr sz="1400" kern="0" dirty="0">
                <a:latin typeface="Arial"/>
                <a:cs typeface="Arial"/>
              </a:rPr>
              <a:t>, which is at the heart of classroom inquiry. Also contains the </a:t>
            </a:r>
            <a:r>
              <a:rPr sz="1400" b="1" kern="0" dirty="0">
                <a:latin typeface="Arial"/>
                <a:cs typeface="Arial"/>
              </a:rPr>
              <a:t>self-audit </a:t>
            </a:r>
            <a:r>
              <a:rPr sz="1400" kern="0" dirty="0">
                <a:latin typeface="Arial"/>
                <a:cs typeface="Arial"/>
              </a:rPr>
              <a:t>for you to reflect on your practice.</a:t>
            </a:r>
          </a:p>
          <a:p>
            <a:pPr>
              <a:lnSpc>
                <a:spcPct val="100000"/>
              </a:lnSpc>
              <a:spcBef>
                <a:spcPts val="35"/>
              </a:spcBef>
            </a:pPr>
            <a:endParaRPr sz="2100" kern="0" dirty="0">
              <a:latin typeface="Times New Roman"/>
              <a:cs typeface="Times New Roman"/>
            </a:endParaRPr>
          </a:p>
          <a:p>
            <a:pPr marL="18415">
              <a:lnSpc>
                <a:spcPct val="100000"/>
              </a:lnSpc>
            </a:pPr>
            <a:r>
              <a:rPr sz="1800" b="1" kern="0" dirty="0">
                <a:solidFill>
                  <a:srgbClr val="2E6A7B"/>
                </a:solidFill>
                <a:latin typeface="Arial"/>
                <a:cs typeface="Arial"/>
              </a:rPr>
              <a:t>T-SEDA: Core Resources</a:t>
            </a:r>
            <a:endParaRPr sz="1800" kern="0" dirty="0">
              <a:solidFill>
                <a:srgbClr val="2E6A7B"/>
              </a:solidFill>
              <a:latin typeface="Arial"/>
              <a:cs typeface="Arial"/>
            </a:endParaRPr>
          </a:p>
          <a:p>
            <a:pPr marL="18415" marR="445770">
              <a:lnSpc>
                <a:spcPct val="102800"/>
              </a:lnSpc>
              <a:spcBef>
                <a:spcPts val="515"/>
              </a:spcBef>
            </a:pPr>
            <a:r>
              <a:rPr sz="1400" b="1" u="sng" kern="0" dirty="0">
                <a:latin typeface="Arial"/>
                <a:cs typeface="Arial"/>
              </a:rPr>
              <a:t>SECTION 1:</a:t>
            </a:r>
            <a:r>
              <a:rPr sz="1400" b="1" kern="0" dirty="0">
                <a:latin typeface="Arial"/>
                <a:cs typeface="Arial"/>
              </a:rPr>
              <a:t> Coding framework</a:t>
            </a:r>
            <a:r>
              <a:rPr lang="en-GB" sz="1400" b="1" kern="0" dirty="0">
                <a:latin typeface="Arial"/>
                <a:cs typeface="Arial"/>
              </a:rPr>
              <a:t>.</a:t>
            </a:r>
            <a:r>
              <a:rPr sz="1400" b="1" kern="0" dirty="0">
                <a:latin typeface="Arial"/>
                <a:cs typeface="Arial"/>
              </a:rPr>
              <a:t> </a:t>
            </a:r>
            <a:r>
              <a:rPr sz="1400" kern="0" dirty="0">
                <a:latin typeface="Arial"/>
                <a:cs typeface="Arial"/>
              </a:rPr>
              <a:t>A list of categories for </a:t>
            </a:r>
            <a:r>
              <a:rPr sz="1400" kern="0" dirty="0" err="1">
                <a:latin typeface="Arial"/>
                <a:cs typeface="Arial"/>
              </a:rPr>
              <a:t>analysing</a:t>
            </a:r>
            <a:r>
              <a:rPr sz="1400" kern="0" dirty="0">
                <a:latin typeface="Arial"/>
                <a:cs typeface="Arial"/>
              </a:rPr>
              <a:t> dialogue</a:t>
            </a:r>
            <a:r>
              <a:rPr lang="en-GB" sz="1400" kern="0" dirty="0">
                <a:latin typeface="Arial"/>
                <a:cs typeface="Arial"/>
              </a:rPr>
              <a:t>,</a:t>
            </a:r>
            <a:r>
              <a:rPr sz="1400" kern="0" dirty="0">
                <a:latin typeface="Arial"/>
                <a:cs typeface="Arial"/>
              </a:rPr>
              <a:t> illustrated with </a:t>
            </a:r>
            <a:r>
              <a:rPr lang="en-GB" sz="1400" kern="0" dirty="0">
                <a:latin typeface="Arial"/>
                <a:cs typeface="Arial"/>
              </a:rPr>
              <a:t>ex</a:t>
            </a:r>
            <a:r>
              <a:rPr sz="1400" kern="0" dirty="0">
                <a:latin typeface="Arial"/>
                <a:cs typeface="Arial"/>
              </a:rPr>
              <a:t>ample</a:t>
            </a:r>
            <a:r>
              <a:rPr lang="en-GB" sz="1400" kern="0" dirty="0">
                <a:latin typeface="Arial"/>
                <a:cs typeface="Arial"/>
              </a:rPr>
              <a:t>s</a:t>
            </a:r>
            <a:r>
              <a:rPr sz="1400" kern="0" dirty="0">
                <a:latin typeface="Arial"/>
                <a:cs typeface="Arial"/>
              </a:rPr>
              <a:t> </a:t>
            </a:r>
            <a:r>
              <a:rPr lang="en-GB" sz="1400" kern="0" dirty="0">
                <a:latin typeface="Arial"/>
                <a:cs typeface="Arial"/>
              </a:rPr>
              <a:t>of </a:t>
            </a:r>
            <a:r>
              <a:rPr lang="en-GB" sz="1400" dirty="0">
                <a:latin typeface="Arial"/>
                <a:cs typeface="Arial"/>
              </a:rPr>
              <a:t>what might be heard, written or typed when students are taking part in educational dialogue.</a:t>
            </a:r>
          </a:p>
          <a:p>
            <a:pPr marL="18415" marR="445770">
              <a:lnSpc>
                <a:spcPct val="102800"/>
              </a:lnSpc>
              <a:spcBef>
                <a:spcPts val="515"/>
              </a:spcBef>
            </a:pPr>
            <a:r>
              <a:rPr lang="en-GB" sz="1400" i="1" dirty="0">
                <a:latin typeface="Arial Unicode MS"/>
                <a:cs typeface="Arial Unicode MS"/>
              </a:rPr>
              <a:t>Note. ‘Coding’ means breaking down classroom dialogue into meaningful chunks and categorising them.</a:t>
            </a:r>
            <a:endParaRPr sz="1400" i="1" kern="0" dirty="0">
              <a:latin typeface="Arial"/>
              <a:cs typeface="Arial"/>
            </a:endParaRPr>
          </a:p>
          <a:p>
            <a:pPr marL="18415">
              <a:lnSpc>
                <a:spcPct val="100000"/>
              </a:lnSpc>
              <a:spcBef>
                <a:spcPts val="620"/>
              </a:spcBef>
            </a:pPr>
            <a:r>
              <a:rPr sz="1400" b="1" u="sng" kern="0" dirty="0">
                <a:latin typeface="Arial"/>
                <a:cs typeface="Arial"/>
              </a:rPr>
              <a:t>SECTION 2:</a:t>
            </a:r>
            <a:r>
              <a:rPr sz="1400" b="1" kern="0" dirty="0">
                <a:latin typeface="Arial"/>
                <a:cs typeface="Arial"/>
              </a:rPr>
              <a:t> Templates for observing and coding dialogue</a:t>
            </a:r>
            <a:r>
              <a:rPr lang="en-GB" sz="1400" b="1" kern="0" dirty="0">
                <a:latin typeface="Arial"/>
                <a:cs typeface="Arial"/>
              </a:rPr>
              <a:t>.</a:t>
            </a:r>
            <a:r>
              <a:rPr sz="1400" b="1" kern="0" dirty="0">
                <a:latin typeface="Arial"/>
                <a:cs typeface="Arial"/>
              </a:rPr>
              <a:t> </a:t>
            </a:r>
            <a:r>
              <a:rPr sz="1400" kern="0" dirty="0">
                <a:latin typeface="Arial"/>
                <a:cs typeface="Arial"/>
              </a:rPr>
              <a:t>Time-sampling; checklists; rating scales</a:t>
            </a:r>
          </a:p>
          <a:p>
            <a:pPr>
              <a:lnSpc>
                <a:spcPct val="100000"/>
              </a:lnSpc>
            </a:pPr>
            <a:endParaRPr sz="1700" kern="0" dirty="0">
              <a:latin typeface="Times New Roman"/>
              <a:cs typeface="Times New Roman"/>
            </a:endParaRPr>
          </a:p>
          <a:p>
            <a:pPr>
              <a:lnSpc>
                <a:spcPct val="100000"/>
              </a:lnSpc>
              <a:spcBef>
                <a:spcPts val="10"/>
              </a:spcBef>
            </a:pPr>
            <a:endParaRPr sz="1550" kern="0" dirty="0">
              <a:latin typeface="Times New Roman"/>
              <a:cs typeface="Times New Roman"/>
            </a:endParaRPr>
          </a:p>
          <a:p>
            <a:pPr marL="12700">
              <a:lnSpc>
                <a:spcPct val="100000"/>
              </a:lnSpc>
              <a:spcBef>
                <a:spcPts val="5"/>
              </a:spcBef>
            </a:pPr>
            <a:r>
              <a:rPr sz="1800" b="1" kern="0" dirty="0">
                <a:solidFill>
                  <a:srgbClr val="1A616F"/>
                </a:solidFill>
                <a:latin typeface="Arial"/>
                <a:cs typeface="Arial"/>
              </a:rPr>
              <a:t>T-SEDA: Supporting Resources</a:t>
            </a:r>
            <a:endParaRPr lang="en-US" b="1" kern="0" dirty="0">
              <a:solidFill>
                <a:srgbClr val="1A616F"/>
              </a:solidFill>
              <a:latin typeface="Arial"/>
              <a:cs typeface="Arial"/>
            </a:endParaRPr>
          </a:p>
          <a:p>
            <a:pPr marL="12700">
              <a:lnSpc>
                <a:spcPct val="100000"/>
              </a:lnSpc>
              <a:spcBef>
                <a:spcPts val="5"/>
              </a:spcBef>
            </a:pPr>
            <a:r>
              <a:rPr sz="1600" b="1" kern="0" dirty="0">
                <a:latin typeface="Arial"/>
                <a:cs typeface="Arial"/>
              </a:rPr>
              <a:t>These additional resources are available online at </a:t>
            </a:r>
            <a:r>
              <a:rPr lang="en-GB" sz="1600" b="1" u="sng" kern="0" dirty="0">
                <a:solidFill>
                  <a:srgbClr val="0000FF"/>
                </a:solidFill>
                <a:latin typeface="Arial"/>
                <a:cs typeface="Arial"/>
                <a:hlinkClick r:id="rId3"/>
              </a:rPr>
              <a:t>https://camtree.learnworlds.com/t-seda</a:t>
            </a:r>
            <a:endParaRPr lang="en-GB" sz="1600" b="1" u="sng" kern="0" dirty="0">
              <a:solidFill>
                <a:srgbClr val="0000FF"/>
              </a:solidFill>
              <a:latin typeface="Arial"/>
              <a:cs typeface="Arial"/>
            </a:endParaRPr>
          </a:p>
          <a:p>
            <a:pPr marL="12700">
              <a:lnSpc>
                <a:spcPct val="100000"/>
              </a:lnSpc>
              <a:spcBef>
                <a:spcPts val="5"/>
              </a:spcBef>
            </a:pPr>
            <a:endParaRPr lang="en-GB" sz="1600" b="1" u="sng" kern="0" dirty="0">
              <a:solidFill>
                <a:srgbClr val="0000FF"/>
              </a:solidFill>
              <a:latin typeface="Arial"/>
              <a:cs typeface="Arial"/>
            </a:endParaRPr>
          </a:p>
          <a:p>
            <a:pPr marL="12700">
              <a:lnSpc>
                <a:spcPct val="100000"/>
              </a:lnSpc>
              <a:spcBef>
                <a:spcPts val="5"/>
              </a:spcBef>
            </a:pPr>
            <a:r>
              <a:rPr lang="en-GB" sz="1400" b="1" u="sng" kern="0" dirty="0">
                <a:latin typeface="Arial"/>
                <a:cs typeface="Arial"/>
              </a:rPr>
              <a:t> </a:t>
            </a:r>
            <a:r>
              <a:rPr sz="1400" b="1" u="sng" kern="0" dirty="0">
                <a:latin typeface="Arial"/>
                <a:cs typeface="Arial"/>
              </a:rPr>
              <a:t>SECTION 3:</a:t>
            </a:r>
            <a:r>
              <a:rPr sz="1400" b="1" kern="0" dirty="0">
                <a:latin typeface="Arial"/>
                <a:cs typeface="Arial"/>
              </a:rPr>
              <a:t> Technical guidance for recording and transcribing</a:t>
            </a:r>
            <a:r>
              <a:rPr lang="en-GB" sz="1400" b="1" kern="0" dirty="0">
                <a:latin typeface="Arial"/>
                <a:cs typeface="Arial"/>
              </a:rPr>
              <a:t> </a:t>
            </a:r>
            <a:r>
              <a:rPr lang="en-GB" sz="1400" kern="0" dirty="0">
                <a:latin typeface="Arial"/>
                <a:cs typeface="Arial"/>
              </a:rPr>
              <a:t>(including some auto-transcription tools)</a:t>
            </a:r>
          </a:p>
          <a:p>
            <a:pPr marL="61594" marR="285750">
              <a:lnSpc>
                <a:spcPct val="102899"/>
              </a:lnSpc>
              <a:spcBef>
                <a:spcPts val="450"/>
              </a:spcBef>
            </a:pPr>
            <a:r>
              <a:rPr lang="en-GB" sz="1400" b="1" u="sng" kern="0" dirty="0">
                <a:latin typeface="Arial"/>
                <a:cs typeface="Arial"/>
              </a:rPr>
              <a:t>SECTION 4:</a:t>
            </a:r>
            <a:r>
              <a:rPr lang="en-GB" sz="1400" b="1" kern="0" dirty="0">
                <a:latin typeface="Arial"/>
                <a:cs typeface="Arial"/>
              </a:rPr>
              <a:t> Case studies. </a:t>
            </a:r>
            <a:r>
              <a:rPr lang="en-GB" sz="1400" kern="0" dirty="0">
                <a:latin typeface="Arial"/>
                <a:cs typeface="Arial"/>
              </a:rPr>
              <a:t>Illustrative examples of teachers’ coding and interpretation of dialogue in different contexts; includes teachers’ findings and next steps</a:t>
            </a:r>
          </a:p>
          <a:p>
            <a:pPr marL="61594" marR="56515">
              <a:lnSpc>
                <a:spcPct val="104299"/>
              </a:lnSpc>
              <a:spcBef>
                <a:spcPts val="425"/>
              </a:spcBef>
            </a:pPr>
            <a:r>
              <a:rPr sz="1400" b="1" u="sng" kern="0" dirty="0">
                <a:latin typeface="Arial"/>
                <a:cs typeface="Arial"/>
              </a:rPr>
              <a:t>SECTION 5:</a:t>
            </a:r>
            <a:r>
              <a:rPr sz="1400" b="1" kern="0" dirty="0">
                <a:latin typeface="Arial"/>
                <a:cs typeface="Arial"/>
              </a:rPr>
              <a:t> Ideas to implement dialogue in your classroom. </a:t>
            </a:r>
            <a:r>
              <a:rPr sz="1400" kern="0" dirty="0">
                <a:latin typeface="Arial"/>
                <a:cs typeface="Arial"/>
              </a:rPr>
              <a:t>Includes references to other research on dialogue and links to related  resources</a:t>
            </a:r>
          </a:p>
          <a:p>
            <a:pPr marL="61594">
              <a:lnSpc>
                <a:spcPct val="100000"/>
              </a:lnSpc>
              <a:spcBef>
                <a:spcPts val="520"/>
              </a:spcBef>
            </a:pPr>
            <a:r>
              <a:rPr sz="1400" b="1" u="sng" kern="0" dirty="0">
                <a:latin typeface="Arial"/>
                <a:cs typeface="Arial"/>
              </a:rPr>
              <a:t>BLANK TEMPLATES:</a:t>
            </a:r>
            <a:r>
              <a:rPr sz="1400" b="1" kern="0" dirty="0">
                <a:latin typeface="Arial"/>
                <a:cs typeface="Arial"/>
              </a:rPr>
              <a:t>  Reflective </a:t>
            </a:r>
            <a:r>
              <a:rPr lang="en-GB" sz="1400" b="1" kern="0" dirty="0">
                <a:latin typeface="Arial"/>
                <a:cs typeface="Arial"/>
              </a:rPr>
              <a:t>inquiry </a:t>
            </a:r>
            <a:r>
              <a:rPr sz="1400" b="1" kern="0" dirty="0">
                <a:latin typeface="Arial"/>
                <a:cs typeface="Arial"/>
              </a:rPr>
              <a:t>cycle, observation templates, self-reflection, inquiry reporting template</a:t>
            </a:r>
            <a:endParaRPr sz="1400" kern="0" dirty="0">
              <a:latin typeface="Arial"/>
              <a:cs typeface="Arial"/>
            </a:endParaRPr>
          </a:p>
          <a:p>
            <a:pPr>
              <a:lnSpc>
                <a:spcPct val="100000"/>
              </a:lnSpc>
              <a:spcBef>
                <a:spcPts val="5"/>
              </a:spcBef>
            </a:pPr>
            <a:endParaRPr sz="1000" kern="0" dirty="0">
              <a:latin typeface="Times New Roman"/>
              <a:cs typeface="Times New Roman"/>
            </a:endParaRPr>
          </a:p>
          <a:p>
            <a:pPr marL="52705">
              <a:lnSpc>
                <a:spcPct val="100000"/>
              </a:lnSpc>
              <a:tabLst>
                <a:tab pos="9121775" algn="l"/>
              </a:tabLst>
            </a:pPr>
            <a:r>
              <a:rPr sz="1400" b="1" kern="0" dirty="0">
                <a:latin typeface="Arial"/>
                <a:cs typeface="Arial"/>
              </a:rPr>
              <a:t>The entire </a:t>
            </a:r>
            <a:r>
              <a:rPr lang="en-GB" sz="1400" b="1" kern="0" dirty="0">
                <a:latin typeface="Arial"/>
                <a:cs typeface="Arial"/>
              </a:rPr>
              <a:t>toolkit</a:t>
            </a:r>
            <a:r>
              <a:rPr sz="1400" b="1" kern="0" dirty="0">
                <a:latin typeface="Arial"/>
                <a:cs typeface="Arial"/>
              </a:rPr>
              <a:t> is available online, including separately downloadable templates for printing or editing; look out  for the</a:t>
            </a:r>
            <a:r>
              <a:rPr lang="en-GB" sz="1400" b="1" kern="0" dirty="0">
                <a:latin typeface="Arial"/>
                <a:cs typeface="Arial"/>
              </a:rPr>
              <a:t>       </a:t>
            </a:r>
            <a:r>
              <a:rPr sz="1400" b="1" kern="0" dirty="0">
                <a:latin typeface="Arial"/>
                <a:cs typeface="Arial"/>
              </a:rPr>
              <a:t>icon.</a:t>
            </a:r>
            <a:endParaRPr sz="1400" kern="0" dirty="0">
              <a:latin typeface="Arial"/>
              <a:cs typeface="Arial"/>
            </a:endParaRPr>
          </a:p>
        </p:txBody>
      </p:sp>
      <p:sp>
        <p:nvSpPr>
          <p:cNvPr id="3" name="object 3"/>
          <p:cNvSpPr/>
          <p:nvPr/>
        </p:nvSpPr>
        <p:spPr>
          <a:xfrm>
            <a:off x="1651002" y="6867526"/>
            <a:ext cx="190498" cy="19049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33094" y="637541"/>
            <a:ext cx="2491740" cy="4290695"/>
          </a:xfrm>
          <a:prstGeom prst="rect">
            <a:avLst/>
          </a:prstGeom>
          <a:ln w="31733">
            <a:solidFill>
              <a:srgbClr val="2791A6"/>
            </a:solidFill>
          </a:ln>
        </p:spPr>
        <p:txBody>
          <a:bodyPr vert="horz" wrap="square" lIns="0" tIns="41275" rIns="0" bIns="0" rtlCol="0">
            <a:spAutoFit/>
          </a:bodyPr>
          <a:lstStyle/>
          <a:p>
            <a:pPr marL="81915" marR="276860">
              <a:lnSpc>
                <a:spcPct val="120000"/>
              </a:lnSpc>
              <a:spcBef>
                <a:spcPts val="325"/>
              </a:spcBef>
            </a:pPr>
            <a:r>
              <a:rPr sz="1200" b="1" kern="0" dirty="0">
                <a:latin typeface="Arial"/>
                <a:cs typeface="Arial"/>
              </a:rPr>
              <a:t>When to use the different coding and rating templates</a:t>
            </a:r>
            <a:endParaRPr sz="1200" kern="0" dirty="0">
              <a:latin typeface="Arial"/>
              <a:cs typeface="Arial"/>
            </a:endParaRPr>
          </a:p>
          <a:p>
            <a:pPr marL="81915" marR="145415">
              <a:lnSpc>
                <a:spcPct val="120600"/>
              </a:lnSpc>
              <a:spcBef>
                <a:spcPts val="615"/>
              </a:spcBef>
            </a:pPr>
            <a:r>
              <a:rPr sz="1200" kern="0" dirty="0">
                <a:latin typeface="Arial Unicode MS"/>
                <a:cs typeface="Arial Unicode MS"/>
              </a:rPr>
              <a:t>This diagram shows when particular templates that you will find on the following pages are particularly useful.</a:t>
            </a:r>
          </a:p>
          <a:p>
            <a:pPr marL="81915" marR="148590">
              <a:lnSpc>
                <a:spcPct val="121000"/>
              </a:lnSpc>
              <a:spcBef>
                <a:spcPts val="585"/>
              </a:spcBef>
            </a:pPr>
            <a:r>
              <a:rPr sz="1200" kern="0" dirty="0">
                <a:latin typeface="Arial Unicode MS"/>
                <a:cs typeface="Arial Unicode MS"/>
              </a:rPr>
              <a:t>Some tools are more suited to  whole class teaching and others to group work. You can also use  different tools depending on  whether you want to focus on turns in dialogue or on wider practices such as participation and classroom cultures of dialogue.</a:t>
            </a:r>
          </a:p>
          <a:p>
            <a:pPr marL="81915" marR="120014">
              <a:lnSpc>
                <a:spcPct val="120800"/>
              </a:lnSpc>
              <a:spcBef>
                <a:spcPts val="585"/>
              </a:spcBef>
            </a:pPr>
            <a:r>
              <a:rPr sz="1200" kern="0" dirty="0">
                <a:latin typeface="Arial Unicode MS"/>
                <a:cs typeface="Arial Unicode MS"/>
              </a:rPr>
              <a:t>Looking at these templates can help you to decide how you will carry out your inquiry.</a:t>
            </a:r>
          </a:p>
        </p:txBody>
      </p:sp>
      <p:sp>
        <p:nvSpPr>
          <p:cNvPr id="4" name="object 4"/>
          <p:cNvSpPr txBox="1"/>
          <p:nvPr/>
        </p:nvSpPr>
        <p:spPr>
          <a:xfrm>
            <a:off x="5262662" y="7088109"/>
            <a:ext cx="167005" cy="154529"/>
          </a:xfrm>
          <a:prstGeom prst="rect">
            <a:avLst/>
          </a:prstGeom>
        </p:spPr>
        <p:txBody>
          <a:bodyPr vert="horz" wrap="square" lIns="0" tIns="635" rIns="0" bIns="0" rtlCol="0">
            <a:spAutoFit/>
          </a:bodyPr>
          <a:lstStyle/>
          <a:p>
            <a:pPr marL="12700">
              <a:lnSpc>
                <a:spcPct val="100000"/>
              </a:lnSpc>
              <a:spcBef>
                <a:spcPts val="5"/>
              </a:spcBef>
            </a:pPr>
            <a:r>
              <a:rPr sz="1000" spc="-5" dirty="0">
                <a:latin typeface="Arial"/>
                <a:cs typeface="Arial"/>
              </a:rPr>
              <a:t>4</a:t>
            </a:r>
            <a:r>
              <a:rPr lang="en-GB" sz="1000" spc="-5" dirty="0">
                <a:latin typeface="Arial"/>
                <a:cs typeface="Arial"/>
              </a:rPr>
              <a:t>1</a:t>
            </a:r>
            <a:endParaRPr sz="1000" dirty="0">
              <a:latin typeface="Arial"/>
              <a:cs typeface="Arial"/>
            </a:endParaRPr>
          </a:p>
        </p:txBody>
      </p:sp>
      <p:grpSp>
        <p:nvGrpSpPr>
          <p:cNvPr id="5" name="Gruppieren 3">
            <a:extLst>
              <a:ext uri="{FF2B5EF4-FFF2-40B4-BE49-F238E27FC236}">
                <a16:creationId xmlns:a16="http://schemas.microsoft.com/office/drawing/2014/main" id="{D0AA7607-52CE-1149-A959-00F0762DF317}"/>
              </a:ext>
            </a:extLst>
          </p:cNvPr>
          <p:cNvGrpSpPr/>
          <p:nvPr/>
        </p:nvGrpSpPr>
        <p:grpSpPr>
          <a:xfrm>
            <a:off x="3517900" y="637541"/>
            <a:ext cx="6721768" cy="5731547"/>
            <a:chOff x="855126" y="-16106"/>
            <a:chExt cx="7663774" cy="6534780"/>
          </a:xfrm>
        </p:grpSpPr>
        <p:cxnSp>
          <p:nvCxnSpPr>
            <p:cNvPr id="6" name="Google Shape;534;g1ba22407d3d_0_207">
              <a:extLst>
                <a:ext uri="{FF2B5EF4-FFF2-40B4-BE49-F238E27FC236}">
                  <a16:creationId xmlns:a16="http://schemas.microsoft.com/office/drawing/2014/main" id="{ABB9937F-3B24-4C44-A78F-7856F46E8292}"/>
                </a:ext>
              </a:extLst>
            </p:cNvPr>
            <p:cNvCxnSpPr/>
            <p:nvPr/>
          </p:nvCxnSpPr>
          <p:spPr>
            <a:xfrm>
              <a:off x="4757856" y="883428"/>
              <a:ext cx="0" cy="4755264"/>
            </a:xfrm>
            <a:prstGeom prst="straightConnector1">
              <a:avLst/>
            </a:prstGeom>
            <a:noFill/>
            <a:ln w="9525" cap="flat" cmpd="sng">
              <a:solidFill>
                <a:schemeClr val="dk2"/>
              </a:solidFill>
              <a:prstDash val="solid"/>
              <a:round/>
              <a:headEnd type="none" w="med" len="med"/>
              <a:tailEnd type="triangle" w="med" len="med"/>
            </a:ln>
          </p:spPr>
        </p:cxnSp>
        <p:cxnSp>
          <p:nvCxnSpPr>
            <p:cNvPr id="7" name="Google Shape;535;g1ba22407d3d_0_207">
              <a:extLst>
                <a:ext uri="{FF2B5EF4-FFF2-40B4-BE49-F238E27FC236}">
                  <a16:creationId xmlns:a16="http://schemas.microsoft.com/office/drawing/2014/main" id="{F1577C57-2E04-8A4A-9583-2AA5D6E2F3CC}"/>
                </a:ext>
              </a:extLst>
            </p:cNvPr>
            <p:cNvCxnSpPr/>
            <p:nvPr/>
          </p:nvCxnSpPr>
          <p:spPr>
            <a:xfrm rot="10800000">
              <a:off x="4757856" y="883540"/>
              <a:ext cx="0" cy="4755264"/>
            </a:xfrm>
            <a:prstGeom prst="straightConnector1">
              <a:avLst/>
            </a:prstGeom>
            <a:noFill/>
            <a:ln w="9525" cap="flat" cmpd="sng">
              <a:solidFill>
                <a:schemeClr val="dk2"/>
              </a:solidFill>
              <a:prstDash val="solid"/>
              <a:round/>
              <a:headEnd type="none" w="med" len="med"/>
              <a:tailEnd type="triangle" w="med" len="med"/>
            </a:ln>
          </p:spPr>
        </p:cxnSp>
        <p:cxnSp>
          <p:nvCxnSpPr>
            <p:cNvPr id="8" name="Google Shape;536;g1ba22407d3d_0_207">
              <a:extLst>
                <a:ext uri="{FF2B5EF4-FFF2-40B4-BE49-F238E27FC236}">
                  <a16:creationId xmlns:a16="http://schemas.microsoft.com/office/drawing/2014/main" id="{288251D3-B12C-4049-989F-335A53BC6A2B}"/>
                </a:ext>
              </a:extLst>
            </p:cNvPr>
            <p:cNvCxnSpPr/>
            <p:nvPr/>
          </p:nvCxnSpPr>
          <p:spPr>
            <a:xfrm>
              <a:off x="2530481" y="3186431"/>
              <a:ext cx="4313199" cy="0"/>
            </a:xfrm>
            <a:prstGeom prst="straightConnector1">
              <a:avLst/>
            </a:prstGeom>
            <a:noFill/>
            <a:ln w="9525" cap="flat" cmpd="sng">
              <a:solidFill>
                <a:schemeClr val="dk2"/>
              </a:solidFill>
              <a:prstDash val="solid"/>
              <a:round/>
              <a:headEnd type="none" w="med" len="med"/>
              <a:tailEnd type="triangle" w="med" len="med"/>
            </a:ln>
          </p:spPr>
        </p:cxnSp>
        <p:cxnSp>
          <p:nvCxnSpPr>
            <p:cNvPr id="9" name="Google Shape;537;g1ba22407d3d_0_207">
              <a:extLst>
                <a:ext uri="{FF2B5EF4-FFF2-40B4-BE49-F238E27FC236}">
                  <a16:creationId xmlns:a16="http://schemas.microsoft.com/office/drawing/2014/main" id="{203E8101-7EAB-6B42-9600-AA7A1A7AA50D}"/>
                </a:ext>
              </a:extLst>
            </p:cNvPr>
            <p:cNvCxnSpPr/>
            <p:nvPr/>
          </p:nvCxnSpPr>
          <p:spPr>
            <a:xfrm rot="10800000">
              <a:off x="2530617" y="3186430"/>
              <a:ext cx="4312927" cy="0"/>
            </a:xfrm>
            <a:prstGeom prst="straightConnector1">
              <a:avLst/>
            </a:prstGeom>
            <a:noFill/>
            <a:ln w="9525" cap="flat" cmpd="sng">
              <a:solidFill>
                <a:schemeClr val="dk2"/>
              </a:solidFill>
              <a:prstDash val="solid"/>
              <a:round/>
              <a:headEnd type="none" w="med" len="med"/>
              <a:tailEnd type="triangle" w="med" len="med"/>
            </a:ln>
          </p:spPr>
        </p:cxnSp>
        <p:grpSp>
          <p:nvGrpSpPr>
            <p:cNvPr id="10" name="Gruppieren 18">
              <a:extLst>
                <a:ext uri="{FF2B5EF4-FFF2-40B4-BE49-F238E27FC236}">
                  <a16:creationId xmlns:a16="http://schemas.microsoft.com/office/drawing/2014/main" id="{5D5C3795-5593-6445-BAC6-0BE93A46EC68}"/>
                </a:ext>
              </a:extLst>
            </p:cNvPr>
            <p:cNvGrpSpPr/>
            <p:nvPr/>
          </p:nvGrpSpPr>
          <p:grpSpPr>
            <a:xfrm>
              <a:off x="2702833" y="1217215"/>
              <a:ext cx="1415130" cy="777798"/>
              <a:chOff x="2546235" y="3891458"/>
              <a:chExt cx="2239619" cy="1043691"/>
            </a:xfrm>
            <a:solidFill>
              <a:schemeClr val="accent3">
                <a:lumMod val="20000"/>
                <a:lumOff val="80000"/>
              </a:schemeClr>
            </a:solidFill>
          </p:grpSpPr>
          <p:sp>
            <p:nvSpPr>
              <p:cNvPr id="36" name="Abgerundetes Rechteck 19">
                <a:extLst>
                  <a:ext uri="{FF2B5EF4-FFF2-40B4-BE49-F238E27FC236}">
                    <a16:creationId xmlns:a16="http://schemas.microsoft.com/office/drawing/2014/main" id="{65BF5E93-2604-7D44-BBDE-9F8978F60AFD}"/>
                  </a:ext>
                </a:extLst>
              </p:cNvPr>
              <p:cNvSpPr/>
              <p:nvPr/>
            </p:nvSpPr>
            <p:spPr>
              <a:xfrm>
                <a:off x="2546235" y="3891458"/>
                <a:ext cx="2239619" cy="1043691"/>
              </a:xfrm>
              <a:prstGeom prst="roundRect">
                <a:avLst/>
              </a:prstGeom>
              <a:grpFill/>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37" name="Abgerundetes Rechteck 4">
                <a:extLst>
                  <a:ext uri="{FF2B5EF4-FFF2-40B4-BE49-F238E27FC236}">
                    <a16:creationId xmlns:a16="http://schemas.microsoft.com/office/drawing/2014/main" id="{EABE84A2-731D-7E43-9A68-DA1FE5D66A68}"/>
                  </a:ext>
                </a:extLst>
              </p:cNvPr>
              <p:cNvSpPr txBox="1"/>
              <p:nvPr/>
            </p:nvSpPr>
            <p:spPr>
              <a:xfrm>
                <a:off x="2597184" y="3942407"/>
                <a:ext cx="2137721" cy="941793"/>
              </a:xfrm>
              <a:prstGeom prst="rect">
                <a:avLst/>
              </a:prstGeom>
              <a:grpFill/>
              <a:ln>
                <a:noFill/>
              </a:ln>
            </p:spPr>
            <p:style>
              <a:lnRef idx="1">
                <a:schemeClr val="accent3"/>
              </a:lnRef>
              <a:fillRef idx="2">
                <a:schemeClr val="accent3"/>
              </a:fillRef>
              <a:effectRef idx="1">
                <a:schemeClr val="accent3"/>
              </a:effectRef>
              <a:fontRef idx="minor">
                <a:schemeClr val="dk1"/>
              </a:fontRef>
            </p:style>
            <p:txBody>
              <a:bodyPr spcFirstLastPara="0" vert="horz" wrap="square" lIns="53467" tIns="53467" rIns="53467" bIns="53467" numCol="1" spcCol="1270" anchor="ctr" anchorCtr="0">
                <a:noAutofit/>
              </a:bodyPr>
              <a:lstStyle/>
              <a:p>
                <a:pPr algn="ctr" defTabSz="623794">
                  <a:lnSpc>
                    <a:spcPct val="90000"/>
                  </a:lnSpc>
                  <a:spcBef>
                    <a:spcPct val="0"/>
                  </a:spcBef>
                </a:pPr>
                <a:r>
                  <a:rPr lang="en-GB" sz="1053" b="1" dirty="0"/>
                  <a:t>2F)</a:t>
                </a:r>
                <a:r>
                  <a:rPr lang="en-GB" sz="1053" b="1" kern="1200" dirty="0"/>
                  <a:t> </a:t>
                </a:r>
                <a:r>
                  <a:rPr lang="en-GB" sz="1053" kern="1200" dirty="0"/>
                  <a:t>STUDENT PARTICIPATION AND TALK RULES</a:t>
                </a:r>
              </a:p>
            </p:txBody>
          </p:sp>
        </p:grpSp>
        <p:grpSp>
          <p:nvGrpSpPr>
            <p:cNvPr id="11" name="Gruppieren 33">
              <a:extLst>
                <a:ext uri="{FF2B5EF4-FFF2-40B4-BE49-F238E27FC236}">
                  <a16:creationId xmlns:a16="http://schemas.microsoft.com/office/drawing/2014/main" id="{53F0C57F-430B-0944-AC16-F006776C96F1}"/>
                </a:ext>
              </a:extLst>
            </p:cNvPr>
            <p:cNvGrpSpPr/>
            <p:nvPr/>
          </p:nvGrpSpPr>
          <p:grpSpPr>
            <a:xfrm>
              <a:off x="2702833" y="2147413"/>
              <a:ext cx="1415130" cy="777798"/>
              <a:chOff x="2546235" y="3891458"/>
              <a:chExt cx="2239619" cy="1043691"/>
            </a:xfrm>
            <a:solidFill>
              <a:schemeClr val="accent3">
                <a:lumMod val="20000"/>
                <a:lumOff val="80000"/>
              </a:schemeClr>
            </a:solidFill>
          </p:grpSpPr>
          <p:sp>
            <p:nvSpPr>
              <p:cNvPr id="34" name="Abgerundetes Rechteck 34">
                <a:extLst>
                  <a:ext uri="{FF2B5EF4-FFF2-40B4-BE49-F238E27FC236}">
                    <a16:creationId xmlns:a16="http://schemas.microsoft.com/office/drawing/2014/main" id="{CE7E010E-4DEE-6243-B082-A5F95C255288}"/>
                  </a:ext>
                </a:extLst>
              </p:cNvPr>
              <p:cNvSpPr/>
              <p:nvPr/>
            </p:nvSpPr>
            <p:spPr>
              <a:xfrm>
                <a:off x="2546235" y="3891458"/>
                <a:ext cx="2239619" cy="1043691"/>
              </a:xfrm>
              <a:prstGeom prst="roundRect">
                <a:avLst/>
              </a:prstGeom>
              <a:grpFill/>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35" name="Abgerundetes Rechteck 4">
                <a:extLst>
                  <a:ext uri="{FF2B5EF4-FFF2-40B4-BE49-F238E27FC236}">
                    <a16:creationId xmlns:a16="http://schemas.microsoft.com/office/drawing/2014/main" id="{2541E5AD-9132-D94B-B8A9-E9B330123652}"/>
                  </a:ext>
                </a:extLst>
              </p:cNvPr>
              <p:cNvSpPr txBox="1"/>
              <p:nvPr/>
            </p:nvSpPr>
            <p:spPr>
              <a:xfrm>
                <a:off x="2597184" y="3942407"/>
                <a:ext cx="2137721" cy="941793"/>
              </a:xfrm>
              <a:prstGeom prst="rect">
                <a:avLst/>
              </a:prstGeom>
              <a:grpFill/>
              <a:ln>
                <a:noFill/>
              </a:ln>
            </p:spPr>
            <p:style>
              <a:lnRef idx="1">
                <a:schemeClr val="accent3"/>
              </a:lnRef>
              <a:fillRef idx="2">
                <a:schemeClr val="accent3"/>
              </a:fillRef>
              <a:effectRef idx="1">
                <a:schemeClr val="accent3"/>
              </a:effectRef>
              <a:fontRef idx="minor">
                <a:schemeClr val="dk1"/>
              </a:fontRef>
            </p:style>
            <p:txBody>
              <a:bodyPr spcFirstLastPara="0" vert="horz" wrap="square" lIns="53467" tIns="53467" rIns="53467" bIns="53467" numCol="1" spcCol="1270" anchor="ctr" anchorCtr="0">
                <a:noAutofit/>
              </a:bodyPr>
              <a:lstStyle/>
              <a:p>
                <a:pPr algn="ctr" defTabSz="623794">
                  <a:lnSpc>
                    <a:spcPct val="90000"/>
                  </a:lnSpc>
                  <a:spcBef>
                    <a:spcPct val="0"/>
                  </a:spcBef>
                </a:pPr>
                <a:r>
                  <a:rPr lang="en-GB" sz="1053" b="1" dirty="0"/>
                  <a:t>2H)</a:t>
                </a:r>
                <a:r>
                  <a:rPr lang="en-GB" sz="1053" b="1" kern="1200" dirty="0"/>
                  <a:t> </a:t>
                </a:r>
                <a:r>
                  <a:rPr lang="en-GB" sz="1053" dirty="0"/>
                  <a:t>DIALOGIC TEACHING QUESTIONNAIRE</a:t>
                </a:r>
              </a:p>
            </p:txBody>
          </p:sp>
        </p:grpSp>
        <p:grpSp>
          <p:nvGrpSpPr>
            <p:cNvPr id="12" name="Gruppieren 36">
              <a:extLst>
                <a:ext uri="{FF2B5EF4-FFF2-40B4-BE49-F238E27FC236}">
                  <a16:creationId xmlns:a16="http://schemas.microsoft.com/office/drawing/2014/main" id="{4871BE8D-C98B-C44A-988C-1DFC20A7679C}"/>
                </a:ext>
              </a:extLst>
            </p:cNvPr>
            <p:cNvGrpSpPr/>
            <p:nvPr/>
          </p:nvGrpSpPr>
          <p:grpSpPr>
            <a:xfrm>
              <a:off x="2702833" y="3762442"/>
              <a:ext cx="1415130" cy="777798"/>
              <a:chOff x="2546235" y="3891458"/>
              <a:chExt cx="2239619" cy="1043691"/>
            </a:xfrm>
            <a:solidFill>
              <a:schemeClr val="accent3">
                <a:lumMod val="20000"/>
                <a:lumOff val="80000"/>
              </a:schemeClr>
            </a:solidFill>
          </p:grpSpPr>
          <p:sp>
            <p:nvSpPr>
              <p:cNvPr id="32" name="Abgerundetes Rechteck 37">
                <a:extLst>
                  <a:ext uri="{FF2B5EF4-FFF2-40B4-BE49-F238E27FC236}">
                    <a16:creationId xmlns:a16="http://schemas.microsoft.com/office/drawing/2014/main" id="{26516DD9-5D71-BB42-9F1F-10E8FBD72E88}"/>
                  </a:ext>
                </a:extLst>
              </p:cNvPr>
              <p:cNvSpPr/>
              <p:nvPr/>
            </p:nvSpPr>
            <p:spPr>
              <a:xfrm>
                <a:off x="2546235" y="3891458"/>
                <a:ext cx="2239619" cy="1043691"/>
              </a:xfrm>
              <a:prstGeom prst="roundRect">
                <a:avLst/>
              </a:prstGeom>
              <a:grpFill/>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33" name="Abgerundetes Rechteck 4">
                <a:extLst>
                  <a:ext uri="{FF2B5EF4-FFF2-40B4-BE49-F238E27FC236}">
                    <a16:creationId xmlns:a16="http://schemas.microsoft.com/office/drawing/2014/main" id="{5921CCC3-5AFC-2543-89B3-09A141CDF167}"/>
                  </a:ext>
                </a:extLst>
              </p:cNvPr>
              <p:cNvSpPr txBox="1"/>
              <p:nvPr/>
            </p:nvSpPr>
            <p:spPr>
              <a:xfrm>
                <a:off x="2597184" y="3942407"/>
                <a:ext cx="2137721" cy="941793"/>
              </a:xfrm>
              <a:prstGeom prst="rect">
                <a:avLst/>
              </a:prstGeom>
              <a:grpFill/>
              <a:ln>
                <a:noFill/>
              </a:ln>
            </p:spPr>
            <p:style>
              <a:lnRef idx="1">
                <a:schemeClr val="accent3"/>
              </a:lnRef>
              <a:fillRef idx="2">
                <a:schemeClr val="accent3"/>
              </a:fillRef>
              <a:effectRef idx="1">
                <a:schemeClr val="accent3"/>
              </a:effectRef>
              <a:fontRef idx="minor">
                <a:schemeClr val="dk1"/>
              </a:fontRef>
            </p:style>
            <p:txBody>
              <a:bodyPr spcFirstLastPara="0" vert="horz" wrap="square" lIns="53467" tIns="53467" rIns="53467" bIns="53467" numCol="1" spcCol="1270" anchor="ctr" anchorCtr="0">
                <a:noAutofit/>
              </a:bodyPr>
              <a:lstStyle/>
              <a:p>
                <a:pPr algn="ctr" defTabSz="623794">
                  <a:lnSpc>
                    <a:spcPct val="90000"/>
                  </a:lnSpc>
                  <a:spcBef>
                    <a:spcPct val="0"/>
                  </a:spcBef>
                </a:pPr>
                <a:r>
                  <a:rPr lang="en-GB" sz="1053" b="1" dirty="0"/>
                  <a:t>2G) </a:t>
                </a:r>
                <a:r>
                  <a:rPr lang="en-GB" sz="1053" dirty="0"/>
                  <a:t>STUDENT  SELF-ASSESSMENT</a:t>
                </a:r>
              </a:p>
            </p:txBody>
          </p:sp>
        </p:grpSp>
        <p:grpSp>
          <p:nvGrpSpPr>
            <p:cNvPr id="13" name="Gruppieren 39">
              <a:extLst>
                <a:ext uri="{FF2B5EF4-FFF2-40B4-BE49-F238E27FC236}">
                  <a16:creationId xmlns:a16="http://schemas.microsoft.com/office/drawing/2014/main" id="{5A53D25F-EFEA-CC43-8310-B59F0C361C09}"/>
                </a:ext>
              </a:extLst>
            </p:cNvPr>
            <p:cNvGrpSpPr/>
            <p:nvPr/>
          </p:nvGrpSpPr>
          <p:grpSpPr>
            <a:xfrm>
              <a:off x="4936255" y="3771650"/>
              <a:ext cx="1415130" cy="777798"/>
              <a:chOff x="2546235" y="3891458"/>
              <a:chExt cx="2239619" cy="1043691"/>
            </a:xfrm>
            <a:solidFill>
              <a:schemeClr val="accent3">
                <a:lumMod val="20000"/>
                <a:lumOff val="80000"/>
              </a:schemeClr>
            </a:solidFill>
          </p:grpSpPr>
          <p:sp>
            <p:nvSpPr>
              <p:cNvPr id="30" name="Abgerundetes Rechteck 40">
                <a:extLst>
                  <a:ext uri="{FF2B5EF4-FFF2-40B4-BE49-F238E27FC236}">
                    <a16:creationId xmlns:a16="http://schemas.microsoft.com/office/drawing/2014/main" id="{7FD60FAF-95BA-D840-85F7-E0ABFD7176E9}"/>
                  </a:ext>
                </a:extLst>
              </p:cNvPr>
              <p:cNvSpPr/>
              <p:nvPr/>
            </p:nvSpPr>
            <p:spPr>
              <a:xfrm>
                <a:off x="2546235" y="3891458"/>
                <a:ext cx="2239619" cy="1043691"/>
              </a:xfrm>
              <a:prstGeom prst="roundRect">
                <a:avLst/>
              </a:prstGeom>
              <a:grpFill/>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31" name="Abgerundetes Rechteck 4">
                <a:extLst>
                  <a:ext uri="{FF2B5EF4-FFF2-40B4-BE49-F238E27FC236}">
                    <a16:creationId xmlns:a16="http://schemas.microsoft.com/office/drawing/2014/main" id="{6FEE1D90-BA76-7143-94BF-73794007B794}"/>
                  </a:ext>
                </a:extLst>
              </p:cNvPr>
              <p:cNvSpPr txBox="1"/>
              <p:nvPr/>
            </p:nvSpPr>
            <p:spPr>
              <a:xfrm>
                <a:off x="2597184" y="3942407"/>
                <a:ext cx="2137721" cy="941793"/>
              </a:xfrm>
              <a:prstGeom prst="rect">
                <a:avLst/>
              </a:prstGeom>
              <a:grpFill/>
              <a:ln>
                <a:noFill/>
              </a:ln>
            </p:spPr>
            <p:style>
              <a:lnRef idx="1">
                <a:schemeClr val="accent3"/>
              </a:lnRef>
              <a:fillRef idx="2">
                <a:schemeClr val="accent3"/>
              </a:fillRef>
              <a:effectRef idx="1">
                <a:schemeClr val="accent3"/>
              </a:effectRef>
              <a:fontRef idx="minor">
                <a:schemeClr val="dk1"/>
              </a:fontRef>
            </p:style>
            <p:txBody>
              <a:bodyPr spcFirstLastPara="0" vert="horz" wrap="square" lIns="53467" tIns="53467" rIns="53467" bIns="53467" numCol="1" spcCol="1270" anchor="ctr" anchorCtr="0">
                <a:noAutofit/>
              </a:bodyPr>
              <a:lstStyle/>
              <a:p>
                <a:pPr algn="ctr" defTabSz="623794">
                  <a:lnSpc>
                    <a:spcPct val="90000"/>
                  </a:lnSpc>
                  <a:spcBef>
                    <a:spcPct val="0"/>
                  </a:spcBef>
                </a:pPr>
                <a:r>
                  <a:rPr lang="en-GB" sz="1053" b="1" dirty="0"/>
                  <a:t>2B) </a:t>
                </a:r>
                <a:r>
                  <a:rPr lang="en-GB" sz="1053" dirty="0"/>
                  <a:t>TIME SAMPLING CODING FOR GROUPWORK</a:t>
                </a:r>
              </a:p>
            </p:txBody>
          </p:sp>
        </p:grpSp>
        <p:grpSp>
          <p:nvGrpSpPr>
            <p:cNvPr id="14" name="Gruppieren 42">
              <a:extLst>
                <a:ext uri="{FF2B5EF4-FFF2-40B4-BE49-F238E27FC236}">
                  <a16:creationId xmlns:a16="http://schemas.microsoft.com/office/drawing/2014/main" id="{2C0823B1-D145-1B4E-B127-C8DB4DDB206D}"/>
                </a:ext>
              </a:extLst>
            </p:cNvPr>
            <p:cNvGrpSpPr/>
            <p:nvPr/>
          </p:nvGrpSpPr>
          <p:grpSpPr>
            <a:xfrm>
              <a:off x="6580902" y="3771650"/>
              <a:ext cx="1415130" cy="777798"/>
              <a:chOff x="2546235" y="3891458"/>
              <a:chExt cx="2239619" cy="1043691"/>
            </a:xfrm>
            <a:solidFill>
              <a:schemeClr val="accent3">
                <a:lumMod val="20000"/>
                <a:lumOff val="80000"/>
              </a:schemeClr>
            </a:solidFill>
          </p:grpSpPr>
          <p:sp>
            <p:nvSpPr>
              <p:cNvPr id="28" name="Abgerundetes Rechteck 43">
                <a:extLst>
                  <a:ext uri="{FF2B5EF4-FFF2-40B4-BE49-F238E27FC236}">
                    <a16:creationId xmlns:a16="http://schemas.microsoft.com/office/drawing/2014/main" id="{147C9A13-3D58-A344-A083-93D3002171A8}"/>
                  </a:ext>
                </a:extLst>
              </p:cNvPr>
              <p:cNvSpPr/>
              <p:nvPr/>
            </p:nvSpPr>
            <p:spPr>
              <a:xfrm>
                <a:off x="2546235" y="3891458"/>
                <a:ext cx="2239619" cy="1043691"/>
              </a:xfrm>
              <a:prstGeom prst="roundRect">
                <a:avLst/>
              </a:prstGeom>
              <a:grpFill/>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29" name="Abgerundetes Rechteck 4">
                <a:extLst>
                  <a:ext uri="{FF2B5EF4-FFF2-40B4-BE49-F238E27FC236}">
                    <a16:creationId xmlns:a16="http://schemas.microsoft.com/office/drawing/2014/main" id="{71C00ABC-9885-AD48-8A50-C0077AACF854}"/>
                  </a:ext>
                </a:extLst>
              </p:cNvPr>
              <p:cNvSpPr txBox="1"/>
              <p:nvPr/>
            </p:nvSpPr>
            <p:spPr>
              <a:xfrm>
                <a:off x="2597184" y="3942407"/>
                <a:ext cx="2137721" cy="941793"/>
              </a:xfrm>
              <a:prstGeom prst="rect">
                <a:avLst/>
              </a:prstGeom>
              <a:grpFill/>
              <a:ln>
                <a:noFill/>
              </a:ln>
            </p:spPr>
            <p:style>
              <a:lnRef idx="1">
                <a:schemeClr val="accent3"/>
              </a:lnRef>
              <a:fillRef idx="2">
                <a:schemeClr val="accent3"/>
              </a:fillRef>
              <a:effectRef idx="1">
                <a:schemeClr val="accent3"/>
              </a:effectRef>
              <a:fontRef idx="minor">
                <a:schemeClr val="dk1"/>
              </a:fontRef>
            </p:style>
            <p:txBody>
              <a:bodyPr spcFirstLastPara="0" vert="horz" wrap="square" lIns="53467" tIns="53467" rIns="53467" bIns="53467" numCol="1" spcCol="1270" anchor="ctr" anchorCtr="0">
                <a:noAutofit/>
              </a:bodyPr>
              <a:lstStyle/>
              <a:p>
                <a:pPr algn="ctr" defTabSz="623794">
                  <a:lnSpc>
                    <a:spcPct val="90000"/>
                  </a:lnSpc>
                  <a:spcBef>
                    <a:spcPct val="0"/>
                  </a:spcBef>
                </a:pPr>
                <a:r>
                  <a:rPr lang="en-GB" sz="1053" b="1" dirty="0"/>
                  <a:t>2C) </a:t>
                </a:r>
                <a:r>
                  <a:rPr lang="en-GB" sz="1053" dirty="0"/>
                  <a:t>CHECKLIST FOR INDIVIDUAL STUDENTS</a:t>
                </a:r>
              </a:p>
            </p:txBody>
          </p:sp>
        </p:grpSp>
        <p:grpSp>
          <p:nvGrpSpPr>
            <p:cNvPr id="15" name="Gruppieren 45">
              <a:extLst>
                <a:ext uri="{FF2B5EF4-FFF2-40B4-BE49-F238E27FC236}">
                  <a16:creationId xmlns:a16="http://schemas.microsoft.com/office/drawing/2014/main" id="{93B27DA1-FFCD-1A43-9506-4B983D04B52F}"/>
                </a:ext>
              </a:extLst>
            </p:cNvPr>
            <p:cNvGrpSpPr/>
            <p:nvPr/>
          </p:nvGrpSpPr>
          <p:grpSpPr>
            <a:xfrm>
              <a:off x="5766196" y="4705076"/>
              <a:ext cx="1415130" cy="777798"/>
              <a:chOff x="2546235" y="3891458"/>
              <a:chExt cx="2239619" cy="1043691"/>
            </a:xfrm>
            <a:solidFill>
              <a:schemeClr val="accent3">
                <a:lumMod val="20000"/>
                <a:lumOff val="80000"/>
              </a:schemeClr>
            </a:solidFill>
          </p:grpSpPr>
          <p:sp>
            <p:nvSpPr>
              <p:cNvPr id="26" name="Abgerundetes Rechteck 46">
                <a:extLst>
                  <a:ext uri="{FF2B5EF4-FFF2-40B4-BE49-F238E27FC236}">
                    <a16:creationId xmlns:a16="http://schemas.microsoft.com/office/drawing/2014/main" id="{74FC00A9-FAB5-6745-A11B-AFF6F09508E7}"/>
                  </a:ext>
                </a:extLst>
              </p:cNvPr>
              <p:cNvSpPr/>
              <p:nvPr/>
            </p:nvSpPr>
            <p:spPr>
              <a:xfrm>
                <a:off x="2546235" y="3891458"/>
                <a:ext cx="2239619" cy="1043691"/>
              </a:xfrm>
              <a:prstGeom prst="roundRect">
                <a:avLst/>
              </a:prstGeom>
              <a:grpFill/>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27" name="Abgerundetes Rechteck 4">
                <a:extLst>
                  <a:ext uri="{FF2B5EF4-FFF2-40B4-BE49-F238E27FC236}">
                    <a16:creationId xmlns:a16="http://schemas.microsoft.com/office/drawing/2014/main" id="{FFB51B78-DB66-2647-8541-5A9EEA6537A0}"/>
                  </a:ext>
                </a:extLst>
              </p:cNvPr>
              <p:cNvSpPr txBox="1"/>
              <p:nvPr/>
            </p:nvSpPr>
            <p:spPr>
              <a:xfrm>
                <a:off x="2597184" y="3942407"/>
                <a:ext cx="2137721" cy="941793"/>
              </a:xfrm>
              <a:prstGeom prst="rect">
                <a:avLst/>
              </a:prstGeom>
              <a:grpFill/>
              <a:ln>
                <a:noFill/>
              </a:ln>
            </p:spPr>
            <p:style>
              <a:lnRef idx="1">
                <a:schemeClr val="accent3"/>
              </a:lnRef>
              <a:fillRef idx="2">
                <a:schemeClr val="accent3"/>
              </a:fillRef>
              <a:effectRef idx="1">
                <a:schemeClr val="accent3"/>
              </a:effectRef>
              <a:fontRef idx="minor">
                <a:schemeClr val="dk1"/>
              </a:fontRef>
            </p:style>
            <p:txBody>
              <a:bodyPr spcFirstLastPara="0" vert="horz" wrap="square" lIns="53467" tIns="53467" rIns="53467" bIns="53467" numCol="1" spcCol="1270" anchor="ctr" anchorCtr="0">
                <a:noAutofit/>
              </a:bodyPr>
              <a:lstStyle/>
              <a:p>
                <a:pPr algn="ctr" defTabSz="623794">
                  <a:lnSpc>
                    <a:spcPct val="90000"/>
                  </a:lnSpc>
                  <a:spcBef>
                    <a:spcPct val="0"/>
                  </a:spcBef>
                </a:pPr>
                <a:r>
                  <a:rPr lang="en-GB" sz="1053" b="1" dirty="0"/>
                  <a:t>2D)</a:t>
                </a:r>
                <a:r>
                  <a:rPr lang="en-GB" sz="1053" b="1" kern="1200" dirty="0"/>
                  <a:t> </a:t>
                </a:r>
                <a:r>
                  <a:rPr lang="en-GB" sz="1053" dirty="0"/>
                  <a:t>GROUP WORK QUALITY RATING</a:t>
                </a:r>
              </a:p>
            </p:txBody>
          </p:sp>
        </p:grpSp>
        <p:grpSp>
          <p:nvGrpSpPr>
            <p:cNvPr id="16" name="Gruppieren 48">
              <a:extLst>
                <a:ext uri="{FF2B5EF4-FFF2-40B4-BE49-F238E27FC236}">
                  <a16:creationId xmlns:a16="http://schemas.microsoft.com/office/drawing/2014/main" id="{C1B5838F-2B8C-7344-A433-B44DB19DDF62}"/>
                </a:ext>
              </a:extLst>
            </p:cNvPr>
            <p:cNvGrpSpPr/>
            <p:nvPr/>
          </p:nvGrpSpPr>
          <p:grpSpPr>
            <a:xfrm>
              <a:off x="5326592" y="1217215"/>
              <a:ext cx="1415130" cy="777798"/>
              <a:chOff x="2546235" y="3891458"/>
              <a:chExt cx="2239619" cy="1043691"/>
            </a:xfrm>
            <a:solidFill>
              <a:schemeClr val="accent3">
                <a:lumMod val="20000"/>
                <a:lumOff val="80000"/>
              </a:schemeClr>
            </a:solidFill>
          </p:grpSpPr>
          <p:sp>
            <p:nvSpPr>
              <p:cNvPr id="24" name="Abgerundetes Rechteck 49">
                <a:extLst>
                  <a:ext uri="{FF2B5EF4-FFF2-40B4-BE49-F238E27FC236}">
                    <a16:creationId xmlns:a16="http://schemas.microsoft.com/office/drawing/2014/main" id="{DD977729-C8CD-D04E-B6D9-896382E936EB}"/>
                  </a:ext>
                </a:extLst>
              </p:cNvPr>
              <p:cNvSpPr/>
              <p:nvPr/>
            </p:nvSpPr>
            <p:spPr>
              <a:xfrm>
                <a:off x="2546235" y="3891458"/>
                <a:ext cx="2239619" cy="1043691"/>
              </a:xfrm>
              <a:prstGeom prst="roundRect">
                <a:avLst/>
              </a:prstGeom>
              <a:grpFill/>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25" name="Abgerundetes Rechteck 4">
                <a:extLst>
                  <a:ext uri="{FF2B5EF4-FFF2-40B4-BE49-F238E27FC236}">
                    <a16:creationId xmlns:a16="http://schemas.microsoft.com/office/drawing/2014/main" id="{1ABD11CA-2AA7-E54B-B6F0-7D1E12C3EB31}"/>
                  </a:ext>
                </a:extLst>
              </p:cNvPr>
              <p:cNvSpPr txBox="1"/>
              <p:nvPr/>
            </p:nvSpPr>
            <p:spPr>
              <a:xfrm>
                <a:off x="2597184" y="3942407"/>
                <a:ext cx="2137721" cy="941793"/>
              </a:xfrm>
              <a:prstGeom prst="rect">
                <a:avLst/>
              </a:prstGeom>
              <a:grpFill/>
              <a:ln>
                <a:noFill/>
              </a:ln>
            </p:spPr>
            <p:style>
              <a:lnRef idx="1">
                <a:schemeClr val="accent3"/>
              </a:lnRef>
              <a:fillRef idx="2">
                <a:schemeClr val="accent3"/>
              </a:fillRef>
              <a:effectRef idx="1">
                <a:schemeClr val="accent3"/>
              </a:effectRef>
              <a:fontRef idx="minor">
                <a:schemeClr val="dk1"/>
              </a:fontRef>
            </p:style>
            <p:txBody>
              <a:bodyPr spcFirstLastPara="0" vert="horz" wrap="square" lIns="53467" tIns="53467" rIns="53467" bIns="53467" numCol="1" spcCol="1270" anchor="ctr" anchorCtr="0">
                <a:noAutofit/>
              </a:bodyPr>
              <a:lstStyle/>
              <a:p>
                <a:pPr algn="ctr" defTabSz="623794">
                  <a:lnSpc>
                    <a:spcPct val="90000"/>
                  </a:lnSpc>
                  <a:spcBef>
                    <a:spcPct val="0"/>
                  </a:spcBef>
                </a:pPr>
                <a:r>
                  <a:rPr lang="en-GB" sz="1053" b="1" dirty="0"/>
                  <a:t>2A) </a:t>
                </a:r>
                <a:r>
                  <a:rPr lang="en-GB" sz="1053" dirty="0"/>
                  <a:t>CODING AUDIO/VIDEO TRANSCRIPT</a:t>
                </a:r>
              </a:p>
            </p:txBody>
          </p:sp>
        </p:grpSp>
        <p:grpSp>
          <p:nvGrpSpPr>
            <p:cNvPr id="17" name="Gruppieren 51">
              <a:extLst>
                <a:ext uri="{FF2B5EF4-FFF2-40B4-BE49-F238E27FC236}">
                  <a16:creationId xmlns:a16="http://schemas.microsoft.com/office/drawing/2014/main" id="{DC2F19C2-E2E8-3A42-B18F-43E6C4094A4D}"/>
                </a:ext>
              </a:extLst>
            </p:cNvPr>
            <p:cNvGrpSpPr/>
            <p:nvPr/>
          </p:nvGrpSpPr>
          <p:grpSpPr>
            <a:xfrm>
              <a:off x="5321837" y="2147413"/>
              <a:ext cx="1415130" cy="777798"/>
              <a:chOff x="2546235" y="3891458"/>
              <a:chExt cx="2239619" cy="1043691"/>
            </a:xfrm>
            <a:solidFill>
              <a:schemeClr val="accent3">
                <a:lumMod val="20000"/>
                <a:lumOff val="80000"/>
              </a:schemeClr>
            </a:solidFill>
          </p:grpSpPr>
          <p:sp>
            <p:nvSpPr>
              <p:cNvPr id="22" name="Abgerundetes Rechteck 52">
                <a:extLst>
                  <a:ext uri="{FF2B5EF4-FFF2-40B4-BE49-F238E27FC236}">
                    <a16:creationId xmlns:a16="http://schemas.microsoft.com/office/drawing/2014/main" id="{CDCDE2F8-E9C4-0D4E-9BC1-99A5AF68F302}"/>
                  </a:ext>
                </a:extLst>
              </p:cNvPr>
              <p:cNvSpPr/>
              <p:nvPr/>
            </p:nvSpPr>
            <p:spPr>
              <a:xfrm>
                <a:off x="2546235" y="3891458"/>
                <a:ext cx="2239619" cy="1043691"/>
              </a:xfrm>
              <a:prstGeom prst="roundRect">
                <a:avLst/>
              </a:prstGeom>
              <a:grpFill/>
            </p:spPr>
            <p:style>
              <a:lnRef idx="1">
                <a:schemeClr val="accent3"/>
              </a:lnRef>
              <a:fillRef idx="2">
                <a:schemeClr val="accent3"/>
              </a:fillRef>
              <a:effectRef idx="1">
                <a:schemeClr val="accent3"/>
              </a:effectRef>
              <a:fontRef idx="minor">
                <a:schemeClr val="dk1"/>
              </a:fontRef>
            </p:style>
            <p:txBody>
              <a:bodyPr/>
              <a:lstStyle/>
              <a:p>
                <a:endParaRPr lang="en-US"/>
              </a:p>
            </p:txBody>
          </p:sp>
          <p:sp>
            <p:nvSpPr>
              <p:cNvPr id="23" name="Abgerundetes Rechteck 4">
                <a:extLst>
                  <a:ext uri="{FF2B5EF4-FFF2-40B4-BE49-F238E27FC236}">
                    <a16:creationId xmlns:a16="http://schemas.microsoft.com/office/drawing/2014/main" id="{09B3FB26-F893-064B-AF0B-C055EF48A9D6}"/>
                  </a:ext>
                </a:extLst>
              </p:cNvPr>
              <p:cNvSpPr txBox="1"/>
              <p:nvPr/>
            </p:nvSpPr>
            <p:spPr>
              <a:xfrm>
                <a:off x="2597184" y="3942407"/>
                <a:ext cx="2137721" cy="941793"/>
              </a:xfrm>
              <a:prstGeom prst="rect">
                <a:avLst/>
              </a:prstGeom>
              <a:grpFill/>
              <a:ln>
                <a:noFill/>
              </a:ln>
            </p:spPr>
            <p:style>
              <a:lnRef idx="1">
                <a:schemeClr val="accent3"/>
              </a:lnRef>
              <a:fillRef idx="2">
                <a:schemeClr val="accent3"/>
              </a:fillRef>
              <a:effectRef idx="1">
                <a:schemeClr val="accent3"/>
              </a:effectRef>
              <a:fontRef idx="minor">
                <a:schemeClr val="dk1"/>
              </a:fontRef>
            </p:style>
            <p:txBody>
              <a:bodyPr spcFirstLastPara="0" vert="horz" wrap="square" lIns="53467" tIns="53467" rIns="53467" bIns="53467" numCol="1" spcCol="1270" anchor="ctr" anchorCtr="0">
                <a:noAutofit/>
              </a:bodyPr>
              <a:lstStyle/>
              <a:p>
                <a:pPr algn="ctr" defTabSz="623794">
                  <a:lnSpc>
                    <a:spcPct val="90000"/>
                  </a:lnSpc>
                  <a:spcBef>
                    <a:spcPct val="0"/>
                  </a:spcBef>
                </a:pPr>
                <a:r>
                  <a:rPr lang="en-GB" sz="1053" b="1" dirty="0"/>
                  <a:t>2E) </a:t>
                </a:r>
                <a:r>
                  <a:rPr lang="en-GB" sz="1053" dirty="0"/>
                  <a:t>WHOLE-CLASS PARTICIPATION OVERVIEW</a:t>
                </a:r>
              </a:p>
            </p:txBody>
          </p:sp>
        </p:grpSp>
        <p:sp>
          <p:nvSpPr>
            <p:cNvPr id="18" name="Ellipse 2">
              <a:extLst>
                <a:ext uri="{FF2B5EF4-FFF2-40B4-BE49-F238E27FC236}">
                  <a16:creationId xmlns:a16="http://schemas.microsoft.com/office/drawing/2014/main" id="{67780C8E-446F-A147-B3FD-B05144654944}"/>
                </a:ext>
              </a:extLst>
            </p:cNvPr>
            <p:cNvSpPr/>
            <p:nvPr/>
          </p:nvSpPr>
          <p:spPr>
            <a:xfrm>
              <a:off x="855126" y="2754456"/>
              <a:ext cx="1643163" cy="8615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1" tIns="40100" rIns="80201" bIns="40100" numCol="1" spcCol="0" rtlCol="0" fromWordArt="0" anchor="ctr" anchorCtr="0" forceAA="0" compatLnSpc="1">
              <a:prstTxWarp prst="textNoShape">
                <a:avLst/>
              </a:prstTxWarp>
              <a:noAutofit/>
            </a:bodyPr>
            <a:lstStyle/>
            <a:p>
              <a:pPr algn="ctr"/>
              <a:r>
                <a:rPr lang="de-DE" sz="1140" b="1" dirty="0">
                  <a:solidFill>
                    <a:schemeClr val="bg1"/>
                  </a:solidFill>
                  <a:cs typeface="Arial" panose="020B0604020202020204" pitchFamily="34" charset="0"/>
                </a:rPr>
                <a:t>WIDER DIALOGIC PRACTICES</a:t>
              </a:r>
            </a:p>
          </p:txBody>
        </p:sp>
        <p:sp>
          <p:nvSpPr>
            <p:cNvPr id="19" name="Ellipse 67">
              <a:extLst>
                <a:ext uri="{FF2B5EF4-FFF2-40B4-BE49-F238E27FC236}">
                  <a16:creationId xmlns:a16="http://schemas.microsoft.com/office/drawing/2014/main" id="{E77C01C0-9BF2-BE41-9BF5-8BAEE394D69F}"/>
                </a:ext>
              </a:extLst>
            </p:cNvPr>
            <p:cNvSpPr/>
            <p:nvPr/>
          </p:nvSpPr>
          <p:spPr>
            <a:xfrm>
              <a:off x="6875737" y="2754456"/>
              <a:ext cx="1643163" cy="86156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1" tIns="40100" rIns="80201" bIns="40100" numCol="1" spcCol="0" rtlCol="0" fromWordArt="0" anchor="ctr" anchorCtr="0" forceAA="0" compatLnSpc="1">
              <a:prstTxWarp prst="textNoShape">
                <a:avLst/>
              </a:prstTxWarp>
              <a:noAutofit/>
            </a:bodyPr>
            <a:lstStyle/>
            <a:p>
              <a:pPr algn="ctr"/>
              <a:r>
                <a:rPr lang="de-DE" sz="1140" b="1" dirty="0">
                  <a:solidFill>
                    <a:schemeClr val="bg1"/>
                  </a:solidFill>
                  <a:cs typeface="Arial" panose="020B0604020202020204" pitchFamily="34" charset="0"/>
                </a:rPr>
                <a:t>DIALOGUE TURN BY TURN</a:t>
              </a:r>
            </a:p>
          </p:txBody>
        </p:sp>
        <p:sp>
          <p:nvSpPr>
            <p:cNvPr id="20" name="Ellipse 68">
              <a:extLst>
                <a:ext uri="{FF2B5EF4-FFF2-40B4-BE49-F238E27FC236}">
                  <a16:creationId xmlns:a16="http://schemas.microsoft.com/office/drawing/2014/main" id="{68FD4605-97FF-0D41-8107-8C65E58F6068}"/>
                </a:ext>
              </a:extLst>
            </p:cNvPr>
            <p:cNvSpPr/>
            <p:nvPr/>
          </p:nvSpPr>
          <p:spPr>
            <a:xfrm>
              <a:off x="3933429" y="-16106"/>
              <a:ext cx="1643163" cy="86156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1" tIns="40100" rIns="80201" bIns="40100" numCol="1" spcCol="0" rtlCol="0" fromWordArt="0" anchor="ctr" anchorCtr="0" forceAA="0" compatLnSpc="1">
              <a:prstTxWarp prst="textNoShape">
                <a:avLst/>
              </a:prstTxWarp>
              <a:noAutofit/>
            </a:bodyPr>
            <a:lstStyle/>
            <a:p>
              <a:pPr algn="ctr"/>
              <a:r>
                <a:rPr lang="de-DE" sz="1140" b="1" dirty="0">
                  <a:solidFill>
                    <a:schemeClr val="bg1"/>
                  </a:solidFill>
                  <a:cs typeface="Arial" panose="020B0604020202020204" pitchFamily="34" charset="0"/>
                </a:rPr>
                <a:t>WHOLE-CLASS TEACHING</a:t>
              </a:r>
            </a:p>
          </p:txBody>
        </p:sp>
        <p:sp>
          <p:nvSpPr>
            <p:cNvPr id="21" name="Ellipse 69">
              <a:extLst>
                <a:ext uri="{FF2B5EF4-FFF2-40B4-BE49-F238E27FC236}">
                  <a16:creationId xmlns:a16="http://schemas.microsoft.com/office/drawing/2014/main" id="{AE65EF76-4667-0348-9A63-46266A3562C5}"/>
                </a:ext>
              </a:extLst>
            </p:cNvPr>
            <p:cNvSpPr/>
            <p:nvPr/>
          </p:nvSpPr>
          <p:spPr>
            <a:xfrm>
              <a:off x="3933430" y="5657108"/>
              <a:ext cx="1643163" cy="86156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201" tIns="40100" rIns="80201" bIns="40100" numCol="1" spcCol="0" rtlCol="0" fromWordArt="0" anchor="ctr" anchorCtr="0" forceAA="0" compatLnSpc="1">
              <a:prstTxWarp prst="textNoShape">
                <a:avLst/>
              </a:prstTxWarp>
              <a:noAutofit/>
            </a:bodyPr>
            <a:lstStyle/>
            <a:p>
              <a:pPr algn="ctr"/>
              <a:r>
                <a:rPr lang="de-DE" sz="1053" b="1" dirty="0">
                  <a:solidFill>
                    <a:schemeClr val="bg1"/>
                  </a:solidFill>
                  <a:cs typeface="Arial" panose="020B0604020202020204" pitchFamily="34" charset="0"/>
                </a:rPr>
                <a:t>GROUPWORK</a:t>
              </a: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12296888"/>
              </p:ext>
            </p:extLst>
          </p:nvPr>
        </p:nvGraphicFramePr>
        <p:xfrm>
          <a:off x="5068704" y="1597032"/>
          <a:ext cx="5205981" cy="3334765"/>
        </p:xfrm>
        <a:graphic>
          <a:graphicData uri="http://schemas.openxmlformats.org/drawingml/2006/table">
            <a:tbl>
              <a:tblPr firstRow="1" bandRow="1">
                <a:tableStyleId>{2D5ABB26-0587-4C30-8999-92F81FD0307C}</a:tableStyleId>
              </a:tblPr>
              <a:tblGrid>
                <a:gridCol w="591312">
                  <a:extLst>
                    <a:ext uri="{9D8B030D-6E8A-4147-A177-3AD203B41FA5}">
                      <a16:colId xmlns:a16="http://schemas.microsoft.com/office/drawing/2014/main" val="20000"/>
                    </a:ext>
                  </a:extLst>
                </a:gridCol>
                <a:gridCol w="1058284">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889385">
                  <a:extLst>
                    <a:ext uri="{9D8B030D-6E8A-4147-A177-3AD203B41FA5}">
                      <a16:colId xmlns:a16="http://schemas.microsoft.com/office/drawing/2014/main" val="20003"/>
                    </a:ext>
                  </a:extLst>
                </a:gridCol>
              </a:tblGrid>
              <a:tr h="554735">
                <a:tc>
                  <a:txBody>
                    <a:bodyPr/>
                    <a:lstStyle/>
                    <a:p>
                      <a:pPr>
                        <a:lnSpc>
                          <a:spcPct val="100000"/>
                        </a:lnSpc>
                        <a:spcBef>
                          <a:spcPts val="50"/>
                        </a:spcBef>
                      </a:pPr>
                      <a:endParaRPr sz="1200" spc="0" baseline="0" dirty="0">
                        <a:latin typeface="Times New Roman"/>
                        <a:cs typeface="Times New Roman"/>
                      </a:endParaRPr>
                    </a:p>
                    <a:p>
                      <a:pPr marL="83820">
                        <a:lnSpc>
                          <a:spcPct val="100000"/>
                        </a:lnSpc>
                      </a:pPr>
                      <a:r>
                        <a:rPr sz="1200" b="1" spc="0" baseline="0" dirty="0">
                          <a:latin typeface="Arial"/>
                          <a:cs typeface="Arial"/>
                        </a:rPr>
                        <a:t>Line no.</a:t>
                      </a:r>
                      <a:endParaRPr sz="1200" spc="0" baseline="0" dirty="0">
                        <a:latin typeface="Arial"/>
                        <a:cs typeface="Arial"/>
                      </a:endParaRPr>
                    </a:p>
                  </a:txBody>
                  <a:tcPr marL="0" marR="0" marT="635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413384">
                        <a:lnSpc>
                          <a:spcPct val="100000"/>
                        </a:lnSpc>
                      </a:pPr>
                      <a:endParaRPr lang="en-GB" sz="1200" b="0" spc="0" baseline="0" dirty="0">
                        <a:latin typeface="Times New Roman"/>
                        <a:cs typeface="Times New Roman"/>
                      </a:endParaRPr>
                    </a:p>
                    <a:p>
                      <a:pPr marL="273050" indent="-41275">
                        <a:lnSpc>
                          <a:spcPct val="100000"/>
                        </a:lnSpc>
                        <a:tabLst/>
                      </a:pPr>
                      <a:r>
                        <a:rPr sz="1200" b="1" spc="0" baseline="0" dirty="0">
                          <a:latin typeface="Arial"/>
                          <a:cs typeface="Arial"/>
                        </a:rPr>
                        <a:t>Speaker</a:t>
                      </a:r>
                      <a:endParaRPr sz="1200" spc="0" baseline="0" dirty="0">
                        <a:latin typeface="Arial"/>
                        <a:cs typeface="Arial"/>
                      </a:endParaRPr>
                    </a:p>
                  </a:txBody>
                  <a:tcPr marL="0" marR="0" marT="635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nSpc>
                          <a:spcPct val="100000"/>
                        </a:lnSpc>
                        <a:spcBef>
                          <a:spcPts val="50"/>
                        </a:spcBef>
                      </a:pPr>
                      <a:endParaRPr sz="1200" spc="0" baseline="0" dirty="0">
                        <a:latin typeface="Times New Roman"/>
                        <a:cs typeface="Times New Roman"/>
                      </a:endParaRPr>
                    </a:p>
                    <a:p>
                      <a:pPr algn="ctr">
                        <a:lnSpc>
                          <a:spcPct val="100000"/>
                        </a:lnSpc>
                      </a:pPr>
                      <a:r>
                        <a:rPr sz="1200" b="1" spc="0" baseline="0" dirty="0">
                          <a:latin typeface="Arial"/>
                          <a:cs typeface="Arial"/>
                        </a:rPr>
                        <a:t>Turn</a:t>
                      </a:r>
                      <a:endParaRPr sz="1200" spc="0" baseline="0" dirty="0">
                        <a:latin typeface="Arial"/>
                        <a:cs typeface="Arial"/>
                      </a:endParaRPr>
                    </a:p>
                  </a:txBody>
                  <a:tcPr marL="0" marR="0" marT="635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227329">
                        <a:lnSpc>
                          <a:spcPct val="100000"/>
                        </a:lnSpc>
                      </a:pPr>
                      <a:endParaRPr lang="en-GB" sz="1200" b="0" spc="0" baseline="0" dirty="0">
                        <a:latin typeface="Times New Roman"/>
                        <a:cs typeface="Times New Roman"/>
                      </a:endParaRPr>
                    </a:p>
                    <a:p>
                      <a:pPr marL="227329">
                        <a:lnSpc>
                          <a:spcPct val="100000"/>
                        </a:lnSpc>
                      </a:pPr>
                      <a:r>
                        <a:rPr sz="1200" b="1" spc="0" baseline="0" dirty="0">
                          <a:latin typeface="Arial"/>
                          <a:cs typeface="Arial"/>
                        </a:rPr>
                        <a:t>Code</a:t>
                      </a:r>
                      <a:r>
                        <a:rPr lang="en-GB" sz="1200" b="1" spc="0" baseline="0" dirty="0">
                          <a:latin typeface="Arial"/>
                          <a:cs typeface="Arial"/>
                        </a:rPr>
                        <a:t>(s)</a:t>
                      </a:r>
                      <a:endParaRPr sz="1200" spc="0" baseline="0" dirty="0">
                        <a:latin typeface="Arial"/>
                        <a:cs typeface="Arial"/>
                      </a:endParaRPr>
                    </a:p>
                  </a:txBody>
                  <a:tcPr marL="0" marR="0" marT="635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0"/>
                  </a:ext>
                </a:extLst>
              </a:tr>
              <a:tr h="554736">
                <a:tc>
                  <a:txBody>
                    <a:bodyPr/>
                    <a:lstStyle/>
                    <a:p>
                      <a:endParaRPr sz="100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dirty="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1"/>
                  </a:ext>
                </a:extLst>
              </a:tr>
              <a:tr h="557784">
                <a:tc>
                  <a:txBody>
                    <a:bodyPr/>
                    <a:lstStyle/>
                    <a:p>
                      <a:endParaRPr sz="100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dirty="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2"/>
                  </a:ext>
                </a:extLst>
              </a:tr>
              <a:tr h="554736">
                <a:tc>
                  <a:txBody>
                    <a:bodyPr/>
                    <a:lstStyle/>
                    <a:p>
                      <a:endParaRPr sz="100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3"/>
                  </a:ext>
                </a:extLst>
              </a:tr>
              <a:tr h="554736">
                <a:tc>
                  <a:txBody>
                    <a:bodyPr/>
                    <a:lstStyle/>
                    <a:p>
                      <a:endParaRPr sz="100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dirty="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4"/>
                  </a:ext>
                </a:extLst>
              </a:tr>
              <a:tr h="557783">
                <a:tc>
                  <a:txBody>
                    <a:bodyPr/>
                    <a:lstStyle/>
                    <a:p>
                      <a:endParaRPr sz="100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dirty="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5"/>
                  </a:ext>
                </a:extLst>
              </a:tr>
            </a:tbl>
          </a:graphicData>
        </a:graphic>
      </p:graphicFrame>
      <p:sp>
        <p:nvSpPr>
          <p:cNvPr id="3" name="object 3"/>
          <p:cNvSpPr txBox="1"/>
          <p:nvPr/>
        </p:nvSpPr>
        <p:spPr>
          <a:xfrm>
            <a:off x="356869" y="637541"/>
            <a:ext cx="4473575" cy="5808385"/>
          </a:xfrm>
          <a:prstGeom prst="rect">
            <a:avLst/>
          </a:prstGeom>
          <a:ln w="31733">
            <a:solidFill>
              <a:srgbClr val="2791A6"/>
            </a:solidFill>
          </a:ln>
        </p:spPr>
        <p:txBody>
          <a:bodyPr vert="horz" wrap="square" lIns="0" tIns="76835" rIns="0" bIns="0" rtlCol="0">
            <a:spAutoFit/>
          </a:bodyPr>
          <a:lstStyle/>
          <a:p>
            <a:pPr marL="81280">
              <a:lnSpc>
                <a:spcPct val="100000"/>
              </a:lnSpc>
              <a:spcBef>
                <a:spcPts val="605"/>
              </a:spcBef>
            </a:pPr>
            <a:r>
              <a:rPr sz="1400" b="1" kern="0" dirty="0">
                <a:latin typeface="Arial"/>
                <a:cs typeface="Arial"/>
              </a:rPr>
              <a:t>2A: Template for coding an audio/video transcript</a:t>
            </a:r>
            <a:endParaRPr sz="1400" kern="0" dirty="0">
              <a:latin typeface="Arial"/>
              <a:cs typeface="Arial"/>
            </a:endParaRPr>
          </a:p>
          <a:p>
            <a:pPr marL="81280" marR="544195">
              <a:lnSpc>
                <a:spcPct val="121700"/>
              </a:lnSpc>
              <a:spcBef>
                <a:spcPts val="630"/>
              </a:spcBef>
            </a:pPr>
            <a:r>
              <a:rPr sz="1200" kern="0" dirty="0">
                <a:latin typeface="Arial Unicode MS"/>
                <a:cs typeface="Arial Unicode MS"/>
              </a:rPr>
              <a:t>You can use this template to apply T-SEDA codes to individual speakers</a:t>
            </a:r>
            <a:r>
              <a:rPr lang="en-GB" sz="1200" kern="0" dirty="0">
                <a:latin typeface="Arial Unicode MS"/>
                <a:cs typeface="Arial Unicode MS"/>
              </a:rPr>
              <a:t>'</a:t>
            </a:r>
            <a:r>
              <a:rPr sz="1200" kern="0" dirty="0">
                <a:latin typeface="Arial Unicode MS"/>
                <a:cs typeface="Arial Unicode MS"/>
              </a:rPr>
              <a:t> turns.</a:t>
            </a:r>
          </a:p>
          <a:p>
            <a:pPr marL="81280">
              <a:lnSpc>
                <a:spcPct val="100000"/>
              </a:lnSpc>
              <a:spcBef>
                <a:spcPts val="885"/>
              </a:spcBef>
            </a:pPr>
            <a:r>
              <a:rPr sz="1200" b="1" kern="0" dirty="0">
                <a:latin typeface="Arial"/>
                <a:cs typeface="Arial"/>
              </a:rPr>
              <a:t>Guidance notes:</a:t>
            </a:r>
            <a:endParaRPr sz="1200" kern="0" dirty="0">
              <a:latin typeface="Arial"/>
              <a:cs typeface="Arial"/>
            </a:endParaRPr>
          </a:p>
          <a:p>
            <a:pPr marL="252413" marR="347980" indent="-157163">
              <a:lnSpc>
                <a:spcPct val="120000"/>
              </a:lnSpc>
              <a:spcBef>
                <a:spcPts val="620"/>
              </a:spcBef>
              <a:buSzPct val="83333"/>
              <a:buFont typeface="Arial" panose="020B0604020202020204" pitchFamily="34" charset="0"/>
              <a:buChar char="•"/>
              <a:tabLst>
                <a:tab pos="168275" algn="l"/>
              </a:tabLst>
            </a:pPr>
            <a:r>
              <a:rPr sz="1200" kern="0" dirty="0">
                <a:latin typeface="Arial Unicode MS"/>
                <a:cs typeface="Arial Unicode MS"/>
              </a:rPr>
              <a:t>Create your transcript in a table like this one, adding as many rows as you need</a:t>
            </a:r>
          </a:p>
          <a:p>
            <a:pPr marL="252413" indent="-157163">
              <a:lnSpc>
                <a:spcPct val="100000"/>
              </a:lnSpc>
              <a:spcBef>
                <a:spcPts val="910"/>
              </a:spcBef>
              <a:buSzPct val="83333"/>
              <a:buFont typeface="Arial" panose="020B0604020202020204" pitchFamily="34" charset="0"/>
              <a:buChar char="•"/>
              <a:tabLst>
                <a:tab pos="168275" algn="l"/>
              </a:tabLst>
            </a:pPr>
            <a:r>
              <a:rPr sz="1200" kern="0" dirty="0">
                <a:latin typeface="Arial Unicode MS"/>
                <a:cs typeface="Arial Unicode MS"/>
              </a:rPr>
              <a:t>Numbering the terms makes them easily identifiable</a:t>
            </a:r>
          </a:p>
          <a:p>
            <a:pPr marL="252413" marR="579755" indent="-157163">
              <a:lnSpc>
                <a:spcPct val="120000"/>
              </a:lnSpc>
              <a:spcBef>
                <a:spcPts val="600"/>
              </a:spcBef>
              <a:buSzPct val="83333"/>
              <a:buFont typeface="Arial" panose="020B0604020202020204" pitchFamily="34" charset="0"/>
              <a:buChar char="•"/>
              <a:tabLst>
                <a:tab pos="168275" algn="l"/>
              </a:tabLst>
            </a:pPr>
            <a:r>
              <a:rPr sz="1200" kern="0" dirty="0">
                <a:latin typeface="Arial Unicode MS"/>
                <a:cs typeface="Arial Unicode MS"/>
              </a:rPr>
              <a:t>You can choose one or two codes to look for, or use many categories, depending on what the focus of your inquiry is</a:t>
            </a:r>
          </a:p>
          <a:p>
            <a:pPr marL="252413" marR="185420" indent="-157163">
              <a:lnSpc>
                <a:spcPct val="120000"/>
              </a:lnSpc>
              <a:spcBef>
                <a:spcPts val="625"/>
              </a:spcBef>
              <a:buSzPct val="83333"/>
              <a:buFont typeface="Arial" panose="020B0604020202020204" pitchFamily="34" charset="0"/>
              <a:buChar char="•"/>
              <a:tabLst>
                <a:tab pos="168275" algn="l"/>
              </a:tabLst>
            </a:pPr>
            <a:r>
              <a:rPr sz="1200" kern="0" dirty="0">
                <a:latin typeface="Arial Unicode MS"/>
                <a:cs typeface="Arial Unicode MS"/>
              </a:rPr>
              <a:t>Some turns might be left uncoded because none of the categories apply</a:t>
            </a:r>
          </a:p>
          <a:p>
            <a:pPr marL="252413" marR="406400" indent="-157163">
              <a:lnSpc>
                <a:spcPct val="120000"/>
              </a:lnSpc>
              <a:spcBef>
                <a:spcPts val="625"/>
              </a:spcBef>
              <a:buSzPct val="83333"/>
              <a:buFont typeface="Arial" panose="020B0604020202020204" pitchFamily="34" charset="0"/>
              <a:buChar char="•"/>
              <a:tabLst>
                <a:tab pos="168275" algn="l"/>
              </a:tabLst>
            </a:pPr>
            <a:r>
              <a:rPr sz="1200" kern="0" dirty="0">
                <a:latin typeface="Arial Unicode MS"/>
                <a:cs typeface="Arial Unicode MS"/>
              </a:rPr>
              <a:t>Alternatively, some speakers’ turns might have more than one code applied to them</a:t>
            </a:r>
          </a:p>
          <a:p>
            <a:pPr marL="252413" marR="358775" indent="-157163">
              <a:lnSpc>
                <a:spcPct val="120000"/>
              </a:lnSpc>
              <a:spcBef>
                <a:spcPts val="625"/>
              </a:spcBef>
              <a:buSzPct val="83333"/>
              <a:buFont typeface="Arial" panose="020B0604020202020204" pitchFamily="34" charset="0"/>
              <a:buChar char="•"/>
              <a:tabLst>
                <a:tab pos="168275" algn="l"/>
              </a:tabLst>
            </a:pPr>
            <a:r>
              <a:rPr sz="1200" kern="0" dirty="0">
                <a:latin typeface="Arial Unicode MS"/>
                <a:cs typeface="Arial Unicode MS"/>
              </a:rPr>
              <a:t>You could also add a comments category to each row to record your thoughts about how the dialogue is unfolding</a:t>
            </a:r>
          </a:p>
          <a:p>
            <a:pPr>
              <a:lnSpc>
                <a:spcPct val="100000"/>
              </a:lnSpc>
            </a:pPr>
            <a:endParaRPr sz="1400" kern="0" dirty="0">
              <a:latin typeface="Times New Roman"/>
              <a:cs typeface="Times New Roman"/>
            </a:endParaRPr>
          </a:p>
          <a:p>
            <a:pPr>
              <a:lnSpc>
                <a:spcPct val="100000"/>
              </a:lnSpc>
              <a:spcBef>
                <a:spcPts val="15"/>
              </a:spcBef>
            </a:pPr>
            <a:endParaRPr sz="1150" kern="0" dirty="0">
              <a:latin typeface="Times New Roman"/>
              <a:cs typeface="Times New Roman"/>
            </a:endParaRPr>
          </a:p>
          <a:p>
            <a:pPr marL="80645" marR="177800" indent="378460">
              <a:lnSpc>
                <a:spcPct val="101699"/>
              </a:lnSpc>
              <a:spcBef>
                <a:spcPts val="5"/>
              </a:spcBef>
            </a:pPr>
            <a:r>
              <a:rPr sz="1200" b="1" kern="0" dirty="0">
                <a:latin typeface="Arial"/>
                <a:cs typeface="Arial"/>
              </a:rPr>
              <a:t>A downloadable transcript coding template </a:t>
            </a:r>
            <a:r>
              <a:rPr sz="1200" kern="0" dirty="0">
                <a:latin typeface="Arial Unicode MS"/>
                <a:cs typeface="Arial Unicode MS"/>
              </a:rPr>
              <a:t>is available from our </a:t>
            </a:r>
            <a:r>
              <a:rPr sz="1200" kern="0" dirty="0">
                <a:latin typeface="Arial Unicode MS"/>
                <a:cs typeface="Arial Unicode MS"/>
                <a:hlinkClick r:id="rId2"/>
              </a:rPr>
              <a:t>website</a:t>
            </a:r>
            <a:r>
              <a:rPr lang="en-GB" sz="1200" b="1" kern="0" dirty="0">
                <a:latin typeface="Arial"/>
                <a:cs typeface="Arial"/>
              </a:rPr>
              <a:t> </a:t>
            </a:r>
            <a:r>
              <a:rPr lang="en-GB" sz="1200" kern="0" dirty="0">
                <a:latin typeface="Arial"/>
                <a:cs typeface="Arial"/>
              </a:rPr>
              <a:t>and </a:t>
            </a:r>
            <a:r>
              <a:rPr lang="en-GB" sz="1200" b="1" kern="0" dirty="0">
                <a:latin typeface="Arial"/>
                <a:cs typeface="Arial"/>
              </a:rPr>
              <a:t>transcription guidance</a:t>
            </a:r>
            <a:r>
              <a:rPr lang="en-GB" sz="1200" kern="0" dirty="0">
                <a:latin typeface="Arial"/>
                <a:cs typeface="Arial"/>
              </a:rPr>
              <a:t> is in the Additional Resources.</a:t>
            </a:r>
            <a:endParaRPr sz="1200" kern="0" dirty="0">
              <a:latin typeface="Arial"/>
              <a:cs typeface="Arial"/>
            </a:endParaRPr>
          </a:p>
          <a:p>
            <a:pPr>
              <a:lnSpc>
                <a:spcPct val="100000"/>
              </a:lnSpc>
              <a:spcBef>
                <a:spcPts val="50"/>
              </a:spcBef>
            </a:pPr>
            <a:endParaRPr sz="1250" kern="0" dirty="0">
              <a:latin typeface="Times New Roman"/>
              <a:cs typeface="Times New Roman"/>
            </a:endParaRPr>
          </a:p>
          <a:p>
            <a:pPr marL="80645">
              <a:lnSpc>
                <a:spcPct val="100000"/>
              </a:lnSpc>
            </a:pPr>
            <a:r>
              <a:rPr sz="1200" kern="0" dirty="0">
                <a:latin typeface="Arial Unicode MS"/>
                <a:cs typeface="Arial Unicode MS"/>
              </a:rPr>
              <a:t>On the next page you can see an example of a completed template</a:t>
            </a:r>
          </a:p>
        </p:txBody>
      </p:sp>
      <p:sp>
        <p:nvSpPr>
          <p:cNvPr id="4" name="object 4"/>
          <p:cNvSpPr/>
          <p:nvPr/>
        </p:nvSpPr>
        <p:spPr>
          <a:xfrm>
            <a:off x="469900" y="5153025"/>
            <a:ext cx="232403" cy="232403"/>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xfrm>
            <a:off x="5249962" y="7088109"/>
            <a:ext cx="192404" cy="154529"/>
          </a:xfrm>
          <a:prstGeom prst="rect">
            <a:avLst/>
          </a:prstGeom>
        </p:spPr>
        <p:txBody>
          <a:bodyPr vert="horz" wrap="square" lIns="0" tIns="635" rIns="0" bIns="0" rtlCol="0">
            <a:spAutoFit/>
          </a:bodyPr>
          <a:lstStyle/>
          <a:p>
            <a:pPr marL="25400">
              <a:lnSpc>
                <a:spcPct val="100000"/>
              </a:lnSpc>
              <a:spcBef>
                <a:spcPts val="5"/>
              </a:spcBef>
            </a:pPr>
            <a:r>
              <a:rPr dirty="0"/>
              <a:t>4</a:t>
            </a:r>
            <a:r>
              <a:rPr lang="en-GB" dirty="0"/>
              <a:t>2</a:t>
            </a: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29284" y="845819"/>
            <a:ext cx="3041016" cy="2406813"/>
          </a:xfrm>
          <a:prstGeom prst="rect">
            <a:avLst/>
          </a:prstGeom>
          <a:ln w="31733">
            <a:solidFill>
              <a:srgbClr val="2791A6"/>
            </a:solidFill>
          </a:ln>
        </p:spPr>
        <p:txBody>
          <a:bodyPr vert="horz" wrap="square" lIns="0" tIns="38735" rIns="0" bIns="0" rtlCol="0">
            <a:spAutoFit/>
          </a:bodyPr>
          <a:lstStyle/>
          <a:p>
            <a:pPr marL="83185" marR="572770">
              <a:lnSpc>
                <a:spcPct val="120800"/>
              </a:lnSpc>
              <a:spcBef>
                <a:spcPts val="305"/>
              </a:spcBef>
            </a:pPr>
            <a:r>
              <a:rPr sz="1200" b="1" kern="0" dirty="0">
                <a:latin typeface="Arial Unicode MS"/>
                <a:cs typeface="Arial Unicode MS"/>
              </a:rPr>
              <a:t>Here is an example of a</a:t>
            </a:r>
            <a:r>
              <a:rPr lang="en-US" sz="1200" b="1" kern="0" dirty="0">
                <a:latin typeface="Arial Unicode MS"/>
                <a:cs typeface="Arial Unicode MS"/>
              </a:rPr>
              <a:t> </a:t>
            </a:r>
            <a:r>
              <a:rPr sz="1200" b="1" kern="0" dirty="0">
                <a:latin typeface="Arial Unicode MS"/>
                <a:cs typeface="Arial Unicode MS"/>
              </a:rPr>
              <a:t>section of completed transcript from Lucy’s investigation in a primary school.</a:t>
            </a:r>
          </a:p>
          <a:p>
            <a:pPr marL="83185" marR="114935">
              <a:lnSpc>
                <a:spcPct val="120800"/>
              </a:lnSpc>
              <a:spcBef>
                <a:spcPts val="585"/>
              </a:spcBef>
            </a:pPr>
            <a:r>
              <a:rPr sz="1200" kern="0" dirty="0">
                <a:latin typeface="Arial Unicode MS"/>
                <a:cs typeface="Arial Unicode MS"/>
              </a:rPr>
              <a:t>As you can see, she’s decided to focus on </a:t>
            </a:r>
            <a:r>
              <a:rPr lang="en-GB" sz="1200" kern="0" dirty="0">
                <a:latin typeface="Arial Unicode MS"/>
                <a:cs typeface="Arial Unicode MS"/>
              </a:rPr>
              <a:t>t</a:t>
            </a:r>
            <a:r>
              <a:rPr sz="1200" kern="0" dirty="0" err="1">
                <a:latin typeface="Arial Unicode MS"/>
                <a:cs typeface="Arial Unicode MS"/>
              </a:rPr>
              <a:t>hree</a:t>
            </a:r>
            <a:r>
              <a:rPr sz="1200" kern="0" dirty="0">
                <a:latin typeface="Arial Unicode MS"/>
                <a:cs typeface="Arial Unicode MS"/>
              </a:rPr>
              <a:t> codes: Build on (B), Challenge (CH) and Invite to Build (IB).</a:t>
            </a:r>
          </a:p>
          <a:p>
            <a:pPr marL="83185" marR="188595">
              <a:lnSpc>
                <a:spcPct val="120800"/>
              </a:lnSpc>
              <a:spcBef>
                <a:spcPts val="610"/>
              </a:spcBef>
            </a:pPr>
            <a:r>
              <a:rPr sz="1200" kern="0" dirty="0">
                <a:latin typeface="Arial Unicode MS"/>
                <a:cs typeface="Arial Unicode MS"/>
              </a:rPr>
              <a:t>She’s also added a comments section to record any points of note during the dialogue</a:t>
            </a:r>
            <a:r>
              <a:rPr lang="en-GB" sz="1200" kern="0" dirty="0">
                <a:latin typeface="Arial Unicode MS"/>
                <a:cs typeface="Arial Unicode MS"/>
              </a:rPr>
              <a:t>.</a:t>
            </a:r>
            <a:endParaRPr sz="1200" kern="0" dirty="0">
              <a:latin typeface="Arial Unicode MS"/>
              <a:cs typeface="Arial Unicode MS"/>
            </a:endParaRPr>
          </a:p>
        </p:txBody>
      </p:sp>
      <p:sp>
        <p:nvSpPr>
          <p:cNvPr id="4" name="object 4"/>
          <p:cNvSpPr txBox="1">
            <a:spLocks noGrp="1"/>
          </p:cNvSpPr>
          <p:nvPr>
            <p:ph type="sldNum" sz="quarter" idx="7"/>
          </p:nvPr>
        </p:nvSpPr>
        <p:spPr>
          <a:xfrm>
            <a:off x="5249962" y="7088109"/>
            <a:ext cx="192404" cy="154529"/>
          </a:xfrm>
          <a:prstGeom prst="rect">
            <a:avLst/>
          </a:prstGeom>
        </p:spPr>
        <p:txBody>
          <a:bodyPr vert="horz" wrap="square" lIns="0" tIns="635" rIns="0" bIns="0" rtlCol="0">
            <a:spAutoFit/>
          </a:bodyPr>
          <a:lstStyle/>
          <a:p>
            <a:pPr marL="25400">
              <a:lnSpc>
                <a:spcPct val="100000"/>
              </a:lnSpc>
              <a:spcBef>
                <a:spcPts val="5"/>
              </a:spcBef>
            </a:pPr>
            <a:r>
              <a:rPr dirty="0"/>
              <a:t>4</a:t>
            </a:r>
            <a:r>
              <a:rPr lang="en-GB" dirty="0"/>
              <a:t>3</a:t>
            </a:r>
            <a:endParaRPr dirty="0"/>
          </a:p>
        </p:txBody>
      </p:sp>
      <p:graphicFrame>
        <p:nvGraphicFramePr>
          <p:cNvPr id="5" name="Table 4">
            <a:extLst>
              <a:ext uri="{FF2B5EF4-FFF2-40B4-BE49-F238E27FC236}">
                <a16:creationId xmlns:a16="http://schemas.microsoft.com/office/drawing/2014/main" id="{4F5DAAD5-B8CF-5345-B8B6-C06373025EBF}"/>
              </a:ext>
            </a:extLst>
          </p:cNvPr>
          <p:cNvGraphicFramePr>
            <a:graphicFrameLocks noGrp="1"/>
          </p:cNvGraphicFramePr>
          <p:nvPr>
            <p:extLst>
              <p:ext uri="{D42A27DB-BD31-4B8C-83A1-F6EECF244321}">
                <p14:modId xmlns:p14="http://schemas.microsoft.com/office/powerpoint/2010/main" val="3608343495"/>
              </p:ext>
            </p:extLst>
          </p:nvPr>
        </p:nvGraphicFramePr>
        <p:xfrm>
          <a:off x="4127499" y="1114425"/>
          <a:ext cx="5791201" cy="5785647"/>
        </p:xfrm>
        <a:graphic>
          <a:graphicData uri="http://schemas.openxmlformats.org/drawingml/2006/table">
            <a:tbl>
              <a:tblPr firstRow="1" firstCol="1" lastRow="1" lastCol="1" bandRow="1" bandCol="1">
                <a:tableStyleId>{5940675A-B579-460E-94D1-54222C63F5DA}</a:tableStyleId>
              </a:tblPr>
              <a:tblGrid>
                <a:gridCol w="385089">
                  <a:extLst>
                    <a:ext uri="{9D8B030D-6E8A-4147-A177-3AD203B41FA5}">
                      <a16:colId xmlns:a16="http://schemas.microsoft.com/office/drawing/2014/main" val="359646168"/>
                    </a:ext>
                  </a:extLst>
                </a:gridCol>
                <a:gridCol w="674836">
                  <a:extLst>
                    <a:ext uri="{9D8B030D-6E8A-4147-A177-3AD203B41FA5}">
                      <a16:colId xmlns:a16="http://schemas.microsoft.com/office/drawing/2014/main" val="3268441418"/>
                    </a:ext>
                  </a:extLst>
                </a:gridCol>
                <a:gridCol w="2277105">
                  <a:extLst>
                    <a:ext uri="{9D8B030D-6E8A-4147-A177-3AD203B41FA5}">
                      <a16:colId xmlns:a16="http://schemas.microsoft.com/office/drawing/2014/main" val="1557554163"/>
                    </a:ext>
                  </a:extLst>
                </a:gridCol>
                <a:gridCol w="355373">
                  <a:extLst>
                    <a:ext uri="{9D8B030D-6E8A-4147-A177-3AD203B41FA5}">
                      <a16:colId xmlns:a16="http://schemas.microsoft.com/office/drawing/2014/main" val="695939355"/>
                    </a:ext>
                  </a:extLst>
                </a:gridCol>
                <a:gridCol w="399948">
                  <a:extLst>
                    <a:ext uri="{9D8B030D-6E8A-4147-A177-3AD203B41FA5}">
                      <a16:colId xmlns:a16="http://schemas.microsoft.com/office/drawing/2014/main" val="1526834197"/>
                    </a:ext>
                  </a:extLst>
                </a:gridCol>
                <a:gridCol w="370230">
                  <a:extLst>
                    <a:ext uri="{9D8B030D-6E8A-4147-A177-3AD203B41FA5}">
                      <a16:colId xmlns:a16="http://schemas.microsoft.com/office/drawing/2014/main" val="3773953428"/>
                    </a:ext>
                  </a:extLst>
                </a:gridCol>
                <a:gridCol w="1328620">
                  <a:extLst>
                    <a:ext uri="{9D8B030D-6E8A-4147-A177-3AD203B41FA5}">
                      <a16:colId xmlns:a16="http://schemas.microsoft.com/office/drawing/2014/main" val="4021447565"/>
                    </a:ext>
                  </a:extLst>
                </a:gridCol>
              </a:tblGrid>
              <a:tr h="258198">
                <a:tc>
                  <a:txBody>
                    <a:bodyPr/>
                    <a:lstStyle/>
                    <a:p>
                      <a:pPr marL="65405" algn="ctr">
                        <a:spcBef>
                          <a:spcPts val="20"/>
                        </a:spcBef>
                      </a:pPr>
                      <a:r>
                        <a:rPr lang="en-US" sz="1000" b="1" dirty="0" err="1">
                          <a:effectLst/>
                        </a:rPr>
                        <a:t>TurnN</a:t>
                      </a:r>
                      <a:r>
                        <a:rPr lang="en-US" sz="1000" b="1" dirty="0">
                          <a:effectLst/>
                        </a:rPr>
                        <a:t>º</a:t>
                      </a:r>
                      <a:endParaRPr lang="en-GB" sz="10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lgn="ctr">
                        <a:spcBef>
                          <a:spcPts val="20"/>
                        </a:spcBef>
                      </a:pPr>
                      <a:r>
                        <a:rPr lang="en-US" sz="1000" b="1">
                          <a:effectLst/>
                        </a:rPr>
                        <a:t>Speaker</a:t>
                      </a:r>
                      <a:endParaRPr lang="en-GB" sz="1000" b="1">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lgn="ctr">
                        <a:spcBef>
                          <a:spcPts val="20"/>
                        </a:spcBef>
                      </a:pPr>
                      <a:r>
                        <a:rPr lang="en-US" sz="1000" b="1">
                          <a:effectLst/>
                        </a:rPr>
                        <a:t>Transcribed dialogue</a:t>
                      </a:r>
                      <a:endParaRPr lang="en-GB" sz="1000" b="1">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lgn="ctr">
                        <a:spcBef>
                          <a:spcPts val="20"/>
                        </a:spcBef>
                      </a:pPr>
                      <a:r>
                        <a:rPr lang="en-US" sz="1000" b="1">
                          <a:effectLst/>
                        </a:rPr>
                        <a:t>B</a:t>
                      </a:r>
                      <a:endParaRPr lang="en-GB" sz="1000" b="1">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lgn="ctr">
                        <a:spcBef>
                          <a:spcPts val="20"/>
                        </a:spcBef>
                      </a:pPr>
                      <a:r>
                        <a:rPr lang="en-US" sz="1000" b="1">
                          <a:effectLst/>
                        </a:rPr>
                        <a:t>CH</a:t>
                      </a:r>
                      <a:endParaRPr lang="en-GB" sz="1000" b="1">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lgn="ctr">
                        <a:spcBef>
                          <a:spcPts val="20"/>
                        </a:spcBef>
                      </a:pPr>
                      <a:r>
                        <a:rPr lang="en-US" sz="1000" b="1">
                          <a:effectLst/>
                        </a:rPr>
                        <a:t>IB</a:t>
                      </a:r>
                      <a:endParaRPr lang="en-GB" sz="1000" b="1">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lgn="ctr">
                        <a:spcBef>
                          <a:spcPts val="20"/>
                        </a:spcBef>
                      </a:pPr>
                      <a:r>
                        <a:rPr lang="en-US" sz="1000" b="1" dirty="0">
                          <a:effectLst/>
                        </a:rPr>
                        <a:t>Comments</a:t>
                      </a:r>
                      <a:endParaRPr lang="en-GB" sz="1000" b="1"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621712681"/>
                  </a:ext>
                </a:extLst>
              </a:tr>
              <a:tr h="254626">
                <a:tc>
                  <a:txBody>
                    <a:bodyPr/>
                    <a:lstStyle/>
                    <a:p>
                      <a:pPr marL="65405">
                        <a:spcBef>
                          <a:spcPts val="20"/>
                        </a:spcBef>
                      </a:pPr>
                      <a:r>
                        <a:rPr lang="en-US" sz="1000">
                          <a:effectLst/>
                        </a:rPr>
                        <a:t>1</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spcBef>
                          <a:spcPts val="20"/>
                        </a:spcBef>
                      </a:pPr>
                      <a:r>
                        <a:rPr lang="en-US" sz="1000">
                          <a:effectLst/>
                        </a:rPr>
                        <a:t>Teacher</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marR="189230">
                        <a:lnSpc>
                          <a:spcPct val="105000"/>
                        </a:lnSpc>
                        <a:spcBef>
                          <a:spcPts val="20"/>
                        </a:spcBef>
                      </a:pPr>
                      <a:r>
                        <a:rPr lang="en-US" sz="1000" spc="10">
                          <a:effectLst/>
                        </a:rPr>
                        <a:t>Is it OK to keep animals in a zoo? Talk to your partner</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dirty="0">
                          <a:effectLst/>
                        </a:rPr>
                        <a:t> </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650334123"/>
                  </a:ext>
                </a:extLst>
              </a:tr>
              <a:tr h="171451">
                <a:tc>
                  <a:txBody>
                    <a:bodyPr/>
                    <a:lstStyle/>
                    <a:p>
                      <a:pPr marL="65405">
                        <a:spcBef>
                          <a:spcPts val="20"/>
                        </a:spcBef>
                      </a:pPr>
                      <a:r>
                        <a:rPr lang="en-US" sz="1000">
                          <a:effectLst/>
                        </a:rPr>
                        <a:t>2</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spcBef>
                          <a:spcPts val="20"/>
                        </a:spcBef>
                      </a:pPr>
                      <a:r>
                        <a:rPr lang="en-US" sz="1000">
                          <a:effectLst/>
                        </a:rPr>
                        <a:t>Child 14</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spcBef>
                          <a:spcPts val="20"/>
                        </a:spcBef>
                      </a:pPr>
                      <a:r>
                        <a:rPr lang="en-US" sz="1000" spc="10">
                          <a:effectLst/>
                        </a:rPr>
                        <a:t>I’m going to do no, in the middle</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390124129"/>
                  </a:ext>
                </a:extLst>
              </a:tr>
              <a:tr h="171451">
                <a:tc>
                  <a:txBody>
                    <a:bodyPr/>
                    <a:lstStyle/>
                    <a:p>
                      <a:pPr marL="65405">
                        <a:spcBef>
                          <a:spcPts val="20"/>
                        </a:spcBef>
                      </a:pPr>
                      <a:r>
                        <a:rPr lang="en-US" sz="1000">
                          <a:effectLst/>
                        </a:rPr>
                        <a:t>3</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spcBef>
                          <a:spcPts val="20"/>
                        </a:spcBef>
                      </a:pPr>
                      <a:r>
                        <a:rPr lang="en-US" sz="1000">
                          <a:effectLst/>
                        </a:rPr>
                        <a:t>Child 29</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spcBef>
                          <a:spcPts val="20"/>
                        </a:spcBef>
                      </a:pPr>
                      <a:r>
                        <a:rPr lang="en-US" sz="1000" spc="10">
                          <a:effectLst/>
                        </a:rPr>
                        <a:t>middle</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4090368262"/>
                  </a:ext>
                </a:extLst>
              </a:tr>
              <a:tr h="171451">
                <a:tc>
                  <a:txBody>
                    <a:bodyPr/>
                    <a:lstStyle/>
                    <a:p>
                      <a:pPr marL="65405">
                        <a:spcBef>
                          <a:spcPts val="20"/>
                        </a:spcBef>
                      </a:pPr>
                      <a:r>
                        <a:rPr lang="en-US" sz="1000">
                          <a:effectLst/>
                        </a:rPr>
                        <a:t>4</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spcBef>
                          <a:spcPts val="20"/>
                        </a:spcBef>
                      </a:pPr>
                      <a:r>
                        <a:rPr lang="en-US" sz="1000">
                          <a:effectLst/>
                        </a:rPr>
                        <a:t>Child 14</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spcBef>
                          <a:spcPts val="20"/>
                        </a:spcBef>
                      </a:pPr>
                      <a:r>
                        <a:rPr lang="en-US" sz="1000" spc="10">
                          <a:effectLst/>
                        </a:rPr>
                        <a:t>Middle</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4132459618"/>
                  </a:ext>
                </a:extLst>
              </a:tr>
              <a:tr h="171451">
                <a:tc>
                  <a:txBody>
                    <a:bodyPr/>
                    <a:lstStyle/>
                    <a:p>
                      <a:pPr marL="65405">
                        <a:spcBef>
                          <a:spcPts val="20"/>
                        </a:spcBef>
                      </a:pPr>
                      <a:r>
                        <a:rPr lang="en-US" sz="1000">
                          <a:effectLst/>
                        </a:rPr>
                        <a:t>5</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spcBef>
                          <a:spcPts val="20"/>
                        </a:spcBef>
                      </a:pPr>
                      <a:r>
                        <a:rPr lang="en-US" sz="1000">
                          <a:effectLst/>
                        </a:rPr>
                        <a:t>Teacher</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spcBef>
                          <a:spcPts val="20"/>
                        </a:spcBef>
                      </a:pPr>
                      <a:r>
                        <a:rPr lang="en-US" sz="1000" spc="10" dirty="0">
                          <a:effectLst/>
                        </a:rPr>
                        <a:t>Tell me why</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spcBef>
                          <a:spcPts val="20"/>
                        </a:spcBef>
                      </a:pPr>
                      <a:r>
                        <a:rPr lang="en-US" sz="1000">
                          <a:effectLst/>
                        </a:rPr>
                        <a:t>IB</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613105244"/>
                  </a:ext>
                </a:extLst>
              </a:tr>
              <a:tr h="376836">
                <a:tc>
                  <a:txBody>
                    <a:bodyPr/>
                    <a:lstStyle/>
                    <a:p>
                      <a:pPr marL="65405">
                        <a:spcBef>
                          <a:spcPts val="20"/>
                        </a:spcBef>
                      </a:pPr>
                      <a:r>
                        <a:rPr lang="en-US" sz="1000">
                          <a:effectLst/>
                        </a:rPr>
                        <a:t>6</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spcBef>
                          <a:spcPts val="20"/>
                        </a:spcBef>
                      </a:pPr>
                      <a:r>
                        <a:rPr lang="en-US" sz="1000">
                          <a:effectLst/>
                        </a:rPr>
                        <a:t>Child 14</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marR="290195">
                        <a:lnSpc>
                          <a:spcPct val="105000"/>
                        </a:lnSpc>
                        <a:spcBef>
                          <a:spcPts val="20"/>
                        </a:spcBef>
                      </a:pPr>
                      <a:r>
                        <a:rPr lang="en-US" sz="1000" spc="10">
                          <a:effectLst/>
                        </a:rPr>
                        <a:t>Erm because they can’t attack people, they can scare people like that.</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490890981"/>
                  </a:ext>
                </a:extLst>
              </a:tr>
              <a:tr h="171451">
                <a:tc>
                  <a:txBody>
                    <a:bodyPr/>
                    <a:lstStyle/>
                    <a:p>
                      <a:pPr marL="65405">
                        <a:spcBef>
                          <a:spcPts val="20"/>
                        </a:spcBef>
                      </a:pPr>
                      <a:r>
                        <a:rPr lang="en-US" sz="1000">
                          <a:effectLst/>
                        </a:rPr>
                        <a:t>7</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spcBef>
                          <a:spcPts val="20"/>
                        </a:spcBef>
                      </a:pPr>
                      <a:r>
                        <a:rPr lang="en-US" sz="1000">
                          <a:effectLst/>
                        </a:rPr>
                        <a:t>Teacher</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spcBef>
                          <a:spcPts val="20"/>
                        </a:spcBef>
                      </a:pPr>
                      <a:r>
                        <a:rPr lang="en-US" sz="1000" spc="10">
                          <a:effectLst/>
                        </a:rPr>
                        <a:t>Tell me more</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spcBef>
                          <a:spcPts val="20"/>
                        </a:spcBef>
                      </a:pPr>
                      <a:r>
                        <a:rPr lang="en-US" sz="1000">
                          <a:effectLst/>
                        </a:rPr>
                        <a:t>IB</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848753041"/>
                  </a:ext>
                </a:extLst>
              </a:tr>
              <a:tr h="634013">
                <a:tc>
                  <a:txBody>
                    <a:bodyPr/>
                    <a:lstStyle/>
                    <a:p>
                      <a:pPr marL="65405">
                        <a:spcBef>
                          <a:spcPts val="20"/>
                        </a:spcBef>
                      </a:pPr>
                      <a:r>
                        <a:rPr lang="en-US" sz="1000">
                          <a:effectLst/>
                        </a:rPr>
                        <a:t>8</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spcBef>
                          <a:spcPts val="20"/>
                        </a:spcBef>
                      </a:pPr>
                      <a:r>
                        <a:rPr lang="en-US" sz="1000" dirty="0">
                          <a:effectLst/>
                        </a:rPr>
                        <a:t>Child 14</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marR="120015">
                        <a:lnSpc>
                          <a:spcPct val="105000"/>
                        </a:lnSpc>
                        <a:spcBef>
                          <a:spcPts val="20"/>
                        </a:spcBef>
                      </a:pPr>
                      <a:r>
                        <a:rPr lang="en-US" sz="1000" spc="10" dirty="0">
                          <a:effectLst/>
                        </a:rPr>
                        <a:t>And, and because they might like bite people heads when they’re coping. I did see a video of like a really tall bird </a:t>
                      </a:r>
                      <a:r>
                        <a:rPr lang="en-US" sz="1000" spc="10" dirty="0" err="1">
                          <a:effectLst/>
                        </a:rPr>
                        <a:t>bited</a:t>
                      </a:r>
                      <a:r>
                        <a:rPr lang="en-US" sz="1000" spc="10" dirty="0">
                          <a:effectLst/>
                        </a:rPr>
                        <a:t> a boy’s head off but the boy would die.</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spcBef>
                          <a:spcPts val="20"/>
                        </a:spcBef>
                      </a:pPr>
                      <a:r>
                        <a:rPr lang="en-US" sz="1000">
                          <a:effectLst/>
                        </a:rPr>
                        <a:t>B</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662346660"/>
                  </a:ext>
                </a:extLst>
              </a:tr>
              <a:tr h="376836">
                <a:tc>
                  <a:txBody>
                    <a:bodyPr/>
                    <a:lstStyle/>
                    <a:p>
                      <a:pPr marL="65405">
                        <a:spcBef>
                          <a:spcPts val="20"/>
                        </a:spcBef>
                      </a:pPr>
                      <a:r>
                        <a:rPr lang="en-US" sz="1000">
                          <a:effectLst/>
                        </a:rPr>
                        <a:t>9</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spcBef>
                          <a:spcPts val="20"/>
                        </a:spcBef>
                      </a:pPr>
                      <a:r>
                        <a:rPr lang="en-US" sz="1000" dirty="0">
                          <a:effectLst/>
                        </a:rPr>
                        <a:t>Teacher</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marR="492125">
                        <a:lnSpc>
                          <a:spcPct val="105000"/>
                        </a:lnSpc>
                        <a:spcBef>
                          <a:spcPts val="20"/>
                        </a:spcBef>
                      </a:pPr>
                      <a:r>
                        <a:rPr lang="en-US" sz="1000" spc="10">
                          <a:effectLst/>
                        </a:rPr>
                        <a:t>OK, (Child’s name) do you agree or disagree with (Child’s name)?</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spcBef>
                          <a:spcPts val="20"/>
                        </a:spcBef>
                      </a:pPr>
                      <a:r>
                        <a:rPr lang="en-US" sz="1000">
                          <a:effectLst/>
                        </a:rPr>
                        <a:t>IB</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696923299"/>
                  </a:ext>
                </a:extLst>
              </a:tr>
              <a:tr h="171451">
                <a:tc>
                  <a:txBody>
                    <a:bodyPr/>
                    <a:lstStyle/>
                    <a:p>
                      <a:pPr marL="65405">
                        <a:spcBef>
                          <a:spcPts val="20"/>
                        </a:spcBef>
                      </a:pPr>
                      <a:r>
                        <a:rPr lang="en-US" sz="1000">
                          <a:effectLst/>
                        </a:rPr>
                        <a:t>10</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spcBef>
                          <a:spcPts val="20"/>
                        </a:spcBef>
                      </a:pPr>
                      <a:r>
                        <a:rPr lang="en-US" sz="1000">
                          <a:effectLst/>
                        </a:rPr>
                        <a:t>Child 29</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spcBef>
                          <a:spcPts val="20"/>
                        </a:spcBef>
                      </a:pPr>
                      <a:r>
                        <a:rPr lang="en-US" sz="1000" spc="10">
                          <a:effectLst/>
                        </a:rPr>
                        <a:t>Agree</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676112922"/>
                  </a:ext>
                </a:extLst>
              </a:tr>
              <a:tr h="171451">
                <a:tc>
                  <a:txBody>
                    <a:bodyPr/>
                    <a:lstStyle/>
                    <a:p>
                      <a:pPr marL="65405">
                        <a:spcBef>
                          <a:spcPts val="20"/>
                        </a:spcBef>
                      </a:pPr>
                      <a:r>
                        <a:rPr lang="en-US" sz="1000">
                          <a:effectLst/>
                        </a:rPr>
                        <a:t>11</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spcBef>
                          <a:spcPts val="20"/>
                        </a:spcBef>
                      </a:pPr>
                      <a:r>
                        <a:rPr lang="en-US" sz="1000">
                          <a:effectLst/>
                        </a:rPr>
                        <a:t>Teacher</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spcBef>
                          <a:spcPts val="20"/>
                        </a:spcBef>
                      </a:pPr>
                      <a:r>
                        <a:rPr lang="en-US" sz="1000" spc="10">
                          <a:effectLst/>
                        </a:rPr>
                        <a:t>Do you, ok why?</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652964938"/>
                  </a:ext>
                </a:extLst>
              </a:tr>
              <a:tr h="499431">
                <a:tc>
                  <a:txBody>
                    <a:bodyPr/>
                    <a:lstStyle/>
                    <a:p>
                      <a:pPr marL="65405">
                        <a:spcBef>
                          <a:spcPts val="20"/>
                        </a:spcBef>
                      </a:pPr>
                      <a:r>
                        <a:rPr lang="en-US" sz="1000">
                          <a:effectLst/>
                        </a:rPr>
                        <a:t>12</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spcBef>
                          <a:spcPts val="20"/>
                        </a:spcBef>
                      </a:pPr>
                      <a:r>
                        <a:rPr lang="en-US" sz="1000">
                          <a:effectLst/>
                        </a:rPr>
                        <a:t>Child 29</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spcBef>
                          <a:spcPts val="20"/>
                        </a:spcBef>
                      </a:pPr>
                      <a:r>
                        <a:rPr lang="en-US" sz="1000" spc="10" dirty="0">
                          <a:effectLst/>
                        </a:rPr>
                        <a:t>Shrugs shoulders</a:t>
                      </a:r>
                      <a:endParaRPr lang="en-GB" sz="1000" dirty="0">
                        <a:effectLst/>
                      </a:endParaRPr>
                    </a:p>
                    <a:p>
                      <a:pPr marL="65405">
                        <a:spcBef>
                          <a:spcPts val="70"/>
                        </a:spcBef>
                      </a:pPr>
                      <a:r>
                        <a:rPr lang="en-US" sz="1000" spc="10" dirty="0">
                          <a:effectLst/>
                        </a:rPr>
                        <a:t>I forgot</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marR="50800">
                        <a:lnSpc>
                          <a:spcPct val="105000"/>
                        </a:lnSpc>
                        <a:spcBef>
                          <a:spcPts val="20"/>
                        </a:spcBef>
                      </a:pPr>
                      <a:r>
                        <a:rPr lang="en-US" sz="1000">
                          <a:effectLst/>
                        </a:rPr>
                        <a:t>Shy generally reluctant to contribute to dialogue.</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491593582"/>
                  </a:ext>
                </a:extLst>
              </a:tr>
              <a:tr h="379642">
                <a:tc>
                  <a:txBody>
                    <a:bodyPr/>
                    <a:lstStyle/>
                    <a:p>
                      <a:pPr marL="65405">
                        <a:spcBef>
                          <a:spcPts val="20"/>
                        </a:spcBef>
                      </a:pPr>
                      <a:r>
                        <a:rPr lang="en-US" sz="1000">
                          <a:effectLst/>
                        </a:rPr>
                        <a:t>13</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spcBef>
                          <a:spcPts val="20"/>
                        </a:spcBef>
                      </a:pPr>
                      <a:r>
                        <a:rPr lang="en-US" sz="1000">
                          <a:effectLst/>
                        </a:rPr>
                        <a:t>Teacher</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marR="105410">
                        <a:lnSpc>
                          <a:spcPct val="105000"/>
                        </a:lnSpc>
                        <a:spcBef>
                          <a:spcPts val="20"/>
                        </a:spcBef>
                      </a:pPr>
                      <a:r>
                        <a:rPr lang="en-US" sz="1000" spc="10">
                          <a:effectLst/>
                        </a:rPr>
                        <a:t>Addressing whole class – reminder to stay on task</a:t>
                      </a:r>
                      <a:endParaRPr lang="en-GB" sz="1000">
                        <a:effectLst/>
                      </a:endParaRPr>
                    </a:p>
                    <a:p>
                      <a:pPr marL="65405">
                        <a:spcBef>
                          <a:spcPts val="5"/>
                        </a:spcBef>
                      </a:pPr>
                      <a:r>
                        <a:rPr lang="en-US" sz="1000" spc="10">
                          <a:effectLst/>
                        </a:rPr>
                        <a:t>Is it ok to keep animals in Zoos?</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728274473"/>
                  </a:ext>
                </a:extLst>
              </a:tr>
              <a:tr h="171962">
                <a:tc>
                  <a:txBody>
                    <a:bodyPr/>
                    <a:lstStyle/>
                    <a:p>
                      <a:pPr marL="65405">
                        <a:spcBef>
                          <a:spcPts val="25"/>
                        </a:spcBef>
                      </a:pPr>
                      <a:r>
                        <a:rPr lang="en-US" sz="1000">
                          <a:effectLst/>
                        </a:rPr>
                        <a:t>14</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spcBef>
                          <a:spcPts val="25"/>
                        </a:spcBef>
                      </a:pPr>
                      <a:r>
                        <a:rPr lang="en-US" sz="1000">
                          <a:effectLst/>
                        </a:rPr>
                        <a:t>Child 5</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spcBef>
                          <a:spcPts val="25"/>
                        </a:spcBef>
                      </a:pPr>
                      <a:r>
                        <a:rPr lang="en-US" sz="1000" spc="10">
                          <a:effectLst/>
                        </a:rPr>
                        <a:t>Yes but no</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863315040"/>
                  </a:ext>
                </a:extLst>
              </a:tr>
              <a:tr h="171451">
                <a:tc>
                  <a:txBody>
                    <a:bodyPr/>
                    <a:lstStyle/>
                    <a:p>
                      <a:pPr marL="65405">
                        <a:spcBef>
                          <a:spcPts val="20"/>
                        </a:spcBef>
                      </a:pPr>
                      <a:r>
                        <a:rPr lang="en-US" sz="1000">
                          <a:effectLst/>
                        </a:rPr>
                        <a:t>15</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spcBef>
                          <a:spcPts val="20"/>
                        </a:spcBef>
                      </a:pPr>
                      <a:r>
                        <a:rPr lang="en-US" sz="1000">
                          <a:effectLst/>
                        </a:rPr>
                        <a:t>Teacher</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spcBef>
                          <a:spcPts val="20"/>
                        </a:spcBef>
                      </a:pPr>
                      <a:r>
                        <a:rPr lang="en-US" sz="1000" spc="10">
                          <a:effectLst/>
                        </a:rPr>
                        <a:t>Ooo tell me more, tell me more</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spcBef>
                          <a:spcPts val="20"/>
                        </a:spcBef>
                      </a:pPr>
                      <a:r>
                        <a:rPr lang="en-US" sz="1000">
                          <a:effectLst/>
                        </a:rPr>
                        <a:t>IB</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4206636446"/>
                  </a:ext>
                </a:extLst>
              </a:tr>
              <a:tr h="634013">
                <a:tc>
                  <a:txBody>
                    <a:bodyPr/>
                    <a:lstStyle/>
                    <a:p>
                      <a:pPr marL="65405">
                        <a:spcBef>
                          <a:spcPts val="20"/>
                        </a:spcBef>
                      </a:pPr>
                      <a:r>
                        <a:rPr lang="en-US" sz="1000">
                          <a:effectLst/>
                        </a:rPr>
                        <a:t>16</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spcBef>
                          <a:spcPts val="20"/>
                        </a:spcBef>
                      </a:pPr>
                      <a:r>
                        <a:rPr lang="en-US" sz="1000">
                          <a:effectLst/>
                        </a:rPr>
                        <a:t>Child 5</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marR="63500">
                        <a:lnSpc>
                          <a:spcPct val="105000"/>
                        </a:lnSpc>
                        <a:spcBef>
                          <a:spcPts val="20"/>
                        </a:spcBef>
                      </a:pPr>
                      <a:r>
                        <a:rPr lang="en-US" sz="1000" spc="10">
                          <a:effectLst/>
                        </a:rPr>
                        <a:t>Because they get out and they could come out and eat someone and if they aren’t in then someone might forget to give them food and then they might die.</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spcBef>
                          <a:spcPts val="20"/>
                        </a:spcBef>
                      </a:pPr>
                      <a:r>
                        <a:rPr lang="en-US" sz="1000">
                          <a:effectLst/>
                        </a:rPr>
                        <a:t>B</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646063373"/>
                  </a:ext>
                </a:extLst>
              </a:tr>
              <a:tr h="376836">
                <a:tc>
                  <a:txBody>
                    <a:bodyPr/>
                    <a:lstStyle/>
                    <a:p>
                      <a:pPr marL="65405">
                        <a:spcBef>
                          <a:spcPts val="20"/>
                        </a:spcBef>
                      </a:pPr>
                      <a:r>
                        <a:rPr lang="en-US" sz="1000">
                          <a:effectLst/>
                        </a:rPr>
                        <a:t>17</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spcBef>
                          <a:spcPts val="20"/>
                        </a:spcBef>
                      </a:pPr>
                      <a:r>
                        <a:rPr lang="en-US" sz="1000">
                          <a:effectLst/>
                        </a:rPr>
                        <a:t>Teacher</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marR="178435">
                        <a:lnSpc>
                          <a:spcPct val="105000"/>
                        </a:lnSpc>
                        <a:spcBef>
                          <a:spcPts val="20"/>
                        </a:spcBef>
                      </a:pPr>
                      <a:r>
                        <a:rPr lang="en-US" sz="1000" spc="10">
                          <a:effectLst/>
                        </a:rPr>
                        <a:t>Ok, (Child’s name), what do you think to what (child’s name) just said?</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a:effectLst/>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5405">
                        <a:spcBef>
                          <a:spcPts val="20"/>
                        </a:spcBef>
                      </a:pPr>
                      <a:r>
                        <a:rPr lang="en-US" sz="1000">
                          <a:effectLst/>
                        </a:rPr>
                        <a:t>IB</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r>
                        <a:rPr lang="en-US" sz="1000" dirty="0">
                          <a:effectLst/>
                        </a:rPr>
                        <a:t> </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485890772"/>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5654" y="581025"/>
            <a:ext cx="4699000" cy="6403452"/>
          </a:xfrm>
          <a:custGeom>
            <a:avLst/>
            <a:gdLst/>
            <a:ahLst/>
            <a:cxnLst/>
            <a:rect l="l" t="t" r="r" b="b"/>
            <a:pathLst>
              <a:path w="4699000" h="6611620">
                <a:moveTo>
                  <a:pt x="0" y="0"/>
                </a:moveTo>
                <a:lnTo>
                  <a:pt x="4698888" y="0"/>
                </a:lnTo>
                <a:lnTo>
                  <a:pt x="4698888" y="6611167"/>
                </a:lnTo>
                <a:lnTo>
                  <a:pt x="0" y="6611167"/>
                </a:lnTo>
                <a:lnTo>
                  <a:pt x="0" y="0"/>
                </a:lnTo>
                <a:close/>
              </a:path>
            </a:pathLst>
          </a:custGeom>
          <a:ln w="31733">
            <a:solidFill>
              <a:srgbClr val="2791A6"/>
            </a:solidFill>
          </a:ln>
        </p:spPr>
        <p:txBody>
          <a:bodyPr wrap="square" lIns="0" tIns="0" rIns="0" bIns="0" rtlCol="0"/>
          <a:lstStyle/>
          <a:p>
            <a:endParaRPr kern="0" dirty="0"/>
          </a:p>
        </p:txBody>
      </p:sp>
      <p:sp>
        <p:nvSpPr>
          <p:cNvPr id="3" name="object 3"/>
          <p:cNvSpPr txBox="1"/>
          <p:nvPr/>
        </p:nvSpPr>
        <p:spPr>
          <a:xfrm>
            <a:off x="423043" y="739528"/>
            <a:ext cx="4490720" cy="5189369"/>
          </a:xfrm>
          <a:prstGeom prst="rect">
            <a:avLst/>
          </a:prstGeom>
        </p:spPr>
        <p:txBody>
          <a:bodyPr vert="horz" wrap="square" lIns="0" tIns="0" rIns="0" bIns="0" rtlCol="0">
            <a:spAutoFit/>
          </a:bodyPr>
          <a:lstStyle/>
          <a:p>
            <a:pPr marL="12700">
              <a:lnSpc>
                <a:spcPct val="100000"/>
              </a:lnSpc>
            </a:pPr>
            <a:r>
              <a:rPr sz="1400" b="1" kern="0" dirty="0">
                <a:latin typeface="Arial"/>
                <a:cs typeface="Arial"/>
              </a:rPr>
              <a:t>2B: Time</a:t>
            </a:r>
            <a:r>
              <a:rPr lang="en-GB" sz="1400" b="1" kern="0" dirty="0">
                <a:latin typeface="Arial"/>
                <a:cs typeface="Arial"/>
              </a:rPr>
              <a:t>-</a:t>
            </a:r>
            <a:r>
              <a:rPr sz="1400" b="1" kern="0" dirty="0">
                <a:latin typeface="Arial"/>
                <a:cs typeface="Arial"/>
              </a:rPr>
              <a:t>sampling coding for groupwork</a:t>
            </a:r>
            <a:endParaRPr sz="1400" kern="0" dirty="0">
              <a:latin typeface="Arial"/>
              <a:cs typeface="Arial"/>
            </a:endParaRPr>
          </a:p>
          <a:p>
            <a:pPr marL="12700" marR="86995">
              <a:lnSpc>
                <a:spcPct val="120800"/>
              </a:lnSpc>
              <a:spcBef>
                <a:spcPts val="645"/>
              </a:spcBef>
            </a:pPr>
            <a:r>
              <a:rPr sz="1200" kern="0" dirty="0">
                <a:latin typeface="Arial Unicode MS"/>
                <a:cs typeface="Arial Unicode MS"/>
              </a:rPr>
              <a:t>‘Time sampling’ is a common technique used by researchers</a:t>
            </a:r>
            <a:r>
              <a:rPr lang="en-GB" sz="1200" kern="0" dirty="0">
                <a:latin typeface="Arial Unicode MS"/>
                <a:cs typeface="Arial Unicode MS"/>
              </a:rPr>
              <a:t>. It simply means</a:t>
            </a:r>
            <a:r>
              <a:rPr sz="1200" kern="0" dirty="0">
                <a:latin typeface="Arial Unicode MS"/>
                <a:cs typeface="Arial Unicode MS"/>
              </a:rPr>
              <a:t> </a:t>
            </a:r>
            <a:r>
              <a:rPr sz="1200" kern="0" dirty="0" err="1">
                <a:latin typeface="Arial Unicode MS"/>
                <a:cs typeface="Arial Unicode MS"/>
              </a:rPr>
              <a:t>sampl</a:t>
            </a:r>
            <a:r>
              <a:rPr lang="en-GB" sz="1200" kern="0" dirty="0" err="1">
                <a:latin typeface="Arial Unicode MS"/>
                <a:cs typeface="Arial Unicode MS"/>
              </a:rPr>
              <a:t>ing</a:t>
            </a:r>
            <a:r>
              <a:rPr sz="1200" kern="0" dirty="0">
                <a:latin typeface="Arial Unicode MS"/>
                <a:cs typeface="Arial Unicode MS"/>
              </a:rPr>
              <a:t> events at regular time intervals during an episode or whole lesson</a:t>
            </a:r>
            <a:r>
              <a:rPr lang="en-GB" sz="1200" kern="0" dirty="0">
                <a:latin typeface="Arial Unicode MS"/>
                <a:cs typeface="Arial Unicode MS"/>
              </a:rPr>
              <a:t>, rather than recording all the time</a:t>
            </a:r>
            <a:r>
              <a:rPr sz="1200" kern="0" dirty="0">
                <a:latin typeface="Arial Unicode MS"/>
                <a:cs typeface="Arial Unicode MS"/>
              </a:rPr>
              <a:t>. You don’t note down everything, but it will give you a general picture of what is going on. It also reduces the demand of live coding as your observation windows are short</a:t>
            </a:r>
            <a:r>
              <a:rPr lang="en-GB" sz="1200" kern="0" dirty="0">
                <a:latin typeface="Arial Unicode MS"/>
                <a:cs typeface="Arial Unicode MS"/>
              </a:rPr>
              <a:t>.</a:t>
            </a:r>
            <a:endParaRPr sz="1200" kern="0" dirty="0">
              <a:latin typeface="Arial Unicode MS"/>
              <a:cs typeface="Arial Unicode MS"/>
            </a:endParaRPr>
          </a:p>
          <a:p>
            <a:pPr marL="12700">
              <a:lnSpc>
                <a:spcPct val="100000"/>
              </a:lnSpc>
              <a:spcBef>
                <a:spcPts val="910"/>
              </a:spcBef>
            </a:pPr>
            <a:r>
              <a:rPr sz="1200" kern="0" dirty="0">
                <a:latin typeface="Arial Unicode MS"/>
                <a:cs typeface="Arial Unicode MS"/>
              </a:rPr>
              <a:t>Guidance notes:</a:t>
            </a:r>
          </a:p>
          <a:p>
            <a:pPr marL="184150" marR="82550" indent="-88900">
              <a:lnSpc>
                <a:spcPct val="121700"/>
              </a:lnSpc>
              <a:spcBef>
                <a:spcPts val="570"/>
              </a:spcBef>
              <a:buSzPct val="83333"/>
              <a:buFont typeface="Arial" panose="020B0604020202020204" pitchFamily="34" charset="0"/>
              <a:buChar char="•"/>
              <a:tabLst>
                <a:tab pos="100013" algn="l"/>
              </a:tabLst>
            </a:pPr>
            <a:r>
              <a:rPr sz="1200" kern="0" dirty="0">
                <a:latin typeface="Arial Unicode MS"/>
                <a:cs typeface="Arial Unicode MS"/>
              </a:rPr>
              <a:t>Observations have an ‘active’ and a ‘resting’ phase. Each active phase is the time window when you note down the codes that you hear</a:t>
            </a:r>
          </a:p>
          <a:p>
            <a:pPr marL="184150" marR="53975" indent="-88900">
              <a:lnSpc>
                <a:spcPct val="120800"/>
              </a:lnSpc>
              <a:spcBef>
                <a:spcPts val="585"/>
              </a:spcBef>
              <a:buSzPct val="83333"/>
              <a:buFont typeface="Arial" panose="020B0604020202020204" pitchFamily="34" charset="0"/>
              <a:buChar char="•"/>
              <a:tabLst>
                <a:tab pos="100013" algn="l"/>
              </a:tabLst>
            </a:pPr>
            <a:r>
              <a:rPr sz="1200" kern="0" dirty="0">
                <a:latin typeface="Arial Unicode MS"/>
                <a:cs typeface="Arial Unicode MS"/>
              </a:rPr>
              <a:t>You can decide how long you want the observation window to be, but they should be short to make sure that the observation isn’t too demanding</a:t>
            </a:r>
            <a:r>
              <a:rPr lang="en-GB" sz="1200" kern="0" dirty="0">
                <a:latin typeface="Arial Unicode MS"/>
                <a:cs typeface="Arial Unicode MS"/>
              </a:rPr>
              <a:t> (e.g. 1 min: 40 secs coding + 20 secs resting)</a:t>
            </a:r>
            <a:endParaRPr sz="1200" kern="0" dirty="0">
              <a:latin typeface="Arial Unicode MS"/>
              <a:cs typeface="Arial Unicode MS"/>
            </a:endParaRPr>
          </a:p>
          <a:p>
            <a:pPr marL="184150" marR="164465" indent="-88900">
              <a:lnSpc>
                <a:spcPct val="120000"/>
              </a:lnSpc>
              <a:spcBef>
                <a:spcPts val="620"/>
              </a:spcBef>
              <a:buSzPct val="83333"/>
              <a:buFont typeface="Arial" panose="020B0604020202020204" pitchFamily="34" charset="0"/>
              <a:buChar char="•"/>
              <a:tabLst>
                <a:tab pos="100013" algn="l"/>
              </a:tabLst>
            </a:pPr>
            <a:r>
              <a:rPr sz="1200" kern="0" dirty="0">
                <a:latin typeface="Arial Unicode MS"/>
                <a:cs typeface="Arial Unicode MS"/>
              </a:rPr>
              <a:t>Tick the relevant coding box if the student uses that code during the observation window</a:t>
            </a:r>
          </a:p>
          <a:p>
            <a:pPr marL="184150" marR="5080" indent="-88900">
              <a:lnSpc>
                <a:spcPct val="121700"/>
              </a:lnSpc>
              <a:spcBef>
                <a:spcPts val="570"/>
              </a:spcBef>
              <a:buSzPct val="83333"/>
              <a:buFont typeface="Arial" panose="020B0604020202020204" pitchFamily="34" charset="0"/>
              <a:buChar char="•"/>
              <a:tabLst>
                <a:tab pos="100013" algn="l"/>
              </a:tabLst>
            </a:pPr>
            <a:r>
              <a:rPr sz="1200" kern="0" dirty="0">
                <a:latin typeface="Arial Unicode MS"/>
                <a:cs typeface="Arial Unicode MS"/>
              </a:rPr>
              <a:t>Instead of ticking, you could choose to tally </a:t>
            </a:r>
            <a:r>
              <a:rPr sz="1200" i="1" kern="0" dirty="0">
                <a:latin typeface="Arial"/>
                <a:cs typeface="Arial"/>
              </a:rPr>
              <a:t>each time </a:t>
            </a:r>
            <a:r>
              <a:rPr sz="1200" kern="0" dirty="0">
                <a:latin typeface="Arial Unicode MS"/>
                <a:cs typeface="Arial Unicode MS"/>
              </a:rPr>
              <a:t>the student uses the code, but be aware this is harder to do</a:t>
            </a:r>
          </a:p>
          <a:p>
            <a:pPr marL="184150" indent="-88900">
              <a:lnSpc>
                <a:spcPct val="100000"/>
              </a:lnSpc>
              <a:spcBef>
                <a:spcPts val="885"/>
              </a:spcBef>
              <a:buSzPct val="83333"/>
              <a:buFont typeface="Arial" panose="020B0604020202020204" pitchFamily="34" charset="0"/>
              <a:buChar char="•"/>
              <a:tabLst>
                <a:tab pos="100013" algn="l"/>
              </a:tabLst>
            </a:pPr>
            <a:r>
              <a:rPr sz="1200" kern="0" dirty="0">
                <a:latin typeface="Arial Unicode MS"/>
                <a:cs typeface="Arial Unicode MS"/>
              </a:rPr>
              <a:t>You could choose to video the interaction as a ‘back up’ to watch later</a:t>
            </a:r>
          </a:p>
        </p:txBody>
      </p:sp>
      <p:sp>
        <p:nvSpPr>
          <p:cNvPr id="4" name="object 4"/>
          <p:cNvSpPr txBox="1"/>
          <p:nvPr/>
        </p:nvSpPr>
        <p:spPr>
          <a:xfrm>
            <a:off x="455213" y="6045164"/>
            <a:ext cx="4288790" cy="823046"/>
          </a:xfrm>
          <a:prstGeom prst="rect">
            <a:avLst/>
          </a:prstGeom>
        </p:spPr>
        <p:txBody>
          <a:bodyPr vert="horz" wrap="square" lIns="0" tIns="0" rIns="0" bIns="0" rtlCol="0">
            <a:spAutoFit/>
          </a:bodyPr>
          <a:lstStyle/>
          <a:p>
            <a:pPr marL="12700" marR="5080" indent="379095">
              <a:lnSpc>
                <a:spcPct val="101699"/>
              </a:lnSpc>
            </a:pPr>
            <a:r>
              <a:rPr sz="1200" b="1" kern="0" dirty="0">
                <a:latin typeface="Arial"/>
                <a:cs typeface="Arial"/>
              </a:rPr>
              <a:t>A downloadable time-sampling template </a:t>
            </a:r>
            <a:r>
              <a:rPr sz="1200" kern="0" dirty="0">
                <a:latin typeface="Arial Unicode MS"/>
                <a:cs typeface="Arial Unicode MS"/>
              </a:rPr>
              <a:t>is available from our </a:t>
            </a:r>
            <a:r>
              <a:rPr sz="1200" kern="0" dirty="0">
                <a:latin typeface="Arial Unicode MS"/>
                <a:cs typeface="Arial Unicode MS"/>
                <a:hlinkClick r:id="rId2"/>
              </a:rPr>
              <a:t>website</a:t>
            </a:r>
            <a:r>
              <a:rPr sz="1200" b="1" kern="0" dirty="0">
                <a:latin typeface="Arial"/>
                <a:cs typeface="Arial"/>
              </a:rPr>
              <a:t>.</a:t>
            </a:r>
            <a:endParaRPr sz="1200" kern="0" dirty="0">
              <a:latin typeface="Arial"/>
              <a:cs typeface="Arial"/>
            </a:endParaRPr>
          </a:p>
          <a:p>
            <a:pPr marL="12700">
              <a:lnSpc>
                <a:spcPct val="100000"/>
              </a:lnSpc>
              <a:spcBef>
                <a:spcPts val="620"/>
              </a:spcBef>
            </a:pPr>
            <a:r>
              <a:rPr sz="1200" kern="0" dirty="0">
                <a:latin typeface="Arial Unicode MS"/>
                <a:cs typeface="Arial Unicode MS"/>
              </a:rPr>
              <a:t>On the next page you can see an example of a completed template</a:t>
            </a:r>
          </a:p>
        </p:txBody>
      </p:sp>
      <p:sp>
        <p:nvSpPr>
          <p:cNvPr id="5" name="object 5"/>
          <p:cNvSpPr/>
          <p:nvPr/>
        </p:nvSpPr>
        <p:spPr>
          <a:xfrm>
            <a:off x="6001264" y="1497203"/>
            <a:ext cx="1891664" cy="867410"/>
          </a:xfrm>
          <a:custGeom>
            <a:avLst/>
            <a:gdLst/>
            <a:ahLst/>
            <a:cxnLst/>
            <a:rect l="l" t="t" r="r" b="b"/>
            <a:pathLst>
              <a:path w="1891665" h="867410">
                <a:moveTo>
                  <a:pt x="1747088" y="0"/>
                </a:moveTo>
                <a:lnTo>
                  <a:pt x="144576" y="0"/>
                </a:lnTo>
                <a:lnTo>
                  <a:pt x="98875" y="7370"/>
                </a:lnTo>
                <a:lnTo>
                  <a:pt x="59187" y="27895"/>
                </a:lnTo>
                <a:lnTo>
                  <a:pt x="27892" y="59192"/>
                </a:lnTo>
                <a:lnTo>
                  <a:pt x="7369" y="98880"/>
                </a:lnTo>
                <a:lnTo>
                  <a:pt x="0" y="144576"/>
                </a:lnTo>
                <a:lnTo>
                  <a:pt x="0" y="722845"/>
                </a:lnTo>
                <a:lnTo>
                  <a:pt x="7369" y="768542"/>
                </a:lnTo>
                <a:lnTo>
                  <a:pt x="27892" y="808229"/>
                </a:lnTo>
                <a:lnTo>
                  <a:pt x="59187" y="839526"/>
                </a:lnTo>
                <a:lnTo>
                  <a:pt x="98875" y="860051"/>
                </a:lnTo>
                <a:lnTo>
                  <a:pt x="144576" y="867422"/>
                </a:lnTo>
                <a:lnTo>
                  <a:pt x="1747088" y="867422"/>
                </a:lnTo>
                <a:lnTo>
                  <a:pt x="1792784" y="860051"/>
                </a:lnTo>
                <a:lnTo>
                  <a:pt x="1832472" y="839526"/>
                </a:lnTo>
                <a:lnTo>
                  <a:pt x="1863769" y="808229"/>
                </a:lnTo>
                <a:lnTo>
                  <a:pt x="1884294" y="768542"/>
                </a:lnTo>
                <a:lnTo>
                  <a:pt x="1891664" y="722845"/>
                </a:lnTo>
                <a:lnTo>
                  <a:pt x="1891664" y="144576"/>
                </a:lnTo>
                <a:lnTo>
                  <a:pt x="1884294" y="98880"/>
                </a:lnTo>
                <a:lnTo>
                  <a:pt x="1863769" y="59192"/>
                </a:lnTo>
                <a:lnTo>
                  <a:pt x="1832472" y="27895"/>
                </a:lnTo>
                <a:lnTo>
                  <a:pt x="1792784" y="7370"/>
                </a:lnTo>
                <a:lnTo>
                  <a:pt x="1747088" y="0"/>
                </a:lnTo>
                <a:close/>
              </a:path>
            </a:pathLst>
          </a:custGeom>
          <a:solidFill>
            <a:srgbClr val="CCCCFF"/>
          </a:solidFill>
        </p:spPr>
        <p:txBody>
          <a:bodyPr wrap="square" lIns="0" tIns="0" rIns="0" bIns="0" rtlCol="0"/>
          <a:lstStyle/>
          <a:p>
            <a:endParaRPr dirty="0"/>
          </a:p>
        </p:txBody>
      </p:sp>
      <p:sp>
        <p:nvSpPr>
          <p:cNvPr id="6" name="object 6"/>
          <p:cNvSpPr txBox="1"/>
          <p:nvPr/>
        </p:nvSpPr>
        <p:spPr>
          <a:xfrm>
            <a:off x="6055748" y="1526877"/>
            <a:ext cx="1658620" cy="800860"/>
          </a:xfrm>
          <a:prstGeom prst="rect">
            <a:avLst/>
          </a:prstGeom>
        </p:spPr>
        <p:txBody>
          <a:bodyPr vert="horz" wrap="square" lIns="0" tIns="31115" rIns="0" bIns="0" rtlCol="0">
            <a:spAutoFit/>
          </a:bodyPr>
          <a:lstStyle/>
          <a:p>
            <a:pPr marL="12700" algn="just">
              <a:lnSpc>
                <a:spcPct val="100000"/>
              </a:lnSpc>
              <a:spcBef>
                <a:spcPts val="245"/>
              </a:spcBef>
            </a:pPr>
            <a:r>
              <a:rPr sz="1000" dirty="0">
                <a:latin typeface="Arial"/>
                <a:cs typeface="Arial"/>
              </a:rPr>
              <a:t>Decide how long you want your</a:t>
            </a:r>
            <a:r>
              <a:rPr lang="en-GB" sz="1000" dirty="0">
                <a:latin typeface="Arial"/>
                <a:cs typeface="Arial"/>
              </a:rPr>
              <a:t> </a:t>
            </a:r>
            <a:r>
              <a:rPr sz="1000" dirty="0">
                <a:latin typeface="Arial"/>
                <a:cs typeface="Arial"/>
              </a:rPr>
              <a:t>observation windows to be, for  example, observe for 1 minute, rest for </a:t>
            </a:r>
            <a:r>
              <a:rPr lang="en-GB" sz="1000" dirty="0">
                <a:latin typeface="Arial"/>
                <a:cs typeface="Arial"/>
              </a:rPr>
              <a:t>1</a:t>
            </a:r>
            <a:r>
              <a:rPr sz="1000" dirty="0">
                <a:latin typeface="Arial"/>
                <a:cs typeface="Arial"/>
              </a:rPr>
              <a:t> minute and so on</a:t>
            </a:r>
          </a:p>
        </p:txBody>
      </p:sp>
      <p:sp>
        <p:nvSpPr>
          <p:cNvPr id="10" name="object 10"/>
          <p:cNvSpPr/>
          <p:nvPr/>
        </p:nvSpPr>
        <p:spPr>
          <a:xfrm>
            <a:off x="8386987" y="1536584"/>
            <a:ext cx="1973551" cy="866775"/>
          </a:xfrm>
          <a:custGeom>
            <a:avLst/>
            <a:gdLst/>
            <a:ahLst/>
            <a:cxnLst/>
            <a:rect l="l" t="t" r="r" b="b"/>
            <a:pathLst>
              <a:path w="1891665" h="866775">
                <a:moveTo>
                  <a:pt x="1747202" y="0"/>
                </a:moveTo>
                <a:lnTo>
                  <a:pt x="144462" y="0"/>
                </a:lnTo>
                <a:lnTo>
                  <a:pt x="98802" y="7365"/>
                </a:lnTo>
                <a:lnTo>
                  <a:pt x="59146" y="27873"/>
                </a:lnTo>
                <a:lnTo>
                  <a:pt x="27873" y="59146"/>
                </a:lnTo>
                <a:lnTo>
                  <a:pt x="7365" y="98802"/>
                </a:lnTo>
                <a:lnTo>
                  <a:pt x="0" y="144462"/>
                </a:lnTo>
                <a:lnTo>
                  <a:pt x="0" y="722312"/>
                </a:lnTo>
                <a:lnTo>
                  <a:pt x="7365" y="767972"/>
                </a:lnTo>
                <a:lnTo>
                  <a:pt x="27873" y="807628"/>
                </a:lnTo>
                <a:lnTo>
                  <a:pt x="59146" y="838901"/>
                </a:lnTo>
                <a:lnTo>
                  <a:pt x="98802" y="859409"/>
                </a:lnTo>
                <a:lnTo>
                  <a:pt x="144462" y="866775"/>
                </a:lnTo>
                <a:lnTo>
                  <a:pt x="1747202" y="866775"/>
                </a:lnTo>
                <a:lnTo>
                  <a:pt x="1792862" y="859409"/>
                </a:lnTo>
                <a:lnTo>
                  <a:pt x="1832518" y="838901"/>
                </a:lnTo>
                <a:lnTo>
                  <a:pt x="1863791" y="807628"/>
                </a:lnTo>
                <a:lnTo>
                  <a:pt x="1884299" y="767972"/>
                </a:lnTo>
                <a:lnTo>
                  <a:pt x="1891664" y="722312"/>
                </a:lnTo>
                <a:lnTo>
                  <a:pt x="1891664" y="144462"/>
                </a:lnTo>
                <a:lnTo>
                  <a:pt x="1884299" y="98802"/>
                </a:lnTo>
                <a:lnTo>
                  <a:pt x="1863791" y="59146"/>
                </a:lnTo>
                <a:lnTo>
                  <a:pt x="1832518" y="27873"/>
                </a:lnTo>
                <a:lnTo>
                  <a:pt x="1792862" y="7365"/>
                </a:lnTo>
                <a:lnTo>
                  <a:pt x="1747202" y="0"/>
                </a:lnTo>
                <a:close/>
              </a:path>
            </a:pathLst>
          </a:custGeom>
          <a:solidFill>
            <a:srgbClr val="CCCCFF"/>
          </a:solidFill>
        </p:spPr>
        <p:txBody>
          <a:bodyPr wrap="square" lIns="0" tIns="0" rIns="0" bIns="0" rtlCol="0"/>
          <a:lstStyle/>
          <a:p>
            <a:endParaRPr/>
          </a:p>
        </p:txBody>
      </p:sp>
      <p:sp>
        <p:nvSpPr>
          <p:cNvPr id="11" name="object 11"/>
          <p:cNvSpPr txBox="1"/>
          <p:nvPr/>
        </p:nvSpPr>
        <p:spPr>
          <a:xfrm>
            <a:off x="8491028" y="1566150"/>
            <a:ext cx="1891663" cy="722314"/>
          </a:xfrm>
          <a:prstGeom prst="rect">
            <a:avLst/>
          </a:prstGeom>
        </p:spPr>
        <p:txBody>
          <a:bodyPr vert="horz" wrap="square" lIns="0" tIns="31115" rIns="0" bIns="0" rtlCol="0">
            <a:spAutoFit/>
          </a:bodyPr>
          <a:lstStyle/>
          <a:p>
            <a:pPr marL="12700">
              <a:lnSpc>
                <a:spcPct val="100000"/>
              </a:lnSpc>
              <a:spcBef>
                <a:spcPts val="245"/>
              </a:spcBef>
            </a:pPr>
            <a:r>
              <a:rPr sz="1000" dirty="0">
                <a:latin typeface="Arial"/>
                <a:cs typeface="Arial"/>
              </a:rPr>
              <a:t>Write down the name of each</a:t>
            </a:r>
          </a:p>
          <a:p>
            <a:pPr marL="12700" marR="5080">
              <a:lnSpc>
                <a:spcPct val="120000"/>
              </a:lnSpc>
              <a:spcBef>
                <a:spcPts val="20"/>
              </a:spcBef>
            </a:pPr>
            <a:r>
              <a:rPr sz="1000" dirty="0">
                <a:latin typeface="Arial"/>
                <a:cs typeface="Arial"/>
              </a:rPr>
              <a:t>student, adding as many columns as you need. Observing 3-6  students in groups is ideal</a:t>
            </a:r>
          </a:p>
        </p:txBody>
      </p:sp>
      <p:graphicFrame>
        <p:nvGraphicFramePr>
          <p:cNvPr id="13" name="object 13"/>
          <p:cNvGraphicFramePr>
            <a:graphicFrameLocks noGrp="1"/>
          </p:cNvGraphicFramePr>
          <p:nvPr>
            <p:extLst>
              <p:ext uri="{D42A27DB-BD31-4B8C-83A1-F6EECF244321}">
                <p14:modId xmlns:p14="http://schemas.microsoft.com/office/powerpoint/2010/main" val="456232412"/>
              </p:ext>
            </p:extLst>
          </p:nvPr>
        </p:nvGraphicFramePr>
        <p:xfrm>
          <a:off x="5466914" y="2659460"/>
          <a:ext cx="4879844" cy="3605780"/>
        </p:xfrm>
        <a:graphic>
          <a:graphicData uri="http://schemas.openxmlformats.org/drawingml/2006/table">
            <a:tbl>
              <a:tblPr firstRow="1" bandRow="1">
                <a:tableStyleId>{2D5ABB26-0587-4C30-8999-92F81FD0307C}</a:tableStyleId>
              </a:tblPr>
              <a:tblGrid>
                <a:gridCol w="844296">
                  <a:extLst>
                    <a:ext uri="{9D8B030D-6E8A-4147-A177-3AD203B41FA5}">
                      <a16:colId xmlns:a16="http://schemas.microsoft.com/office/drawing/2014/main" val="20000"/>
                    </a:ext>
                  </a:extLst>
                </a:gridCol>
                <a:gridCol w="914399">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7614">
                  <a:extLst>
                    <a:ext uri="{9D8B030D-6E8A-4147-A177-3AD203B41FA5}">
                      <a16:colId xmlns:a16="http://schemas.microsoft.com/office/drawing/2014/main" val="20003"/>
                    </a:ext>
                  </a:extLst>
                </a:gridCol>
                <a:gridCol w="737615">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tblGrid>
              <a:tr h="600456">
                <a:tc>
                  <a:txBody>
                    <a:bodyPr/>
                    <a:lstStyle/>
                    <a:p>
                      <a:pPr>
                        <a:lnSpc>
                          <a:spcPct val="100000"/>
                        </a:lnSpc>
                        <a:spcBef>
                          <a:spcPts val="15"/>
                        </a:spcBef>
                      </a:pPr>
                      <a:endParaRPr sz="1100" spc="0" baseline="0" dirty="0">
                        <a:latin typeface="Times New Roman"/>
                        <a:cs typeface="Times New Roman"/>
                      </a:endParaRPr>
                    </a:p>
                    <a:p>
                      <a:pPr marL="61594">
                        <a:lnSpc>
                          <a:spcPct val="100000"/>
                        </a:lnSpc>
                      </a:pPr>
                      <a:r>
                        <a:rPr sz="1000" b="1" spc="0" baseline="0" dirty="0">
                          <a:latin typeface="Arial"/>
                          <a:cs typeface="Arial"/>
                        </a:rPr>
                        <a:t>Time window</a:t>
                      </a:r>
                      <a:endParaRPr sz="1000" spc="0" baseline="0" dirty="0">
                        <a:latin typeface="Arial"/>
                        <a:cs typeface="Arial"/>
                      </a:endParaRPr>
                    </a:p>
                  </a:txBody>
                  <a:tcPr marL="0" marR="0" marT="1905"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139700" marR="233679" indent="-11113">
                        <a:lnSpc>
                          <a:spcPct val="120000"/>
                        </a:lnSpc>
                        <a:spcBef>
                          <a:spcPts val="320"/>
                        </a:spcBef>
                        <a:tabLst/>
                      </a:pPr>
                      <a:r>
                        <a:rPr sz="1000" b="1" spc="0" baseline="0" dirty="0">
                          <a:latin typeface="Arial"/>
                          <a:cs typeface="Arial"/>
                        </a:rPr>
                        <a:t>Teacher  present</a:t>
                      </a:r>
                      <a:endParaRPr sz="1000" spc="0" baseline="0" dirty="0">
                        <a:latin typeface="Arial"/>
                        <a:cs typeface="Arial"/>
                      </a:endParaRPr>
                    </a:p>
                  </a:txBody>
                  <a:tcPr marL="0" marR="0" marT="4064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4445" algn="ctr">
                        <a:lnSpc>
                          <a:spcPct val="100000"/>
                        </a:lnSpc>
                        <a:spcBef>
                          <a:spcPts val="245"/>
                        </a:spcBef>
                      </a:pPr>
                      <a:r>
                        <a:rPr sz="1000" b="1" spc="0" baseline="0" dirty="0">
                          <a:latin typeface="Arial"/>
                          <a:cs typeface="Arial"/>
                        </a:rPr>
                        <a:t>Student 1:</a:t>
                      </a:r>
                      <a:endParaRPr sz="1000" spc="0" baseline="0" dirty="0">
                        <a:latin typeface="Arial"/>
                        <a:cs typeface="Arial"/>
                      </a:endParaRPr>
                    </a:p>
                    <a:p>
                      <a:pPr marL="5080" algn="ctr">
                        <a:lnSpc>
                          <a:spcPct val="100000"/>
                        </a:lnSpc>
                        <a:spcBef>
                          <a:spcPts val="860"/>
                        </a:spcBef>
                      </a:pPr>
                      <a:r>
                        <a:rPr sz="1000" b="1" spc="0" baseline="0" dirty="0">
                          <a:latin typeface="Arial"/>
                          <a:cs typeface="Arial"/>
                        </a:rPr>
                        <a:t>[name]</a:t>
                      </a:r>
                      <a:endParaRPr sz="1000" spc="0" baseline="0" dirty="0">
                        <a:latin typeface="Arial"/>
                        <a:cs typeface="Arial"/>
                      </a:endParaRPr>
                    </a:p>
                  </a:txBody>
                  <a:tcPr marL="0" marR="0" marT="31115"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gridSpan="2">
                  <a:txBody>
                    <a:bodyPr/>
                    <a:lstStyle/>
                    <a:p>
                      <a:pPr algn="ctr">
                        <a:lnSpc>
                          <a:spcPct val="100000"/>
                        </a:lnSpc>
                        <a:spcBef>
                          <a:spcPts val="245"/>
                        </a:spcBef>
                      </a:pPr>
                      <a:r>
                        <a:rPr sz="1000" b="1" spc="0" baseline="0" dirty="0">
                          <a:latin typeface="Arial"/>
                          <a:cs typeface="Arial"/>
                        </a:rPr>
                        <a:t>Student 2:</a:t>
                      </a:r>
                      <a:endParaRPr sz="1000" spc="0" baseline="0">
                        <a:latin typeface="Arial"/>
                        <a:cs typeface="Arial"/>
                      </a:endParaRPr>
                    </a:p>
                    <a:p>
                      <a:pPr algn="ctr">
                        <a:lnSpc>
                          <a:spcPct val="100000"/>
                        </a:lnSpc>
                        <a:spcBef>
                          <a:spcPts val="860"/>
                        </a:spcBef>
                      </a:pPr>
                      <a:r>
                        <a:rPr sz="1000" b="1" spc="0" baseline="0" dirty="0">
                          <a:latin typeface="Arial"/>
                          <a:cs typeface="Arial"/>
                        </a:rPr>
                        <a:t>[name]</a:t>
                      </a:r>
                      <a:endParaRPr sz="1000" spc="0" baseline="0">
                        <a:latin typeface="Arial"/>
                        <a:cs typeface="Arial"/>
                      </a:endParaRPr>
                    </a:p>
                  </a:txBody>
                  <a:tcPr marL="0" marR="0" marT="31115"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487679">
                <a:tc>
                  <a:txBody>
                    <a:bodyPr/>
                    <a:lstStyle/>
                    <a:p>
                      <a:endParaRPr sz="1000" spc="0" baseline="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spc="0" baseline="0" dirty="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3175" algn="ctr">
                        <a:lnSpc>
                          <a:spcPct val="100000"/>
                        </a:lnSpc>
                        <a:spcBef>
                          <a:spcPts val="825"/>
                        </a:spcBef>
                      </a:pPr>
                      <a:r>
                        <a:rPr sz="1000" b="1" spc="0" baseline="0" dirty="0">
                          <a:latin typeface="Arial"/>
                          <a:cs typeface="Arial"/>
                        </a:rPr>
                        <a:t>CH</a:t>
                      </a:r>
                      <a:endParaRPr sz="1000" spc="0" baseline="0" dirty="0">
                        <a:latin typeface="Arial"/>
                        <a:cs typeface="Arial"/>
                      </a:endParaRPr>
                    </a:p>
                  </a:txBody>
                  <a:tcPr marL="0" marR="0" marT="104775"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1270" algn="ctr">
                        <a:lnSpc>
                          <a:spcPct val="100000"/>
                        </a:lnSpc>
                        <a:spcBef>
                          <a:spcPts val="825"/>
                        </a:spcBef>
                      </a:pPr>
                      <a:r>
                        <a:rPr sz="1000" b="1" spc="0" baseline="0" dirty="0">
                          <a:latin typeface="Arial"/>
                          <a:cs typeface="Arial"/>
                        </a:rPr>
                        <a:t>B</a:t>
                      </a:r>
                      <a:endParaRPr sz="1000" spc="0" baseline="0">
                        <a:latin typeface="Arial"/>
                        <a:cs typeface="Arial"/>
                      </a:endParaRPr>
                    </a:p>
                  </a:txBody>
                  <a:tcPr marL="0" marR="0" marT="104775"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gn="ctr">
                        <a:lnSpc>
                          <a:spcPct val="100000"/>
                        </a:lnSpc>
                        <a:spcBef>
                          <a:spcPts val="825"/>
                        </a:spcBef>
                      </a:pPr>
                      <a:r>
                        <a:rPr sz="1000" b="1" spc="0" baseline="0" dirty="0">
                          <a:latin typeface="Arial"/>
                          <a:cs typeface="Arial"/>
                        </a:rPr>
                        <a:t>CH</a:t>
                      </a:r>
                      <a:endParaRPr sz="1000" spc="0" baseline="0">
                        <a:latin typeface="Arial"/>
                        <a:cs typeface="Arial"/>
                      </a:endParaRPr>
                    </a:p>
                  </a:txBody>
                  <a:tcPr marL="0" marR="0" marT="104775"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gn="ctr">
                        <a:lnSpc>
                          <a:spcPct val="100000"/>
                        </a:lnSpc>
                        <a:spcBef>
                          <a:spcPts val="825"/>
                        </a:spcBef>
                      </a:pPr>
                      <a:r>
                        <a:rPr sz="1000" b="1" dirty="0">
                          <a:latin typeface="Arial"/>
                          <a:cs typeface="Arial"/>
                        </a:rPr>
                        <a:t>B</a:t>
                      </a:r>
                      <a:endParaRPr sz="1000">
                        <a:latin typeface="Arial"/>
                        <a:cs typeface="Arial"/>
                      </a:endParaRPr>
                    </a:p>
                  </a:txBody>
                  <a:tcPr marL="0" marR="0" marT="104775"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1"/>
                  </a:ext>
                </a:extLst>
              </a:tr>
              <a:tr h="420624">
                <a:tc>
                  <a:txBody>
                    <a:bodyPr/>
                    <a:lstStyle/>
                    <a:p>
                      <a:pPr marL="33020" algn="ctr">
                        <a:lnSpc>
                          <a:spcPct val="100000"/>
                        </a:lnSpc>
                        <a:spcBef>
                          <a:spcPts val="245"/>
                        </a:spcBef>
                      </a:pPr>
                      <a:r>
                        <a:rPr sz="1000" spc="0" baseline="0" dirty="0">
                          <a:latin typeface="Arial"/>
                          <a:cs typeface="Arial"/>
                        </a:rPr>
                        <a:t>1</a:t>
                      </a:r>
                      <a:endParaRPr sz="1000" spc="0" baseline="0">
                        <a:latin typeface="Arial"/>
                        <a:cs typeface="Arial"/>
                      </a:endParaRPr>
                    </a:p>
                  </a:txBody>
                  <a:tcPr marL="0" marR="0" marT="31115"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spc="0" baseline="0" dirty="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spc="0" baseline="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spc="0" baseline="0" dirty="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spc="0" baseline="0" dirty="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2"/>
                  </a:ext>
                </a:extLst>
              </a:tr>
              <a:tr h="417575">
                <a:tc>
                  <a:txBody>
                    <a:bodyPr/>
                    <a:lstStyle/>
                    <a:p>
                      <a:pPr marL="33020" algn="ctr">
                        <a:lnSpc>
                          <a:spcPct val="100000"/>
                        </a:lnSpc>
                        <a:spcBef>
                          <a:spcPts val="245"/>
                        </a:spcBef>
                      </a:pPr>
                      <a:r>
                        <a:rPr sz="1000" spc="0" baseline="0" dirty="0">
                          <a:latin typeface="Arial"/>
                          <a:cs typeface="Arial"/>
                        </a:rPr>
                        <a:t>2</a:t>
                      </a:r>
                    </a:p>
                  </a:txBody>
                  <a:tcPr marL="0" marR="0" marT="31115"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spc="0" baseline="0" dirty="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spc="0" baseline="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spc="0" baseline="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spc="0" baseline="0" dirty="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3"/>
                  </a:ext>
                </a:extLst>
              </a:tr>
              <a:tr h="420624">
                <a:tc>
                  <a:txBody>
                    <a:bodyPr/>
                    <a:lstStyle/>
                    <a:p>
                      <a:pPr marL="33020" algn="ctr">
                        <a:lnSpc>
                          <a:spcPct val="100000"/>
                        </a:lnSpc>
                        <a:spcBef>
                          <a:spcPts val="245"/>
                        </a:spcBef>
                      </a:pPr>
                      <a:r>
                        <a:rPr sz="1000" spc="0" baseline="0" dirty="0">
                          <a:latin typeface="Arial"/>
                          <a:cs typeface="Arial"/>
                        </a:rPr>
                        <a:t>3</a:t>
                      </a:r>
                    </a:p>
                  </a:txBody>
                  <a:tcPr marL="0" marR="0" marT="31115"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spc="0" baseline="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spc="0" baseline="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spc="0" baseline="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spc="0" baseline="0" dirty="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4"/>
                  </a:ext>
                </a:extLst>
              </a:tr>
              <a:tr h="420624">
                <a:tc>
                  <a:txBody>
                    <a:bodyPr/>
                    <a:lstStyle/>
                    <a:p>
                      <a:endParaRPr sz="1000" spc="0" baseline="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spc="0" baseline="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spc="0" baseline="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spc="0" baseline="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spc="0" baseline="0" dirty="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5"/>
                  </a:ext>
                </a:extLst>
              </a:tr>
              <a:tr h="417575">
                <a:tc>
                  <a:txBody>
                    <a:bodyPr/>
                    <a:lstStyle/>
                    <a:p>
                      <a:endParaRPr sz="100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6"/>
                  </a:ext>
                </a:extLst>
              </a:tr>
              <a:tr h="420623">
                <a:tc>
                  <a:txBody>
                    <a:bodyPr/>
                    <a:lstStyle/>
                    <a:p>
                      <a:pPr>
                        <a:lnSpc>
                          <a:spcPct val="100000"/>
                        </a:lnSpc>
                        <a:spcBef>
                          <a:spcPts val="15"/>
                        </a:spcBef>
                      </a:pPr>
                      <a:endParaRPr sz="1350" dirty="0">
                        <a:latin typeface="Times New Roman"/>
                        <a:cs typeface="Times New Roman"/>
                      </a:endParaRPr>
                    </a:p>
                    <a:p>
                      <a:pPr marL="368300">
                        <a:lnSpc>
                          <a:spcPct val="100000"/>
                        </a:lnSpc>
                      </a:pPr>
                      <a:endParaRPr sz="1000" dirty="0">
                        <a:latin typeface="Arial"/>
                        <a:cs typeface="Arial"/>
                      </a:endParaRPr>
                    </a:p>
                  </a:txBody>
                  <a:tcPr marL="0" marR="0" marT="1905"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nSpc>
                          <a:spcPct val="100000"/>
                        </a:lnSpc>
                      </a:pPr>
                      <a:r>
                        <a:rPr sz="1000" spc="-200" dirty="0">
                          <a:latin typeface="Arial"/>
                          <a:cs typeface="Arial"/>
                        </a:rPr>
                        <a:t> </a:t>
                      </a:r>
                      <a:endParaRPr sz="1000" dirty="0">
                        <a:latin typeface="Arial"/>
                        <a:cs typeface="Arial"/>
                      </a:endParaRPr>
                    </a:p>
                  </a:txBody>
                  <a:tcPr marL="0" marR="0" marT="1905"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nSpc>
                          <a:spcPct val="100000"/>
                        </a:lnSpc>
                        <a:spcBef>
                          <a:spcPts val="15"/>
                        </a:spcBef>
                      </a:pPr>
                      <a:endParaRPr sz="1350" dirty="0">
                        <a:latin typeface="Times New Roman"/>
                        <a:cs typeface="Times New Roman"/>
                      </a:endParaRPr>
                    </a:p>
                  </a:txBody>
                  <a:tcPr marL="0" marR="0" marT="1905"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dirty="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dirty="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7"/>
                  </a:ext>
                </a:extLst>
              </a:tr>
            </a:tbl>
          </a:graphicData>
        </a:graphic>
      </p:graphicFrame>
      <p:sp>
        <p:nvSpPr>
          <p:cNvPr id="17" name="object 17"/>
          <p:cNvSpPr/>
          <p:nvPr/>
        </p:nvSpPr>
        <p:spPr>
          <a:xfrm>
            <a:off x="5976517" y="5245061"/>
            <a:ext cx="908541" cy="908023"/>
          </a:xfrm>
          <a:prstGeom prst="rect">
            <a:avLst/>
          </a:prstGeom>
          <a:blipFill>
            <a:blip r:embed="rId3" cstate="print"/>
            <a:stretch>
              <a:fillRect/>
            </a:stretch>
          </a:blipFill>
        </p:spPr>
        <p:txBody>
          <a:bodyPr wrap="square" lIns="0" tIns="0" rIns="0" bIns="0" rtlCol="0"/>
          <a:lstStyle/>
          <a:p>
            <a:endParaRPr/>
          </a:p>
        </p:txBody>
      </p:sp>
      <p:sp>
        <p:nvSpPr>
          <p:cNvPr id="22" name="object 22"/>
          <p:cNvSpPr/>
          <p:nvPr/>
        </p:nvSpPr>
        <p:spPr>
          <a:xfrm>
            <a:off x="9626310" y="2194743"/>
            <a:ext cx="860422" cy="929434"/>
          </a:xfrm>
          <a:prstGeom prst="rect">
            <a:avLst/>
          </a:prstGeom>
          <a:blipFill>
            <a:blip r:embed="rId4" cstate="print"/>
            <a:stretch>
              <a:fillRect/>
            </a:stretch>
          </a:blipFill>
        </p:spPr>
        <p:txBody>
          <a:bodyPr wrap="square" lIns="0" tIns="0" rIns="0" bIns="0" rtlCol="0"/>
          <a:lstStyle/>
          <a:p>
            <a:endParaRPr/>
          </a:p>
        </p:txBody>
      </p:sp>
      <p:sp>
        <p:nvSpPr>
          <p:cNvPr id="27" name="object 27"/>
          <p:cNvSpPr/>
          <p:nvPr/>
        </p:nvSpPr>
        <p:spPr>
          <a:xfrm>
            <a:off x="5384221" y="1917503"/>
            <a:ext cx="981697" cy="984030"/>
          </a:xfrm>
          <a:prstGeom prst="rect">
            <a:avLst/>
          </a:prstGeom>
          <a:blipFill>
            <a:blip r:embed="rId5" cstate="print"/>
            <a:stretch>
              <a:fillRect/>
            </a:stretch>
          </a:blipFill>
        </p:spPr>
        <p:txBody>
          <a:bodyPr wrap="square" lIns="0" tIns="0" rIns="0" bIns="0" rtlCol="0"/>
          <a:lstStyle/>
          <a:p>
            <a:endParaRPr/>
          </a:p>
        </p:txBody>
      </p:sp>
      <p:sp>
        <p:nvSpPr>
          <p:cNvPr id="29" name="object 29"/>
          <p:cNvSpPr/>
          <p:nvPr/>
        </p:nvSpPr>
        <p:spPr>
          <a:xfrm>
            <a:off x="6205875" y="5864896"/>
            <a:ext cx="585571" cy="592603"/>
          </a:xfrm>
          <a:prstGeom prst="rect">
            <a:avLst/>
          </a:prstGeom>
          <a:blipFill>
            <a:blip r:embed="rId6" cstate="print"/>
            <a:stretch>
              <a:fillRect/>
            </a:stretch>
          </a:blipFill>
        </p:spPr>
        <p:txBody>
          <a:bodyPr wrap="square" lIns="0" tIns="0" rIns="0" bIns="0" rtlCol="0"/>
          <a:lstStyle/>
          <a:p>
            <a:endParaRPr/>
          </a:p>
        </p:txBody>
      </p:sp>
      <p:sp>
        <p:nvSpPr>
          <p:cNvPr id="32" name="object 32"/>
          <p:cNvSpPr/>
          <p:nvPr/>
        </p:nvSpPr>
        <p:spPr>
          <a:xfrm>
            <a:off x="8729412" y="4843038"/>
            <a:ext cx="1058885" cy="1059813"/>
          </a:xfrm>
          <a:prstGeom prst="rect">
            <a:avLst/>
          </a:prstGeom>
          <a:blipFill>
            <a:blip r:embed="rId7" cstate="print"/>
            <a:stretch>
              <a:fillRect/>
            </a:stretch>
          </a:blipFill>
        </p:spPr>
        <p:txBody>
          <a:bodyPr wrap="square" lIns="0" tIns="0" rIns="0" bIns="0" rtlCol="0"/>
          <a:lstStyle/>
          <a:p>
            <a:endParaRPr/>
          </a:p>
        </p:txBody>
      </p:sp>
      <p:sp>
        <p:nvSpPr>
          <p:cNvPr id="35" name="object 35"/>
          <p:cNvSpPr/>
          <p:nvPr/>
        </p:nvSpPr>
        <p:spPr>
          <a:xfrm>
            <a:off x="464196" y="6010084"/>
            <a:ext cx="233040" cy="23240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5815103" y="5878308"/>
            <a:ext cx="1891664" cy="867410"/>
          </a:xfrm>
          <a:custGeom>
            <a:avLst/>
            <a:gdLst/>
            <a:ahLst/>
            <a:cxnLst/>
            <a:rect l="l" t="t" r="r" b="b"/>
            <a:pathLst>
              <a:path w="1891665" h="867409">
                <a:moveTo>
                  <a:pt x="1747088" y="0"/>
                </a:moveTo>
                <a:lnTo>
                  <a:pt x="144576" y="0"/>
                </a:lnTo>
                <a:lnTo>
                  <a:pt x="98880" y="7369"/>
                </a:lnTo>
                <a:lnTo>
                  <a:pt x="59192" y="27891"/>
                </a:lnTo>
                <a:lnTo>
                  <a:pt x="27895" y="59184"/>
                </a:lnTo>
                <a:lnTo>
                  <a:pt x="7370" y="98868"/>
                </a:lnTo>
                <a:lnTo>
                  <a:pt x="0" y="144564"/>
                </a:lnTo>
                <a:lnTo>
                  <a:pt x="0" y="722833"/>
                </a:lnTo>
                <a:lnTo>
                  <a:pt x="7370" y="768528"/>
                </a:lnTo>
                <a:lnTo>
                  <a:pt x="27895" y="808212"/>
                </a:lnTo>
                <a:lnTo>
                  <a:pt x="59192" y="839506"/>
                </a:lnTo>
                <a:lnTo>
                  <a:pt x="98880" y="860027"/>
                </a:lnTo>
                <a:lnTo>
                  <a:pt x="144576" y="867397"/>
                </a:lnTo>
                <a:lnTo>
                  <a:pt x="1747088" y="867397"/>
                </a:lnTo>
                <a:lnTo>
                  <a:pt x="1792784" y="860027"/>
                </a:lnTo>
                <a:lnTo>
                  <a:pt x="1832472" y="839506"/>
                </a:lnTo>
                <a:lnTo>
                  <a:pt x="1863769" y="808212"/>
                </a:lnTo>
                <a:lnTo>
                  <a:pt x="1884294" y="768528"/>
                </a:lnTo>
                <a:lnTo>
                  <a:pt x="1891664" y="722833"/>
                </a:lnTo>
                <a:lnTo>
                  <a:pt x="1891664" y="144564"/>
                </a:lnTo>
                <a:lnTo>
                  <a:pt x="1884294" y="98868"/>
                </a:lnTo>
                <a:lnTo>
                  <a:pt x="1863769" y="59184"/>
                </a:lnTo>
                <a:lnTo>
                  <a:pt x="1832472" y="27891"/>
                </a:lnTo>
                <a:lnTo>
                  <a:pt x="1792784" y="7369"/>
                </a:lnTo>
                <a:lnTo>
                  <a:pt x="1747088" y="0"/>
                </a:lnTo>
                <a:close/>
              </a:path>
            </a:pathLst>
          </a:custGeom>
          <a:solidFill>
            <a:srgbClr val="CCCCFF"/>
          </a:solidFill>
        </p:spPr>
        <p:txBody>
          <a:bodyPr wrap="square" lIns="0" tIns="0" rIns="0" bIns="0" rtlCol="0"/>
          <a:lstStyle/>
          <a:p>
            <a:endParaRPr/>
          </a:p>
        </p:txBody>
      </p:sp>
      <p:sp>
        <p:nvSpPr>
          <p:cNvPr id="36" name="object 36"/>
          <p:cNvSpPr txBox="1">
            <a:spLocks noGrp="1"/>
          </p:cNvSpPr>
          <p:nvPr>
            <p:ph type="sldNum" sz="quarter" idx="7"/>
          </p:nvPr>
        </p:nvSpPr>
        <p:spPr>
          <a:xfrm>
            <a:off x="5249962" y="7155017"/>
            <a:ext cx="192404" cy="154529"/>
          </a:xfrm>
          <a:prstGeom prst="rect">
            <a:avLst/>
          </a:prstGeom>
        </p:spPr>
        <p:txBody>
          <a:bodyPr vert="horz" wrap="square" lIns="0" tIns="635" rIns="0" bIns="0" rtlCol="0">
            <a:spAutoFit/>
          </a:bodyPr>
          <a:lstStyle/>
          <a:p>
            <a:pPr marL="25400">
              <a:lnSpc>
                <a:spcPct val="100000"/>
              </a:lnSpc>
              <a:spcBef>
                <a:spcPts val="5"/>
              </a:spcBef>
            </a:pPr>
            <a:r>
              <a:rPr dirty="0"/>
              <a:t>4</a:t>
            </a:r>
            <a:r>
              <a:rPr lang="en-GB" dirty="0"/>
              <a:t>4</a:t>
            </a:r>
            <a:endParaRPr dirty="0"/>
          </a:p>
        </p:txBody>
      </p:sp>
      <p:sp>
        <p:nvSpPr>
          <p:cNvPr id="14" name="object 14"/>
          <p:cNvSpPr txBox="1"/>
          <p:nvPr/>
        </p:nvSpPr>
        <p:spPr>
          <a:xfrm>
            <a:off x="5986407" y="5915025"/>
            <a:ext cx="1689100" cy="727443"/>
          </a:xfrm>
          <a:prstGeom prst="rect">
            <a:avLst/>
          </a:prstGeom>
        </p:spPr>
        <p:txBody>
          <a:bodyPr vert="horz" wrap="square" lIns="0" tIns="0" rIns="0" bIns="0" rtlCol="0">
            <a:spAutoFit/>
          </a:bodyPr>
          <a:lstStyle/>
          <a:p>
            <a:pPr marL="12700" marR="5080">
              <a:lnSpc>
                <a:spcPct val="121000"/>
              </a:lnSpc>
            </a:pPr>
            <a:r>
              <a:rPr lang="en-GB" sz="1000" dirty="0">
                <a:latin typeface="Arial"/>
                <a:cs typeface="Arial"/>
              </a:rPr>
              <a:t>If a teacher or teaching assistant </a:t>
            </a:r>
            <a:r>
              <a:rPr sz="1000" dirty="0">
                <a:latin typeface="Arial"/>
                <a:cs typeface="Arial"/>
              </a:rPr>
              <a:t>interacts with the students during this time put a tick in this box</a:t>
            </a:r>
          </a:p>
        </p:txBody>
      </p:sp>
      <p:sp>
        <p:nvSpPr>
          <p:cNvPr id="7" name="object 7"/>
          <p:cNvSpPr/>
          <p:nvPr/>
        </p:nvSpPr>
        <p:spPr>
          <a:xfrm>
            <a:off x="8663307" y="5693129"/>
            <a:ext cx="1891664" cy="866775"/>
          </a:xfrm>
          <a:custGeom>
            <a:avLst/>
            <a:gdLst/>
            <a:ahLst/>
            <a:cxnLst/>
            <a:rect l="l" t="t" r="r" b="b"/>
            <a:pathLst>
              <a:path w="1891665" h="866775">
                <a:moveTo>
                  <a:pt x="1747202" y="0"/>
                </a:moveTo>
                <a:lnTo>
                  <a:pt x="144462" y="0"/>
                </a:lnTo>
                <a:lnTo>
                  <a:pt x="98802" y="7365"/>
                </a:lnTo>
                <a:lnTo>
                  <a:pt x="59146" y="27873"/>
                </a:lnTo>
                <a:lnTo>
                  <a:pt x="27873" y="59146"/>
                </a:lnTo>
                <a:lnTo>
                  <a:pt x="7365" y="98802"/>
                </a:lnTo>
                <a:lnTo>
                  <a:pt x="0" y="144462"/>
                </a:lnTo>
                <a:lnTo>
                  <a:pt x="0" y="722312"/>
                </a:lnTo>
                <a:lnTo>
                  <a:pt x="7365" y="767972"/>
                </a:lnTo>
                <a:lnTo>
                  <a:pt x="27873" y="807628"/>
                </a:lnTo>
                <a:lnTo>
                  <a:pt x="59146" y="838901"/>
                </a:lnTo>
                <a:lnTo>
                  <a:pt x="98802" y="859409"/>
                </a:lnTo>
                <a:lnTo>
                  <a:pt x="144462" y="866774"/>
                </a:lnTo>
                <a:lnTo>
                  <a:pt x="1747202" y="866774"/>
                </a:lnTo>
                <a:lnTo>
                  <a:pt x="1792862" y="859409"/>
                </a:lnTo>
                <a:lnTo>
                  <a:pt x="1832518" y="838901"/>
                </a:lnTo>
                <a:lnTo>
                  <a:pt x="1863791" y="807628"/>
                </a:lnTo>
                <a:lnTo>
                  <a:pt x="1884299" y="767972"/>
                </a:lnTo>
                <a:lnTo>
                  <a:pt x="1891664" y="722312"/>
                </a:lnTo>
                <a:lnTo>
                  <a:pt x="1891664" y="144462"/>
                </a:lnTo>
                <a:lnTo>
                  <a:pt x="1884299" y="98802"/>
                </a:lnTo>
                <a:lnTo>
                  <a:pt x="1863791" y="59146"/>
                </a:lnTo>
                <a:lnTo>
                  <a:pt x="1832518" y="27873"/>
                </a:lnTo>
                <a:lnTo>
                  <a:pt x="1792862" y="7365"/>
                </a:lnTo>
                <a:lnTo>
                  <a:pt x="1747202" y="0"/>
                </a:lnTo>
                <a:close/>
              </a:path>
            </a:pathLst>
          </a:custGeom>
          <a:solidFill>
            <a:srgbClr val="CCCCFF"/>
          </a:solidFill>
        </p:spPr>
        <p:txBody>
          <a:bodyPr wrap="square" lIns="0" tIns="0" rIns="0" bIns="0" rtlCol="0"/>
          <a:lstStyle/>
          <a:p>
            <a:endParaRPr/>
          </a:p>
        </p:txBody>
      </p:sp>
      <p:sp>
        <p:nvSpPr>
          <p:cNvPr id="9" name="object 9"/>
          <p:cNvSpPr txBox="1"/>
          <p:nvPr/>
        </p:nvSpPr>
        <p:spPr>
          <a:xfrm>
            <a:off x="8749161" y="5762567"/>
            <a:ext cx="1737571" cy="744819"/>
          </a:xfrm>
          <a:prstGeom prst="rect">
            <a:avLst/>
          </a:prstGeom>
        </p:spPr>
        <p:txBody>
          <a:bodyPr vert="horz" wrap="square" lIns="0" tIns="0" rIns="0" bIns="0" rtlCol="0">
            <a:spAutoFit/>
          </a:bodyPr>
          <a:lstStyle/>
          <a:p>
            <a:pPr marL="12700" marR="5080">
              <a:lnSpc>
                <a:spcPct val="121000"/>
              </a:lnSpc>
            </a:pPr>
            <a:r>
              <a:rPr lang="en-GB" sz="1000" spc="-45" dirty="0">
                <a:latin typeface="Arial"/>
                <a:cs typeface="Arial"/>
              </a:rPr>
              <a:t>Decide which codes you want to f</a:t>
            </a:r>
            <a:r>
              <a:rPr sz="1000" spc="-45" dirty="0" err="1">
                <a:latin typeface="Arial"/>
                <a:cs typeface="Arial"/>
              </a:rPr>
              <a:t>o</a:t>
            </a:r>
            <a:r>
              <a:rPr sz="1000" dirty="0" err="1">
                <a:latin typeface="Arial"/>
                <a:cs typeface="Arial"/>
              </a:rPr>
              <a:t>cus</a:t>
            </a:r>
            <a:r>
              <a:rPr sz="1000" dirty="0">
                <a:latin typeface="Arial"/>
                <a:cs typeface="Arial"/>
              </a:rPr>
              <a:t> </a:t>
            </a:r>
            <a:r>
              <a:rPr lang="en-US" sz="1000" dirty="0">
                <a:latin typeface="Arial"/>
                <a:cs typeface="Arial"/>
              </a:rPr>
              <a:t> </a:t>
            </a:r>
            <a:r>
              <a:rPr sz="1000" dirty="0">
                <a:latin typeface="Arial"/>
                <a:cs typeface="Arial"/>
              </a:rPr>
              <a:t>on: CH and B are given as examples but you can use any one or two codes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29284" y="627380"/>
            <a:ext cx="4435475" cy="1703095"/>
          </a:xfrm>
          <a:prstGeom prst="rect">
            <a:avLst/>
          </a:prstGeom>
          <a:ln w="31733">
            <a:solidFill>
              <a:srgbClr val="2791A6"/>
            </a:solidFill>
          </a:ln>
        </p:spPr>
        <p:txBody>
          <a:bodyPr vert="horz" wrap="square" lIns="0" tIns="74930" rIns="0" bIns="0" rtlCol="0">
            <a:spAutoFit/>
          </a:bodyPr>
          <a:lstStyle/>
          <a:p>
            <a:pPr marL="83185">
              <a:lnSpc>
                <a:spcPct val="100000"/>
              </a:lnSpc>
              <a:spcBef>
                <a:spcPts val="590"/>
              </a:spcBef>
            </a:pPr>
            <a:r>
              <a:rPr sz="1400" b="1" dirty="0">
                <a:latin typeface="Arial"/>
                <a:cs typeface="Arial"/>
              </a:rPr>
              <a:t>Example of completed time-sampling template</a:t>
            </a:r>
            <a:endParaRPr sz="1400" dirty="0">
              <a:latin typeface="Arial"/>
              <a:cs typeface="Arial"/>
            </a:endParaRPr>
          </a:p>
          <a:p>
            <a:pPr marL="83185" marR="135255">
              <a:lnSpc>
                <a:spcPct val="120700"/>
              </a:lnSpc>
              <a:spcBef>
                <a:spcPts val="670"/>
              </a:spcBef>
            </a:pPr>
            <a:r>
              <a:rPr sz="1200" dirty="0">
                <a:latin typeface="Arial Unicode MS"/>
                <a:cs typeface="Arial Unicode MS"/>
              </a:rPr>
              <a:t>This teacher, Huseyin, had observed and live coded group work with four students. He was looking for Reasoning and Invite Reasoning. He observed for one minute at a time and then rested for 30 seconds, recording when he heard examples of R and </a:t>
            </a:r>
            <a:r>
              <a:rPr lang="en-GB" sz="1200" dirty="0">
                <a:latin typeface="Arial Unicode MS"/>
                <a:cs typeface="Arial Unicode MS"/>
              </a:rPr>
              <a:t>IR</a:t>
            </a:r>
            <a:r>
              <a:rPr sz="1200" dirty="0">
                <a:latin typeface="Arial Unicode MS"/>
                <a:cs typeface="Arial Unicode MS"/>
              </a:rPr>
              <a:t>. He has also recorded some brief notes of aspects of the dialogue that seemed important.</a:t>
            </a:r>
          </a:p>
        </p:txBody>
      </p:sp>
      <p:sp>
        <p:nvSpPr>
          <p:cNvPr id="4" name="object 4"/>
          <p:cNvSpPr txBox="1">
            <a:spLocks noGrp="1"/>
          </p:cNvSpPr>
          <p:nvPr>
            <p:ph type="sldNum" sz="quarter" idx="7"/>
          </p:nvPr>
        </p:nvSpPr>
        <p:spPr>
          <a:xfrm>
            <a:off x="5249962" y="7088109"/>
            <a:ext cx="192404" cy="154529"/>
          </a:xfrm>
          <a:prstGeom prst="rect">
            <a:avLst/>
          </a:prstGeom>
        </p:spPr>
        <p:txBody>
          <a:bodyPr vert="horz" wrap="square" lIns="0" tIns="635" rIns="0" bIns="0" rtlCol="0">
            <a:spAutoFit/>
          </a:bodyPr>
          <a:lstStyle/>
          <a:p>
            <a:pPr marL="25400">
              <a:lnSpc>
                <a:spcPct val="100000"/>
              </a:lnSpc>
              <a:spcBef>
                <a:spcPts val="5"/>
              </a:spcBef>
            </a:pPr>
            <a:r>
              <a:rPr dirty="0"/>
              <a:t>4</a:t>
            </a:r>
            <a:r>
              <a:rPr lang="en-GB" dirty="0"/>
              <a:t>5</a:t>
            </a:r>
            <a:endParaRPr dirty="0"/>
          </a:p>
        </p:txBody>
      </p:sp>
      <p:graphicFrame>
        <p:nvGraphicFramePr>
          <p:cNvPr id="5" name="Table 4">
            <a:extLst>
              <a:ext uri="{FF2B5EF4-FFF2-40B4-BE49-F238E27FC236}">
                <a16:creationId xmlns:a16="http://schemas.microsoft.com/office/drawing/2014/main" id="{01AFF372-D899-604F-BB8C-C6148833B3C9}"/>
              </a:ext>
            </a:extLst>
          </p:cNvPr>
          <p:cNvGraphicFramePr>
            <a:graphicFrameLocks noGrp="1"/>
          </p:cNvGraphicFramePr>
          <p:nvPr>
            <p:extLst>
              <p:ext uri="{D42A27DB-BD31-4B8C-83A1-F6EECF244321}">
                <p14:modId xmlns:p14="http://schemas.microsoft.com/office/powerpoint/2010/main" val="3303685543"/>
              </p:ext>
            </p:extLst>
          </p:nvPr>
        </p:nvGraphicFramePr>
        <p:xfrm>
          <a:off x="629283" y="2811789"/>
          <a:ext cx="8773671" cy="3033980"/>
        </p:xfrm>
        <a:graphic>
          <a:graphicData uri="http://schemas.openxmlformats.org/drawingml/2006/table">
            <a:tbl>
              <a:tblPr/>
              <a:tblGrid>
                <a:gridCol w="868329">
                  <a:extLst>
                    <a:ext uri="{9D8B030D-6E8A-4147-A177-3AD203B41FA5}">
                      <a16:colId xmlns:a16="http://schemas.microsoft.com/office/drawing/2014/main" val="20000"/>
                    </a:ext>
                  </a:extLst>
                </a:gridCol>
                <a:gridCol w="939765">
                  <a:extLst>
                    <a:ext uri="{9D8B030D-6E8A-4147-A177-3AD203B41FA5}">
                      <a16:colId xmlns:a16="http://schemas.microsoft.com/office/drawing/2014/main" val="20001"/>
                    </a:ext>
                  </a:extLst>
                </a:gridCol>
                <a:gridCol w="749828">
                  <a:extLst>
                    <a:ext uri="{9D8B030D-6E8A-4147-A177-3AD203B41FA5}">
                      <a16:colId xmlns:a16="http://schemas.microsoft.com/office/drawing/2014/main" val="20002"/>
                    </a:ext>
                  </a:extLst>
                </a:gridCol>
                <a:gridCol w="759695">
                  <a:extLst>
                    <a:ext uri="{9D8B030D-6E8A-4147-A177-3AD203B41FA5}">
                      <a16:colId xmlns:a16="http://schemas.microsoft.com/office/drawing/2014/main" val="20003"/>
                    </a:ext>
                  </a:extLst>
                </a:gridCol>
                <a:gridCol w="757229">
                  <a:extLst>
                    <a:ext uri="{9D8B030D-6E8A-4147-A177-3AD203B41FA5}">
                      <a16:colId xmlns:a16="http://schemas.microsoft.com/office/drawing/2014/main" val="20004"/>
                    </a:ext>
                  </a:extLst>
                </a:gridCol>
                <a:gridCol w="939765">
                  <a:extLst>
                    <a:ext uri="{9D8B030D-6E8A-4147-A177-3AD203B41FA5}">
                      <a16:colId xmlns:a16="http://schemas.microsoft.com/office/drawing/2014/main" val="20005"/>
                    </a:ext>
                  </a:extLst>
                </a:gridCol>
                <a:gridCol w="939765">
                  <a:extLst>
                    <a:ext uri="{9D8B030D-6E8A-4147-A177-3AD203B41FA5}">
                      <a16:colId xmlns:a16="http://schemas.microsoft.com/office/drawing/2014/main" val="20006"/>
                    </a:ext>
                  </a:extLst>
                </a:gridCol>
                <a:gridCol w="939765">
                  <a:extLst>
                    <a:ext uri="{9D8B030D-6E8A-4147-A177-3AD203B41FA5}">
                      <a16:colId xmlns:a16="http://schemas.microsoft.com/office/drawing/2014/main" val="20007"/>
                    </a:ext>
                  </a:extLst>
                </a:gridCol>
                <a:gridCol w="939765">
                  <a:extLst>
                    <a:ext uri="{9D8B030D-6E8A-4147-A177-3AD203B41FA5}">
                      <a16:colId xmlns:a16="http://schemas.microsoft.com/office/drawing/2014/main" val="20008"/>
                    </a:ext>
                  </a:extLst>
                </a:gridCol>
                <a:gridCol w="939765">
                  <a:extLst>
                    <a:ext uri="{9D8B030D-6E8A-4147-A177-3AD203B41FA5}">
                      <a16:colId xmlns:a16="http://schemas.microsoft.com/office/drawing/2014/main" val="20009"/>
                    </a:ext>
                  </a:extLst>
                </a:gridCol>
              </a:tblGrid>
              <a:tr h="514132">
                <a:tc>
                  <a:txBody>
                    <a:bodyPr/>
                    <a:lstStyle/>
                    <a:p>
                      <a:pPr marR="0" indent="0" algn="ctr" rtl="0">
                        <a:lnSpc>
                          <a:spcPct val="119000"/>
                        </a:lnSpc>
                        <a:spcBef>
                          <a:spcPts val="0"/>
                        </a:spcBef>
                        <a:spcAft>
                          <a:spcPts val="600"/>
                        </a:spcAft>
                      </a:pPr>
                      <a:r>
                        <a:rPr lang="en-GB" sz="1000" b="1" kern="1400" dirty="0">
                          <a:solidFill>
                            <a:srgbClr val="000000"/>
                          </a:solidFill>
                          <a:effectLst/>
                          <a:latin typeface="Calibri"/>
                        </a:rPr>
                        <a:t>Time window</a:t>
                      </a:r>
                      <a:endParaRPr lang="en-GB" sz="1000" kern="1400" dirty="0">
                        <a:solidFill>
                          <a:srgbClr val="000000"/>
                        </a:solidFill>
                        <a:effectLst/>
                        <a:latin typeface="Calibri"/>
                      </a:endParaRPr>
                    </a:p>
                  </a:txBody>
                  <a:tcPr marL="37591" marR="37591" marT="37591" marB="375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GB" sz="1000" b="1" kern="1400">
                          <a:solidFill>
                            <a:srgbClr val="000000"/>
                          </a:solidFill>
                          <a:effectLst/>
                          <a:latin typeface="Calibri"/>
                        </a:rPr>
                        <a:t>Teacher present</a:t>
                      </a:r>
                      <a:endParaRPr lang="en-GB" sz="1000" kern="1400">
                        <a:solidFill>
                          <a:srgbClr val="000000"/>
                        </a:solidFill>
                        <a:effectLst/>
                        <a:latin typeface="Calibri"/>
                      </a:endParaRPr>
                    </a:p>
                  </a:txBody>
                  <a:tcPr marL="37591" marR="37591" marT="37591" marB="375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GB" sz="1000" b="1" kern="1400">
                          <a:solidFill>
                            <a:srgbClr val="000000"/>
                          </a:solidFill>
                          <a:effectLst/>
                          <a:latin typeface="Calibri"/>
                        </a:rPr>
                        <a:t>Student 1:</a:t>
                      </a:r>
                      <a:endParaRPr lang="en-GB" sz="1000" kern="1400">
                        <a:solidFill>
                          <a:srgbClr val="000000"/>
                        </a:solidFill>
                        <a:effectLst/>
                        <a:latin typeface="Calibri"/>
                      </a:endParaRPr>
                    </a:p>
                    <a:p>
                      <a:pPr marR="0" indent="0" algn="ctr" rtl="0">
                        <a:lnSpc>
                          <a:spcPct val="119000"/>
                        </a:lnSpc>
                        <a:spcBef>
                          <a:spcPts val="0"/>
                        </a:spcBef>
                        <a:spcAft>
                          <a:spcPts val="600"/>
                        </a:spcAft>
                      </a:pPr>
                      <a:r>
                        <a:rPr lang="en-GB" sz="1000" b="1" kern="1400">
                          <a:solidFill>
                            <a:srgbClr val="000000"/>
                          </a:solidFill>
                          <a:effectLst/>
                          <a:latin typeface="Calibri"/>
                        </a:rPr>
                        <a:t>Rory</a:t>
                      </a:r>
                      <a:endParaRPr lang="en-GB" sz="1000" kern="1400">
                        <a:solidFill>
                          <a:srgbClr val="000000"/>
                        </a:solidFill>
                        <a:effectLst/>
                        <a:latin typeface="Calibri"/>
                      </a:endParaRPr>
                    </a:p>
                  </a:txBody>
                  <a:tcPr marL="93977" marR="93977" marT="46988" marB="469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R="0" indent="0" algn="ctr" rtl="0">
                        <a:lnSpc>
                          <a:spcPct val="119000"/>
                        </a:lnSpc>
                        <a:spcBef>
                          <a:spcPts val="0"/>
                        </a:spcBef>
                        <a:spcAft>
                          <a:spcPts val="600"/>
                        </a:spcAft>
                      </a:pPr>
                      <a:r>
                        <a:rPr lang="en-GB" sz="1000" b="1" kern="1400">
                          <a:solidFill>
                            <a:srgbClr val="000000"/>
                          </a:solidFill>
                          <a:effectLst/>
                          <a:latin typeface="Calibri"/>
                        </a:rPr>
                        <a:t>Student 2:</a:t>
                      </a:r>
                      <a:endParaRPr lang="en-GB" sz="1000" kern="1400">
                        <a:solidFill>
                          <a:srgbClr val="000000"/>
                        </a:solidFill>
                        <a:effectLst/>
                        <a:latin typeface="Calibri"/>
                      </a:endParaRPr>
                    </a:p>
                    <a:p>
                      <a:pPr marR="0" indent="0" algn="ctr" rtl="0">
                        <a:lnSpc>
                          <a:spcPct val="119000"/>
                        </a:lnSpc>
                        <a:spcBef>
                          <a:spcPts val="0"/>
                        </a:spcBef>
                        <a:spcAft>
                          <a:spcPts val="600"/>
                        </a:spcAft>
                      </a:pPr>
                      <a:r>
                        <a:rPr lang="en-GB" sz="1000" b="1" kern="1400">
                          <a:solidFill>
                            <a:srgbClr val="000000"/>
                          </a:solidFill>
                          <a:effectLst/>
                          <a:latin typeface="Calibri"/>
                        </a:rPr>
                        <a:t>Inez</a:t>
                      </a:r>
                      <a:endParaRPr lang="en-GB" sz="1000" kern="1400">
                        <a:solidFill>
                          <a:srgbClr val="000000"/>
                        </a:solidFill>
                        <a:effectLst/>
                        <a:latin typeface="Calibri"/>
                      </a:endParaRPr>
                    </a:p>
                  </a:txBody>
                  <a:tcPr marL="93977" marR="93977" marT="46988" marB="469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R="0" indent="0" algn="ctr" rtl="0">
                        <a:lnSpc>
                          <a:spcPct val="119000"/>
                        </a:lnSpc>
                        <a:spcBef>
                          <a:spcPts val="0"/>
                        </a:spcBef>
                        <a:spcAft>
                          <a:spcPts val="600"/>
                        </a:spcAft>
                      </a:pPr>
                      <a:r>
                        <a:rPr lang="en-GB" sz="1000" b="1" kern="1400" dirty="0">
                          <a:solidFill>
                            <a:srgbClr val="000000"/>
                          </a:solidFill>
                          <a:effectLst/>
                          <a:latin typeface="Calibri"/>
                        </a:rPr>
                        <a:t>Student 3:</a:t>
                      </a:r>
                      <a:endParaRPr lang="en-GB" sz="1000" kern="1400" dirty="0">
                        <a:solidFill>
                          <a:srgbClr val="000000"/>
                        </a:solidFill>
                        <a:effectLst/>
                        <a:latin typeface="Calibri"/>
                      </a:endParaRPr>
                    </a:p>
                    <a:p>
                      <a:pPr marR="0" indent="0" algn="ctr" rtl="0">
                        <a:lnSpc>
                          <a:spcPct val="119000"/>
                        </a:lnSpc>
                        <a:spcBef>
                          <a:spcPts val="0"/>
                        </a:spcBef>
                        <a:spcAft>
                          <a:spcPts val="600"/>
                        </a:spcAft>
                      </a:pPr>
                      <a:r>
                        <a:rPr lang="en-GB" sz="1000" b="1" kern="1400" dirty="0">
                          <a:solidFill>
                            <a:srgbClr val="000000"/>
                          </a:solidFill>
                          <a:effectLst/>
                          <a:latin typeface="Calibri"/>
                        </a:rPr>
                        <a:t>Luca</a:t>
                      </a:r>
                      <a:endParaRPr lang="en-GB" sz="1000" kern="1400" dirty="0">
                        <a:solidFill>
                          <a:srgbClr val="000000"/>
                        </a:solidFill>
                        <a:effectLst/>
                        <a:latin typeface="Calibri"/>
                      </a:endParaRPr>
                    </a:p>
                  </a:txBody>
                  <a:tcPr marL="93977" marR="93977" marT="46988" marB="469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R="0" indent="0" algn="ctr" rtl="0">
                        <a:lnSpc>
                          <a:spcPct val="119000"/>
                        </a:lnSpc>
                        <a:spcBef>
                          <a:spcPts val="0"/>
                        </a:spcBef>
                        <a:spcAft>
                          <a:spcPts val="600"/>
                        </a:spcAft>
                      </a:pPr>
                      <a:r>
                        <a:rPr lang="en-GB" sz="1000" b="1" kern="1400" dirty="0">
                          <a:solidFill>
                            <a:srgbClr val="000000"/>
                          </a:solidFill>
                          <a:effectLst/>
                          <a:latin typeface="Calibri"/>
                        </a:rPr>
                        <a:t>Student 4:</a:t>
                      </a:r>
                      <a:endParaRPr lang="en-GB" sz="1000" kern="1400" dirty="0">
                        <a:solidFill>
                          <a:srgbClr val="000000"/>
                        </a:solidFill>
                        <a:effectLst/>
                        <a:latin typeface="Calibri"/>
                      </a:endParaRPr>
                    </a:p>
                    <a:p>
                      <a:pPr marR="0" indent="0" algn="ctr" rtl="0">
                        <a:lnSpc>
                          <a:spcPct val="119000"/>
                        </a:lnSpc>
                        <a:spcBef>
                          <a:spcPts val="0"/>
                        </a:spcBef>
                        <a:spcAft>
                          <a:spcPts val="600"/>
                        </a:spcAft>
                      </a:pPr>
                      <a:r>
                        <a:rPr lang="en-GB" sz="1000" b="1" kern="1400" dirty="0" err="1">
                          <a:solidFill>
                            <a:srgbClr val="000000"/>
                          </a:solidFill>
                          <a:effectLst/>
                          <a:latin typeface="Calibri"/>
                        </a:rPr>
                        <a:t>Teni</a:t>
                      </a:r>
                      <a:endParaRPr lang="en-GB" sz="1000" kern="1400" dirty="0">
                        <a:solidFill>
                          <a:srgbClr val="000000"/>
                        </a:solidFill>
                        <a:effectLst/>
                        <a:latin typeface="Calibri"/>
                      </a:endParaRPr>
                    </a:p>
                  </a:txBody>
                  <a:tcPr marL="93977" marR="93977" marT="46988" marB="469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418315">
                <a:tc>
                  <a:txBody>
                    <a:bodyPr/>
                    <a:lstStyle/>
                    <a:p>
                      <a:pPr marR="0" indent="0" algn="ctr" rtl="0">
                        <a:lnSpc>
                          <a:spcPct val="119000"/>
                        </a:lnSpc>
                        <a:spcBef>
                          <a:spcPts val="0"/>
                        </a:spcBef>
                        <a:spcAft>
                          <a:spcPts val="600"/>
                        </a:spcAft>
                      </a:pPr>
                      <a:r>
                        <a:rPr lang="en-GB" sz="1000" b="1" kern="1400">
                          <a:solidFill>
                            <a:srgbClr val="000000"/>
                          </a:solidFill>
                          <a:effectLst/>
                          <a:latin typeface="Calibri"/>
                        </a:rPr>
                        <a:t> </a:t>
                      </a:r>
                      <a:endParaRPr lang="en-GB" sz="1000" kern="1400">
                        <a:solidFill>
                          <a:srgbClr val="000000"/>
                        </a:solidFill>
                        <a:effectLst/>
                        <a:latin typeface="Calibri"/>
                      </a:endParaRPr>
                    </a:p>
                  </a:txBody>
                  <a:tcPr marL="37591" marR="37591" marT="37591" marB="375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GB" sz="1000" b="1" kern="1400">
                          <a:solidFill>
                            <a:srgbClr val="000000"/>
                          </a:solidFill>
                          <a:effectLst/>
                          <a:latin typeface="Calibri"/>
                        </a:rPr>
                        <a:t> </a:t>
                      </a:r>
                      <a:endParaRPr lang="en-GB" sz="1000" kern="1400">
                        <a:solidFill>
                          <a:srgbClr val="000000"/>
                        </a:solidFill>
                        <a:effectLst/>
                        <a:latin typeface="Calibri"/>
                      </a:endParaRPr>
                    </a:p>
                  </a:txBody>
                  <a:tcPr marL="37591" marR="37591" marT="37591" marB="375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GB" sz="1000" b="1" kern="1400">
                          <a:solidFill>
                            <a:srgbClr val="000000"/>
                          </a:solidFill>
                          <a:effectLst/>
                          <a:latin typeface="Calibri"/>
                        </a:rPr>
                        <a:t>R</a:t>
                      </a:r>
                      <a:endParaRPr lang="en-GB" sz="1000" kern="1400">
                        <a:solidFill>
                          <a:srgbClr val="000000"/>
                        </a:solidFill>
                        <a:effectLst/>
                        <a:latin typeface="Calibri"/>
                      </a:endParaRPr>
                    </a:p>
                  </a:txBody>
                  <a:tcPr marL="37591" marR="37591" marT="37591" marB="375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GB" sz="1000" b="1" kern="1400" dirty="0">
                          <a:solidFill>
                            <a:srgbClr val="000000"/>
                          </a:solidFill>
                          <a:effectLst/>
                          <a:latin typeface="Calibri"/>
                        </a:rPr>
                        <a:t>IR</a:t>
                      </a:r>
                      <a:endParaRPr lang="en-GB" sz="1000" kern="1400" dirty="0">
                        <a:solidFill>
                          <a:srgbClr val="000000"/>
                        </a:solidFill>
                        <a:effectLst/>
                        <a:latin typeface="Calibri"/>
                      </a:endParaRPr>
                    </a:p>
                  </a:txBody>
                  <a:tcPr marL="37591" marR="37591" marT="37591" marB="375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GB" sz="1000" b="1" kern="1400">
                          <a:solidFill>
                            <a:srgbClr val="000000"/>
                          </a:solidFill>
                          <a:effectLst/>
                          <a:latin typeface="Calibri"/>
                        </a:rPr>
                        <a:t>R</a:t>
                      </a:r>
                      <a:endParaRPr lang="en-GB" sz="1000" kern="1400">
                        <a:solidFill>
                          <a:srgbClr val="000000"/>
                        </a:solidFill>
                        <a:effectLst/>
                        <a:latin typeface="Calibri"/>
                      </a:endParaRPr>
                    </a:p>
                  </a:txBody>
                  <a:tcPr marL="37591" marR="37591" marT="37591" marB="375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GB" sz="1000" b="1" kern="1400" dirty="0">
                          <a:solidFill>
                            <a:srgbClr val="000000"/>
                          </a:solidFill>
                          <a:effectLst/>
                          <a:latin typeface="Calibri"/>
                        </a:rPr>
                        <a:t>IR</a:t>
                      </a:r>
                      <a:endParaRPr lang="en-GB" sz="1000" kern="1400" dirty="0">
                        <a:solidFill>
                          <a:srgbClr val="000000"/>
                        </a:solidFill>
                        <a:effectLst/>
                        <a:latin typeface="Calibri"/>
                      </a:endParaRPr>
                    </a:p>
                  </a:txBody>
                  <a:tcPr marL="37591" marR="37591" marT="37591" marB="375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GB" sz="1000" b="1" kern="1400">
                          <a:solidFill>
                            <a:srgbClr val="000000"/>
                          </a:solidFill>
                          <a:effectLst/>
                          <a:latin typeface="Calibri"/>
                        </a:rPr>
                        <a:t>R</a:t>
                      </a:r>
                      <a:endParaRPr lang="en-GB" sz="1000" kern="1400">
                        <a:solidFill>
                          <a:srgbClr val="000000"/>
                        </a:solidFill>
                        <a:effectLst/>
                        <a:latin typeface="Calibri"/>
                      </a:endParaRPr>
                    </a:p>
                  </a:txBody>
                  <a:tcPr marL="37591" marR="37591" marT="37591" marB="375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GB" sz="1000" b="1" kern="1400" dirty="0">
                          <a:solidFill>
                            <a:srgbClr val="000000"/>
                          </a:solidFill>
                          <a:effectLst/>
                          <a:latin typeface="Calibri"/>
                        </a:rPr>
                        <a:t>IR</a:t>
                      </a:r>
                      <a:endParaRPr lang="en-GB" sz="1000" kern="1400" dirty="0">
                        <a:solidFill>
                          <a:srgbClr val="000000"/>
                        </a:solidFill>
                        <a:effectLst/>
                        <a:latin typeface="Calibri"/>
                      </a:endParaRPr>
                    </a:p>
                  </a:txBody>
                  <a:tcPr marL="37591" marR="37591" marT="37591" marB="375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GB" sz="1000" b="1" kern="1400">
                          <a:solidFill>
                            <a:srgbClr val="000000"/>
                          </a:solidFill>
                          <a:effectLst/>
                          <a:latin typeface="Calibri"/>
                        </a:rPr>
                        <a:t>R</a:t>
                      </a:r>
                      <a:endParaRPr lang="en-GB" sz="1000" kern="1400">
                        <a:solidFill>
                          <a:srgbClr val="000000"/>
                        </a:solidFill>
                        <a:effectLst/>
                        <a:latin typeface="Calibri"/>
                      </a:endParaRPr>
                    </a:p>
                  </a:txBody>
                  <a:tcPr marL="37591" marR="37591" marT="37591" marB="375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GB" sz="1000" b="1" kern="1400" dirty="0">
                          <a:solidFill>
                            <a:srgbClr val="000000"/>
                          </a:solidFill>
                          <a:effectLst/>
                          <a:latin typeface="Calibri"/>
                        </a:rPr>
                        <a:t>IR</a:t>
                      </a:r>
                      <a:endParaRPr lang="en-GB" sz="1000" kern="1400" dirty="0">
                        <a:solidFill>
                          <a:srgbClr val="000000"/>
                        </a:solidFill>
                        <a:effectLst/>
                        <a:latin typeface="Calibri"/>
                      </a:endParaRPr>
                    </a:p>
                  </a:txBody>
                  <a:tcPr marL="37591" marR="37591" marT="37591" marB="375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9098">
                <a:tc>
                  <a:txBody>
                    <a:bodyPr/>
                    <a:lstStyle/>
                    <a:p>
                      <a:pPr marR="0" indent="0" algn="l" rtl="0">
                        <a:lnSpc>
                          <a:spcPct val="119000"/>
                        </a:lnSpc>
                        <a:spcBef>
                          <a:spcPts val="0"/>
                        </a:spcBef>
                        <a:spcAft>
                          <a:spcPts val="600"/>
                        </a:spcAft>
                      </a:pPr>
                      <a:r>
                        <a:rPr lang="en-GB" sz="1000" kern="1400">
                          <a:solidFill>
                            <a:srgbClr val="000000"/>
                          </a:solidFill>
                          <a:effectLst/>
                          <a:latin typeface="Calibri"/>
                        </a:rPr>
                        <a:t>1</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X</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9098">
                <a:tc>
                  <a:txBody>
                    <a:bodyPr/>
                    <a:lstStyle/>
                    <a:p>
                      <a:pPr marR="0" indent="0" algn="l" rtl="0">
                        <a:lnSpc>
                          <a:spcPct val="119000"/>
                        </a:lnSpc>
                        <a:spcBef>
                          <a:spcPts val="0"/>
                        </a:spcBef>
                        <a:spcAft>
                          <a:spcPts val="600"/>
                        </a:spcAft>
                      </a:pPr>
                      <a:r>
                        <a:rPr lang="en-GB" sz="1000" kern="1400">
                          <a:solidFill>
                            <a:srgbClr val="000000"/>
                          </a:solidFill>
                          <a:effectLst/>
                          <a:latin typeface="Calibri"/>
                        </a:rPr>
                        <a:t>2</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X</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9098">
                <a:tc>
                  <a:txBody>
                    <a:bodyPr/>
                    <a:lstStyle/>
                    <a:p>
                      <a:pPr marR="0" indent="0" algn="l" rtl="0">
                        <a:lnSpc>
                          <a:spcPct val="119000"/>
                        </a:lnSpc>
                        <a:spcBef>
                          <a:spcPts val="0"/>
                        </a:spcBef>
                        <a:spcAft>
                          <a:spcPts val="600"/>
                        </a:spcAft>
                      </a:pPr>
                      <a:r>
                        <a:rPr lang="en-GB" sz="1000" kern="1400">
                          <a:solidFill>
                            <a:srgbClr val="000000"/>
                          </a:solidFill>
                          <a:effectLst/>
                          <a:latin typeface="Calibri"/>
                        </a:rPr>
                        <a:t>3</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X</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X</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dirty="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X</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9098">
                <a:tc>
                  <a:txBody>
                    <a:bodyPr/>
                    <a:lstStyle/>
                    <a:p>
                      <a:pPr marR="0" indent="0" algn="l" rtl="0">
                        <a:lnSpc>
                          <a:spcPct val="119000"/>
                        </a:lnSpc>
                        <a:spcBef>
                          <a:spcPts val="0"/>
                        </a:spcBef>
                        <a:spcAft>
                          <a:spcPts val="600"/>
                        </a:spcAft>
                      </a:pPr>
                      <a:r>
                        <a:rPr lang="en-GB" sz="1000" kern="1400">
                          <a:solidFill>
                            <a:srgbClr val="000000"/>
                          </a:solidFill>
                          <a:effectLst/>
                          <a:latin typeface="Calibri"/>
                        </a:rPr>
                        <a:t>4</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dirty="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X</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X</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9098">
                <a:tc>
                  <a:txBody>
                    <a:bodyPr/>
                    <a:lstStyle/>
                    <a:p>
                      <a:pPr marR="0" indent="0" algn="l" rtl="0">
                        <a:lnSpc>
                          <a:spcPct val="119000"/>
                        </a:lnSpc>
                        <a:spcBef>
                          <a:spcPts val="0"/>
                        </a:spcBef>
                        <a:spcAft>
                          <a:spcPts val="600"/>
                        </a:spcAft>
                      </a:pPr>
                      <a:r>
                        <a:rPr lang="en-GB" sz="1000" kern="1400">
                          <a:solidFill>
                            <a:srgbClr val="000000"/>
                          </a:solidFill>
                          <a:effectLst/>
                          <a:latin typeface="Calibri"/>
                        </a:rPr>
                        <a:t>5</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X</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9098">
                <a:tc>
                  <a:txBody>
                    <a:bodyPr/>
                    <a:lstStyle/>
                    <a:p>
                      <a:pPr marR="0" indent="0" algn="l" rtl="0">
                        <a:lnSpc>
                          <a:spcPct val="119000"/>
                        </a:lnSpc>
                        <a:spcBef>
                          <a:spcPts val="0"/>
                        </a:spcBef>
                        <a:spcAft>
                          <a:spcPts val="600"/>
                        </a:spcAft>
                      </a:pPr>
                      <a:r>
                        <a:rPr lang="en-GB" sz="1000" kern="1400">
                          <a:solidFill>
                            <a:srgbClr val="000000"/>
                          </a:solidFill>
                          <a:effectLst/>
                          <a:latin typeface="Calibri"/>
                        </a:rPr>
                        <a:t>6</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X</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1000" kern="1400" dirty="0">
                          <a:solidFill>
                            <a:srgbClr val="000000"/>
                          </a:solidFill>
                          <a:effectLst/>
                          <a:latin typeface="Calibri"/>
                        </a:rPr>
                        <a:t> </a:t>
                      </a:r>
                    </a:p>
                  </a:txBody>
                  <a:tcPr marL="37591" marR="37591" marT="37591" marB="3759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6" name="Control 1">
            <a:extLst>
              <a:ext uri="{FF2B5EF4-FFF2-40B4-BE49-F238E27FC236}">
                <a16:creationId xmlns:a16="http://schemas.microsoft.com/office/drawing/2014/main" id="{2A9B261D-6356-1446-9D88-CCFDB2B6341B}"/>
              </a:ext>
            </a:extLst>
          </p:cNvPr>
          <p:cNvSpPr>
            <a:spLocks noChangeArrowheads="1" noChangeShapeType="1"/>
          </p:cNvSpPr>
          <p:nvPr/>
        </p:nvSpPr>
        <p:spPr bwMode="auto">
          <a:xfrm>
            <a:off x="698500" y="6008064"/>
            <a:ext cx="8537575" cy="598731"/>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r>
              <a:rPr lang="en-GB" sz="1300" dirty="0"/>
              <a:t>Comments: </a:t>
            </a:r>
          </a:p>
          <a:p>
            <a:r>
              <a:rPr lang="en-GB" sz="1300" dirty="0"/>
              <a:t>Rory good at reasoning—gave lots of reasons for ideas but didn't ask anyone else. Rory dominant, not a lot of space for others to get a word in. Luca said ‘Why?’ when </a:t>
            </a:r>
            <a:r>
              <a:rPr lang="en-GB" sz="1300" dirty="0" err="1"/>
              <a:t>Teni</a:t>
            </a:r>
            <a:r>
              <a:rPr lang="en-GB" sz="1300" dirty="0"/>
              <a:t> said something but didn’t explain it. </a:t>
            </a:r>
            <a:r>
              <a:rPr lang="en-GB" sz="1300" dirty="0" err="1"/>
              <a:t>Teni</a:t>
            </a:r>
            <a:r>
              <a:rPr lang="en-GB" sz="1300" dirty="0"/>
              <a:t> replied and gave a reason. </a:t>
            </a:r>
          </a:p>
          <a:p>
            <a:r>
              <a:rPr lang="en-GB" dirty="0"/>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79941" y="3210440"/>
            <a:ext cx="1063798" cy="153888"/>
          </a:xfrm>
          <a:prstGeom prst="rect">
            <a:avLst/>
          </a:prstGeom>
        </p:spPr>
        <p:txBody>
          <a:bodyPr vert="horz" wrap="square" lIns="0" tIns="0" rIns="0" bIns="0" rtlCol="0">
            <a:spAutoFit/>
          </a:bodyPr>
          <a:lstStyle/>
          <a:p>
            <a:pPr marL="12700">
              <a:lnSpc>
                <a:spcPct val="100000"/>
              </a:lnSpc>
            </a:pPr>
            <a:r>
              <a:rPr sz="1000" b="1" dirty="0">
                <a:latin typeface="Arial"/>
                <a:cs typeface="Arial"/>
              </a:rPr>
              <a:t>Students’ names</a:t>
            </a:r>
            <a:endParaRPr sz="1000" dirty="0">
              <a:latin typeface="Arial"/>
              <a:cs typeface="Arial"/>
            </a:endParaRPr>
          </a:p>
        </p:txBody>
      </p:sp>
      <p:sp>
        <p:nvSpPr>
          <p:cNvPr id="3" name="object 3"/>
          <p:cNvSpPr txBox="1"/>
          <p:nvPr/>
        </p:nvSpPr>
        <p:spPr>
          <a:xfrm>
            <a:off x="7826118" y="3210440"/>
            <a:ext cx="275136" cy="153888"/>
          </a:xfrm>
          <a:prstGeom prst="rect">
            <a:avLst/>
          </a:prstGeom>
        </p:spPr>
        <p:txBody>
          <a:bodyPr vert="horz" wrap="square" lIns="0" tIns="0" rIns="0" bIns="0" rtlCol="0">
            <a:spAutoFit/>
          </a:bodyPr>
          <a:lstStyle/>
          <a:p>
            <a:pPr marL="12700">
              <a:lnSpc>
                <a:spcPct val="100000"/>
              </a:lnSpc>
            </a:pPr>
            <a:r>
              <a:rPr sz="1000" b="1" dirty="0">
                <a:latin typeface="Arial"/>
                <a:cs typeface="Arial"/>
              </a:rPr>
              <a:t>CH</a:t>
            </a:r>
            <a:endParaRPr sz="1000" dirty="0">
              <a:latin typeface="Arial"/>
              <a:cs typeface="Arial"/>
            </a:endParaRPr>
          </a:p>
        </p:txBody>
      </p:sp>
      <p:sp>
        <p:nvSpPr>
          <p:cNvPr id="4" name="object 4"/>
          <p:cNvSpPr txBox="1"/>
          <p:nvPr/>
        </p:nvSpPr>
        <p:spPr>
          <a:xfrm>
            <a:off x="8703474" y="3210440"/>
            <a:ext cx="97155" cy="153888"/>
          </a:xfrm>
          <a:prstGeom prst="rect">
            <a:avLst/>
          </a:prstGeom>
        </p:spPr>
        <p:txBody>
          <a:bodyPr vert="horz" wrap="square" lIns="0" tIns="0" rIns="0" bIns="0" rtlCol="0">
            <a:spAutoFit/>
          </a:bodyPr>
          <a:lstStyle/>
          <a:p>
            <a:pPr marL="12700">
              <a:lnSpc>
                <a:spcPct val="100000"/>
              </a:lnSpc>
            </a:pPr>
            <a:r>
              <a:rPr sz="1000" b="1" dirty="0">
                <a:latin typeface="Arial"/>
                <a:cs typeface="Arial"/>
              </a:rPr>
              <a:t>B</a:t>
            </a:r>
            <a:endParaRPr sz="1000" dirty="0">
              <a:latin typeface="Arial"/>
              <a:cs typeface="Arial"/>
            </a:endParaRPr>
          </a:p>
        </p:txBody>
      </p:sp>
      <p:sp>
        <p:nvSpPr>
          <p:cNvPr id="5" name="object 5"/>
          <p:cNvSpPr txBox="1"/>
          <p:nvPr/>
        </p:nvSpPr>
        <p:spPr>
          <a:xfrm>
            <a:off x="9273036" y="3124284"/>
            <a:ext cx="933241" cy="352341"/>
          </a:xfrm>
          <a:prstGeom prst="rect">
            <a:avLst/>
          </a:prstGeom>
        </p:spPr>
        <p:txBody>
          <a:bodyPr vert="horz" wrap="square" lIns="0" tIns="0" rIns="0" bIns="0" rtlCol="0">
            <a:spAutoFit/>
          </a:bodyPr>
          <a:lstStyle/>
          <a:p>
            <a:pPr marL="106680" marR="5080" indent="-94615">
              <a:lnSpc>
                <a:spcPct val="120000"/>
              </a:lnSpc>
            </a:pPr>
            <a:r>
              <a:rPr sz="1000" b="1" dirty="0">
                <a:latin typeface="Arial"/>
                <a:cs typeface="Arial"/>
              </a:rPr>
              <a:t>Rating</a:t>
            </a:r>
            <a:r>
              <a:rPr sz="1000" b="1" spc="-80" dirty="0">
                <a:latin typeface="Arial"/>
                <a:cs typeface="Arial"/>
              </a:rPr>
              <a:t> </a:t>
            </a:r>
            <a:r>
              <a:rPr sz="1000" b="1" spc="-45" dirty="0">
                <a:latin typeface="Arial"/>
                <a:cs typeface="Arial"/>
              </a:rPr>
              <a:t>of</a:t>
            </a:r>
            <a:r>
              <a:rPr sz="1000" b="1" spc="-95" dirty="0">
                <a:latin typeface="Arial"/>
                <a:cs typeface="Arial"/>
              </a:rPr>
              <a:t> </a:t>
            </a:r>
            <a:r>
              <a:rPr sz="1000" b="1" spc="-55" dirty="0">
                <a:latin typeface="Arial"/>
                <a:cs typeface="Arial"/>
              </a:rPr>
              <a:t>overall  participation</a:t>
            </a:r>
            <a:endParaRPr sz="1000" dirty="0">
              <a:latin typeface="Arial"/>
              <a:cs typeface="Arial"/>
            </a:endParaRPr>
          </a:p>
        </p:txBody>
      </p:sp>
      <p:sp>
        <p:nvSpPr>
          <p:cNvPr id="6" name="object 6"/>
          <p:cNvSpPr/>
          <p:nvPr/>
        </p:nvSpPr>
        <p:spPr>
          <a:xfrm>
            <a:off x="5784984" y="3038736"/>
            <a:ext cx="1691639" cy="0"/>
          </a:xfrm>
          <a:custGeom>
            <a:avLst/>
            <a:gdLst/>
            <a:ahLst/>
            <a:cxnLst/>
            <a:rect l="l" t="t" r="r" b="b"/>
            <a:pathLst>
              <a:path w="1691640">
                <a:moveTo>
                  <a:pt x="0" y="0"/>
                </a:moveTo>
                <a:lnTo>
                  <a:pt x="1691639" y="0"/>
                </a:lnTo>
              </a:path>
            </a:pathLst>
          </a:custGeom>
          <a:ln w="6096">
            <a:solidFill>
              <a:srgbClr val="000000"/>
            </a:solidFill>
          </a:ln>
        </p:spPr>
        <p:txBody>
          <a:bodyPr wrap="square" lIns="0" tIns="0" rIns="0" bIns="0" rtlCol="0"/>
          <a:lstStyle/>
          <a:p>
            <a:endParaRPr/>
          </a:p>
        </p:txBody>
      </p:sp>
      <p:sp>
        <p:nvSpPr>
          <p:cNvPr id="7" name="object 7"/>
          <p:cNvSpPr/>
          <p:nvPr/>
        </p:nvSpPr>
        <p:spPr>
          <a:xfrm>
            <a:off x="7476624" y="3038736"/>
            <a:ext cx="6350" cy="0"/>
          </a:xfrm>
          <a:custGeom>
            <a:avLst/>
            <a:gdLst/>
            <a:ahLst/>
            <a:cxnLst/>
            <a:rect l="l" t="t" r="r" b="b"/>
            <a:pathLst>
              <a:path w="6350">
                <a:moveTo>
                  <a:pt x="0" y="0"/>
                </a:moveTo>
                <a:lnTo>
                  <a:pt x="6096" y="0"/>
                </a:lnTo>
              </a:path>
            </a:pathLst>
          </a:custGeom>
          <a:ln w="6096">
            <a:solidFill>
              <a:srgbClr val="000000"/>
            </a:solidFill>
          </a:ln>
        </p:spPr>
        <p:txBody>
          <a:bodyPr wrap="square" lIns="0" tIns="0" rIns="0" bIns="0" rtlCol="0"/>
          <a:lstStyle/>
          <a:p>
            <a:endParaRPr/>
          </a:p>
        </p:txBody>
      </p:sp>
      <p:sp>
        <p:nvSpPr>
          <p:cNvPr id="8" name="object 8"/>
          <p:cNvSpPr/>
          <p:nvPr/>
        </p:nvSpPr>
        <p:spPr>
          <a:xfrm>
            <a:off x="7482720" y="3038736"/>
            <a:ext cx="862965" cy="0"/>
          </a:xfrm>
          <a:custGeom>
            <a:avLst/>
            <a:gdLst/>
            <a:ahLst/>
            <a:cxnLst/>
            <a:rect l="l" t="t" r="r" b="b"/>
            <a:pathLst>
              <a:path w="862965">
                <a:moveTo>
                  <a:pt x="0" y="0"/>
                </a:moveTo>
                <a:lnTo>
                  <a:pt x="862583" y="0"/>
                </a:lnTo>
              </a:path>
            </a:pathLst>
          </a:custGeom>
          <a:ln w="6096">
            <a:solidFill>
              <a:srgbClr val="000000"/>
            </a:solidFill>
          </a:ln>
        </p:spPr>
        <p:txBody>
          <a:bodyPr wrap="square" lIns="0" tIns="0" rIns="0" bIns="0" rtlCol="0"/>
          <a:lstStyle/>
          <a:p>
            <a:endParaRPr/>
          </a:p>
        </p:txBody>
      </p:sp>
      <p:sp>
        <p:nvSpPr>
          <p:cNvPr id="9" name="object 9"/>
          <p:cNvSpPr/>
          <p:nvPr/>
        </p:nvSpPr>
        <p:spPr>
          <a:xfrm>
            <a:off x="8345303" y="3038736"/>
            <a:ext cx="6350" cy="0"/>
          </a:xfrm>
          <a:custGeom>
            <a:avLst/>
            <a:gdLst/>
            <a:ahLst/>
            <a:cxnLst/>
            <a:rect l="l" t="t" r="r" b="b"/>
            <a:pathLst>
              <a:path w="6350">
                <a:moveTo>
                  <a:pt x="0" y="0"/>
                </a:moveTo>
                <a:lnTo>
                  <a:pt x="6096" y="0"/>
                </a:lnTo>
              </a:path>
            </a:pathLst>
          </a:custGeom>
          <a:ln w="6096">
            <a:solidFill>
              <a:srgbClr val="000000"/>
            </a:solidFill>
          </a:ln>
        </p:spPr>
        <p:txBody>
          <a:bodyPr wrap="square" lIns="0" tIns="0" rIns="0" bIns="0" rtlCol="0"/>
          <a:lstStyle/>
          <a:p>
            <a:endParaRPr/>
          </a:p>
        </p:txBody>
      </p:sp>
      <p:sp>
        <p:nvSpPr>
          <p:cNvPr id="10" name="object 10"/>
          <p:cNvSpPr/>
          <p:nvPr/>
        </p:nvSpPr>
        <p:spPr>
          <a:xfrm>
            <a:off x="8351399" y="3038736"/>
            <a:ext cx="805180" cy="0"/>
          </a:xfrm>
          <a:custGeom>
            <a:avLst/>
            <a:gdLst/>
            <a:ahLst/>
            <a:cxnLst/>
            <a:rect l="l" t="t" r="r" b="b"/>
            <a:pathLst>
              <a:path w="805179">
                <a:moveTo>
                  <a:pt x="0" y="0"/>
                </a:moveTo>
                <a:lnTo>
                  <a:pt x="804672" y="0"/>
                </a:lnTo>
              </a:path>
            </a:pathLst>
          </a:custGeom>
          <a:ln w="6096">
            <a:solidFill>
              <a:srgbClr val="000000"/>
            </a:solidFill>
          </a:ln>
        </p:spPr>
        <p:txBody>
          <a:bodyPr wrap="square" lIns="0" tIns="0" rIns="0" bIns="0" rtlCol="0"/>
          <a:lstStyle/>
          <a:p>
            <a:endParaRPr/>
          </a:p>
        </p:txBody>
      </p:sp>
      <p:sp>
        <p:nvSpPr>
          <p:cNvPr id="11" name="object 11"/>
          <p:cNvSpPr/>
          <p:nvPr/>
        </p:nvSpPr>
        <p:spPr>
          <a:xfrm>
            <a:off x="9156071" y="3038736"/>
            <a:ext cx="6350" cy="0"/>
          </a:xfrm>
          <a:custGeom>
            <a:avLst/>
            <a:gdLst/>
            <a:ahLst/>
            <a:cxnLst/>
            <a:rect l="l" t="t" r="r" b="b"/>
            <a:pathLst>
              <a:path w="6350">
                <a:moveTo>
                  <a:pt x="0" y="0"/>
                </a:moveTo>
                <a:lnTo>
                  <a:pt x="6096" y="0"/>
                </a:lnTo>
              </a:path>
            </a:pathLst>
          </a:custGeom>
          <a:ln w="6096">
            <a:solidFill>
              <a:srgbClr val="000000"/>
            </a:solidFill>
          </a:ln>
        </p:spPr>
        <p:txBody>
          <a:bodyPr wrap="square" lIns="0" tIns="0" rIns="0" bIns="0" rtlCol="0"/>
          <a:lstStyle/>
          <a:p>
            <a:endParaRPr/>
          </a:p>
        </p:txBody>
      </p:sp>
      <p:sp>
        <p:nvSpPr>
          <p:cNvPr id="12" name="object 12"/>
          <p:cNvSpPr/>
          <p:nvPr/>
        </p:nvSpPr>
        <p:spPr>
          <a:xfrm>
            <a:off x="9162167" y="3038736"/>
            <a:ext cx="1198245" cy="0"/>
          </a:xfrm>
          <a:custGeom>
            <a:avLst/>
            <a:gdLst/>
            <a:ahLst/>
            <a:cxnLst/>
            <a:rect l="l" t="t" r="r" b="b"/>
            <a:pathLst>
              <a:path w="1198245">
                <a:moveTo>
                  <a:pt x="0" y="0"/>
                </a:moveTo>
                <a:lnTo>
                  <a:pt x="1197864" y="0"/>
                </a:lnTo>
              </a:path>
            </a:pathLst>
          </a:custGeom>
          <a:ln w="6096">
            <a:solidFill>
              <a:srgbClr val="000000"/>
            </a:solidFill>
          </a:ln>
        </p:spPr>
        <p:txBody>
          <a:bodyPr wrap="square" lIns="0" tIns="0" rIns="0" bIns="0" rtlCol="0"/>
          <a:lstStyle/>
          <a:p>
            <a:endParaRPr/>
          </a:p>
        </p:txBody>
      </p:sp>
      <p:sp>
        <p:nvSpPr>
          <p:cNvPr id="13" name="object 13"/>
          <p:cNvSpPr/>
          <p:nvPr/>
        </p:nvSpPr>
        <p:spPr>
          <a:xfrm>
            <a:off x="10360031" y="3038736"/>
            <a:ext cx="6350" cy="0"/>
          </a:xfrm>
          <a:custGeom>
            <a:avLst/>
            <a:gdLst/>
            <a:ahLst/>
            <a:cxnLst/>
            <a:rect l="l" t="t" r="r" b="b"/>
            <a:pathLst>
              <a:path w="6350">
                <a:moveTo>
                  <a:pt x="0" y="0"/>
                </a:moveTo>
                <a:lnTo>
                  <a:pt x="6096" y="0"/>
                </a:lnTo>
              </a:path>
            </a:pathLst>
          </a:custGeom>
          <a:ln w="6096">
            <a:solidFill>
              <a:srgbClr val="000000"/>
            </a:solidFill>
          </a:ln>
        </p:spPr>
        <p:txBody>
          <a:bodyPr wrap="square" lIns="0" tIns="0" rIns="0" bIns="0" rtlCol="0"/>
          <a:lstStyle/>
          <a:p>
            <a:endParaRPr/>
          </a:p>
        </p:txBody>
      </p:sp>
      <p:sp>
        <p:nvSpPr>
          <p:cNvPr id="14" name="object 14"/>
          <p:cNvSpPr/>
          <p:nvPr/>
        </p:nvSpPr>
        <p:spPr>
          <a:xfrm>
            <a:off x="5784984" y="3654432"/>
            <a:ext cx="1691639" cy="0"/>
          </a:xfrm>
          <a:custGeom>
            <a:avLst/>
            <a:gdLst/>
            <a:ahLst/>
            <a:cxnLst/>
            <a:rect l="l" t="t" r="r" b="b"/>
            <a:pathLst>
              <a:path w="1691640">
                <a:moveTo>
                  <a:pt x="0" y="0"/>
                </a:moveTo>
                <a:lnTo>
                  <a:pt x="1691639" y="0"/>
                </a:lnTo>
              </a:path>
            </a:pathLst>
          </a:custGeom>
          <a:ln w="6096">
            <a:solidFill>
              <a:srgbClr val="000000"/>
            </a:solidFill>
          </a:ln>
        </p:spPr>
        <p:txBody>
          <a:bodyPr wrap="square" lIns="0" tIns="0" rIns="0" bIns="0" rtlCol="0"/>
          <a:lstStyle/>
          <a:p>
            <a:endParaRPr/>
          </a:p>
        </p:txBody>
      </p:sp>
      <p:sp>
        <p:nvSpPr>
          <p:cNvPr id="15" name="object 15"/>
          <p:cNvSpPr/>
          <p:nvPr/>
        </p:nvSpPr>
        <p:spPr>
          <a:xfrm>
            <a:off x="7482720" y="3654432"/>
            <a:ext cx="862965" cy="0"/>
          </a:xfrm>
          <a:custGeom>
            <a:avLst/>
            <a:gdLst/>
            <a:ahLst/>
            <a:cxnLst/>
            <a:rect l="l" t="t" r="r" b="b"/>
            <a:pathLst>
              <a:path w="862965">
                <a:moveTo>
                  <a:pt x="0" y="0"/>
                </a:moveTo>
                <a:lnTo>
                  <a:pt x="862583" y="0"/>
                </a:lnTo>
              </a:path>
            </a:pathLst>
          </a:custGeom>
          <a:ln w="6096">
            <a:solidFill>
              <a:srgbClr val="000000"/>
            </a:solidFill>
          </a:ln>
        </p:spPr>
        <p:txBody>
          <a:bodyPr wrap="square" lIns="0" tIns="0" rIns="0" bIns="0" rtlCol="0"/>
          <a:lstStyle/>
          <a:p>
            <a:endParaRPr/>
          </a:p>
        </p:txBody>
      </p:sp>
      <p:sp>
        <p:nvSpPr>
          <p:cNvPr id="16" name="object 16"/>
          <p:cNvSpPr/>
          <p:nvPr/>
        </p:nvSpPr>
        <p:spPr>
          <a:xfrm>
            <a:off x="8351399" y="3654432"/>
            <a:ext cx="805180" cy="0"/>
          </a:xfrm>
          <a:custGeom>
            <a:avLst/>
            <a:gdLst/>
            <a:ahLst/>
            <a:cxnLst/>
            <a:rect l="l" t="t" r="r" b="b"/>
            <a:pathLst>
              <a:path w="805179">
                <a:moveTo>
                  <a:pt x="0" y="0"/>
                </a:moveTo>
                <a:lnTo>
                  <a:pt x="804672" y="0"/>
                </a:lnTo>
              </a:path>
            </a:pathLst>
          </a:custGeom>
          <a:ln w="6096">
            <a:solidFill>
              <a:srgbClr val="000000"/>
            </a:solidFill>
          </a:ln>
        </p:spPr>
        <p:txBody>
          <a:bodyPr wrap="square" lIns="0" tIns="0" rIns="0" bIns="0" rtlCol="0"/>
          <a:lstStyle/>
          <a:p>
            <a:endParaRPr/>
          </a:p>
        </p:txBody>
      </p:sp>
      <p:sp>
        <p:nvSpPr>
          <p:cNvPr id="17" name="object 17"/>
          <p:cNvSpPr/>
          <p:nvPr/>
        </p:nvSpPr>
        <p:spPr>
          <a:xfrm>
            <a:off x="9162167" y="3654432"/>
            <a:ext cx="1198245" cy="0"/>
          </a:xfrm>
          <a:custGeom>
            <a:avLst/>
            <a:gdLst/>
            <a:ahLst/>
            <a:cxnLst/>
            <a:rect l="l" t="t" r="r" b="b"/>
            <a:pathLst>
              <a:path w="1198245">
                <a:moveTo>
                  <a:pt x="0" y="0"/>
                </a:moveTo>
                <a:lnTo>
                  <a:pt x="1197864" y="0"/>
                </a:lnTo>
              </a:path>
            </a:pathLst>
          </a:custGeom>
          <a:ln w="6096">
            <a:solidFill>
              <a:srgbClr val="000000"/>
            </a:solidFill>
          </a:ln>
        </p:spPr>
        <p:txBody>
          <a:bodyPr wrap="square" lIns="0" tIns="0" rIns="0" bIns="0" rtlCol="0"/>
          <a:lstStyle/>
          <a:p>
            <a:endParaRPr/>
          </a:p>
        </p:txBody>
      </p:sp>
      <p:sp>
        <p:nvSpPr>
          <p:cNvPr id="18" name="object 18"/>
          <p:cNvSpPr/>
          <p:nvPr/>
        </p:nvSpPr>
        <p:spPr>
          <a:xfrm>
            <a:off x="5784984" y="4065912"/>
            <a:ext cx="1691639" cy="0"/>
          </a:xfrm>
          <a:custGeom>
            <a:avLst/>
            <a:gdLst/>
            <a:ahLst/>
            <a:cxnLst/>
            <a:rect l="l" t="t" r="r" b="b"/>
            <a:pathLst>
              <a:path w="1691640">
                <a:moveTo>
                  <a:pt x="0" y="0"/>
                </a:moveTo>
                <a:lnTo>
                  <a:pt x="1691639" y="0"/>
                </a:lnTo>
              </a:path>
            </a:pathLst>
          </a:custGeom>
          <a:ln w="6096">
            <a:solidFill>
              <a:srgbClr val="000000"/>
            </a:solidFill>
          </a:ln>
        </p:spPr>
        <p:txBody>
          <a:bodyPr wrap="square" lIns="0" tIns="0" rIns="0" bIns="0" rtlCol="0"/>
          <a:lstStyle/>
          <a:p>
            <a:endParaRPr/>
          </a:p>
        </p:txBody>
      </p:sp>
      <p:sp>
        <p:nvSpPr>
          <p:cNvPr id="19" name="object 19"/>
          <p:cNvSpPr/>
          <p:nvPr/>
        </p:nvSpPr>
        <p:spPr>
          <a:xfrm>
            <a:off x="7482720" y="4065912"/>
            <a:ext cx="862965" cy="0"/>
          </a:xfrm>
          <a:custGeom>
            <a:avLst/>
            <a:gdLst/>
            <a:ahLst/>
            <a:cxnLst/>
            <a:rect l="l" t="t" r="r" b="b"/>
            <a:pathLst>
              <a:path w="862965">
                <a:moveTo>
                  <a:pt x="0" y="0"/>
                </a:moveTo>
                <a:lnTo>
                  <a:pt x="862583" y="0"/>
                </a:lnTo>
              </a:path>
            </a:pathLst>
          </a:custGeom>
          <a:ln w="6096">
            <a:solidFill>
              <a:srgbClr val="000000"/>
            </a:solidFill>
          </a:ln>
        </p:spPr>
        <p:txBody>
          <a:bodyPr wrap="square" lIns="0" tIns="0" rIns="0" bIns="0" rtlCol="0"/>
          <a:lstStyle/>
          <a:p>
            <a:endParaRPr/>
          </a:p>
        </p:txBody>
      </p:sp>
      <p:sp>
        <p:nvSpPr>
          <p:cNvPr id="20" name="object 20"/>
          <p:cNvSpPr/>
          <p:nvPr/>
        </p:nvSpPr>
        <p:spPr>
          <a:xfrm>
            <a:off x="8351399" y="4065912"/>
            <a:ext cx="805180" cy="0"/>
          </a:xfrm>
          <a:custGeom>
            <a:avLst/>
            <a:gdLst/>
            <a:ahLst/>
            <a:cxnLst/>
            <a:rect l="l" t="t" r="r" b="b"/>
            <a:pathLst>
              <a:path w="805179">
                <a:moveTo>
                  <a:pt x="0" y="0"/>
                </a:moveTo>
                <a:lnTo>
                  <a:pt x="804672" y="0"/>
                </a:lnTo>
              </a:path>
            </a:pathLst>
          </a:custGeom>
          <a:ln w="6096">
            <a:solidFill>
              <a:srgbClr val="000000"/>
            </a:solidFill>
          </a:ln>
        </p:spPr>
        <p:txBody>
          <a:bodyPr wrap="square" lIns="0" tIns="0" rIns="0" bIns="0" rtlCol="0"/>
          <a:lstStyle/>
          <a:p>
            <a:endParaRPr/>
          </a:p>
        </p:txBody>
      </p:sp>
      <p:sp>
        <p:nvSpPr>
          <p:cNvPr id="21" name="object 21"/>
          <p:cNvSpPr/>
          <p:nvPr/>
        </p:nvSpPr>
        <p:spPr>
          <a:xfrm>
            <a:off x="9162167" y="4065912"/>
            <a:ext cx="1198245" cy="0"/>
          </a:xfrm>
          <a:custGeom>
            <a:avLst/>
            <a:gdLst/>
            <a:ahLst/>
            <a:cxnLst/>
            <a:rect l="l" t="t" r="r" b="b"/>
            <a:pathLst>
              <a:path w="1198245">
                <a:moveTo>
                  <a:pt x="0" y="0"/>
                </a:moveTo>
                <a:lnTo>
                  <a:pt x="1197864" y="0"/>
                </a:lnTo>
              </a:path>
            </a:pathLst>
          </a:custGeom>
          <a:ln w="6096">
            <a:solidFill>
              <a:srgbClr val="000000"/>
            </a:solidFill>
          </a:ln>
        </p:spPr>
        <p:txBody>
          <a:bodyPr wrap="square" lIns="0" tIns="0" rIns="0" bIns="0" rtlCol="0"/>
          <a:lstStyle/>
          <a:p>
            <a:endParaRPr/>
          </a:p>
        </p:txBody>
      </p:sp>
      <p:sp>
        <p:nvSpPr>
          <p:cNvPr id="22" name="object 22"/>
          <p:cNvSpPr/>
          <p:nvPr/>
        </p:nvSpPr>
        <p:spPr>
          <a:xfrm>
            <a:off x="5784984" y="4477392"/>
            <a:ext cx="1691639" cy="0"/>
          </a:xfrm>
          <a:custGeom>
            <a:avLst/>
            <a:gdLst/>
            <a:ahLst/>
            <a:cxnLst/>
            <a:rect l="l" t="t" r="r" b="b"/>
            <a:pathLst>
              <a:path w="1691640">
                <a:moveTo>
                  <a:pt x="0" y="0"/>
                </a:moveTo>
                <a:lnTo>
                  <a:pt x="1691639" y="0"/>
                </a:lnTo>
              </a:path>
            </a:pathLst>
          </a:custGeom>
          <a:ln w="6095">
            <a:solidFill>
              <a:srgbClr val="000000"/>
            </a:solidFill>
          </a:ln>
        </p:spPr>
        <p:txBody>
          <a:bodyPr wrap="square" lIns="0" tIns="0" rIns="0" bIns="0" rtlCol="0"/>
          <a:lstStyle/>
          <a:p>
            <a:endParaRPr/>
          </a:p>
        </p:txBody>
      </p:sp>
      <p:sp>
        <p:nvSpPr>
          <p:cNvPr id="23" name="object 23"/>
          <p:cNvSpPr/>
          <p:nvPr/>
        </p:nvSpPr>
        <p:spPr>
          <a:xfrm>
            <a:off x="7482720" y="4477392"/>
            <a:ext cx="862965" cy="0"/>
          </a:xfrm>
          <a:custGeom>
            <a:avLst/>
            <a:gdLst/>
            <a:ahLst/>
            <a:cxnLst/>
            <a:rect l="l" t="t" r="r" b="b"/>
            <a:pathLst>
              <a:path w="862965">
                <a:moveTo>
                  <a:pt x="0" y="0"/>
                </a:moveTo>
                <a:lnTo>
                  <a:pt x="862583" y="0"/>
                </a:lnTo>
              </a:path>
            </a:pathLst>
          </a:custGeom>
          <a:ln w="6095">
            <a:solidFill>
              <a:srgbClr val="000000"/>
            </a:solidFill>
          </a:ln>
        </p:spPr>
        <p:txBody>
          <a:bodyPr wrap="square" lIns="0" tIns="0" rIns="0" bIns="0" rtlCol="0"/>
          <a:lstStyle/>
          <a:p>
            <a:endParaRPr/>
          </a:p>
        </p:txBody>
      </p:sp>
      <p:sp>
        <p:nvSpPr>
          <p:cNvPr id="24" name="object 24"/>
          <p:cNvSpPr/>
          <p:nvPr/>
        </p:nvSpPr>
        <p:spPr>
          <a:xfrm>
            <a:off x="8351399" y="4477392"/>
            <a:ext cx="805180" cy="0"/>
          </a:xfrm>
          <a:custGeom>
            <a:avLst/>
            <a:gdLst/>
            <a:ahLst/>
            <a:cxnLst/>
            <a:rect l="l" t="t" r="r" b="b"/>
            <a:pathLst>
              <a:path w="805179">
                <a:moveTo>
                  <a:pt x="0" y="0"/>
                </a:moveTo>
                <a:lnTo>
                  <a:pt x="804672" y="0"/>
                </a:lnTo>
              </a:path>
            </a:pathLst>
          </a:custGeom>
          <a:ln w="6095">
            <a:solidFill>
              <a:srgbClr val="000000"/>
            </a:solidFill>
          </a:ln>
        </p:spPr>
        <p:txBody>
          <a:bodyPr wrap="square" lIns="0" tIns="0" rIns="0" bIns="0" rtlCol="0"/>
          <a:lstStyle/>
          <a:p>
            <a:endParaRPr/>
          </a:p>
        </p:txBody>
      </p:sp>
      <p:sp>
        <p:nvSpPr>
          <p:cNvPr id="25" name="object 25"/>
          <p:cNvSpPr/>
          <p:nvPr/>
        </p:nvSpPr>
        <p:spPr>
          <a:xfrm>
            <a:off x="9162167" y="4477392"/>
            <a:ext cx="1198245" cy="0"/>
          </a:xfrm>
          <a:custGeom>
            <a:avLst/>
            <a:gdLst/>
            <a:ahLst/>
            <a:cxnLst/>
            <a:rect l="l" t="t" r="r" b="b"/>
            <a:pathLst>
              <a:path w="1198245">
                <a:moveTo>
                  <a:pt x="0" y="0"/>
                </a:moveTo>
                <a:lnTo>
                  <a:pt x="1197864" y="0"/>
                </a:lnTo>
              </a:path>
            </a:pathLst>
          </a:custGeom>
          <a:ln w="6095">
            <a:solidFill>
              <a:srgbClr val="000000"/>
            </a:solidFill>
          </a:ln>
        </p:spPr>
        <p:txBody>
          <a:bodyPr wrap="square" lIns="0" tIns="0" rIns="0" bIns="0" rtlCol="0"/>
          <a:lstStyle/>
          <a:p>
            <a:endParaRPr/>
          </a:p>
        </p:txBody>
      </p:sp>
      <p:sp>
        <p:nvSpPr>
          <p:cNvPr id="26" name="object 26"/>
          <p:cNvSpPr/>
          <p:nvPr/>
        </p:nvSpPr>
        <p:spPr>
          <a:xfrm>
            <a:off x="5784984" y="4888872"/>
            <a:ext cx="1691639" cy="0"/>
          </a:xfrm>
          <a:custGeom>
            <a:avLst/>
            <a:gdLst/>
            <a:ahLst/>
            <a:cxnLst/>
            <a:rect l="l" t="t" r="r" b="b"/>
            <a:pathLst>
              <a:path w="1691640">
                <a:moveTo>
                  <a:pt x="0" y="0"/>
                </a:moveTo>
                <a:lnTo>
                  <a:pt x="1691639" y="0"/>
                </a:lnTo>
              </a:path>
            </a:pathLst>
          </a:custGeom>
          <a:ln w="6095">
            <a:solidFill>
              <a:srgbClr val="000000"/>
            </a:solidFill>
          </a:ln>
        </p:spPr>
        <p:txBody>
          <a:bodyPr wrap="square" lIns="0" tIns="0" rIns="0" bIns="0" rtlCol="0"/>
          <a:lstStyle/>
          <a:p>
            <a:endParaRPr/>
          </a:p>
        </p:txBody>
      </p:sp>
      <p:sp>
        <p:nvSpPr>
          <p:cNvPr id="27" name="object 27"/>
          <p:cNvSpPr/>
          <p:nvPr/>
        </p:nvSpPr>
        <p:spPr>
          <a:xfrm>
            <a:off x="7482720" y="4888872"/>
            <a:ext cx="862965" cy="0"/>
          </a:xfrm>
          <a:custGeom>
            <a:avLst/>
            <a:gdLst/>
            <a:ahLst/>
            <a:cxnLst/>
            <a:rect l="l" t="t" r="r" b="b"/>
            <a:pathLst>
              <a:path w="862965">
                <a:moveTo>
                  <a:pt x="0" y="0"/>
                </a:moveTo>
                <a:lnTo>
                  <a:pt x="862583" y="0"/>
                </a:lnTo>
              </a:path>
            </a:pathLst>
          </a:custGeom>
          <a:ln w="6095">
            <a:solidFill>
              <a:srgbClr val="000000"/>
            </a:solidFill>
          </a:ln>
        </p:spPr>
        <p:txBody>
          <a:bodyPr wrap="square" lIns="0" tIns="0" rIns="0" bIns="0" rtlCol="0"/>
          <a:lstStyle/>
          <a:p>
            <a:endParaRPr/>
          </a:p>
        </p:txBody>
      </p:sp>
      <p:sp>
        <p:nvSpPr>
          <p:cNvPr id="28" name="object 28"/>
          <p:cNvSpPr/>
          <p:nvPr/>
        </p:nvSpPr>
        <p:spPr>
          <a:xfrm>
            <a:off x="8351399" y="4888872"/>
            <a:ext cx="805180" cy="0"/>
          </a:xfrm>
          <a:custGeom>
            <a:avLst/>
            <a:gdLst/>
            <a:ahLst/>
            <a:cxnLst/>
            <a:rect l="l" t="t" r="r" b="b"/>
            <a:pathLst>
              <a:path w="805179">
                <a:moveTo>
                  <a:pt x="0" y="0"/>
                </a:moveTo>
                <a:lnTo>
                  <a:pt x="804672" y="0"/>
                </a:lnTo>
              </a:path>
            </a:pathLst>
          </a:custGeom>
          <a:ln w="6095">
            <a:solidFill>
              <a:srgbClr val="000000"/>
            </a:solidFill>
          </a:ln>
        </p:spPr>
        <p:txBody>
          <a:bodyPr wrap="square" lIns="0" tIns="0" rIns="0" bIns="0" rtlCol="0"/>
          <a:lstStyle/>
          <a:p>
            <a:endParaRPr/>
          </a:p>
        </p:txBody>
      </p:sp>
      <p:sp>
        <p:nvSpPr>
          <p:cNvPr id="29" name="object 29"/>
          <p:cNvSpPr/>
          <p:nvPr/>
        </p:nvSpPr>
        <p:spPr>
          <a:xfrm>
            <a:off x="9162167" y="4888872"/>
            <a:ext cx="1198245" cy="0"/>
          </a:xfrm>
          <a:custGeom>
            <a:avLst/>
            <a:gdLst/>
            <a:ahLst/>
            <a:cxnLst/>
            <a:rect l="l" t="t" r="r" b="b"/>
            <a:pathLst>
              <a:path w="1198245">
                <a:moveTo>
                  <a:pt x="0" y="0"/>
                </a:moveTo>
                <a:lnTo>
                  <a:pt x="1197864" y="0"/>
                </a:lnTo>
              </a:path>
            </a:pathLst>
          </a:custGeom>
          <a:ln w="6095">
            <a:solidFill>
              <a:srgbClr val="000000"/>
            </a:solidFill>
          </a:ln>
        </p:spPr>
        <p:txBody>
          <a:bodyPr wrap="square" lIns="0" tIns="0" rIns="0" bIns="0" rtlCol="0"/>
          <a:lstStyle/>
          <a:p>
            <a:endParaRPr/>
          </a:p>
        </p:txBody>
      </p:sp>
      <p:sp>
        <p:nvSpPr>
          <p:cNvPr id="30" name="object 30"/>
          <p:cNvSpPr/>
          <p:nvPr/>
        </p:nvSpPr>
        <p:spPr>
          <a:xfrm>
            <a:off x="5781936" y="3035688"/>
            <a:ext cx="0" cy="2268220"/>
          </a:xfrm>
          <a:custGeom>
            <a:avLst/>
            <a:gdLst/>
            <a:ahLst/>
            <a:cxnLst/>
            <a:rect l="l" t="t" r="r" b="b"/>
            <a:pathLst>
              <a:path h="2268220">
                <a:moveTo>
                  <a:pt x="0" y="0"/>
                </a:moveTo>
                <a:lnTo>
                  <a:pt x="0" y="2267712"/>
                </a:lnTo>
              </a:path>
            </a:pathLst>
          </a:custGeom>
          <a:ln w="6096">
            <a:solidFill>
              <a:srgbClr val="000000"/>
            </a:solidFill>
          </a:ln>
        </p:spPr>
        <p:txBody>
          <a:bodyPr wrap="square" lIns="0" tIns="0" rIns="0" bIns="0" rtlCol="0"/>
          <a:lstStyle/>
          <a:p>
            <a:endParaRPr/>
          </a:p>
        </p:txBody>
      </p:sp>
      <p:sp>
        <p:nvSpPr>
          <p:cNvPr id="31" name="object 31"/>
          <p:cNvSpPr/>
          <p:nvPr/>
        </p:nvSpPr>
        <p:spPr>
          <a:xfrm>
            <a:off x="5784984" y="5300352"/>
            <a:ext cx="1691639" cy="0"/>
          </a:xfrm>
          <a:custGeom>
            <a:avLst/>
            <a:gdLst/>
            <a:ahLst/>
            <a:cxnLst/>
            <a:rect l="l" t="t" r="r" b="b"/>
            <a:pathLst>
              <a:path w="1691640">
                <a:moveTo>
                  <a:pt x="0" y="0"/>
                </a:moveTo>
                <a:lnTo>
                  <a:pt x="1691639" y="0"/>
                </a:lnTo>
              </a:path>
            </a:pathLst>
          </a:custGeom>
          <a:ln w="6095">
            <a:solidFill>
              <a:srgbClr val="000000"/>
            </a:solidFill>
          </a:ln>
        </p:spPr>
        <p:txBody>
          <a:bodyPr wrap="square" lIns="0" tIns="0" rIns="0" bIns="0" rtlCol="0"/>
          <a:lstStyle/>
          <a:p>
            <a:endParaRPr/>
          </a:p>
        </p:txBody>
      </p:sp>
      <p:sp>
        <p:nvSpPr>
          <p:cNvPr id="32" name="object 32"/>
          <p:cNvSpPr/>
          <p:nvPr/>
        </p:nvSpPr>
        <p:spPr>
          <a:xfrm>
            <a:off x="7479672" y="3041784"/>
            <a:ext cx="0" cy="2261870"/>
          </a:xfrm>
          <a:custGeom>
            <a:avLst/>
            <a:gdLst/>
            <a:ahLst/>
            <a:cxnLst/>
            <a:rect l="l" t="t" r="r" b="b"/>
            <a:pathLst>
              <a:path h="2261870">
                <a:moveTo>
                  <a:pt x="0" y="0"/>
                </a:moveTo>
                <a:lnTo>
                  <a:pt x="0" y="2261616"/>
                </a:lnTo>
              </a:path>
            </a:pathLst>
          </a:custGeom>
          <a:ln w="6096">
            <a:solidFill>
              <a:srgbClr val="000000"/>
            </a:solidFill>
          </a:ln>
        </p:spPr>
        <p:txBody>
          <a:bodyPr wrap="square" lIns="0" tIns="0" rIns="0" bIns="0" rtlCol="0"/>
          <a:lstStyle/>
          <a:p>
            <a:endParaRPr/>
          </a:p>
        </p:txBody>
      </p:sp>
      <p:sp>
        <p:nvSpPr>
          <p:cNvPr id="33" name="object 33"/>
          <p:cNvSpPr/>
          <p:nvPr/>
        </p:nvSpPr>
        <p:spPr>
          <a:xfrm>
            <a:off x="7482720" y="5300352"/>
            <a:ext cx="862965" cy="0"/>
          </a:xfrm>
          <a:custGeom>
            <a:avLst/>
            <a:gdLst/>
            <a:ahLst/>
            <a:cxnLst/>
            <a:rect l="l" t="t" r="r" b="b"/>
            <a:pathLst>
              <a:path w="862965">
                <a:moveTo>
                  <a:pt x="0" y="0"/>
                </a:moveTo>
                <a:lnTo>
                  <a:pt x="862583" y="0"/>
                </a:lnTo>
              </a:path>
            </a:pathLst>
          </a:custGeom>
          <a:ln w="6095">
            <a:solidFill>
              <a:srgbClr val="000000"/>
            </a:solidFill>
          </a:ln>
        </p:spPr>
        <p:txBody>
          <a:bodyPr wrap="square" lIns="0" tIns="0" rIns="0" bIns="0" rtlCol="0"/>
          <a:lstStyle/>
          <a:p>
            <a:endParaRPr/>
          </a:p>
        </p:txBody>
      </p:sp>
      <p:sp>
        <p:nvSpPr>
          <p:cNvPr id="34" name="object 34"/>
          <p:cNvSpPr/>
          <p:nvPr/>
        </p:nvSpPr>
        <p:spPr>
          <a:xfrm>
            <a:off x="8348351" y="3041784"/>
            <a:ext cx="0" cy="2261870"/>
          </a:xfrm>
          <a:custGeom>
            <a:avLst/>
            <a:gdLst/>
            <a:ahLst/>
            <a:cxnLst/>
            <a:rect l="l" t="t" r="r" b="b"/>
            <a:pathLst>
              <a:path h="2261870">
                <a:moveTo>
                  <a:pt x="0" y="0"/>
                </a:moveTo>
                <a:lnTo>
                  <a:pt x="0" y="2261616"/>
                </a:lnTo>
              </a:path>
            </a:pathLst>
          </a:custGeom>
          <a:ln w="6096">
            <a:solidFill>
              <a:srgbClr val="000000"/>
            </a:solidFill>
          </a:ln>
        </p:spPr>
        <p:txBody>
          <a:bodyPr wrap="square" lIns="0" tIns="0" rIns="0" bIns="0" rtlCol="0"/>
          <a:lstStyle/>
          <a:p>
            <a:endParaRPr/>
          </a:p>
        </p:txBody>
      </p:sp>
      <p:sp>
        <p:nvSpPr>
          <p:cNvPr id="35" name="object 35"/>
          <p:cNvSpPr/>
          <p:nvPr/>
        </p:nvSpPr>
        <p:spPr>
          <a:xfrm>
            <a:off x="8351399" y="5300352"/>
            <a:ext cx="805180" cy="0"/>
          </a:xfrm>
          <a:custGeom>
            <a:avLst/>
            <a:gdLst/>
            <a:ahLst/>
            <a:cxnLst/>
            <a:rect l="l" t="t" r="r" b="b"/>
            <a:pathLst>
              <a:path w="805179">
                <a:moveTo>
                  <a:pt x="0" y="0"/>
                </a:moveTo>
                <a:lnTo>
                  <a:pt x="804672" y="0"/>
                </a:lnTo>
              </a:path>
            </a:pathLst>
          </a:custGeom>
          <a:ln w="6095">
            <a:solidFill>
              <a:srgbClr val="000000"/>
            </a:solidFill>
          </a:ln>
        </p:spPr>
        <p:txBody>
          <a:bodyPr wrap="square" lIns="0" tIns="0" rIns="0" bIns="0" rtlCol="0"/>
          <a:lstStyle/>
          <a:p>
            <a:endParaRPr/>
          </a:p>
        </p:txBody>
      </p:sp>
      <p:sp>
        <p:nvSpPr>
          <p:cNvPr id="36" name="object 36"/>
          <p:cNvSpPr/>
          <p:nvPr/>
        </p:nvSpPr>
        <p:spPr>
          <a:xfrm>
            <a:off x="9159119" y="3041784"/>
            <a:ext cx="0" cy="2261870"/>
          </a:xfrm>
          <a:custGeom>
            <a:avLst/>
            <a:gdLst/>
            <a:ahLst/>
            <a:cxnLst/>
            <a:rect l="l" t="t" r="r" b="b"/>
            <a:pathLst>
              <a:path h="2261870">
                <a:moveTo>
                  <a:pt x="0" y="0"/>
                </a:moveTo>
                <a:lnTo>
                  <a:pt x="0" y="2261616"/>
                </a:lnTo>
              </a:path>
            </a:pathLst>
          </a:custGeom>
          <a:ln w="6096">
            <a:solidFill>
              <a:srgbClr val="000000"/>
            </a:solidFill>
          </a:ln>
        </p:spPr>
        <p:txBody>
          <a:bodyPr wrap="square" lIns="0" tIns="0" rIns="0" bIns="0" rtlCol="0"/>
          <a:lstStyle/>
          <a:p>
            <a:endParaRPr/>
          </a:p>
        </p:txBody>
      </p:sp>
      <p:sp>
        <p:nvSpPr>
          <p:cNvPr id="37" name="object 37"/>
          <p:cNvSpPr/>
          <p:nvPr/>
        </p:nvSpPr>
        <p:spPr>
          <a:xfrm>
            <a:off x="9162167" y="5300352"/>
            <a:ext cx="1198245" cy="0"/>
          </a:xfrm>
          <a:custGeom>
            <a:avLst/>
            <a:gdLst/>
            <a:ahLst/>
            <a:cxnLst/>
            <a:rect l="l" t="t" r="r" b="b"/>
            <a:pathLst>
              <a:path w="1198245">
                <a:moveTo>
                  <a:pt x="0" y="0"/>
                </a:moveTo>
                <a:lnTo>
                  <a:pt x="1197864" y="0"/>
                </a:lnTo>
              </a:path>
            </a:pathLst>
          </a:custGeom>
          <a:ln w="6095">
            <a:solidFill>
              <a:srgbClr val="000000"/>
            </a:solidFill>
          </a:ln>
        </p:spPr>
        <p:txBody>
          <a:bodyPr wrap="square" lIns="0" tIns="0" rIns="0" bIns="0" rtlCol="0"/>
          <a:lstStyle/>
          <a:p>
            <a:endParaRPr/>
          </a:p>
        </p:txBody>
      </p:sp>
      <p:sp>
        <p:nvSpPr>
          <p:cNvPr id="38" name="object 38"/>
          <p:cNvSpPr/>
          <p:nvPr/>
        </p:nvSpPr>
        <p:spPr>
          <a:xfrm>
            <a:off x="10363079" y="3035688"/>
            <a:ext cx="0" cy="2268220"/>
          </a:xfrm>
          <a:custGeom>
            <a:avLst/>
            <a:gdLst/>
            <a:ahLst/>
            <a:cxnLst/>
            <a:rect l="l" t="t" r="r" b="b"/>
            <a:pathLst>
              <a:path h="2268220">
                <a:moveTo>
                  <a:pt x="0" y="0"/>
                </a:moveTo>
                <a:lnTo>
                  <a:pt x="0" y="2267712"/>
                </a:lnTo>
              </a:path>
            </a:pathLst>
          </a:custGeom>
          <a:ln w="6096">
            <a:solidFill>
              <a:srgbClr val="000000"/>
            </a:solidFill>
          </a:ln>
        </p:spPr>
        <p:txBody>
          <a:bodyPr wrap="square" lIns="0" tIns="0" rIns="0" bIns="0" rtlCol="0"/>
          <a:lstStyle/>
          <a:p>
            <a:endParaRPr/>
          </a:p>
        </p:txBody>
      </p:sp>
      <p:sp>
        <p:nvSpPr>
          <p:cNvPr id="39" name="object 39"/>
          <p:cNvSpPr/>
          <p:nvPr/>
        </p:nvSpPr>
        <p:spPr>
          <a:xfrm>
            <a:off x="486409" y="770240"/>
            <a:ext cx="4653280" cy="5931154"/>
          </a:xfrm>
          <a:custGeom>
            <a:avLst/>
            <a:gdLst/>
            <a:ahLst/>
            <a:cxnLst/>
            <a:rect l="l" t="t" r="r" b="b"/>
            <a:pathLst>
              <a:path w="4653280" h="6085840">
                <a:moveTo>
                  <a:pt x="0" y="0"/>
                </a:moveTo>
                <a:lnTo>
                  <a:pt x="4653191" y="0"/>
                </a:lnTo>
                <a:lnTo>
                  <a:pt x="4653191" y="6085655"/>
                </a:lnTo>
                <a:lnTo>
                  <a:pt x="0" y="6085655"/>
                </a:lnTo>
                <a:lnTo>
                  <a:pt x="0" y="0"/>
                </a:lnTo>
                <a:close/>
              </a:path>
            </a:pathLst>
          </a:custGeom>
          <a:ln w="31733">
            <a:solidFill>
              <a:srgbClr val="2791A6"/>
            </a:solidFill>
          </a:ln>
        </p:spPr>
        <p:txBody>
          <a:bodyPr wrap="square" lIns="0" tIns="0" rIns="0" bIns="0" rtlCol="0"/>
          <a:lstStyle/>
          <a:p>
            <a:endParaRPr/>
          </a:p>
        </p:txBody>
      </p:sp>
      <p:sp>
        <p:nvSpPr>
          <p:cNvPr id="40" name="object 40"/>
          <p:cNvSpPr txBox="1"/>
          <p:nvPr/>
        </p:nvSpPr>
        <p:spPr>
          <a:xfrm>
            <a:off x="572395" y="861448"/>
            <a:ext cx="4460875" cy="4786503"/>
          </a:xfrm>
          <a:prstGeom prst="rect">
            <a:avLst/>
          </a:prstGeom>
        </p:spPr>
        <p:txBody>
          <a:bodyPr vert="horz" wrap="square" lIns="0" tIns="0" rIns="0" bIns="0" rtlCol="0">
            <a:spAutoFit/>
          </a:bodyPr>
          <a:lstStyle/>
          <a:p>
            <a:pPr marL="12700" algn="just">
              <a:lnSpc>
                <a:spcPct val="100000"/>
              </a:lnSpc>
            </a:pPr>
            <a:r>
              <a:rPr sz="1400" b="1" dirty="0">
                <a:latin typeface="Arial"/>
                <a:cs typeface="Arial"/>
              </a:rPr>
              <a:t>2C: Checklist for individual students (</a:t>
            </a:r>
            <a:r>
              <a:rPr lang="en-GB" sz="1400" b="1" dirty="0">
                <a:latin typeface="Arial"/>
                <a:cs typeface="Arial"/>
              </a:rPr>
              <a:t>in </a:t>
            </a:r>
            <a:r>
              <a:rPr sz="1400" b="1" dirty="0">
                <a:latin typeface="Arial"/>
                <a:cs typeface="Arial"/>
              </a:rPr>
              <a:t>groupwork)</a:t>
            </a:r>
            <a:endParaRPr sz="1400" dirty="0">
              <a:latin typeface="Arial"/>
              <a:cs typeface="Arial"/>
            </a:endParaRPr>
          </a:p>
          <a:p>
            <a:pPr marL="12700" marR="5080" algn="just">
              <a:lnSpc>
                <a:spcPct val="120800"/>
              </a:lnSpc>
              <a:spcBef>
                <a:spcPts val="665"/>
              </a:spcBef>
            </a:pPr>
            <a:r>
              <a:rPr sz="1200" dirty="0">
                <a:latin typeface="Arial Unicode MS"/>
                <a:cs typeface="Arial Unicode MS"/>
              </a:rPr>
              <a:t>This checklist can be used in two ways. Firstly, it can serve as a  summary</a:t>
            </a:r>
            <a:r>
              <a:rPr lang="en-US" sz="1200" dirty="0">
                <a:latin typeface="Arial Unicode MS"/>
                <a:cs typeface="Arial Unicode MS"/>
              </a:rPr>
              <a:t> </a:t>
            </a:r>
            <a:r>
              <a:rPr sz="1200" dirty="0">
                <a:latin typeface="Arial Unicode MS"/>
                <a:cs typeface="Arial Unicode MS"/>
              </a:rPr>
              <a:t>of 2B: you can record the results of students from multiple groups in this checklist, adding a rating of overall participation.  </a:t>
            </a:r>
            <a:endParaRPr lang="en-GB" sz="1200" dirty="0">
              <a:latin typeface="Arial Unicode MS"/>
              <a:cs typeface="Arial Unicode MS"/>
            </a:endParaRPr>
          </a:p>
          <a:p>
            <a:pPr marL="12700" marR="5080" algn="just">
              <a:lnSpc>
                <a:spcPct val="120800"/>
              </a:lnSpc>
              <a:spcBef>
                <a:spcPts val="665"/>
              </a:spcBef>
            </a:pPr>
            <a:r>
              <a:rPr sz="1200" dirty="0">
                <a:latin typeface="Arial Unicode MS"/>
                <a:cs typeface="Arial Unicode MS"/>
              </a:rPr>
              <a:t>Secondly, if it isn’t possible for you to carry out time sampling, you can use this instead: observing dialogue and ticking when you hear the categories you’re interested in. Again, you can give each student an overall rating.</a:t>
            </a:r>
          </a:p>
          <a:p>
            <a:pPr marL="12700" marR="5080" algn="just">
              <a:lnSpc>
                <a:spcPct val="120800"/>
              </a:lnSpc>
              <a:spcBef>
                <a:spcPts val="585"/>
              </a:spcBef>
            </a:pPr>
            <a:r>
              <a:rPr sz="1200" dirty="0">
                <a:latin typeface="Arial Unicode MS"/>
                <a:cs typeface="Arial Unicode MS"/>
              </a:rPr>
              <a:t>Checklists of this type can’t capture everything, but they’re not  designed</a:t>
            </a:r>
            <a:r>
              <a:rPr lang="en-GB" sz="1200">
                <a:latin typeface="Arial Unicode MS"/>
                <a:cs typeface="Arial Unicode MS"/>
              </a:rPr>
              <a:t> </a:t>
            </a:r>
            <a:r>
              <a:rPr sz="1200">
                <a:latin typeface="Arial Unicode MS"/>
                <a:cs typeface="Arial Unicode MS"/>
              </a:rPr>
              <a:t>to</a:t>
            </a:r>
            <a:r>
              <a:rPr sz="1200" dirty="0">
                <a:latin typeface="Arial Unicode MS"/>
                <a:cs typeface="Arial Unicode MS"/>
              </a:rPr>
              <a:t>. However, it’s a manageable way of paying closer attention to students’ dialogue and identifying trends over time.</a:t>
            </a:r>
          </a:p>
          <a:p>
            <a:pPr marL="12700" algn="just">
              <a:lnSpc>
                <a:spcPct val="100000"/>
              </a:lnSpc>
              <a:spcBef>
                <a:spcPts val="885"/>
              </a:spcBef>
            </a:pPr>
            <a:r>
              <a:rPr sz="1200" b="1" dirty="0">
                <a:latin typeface="Arial"/>
                <a:cs typeface="Arial"/>
              </a:rPr>
              <a:t>Guidance notes:</a:t>
            </a:r>
            <a:endParaRPr sz="1200" dirty="0">
              <a:latin typeface="Arial"/>
              <a:cs typeface="Arial"/>
            </a:endParaRPr>
          </a:p>
          <a:p>
            <a:pPr marL="190500" indent="-136525" algn="just">
              <a:lnSpc>
                <a:spcPct val="100000"/>
              </a:lnSpc>
              <a:spcBef>
                <a:spcPts val="905"/>
              </a:spcBef>
              <a:buSzPct val="83333"/>
              <a:buFont typeface="Arial" panose="020B0604020202020204" pitchFamily="34" charset="0"/>
              <a:buChar char="•"/>
              <a:tabLst>
                <a:tab pos="100013" algn="l"/>
              </a:tabLst>
            </a:pPr>
            <a:r>
              <a:rPr sz="1200" dirty="0">
                <a:latin typeface="Arial Unicode MS"/>
                <a:cs typeface="Arial Unicode MS"/>
              </a:rPr>
              <a:t>You can choose one or two categories that you’re interested in</a:t>
            </a:r>
          </a:p>
          <a:p>
            <a:pPr marL="190500" marR="74930" indent="-136525">
              <a:lnSpc>
                <a:spcPct val="121700"/>
              </a:lnSpc>
              <a:spcBef>
                <a:spcPts val="570"/>
              </a:spcBef>
              <a:buSzPct val="83333"/>
              <a:buFont typeface="Arial" panose="020B0604020202020204" pitchFamily="34" charset="0"/>
              <a:buChar char="•"/>
              <a:tabLst>
                <a:tab pos="100013" algn="l"/>
              </a:tabLst>
            </a:pPr>
            <a:r>
              <a:rPr sz="1200" dirty="0">
                <a:latin typeface="Arial Unicode MS"/>
                <a:cs typeface="Arial Unicode MS"/>
              </a:rPr>
              <a:t>Tick the code boxes if you hear those codes in a student’s dialogue at any point in their discussion contributions</a:t>
            </a:r>
          </a:p>
          <a:p>
            <a:pPr marL="190500" marR="116205" indent="-136525">
              <a:lnSpc>
                <a:spcPct val="120800"/>
              </a:lnSpc>
              <a:spcBef>
                <a:spcPts val="585"/>
              </a:spcBef>
              <a:buSzPct val="83333"/>
              <a:buFont typeface="Arial" panose="020B0604020202020204" pitchFamily="34" charset="0"/>
              <a:buChar char="•"/>
              <a:tabLst>
                <a:tab pos="100013" algn="l"/>
              </a:tabLst>
            </a:pPr>
            <a:r>
              <a:rPr sz="1200" dirty="0">
                <a:latin typeface="Arial Unicode MS"/>
                <a:cs typeface="Arial Unicode MS"/>
              </a:rPr>
              <a:t>If a student participates a lot in the discussion then they will have an overall rating o</a:t>
            </a:r>
            <a:r>
              <a:rPr lang="en-GB" sz="1200" dirty="0">
                <a:latin typeface="Arial Unicode MS"/>
                <a:cs typeface="Arial Unicode MS"/>
              </a:rPr>
              <a:t>f</a:t>
            </a:r>
            <a:r>
              <a:rPr sz="1200" dirty="0">
                <a:latin typeface="Arial Unicode MS"/>
                <a:cs typeface="Arial Unicode MS"/>
              </a:rPr>
              <a:t> (3), a medium amount would be (2) an</a:t>
            </a:r>
            <a:r>
              <a:rPr lang="en-GB" sz="1200" dirty="0">
                <a:latin typeface="Arial Unicode MS"/>
                <a:cs typeface="Arial Unicode MS"/>
              </a:rPr>
              <a:t>d</a:t>
            </a:r>
            <a:r>
              <a:rPr sz="1200" dirty="0">
                <a:latin typeface="Arial Unicode MS"/>
                <a:cs typeface="Arial Unicode MS"/>
              </a:rPr>
              <a:t> low participation would be a rating of (1)</a:t>
            </a:r>
          </a:p>
        </p:txBody>
      </p:sp>
      <p:sp>
        <p:nvSpPr>
          <p:cNvPr id="41" name="object 41"/>
          <p:cNvSpPr/>
          <p:nvPr/>
        </p:nvSpPr>
        <p:spPr>
          <a:xfrm>
            <a:off x="596785" y="6058402"/>
            <a:ext cx="276220" cy="276220"/>
          </a:xfrm>
          <a:prstGeom prst="rect">
            <a:avLst/>
          </a:prstGeom>
          <a:blipFill>
            <a:blip r:embed="rId2" cstate="print"/>
            <a:stretch>
              <a:fillRect/>
            </a:stretch>
          </a:blipFill>
        </p:spPr>
        <p:txBody>
          <a:bodyPr wrap="square" lIns="0" tIns="0" rIns="0" bIns="0" rtlCol="0"/>
          <a:lstStyle/>
          <a:p>
            <a:endParaRPr/>
          </a:p>
        </p:txBody>
      </p:sp>
      <p:sp>
        <p:nvSpPr>
          <p:cNvPr id="42" name="object 42"/>
          <p:cNvSpPr/>
          <p:nvPr/>
        </p:nvSpPr>
        <p:spPr>
          <a:xfrm>
            <a:off x="5482470" y="2106956"/>
            <a:ext cx="2115185" cy="532130"/>
          </a:xfrm>
          <a:custGeom>
            <a:avLst/>
            <a:gdLst/>
            <a:ahLst/>
            <a:cxnLst/>
            <a:rect l="l" t="t" r="r" b="b"/>
            <a:pathLst>
              <a:path w="2115184" h="532130">
                <a:moveTo>
                  <a:pt x="2026500" y="0"/>
                </a:moveTo>
                <a:lnTo>
                  <a:pt x="88684" y="0"/>
                </a:lnTo>
                <a:lnTo>
                  <a:pt x="54167" y="6968"/>
                </a:lnTo>
                <a:lnTo>
                  <a:pt x="25977" y="25973"/>
                </a:lnTo>
                <a:lnTo>
                  <a:pt x="6970" y="54162"/>
                </a:lnTo>
                <a:lnTo>
                  <a:pt x="0" y="88684"/>
                </a:lnTo>
                <a:lnTo>
                  <a:pt x="0" y="443433"/>
                </a:lnTo>
                <a:lnTo>
                  <a:pt x="6970" y="477957"/>
                </a:lnTo>
                <a:lnTo>
                  <a:pt x="25977" y="506150"/>
                </a:lnTo>
                <a:lnTo>
                  <a:pt x="54167" y="525159"/>
                </a:lnTo>
                <a:lnTo>
                  <a:pt x="88684" y="532130"/>
                </a:lnTo>
                <a:lnTo>
                  <a:pt x="2026500" y="532130"/>
                </a:lnTo>
                <a:lnTo>
                  <a:pt x="2061017" y="525159"/>
                </a:lnTo>
                <a:lnTo>
                  <a:pt x="2089207" y="506150"/>
                </a:lnTo>
                <a:lnTo>
                  <a:pt x="2108214" y="477957"/>
                </a:lnTo>
                <a:lnTo>
                  <a:pt x="2115185" y="443433"/>
                </a:lnTo>
                <a:lnTo>
                  <a:pt x="2115185" y="88684"/>
                </a:lnTo>
                <a:lnTo>
                  <a:pt x="2108214" y="54162"/>
                </a:lnTo>
                <a:lnTo>
                  <a:pt x="2089207" y="25973"/>
                </a:lnTo>
                <a:lnTo>
                  <a:pt x="2061017" y="6968"/>
                </a:lnTo>
                <a:lnTo>
                  <a:pt x="2026500" y="0"/>
                </a:lnTo>
                <a:close/>
              </a:path>
            </a:pathLst>
          </a:custGeom>
          <a:solidFill>
            <a:srgbClr val="CCCCFF"/>
          </a:solidFill>
        </p:spPr>
        <p:txBody>
          <a:bodyPr wrap="square" lIns="0" tIns="0" rIns="0" bIns="0" rtlCol="0"/>
          <a:lstStyle/>
          <a:p>
            <a:endParaRPr/>
          </a:p>
        </p:txBody>
      </p:sp>
      <p:sp>
        <p:nvSpPr>
          <p:cNvPr id="43" name="object 43"/>
          <p:cNvSpPr txBox="1"/>
          <p:nvPr/>
        </p:nvSpPr>
        <p:spPr>
          <a:xfrm>
            <a:off x="5686425" y="2181225"/>
            <a:ext cx="1793875" cy="352341"/>
          </a:xfrm>
          <a:prstGeom prst="rect">
            <a:avLst/>
          </a:prstGeom>
        </p:spPr>
        <p:txBody>
          <a:bodyPr vert="horz" wrap="square" lIns="0" tIns="0" rIns="0" bIns="0" rtlCol="0">
            <a:spAutoFit/>
          </a:bodyPr>
          <a:lstStyle/>
          <a:p>
            <a:pPr marL="12700" marR="5080">
              <a:lnSpc>
                <a:spcPct val="120000"/>
              </a:lnSpc>
            </a:pPr>
            <a:r>
              <a:rPr sz="1000" dirty="0">
                <a:latin typeface="Arial"/>
                <a:cs typeface="Arial"/>
              </a:rPr>
              <a:t>Add as many rows as you need for your students’ names</a:t>
            </a:r>
          </a:p>
        </p:txBody>
      </p:sp>
      <p:sp>
        <p:nvSpPr>
          <p:cNvPr id="44" name="object 44"/>
          <p:cNvSpPr/>
          <p:nvPr/>
        </p:nvSpPr>
        <p:spPr>
          <a:xfrm>
            <a:off x="8244085" y="2030120"/>
            <a:ext cx="2115185" cy="695960"/>
          </a:xfrm>
          <a:custGeom>
            <a:avLst/>
            <a:gdLst/>
            <a:ahLst/>
            <a:cxnLst/>
            <a:rect l="l" t="t" r="r" b="b"/>
            <a:pathLst>
              <a:path w="2115184" h="695960">
                <a:moveTo>
                  <a:pt x="1999195" y="0"/>
                </a:moveTo>
                <a:lnTo>
                  <a:pt x="115989" y="0"/>
                </a:lnTo>
                <a:lnTo>
                  <a:pt x="70840" y="9115"/>
                </a:lnTo>
                <a:lnTo>
                  <a:pt x="33972" y="33972"/>
                </a:lnTo>
                <a:lnTo>
                  <a:pt x="9115" y="70840"/>
                </a:lnTo>
                <a:lnTo>
                  <a:pt x="0" y="115989"/>
                </a:lnTo>
                <a:lnTo>
                  <a:pt x="0" y="579958"/>
                </a:lnTo>
                <a:lnTo>
                  <a:pt x="9115" y="625108"/>
                </a:lnTo>
                <a:lnTo>
                  <a:pt x="33972" y="661981"/>
                </a:lnTo>
                <a:lnTo>
                  <a:pt x="70840" y="686842"/>
                </a:lnTo>
                <a:lnTo>
                  <a:pt x="115989" y="695959"/>
                </a:lnTo>
                <a:lnTo>
                  <a:pt x="1999195" y="695959"/>
                </a:lnTo>
                <a:lnTo>
                  <a:pt x="2044344" y="686842"/>
                </a:lnTo>
                <a:lnTo>
                  <a:pt x="2081212" y="661981"/>
                </a:lnTo>
                <a:lnTo>
                  <a:pt x="2106069" y="625108"/>
                </a:lnTo>
                <a:lnTo>
                  <a:pt x="2115185" y="579958"/>
                </a:lnTo>
                <a:lnTo>
                  <a:pt x="2115185" y="115989"/>
                </a:lnTo>
                <a:lnTo>
                  <a:pt x="2106069" y="70840"/>
                </a:lnTo>
                <a:lnTo>
                  <a:pt x="2081212" y="33972"/>
                </a:lnTo>
                <a:lnTo>
                  <a:pt x="2044344" y="9115"/>
                </a:lnTo>
                <a:lnTo>
                  <a:pt x="1999195" y="0"/>
                </a:lnTo>
                <a:close/>
              </a:path>
            </a:pathLst>
          </a:custGeom>
          <a:solidFill>
            <a:srgbClr val="CCCCFF"/>
          </a:solidFill>
        </p:spPr>
        <p:txBody>
          <a:bodyPr wrap="square" lIns="0" tIns="0" rIns="0" bIns="0" rtlCol="0"/>
          <a:lstStyle/>
          <a:p>
            <a:endParaRPr/>
          </a:p>
        </p:txBody>
      </p:sp>
      <p:sp>
        <p:nvSpPr>
          <p:cNvPr id="45" name="object 45"/>
          <p:cNvSpPr txBox="1"/>
          <p:nvPr/>
        </p:nvSpPr>
        <p:spPr>
          <a:xfrm>
            <a:off x="8393430" y="2097187"/>
            <a:ext cx="1906270" cy="541238"/>
          </a:xfrm>
          <a:prstGeom prst="rect">
            <a:avLst/>
          </a:prstGeom>
        </p:spPr>
        <p:txBody>
          <a:bodyPr vert="horz" wrap="square" lIns="0" tIns="0" rIns="0" bIns="0" rtlCol="0">
            <a:spAutoFit/>
          </a:bodyPr>
          <a:lstStyle/>
          <a:p>
            <a:pPr marL="12700" marR="5080">
              <a:lnSpc>
                <a:spcPct val="121000"/>
              </a:lnSpc>
            </a:pPr>
            <a:r>
              <a:rPr sz="1000" dirty="0">
                <a:latin typeface="Arial"/>
                <a:cs typeface="Arial"/>
              </a:rPr>
              <a:t>You can give each student an overall</a:t>
            </a:r>
            <a:r>
              <a:rPr lang="en-GB" sz="1000" dirty="0">
                <a:latin typeface="Arial"/>
                <a:cs typeface="Arial"/>
              </a:rPr>
              <a:t> </a:t>
            </a:r>
            <a:r>
              <a:rPr sz="1000" dirty="0">
                <a:latin typeface="Arial"/>
                <a:cs typeface="Arial"/>
              </a:rPr>
              <a:t>participation rating between 1 (low) and 3 (high)</a:t>
            </a:r>
          </a:p>
        </p:txBody>
      </p:sp>
      <p:sp>
        <p:nvSpPr>
          <p:cNvPr id="46" name="object 46"/>
          <p:cNvSpPr/>
          <p:nvPr/>
        </p:nvSpPr>
        <p:spPr>
          <a:xfrm>
            <a:off x="6474976" y="5528969"/>
            <a:ext cx="2115185" cy="695960"/>
          </a:xfrm>
          <a:custGeom>
            <a:avLst/>
            <a:gdLst/>
            <a:ahLst/>
            <a:cxnLst/>
            <a:rect l="l" t="t" r="r" b="b"/>
            <a:pathLst>
              <a:path w="2115184" h="695960">
                <a:moveTo>
                  <a:pt x="1999195" y="0"/>
                </a:moveTo>
                <a:lnTo>
                  <a:pt x="115989" y="0"/>
                </a:lnTo>
                <a:lnTo>
                  <a:pt x="70840" y="9115"/>
                </a:lnTo>
                <a:lnTo>
                  <a:pt x="33972" y="33972"/>
                </a:lnTo>
                <a:lnTo>
                  <a:pt x="9115" y="70840"/>
                </a:lnTo>
                <a:lnTo>
                  <a:pt x="0" y="115989"/>
                </a:lnTo>
                <a:lnTo>
                  <a:pt x="0" y="579958"/>
                </a:lnTo>
                <a:lnTo>
                  <a:pt x="9115" y="625108"/>
                </a:lnTo>
                <a:lnTo>
                  <a:pt x="33972" y="661981"/>
                </a:lnTo>
                <a:lnTo>
                  <a:pt x="70840" y="686842"/>
                </a:lnTo>
                <a:lnTo>
                  <a:pt x="115989" y="695960"/>
                </a:lnTo>
                <a:lnTo>
                  <a:pt x="1999195" y="695960"/>
                </a:lnTo>
                <a:lnTo>
                  <a:pt x="2044344" y="686842"/>
                </a:lnTo>
                <a:lnTo>
                  <a:pt x="2081212" y="661981"/>
                </a:lnTo>
                <a:lnTo>
                  <a:pt x="2106069" y="625108"/>
                </a:lnTo>
                <a:lnTo>
                  <a:pt x="2115185" y="579958"/>
                </a:lnTo>
                <a:lnTo>
                  <a:pt x="2115185" y="115989"/>
                </a:lnTo>
                <a:lnTo>
                  <a:pt x="2106069" y="70840"/>
                </a:lnTo>
                <a:lnTo>
                  <a:pt x="2081212" y="33972"/>
                </a:lnTo>
                <a:lnTo>
                  <a:pt x="2044344" y="9115"/>
                </a:lnTo>
                <a:lnTo>
                  <a:pt x="1999195" y="0"/>
                </a:lnTo>
                <a:close/>
              </a:path>
            </a:pathLst>
          </a:custGeom>
          <a:solidFill>
            <a:srgbClr val="CCCCFF"/>
          </a:solidFill>
        </p:spPr>
        <p:txBody>
          <a:bodyPr wrap="square" lIns="0" tIns="0" rIns="0" bIns="0" rtlCol="0"/>
          <a:lstStyle/>
          <a:p>
            <a:endParaRPr/>
          </a:p>
        </p:txBody>
      </p:sp>
      <p:sp>
        <p:nvSpPr>
          <p:cNvPr id="47" name="object 47"/>
          <p:cNvSpPr txBox="1"/>
          <p:nvPr/>
        </p:nvSpPr>
        <p:spPr>
          <a:xfrm>
            <a:off x="884571" y="5549780"/>
            <a:ext cx="7539990" cy="840740"/>
          </a:xfrm>
          <a:prstGeom prst="rect">
            <a:avLst/>
          </a:prstGeom>
        </p:spPr>
        <p:txBody>
          <a:bodyPr vert="horz" wrap="square" lIns="0" tIns="0" rIns="0" bIns="0" rtlCol="0">
            <a:spAutoFit/>
          </a:bodyPr>
          <a:lstStyle/>
          <a:p>
            <a:pPr marL="5649595" marR="5080">
              <a:lnSpc>
                <a:spcPct val="121000"/>
              </a:lnSpc>
            </a:pPr>
            <a:r>
              <a:rPr sz="1000" dirty="0">
                <a:latin typeface="Arial"/>
                <a:cs typeface="Arial"/>
              </a:rPr>
              <a:t>Add the dialogue categories into the middle sections, ticking if you hear them</a:t>
            </a:r>
          </a:p>
          <a:p>
            <a:pPr marL="12700">
              <a:lnSpc>
                <a:spcPct val="100000"/>
              </a:lnSpc>
              <a:spcBef>
                <a:spcPts val="640"/>
              </a:spcBef>
            </a:pPr>
            <a:r>
              <a:rPr sz="1200" b="1" dirty="0">
                <a:latin typeface="Arial"/>
                <a:cs typeface="Arial"/>
              </a:rPr>
              <a:t>A downloadable template </a:t>
            </a:r>
            <a:r>
              <a:rPr sz="1200" dirty="0">
                <a:latin typeface="Arial Unicode MS"/>
                <a:cs typeface="Arial Unicode MS"/>
              </a:rPr>
              <a:t>is available from our </a:t>
            </a:r>
            <a:r>
              <a:rPr sz="1200" dirty="0">
                <a:latin typeface="Arial Unicode MS"/>
                <a:cs typeface="Arial Unicode MS"/>
                <a:hlinkClick r:id="rId3"/>
              </a:rPr>
              <a:t>website</a:t>
            </a:r>
            <a:r>
              <a:rPr sz="1200" b="1" dirty="0">
                <a:latin typeface="Arial"/>
                <a:cs typeface="Arial"/>
              </a:rPr>
              <a:t>.</a:t>
            </a:r>
            <a:endParaRPr sz="1200" dirty="0">
              <a:latin typeface="Arial"/>
              <a:cs typeface="Arial"/>
            </a:endParaRPr>
          </a:p>
        </p:txBody>
      </p:sp>
      <p:sp>
        <p:nvSpPr>
          <p:cNvPr id="50" name="object 50"/>
          <p:cNvSpPr/>
          <p:nvPr/>
        </p:nvSpPr>
        <p:spPr>
          <a:xfrm>
            <a:off x="5915598" y="2313567"/>
            <a:ext cx="981697" cy="984037"/>
          </a:xfrm>
          <a:prstGeom prst="rect">
            <a:avLst/>
          </a:prstGeom>
          <a:blipFill>
            <a:blip r:embed="rId4" cstate="print"/>
            <a:stretch>
              <a:fillRect/>
            </a:stretch>
          </a:blipFill>
        </p:spPr>
        <p:txBody>
          <a:bodyPr wrap="square" lIns="0" tIns="0" rIns="0" bIns="0" rtlCol="0"/>
          <a:lstStyle/>
          <a:p>
            <a:endParaRPr/>
          </a:p>
        </p:txBody>
      </p:sp>
      <p:sp>
        <p:nvSpPr>
          <p:cNvPr id="52" name="object 52"/>
          <p:cNvSpPr/>
          <p:nvPr/>
        </p:nvSpPr>
        <p:spPr>
          <a:xfrm>
            <a:off x="6670249" y="1216513"/>
            <a:ext cx="585571" cy="592613"/>
          </a:xfrm>
          <a:prstGeom prst="rect">
            <a:avLst/>
          </a:prstGeom>
          <a:blipFill>
            <a:blip r:embed="rId5" cstate="print"/>
            <a:stretch>
              <a:fillRect/>
            </a:stretch>
          </a:blipFill>
        </p:spPr>
        <p:txBody>
          <a:bodyPr wrap="square" lIns="0" tIns="0" rIns="0" bIns="0" rtlCol="0"/>
          <a:lstStyle/>
          <a:p>
            <a:endParaRPr/>
          </a:p>
        </p:txBody>
      </p:sp>
      <p:sp>
        <p:nvSpPr>
          <p:cNvPr id="55" name="object 55"/>
          <p:cNvSpPr/>
          <p:nvPr/>
        </p:nvSpPr>
        <p:spPr>
          <a:xfrm>
            <a:off x="9631527" y="2336155"/>
            <a:ext cx="981697" cy="984031"/>
          </a:xfrm>
          <a:prstGeom prst="rect">
            <a:avLst/>
          </a:prstGeom>
          <a:blipFill>
            <a:blip r:embed="rId6" cstate="print"/>
            <a:stretch>
              <a:fillRect/>
            </a:stretch>
          </a:blipFill>
        </p:spPr>
        <p:txBody>
          <a:bodyPr wrap="square" lIns="0" tIns="0" rIns="0" bIns="0" rtlCol="0"/>
          <a:lstStyle/>
          <a:p>
            <a:endParaRPr/>
          </a:p>
        </p:txBody>
      </p:sp>
      <p:sp>
        <p:nvSpPr>
          <p:cNvPr id="60" name="object 60"/>
          <p:cNvSpPr/>
          <p:nvPr/>
        </p:nvSpPr>
        <p:spPr>
          <a:xfrm>
            <a:off x="7654856" y="4756399"/>
            <a:ext cx="808288" cy="973353"/>
          </a:xfrm>
          <a:prstGeom prst="rect">
            <a:avLst/>
          </a:prstGeom>
          <a:blipFill>
            <a:blip r:embed="rId7" cstate="print"/>
            <a:stretch>
              <a:fillRect/>
            </a:stretch>
          </a:blipFill>
        </p:spPr>
        <p:txBody>
          <a:bodyPr wrap="square" lIns="0" tIns="0" rIns="0" bIns="0" rtlCol="0"/>
          <a:lstStyle/>
          <a:p>
            <a:endParaRPr/>
          </a:p>
        </p:txBody>
      </p:sp>
      <p:sp>
        <p:nvSpPr>
          <p:cNvPr id="63" name="object 63"/>
          <p:cNvSpPr txBox="1">
            <a:spLocks noGrp="1"/>
          </p:cNvSpPr>
          <p:nvPr>
            <p:ph type="sldNum" sz="quarter" idx="7"/>
          </p:nvPr>
        </p:nvSpPr>
        <p:spPr>
          <a:xfrm>
            <a:off x="5249962" y="7088109"/>
            <a:ext cx="192404" cy="154529"/>
          </a:xfrm>
          <a:prstGeom prst="rect">
            <a:avLst/>
          </a:prstGeom>
        </p:spPr>
        <p:txBody>
          <a:bodyPr vert="horz" wrap="square" lIns="0" tIns="635" rIns="0" bIns="0" rtlCol="0">
            <a:spAutoFit/>
          </a:bodyPr>
          <a:lstStyle/>
          <a:p>
            <a:pPr marL="25400">
              <a:lnSpc>
                <a:spcPct val="100000"/>
              </a:lnSpc>
              <a:spcBef>
                <a:spcPts val="5"/>
              </a:spcBef>
            </a:pPr>
            <a:r>
              <a:rPr dirty="0"/>
              <a:t>4</a:t>
            </a:r>
            <a:r>
              <a:rPr lang="en-GB" dirty="0"/>
              <a:t>6</a:t>
            </a:r>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287512665"/>
              </p:ext>
            </p:extLst>
          </p:nvPr>
        </p:nvGraphicFramePr>
        <p:xfrm>
          <a:off x="5672208" y="1929264"/>
          <a:ext cx="4626861" cy="2237232"/>
        </p:xfrm>
        <a:graphic>
          <a:graphicData uri="http://schemas.openxmlformats.org/drawingml/2006/table">
            <a:tbl>
              <a:tblPr firstRow="1" bandRow="1">
                <a:tableStyleId>{2D5ABB26-0587-4C30-8999-92F81FD0307C}</a:tableStyleId>
              </a:tblPr>
              <a:tblGrid>
                <a:gridCol w="1021080">
                  <a:extLst>
                    <a:ext uri="{9D8B030D-6E8A-4147-A177-3AD203B41FA5}">
                      <a16:colId xmlns:a16="http://schemas.microsoft.com/office/drawing/2014/main" val="20000"/>
                    </a:ext>
                  </a:extLst>
                </a:gridCol>
                <a:gridCol w="1225295">
                  <a:extLst>
                    <a:ext uri="{9D8B030D-6E8A-4147-A177-3AD203B41FA5}">
                      <a16:colId xmlns:a16="http://schemas.microsoft.com/office/drawing/2014/main" val="20001"/>
                    </a:ext>
                  </a:extLst>
                </a:gridCol>
                <a:gridCol w="2380486">
                  <a:extLst>
                    <a:ext uri="{9D8B030D-6E8A-4147-A177-3AD203B41FA5}">
                      <a16:colId xmlns:a16="http://schemas.microsoft.com/office/drawing/2014/main" val="20002"/>
                    </a:ext>
                  </a:extLst>
                </a:gridCol>
              </a:tblGrid>
              <a:tr h="746760">
                <a:tc>
                  <a:txBody>
                    <a:bodyPr/>
                    <a:lstStyle/>
                    <a:p>
                      <a:pPr>
                        <a:lnSpc>
                          <a:spcPct val="100000"/>
                        </a:lnSpc>
                        <a:spcBef>
                          <a:spcPts val="35"/>
                        </a:spcBef>
                      </a:pPr>
                      <a:endParaRPr sz="1450" spc="0" baseline="0" dirty="0">
                        <a:latin typeface="Times New Roman"/>
                        <a:cs typeface="Times New Roman"/>
                      </a:endParaRPr>
                    </a:p>
                    <a:p>
                      <a:pPr algn="ctr">
                        <a:lnSpc>
                          <a:spcPct val="100000"/>
                        </a:lnSpc>
                      </a:pPr>
                      <a:r>
                        <a:rPr sz="1200" b="1" spc="0" baseline="0" dirty="0">
                          <a:latin typeface="Arial"/>
                          <a:cs typeface="Arial"/>
                        </a:rPr>
                        <a:t>Dialogue code</a:t>
                      </a:r>
                      <a:endParaRPr sz="1200" spc="0" baseline="0" dirty="0">
                        <a:latin typeface="Arial"/>
                        <a:cs typeface="Arial"/>
                      </a:endParaRPr>
                    </a:p>
                  </a:txBody>
                  <a:tcPr marL="0" marR="0" marT="4445"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nSpc>
                          <a:spcPct val="100000"/>
                        </a:lnSpc>
                        <a:spcBef>
                          <a:spcPts val="35"/>
                        </a:spcBef>
                      </a:pPr>
                      <a:endParaRPr sz="1450" spc="0" baseline="0">
                        <a:latin typeface="Times New Roman"/>
                        <a:cs typeface="Times New Roman"/>
                      </a:endParaRPr>
                    </a:p>
                    <a:p>
                      <a:pPr marL="243840">
                        <a:lnSpc>
                          <a:spcPct val="100000"/>
                        </a:lnSpc>
                      </a:pPr>
                      <a:r>
                        <a:rPr sz="1200" b="1" spc="0" baseline="0" dirty="0">
                          <a:latin typeface="Arial"/>
                          <a:cs typeface="Arial"/>
                        </a:rPr>
                        <a:t>Rating (1-3)</a:t>
                      </a:r>
                      <a:endParaRPr sz="1200" spc="0" baseline="0">
                        <a:latin typeface="Arial"/>
                        <a:cs typeface="Arial"/>
                      </a:endParaRPr>
                    </a:p>
                  </a:txBody>
                  <a:tcPr marL="0" marR="0" marT="4445"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nSpc>
                          <a:spcPct val="100000"/>
                        </a:lnSpc>
                        <a:spcBef>
                          <a:spcPts val="35"/>
                        </a:spcBef>
                      </a:pPr>
                      <a:endParaRPr sz="1450" spc="0" baseline="0">
                        <a:latin typeface="Times New Roman"/>
                        <a:cs typeface="Times New Roman"/>
                      </a:endParaRPr>
                    </a:p>
                    <a:p>
                      <a:pPr algn="ctr">
                        <a:lnSpc>
                          <a:spcPct val="100000"/>
                        </a:lnSpc>
                      </a:pPr>
                      <a:r>
                        <a:rPr sz="1200" b="1" spc="0" baseline="0" dirty="0">
                          <a:latin typeface="Arial"/>
                          <a:cs typeface="Arial"/>
                        </a:rPr>
                        <a:t>Comments</a:t>
                      </a:r>
                      <a:endParaRPr sz="1200" spc="0" baseline="0">
                        <a:latin typeface="Arial"/>
                        <a:cs typeface="Arial"/>
                      </a:endParaRPr>
                    </a:p>
                  </a:txBody>
                  <a:tcPr marL="0" marR="0" marT="4445"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0"/>
                  </a:ext>
                </a:extLst>
              </a:tr>
              <a:tr h="746760">
                <a:tc>
                  <a:txBody>
                    <a:bodyPr/>
                    <a:lstStyle/>
                    <a:p>
                      <a:pPr>
                        <a:lnSpc>
                          <a:spcPct val="100000"/>
                        </a:lnSpc>
                        <a:spcBef>
                          <a:spcPts val="35"/>
                        </a:spcBef>
                      </a:pPr>
                      <a:endParaRPr sz="1450" spc="0" baseline="0" dirty="0">
                        <a:latin typeface="Times New Roman"/>
                        <a:cs typeface="Times New Roman"/>
                      </a:endParaRPr>
                    </a:p>
                    <a:p>
                      <a:pPr marL="635" algn="ctr">
                        <a:lnSpc>
                          <a:spcPct val="100000"/>
                        </a:lnSpc>
                      </a:pPr>
                      <a:r>
                        <a:rPr sz="1200" b="1" spc="0" baseline="0" dirty="0">
                          <a:latin typeface="Arial"/>
                          <a:cs typeface="Arial"/>
                        </a:rPr>
                        <a:t>CA</a:t>
                      </a:r>
                      <a:endParaRPr sz="1200" spc="0" baseline="0" dirty="0">
                        <a:latin typeface="Arial"/>
                        <a:cs typeface="Arial"/>
                      </a:endParaRPr>
                    </a:p>
                  </a:txBody>
                  <a:tcPr marL="0" marR="0" marT="4445"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200" spc="0" baseline="0" dirty="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200" spc="0" baseline="0" dirty="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1"/>
                  </a:ext>
                </a:extLst>
              </a:tr>
              <a:tr h="743712">
                <a:tc>
                  <a:txBody>
                    <a:bodyPr/>
                    <a:lstStyle/>
                    <a:p>
                      <a:pPr>
                        <a:lnSpc>
                          <a:spcPct val="100000"/>
                        </a:lnSpc>
                        <a:spcBef>
                          <a:spcPts val="10"/>
                        </a:spcBef>
                      </a:pPr>
                      <a:endParaRPr sz="1450" spc="0" baseline="0">
                        <a:latin typeface="Times New Roman"/>
                        <a:cs typeface="Times New Roman"/>
                      </a:endParaRPr>
                    </a:p>
                    <a:p>
                      <a:pPr marL="635" algn="ctr">
                        <a:lnSpc>
                          <a:spcPct val="100000"/>
                        </a:lnSpc>
                      </a:pPr>
                      <a:r>
                        <a:rPr sz="1200" b="1" spc="0" baseline="0" dirty="0">
                          <a:latin typeface="Arial"/>
                          <a:cs typeface="Arial"/>
                        </a:rPr>
                        <a:t>C</a:t>
                      </a:r>
                      <a:endParaRPr sz="1200" spc="0" baseline="0">
                        <a:latin typeface="Arial"/>
                        <a:cs typeface="Arial"/>
                      </a:endParaRPr>
                    </a:p>
                  </a:txBody>
                  <a:tcPr marL="0" marR="0" marT="127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200" spc="0" baseline="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200" spc="0" baseline="0" dirty="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2"/>
                  </a:ext>
                </a:extLst>
              </a:tr>
            </a:tbl>
          </a:graphicData>
        </a:graphic>
      </p:graphicFrame>
      <p:sp>
        <p:nvSpPr>
          <p:cNvPr id="3" name="object 3"/>
          <p:cNvSpPr/>
          <p:nvPr/>
        </p:nvSpPr>
        <p:spPr>
          <a:xfrm>
            <a:off x="433705" y="846440"/>
            <a:ext cx="4653280" cy="5281295"/>
          </a:xfrm>
          <a:custGeom>
            <a:avLst/>
            <a:gdLst/>
            <a:ahLst/>
            <a:cxnLst/>
            <a:rect l="l" t="t" r="r" b="b"/>
            <a:pathLst>
              <a:path w="4653280" h="5281295">
                <a:moveTo>
                  <a:pt x="0" y="0"/>
                </a:moveTo>
                <a:lnTo>
                  <a:pt x="4653191" y="0"/>
                </a:lnTo>
                <a:lnTo>
                  <a:pt x="4653191" y="5280886"/>
                </a:lnTo>
                <a:lnTo>
                  <a:pt x="0" y="5280886"/>
                </a:lnTo>
                <a:lnTo>
                  <a:pt x="0" y="0"/>
                </a:lnTo>
                <a:close/>
              </a:path>
            </a:pathLst>
          </a:custGeom>
          <a:ln w="31733">
            <a:solidFill>
              <a:srgbClr val="1F497D"/>
            </a:solidFill>
          </a:ln>
        </p:spPr>
        <p:txBody>
          <a:bodyPr wrap="square" lIns="0" tIns="0" rIns="0" bIns="0" rtlCol="0"/>
          <a:lstStyle/>
          <a:p>
            <a:endParaRPr/>
          </a:p>
        </p:txBody>
      </p:sp>
      <p:sp>
        <p:nvSpPr>
          <p:cNvPr id="4" name="object 4"/>
          <p:cNvSpPr txBox="1"/>
          <p:nvPr/>
        </p:nvSpPr>
        <p:spPr>
          <a:xfrm>
            <a:off x="520580" y="937648"/>
            <a:ext cx="4459605" cy="4890441"/>
          </a:xfrm>
          <a:prstGeom prst="rect">
            <a:avLst/>
          </a:prstGeom>
        </p:spPr>
        <p:txBody>
          <a:bodyPr vert="horz" wrap="square" lIns="0" tIns="0" rIns="0" bIns="0" rtlCol="0">
            <a:spAutoFit/>
          </a:bodyPr>
          <a:lstStyle/>
          <a:p>
            <a:pPr marL="12700">
              <a:lnSpc>
                <a:spcPct val="100000"/>
              </a:lnSpc>
            </a:pPr>
            <a:r>
              <a:rPr sz="1400" b="1" dirty="0">
                <a:latin typeface="Arial"/>
                <a:cs typeface="Arial"/>
              </a:rPr>
              <a:t>2D: </a:t>
            </a:r>
            <a:r>
              <a:rPr lang="en-GB" sz="1400" b="1" dirty="0">
                <a:latin typeface="Arial"/>
                <a:cs typeface="Arial"/>
              </a:rPr>
              <a:t>Rating g</a:t>
            </a:r>
            <a:r>
              <a:rPr sz="1400" b="1" dirty="0" err="1">
                <a:latin typeface="Arial"/>
                <a:cs typeface="Arial"/>
              </a:rPr>
              <a:t>roup</a:t>
            </a:r>
            <a:r>
              <a:rPr sz="1400" b="1" dirty="0">
                <a:latin typeface="Arial"/>
                <a:cs typeface="Arial"/>
              </a:rPr>
              <a:t> </a:t>
            </a:r>
            <a:r>
              <a:rPr lang="en-GB" sz="1400" b="1" dirty="0">
                <a:latin typeface="Arial"/>
                <a:cs typeface="Arial"/>
              </a:rPr>
              <a:t>dialogue using codes </a:t>
            </a:r>
          </a:p>
          <a:p>
            <a:pPr marL="12700">
              <a:lnSpc>
                <a:spcPct val="100000"/>
              </a:lnSpc>
            </a:pPr>
            <a:endParaRPr lang="en-GB" sz="1400" b="1" dirty="0">
              <a:latin typeface="Arial"/>
              <a:cs typeface="Arial"/>
            </a:endParaRPr>
          </a:p>
          <a:p>
            <a:pPr marL="82800">
              <a:lnSpc>
                <a:spcPct val="121000"/>
              </a:lnSpc>
              <a:spcBef>
                <a:spcPts val="580"/>
              </a:spcBef>
            </a:pPr>
            <a:r>
              <a:rPr sz="1200" dirty="0">
                <a:latin typeface="Arial Unicode MS"/>
                <a:cs typeface="Arial Unicode MS"/>
              </a:rPr>
              <a:t>This group rating tool is slightly different from 2B and 2C because it does not rate individual students’ contributions but the group as a whole. You can select different categories of dialogue to focus on </a:t>
            </a:r>
            <a:r>
              <a:rPr lang="en-GB" sz="1200" dirty="0">
                <a:latin typeface="Arial Unicode MS"/>
                <a:cs typeface="Arial Unicode MS"/>
              </a:rPr>
              <a:t>– </a:t>
            </a:r>
            <a:r>
              <a:rPr lang="en-GB" sz="1200" dirty="0" err="1">
                <a:latin typeface="Arial Unicode MS"/>
                <a:cs typeface="Arial Unicode MS"/>
              </a:rPr>
              <a:t>i</a:t>
            </a:r>
            <a:r>
              <a:rPr sz="1200" dirty="0">
                <a:latin typeface="Arial Unicode MS"/>
                <a:cs typeface="Arial Unicode MS"/>
              </a:rPr>
              <a:t>n this case Coordination of Ideas and Agreement (CA) and Connect (C).</a:t>
            </a:r>
          </a:p>
          <a:p>
            <a:pPr marL="12700">
              <a:lnSpc>
                <a:spcPct val="100000"/>
              </a:lnSpc>
              <a:spcBef>
                <a:spcPts val="910"/>
              </a:spcBef>
            </a:pPr>
            <a:r>
              <a:rPr sz="1200" b="1" dirty="0">
                <a:latin typeface="Arial"/>
                <a:cs typeface="Arial"/>
              </a:rPr>
              <a:t>Guidance notes:</a:t>
            </a:r>
            <a:endParaRPr sz="1200" dirty="0">
              <a:latin typeface="Arial"/>
              <a:cs typeface="Arial"/>
            </a:endParaRPr>
          </a:p>
          <a:p>
            <a:pPr marL="266700" marR="49530" indent="-171450">
              <a:lnSpc>
                <a:spcPct val="121700"/>
              </a:lnSpc>
              <a:spcBef>
                <a:spcPts val="575"/>
              </a:spcBef>
              <a:buSzPct val="83333"/>
              <a:buFont typeface="Arial" panose="020B0604020202020204" pitchFamily="34" charset="0"/>
              <a:buChar char="•"/>
              <a:tabLst>
                <a:tab pos="100013" algn="l"/>
              </a:tabLst>
            </a:pPr>
            <a:r>
              <a:rPr sz="1200" dirty="0">
                <a:latin typeface="Arial Unicode MS"/>
                <a:cs typeface="Arial Unicode MS"/>
              </a:rPr>
              <a:t>Use a three-point rating scale for the frequency of each dialogue category within the conversation as a whole: 1 = low, 2 = medium, 3</a:t>
            </a:r>
            <a:r>
              <a:rPr lang="en-GB" sz="1200" dirty="0">
                <a:latin typeface="Arial Unicode MS"/>
                <a:cs typeface="Arial Unicode MS"/>
              </a:rPr>
              <a:t> </a:t>
            </a:r>
            <a:r>
              <a:rPr sz="1200" dirty="0">
                <a:latin typeface="Arial Unicode MS"/>
                <a:cs typeface="Arial Unicode MS"/>
              </a:rPr>
              <a:t>= high</a:t>
            </a:r>
            <a:r>
              <a:rPr lang="en-GB" sz="1200" dirty="0">
                <a:latin typeface="Arial Unicode MS"/>
                <a:cs typeface="Arial Unicode MS"/>
              </a:rPr>
              <a:t>. This is not an absolute scale, it depends on your judgment about what is typical in your setting</a:t>
            </a:r>
            <a:endParaRPr sz="1200" dirty="0">
              <a:latin typeface="Arial Unicode MS"/>
              <a:cs typeface="Arial Unicode MS"/>
            </a:endParaRPr>
          </a:p>
          <a:p>
            <a:pPr marL="266700" marR="184150" indent="-171450">
              <a:lnSpc>
                <a:spcPct val="120000"/>
              </a:lnSpc>
              <a:spcBef>
                <a:spcPts val="620"/>
              </a:spcBef>
              <a:buSzPct val="83333"/>
              <a:buFont typeface="Arial" panose="020B0604020202020204" pitchFamily="34" charset="0"/>
              <a:buChar char="•"/>
              <a:tabLst>
                <a:tab pos="100013" algn="l"/>
              </a:tabLst>
            </a:pPr>
            <a:r>
              <a:rPr sz="1200" dirty="0">
                <a:latin typeface="Arial Unicode MS"/>
                <a:cs typeface="Arial Unicode MS"/>
              </a:rPr>
              <a:t>Use the ‘</a:t>
            </a:r>
            <a:r>
              <a:rPr lang="en-GB" sz="1200" dirty="0">
                <a:latin typeface="Arial Unicode MS"/>
                <a:cs typeface="Arial Unicode MS"/>
              </a:rPr>
              <a:t>C</a:t>
            </a:r>
            <a:r>
              <a:rPr sz="1200" dirty="0" err="1">
                <a:latin typeface="Arial Unicode MS"/>
                <a:cs typeface="Arial Unicode MS"/>
              </a:rPr>
              <a:t>omments</a:t>
            </a:r>
            <a:r>
              <a:rPr sz="1200" dirty="0">
                <a:latin typeface="Arial Unicode MS"/>
                <a:cs typeface="Arial Unicode MS"/>
              </a:rPr>
              <a:t>’ column to add any relevant information to the rating, such as whether the results are typical, or if they show progress</a:t>
            </a:r>
          </a:p>
          <a:p>
            <a:pPr marL="266700" marR="120650" indent="-171450">
              <a:lnSpc>
                <a:spcPct val="120000"/>
              </a:lnSpc>
              <a:spcBef>
                <a:spcPts val="620"/>
              </a:spcBef>
              <a:buSzPct val="83333"/>
              <a:buFont typeface="Arial" panose="020B0604020202020204" pitchFamily="34" charset="0"/>
              <a:buChar char="•"/>
              <a:tabLst>
                <a:tab pos="100013" algn="l"/>
              </a:tabLst>
            </a:pPr>
            <a:r>
              <a:rPr sz="1200" dirty="0">
                <a:latin typeface="Arial Unicode MS"/>
                <a:cs typeface="Arial Unicode MS"/>
              </a:rPr>
              <a:t>You could repeat this to see if groups change their dialogue patterns </a:t>
            </a:r>
            <a:r>
              <a:rPr lang="en-GB" sz="1200" dirty="0">
                <a:latin typeface="Arial Unicode MS"/>
                <a:cs typeface="Arial Unicode MS"/>
              </a:rPr>
              <a:t>or types </a:t>
            </a:r>
            <a:r>
              <a:rPr sz="1200" dirty="0">
                <a:latin typeface="Arial Unicode MS"/>
                <a:cs typeface="Arial Unicode MS"/>
              </a:rPr>
              <a:t>over time</a:t>
            </a:r>
            <a:endParaRPr lang="en-GB" sz="1200" dirty="0">
              <a:latin typeface="Arial Unicode MS"/>
              <a:cs typeface="Arial Unicode MS"/>
            </a:endParaRPr>
          </a:p>
          <a:p>
            <a:pPr marL="266700" marR="120650" indent="-171450">
              <a:lnSpc>
                <a:spcPct val="120000"/>
              </a:lnSpc>
              <a:spcBef>
                <a:spcPts val="620"/>
              </a:spcBef>
              <a:buSzPct val="83333"/>
              <a:buFont typeface="Arial" panose="020B0604020202020204" pitchFamily="34" charset="0"/>
              <a:buChar char="•"/>
              <a:tabLst>
                <a:tab pos="100013" algn="l"/>
              </a:tabLst>
            </a:pPr>
            <a:r>
              <a:rPr lang="en-GB" sz="1200" dirty="0">
                <a:latin typeface="Arial" panose="020B0604020202020204" pitchFamily="34" charset="0"/>
                <a:cs typeface="Arial" panose="020B0604020202020204" pitchFamily="34" charset="0"/>
              </a:rPr>
              <a:t>You could use another tool afterwards for more systematic exploration (e.g. 2B or 2C)</a:t>
            </a:r>
          </a:p>
        </p:txBody>
      </p:sp>
      <p:sp>
        <p:nvSpPr>
          <p:cNvPr id="5" name="object 5"/>
          <p:cNvSpPr txBox="1"/>
          <p:nvPr/>
        </p:nvSpPr>
        <p:spPr>
          <a:xfrm>
            <a:off x="856207" y="5828089"/>
            <a:ext cx="3980542" cy="184666"/>
          </a:xfrm>
          <a:prstGeom prst="rect">
            <a:avLst/>
          </a:prstGeom>
        </p:spPr>
        <p:txBody>
          <a:bodyPr vert="horz" wrap="square" lIns="0" tIns="0" rIns="0" bIns="0" rtlCol="0">
            <a:spAutoFit/>
          </a:bodyPr>
          <a:lstStyle/>
          <a:p>
            <a:pPr marL="12700">
              <a:lnSpc>
                <a:spcPct val="100000"/>
              </a:lnSpc>
            </a:pPr>
            <a:r>
              <a:rPr sz="1200" b="1" dirty="0">
                <a:latin typeface="Arial"/>
                <a:cs typeface="Arial"/>
              </a:rPr>
              <a:t>A downloadable template </a:t>
            </a:r>
            <a:r>
              <a:rPr sz="1200" dirty="0">
                <a:latin typeface="Arial Unicode MS"/>
                <a:cs typeface="Arial Unicode MS"/>
              </a:rPr>
              <a:t>is available from our </a:t>
            </a:r>
            <a:r>
              <a:rPr sz="1200" dirty="0">
                <a:latin typeface="Arial Unicode MS"/>
                <a:cs typeface="Arial Unicode MS"/>
                <a:hlinkClick r:id="rId2"/>
              </a:rPr>
              <a:t>website</a:t>
            </a:r>
            <a:r>
              <a:rPr sz="1200" b="1" dirty="0">
                <a:latin typeface="Arial"/>
                <a:cs typeface="Arial"/>
              </a:rPr>
              <a:t>.</a:t>
            </a:r>
            <a:endParaRPr sz="1200" dirty="0">
              <a:latin typeface="Arial"/>
              <a:cs typeface="Arial"/>
            </a:endParaRPr>
          </a:p>
        </p:txBody>
      </p:sp>
      <p:sp>
        <p:nvSpPr>
          <p:cNvPr id="6" name="object 6"/>
          <p:cNvSpPr/>
          <p:nvPr/>
        </p:nvSpPr>
        <p:spPr>
          <a:xfrm>
            <a:off x="506847" y="5805734"/>
            <a:ext cx="276218" cy="276223"/>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sldNum" sz="quarter" idx="7"/>
          </p:nvPr>
        </p:nvSpPr>
        <p:spPr>
          <a:xfrm>
            <a:off x="5249962" y="7088109"/>
            <a:ext cx="192404" cy="154529"/>
          </a:xfrm>
          <a:prstGeom prst="rect">
            <a:avLst/>
          </a:prstGeom>
        </p:spPr>
        <p:txBody>
          <a:bodyPr vert="horz" wrap="square" lIns="0" tIns="635" rIns="0" bIns="0" rtlCol="0">
            <a:spAutoFit/>
          </a:bodyPr>
          <a:lstStyle/>
          <a:p>
            <a:pPr marL="25400">
              <a:lnSpc>
                <a:spcPct val="100000"/>
              </a:lnSpc>
              <a:spcBef>
                <a:spcPts val="5"/>
              </a:spcBef>
            </a:pPr>
            <a:r>
              <a:rPr dirty="0"/>
              <a:t>4</a:t>
            </a:r>
            <a:r>
              <a:rPr lang="en-GB" dirty="0"/>
              <a:t>7</a:t>
            </a:r>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233076421"/>
              </p:ext>
            </p:extLst>
          </p:nvPr>
        </p:nvGraphicFramePr>
        <p:xfrm>
          <a:off x="423552" y="4154304"/>
          <a:ext cx="9777980" cy="2429254"/>
        </p:xfrm>
        <a:graphic>
          <a:graphicData uri="http://schemas.openxmlformats.org/drawingml/2006/table">
            <a:tbl>
              <a:tblPr firstRow="1" bandRow="1">
                <a:tableStyleId>{2D5ABB26-0587-4C30-8999-92F81FD0307C}</a:tableStyleId>
              </a:tblPr>
              <a:tblGrid>
                <a:gridCol w="2087879">
                  <a:extLst>
                    <a:ext uri="{9D8B030D-6E8A-4147-A177-3AD203B41FA5}">
                      <a16:colId xmlns:a16="http://schemas.microsoft.com/office/drawing/2014/main" val="20000"/>
                    </a:ext>
                  </a:extLst>
                </a:gridCol>
                <a:gridCol w="1237488">
                  <a:extLst>
                    <a:ext uri="{9D8B030D-6E8A-4147-A177-3AD203B41FA5}">
                      <a16:colId xmlns:a16="http://schemas.microsoft.com/office/drawing/2014/main" val="20001"/>
                    </a:ext>
                  </a:extLst>
                </a:gridCol>
                <a:gridCol w="1603248">
                  <a:extLst>
                    <a:ext uri="{9D8B030D-6E8A-4147-A177-3AD203B41FA5}">
                      <a16:colId xmlns:a16="http://schemas.microsoft.com/office/drawing/2014/main" val="20002"/>
                    </a:ext>
                  </a:extLst>
                </a:gridCol>
                <a:gridCol w="2014727">
                  <a:extLst>
                    <a:ext uri="{9D8B030D-6E8A-4147-A177-3AD203B41FA5}">
                      <a16:colId xmlns:a16="http://schemas.microsoft.com/office/drawing/2014/main" val="20003"/>
                    </a:ext>
                  </a:extLst>
                </a:gridCol>
                <a:gridCol w="2834638">
                  <a:extLst>
                    <a:ext uri="{9D8B030D-6E8A-4147-A177-3AD203B41FA5}">
                      <a16:colId xmlns:a16="http://schemas.microsoft.com/office/drawing/2014/main" val="20004"/>
                    </a:ext>
                  </a:extLst>
                </a:gridCol>
              </a:tblGrid>
              <a:tr h="783336">
                <a:tc>
                  <a:txBody>
                    <a:bodyPr/>
                    <a:lstStyle/>
                    <a:p>
                      <a:pPr>
                        <a:lnSpc>
                          <a:spcPct val="100000"/>
                        </a:lnSpc>
                        <a:spcBef>
                          <a:spcPts val="5"/>
                        </a:spcBef>
                      </a:pPr>
                      <a:endParaRPr sz="1600" spc="0" baseline="0" dirty="0">
                        <a:latin typeface="Times New Roman"/>
                        <a:cs typeface="Times New Roman"/>
                      </a:endParaRPr>
                    </a:p>
                    <a:p>
                      <a:pPr marL="640080">
                        <a:lnSpc>
                          <a:spcPct val="100000"/>
                        </a:lnSpc>
                      </a:pPr>
                      <a:r>
                        <a:rPr sz="1200" b="1" spc="0" baseline="0" dirty="0">
                          <a:latin typeface="Arial"/>
                          <a:cs typeface="Arial"/>
                        </a:rPr>
                        <a:t>Activity type</a:t>
                      </a:r>
                      <a:endParaRPr sz="1200" spc="0" baseline="0" dirty="0">
                        <a:latin typeface="Arial"/>
                        <a:cs typeface="Arial"/>
                      </a:endParaRPr>
                    </a:p>
                  </a:txBody>
                  <a:tcPr marL="0" marR="0" marT="635" marB="0">
                    <a:lnL w="6095">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nSpc>
                          <a:spcPct val="100000"/>
                        </a:lnSpc>
                        <a:spcBef>
                          <a:spcPts val="5"/>
                        </a:spcBef>
                      </a:pPr>
                      <a:endParaRPr sz="1600" spc="0" baseline="0" dirty="0">
                        <a:latin typeface="Times New Roman"/>
                        <a:cs typeface="Times New Roman"/>
                      </a:endParaRPr>
                    </a:p>
                    <a:p>
                      <a:pPr algn="ctr">
                        <a:lnSpc>
                          <a:spcPct val="100000"/>
                        </a:lnSpc>
                      </a:pPr>
                      <a:r>
                        <a:rPr sz="1200" b="1" spc="0" baseline="0" dirty="0">
                          <a:latin typeface="Arial"/>
                          <a:cs typeface="Arial"/>
                        </a:rPr>
                        <a:t>Category</a:t>
                      </a:r>
                      <a:endParaRPr sz="1200" spc="0" baseline="0" dirty="0">
                        <a:latin typeface="Arial"/>
                        <a:cs typeface="Arial"/>
                      </a:endParaRPr>
                    </a:p>
                  </a:txBody>
                  <a:tcPr marL="0" marR="0" marT="635"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179388" marR="43815" indent="-128588" algn="ctr">
                        <a:lnSpc>
                          <a:spcPct val="121700"/>
                        </a:lnSpc>
                        <a:spcBef>
                          <a:spcPts val="645"/>
                        </a:spcBef>
                        <a:tabLst/>
                      </a:pPr>
                      <a:r>
                        <a:rPr sz="1200" b="1" spc="0" baseline="0" dirty="0">
                          <a:latin typeface="Arial"/>
                          <a:cs typeface="Arial"/>
                        </a:rPr>
                        <a:t>How often are students doing this?</a:t>
                      </a:r>
                      <a:endParaRPr sz="1200" spc="0" baseline="0" dirty="0">
                        <a:latin typeface="Arial"/>
                        <a:cs typeface="Arial"/>
                      </a:endParaRPr>
                    </a:p>
                  </a:txBody>
                  <a:tcPr marL="0" marR="0" marT="81915"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319088" marR="29845" indent="-280988">
                        <a:lnSpc>
                          <a:spcPct val="121700"/>
                        </a:lnSpc>
                        <a:spcBef>
                          <a:spcPts val="645"/>
                        </a:spcBef>
                        <a:tabLst/>
                      </a:pPr>
                      <a:r>
                        <a:rPr sz="1200" b="1" spc="0" baseline="0" dirty="0">
                          <a:latin typeface="Arial"/>
                          <a:cs typeface="Arial"/>
                        </a:rPr>
                        <a:t>How many students are taking part in this?</a:t>
                      </a:r>
                      <a:endParaRPr sz="1200" spc="0" baseline="0" dirty="0">
                        <a:latin typeface="Arial"/>
                        <a:cs typeface="Arial"/>
                      </a:endParaRPr>
                    </a:p>
                  </a:txBody>
                  <a:tcPr marL="0" marR="0" marT="81915"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nSpc>
                          <a:spcPct val="100000"/>
                        </a:lnSpc>
                        <a:spcBef>
                          <a:spcPts val="5"/>
                        </a:spcBef>
                      </a:pPr>
                      <a:endParaRPr sz="1600" spc="0" baseline="0" dirty="0">
                        <a:latin typeface="Times New Roman"/>
                        <a:cs typeface="Times New Roman"/>
                      </a:endParaRPr>
                    </a:p>
                    <a:p>
                      <a:pPr marL="116205">
                        <a:lnSpc>
                          <a:spcPct val="100000"/>
                        </a:lnSpc>
                      </a:pPr>
                      <a:r>
                        <a:rPr sz="1200" b="1" spc="0" baseline="0" dirty="0">
                          <a:latin typeface="Arial"/>
                          <a:cs typeface="Arial"/>
                        </a:rPr>
                        <a:t>Are the contributions extended or short?</a:t>
                      </a:r>
                      <a:endParaRPr sz="1200" spc="0" baseline="0" dirty="0">
                        <a:latin typeface="Arial"/>
                        <a:cs typeface="Arial"/>
                      </a:endParaRPr>
                    </a:p>
                  </a:txBody>
                  <a:tcPr marL="0" marR="0" marT="635"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0"/>
                  </a:ext>
                </a:extLst>
              </a:tr>
              <a:tr h="411479">
                <a:tc>
                  <a:txBody>
                    <a:bodyPr/>
                    <a:lstStyle/>
                    <a:p>
                      <a:pPr marL="33020">
                        <a:lnSpc>
                          <a:spcPct val="100000"/>
                        </a:lnSpc>
                        <a:spcBef>
                          <a:spcPts val="360"/>
                        </a:spcBef>
                      </a:pPr>
                      <a:r>
                        <a:rPr sz="1200" spc="0" baseline="0" dirty="0">
                          <a:latin typeface="Arial Unicode MS"/>
                          <a:cs typeface="Arial Unicode MS"/>
                        </a:rPr>
                        <a:t>1)</a:t>
                      </a:r>
                    </a:p>
                  </a:txBody>
                  <a:tcPr marL="0" marR="0" marB="0">
                    <a:lnL w="6095">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gn="ctr">
                        <a:lnSpc>
                          <a:spcPct val="100000"/>
                        </a:lnSpc>
                        <a:spcBef>
                          <a:spcPts val="360"/>
                        </a:spcBef>
                      </a:pPr>
                      <a:r>
                        <a:rPr sz="1200" spc="0" baseline="0" dirty="0">
                          <a:latin typeface="Arial Unicode MS"/>
                          <a:cs typeface="Arial Unicode MS"/>
                        </a:rPr>
                        <a:t>B</a:t>
                      </a:r>
                    </a:p>
                  </a:txBody>
                  <a:tcPr marL="0" marR="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200">
                        <a:latin typeface="Arial Unicode MS"/>
                        <a:cs typeface="Arial Unicode MS"/>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200">
                        <a:latin typeface="Arial Unicode MS"/>
                        <a:cs typeface="Arial Unicode MS"/>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200">
                        <a:latin typeface="Arial Unicode MS"/>
                        <a:cs typeface="Arial Unicode MS"/>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1"/>
                  </a:ext>
                </a:extLst>
              </a:tr>
              <a:tr h="411480">
                <a:tc>
                  <a:txBody>
                    <a:bodyPr/>
                    <a:lstStyle/>
                    <a:p>
                      <a:endParaRPr sz="1200" spc="0" baseline="0" dirty="0">
                        <a:latin typeface="Arial Unicode MS"/>
                        <a:cs typeface="Arial Unicode MS"/>
                      </a:endParaRPr>
                    </a:p>
                  </a:txBody>
                  <a:tcPr marL="0" marR="0" marT="0" marB="0">
                    <a:lnL w="6095">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gn="ctr">
                        <a:lnSpc>
                          <a:spcPct val="100000"/>
                        </a:lnSpc>
                        <a:spcBef>
                          <a:spcPts val="359"/>
                        </a:spcBef>
                      </a:pPr>
                      <a:r>
                        <a:rPr sz="1200" spc="0" baseline="0" dirty="0">
                          <a:latin typeface="Arial Unicode MS"/>
                          <a:cs typeface="Arial Unicode MS"/>
                        </a:rPr>
                        <a:t>CH</a:t>
                      </a:r>
                    </a:p>
                  </a:txBody>
                  <a:tcPr marL="0" marR="0" marT="45719"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200" dirty="0">
                        <a:latin typeface="Arial Unicode MS"/>
                        <a:cs typeface="Arial Unicode MS"/>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200">
                        <a:latin typeface="Arial Unicode MS"/>
                        <a:cs typeface="Arial Unicode MS"/>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200">
                        <a:latin typeface="Arial Unicode MS"/>
                        <a:cs typeface="Arial Unicode MS"/>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2"/>
                  </a:ext>
                </a:extLst>
              </a:tr>
              <a:tr h="411480">
                <a:tc>
                  <a:txBody>
                    <a:bodyPr/>
                    <a:lstStyle/>
                    <a:p>
                      <a:pPr marL="33020">
                        <a:lnSpc>
                          <a:spcPct val="100000"/>
                        </a:lnSpc>
                        <a:spcBef>
                          <a:spcPts val="359"/>
                        </a:spcBef>
                      </a:pPr>
                      <a:r>
                        <a:rPr sz="1200" spc="0" baseline="0" dirty="0">
                          <a:latin typeface="Arial Unicode MS"/>
                          <a:cs typeface="Arial Unicode MS"/>
                        </a:rPr>
                        <a:t>2)</a:t>
                      </a:r>
                      <a:endParaRPr sz="1200" spc="0" baseline="0">
                        <a:latin typeface="Arial Unicode MS"/>
                        <a:cs typeface="Arial Unicode MS"/>
                      </a:endParaRPr>
                    </a:p>
                  </a:txBody>
                  <a:tcPr marL="0" marR="0" marT="45719" marB="0">
                    <a:lnL w="6095">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gn="ctr">
                        <a:lnSpc>
                          <a:spcPct val="100000"/>
                        </a:lnSpc>
                        <a:spcBef>
                          <a:spcPts val="359"/>
                        </a:spcBef>
                      </a:pPr>
                      <a:r>
                        <a:rPr sz="1200" spc="0" baseline="0" dirty="0">
                          <a:latin typeface="Arial Unicode MS"/>
                          <a:cs typeface="Arial Unicode MS"/>
                        </a:rPr>
                        <a:t>B</a:t>
                      </a:r>
                    </a:p>
                  </a:txBody>
                  <a:tcPr marL="0" marR="0" marT="45719"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200" dirty="0">
                        <a:latin typeface="Arial Unicode MS"/>
                        <a:cs typeface="Arial Unicode MS"/>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200">
                        <a:latin typeface="Arial Unicode MS"/>
                        <a:cs typeface="Arial Unicode MS"/>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200">
                        <a:latin typeface="Arial Unicode MS"/>
                        <a:cs typeface="Arial Unicode MS"/>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3"/>
                  </a:ext>
                </a:extLst>
              </a:tr>
              <a:tr h="411479">
                <a:tc>
                  <a:txBody>
                    <a:bodyPr/>
                    <a:lstStyle/>
                    <a:p>
                      <a:endParaRPr sz="1200" spc="0" baseline="0">
                        <a:latin typeface="Arial Unicode MS"/>
                        <a:cs typeface="Arial Unicode MS"/>
                      </a:endParaRPr>
                    </a:p>
                  </a:txBody>
                  <a:tcPr marL="0" marR="0" marT="0" marB="0">
                    <a:lnL w="6095">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gn="ctr">
                        <a:lnSpc>
                          <a:spcPct val="100000"/>
                        </a:lnSpc>
                        <a:spcBef>
                          <a:spcPts val="359"/>
                        </a:spcBef>
                      </a:pPr>
                      <a:r>
                        <a:rPr sz="1200" spc="0" baseline="0" dirty="0">
                          <a:latin typeface="Arial Unicode MS"/>
                          <a:cs typeface="Arial Unicode MS"/>
                        </a:rPr>
                        <a:t>CH</a:t>
                      </a:r>
                    </a:p>
                  </a:txBody>
                  <a:tcPr marL="0" marR="0" marT="45719"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200">
                        <a:latin typeface="Arial Unicode MS"/>
                        <a:cs typeface="Arial Unicode MS"/>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200">
                        <a:latin typeface="Arial Unicode MS"/>
                        <a:cs typeface="Arial Unicode MS"/>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200" dirty="0">
                        <a:latin typeface="Arial Unicode MS"/>
                        <a:cs typeface="Arial Unicode MS"/>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4"/>
                  </a:ext>
                </a:extLst>
              </a:tr>
            </a:tbl>
          </a:graphicData>
        </a:graphic>
      </p:graphicFrame>
      <p:sp>
        <p:nvSpPr>
          <p:cNvPr id="3" name="object 3"/>
          <p:cNvSpPr txBox="1"/>
          <p:nvPr/>
        </p:nvSpPr>
        <p:spPr>
          <a:xfrm>
            <a:off x="461372" y="653222"/>
            <a:ext cx="4788589" cy="3279103"/>
          </a:xfrm>
          <a:prstGeom prst="rect">
            <a:avLst/>
          </a:prstGeom>
          <a:ln w="31733">
            <a:solidFill>
              <a:srgbClr val="2791A6"/>
            </a:solidFill>
          </a:ln>
        </p:spPr>
        <p:txBody>
          <a:bodyPr vert="horz" wrap="square" lIns="0" tIns="74930" rIns="0" bIns="0" rtlCol="0">
            <a:spAutoFit/>
          </a:bodyPr>
          <a:lstStyle/>
          <a:p>
            <a:pPr marL="83185">
              <a:lnSpc>
                <a:spcPct val="100000"/>
              </a:lnSpc>
              <a:spcBef>
                <a:spcPts val="590"/>
              </a:spcBef>
            </a:pPr>
            <a:r>
              <a:rPr sz="1400" b="1" dirty="0">
                <a:latin typeface="Arial"/>
                <a:cs typeface="Arial"/>
              </a:rPr>
              <a:t>2E: Whole-class participation overview (rating scale)</a:t>
            </a:r>
            <a:endParaRPr sz="1400" dirty="0">
              <a:latin typeface="Arial"/>
              <a:cs typeface="Arial"/>
            </a:endParaRPr>
          </a:p>
          <a:p>
            <a:pPr marL="83185" marR="95250" algn="just">
              <a:lnSpc>
                <a:spcPct val="120700"/>
              </a:lnSpc>
              <a:spcBef>
                <a:spcPts val="670"/>
              </a:spcBef>
            </a:pPr>
            <a:r>
              <a:rPr sz="1200" dirty="0">
                <a:latin typeface="Arial Unicode MS"/>
                <a:cs typeface="Arial Unicode MS"/>
              </a:rPr>
              <a:t>This whole-class rating scale extends 2D to focus on whole-class talk. It will allow you to understand more about how students are taking part in dialogue. You can focus on different aspects of student participation</a:t>
            </a:r>
            <a:r>
              <a:rPr lang="en-US" sz="1200" dirty="0">
                <a:latin typeface="Arial Unicode MS"/>
                <a:cs typeface="Arial Unicode MS"/>
              </a:rPr>
              <a:t> </a:t>
            </a:r>
            <a:r>
              <a:rPr sz="1200" dirty="0">
                <a:latin typeface="Arial Unicode MS"/>
                <a:cs typeface="Arial Unicode MS"/>
              </a:rPr>
              <a:t>such as the length of contributions and how often students are taking part. You can do this during different types of whole</a:t>
            </a:r>
            <a:r>
              <a:rPr lang="en-GB" sz="1200" dirty="0">
                <a:latin typeface="Arial Unicode MS"/>
                <a:cs typeface="Arial Unicode MS"/>
              </a:rPr>
              <a:t>-</a:t>
            </a:r>
            <a:r>
              <a:rPr sz="1200" dirty="0">
                <a:latin typeface="Arial Unicode MS"/>
                <a:cs typeface="Arial Unicode MS"/>
              </a:rPr>
              <a:t>class activities to build up a bigger picture of dialogue in your learning setting.</a:t>
            </a:r>
          </a:p>
          <a:p>
            <a:pPr marL="83185">
              <a:lnSpc>
                <a:spcPct val="100000"/>
              </a:lnSpc>
              <a:spcBef>
                <a:spcPts val="910"/>
              </a:spcBef>
            </a:pPr>
            <a:r>
              <a:rPr sz="1200" b="1" dirty="0">
                <a:latin typeface="Arial"/>
                <a:cs typeface="Arial"/>
              </a:rPr>
              <a:t>Guidance notes:</a:t>
            </a:r>
            <a:endParaRPr sz="1200" dirty="0">
              <a:latin typeface="Arial"/>
              <a:cs typeface="Arial"/>
            </a:endParaRPr>
          </a:p>
          <a:p>
            <a:pPr marL="314325" marR="439420" indent="-171450">
              <a:lnSpc>
                <a:spcPct val="121700"/>
              </a:lnSpc>
              <a:spcBef>
                <a:spcPts val="570"/>
              </a:spcBef>
              <a:buSzPct val="83333"/>
              <a:buFont typeface="Arial" panose="020B0604020202020204" pitchFamily="34" charset="0"/>
              <a:buChar char="•"/>
              <a:tabLst>
                <a:tab pos="169863" algn="l"/>
              </a:tabLst>
            </a:pPr>
            <a:r>
              <a:rPr sz="1200" dirty="0">
                <a:latin typeface="Arial Unicode MS"/>
                <a:cs typeface="Arial Unicode MS"/>
              </a:rPr>
              <a:t>Choose one or two categories that you want to focus on</a:t>
            </a:r>
            <a:endParaRPr lang="en-US" sz="1200" dirty="0">
              <a:latin typeface="Arial Unicode MS"/>
              <a:cs typeface="Arial Unicode MS"/>
            </a:endParaRPr>
          </a:p>
          <a:p>
            <a:pPr marL="314325" marR="439420" indent="-171450">
              <a:lnSpc>
                <a:spcPct val="121700"/>
              </a:lnSpc>
              <a:spcBef>
                <a:spcPts val="570"/>
              </a:spcBef>
              <a:buSzPct val="83333"/>
              <a:buFont typeface="Arial" panose="020B0604020202020204" pitchFamily="34" charset="0"/>
              <a:buChar char="•"/>
              <a:tabLst>
                <a:tab pos="169863" algn="l"/>
              </a:tabLst>
            </a:pPr>
            <a:r>
              <a:rPr lang="en-GB" sz="1200" dirty="0">
                <a:latin typeface="Arial Unicode MS"/>
                <a:cs typeface="Arial Unicode MS"/>
              </a:rPr>
              <a:t>D</a:t>
            </a:r>
            <a:r>
              <a:rPr sz="1200" dirty="0" err="1">
                <a:latin typeface="Arial Unicode MS"/>
                <a:cs typeface="Arial Unicode MS"/>
              </a:rPr>
              <a:t>ecide</a:t>
            </a:r>
            <a:r>
              <a:rPr sz="1200" dirty="0">
                <a:latin typeface="Arial Unicode MS"/>
                <a:cs typeface="Arial Unicode MS"/>
              </a:rPr>
              <a:t> which types of activity </a:t>
            </a:r>
            <a:r>
              <a:rPr lang="en-GB" sz="1200" dirty="0">
                <a:latin typeface="Arial Unicode MS"/>
                <a:cs typeface="Arial Unicode MS"/>
              </a:rPr>
              <a:t>and lesson phase </a:t>
            </a:r>
            <a:r>
              <a:rPr sz="1200" dirty="0">
                <a:latin typeface="Arial Unicode MS"/>
                <a:cs typeface="Arial Unicode MS"/>
              </a:rPr>
              <a:t>you want to focus your observations on, such as lesson introductions, whole-class discussions or </a:t>
            </a:r>
            <a:r>
              <a:rPr lang="en-GB" sz="1200" dirty="0">
                <a:latin typeface="Arial Unicode MS"/>
                <a:cs typeface="Arial Unicode MS"/>
              </a:rPr>
              <a:t>lesson conclusions / </a:t>
            </a:r>
            <a:r>
              <a:rPr sz="1200" dirty="0">
                <a:latin typeface="Arial Unicode MS"/>
                <a:cs typeface="Arial Unicode MS"/>
              </a:rPr>
              <a:t>plenaries</a:t>
            </a:r>
          </a:p>
        </p:txBody>
      </p:sp>
      <p:sp>
        <p:nvSpPr>
          <p:cNvPr id="4" name="object 4"/>
          <p:cNvSpPr txBox="1"/>
          <p:nvPr/>
        </p:nvSpPr>
        <p:spPr>
          <a:xfrm>
            <a:off x="5747327" y="653222"/>
            <a:ext cx="4435891" cy="2184572"/>
          </a:xfrm>
          <a:prstGeom prst="rect">
            <a:avLst/>
          </a:prstGeom>
          <a:ln w="31733">
            <a:solidFill>
              <a:srgbClr val="2791A6"/>
            </a:solidFill>
          </a:ln>
        </p:spPr>
        <p:txBody>
          <a:bodyPr vert="horz" wrap="square" lIns="0" tIns="75565" rIns="0" bIns="0" rtlCol="0">
            <a:spAutoFit/>
          </a:bodyPr>
          <a:lstStyle/>
          <a:p>
            <a:pPr marL="260350" indent="-171450">
              <a:spcBef>
                <a:spcPts val="595"/>
              </a:spcBef>
              <a:buSzPct val="83333"/>
              <a:buFont typeface="Arial" panose="020B0604020202020204" pitchFamily="34" charset="0"/>
              <a:buChar char="•"/>
              <a:tabLst>
                <a:tab pos="169863" algn="l"/>
              </a:tabLst>
            </a:pPr>
            <a:r>
              <a:rPr sz="1200" dirty="0">
                <a:latin typeface="Arial Unicode MS"/>
                <a:cs typeface="Arial Unicode MS"/>
              </a:rPr>
              <a:t>Use the following rating scale:</a:t>
            </a:r>
            <a:r>
              <a:rPr lang="en-GB" sz="1200" dirty="0">
                <a:latin typeface="Arial Unicode MS"/>
                <a:cs typeface="Arial Unicode MS"/>
              </a:rPr>
              <a:t> </a:t>
            </a:r>
          </a:p>
          <a:p>
            <a:pPr marL="179388">
              <a:spcBef>
                <a:spcPts val="595"/>
              </a:spcBef>
              <a:buSzPct val="83333"/>
              <a:tabLst>
                <a:tab pos="169863" algn="l"/>
              </a:tabLst>
            </a:pPr>
            <a:r>
              <a:rPr lang="en-GB" sz="1200" dirty="0">
                <a:latin typeface="Arial Unicode MS"/>
                <a:cs typeface="Arial Unicode MS"/>
              </a:rPr>
              <a:t>5 = all the time / as many students as possible  </a:t>
            </a:r>
          </a:p>
          <a:p>
            <a:pPr marL="179388">
              <a:spcBef>
                <a:spcPts val="595"/>
              </a:spcBef>
              <a:buSzPct val="83333"/>
              <a:tabLst>
                <a:tab pos="169863" algn="l"/>
              </a:tabLst>
            </a:pPr>
            <a:r>
              <a:rPr sz="1200" dirty="0">
                <a:latin typeface="Arial Unicode MS"/>
                <a:cs typeface="Arial Unicode MS"/>
              </a:rPr>
              <a:t>4 = most of the time</a:t>
            </a:r>
            <a:r>
              <a:rPr lang="en-US" sz="1200" dirty="0">
                <a:latin typeface="Arial Unicode MS"/>
                <a:cs typeface="Arial Unicode MS"/>
              </a:rPr>
              <a:t> </a:t>
            </a:r>
            <a:r>
              <a:rPr sz="1200" dirty="0">
                <a:latin typeface="Arial Unicode MS"/>
                <a:cs typeface="Arial Unicode MS"/>
              </a:rPr>
              <a:t>/</a:t>
            </a:r>
            <a:r>
              <a:rPr lang="en-US" sz="1200" dirty="0">
                <a:latin typeface="Arial Unicode MS"/>
                <a:cs typeface="Arial Unicode MS"/>
              </a:rPr>
              <a:t> </a:t>
            </a:r>
            <a:r>
              <a:rPr sz="1200" dirty="0">
                <a:latin typeface="Arial Unicode MS"/>
                <a:cs typeface="Arial Unicode MS"/>
              </a:rPr>
              <a:t>most of the students</a:t>
            </a:r>
            <a:r>
              <a:rPr lang="en-GB" sz="1200" dirty="0">
                <a:latin typeface="Arial Unicode MS"/>
                <a:cs typeface="Arial Unicode MS"/>
              </a:rPr>
              <a:t> </a:t>
            </a:r>
          </a:p>
          <a:p>
            <a:pPr marL="179388">
              <a:spcBef>
                <a:spcPts val="595"/>
              </a:spcBef>
              <a:buSzPct val="83333"/>
              <a:tabLst>
                <a:tab pos="169863" algn="l"/>
              </a:tabLst>
            </a:pPr>
            <a:r>
              <a:rPr sz="1200" dirty="0">
                <a:latin typeface="Arial Unicode MS"/>
                <a:cs typeface="Arial Unicode MS"/>
              </a:rPr>
              <a:t>3 = some of the time</a:t>
            </a:r>
            <a:r>
              <a:rPr lang="en-US" sz="1200" dirty="0">
                <a:latin typeface="Arial Unicode MS"/>
                <a:cs typeface="Arial Unicode MS"/>
              </a:rPr>
              <a:t> </a:t>
            </a:r>
            <a:r>
              <a:rPr sz="1200" dirty="0">
                <a:latin typeface="Arial Unicode MS"/>
                <a:cs typeface="Arial Unicode MS"/>
              </a:rPr>
              <a:t>/</a:t>
            </a:r>
            <a:r>
              <a:rPr lang="en-US" sz="1200" dirty="0">
                <a:latin typeface="Arial Unicode MS"/>
                <a:cs typeface="Arial Unicode MS"/>
              </a:rPr>
              <a:t> </a:t>
            </a:r>
            <a:r>
              <a:rPr sz="1200" dirty="0">
                <a:latin typeface="Arial Unicode MS"/>
                <a:cs typeface="Arial Unicode MS"/>
              </a:rPr>
              <a:t>some of the students  </a:t>
            </a:r>
            <a:endParaRPr lang="en-GB" sz="1200" dirty="0">
              <a:latin typeface="Arial Unicode MS"/>
              <a:cs typeface="Arial Unicode MS"/>
            </a:endParaRPr>
          </a:p>
          <a:p>
            <a:pPr marL="179388">
              <a:spcBef>
                <a:spcPts val="595"/>
              </a:spcBef>
              <a:buSzPct val="83333"/>
              <a:tabLst>
                <a:tab pos="169863" algn="l"/>
              </a:tabLst>
            </a:pPr>
            <a:r>
              <a:rPr sz="1200" dirty="0">
                <a:latin typeface="Arial Unicode MS"/>
                <a:cs typeface="Arial Unicode MS"/>
              </a:rPr>
              <a:t>2 = occasionally</a:t>
            </a:r>
            <a:r>
              <a:rPr lang="en-US" sz="1200" dirty="0">
                <a:latin typeface="Arial Unicode MS"/>
                <a:cs typeface="Arial Unicode MS"/>
              </a:rPr>
              <a:t> </a:t>
            </a:r>
            <a:r>
              <a:rPr sz="1200" dirty="0">
                <a:latin typeface="Arial Unicode MS"/>
                <a:cs typeface="Arial Unicode MS"/>
              </a:rPr>
              <a:t>/</a:t>
            </a:r>
            <a:r>
              <a:rPr lang="en-US" sz="1200" dirty="0">
                <a:latin typeface="Arial Unicode MS"/>
                <a:cs typeface="Arial Unicode MS"/>
              </a:rPr>
              <a:t> </a:t>
            </a:r>
            <a:r>
              <a:rPr sz="1200" dirty="0">
                <a:latin typeface="Arial Unicode MS"/>
                <a:cs typeface="Arial Unicode MS"/>
              </a:rPr>
              <a:t>a few students</a:t>
            </a:r>
            <a:endParaRPr lang="en-GB" sz="1200" dirty="0">
              <a:latin typeface="Arial Unicode MS"/>
              <a:cs typeface="Arial Unicode MS"/>
            </a:endParaRPr>
          </a:p>
          <a:p>
            <a:pPr marL="179388">
              <a:spcBef>
                <a:spcPts val="595"/>
              </a:spcBef>
              <a:buSzPct val="83333"/>
              <a:tabLst>
                <a:tab pos="169863" algn="l"/>
              </a:tabLst>
            </a:pPr>
            <a:r>
              <a:rPr sz="1200" dirty="0">
                <a:latin typeface="Arial Unicode MS"/>
                <a:cs typeface="Arial Unicode MS"/>
              </a:rPr>
              <a:t>1 = never</a:t>
            </a:r>
            <a:r>
              <a:rPr lang="en-US" sz="1200" dirty="0">
                <a:latin typeface="Arial Unicode MS"/>
                <a:cs typeface="Arial Unicode MS"/>
              </a:rPr>
              <a:t> </a:t>
            </a:r>
            <a:r>
              <a:rPr sz="1200" dirty="0">
                <a:latin typeface="Arial Unicode MS"/>
                <a:cs typeface="Arial Unicode MS"/>
              </a:rPr>
              <a:t>/</a:t>
            </a:r>
            <a:r>
              <a:rPr lang="en-US" sz="1200" dirty="0">
                <a:latin typeface="Arial Unicode MS"/>
                <a:cs typeface="Arial Unicode MS"/>
              </a:rPr>
              <a:t> </a:t>
            </a:r>
            <a:r>
              <a:rPr sz="1200" dirty="0">
                <a:latin typeface="Arial Unicode MS"/>
                <a:cs typeface="Arial Unicode MS"/>
              </a:rPr>
              <a:t>none of the students</a:t>
            </a:r>
          </a:p>
          <a:p>
            <a:pPr>
              <a:lnSpc>
                <a:spcPct val="100000"/>
              </a:lnSpc>
              <a:spcBef>
                <a:spcPts val="25"/>
              </a:spcBef>
            </a:pPr>
            <a:endParaRPr sz="1600" dirty="0">
              <a:latin typeface="Times New Roman"/>
              <a:cs typeface="Times New Roman"/>
            </a:endParaRPr>
          </a:p>
          <a:p>
            <a:pPr marL="394970">
              <a:lnSpc>
                <a:spcPct val="100000"/>
              </a:lnSpc>
            </a:pPr>
            <a:r>
              <a:rPr lang="en-GB" sz="1200" b="1" dirty="0">
                <a:latin typeface="Arial"/>
                <a:cs typeface="Arial"/>
              </a:rPr>
              <a:t> </a:t>
            </a:r>
            <a:r>
              <a:rPr sz="1200" b="1" dirty="0">
                <a:latin typeface="Arial"/>
                <a:cs typeface="Arial"/>
              </a:rPr>
              <a:t>A downloadable template </a:t>
            </a:r>
            <a:r>
              <a:rPr sz="1200" dirty="0">
                <a:latin typeface="Arial Unicode MS"/>
                <a:cs typeface="Arial Unicode MS"/>
              </a:rPr>
              <a:t>is available from our </a:t>
            </a:r>
            <a:r>
              <a:rPr sz="1200" dirty="0">
                <a:latin typeface="Arial Unicode MS"/>
                <a:cs typeface="Arial Unicode MS"/>
                <a:hlinkClick r:id="rId2"/>
              </a:rPr>
              <a:t>website</a:t>
            </a:r>
            <a:endParaRPr lang="en-US" sz="1200" dirty="0">
              <a:latin typeface="Arial Unicode MS"/>
              <a:cs typeface="Arial Unicode MS"/>
            </a:endParaRPr>
          </a:p>
          <a:p>
            <a:pPr marL="394970">
              <a:lnSpc>
                <a:spcPct val="100000"/>
              </a:lnSpc>
            </a:pPr>
            <a:endParaRPr sz="1200" dirty="0">
              <a:latin typeface="Arial"/>
              <a:cs typeface="Arial"/>
            </a:endParaRPr>
          </a:p>
        </p:txBody>
      </p:sp>
      <p:sp>
        <p:nvSpPr>
          <p:cNvPr id="5" name="object 5"/>
          <p:cNvSpPr/>
          <p:nvPr/>
        </p:nvSpPr>
        <p:spPr>
          <a:xfrm>
            <a:off x="5803900" y="2409825"/>
            <a:ext cx="276218" cy="276223"/>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xfrm>
            <a:off x="5249962" y="7088109"/>
            <a:ext cx="192404" cy="154529"/>
          </a:xfrm>
          <a:prstGeom prst="rect">
            <a:avLst/>
          </a:prstGeom>
        </p:spPr>
        <p:txBody>
          <a:bodyPr vert="horz" wrap="square" lIns="0" tIns="635" rIns="0" bIns="0" rtlCol="0">
            <a:spAutoFit/>
          </a:bodyPr>
          <a:lstStyle/>
          <a:p>
            <a:pPr marL="25400">
              <a:lnSpc>
                <a:spcPct val="100000"/>
              </a:lnSpc>
              <a:spcBef>
                <a:spcPts val="5"/>
              </a:spcBef>
            </a:pPr>
            <a:r>
              <a:rPr dirty="0"/>
              <a:t>4</a:t>
            </a:r>
            <a:r>
              <a:rPr lang="en-GB" dirty="0"/>
              <a:t>8</a:t>
            </a:r>
            <a:endParaRP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13F84B71-6666-1049-93B6-9276DA8BF600}"/>
              </a:ext>
            </a:extLst>
          </p:cNvPr>
          <p:cNvSpPr txBox="1"/>
          <p:nvPr/>
        </p:nvSpPr>
        <p:spPr>
          <a:xfrm>
            <a:off x="417533" y="581025"/>
            <a:ext cx="4852967" cy="1427635"/>
          </a:xfrm>
          <a:prstGeom prst="rect">
            <a:avLst/>
          </a:prstGeom>
          <a:ln w="31733">
            <a:solidFill>
              <a:srgbClr val="2791A6"/>
            </a:solidFill>
          </a:ln>
        </p:spPr>
        <p:txBody>
          <a:bodyPr vert="horz" wrap="square" lIns="0" tIns="74295" rIns="0" bIns="0" rtlCol="0">
            <a:spAutoFit/>
          </a:bodyPr>
          <a:lstStyle/>
          <a:p>
            <a:pPr marL="82550">
              <a:lnSpc>
                <a:spcPct val="100000"/>
              </a:lnSpc>
              <a:spcBef>
                <a:spcPts val="585"/>
              </a:spcBef>
            </a:pPr>
            <a:r>
              <a:rPr sz="1400" b="1" dirty="0">
                <a:latin typeface="Arial"/>
                <a:cs typeface="Arial"/>
              </a:rPr>
              <a:t>2F:  Student participation and </a:t>
            </a:r>
            <a:r>
              <a:rPr lang="en-GB" sz="1400" b="1" dirty="0">
                <a:latin typeface="Arial"/>
                <a:cs typeface="Arial"/>
              </a:rPr>
              <a:t>ground</a:t>
            </a:r>
            <a:r>
              <a:rPr sz="1400" b="1" dirty="0">
                <a:latin typeface="Arial"/>
                <a:cs typeface="Arial"/>
              </a:rPr>
              <a:t> rules rating scales</a:t>
            </a:r>
            <a:endParaRPr sz="1400" dirty="0">
              <a:latin typeface="Arial"/>
              <a:cs typeface="Arial"/>
            </a:endParaRPr>
          </a:p>
          <a:p>
            <a:pPr marL="82550" marR="154305">
              <a:lnSpc>
                <a:spcPct val="120800"/>
              </a:lnSpc>
              <a:spcBef>
                <a:spcPts val="665"/>
              </a:spcBef>
            </a:pPr>
            <a:r>
              <a:rPr sz="1200" dirty="0">
                <a:latin typeface="Arial Unicode MS"/>
                <a:cs typeface="Arial Unicode MS"/>
              </a:rPr>
              <a:t>This is another tool with which you can measure student participation. It also offers a way of assessing whether or not </a:t>
            </a:r>
            <a:r>
              <a:rPr lang="en-GB" sz="1200" dirty="0">
                <a:latin typeface="Arial Unicode MS"/>
                <a:cs typeface="Arial Unicode MS"/>
              </a:rPr>
              <a:t>ground</a:t>
            </a:r>
            <a:r>
              <a:rPr sz="1200" dirty="0">
                <a:latin typeface="Arial Unicode MS"/>
                <a:cs typeface="Arial Unicode MS"/>
              </a:rPr>
              <a:t> rules are being used.</a:t>
            </a:r>
          </a:p>
          <a:p>
            <a:pPr marL="394970">
              <a:lnSpc>
                <a:spcPct val="100000"/>
              </a:lnSpc>
              <a:spcBef>
                <a:spcPts val="1500"/>
              </a:spcBef>
              <a:spcAft>
                <a:spcPts val="700"/>
              </a:spcAft>
            </a:pPr>
            <a:r>
              <a:rPr lang="en-GB" sz="1200" b="1" dirty="0">
                <a:latin typeface="Arial"/>
                <a:cs typeface="Arial"/>
              </a:rPr>
              <a:t> </a:t>
            </a:r>
            <a:r>
              <a:rPr sz="1200" b="1" dirty="0">
                <a:latin typeface="Arial"/>
                <a:cs typeface="Arial"/>
              </a:rPr>
              <a:t>A downloadable template </a:t>
            </a:r>
            <a:r>
              <a:rPr sz="1200" dirty="0">
                <a:latin typeface="Arial Unicode MS"/>
                <a:cs typeface="Arial Unicode MS"/>
              </a:rPr>
              <a:t>is available from our </a:t>
            </a:r>
            <a:r>
              <a:rPr sz="1200" dirty="0">
                <a:latin typeface="Arial Unicode MS"/>
                <a:cs typeface="Arial Unicode MS"/>
                <a:hlinkClick r:id="rId3"/>
              </a:rPr>
              <a:t>website</a:t>
            </a:r>
            <a:r>
              <a:rPr sz="1200" b="1" dirty="0">
                <a:latin typeface="Arial"/>
                <a:cs typeface="Arial"/>
              </a:rPr>
              <a:t>.</a:t>
            </a:r>
            <a:endParaRPr sz="1200" dirty="0">
              <a:latin typeface="Arial"/>
              <a:cs typeface="Arial"/>
            </a:endParaRPr>
          </a:p>
        </p:txBody>
      </p:sp>
      <p:graphicFrame>
        <p:nvGraphicFramePr>
          <p:cNvPr id="2" name="object 2"/>
          <p:cNvGraphicFramePr>
            <a:graphicFrameLocks noGrp="1"/>
          </p:cNvGraphicFramePr>
          <p:nvPr>
            <p:extLst>
              <p:ext uri="{D42A27DB-BD31-4B8C-83A1-F6EECF244321}">
                <p14:modId xmlns:p14="http://schemas.microsoft.com/office/powerpoint/2010/main" val="4098539175"/>
              </p:ext>
            </p:extLst>
          </p:nvPr>
        </p:nvGraphicFramePr>
        <p:xfrm>
          <a:off x="309941" y="2257425"/>
          <a:ext cx="9880041" cy="5160519"/>
        </p:xfrm>
        <a:graphic>
          <a:graphicData uri="http://schemas.openxmlformats.org/drawingml/2006/table">
            <a:tbl>
              <a:tblPr firstRow="1" bandRow="1">
                <a:tableStyleId>{2D5ABB26-0587-4C30-8999-92F81FD0307C}</a:tableStyleId>
              </a:tblPr>
              <a:tblGrid>
                <a:gridCol w="1315163">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682240">
                  <a:extLst>
                    <a:ext uri="{9D8B030D-6E8A-4147-A177-3AD203B41FA5}">
                      <a16:colId xmlns:a16="http://schemas.microsoft.com/office/drawing/2014/main" val="20002"/>
                    </a:ext>
                  </a:extLst>
                </a:gridCol>
                <a:gridCol w="3291838">
                  <a:extLst>
                    <a:ext uri="{9D8B030D-6E8A-4147-A177-3AD203B41FA5}">
                      <a16:colId xmlns:a16="http://schemas.microsoft.com/office/drawing/2014/main" val="20003"/>
                    </a:ext>
                  </a:extLst>
                </a:gridCol>
              </a:tblGrid>
              <a:tr h="381656">
                <a:tc>
                  <a:txBody>
                    <a:bodyPr/>
                    <a:lstStyle/>
                    <a:p>
                      <a:pPr algn="ctr">
                        <a:lnSpc>
                          <a:spcPct val="100000"/>
                        </a:lnSpc>
                        <a:spcBef>
                          <a:spcPts val="400"/>
                        </a:spcBef>
                      </a:pPr>
                      <a:r>
                        <a:rPr sz="1200" b="1" spc="0" baseline="0" dirty="0">
                          <a:latin typeface="Arial Unicode MS"/>
                          <a:cs typeface="Arial Unicode MS"/>
                        </a:rPr>
                        <a:t>Dimension</a:t>
                      </a:r>
                    </a:p>
                  </a:txBody>
                  <a:tcPr marL="0" marR="0" marT="36195" marB="0">
                    <a:lnL w="6095">
                      <a:solidFill>
                        <a:srgbClr val="000000"/>
                      </a:solidFill>
                      <a:prstDash val="solid"/>
                    </a:lnL>
                    <a:lnR w="6096">
                      <a:solidFill>
                        <a:srgbClr val="000000"/>
                      </a:solidFill>
                      <a:prstDash val="solid"/>
                    </a:lnR>
                    <a:lnT w="6096">
                      <a:solidFill>
                        <a:srgbClr val="000000"/>
                      </a:solidFill>
                      <a:prstDash val="solid"/>
                    </a:lnT>
                    <a:lnB w="6096" cap="flat" cmpd="sng" algn="ctr">
                      <a:solidFill>
                        <a:srgbClr val="000000"/>
                      </a:solidFill>
                      <a:prstDash val="solid"/>
                      <a:round/>
                      <a:headEnd type="none" w="med" len="med"/>
                      <a:tailEnd type="none" w="med" len="med"/>
                    </a:lnB>
                  </a:tcPr>
                </a:tc>
                <a:tc>
                  <a:txBody>
                    <a:bodyPr/>
                    <a:lstStyle/>
                    <a:p>
                      <a:pPr marL="851535">
                        <a:lnSpc>
                          <a:spcPct val="100000"/>
                        </a:lnSpc>
                        <a:spcBef>
                          <a:spcPts val="400"/>
                        </a:spcBef>
                      </a:pPr>
                      <a:r>
                        <a:rPr sz="1200" b="1" spc="0" baseline="0" dirty="0">
                          <a:latin typeface="Arial Unicode MS"/>
                          <a:cs typeface="Arial Unicode MS"/>
                        </a:rPr>
                        <a:t>0: Not Evident</a:t>
                      </a:r>
                    </a:p>
                  </a:txBody>
                  <a:tcPr marL="0" marR="0" marT="36195" marB="0">
                    <a:lnL w="6096">
                      <a:solidFill>
                        <a:srgbClr val="000000"/>
                      </a:solidFill>
                      <a:prstDash val="solid"/>
                    </a:lnL>
                    <a:lnR w="6096">
                      <a:solidFill>
                        <a:srgbClr val="000000"/>
                      </a:solidFill>
                      <a:prstDash val="solid"/>
                    </a:lnR>
                    <a:lnT w="6096">
                      <a:solidFill>
                        <a:srgbClr val="000000"/>
                      </a:solidFill>
                      <a:prstDash val="solid"/>
                    </a:lnT>
                    <a:lnB w="6096" cap="flat" cmpd="sng" algn="ctr">
                      <a:solidFill>
                        <a:srgbClr val="000000"/>
                      </a:solidFill>
                      <a:prstDash val="solid"/>
                      <a:round/>
                      <a:headEnd type="none" w="med" len="med"/>
                      <a:tailEnd type="none" w="med" len="med"/>
                    </a:lnB>
                  </a:tcPr>
                </a:tc>
                <a:tc>
                  <a:txBody>
                    <a:bodyPr/>
                    <a:lstStyle/>
                    <a:p>
                      <a:pPr algn="ctr">
                        <a:lnSpc>
                          <a:spcPct val="100000"/>
                        </a:lnSpc>
                        <a:spcBef>
                          <a:spcPts val="400"/>
                        </a:spcBef>
                      </a:pPr>
                      <a:r>
                        <a:rPr sz="1200" b="1" spc="0" baseline="0" dirty="0">
                          <a:latin typeface="Arial Unicode MS"/>
                          <a:cs typeface="Arial Unicode MS"/>
                        </a:rPr>
                        <a:t>1: Teacher-led</a:t>
                      </a:r>
                    </a:p>
                  </a:txBody>
                  <a:tcPr marL="0" marR="0" marT="36195" marB="0">
                    <a:lnL w="6096">
                      <a:solidFill>
                        <a:srgbClr val="000000"/>
                      </a:solidFill>
                      <a:prstDash val="solid"/>
                    </a:lnL>
                    <a:lnR w="6096">
                      <a:solidFill>
                        <a:srgbClr val="000000"/>
                      </a:solidFill>
                      <a:prstDash val="solid"/>
                    </a:lnR>
                    <a:lnT w="6096">
                      <a:solidFill>
                        <a:srgbClr val="000000"/>
                      </a:solidFill>
                      <a:prstDash val="solid"/>
                    </a:lnT>
                    <a:lnB w="6096" cap="flat" cmpd="sng" algn="ctr">
                      <a:solidFill>
                        <a:srgbClr val="000000"/>
                      </a:solidFill>
                      <a:prstDash val="solid"/>
                      <a:round/>
                      <a:headEnd type="none" w="med" len="med"/>
                      <a:tailEnd type="none" w="med" len="med"/>
                    </a:lnB>
                  </a:tcPr>
                </a:tc>
                <a:tc>
                  <a:txBody>
                    <a:bodyPr/>
                    <a:lstStyle/>
                    <a:p>
                      <a:pPr marL="384810" algn="ctr">
                        <a:lnSpc>
                          <a:spcPct val="100000"/>
                        </a:lnSpc>
                        <a:spcBef>
                          <a:spcPts val="400"/>
                        </a:spcBef>
                      </a:pPr>
                      <a:r>
                        <a:rPr sz="1200" b="1" spc="0" baseline="0" dirty="0">
                          <a:latin typeface="Arial Unicode MS"/>
                          <a:cs typeface="Arial Unicode MS"/>
                        </a:rPr>
                        <a:t>2: Teacher-led with student involvement</a:t>
                      </a:r>
                    </a:p>
                  </a:txBody>
                  <a:tcPr marL="0" marR="0" marT="36195" marB="0">
                    <a:lnL w="6096">
                      <a:solidFill>
                        <a:srgbClr val="000000"/>
                      </a:solidFill>
                      <a:prstDash val="solid"/>
                    </a:lnL>
                    <a:lnR w="6096">
                      <a:solidFill>
                        <a:srgbClr val="000000"/>
                      </a:solidFill>
                      <a:prstDash val="solid"/>
                    </a:lnR>
                    <a:lnT w="6096">
                      <a:solidFill>
                        <a:srgbClr val="000000"/>
                      </a:solidFill>
                      <a:prstDash val="soli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78530">
                <a:tc>
                  <a:txBody>
                    <a:bodyPr/>
                    <a:lstStyle/>
                    <a:p>
                      <a:pPr>
                        <a:lnSpc>
                          <a:spcPct val="100000"/>
                        </a:lnSpc>
                      </a:pPr>
                      <a:endParaRPr sz="1400" b="1" spc="0" baseline="0" dirty="0">
                        <a:latin typeface="Times New Roman"/>
                        <a:cs typeface="Times New Roman"/>
                      </a:endParaRPr>
                    </a:p>
                    <a:p>
                      <a:pPr>
                        <a:lnSpc>
                          <a:spcPct val="100000"/>
                        </a:lnSpc>
                      </a:pPr>
                      <a:endParaRPr sz="1400" b="1" spc="0" baseline="0" dirty="0">
                        <a:latin typeface="Times New Roman"/>
                        <a:cs typeface="Times New Roman"/>
                      </a:endParaRPr>
                    </a:p>
                    <a:p>
                      <a:pPr>
                        <a:lnSpc>
                          <a:spcPct val="100000"/>
                        </a:lnSpc>
                      </a:pPr>
                      <a:endParaRPr sz="1400" b="1" spc="0" baseline="0" dirty="0">
                        <a:latin typeface="Times New Roman"/>
                        <a:cs typeface="Times New Roman"/>
                      </a:endParaRPr>
                    </a:p>
                    <a:p>
                      <a:pPr>
                        <a:lnSpc>
                          <a:spcPct val="100000"/>
                        </a:lnSpc>
                        <a:spcBef>
                          <a:spcPts val="35"/>
                        </a:spcBef>
                      </a:pPr>
                      <a:endParaRPr sz="1550" b="1" spc="0" baseline="0" dirty="0">
                        <a:latin typeface="Times New Roman"/>
                        <a:cs typeface="Times New Roman"/>
                      </a:endParaRPr>
                    </a:p>
                    <a:p>
                      <a:pPr marL="139700" marR="201930" indent="-30163">
                        <a:lnSpc>
                          <a:spcPct val="120000"/>
                        </a:lnSpc>
                        <a:tabLst/>
                      </a:pPr>
                      <a:r>
                        <a:rPr lang="en-GB" sz="1200" b="1" spc="0" baseline="0" dirty="0">
                          <a:latin typeface="Arial Unicode MS"/>
                          <a:cs typeface="Arial Unicode MS"/>
                        </a:rPr>
                        <a:t>  </a:t>
                      </a:r>
                      <a:r>
                        <a:rPr sz="1200" b="1" spc="0" baseline="0" dirty="0">
                          <a:latin typeface="Arial Unicode MS"/>
                          <a:cs typeface="Arial Unicode MS"/>
                        </a:rPr>
                        <a:t>Student  participation</a:t>
                      </a:r>
                    </a:p>
                  </a:txBody>
                  <a:tcPr marL="0" marR="0" marT="0" marB="0">
                    <a:lnL w="6095">
                      <a:solidFill>
                        <a:srgbClr val="000000"/>
                      </a:solidFill>
                      <a:prstDash val="solid"/>
                    </a:lnL>
                    <a:lnR w="6096">
                      <a:solidFill>
                        <a:srgbClr val="000000"/>
                      </a:solidFill>
                      <a:prstDash val="solid"/>
                    </a:lnR>
                    <a:lnT w="6096">
                      <a:solidFill>
                        <a:srgbClr val="000000"/>
                      </a:solidFill>
                      <a:prstDash val="solid"/>
                    </a:lnT>
                    <a:lnB w="6096" cap="flat" cmpd="sng" algn="ctr">
                      <a:solidFill>
                        <a:srgbClr val="000000"/>
                      </a:solidFill>
                      <a:prstDash val="solid"/>
                      <a:round/>
                      <a:headEnd type="none" w="med" len="med"/>
                      <a:tailEnd type="none" w="med" len="med"/>
                    </a:lnB>
                  </a:tcPr>
                </a:tc>
                <a:tc>
                  <a:txBody>
                    <a:bodyPr/>
                    <a:lstStyle/>
                    <a:p>
                      <a:pPr>
                        <a:lnSpc>
                          <a:spcPct val="100000"/>
                        </a:lnSpc>
                        <a:spcBef>
                          <a:spcPts val="35"/>
                        </a:spcBef>
                      </a:pPr>
                      <a:endParaRPr sz="2050" spc="0" baseline="0" dirty="0">
                        <a:latin typeface="Times New Roman"/>
                        <a:cs typeface="Times New Roman"/>
                      </a:endParaRPr>
                    </a:p>
                    <a:p>
                      <a:pPr marL="33020" marR="471170">
                        <a:lnSpc>
                          <a:spcPct val="102200"/>
                        </a:lnSpc>
                      </a:pPr>
                      <a:r>
                        <a:rPr sz="1200" spc="0" baseline="0" dirty="0">
                          <a:latin typeface="Arial Unicode MS"/>
                          <a:cs typeface="Arial Unicode MS"/>
                        </a:rPr>
                        <a:t>Public exchanges in whole-class situation or group work consist in teacher questioning and succinct students' contributions</a:t>
                      </a:r>
                    </a:p>
                    <a:p>
                      <a:pPr marL="33020">
                        <a:lnSpc>
                          <a:spcPct val="100000"/>
                        </a:lnSpc>
                        <a:spcBef>
                          <a:spcPts val="1030"/>
                        </a:spcBef>
                      </a:pPr>
                      <a:r>
                        <a:rPr sz="1200" spc="0" baseline="0" dirty="0">
                          <a:latin typeface="Arial Unicode MS"/>
                          <a:cs typeface="Arial Unicode MS"/>
                        </a:rPr>
                        <a:t>or</a:t>
                      </a:r>
                    </a:p>
                    <a:p>
                      <a:pPr marL="33020" marR="262255">
                        <a:lnSpc>
                          <a:spcPct val="101699"/>
                        </a:lnSpc>
                        <a:spcBef>
                          <a:spcPts val="980"/>
                        </a:spcBef>
                      </a:pPr>
                      <a:r>
                        <a:rPr sz="1200" spc="0" baseline="0" dirty="0">
                          <a:latin typeface="Arial Unicode MS"/>
                          <a:cs typeface="Arial Unicode MS"/>
                        </a:rPr>
                        <a:t>Students don't have opportunities to discuss their ideas publicly</a:t>
                      </a:r>
                    </a:p>
                  </a:txBody>
                  <a:tcPr marL="0" marR="0" marT="4445" marB="0">
                    <a:lnL w="6096">
                      <a:solidFill>
                        <a:srgbClr val="000000"/>
                      </a:solidFill>
                      <a:prstDash val="solid"/>
                    </a:lnL>
                    <a:lnR w="6096">
                      <a:solidFill>
                        <a:srgbClr val="000000"/>
                      </a:solidFill>
                      <a:prstDash val="solid"/>
                    </a:lnR>
                    <a:lnT w="6096">
                      <a:solidFill>
                        <a:srgbClr val="000000"/>
                      </a:solidFill>
                      <a:prstDash val="solid"/>
                    </a:lnT>
                    <a:lnB w="6096" cap="flat" cmpd="sng" algn="ctr">
                      <a:solidFill>
                        <a:srgbClr val="000000"/>
                      </a:solidFill>
                      <a:prstDash val="solid"/>
                      <a:round/>
                      <a:headEnd type="none" w="med" len="med"/>
                      <a:tailEnd type="none" w="med" len="med"/>
                    </a:lnB>
                  </a:tcPr>
                </a:tc>
                <a:tc>
                  <a:txBody>
                    <a:bodyPr/>
                    <a:lstStyle/>
                    <a:p>
                      <a:pPr>
                        <a:lnSpc>
                          <a:spcPct val="100000"/>
                        </a:lnSpc>
                      </a:pPr>
                      <a:endParaRPr sz="1400" spc="0" baseline="0" dirty="0">
                        <a:latin typeface="Times New Roman"/>
                        <a:cs typeface="Times New Roman"/>
                      </a:endParaRPr>
                    </a:p>
                    <a:p>
                      <a:pPr>
                        <a:lnSpc>
                          <a:spcPct val="100000"/>
                        </a:lnSpc>
                      </a:pPr>
                      <a:endParaRPr sz="1400" spc="0" baseline="0" dirty="0">
                        <a:latin typeface="Times New Roman"/>
                        <a:cs typeface="Times New Roman"/>
                      </a:endParaRPr>
                    </a:p>
                    <a:p>
                      <a:pPr>
                        <a:lnSpc>
                          <a:spcPct val="100000"/>
                        </a:lnSpc>
                      </a:pPr>
                      <a:endParaRPr sz="1400" spc="0" baseline="0" dirty="0">
                        <a:latin typeface="Times New Roman"/>
                        <a:cs typeface="Times New Roman"/>
                      </a:endParaRPr>
                    </a:p>
                    <a:p>
                      <a:pPr marL="33020" marR="92075">
                        <a:lnSpc>
                          <a:spcPct val="101699"/>
                        </a:lnSpc>
                        <a:spcBef>
                          <a:spcPts val="880"/>
                        </a:spcBef>
                      </a:pPr>
                      <a:r>
                        <a:rPr sz="1200" spc="0" baseline="0" dirty="0">
                          <a:latin typeface="Arial Unicode MS"/>
                          <a:cs typeface="Arial Unicode MS"/>
                        </a:rPr>
                        <a:t>Students express their ideas publicly at length in whole-class situation and group work, but </a:t>
                      </a:r>
                      <a:r>
                        <a:rPr sz="1200" b="1" spc="0" baseline="0" dirty="0">
                          <a:latin typeface="Arial"/>
                          <a:cs typeface="Arial"/>
                        </a:rPr>
                        <a:t>they don't engage </a:t>
                      </a:r>
                      <a:r>
                        <a:rPr sz="1200" spc="0" baseline="0" dirty="0">
                          <a:latin typeface="Arial Unicode MS"/>
                          <a:cs typeface="Arial Unicode MS"/>
                        </a:rPr>
                        <a:t>with each other’s ideas</a:t>
                      </a: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cap="flat" cmpd="sng" algn="ctr">
                      <a:solidFill>
                        <a:srgbClr val="000000"/>
                      </a:solidFill>
                      <a:prstDash val="solid"/>
                      <a:round/>
                      <a:headEnd type="none" w="med" len="med"/>
                      <a:tailEnd type="none" w="med" len="med"/>
                    </a:lnB>
                  </a:tcPr>
                </a:tc>
                <a:tc>
                  <a:txBody>
                    <a:bodyPr/>
                    <a:lstStyle/>
                    <a:p>
                      <a:pPr marL="33020" marR="287655">
                        <a:lnSpc>
                          <a:spcPct val="103299"/>
                        </a:lnSpc>
                        <a:spcBef>
                          <a:spcPts val="384"/>
                        </a:spcBef>
                      </a:pPr>
                      <a:r>
                        <a:rPr sz="1200" spc="0" baseline="0" dirty="0">
                          <a:latin typeface="Arial Unicode MS"/>
                          <a:cs typeface="Arial Unicode MS"/>
                        </a:rPr>
                        <a:t>Multiple students express their ideas publicly at length in whole-class situation and group work</a:t>
                      </a:r>
                    </a:p>
                    <a:p>
                      <a:pPr marL="33020">
                        <a:lnSpc>
                          <a:spcPct val="100000"/>
                        </a:lnSpc>
                        <a:spcBef>
                          <a:spcPts val="1005"/>
                        </a:spcBef>
                      </a:pPr>
                      <a:r>
                        <a:rPr sz="1200" b="1" spc="0" baseline="0" dirty="0">
                          <a:latin typeface="Arial"/>
                          <a:cs typeface="Arial"/>
                        </a:rPr>
                        <a:t>AND</a:t>
                      </a:r>
                      <a:endParaRPr sz="1200" spc="0" baseline="0" dirty="0">
                        <a:latin typeface="Arial"/>
                        <a:cs typeface="Arial"/>
                      </a:endParaRPr>
                    </a:p>
                    <a:p>
                      <a:pPr marL="33020" marR="78740">
                        <a:lnSpc>
                          <a:spcPct val="101699"/>
                        </a:lnSpc>
                        <a:spcBef>
                          <a:spcPts val="1000"/>
                        </a:spcBef>
                      </a:pPr>
                      <a:r>
                        <a:rPr sz="1200" spc="0" baseline="0" dirty="0">
                          <a:latin typeface="Arial Unicode MS"/>
                          <a:cs typeface="Arial Unicode MS"/>
                        </a:rPr>
                        <a:t>In doing so, they </a:t>
                      </a:r>
                      <a:r>
                        <a:rPr sz="1200" b="1" spc="0" baseline="0" dirty="0">
                          <a:latin typeface="Arial"/>
                          <a:cs typeface="Arial"/>
                        </a:rPr>
                        <a:t>engage with each other’s ideas,</a:t>
                      </a:r>
                      <a:r>
                        <a:rPr lang="en-GB" sz="1200" b="1" spc="0" baseline="0" dirty="0">
                          <a:latin typeface="Arial"/>
                          <a:cs typeface="Arial"/>
                        </a:rPr>
                        <a:t> </a:t>
                      </a:r>
                      <a:r>
                        <a:rPr sz="1200" spc="0" baseline="0" dirty="0">
                          <a:latin typeface="Arial Unicode MS"/>
                          <a:cs typeface="Arial Unicode MS"/>
                        </a:rPr>
                        <a:t>for example by referring back to their  contributions, challenging or building on them (e.g.</a:t>
                      </a:r>
                      <a:r>
                        <a:rPr lang="en-GB" sz="1200" spc="0" baseline="0" dirty="0">
                          <a:latin typeface="Arial Unicode MS"/>
                          <a:cs typeface="Arial Unicode MS"/>
                        </a:rPr>
                        <a:t> </a:t>
                      </a:r>
                      <a:r>
                        <a:rPr sz="1200" spc="0" baseline="0" dirty="0">
                          <a:latin typeface="Arial Unicode MS"/>
                          <a:cs typeface="Arial Unicode MS"/>
                        </a:rPr>
                        <a:t>‘It’s a bit like what Shootle said but….’, ‘Sam had  such a great idea, look [demonstrates]’). This includes spontaneous or teacher-prompted participation</a:t>
                      </a:r>
                      <a:br>
                        <a:rPr lang="en-US" sz="1200" spc="0" baseline="0" dirty="0">
                          <a:latin typeface="Arial Unicode MS"/>
                          <a:cs typeface="Arial Unicode MS"/>
                        </a:rPr>
                      </a:br>
                      <a:endParaRPr lang="en-US" sz="1200" spc="0" baseline="0" dirty="0">
                        <a:latin typeface="Arial Unicode MS"/>
                        <a:cs typeface="Arial Unicode MS"/>
                      </a:endParaRPr>
                    </a:p>
                  </a:txBody>
                  <a:tcPr marL="0" marR="0" marT="48894" marB="0">
                    <a:lnL w="6096">
                      <a:solidFill>
                        <a:srgbClr val="000000"/>
                      </a:solidFill>
                      <a:prstDash val="solid"/>
                    </a:lnL>
                    <a:lnR w="6096">
                      <a:solidFill>
                        <a:srgbClr val="000000"/>
                      </a:solidFill>
                      <a:prstDash val="solid"/>
                    </a:lnR>
                    <a:lnT w="6096">
                      <a:solidFill>
                        <a:srgbClr val="000000"/>
                      </a:solidFill>
                      <a:prstDash val="soli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45214">
                <a:tc>
                  <a:txBody>
                    <a:bodyPr/>
                    <a:lstStyle/>
                    <a:p>
                      <a:pPr algn="ctr">
                        <a:lnSpc>
                          <a:spcPct val="115000"/>
                        </a:lnSpc>
                        <a:spcBef>
                          <a:spcPts val="200"/>
                        </a:spcBef>
                        <a:spcAft>
                          <a:spcPts val="1000"/>
                        </a:spcAft>
                      </a:pPr>
                      <a:r>
                        <a:rPr lang="en-GB" sz="1200" b="1"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Ground rules</a:t>
                      </a:r>
                      <a:endParaRPr lang="en-GB" sz="1200" b="1"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lnL w="6095">
                      <a:solidFill>
                        <a:srgbClr val="000000"/>
                      </a:solidFill>
                      <a:prstDash val="solid"/>
                    </a:lnL>
                    <a:lnR w="6096">
                      <a:solidFill>
                        <a:srgbClr val="000000"/>
                      </a:solidFill>
                      <a:prstDash val="solid"/>
                    </a:lnR>
                    <a:lnT w="6096" cap="flat" cmpd="sng" algn="ctr">
                      <a:solidFill>
                        <a:srgbClr val="000000"/>
                      </a:solidFill>
                      <a:prstDash val="solid"/>
                      <a:round/>
                      <a:headEnd type="none" w="med" len="med"/>
                      <a:tailEnd type="none" w="med" len="med"/>
                    </a:lnT>
                    <a:lnB w="6095">
                      <a:solidFill>
                        <a:srgbClr val="000000"/>
                      </a:solidFill>
                      <a:prstDash val="solid"/>
                    </a:lnB>
                  </a:tcPr>
                </a:tc>
                <a:tc>
                  <a:txBody>
                    <a:bodyPr/>
                    <a:lstStyle/>
                    <a:p>
                      <a:pPr algn="l">
                        <a:lnSpc>
                          <a:spcPct val="115000"/>
                        </a:lnSpc>
                        <a:spcBef>
                          <a:spcPts val="200"/>
                        </a:spcBef>
                        <a:spcAft>
                          <a:spcPts val="1000"/>
                        </a:spcAft>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 explicit focus on ground rules for dialogue or dialogic practices is apparent</a:t>
                      </a:r>
                      <a:endParaRPr lang="en-GB"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6096">
                      <a:solidFill>
                        <a:srgbClr val="000000"/>
                      </a:solidFill>
                      <a:prstDash val="solid"/>
                    </a:lnL>
                    <a:lnR w="6096">
                      <a:solidFill>
                        <a:srgbClr val="000000"/>
                      </a:solidFill>
                      <a:prstDash val="solid"/>
                    </a:lnR>
                    <a:lnT w="6096" cap="flat" cmpd="sng" algn="ctr">
                      <a:solidFill>
                        <a:srgbClr val="000000"/>
                      </a:solidFill>
                      <a:prstDash val="solid"/>
                      <a:round/>
                      <a:headEnd type="none" w="med" len="med"/>
                      <a:tailEnd type="none" w="med" len="med"/>
                    </a:lnT>
                    <a:lnB w="6095">
                      <a:solidFill>
                        <a:srgbClr val="000000"/>
                      </a:solidFill>
                      <a:prstDash val="solid"/>
                    </a:lnB>
                  </a:tcPr>
                </a:tc>
                <a:tc>
                  <a:txBody>
                    <a:bodyPr/>
                    <a:lstStyle/>
                    <a:p>
                      <a:pPr algn="l">
                        <a:lnSpc>
                          <a:spcPct val="115000"/>
                        </a:lnSpc>
                        <a:spcBef>
                          <a:spcPts val="200"/>
                        </a:spcBef>
                        <a:spcAft>
                          <a:spcPts val="1000"/>
                        </a:spcAft>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teacher introduces, models or reminds students of target dialogic practices, e.g. ground rules to be followed, inclusive turn taking</a:t>
                      </a:r>
                      <a:endParaRPr lang="en-GB"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6096">
                      <a:solidFill>
                        <a:srgbClr val="000000"/>
                      </a:solidFill>
                      <a:prstDash val="solid"/>
                    </a:lnL>
                    <a:lnR w="6096">
                      <a:solidFill>
                        <a:srgbClr val="000000"/>
                      </a:solidFill>
                      <a:prstDash val="solid"/>
                    </a:lnR>
                    <a:lnT w="6096" cap="flat" cmpd="sng" algn="ctr">
                      <a:solidFill>
                        <a:srgbClr val="000000"/>
                      </a:solidFill>
                      <a:prstDash val="solid"/>
                      <a:round/>
                      <a:headEnd type="none" w="med" len="med"/>
                      <a:tailEnd type="none" w="med" len="med"/>
                    </a:lnT>
                    <a:lnB w="6095">
                      <a:solidFill>
                        <a:srgbClr val="000000"/>
                      </a:solidFill>
                      <a:prstDash val="solid"/>
                    </a:lnB>
                  </a:tcPr>
                </a:tc>
                <a:tc>
                  <a:txBody>
                    <a:bodyPr/>
                    <a:lstStyle/>
                    <a:p>
                      <a:pPr algn="l">
                        <a:lnSpc>
                          <a:spcPct val="115000"/>
                        </a:lnSpc>
                        <a:spcBef>
                          <a:spcPts val="200"/>
                        </a:spcBef>
                        <a:spcAft>
                          <a:spcPts val="1000"/>
                        </a:spcAft>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Teacher and students or students themselves negotiate target dialogic practices, e.g. ground rules, perhaps along with reminders / modelling</a:t>
                      </a:r>
                      <a:endParaRPr lang="en-GB" sz="1200" dirty="0">
                        <a:effectLst/>
                        <a:latin typeface="Arial" panose="020B0604020202020204" pitchFamily="34" charset="0"/>
                        <a:ea typeface="Arial" panose="020B0604020202020204" pitchFamily="34" charset="0"/>
                        <a:cs typeface="Arial" panose="020B0604020202020204" pitchFamily="34" charset="0"/>
                      </a:endParaRPr>
                    </a:p>
                    <a:p>
                      <a:pPr algn="l">
                        <a:lnSpc>
                          <a:spcPct val="115000"/>
                        </a:lnSpc>
                        <a:spcBef>
                          <a:spcPts val="200"/>
                        </a:spcBef>
                        <a:spcAft>
                          <a:spcPts val="1000"/>
                        </a:spcAft>
                      </a:pPr>
                      <a:r>
                        <a:rPr lang="en-GB" sz="1200" dirty="0">
                          <a:effectLst/>
                          <a:latin typeface="Arial" panose="020B0604020202020204" pitchFamily="34" charset="0"/>
                          <a:ea typeface="Calibri" panose="020F0502020204030204" pitchFamily="34" charset="0"/>
                          <a:cs typeface="Arial" panose="020B0604020202020204" pitchFamily="34" charset="0"/>
                        </a:rPr>
                        <a:t>It may also include students being given or taking responsibility for managing the dialogue, as well as students being involved in evaluating effectiveness of dialogic practices </a:t>
                      </a:r>
                      <a:endParaRPr lang="en-GB" sz="1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6096">
                      <a:solidFill>
                        <a:srgbClr val="000000"/>
                      </a:solidFill>
                      <a:prstDash val="solid"/>
                    </a:lnL>
                    <a:lnR w="6096">
                      <a:solidFill>
                        <a:srgbClr val="000000"/>
                      </a:solidFill>
                      <a:prstDash val="solid"/>
                    </a:lnR>
                    <a:lnT w="6096" cap="flat" cmpd="sng" algn="ctr">
                      <a:solidFill>
                        <a:srgbClr val="000000"/>
                      </a:solidFill>
                      <a:prstDash val="solid"/>
                      <a:round/>
                      <a:headEnd type="none" w="med" len="med"/>
                      <a:tailEnd type="none" w="med" len="med"/>
                    </a:lnT>
                    <a:lnB w="6095">
                      <a:solidFill>
                        <a:srgbClr val="000000"/>
                      </a:solidFill>
                      <a:prstDash val="solid"/>
                    </a:lnB>
                  </a:tcPr>
                </a:tc>
                <a:extLst>
                  <a:ext uri="{0D108BD9-81ED-4DB2-BD59-A6C34878D82A}">
                    <a16:rowId xmlns:a16="http://schemas.microsoft.com/office/drawing/2014/main" val="10002"/>
                  </a:ext>
                </a:extLst>
              </a:tr>
            </a:tbl>
          </a:graphicData>
        </a:graphic>
      </p:graphicFrame>
      <p:sp>
        <p:nvSpPr>
          <p:cNvPr id="4" name="object 4"/>
          <p:cNvSpPr/>
          <p:nvPr/>
        </p:nvSpPr>
        <p:spPr>
          <a:xfrm>
            <a:off x="520585" y="1676404"/>
            <a:ext cx="276220" cy="276221"/>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5426596" y="569595"/>
            <a:ext cx="4830445" cy="1555682"/>
          </a:xfrm>
          <a:prstGeom prst="rect">
            <a:avLst/>
          </a:prstGeom>
          <a:ln w="31733">
            <a:solidFill>
              <a:srgbClr val="2791A6"/>
            </a:solidFill>
          </a:ln>
        </p:spPr>
        <p:txBody>
          <a:bodyPr vert="horz" wrap="square" lIns="0" tIns="76835" rIns="0" bIns="0" rtlCol="0">
            <a:spAutoFit/>
          </a:bodyPr>
          <a:lstStyle/>
          <a:p>
            <a:pPr marL="83820">
              <a:lnSpc>
                <a:spcPct val="100000"/>
              </a:lnSpc>
              <a:spcBef>
                <a:spcPts val="605"/>
              </a:spcBef>
            </a:pPr>
            <a:r>
              <a:rPr sz="1200" b="1" dirty="0">
                <a:latin typeface="Arial"/>
                <a:cs typeface="Arial"/>
              </a:rPr>
              <a:t>Guidance notes:</a:t>
            </a:r>
            <a:endParaRPr sz="1200" dirty="0">
              <a:latin typeface="Arial"/>
              <a:cs typeface="Arial"/>
            </a:endParaRPr>
          </a:p>
          <a:p>
            <a:pPr marL="254000" indent="-158750">
              <a:lnSpc>
                <a:spcPct val="100000"/>
              </a:lnSpc>
              <a:spcBef>
                <a:spcPts val="885"/>
              </a:spcBef>
              <a:buSzPct val="83333"/>
              <a:buFont typeface="Arial" panose="020B0604020202020204" pitchFamily="34" charset="0"/>
              <a:buChar char="•"/>
              <a:tabLst>
                <a:tab pos="171450" algn="l"/>
              </a:tabLst>
            </a:pPr>
            <a:r>
              <a:rPr sz="1200" dirty="0">
                <a:latin typeface="Arial Unicode MS"/>
                <a:cs typeface="Arial Unicode MS"/>
              </a:rPr>
              <a:t>This tool can be used across whole lessons or for different activities</a:t>
            </a:r>
          </a:p>
          <a:p>
            <a:pPr marL="254000" indent="-158750">
              <a:lnSpc>
                <a:spcPct val="100000"/>
              </a:lnSpc>
              <a:spcBef>
                <a:spcPts val="905"/>
              </a:spcBef>
              <a:buSzPct val="83333"/>
              <a:buFont typeface="Arial" panose="020B0604020202020204" pitchFamily="34" charset="0"/>
              <a:buChar char="•"/>
              <a:tabLst>
                <a:tab pos="171450" algn="l"/>
              </a:tabLst>
            </a:pPr>
            <a:r>
              <a:rPr sz="1200" dirty="0">
                <a:latin typeface="Arial Unicode MS"/>
                <a:cs typeface="Arial Unicode MS"/>
              </a:rPr>
              <a:t>You could use it in your own classroom or when observing a colleague</a:t>
            </a:r>
          </a:p>
          <a:p>
            <a:pPr marL="254000" marR="276860" indent="-158750">
              <a:lnSpc>
                <a:spcPct val="121700"/>
              </a:lnSpc>
              <a:spcBef>
                <a:spcPts val="570"/>
              </a:spcBef>
              <a:buSzPct val="83333"/>
              <a:buFont typeface="Arial" panose="020B0604020202020204" pitchFamily="34" charset="0"/>
              <a:buChar char="•"/>
              <a:tabLst>
                <a:tab pos="171450" algn="l"/>
              </a:tabLst>
            </a:pPr>
            <a:r>
              <a:rPr sz="1200" dirty="0">
                <a:latin typeface="Arial Unicode MS"/>
                <a:cs typeface="Arial Unicode MS"/>
              </a:rPr>
              <a:t>Read through the descriptors for each category and decide which best applies to the lesson you have just observed</a:t>
            </a:r>
          </a:p>
        </p:txBody>
      </p:sp>
      <p:sp>
        <p:nvSpPr>
          <p:cNvPr id="6" name="object 6"/>
          <p:cNvSpPr txBox="1">
            <a:spLocks noGrp="1"/>
          </p:cNvSpPr>
          <p:nvPr>
            <p:ph type="sldNum" sz="quarter" idx="7"/>
          </p:nvPr>
        </p:nvSpPr>
        <p:spPr>
          <a:xfrm>
            <a:off x="5249962" y="7088109"/>
            <a:ext cx="192404" cy="154529"/>
          </a:xfrm>
          <a:prstGeom prst="rect">
            <a:avLst/>
          </a:prstGeom>
        </p:spPr>
        <p:txBody>
          <a:bodyPr vert="horz" wrap="square" lIns="0" tIns="635" rIns="0" bIns="0" rtlCol="0">
            <a:spAutoFit/>
          </a:bodyPr>
          <a:lstStyle/>
          <a:p>
            <a:pPr marL="25400">
              <a:lnSpc>
                <a:spcPct val="100000"/>
              </a:lnSpc>
              <a:spcBef>
                <a:spcPts val="5"/>
              </a:spcBef>
            </a:pPr>
            <a:r>
              <a:rPr dirty="0"/>
              <a:t>4</a:t>
            </a:r>
            <a:r>
              <a:rPr lang="en-GB" dirty="0"/>
              <a:t>9</a:t>
            </a:r>
            <a:endParaRP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23552" y="415162"/>
            <a:ext cx="4680585" cy="2379112"/>
          </a:xfrm>
          <a:prstGeom prst="rect">
            <a:avLst/>
          </a:prstGeom>
          <a:ln w="31733">
            <a:solidFill>
              <a:srgbClr val="1F497D"/>
            </a:solidFill>
          </a:ln>
        </p:spPr>
        <p:txBody>
          <a:bodyPr vert="horz" wrap="square" lIns="0" tIns="29209" rIns="0" bIns="0" rtlCol="0">
            <a:spAutoFit/>
          </a:bodyPr>
          <a:lstStyle/>
          <a:p>
            <a:pPr marL="83820" marR="95250" algn="just">
              <a:lnSpc>
                <a:spcPct val="120800"/>
              </a:lnSpc>
            </a:pPr>
            <a:r>
              <a:rPr lang="en-GB" sz="1600" b="1" dirty="0">
                <a:latin typeface="Arial"/>
                <a:cs typeface="Arial"/>
              </a:rPr>
              <a:t>2G: Group work self-assessment  </a:t>
            </a:r>
          </a:p>
          <a:p>
            <a:pPr marL="83820" marR="95250" algn="just">
              <a:lnSpc>
                <a:spcPct val="120800"/>
              </a:lnSpc>
            </a:pPr>
            <a:endParaRPr lang="en-GB" sz="800" b="1" dirty="0">
              <a:latin typeface="Arial"/>
              <a:cs typeface="Arial"/>
            </a:endParaRPr>
          </a:p>
          <a:p>
            <a:pPr marL="83820" marR="95250" algn="just">
              <a:lnSpc>
                <a:spcPct val="120800"/>
              </a:lnSpc>
            </a:pPr>
            <a:r>
              <a:rPr sz="1200" dirty="0">
                <a:latin typeface="Arial Unicode MS"/>
                <a:cs typeface="Arial Unicode MS"/>
              </a:rPr>
              <a:t>This template is for a group of </a:t>
            </a:r>
            <a:r>
              <a:rPr lang="en-GB" sz="1200" dirty="0">
                <a:latin typeface="Arial Unicode MS"/>
                <a:cs typeface="Arial Unicode MS"/>
              </a:rPr>
              <a:t>learners</a:t>
            </a:r>
            <a:r>
              <a:rPr sz="1200" dirty="0">
                <a:latin typeface="Arial Unicode MS"/>
                <a:cs typeface="Arial Unicode MS"/>
              </a:rPr>
              <a:t> to rate their own dialogue. It can help </a:t>
            </a:r>
            <a:r>
              <a:rPr lang="en-GB" sz="1200" dirty="0">
                <a:latin typeface="Arial Unicode MS"/>
                <a:cs typeface="Arial Unicode MS"/>
              </a:rPr>
              <a:t>them</a:t>
            </a:r>
            <a:r>
              <a:rPr sz="1200" dirty="0">
                <a:latin typeface="Arial Unicode MS"/>
                <a:cs typeface="Arial Unicode MS"/>
              </a:rPr>
              <a:t> to understand more about their own participation in dialogue</a:t>
            </a:r>
            <a:r>
              <a:rPr lang="en-GB" sz="1200" dirty="0">
                <a:latin typeface="Arial Unicode MS"/>
                <a:cs typeface="Arial Unicode MS"/>
              </a:rPr>
              <a:t> </a:t>
            </a:r>
            <a:r>
              <a:rPr lang="es-ES" sz="1200" dirty="0">
                <a:effectLst/>
                <a:latin typeface="Arial" panose="020B0604020202020204" pitchFamily="34" charset="0"/>
                <a:ea typeface="Times New Roman" panose="02020603050405020304" pitchFamily="18" charset="0"/>
              </a:rPr>
              <a:t>and </a:t>
            </a:r>
            <a:r>
              <a:rPr lang="es-ES" sz="1200" dirty="0" err="1">
                <a:effectLst/>
                <a:latin typeface="Arial" panose="020B0604020202020204" pitchFamily="34" charset="0"/>
                <a:ea typeface="Times New Roman" panose="02020603050405020304" pitchFamily="18" charset="0"/>
              </a:rPr>
              <a:t>repeating</a:t>
            </a:r>
            <a:r>
              <a:rPr lang="es-ES" sz="1200" dirty="0">
                <a:effectLst/>
                <a:latin typeface="Arial" panose="020B0604020202020204" pitchFamily="34" charset="0"/>
                <a:ea typeface="Times New Roman" panose="02020603050405020304" pitchFamily="18" charset="0"/>
              </a:rPr>
              <a:t> </a:t>
            </a:r>
            <a:r>
              <a:rPr lang="es-ES" sz="1200" dirty="0" err="1">
                <a:effectLst/>
                <a:latin typeface="Arial" panose="020B0604020202020204" pitchFamily="34" charset="0"/>
                <a:ea typeface="Times New Roman" panose="02020603050405020304" pitchFamily="18" charset="0"/>
              </a:rPr>
              <a:t>the</a:t>
            </a:r>
            <a:r>
              <a:rPr lang="es-ES" sz="1200" dirty="0">
                <a:effectLst/>
                <a:latin typeface="Arial" panose="020B0604020202020204" pitchFamily="34" charset="0"/>
                <a:ea typeface="Times New Roman" panose="02020603050405020304" pitchFamily="18" charset="0"/>
              </a:rPr>
              <a:t> </a:t>
            </a:r>
            <a:r>
              <a:rPr lang="es-ES" sz="1200" dirty="0" err="1">
                <a:effectLst/>
                <a:latin typeface="Arial" panose="020B0604020202020204" pitchFamily="34" charset="0"/>
                <a:ea typeface="Times New Roman" panose="02020603050405020304" pitchFamily="18" charset="0"/>
              </a:rPr>
              <a:t>assessment</a:t>
            </a:r>
            <a:r>
              <a:rPr lang="es-ES" sz="1200" dirty="0">
                <a:effectLst/>
                <a:latin typeface="Arial" panose="020B0604020202020204" pitchFamily="34" charset="0"/>
                <a:ea typeface="Times New Roman" panose="02020603050405020304" pitchFamily="18" charset="0"/>
              </a:rPr>
              <a:t> can </a:t>
            </a:r>
            <a:r>
              <a:rPr lang="es-ES" sz="1200" dirty="0" err="1">
                <a:effectLst/>
                <a:latin typeface="Arial" panose="020B0604020202020204" pitchFamily="34" charset="0"/>
                <a:ea typeface="Times New Roman" panose="02020603050405020304" pitchFamily="18" charset="0"/>
              </a:rPr>
              <a:t>help</a:t>
            </a:r>
            <a:r>
              <a:rPr lang="es-ES" sz="1200" dirty="0">
                <a:effectLst/>
                <a:latin typeface="Arial" panose="020B0604020202020204" pitchFamily="34" charset="0"/>
                <a:ea typeface="Times New Roman" panose="02020603050405020304" pitchFamily="18" charset="0"/>
              </a:rPr>
              <a:t> </a:t>
            </a:r>
            <a:r>
              <a:rPr lang="es-ES" sz="1200" dirty="0" err="1">
                <a:effectLst/>
                <a:latin typeface="Arial" panose="020B0604020202020204" pitchFamily="34" charset="0"/>
                <a:ea typeface="Times New Roman" panose="02020603050405020304" pitchFamily="18" charset="0"/>
              </a:rPr>
              <a:t>them</a:t>
            </a:r>
            <a:r>
              <a:rPr lang="es-ES" sz="1200" dirty="0">
                <a:effectLst/>
                <a:latin typeface="Arial" panose="020B0604020202020204" pitchFamily="34" charset="0"/>
                <a:ea typeface="Times New Roman" panose="02020603050405020304" pitchFamily="18" charset="0"/>
              </a:rPr>
              <a:t> </a:t>
            </a:r>
            <a:r>
              <a:rPr lang="es-ES" sz="1200" dirty="0" err="1">
                <a:effectLst/>
                <a:latin typeface="Arial" panose="020B0604020202020204" pitchFamily="34" charset="0"/>
                <a:ea typeface="Times New Roman" panose="02020603050405020304" pitchFamily="18" charset="0"/>
              </a:rPr>
              <a:t>make</a:t>
            </a:r>
            <a:r>
              <a:rPr lang="es-ES" sz="1200" dirty="0">
                <a:effectLst/>
                <a:latin typeface="Arial" panose="020B0604020202020204" pitchFamily="34" charset="0"/>
                <a:ea typeface="Times New Roman" panose="02020603050405020304" pitchFamily="18" charset="0"/>
              </a:rPr>
              <a:t> </a:t>
            </a:r>
            <a:r>
              <a:rPr lang="es-ES" sz="1200" dirty="0" err="1">
                <a:effectLst/>
                <a:latin typeface="Arial" panose="020B0604020202020204" pitchFamily="34" charset="0"/>
                <a:ea typeface="Times New Roman" panose="02020603050405020304" pitchFamily="18" charset="0"/>
              </a:rPr>
              <a:t>groupwork</a:t>
            </a:r>
            <a:r>
              <a:rPr lang="es-ES" sz="1200" dirty="0">
                <a:effectLst/>
                <a:latin typeface="Arial" panose="020B0604020202020204" pitchFamily="34" charset="0"/>
                <a:ea typeface="Times New Roman" panose="02020603050405020304" pitchFamily="18" charset="0"/>
              </a:rPr>
              <a:t> more </a:t>
            </a:r>
            <a:r>
              <a:rPr lang="es-ES" sz="1200" dirty="0" err="1">
                <a:effectLst/>
                <a:latin typeface="Arial" panose="020B0604020202020204" pitchFamily="34" charset="0"/>
                <a:ea typeface="Times New Roman" panose="02020603050405020304" pitchFamily="18" charset="0"/>
              </a:rPr>
              <a:t>effective</a:t>
            </a:r>
            <a:r>
              <a:rPr lang="es-ES" sz="1200" dirty="0">
                <a:effectLst/>
                <a:latin typeface="Arial" panose="020B0604020202020204" pitchFamily="34" charset="0"/>
                <a:ea typeface="Times New Roman" panose="02020603050405020304" pitchFamily="18" charset="0"/>
              </a:rPr>
              <a:t> </a:t>
            </a:r>
            <a:r>
              <a:rPr lang="es-ES" sz="1200" dirty="0" err="1">
                <a:effectLst/>
                <a:latin typeface="Arial" panose="020B0604020202020204" pitchFamily="34" charset="0"/>
                <a:ea typeface="Times New Roman" panose="02020603050405020304" pitchFamily="18" charset="0"/>
              </a:rPr>
              <a:t>over</a:t>
            </a:r>
            <a:r>
              <a:rPr lang="es-ES" sz="1200" dirty="0">
                <a:effectLst/>
                <a:latin typeface="Arial" panose="020B0604020202020204" pitchFamily="34" charset="0"/>
                <a:ea typeface="Times New Roman" panose="02020603050405020304" pitchFamily="18" charset="0"/>
              </a:rPr>
              <a:t> time</a:t>
            </a:r>
            <a:r>
              <a:rPr lang="en-GB" sz="1200" dirty="0">
                <a:effectLst/>
                <a:latin typeface="Arial" panose="020B0604020202020204" pitchFamily="34" charset="0"/>
                <a:ea typeface="Times New Roman" panose="02020603050405020304" pitchFamily="18" charset="0"/>
              </a:rPr>
              <a:t>. </a:t>
            </a:r>
            <a:r>
              <a:rPr sz="1200" dirty="0">
                <a:latin typeface="Arial Unicode MS"/>
                <a:cs typeface="Arial Unicode MS"/>
              </a:rPr>
              <a:t>It can also help you to understand what </a:t>
            </a:r>
            <a:r>
              <a:rPr lang="en-GB" sz="1200" dirty="0">
                <a:latin typeface="Arial Unicode MS"/>
                <a:cs typeface="Arial Unicode MS"/>
              </a:rPr>
              <a:t>learners</a:t>
            </a:r>
            <a:r>
              <a:rPr sz="1200" dirty="0">
                <a:latin typeface="Arial Unicode MS"/>
                <a:cs typeface="Arial Unicode MS"/>
              </a:rPr>
              <a:t> are thinking about their own dialogue. You might find that you have different perceptions of their dialogue and group work than they do.</a:t>
            </a:r>
          </a:p>
          <a:p>
            <a:pPr>
              <a:lnSpc>
                <a:spcPct val="100000"/>
              </a:lnSpc>
            </a:pPr>
            <a:endParaRPr sz="1000" dirty="0">
              <a:latin typeface="Times New Roman"/>
              <a:cs typeface="Times New Roman"/>
            </a:endParaRPr>
          </a:p>
          <a:p>
            <a:pPr marL="395605">
              <a:lnSpc>
                <a:spcPct val="100000"/>
              </a:lnSpc>
            </a:pPr>
            <a:r>
              <a:rPr sz="1200" b="1" dirty="0">
                <a:latin typeface="Arial"/>
                <a:cs typeface="Arial"/>
              </a:rPr>
              <a:t>Downloadable templates </a:t>
            </a:r>
            <a:r>
              <a:rPr sz="1200" dirty="0">
                <a:latin typeface="Arial Unicode MS"/>
                <a:cs typeface="Arial Unicode MS"/>
              </a:rPr>
              <a:t>are available from our </a:t>
            </a:r>
            <a:r>
              <a:rPr sz="1200" dirty="0">
                <a:latin typeface="Arial Unicode MS"/>
                <a:cs typeface="Arial Unicode MS"/>
                <a:hlinkClick r:id="rId3"/>
              </a:rPr>
              <a:t>website</a:t>
            </a:r>
            <a:r>
              <a:rPr sz="1200" b="1" dirty="0">
                <a:latin typeface="Arial"/>
                <a:cs typeface="Arial"/>
              </a:rPr>
              <a:t>.</a:t>
            </a:r>
            <a:endParaRPr sz="1200" dirty="0">
              <a:latin typeface="Arial"/>
              <a:cs typeface="Arial"/>
            </a:endParaRPr>
          </a:p>
        </p:txBody>
      </p:sp>
      <p:sp>
        <p:nvSpPr>
          <p:cNvPr id="3" name="object 3"/>
          <p:cNvSpPr txBox="1"/>
          <p:nvPr/>
        </p:nvSpPr>
        <p:spPr>
          <a:xfrm>
            <a:off x="5427979" y="426229"/>
            <a:ext cx="4625975" cy="2253887"/>
          </a:xfrm>
          <a:prstGeom prst="rect">
            <a:avLst/>
          </a:prstGeom>
          <a:ln w="31733">
            <a:solidFill>
              <a:srgbClr val="1F497D"/>
            </a:solidFill>
          </a:ln>
        </p:spPr>
        <p:txBody>
          <a:bodyPr vert="horz" wrap="square" lIns="0" tIns="76200" rIns="0" bIns="0" rtlCol="0">
            <a:spAutoFit/>
          </a:bodyPr>
          <a:lstStyle/>
          <a:p>
            <a:pPr marL="81915">
              <a:lnSpc>
                <a:spcPct val="100000"/>
              </a:lnSpc>
              <a:spcBef>
                <a:spcPts val="600"/>
              </a:spcBef>
            </a:pPr>
            <a:r>
              <a:rPr sz="1200" b="1" dirty="0">
                <a:latin typeface="Arial"/>
                <a:cs typeface="Arial"/>
              </a:rPr>
              <a:t>Guidance notes:</a:t>
            </a:r>
            <a:endParaRPr sz="1200" dirty="0">
              <a:latin typeface="Arial"/>
              <a:cs typeface="Arial"/>
            </a:endParaRPr>
          </a:p>
          <a:p>
            <a:pPr marL="253365" indent="-171450">
              <a:lnSpc>
                <a:spcPct val="100000"/>
              </a:lnSpc>
              <a:spcBef>
                <a:spcPts val="910"/>
              </a:spcBef>
              <a:buSzPct val="83333"/>
              <a:buFont typeface="Arial" panose="020B0604020202020204" pitchFamily="34" charset="0"/>
              <a:buChar char="•"/>
              <a:tabLst>
                <a:tab pos="169545" algn="l"/>
              </a:tabLst>
            </a:pPr>
            <a:r>
              <a:rPr sz="1200" dirty="0">
                <a:latin typeface="Arial Unicode MS"/>
                <a:cs typeface="Arial Unicode MS"/>
              </a:rPr>
              <a:t>The rating scale is: 1 = Not true; 2 = Partly true</a:t>
            </a:r>
            <a:r>
              <a:rPr lang="en-US" sz="1200" dirty="0">
                <a:latin typeface="Arial Unicode MS"/>
                <a:cs typeface="Arial Unicode MS"/>
              </a:rPr>
              <a:t>; </a:t>
            </a:r>
            <a:r>
              <a:rPr sz="1200" dirty="0">
                <a:latin typeface="Arial Unicode MS"/>
                <a:cs typeface="Arial Unicode MS"/>
              </a:rPr>
              <a:t>3 = Very true</a:t>
            </a:r>
          </a:p>
          <a:p>
            <a:pPr marL="253365" marR="114935" indent="-171450">
              <a:lnSpc>
                <a:spcPct val="120800"/>
              </a:lnSpc>
              <a:spcBef>
                <a:spcPts val="585"/>
              </a:spcBef>
              <a:buSzPct val="83333"/>
              <a:buFont typeface="Arial" panose="020B0604020202020204" pitchFamily="34" charset="0"/>
              <a:buChar char="•"/>
              <a:tabLst>
                <a:tab pos="169545" algn="l"/>
              </a:tabLst>
            </a:pPr>
            <a:r>
              <a:rPr lang="en-GB" sz="1200" dirty="0">
                <a:latin typeface="Arial Unicode MS"/>
                <a:cs typeface="Arial Unicode MS"/>
              </a:rPr>
              <a:t>Learners</a:t>
            </a:r>
            <a:r>
              <a:rPr sz="1200" dirty="0">
                <a:latin typeface="Arial Unicode MS"/>
                <a:cs typeface="Arial Unicode MS"/>
              </a:rPr>
              <a:t> can either complete one per group or one each. This can be </a:t>
            </a:r>
            <a:r>
              <a:rPr lang="en-GB" sz="1200" dirty="0">
                <a:latin typeface="Arial Unicode MS"/>
                <a:cs typeface="Arial Unicode MS"/>
              </a:rPr>
              <a:t>an </a:t>
            </a:r>
            <a:r>
              <a:rPr sz="1200" dirty="0">
                <a:latin typeface="Arial Unicode MS"/>
                <a:cs typeface="Arial Unicode MS"/>
              </a:rPr>
              <a:t>interesting </a:t>
            </a:r>
            <a:r>
              <a:rPr lang="en-GB" sz="1200" dirty="0">
                <a:latin typeface="Arial Unicode MS"/>
                <a:cs typeface="Arial Unicode MS"/>
              </a:rPr>
              <a:t>activity </a:t>
            </a:r>
            <a:r>
              <a:rPr sz="1200" dirty="0">
                <a:latin typeface="Arial Unicode MS"/>
                <a:cs typeface="Arial Unicode MS"/>
              </a:rPr>
              <a:t>as different members of the group might have very different perceptions and this can lead to good discussion</a:t>
            </a:r>
          </a:p>
          <a:p>
            <a:pPr marL="253365" marR="264795" indent="-171450">
              <a:lnSpc>
                <a:spcPct val="120000"/>
              </a:lnSpc>
              <a:spcBef>
                <a:spcPts val="620"/>
              </a:spcBef>
              <a:buSzPct val="83333"/>
              <a:buFont typeface="Arial" panose="020B0604020202020204" pitchFamily="34" charset="0"/>
              <a:buChar char="•"/>
              <a:tabLst>
                <a:tab pos="169545" algn="l"/>
              </a:tabLst>
            </a:pPr>
            <a:r>
              <a:rPr sz="1200" dirty="0">
                <a:latin typeface="Arial Unicode MS"/>
                <a:cs typeface="Arial Unicode MS"/>
              </a:rPr>
              <a:t>Th</a:t>
            </a:r>
            <a:r>
              <a:rPr lang="en-GB" sz="1200" dirty="0">
                <a:latin typeface="Arial Unicode MS"/>
                <a:cs typeface="Arial Unicode MS"/>
              </a:rPr>
              <a:t>is</a:t>
            </a:r>
            <a:r>
              <a:rPr sz="1200" dirty="0">
                <a:latin typeface="Arial Unicode MS"/>
                <a:cs typeface="Arial Unicode MS"/>
              </a:rPr>
              <a:t> example is for </a:t>
            </a:r>
            <a:r>
              <a:rPr lang="en-GB" sz="1200" dirty="0">
                <a:latin typeface="Arial Unicode MS"/>
                <a:cs typeface="Arial Unicode MS"/>
              </a:rPr>
              <a:t>self-assessment by learners</a:t>
            </a:r>
            <a:r>
              <a:rPr sz="1200" dirty="0">
                <a:latin typeface="Arial Unicode MS"/>
                <a:cs typeface="Arial Unicode MS"/>
              </a:rPr>
              <a:t> </a:t>
            </a:r>
            <a:r>
              <a:rPr lang="en-GB" sz="1200" dirty="0">
                <a:latin typeface="Arial Unicode MS"/>
                <a:cs typeface="Arial Unicode MS"/>
              </a:rPr>
              <a:t>of any age, </a:t>
            </a:r>
            <a:r>
              <a:rPr sz="1200" dirty="0">
                <a:latin typeface="Arial Unicode MS"/>
                <a:cs typeface="Arial Unicode MS"/>
              </a:rPr>
              <a:t>including adults.</a:t>
            </a:r>
            <a:r>
              <a:rPr lang="en-GB" sz="1200" dirty="0">
                <a:latin typeface="Arial Unicode MS"/>
                <a:cs typeface="Arial Unicode MS"/>
              </a:rPr>
              <a:t> In the downloadable templates </a:t>
            </a:r>
            <a:r>
              <a:rPr sz="1200" dirty="0">
                <a:latin typeface="Arial Unicode MS"/>
                <a:cs typeface="Arial Unicode MS"/>
              </a:rPr>
              <a:t>there is </a:t>
            </a:r>
            <a:r>
              <a:rPr lang="en-GB" sz="1200" dirty="0">
                <a:latin typeface="Arial Unicode MS"/>
                <a:cs typeface="Arial Unicode MS"/>
              </a:rPr>
              <a:t>also </a:t>
            </a:r>
            <a:r>
              <a:rPr sz="1200" dirty="0">
                <a:latin typeface="Arial Unicode MS"/>
                <a:cs typeface="Arial Unicode MS"/>
              </a:rPr>
              <a:t>a version for </a:t>
            </a:r>
            <a:r>
              <a:rPr lang="en-GB" sz="1200" dirty="0">
                <a:latin typeface="Arial Unicode MS"/>
                <a:cs typeface="Arial Unicode MS"/>
              </a:rPr>
              <a:t>adult observers.</a:t>
            </a:r>
            <a:endParaRPr sz="1200" dirty="0">
              <a:latin typeface="Arial Unicode MS"/>
              <a:cs typeface="Arial Unicode MS"/>
            </a:endParaRPr>
          </a:p>
        </p:txBody>
      </p:sp>
      <p:graphicFrame>
        <p:nvGraphicFramePr>
          <p:cNvPr id="4" name="object 4"/>
          <p:cNvGraphicFramePr>
            <a:graphicFrameLocks noGrp="1"/>
          </p:cNvGraphicFramePr>
          <p:nvPr>
            <p:extLst>
              <p:ext uri="{D42A27DB-BD31-4B8C-83A1-F6EECF244321}">
                <p14:modId xmlns:p14="http://schemas.microsoft.com/office/powerpoint/2010/main" val="2913981556"/>
              </p:ext>
            </p:extLst>
          </p:nvPr>
        </p:nvGraphicFramePr>
        <p:xfrm>
          <a:off x="304594" y="2943225"/>
          <a:ext cx="9777982" cy="4406383"/>
        </p:xfrm>
        <a:graphic>
          <a:graphicData uri="http://schemas.openxmlformats.org/drawingml/2006/table">
            <a:tbl>
              <a:tblPr firstRow="1" bandRow="1">
                <a:tableStyleId>{2D5ABB26-0587-4C30-8999-92F81FD0307C}</a:tableStyleId>
              </a:tblPr>
              <a:tblGrid>
                <a:gridCol w="7833358">
                  <a:extLst>
                    <a:ext uri="{9D8B030D-6E8A-4147-A177-3AD203B41FA5}">
                      <a16:colId xmlns:a16="http://schemas.microsoft.com/office/drawing/2014/main" val="20000"/>
                    </a:ext>
                  </a:extLst>
                </a:gridCol>
                <a:gridCol w="1944624">
                  <a:extLst>
                    <a:ext uri="{9D8B030D-6E8A-4147-A177-3AD203B41FA5}">
                      <a16:colId xmlns:a16="http://schemas.microsoft.com/office/drawing/2014/main" val="20001"/>
                    </a:ext>
                  </a:extLst>
                </a:gridCol>
              </a:tblGrid>
              <a:tr h="331534">
                <a:tc>
                  <a:txBody>
                    <a:bodyPr/>
                    <a:lstStyle/>
                    <a:p>
                      <a:pPr marL="33020">
                        <a:lnSpc>
                          <a:spcPct val="100000"/>
                        </a:lnSpc>
                        <a:spcBef>
                          <a:spcPts val="229"/>
                        </a:spcBef>
                      </a:pPr>
                      <a:r>
                        <a:rPr sz="1400" b="1" spc="0" baseline="0" dirty="0">
                          <a:latin typeface="Arial"/>
                          <a:cs typeface="Arial"/>
                        </a:rPr>
                        <a:t>Criteria</a:t>
                      </a:r>
                      <a:endParaRPr sz="1400" spc="0" baseline="0" dirty="0">
                        <a:latin typeface="Arial"/>
                        <a:cs typeface="Arial"/>
                      </a:endParaRPr>
                    </a:p>
                  </a:txBody>
                  <a:tcPr marL="0" marR="0" marT="29209" marB="0">
                    <a:lnL w="6095">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gn="ctr">
                        <a:lnSpc>
                          <a:spcPct val="100000"/>
                        </a:lnSpc>
                        <a:spcBef>
                          <a:spcPts val="229"/>
                        </a:spcBef>
                      </a:pPr>
                      <a:r>
                        <a:rPr sz="1400" b="1" spc="0" baseline="0" dirty="0">
                          <a:latin typeface="Arial"/>
                          <a:cs typeface="Arial"/>
                        </a:rPr>
                        <a:t>Rating</a:t>
                      </a:r>
                      <a:endParaRPr sz="1400" spc="0" baseline="0" dirty="0">
                        <a:latin typeface="Arial"/>
                        <a:cs typeface="Arial"/>
                      </a:endParaRPr>
                    </a:p>
                  </a:txBody>
                  <a:tcPr marL="0" marR="0" marT="29209"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0"/>
                  </a:ext>
                </a:extLst>
              </a:tr>
              <a:tr h="407733">
                <a:tc>
                  <a:txBody>
                    <a:bodyPr/>
                    <a:lstStyle/>
                    <a:p>
                      <a:pPr marL="33020">
                        <a:lnSpc>
                          <a:spcPct val="100000"/>
                        </a:lnSpc>
                        <a:spcBef>
                          <a:spcPts val="265"/>
                        </a:spcBef>
                      </a:pPr>
                      <a:r>
                        <a:rPr sz="1200" b="1" spc="0" baseline="0" dirty="0">
                          <a:latin typeface="Arial"/>
                          <a:cs typeface="Arial"/>
                        </a:rPr>
                        <a:t>G1 –  Everyone in the group </a:t>
                      </a:r>
                      <a:r>
                        <a:rPr lang="en-GB" sz="1200" b="1" spc="0" baseline="0" dirty="0">
                          <a:latin typeface="Arial"/>
                          <a:cs typeface="Arial"/>
                        </a:rPr>
                        <a:t>was involved</a:t>
                      </a:r>
                      <a:endParaRPr sz="1200" spc="0" baseline="0" dirty="0">
                        <a:latin typeface="Arial"/>
                        <a:cs typeface="Arial"/>
                      </a:endParaRPr>
                    </a:p>
                  </a:txBody>
                  <a:tcPr marL="0" marR="0" marT="33655" marB="0">
                    <a:lnL w="6095">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20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1"/>
                  </a:ext>
                </a:extLst>
              </a:tr>
              <a:tr h="407733">
                <a:tc>
                  <a:txBody>
                    <a:bodyPr/>
                    <a:lstStyle/>
                    <a:p>
                      <a:pPr marL="33020">
                        <a:lnSpc>
                          <a:spcPct val="100000"/>
                        </a:lnSpc>
                        <a:spcBef>
                          <a:spcPts val="260"/>
                        </a:spcBef>
                      </a:pPr>
                      <a:r>
                        <a:rPr sz="1200" b="1" spc="0" baseline="0" dirty="0">
                          <a:latin typeface="Arial"/>
                          <a:cs typeface="Arial"/>
                        </a:rPr>
                        <a:t>G2 –  We worked </a:t>
                      </a:r>
                      <a:r>
                        <a:rPr lang="en-GB" sz="1200" b="1" spc="0" baseline="0" dirty="0">
                          <a:latin typeface="Arial"/>
                          <a:cs typeface="Arial"/>
                        </a:rPr>
                        <a:t>together </a:t>
                      </a:r>
                      <a:r>
                        <a:rPr sz="1200" b="1" spc="0" baseline="0" dirty="0">
                          <a:latin typeface="Arial"/>
                          <a:cs typeface="Arial"/>
                        </a:rPr>
                        <a:t>as a single group and didn’t split up</a:t>
                      </a:r>
                      <a:endParaRPr sz="1200" spc="0" baseline="0" dirty="0">
                        <a:latin typeface="Arial"/>
                        <a:cs typeface="Arial"/>
                      </a:endParaRPr>
                    </a:p>
                  </a:txBody>
                  <a:tcPr marL="0" marR="0" marT="33020" marB="0">
                    <a:lnL w="6095">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20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2"/>
                  </a:ext>
                </a:extLst>
              </a:tr>
              <a:tr h="407734">
                <a:tc>
                  <a:txBody>
                    <a:bodyPr/>
                    <a:lstStyle/>
                    <a:p>
                      <a:pPr marL="33020">
                        <a:lnSpc>
                          <a:spcPct val="100000"/>
                        </a:lnSpc>
                        <a:spcBef>
                          <a:spcPts val="265"/>
                        </a:spcBef>
                      </a:pPr>
                      <a:r>
                        <a:rPr sz="1200" b="1" spc="0" baseline="0" dirty="0">
                          <a:latin typeface="Arial"/>
                          <a:cs typeface="Arial"/>
                        </a:rPr>
                        <a:t>G3 –  Most or all of our talk was about the task we were doing</a:t>
                      </a:r>
                      <a:endParaRPr sz="1200" spc="0" baseline="0" dirty="0">
                        <a:latin typeface="Arial"/>
                        <a:cs typeface="Arial"/>
                      </a:endParaRPr>
                    </a:p>
                  </a:txBody>
                  <a:tcPr marL="0" marR="0" marT="33655" marB="0">
                    <a:lnL w="6095">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20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3"/>
                  </a:ext>
                </a:extLst>
              </a:tr>
              <a:tr h="407733">
                <a:tc>
                  <a:txBody>
                    <a:bodyPr/>
                    <a:lstStyle/>
                    <a:p>
                      <a:pPr marL="33020">
                        <a:lnSpc>
                          <a:spcPct val="100000"/>
                        </a:lnSpc>
                        <a:spcBef>
                          <a:spcPts val="265"/>
                        </a:spcBef>
                      </a:pPr>
                      <a:r>
                        <a:rPr sz="1200" b="1" spc="0" baseline="0" dirty="0">
                          <a:latin typeface="Arial"/>
                          <a:cs typeface="Arial"/>
                        </a:rPr>
                        <a:t>G4 -  We shared our own ideas and built on each other's</a:t>
                      </a:r>
                      <a:endParaRPr sz="1200" spc="0" baseline="0" dirty="0">
                        <a:latin typeface="Arial"/>
                        <a:cs typeface="Arial"/>
                      </a:endParaRPr>
                    </a:p>
                  </a:txBody>
                  <a:tcPr marL="0" marR="0" marT="33655" marB="0">
                    <a:lnL w="6095">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20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4"/>
                  </a:ext>
                </a:extLst>
              </a:tr>
              <a:tr h="407733">
                <a:tc>
                  <a:txBody>
                    <a:bodyPr/>
                    <a:lstStyle/>
                    <a:p>
                      <a:pPr marL="33020">
                        <a:lnSpc>
                          <a:spcPct val="100000"/>
                        </a:lnSpc>
                        <a:spcBef>
                          <a:spcPts val="260"/>
                        </a:spcBef>
                      </a:pPr>
                      <a:r>
                        <a:rPr sz="1200" b="1" spc="0" baseline="0" dirty="0">
                          <a:latin typeface="Arial"/>
                          <a:cs typeface="Arial"/>
                        </a:rPr>
                        <a:t>G5 - We listened carefully when others were speaking and took on board what they were saying</a:t>
                      </a:r>
                      <a:endParaRPr sz="1200" spc="0" baseline="0" dirty="0">
                        <a:latin typeface="Arial"/>
                        <a:cs typeface="Arial"/>
                      </a:endParaRPr>
                    </a:p>
                  </a:txBody>
                  <a:tcPr marL="0" marR="0" marT="33020" marB="0">
                    <a:lnL w="6095">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20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5"/>
                  </a:ext>
                </a:extLst>
              </a:tr>
              <a:tr h="407734">
                <a:tc>
                  <a:txBody>
                    <a:bodyPr/>
                    <a:lstStyle/>
                    <a:p>
                      <a:pPr marL="33020">
                        <a:lnSpc>
                          <a:spcPct val="100000"/>
                        </a:lnSpc>
                        <a:spcBef>
                          <a:spcPts val="265"/>
                        </a:spcBef>
                      </a:pPr>
                      <a:r>
                        <a:rPr sz="1200" b="1" spc="0" baseline="0" dirty="0">
                          <a:latin typeface="Arial"/>
                          <a:cs typeface="Arial"/>
                        </a:rPr>
                        <a:t>G6 – We enjoyed working together in a group</a:t>
                      </a:r>
                      <a:endParaRPr sz="1200" spc="0" baseline="0" dirty="0">
                        <a:latin typeface="Arial"/>
                        <a:cs typeface="Arial"/>
                      </a:endParaRPr>
                    </a:p>
                  </a:txBody>
                  <a:tcPr marL="0" marR="0" marT="33655" marB="0">
                    <a:lnL w="6095">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20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6"/>
                  </a:ext>
                </a:extLst>
              </a:tr>
              <a:tr h="407734">
                <a:tc>
                  <a:txBody>
                    <a:bodyPr/>
                    <a:lstStyle/>
                    <a:p>
                      <a:pPr marL="33020">
                        <a:lnSpc>
                          <a:spcPct val="100000"/>
                        </a:lnSpc>
                        <a:spcBef>
                          <a:spcPts val="260"/>
                        </a:spcBef>
                      </a:pPr>
                      <a:r>
                        <a:rPr sz="1200" b="1" spc="0" baseline="0" dirty="0">
                          <a:latin typeface="Arial"/>
                          <a:cs typeface="Arial"/>
                        </a:rPr>
                        <a:t>G7 – When we made suggestions or agreed/disagreed with others, we gave reasons</a:t>
                      </a:r>
                      <a:endParaRPr sz="1200" spc="0" baseline="0" dirty="0">
                        <a:latin typeface="Arial"/>
                        <a:cs typeface="Arial"/>
                      </a:endParaRPr>
                    </a:p>
                  </a:txBody>
                  <a:tcPr marL="0" marR="0" marT="33020" marB="0">
                    <a:lnL w="6095">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200" dirty="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7"/>
                  </a:ext>
                </a:extLst>
              </a:tr>
              <a:tr h="407733">
                <a:tc>
                  <a:txBody>
                    <a:bodyPr/>
                    <a:lstStyle/>
                    <a:p>
                      <a:pPr marL="33020">
                        <a:lnSpc>
                          <a:spcPct val="100000"/>
                        </a:lnSpc>
                        <a:spcBef>
                          <a:spcPts val="260"/>
                        </a:spcBef>
                      </a:pPr>
                      <a:r>
                        <a:rPr sz="1200" b="1" spc="0" baseline="0" dirty="0">
                          <a:latin typeface="Arial"/>
                          <a:cs typeface="Arial"/>
                        </a:rPr>
                        <a:t>G8 – We challenged or commented</a:t>
                      </a:r>
                      <a:r>
                        <a:rPr lang="en-GB" sz="1200" b="1" spc="0" baseline="0" dirty="0">
                          <a:latin typeface="Arial"/>
                          <a:cs typeface="Arial"/>
                        </a:rPr>
                        <a:t> on</a:t>
                      </a:r>
                      <a:r>
                        <a:rPr sz="1200" b="1" spc="0" baseline="0" dirty="0">
                          <a:latin typeface="Arial"/>
                          <a:cs typeface="Arial"/>
                        </a:rPr>
                        <a:t> each other’s ideas in a respectful and constructive way</a:t>
                      </a:r>
                      <a:endParaRPr sz="1200" spc="0" baseline="0" dirty="0">
                        <a:latin typeface="Arial"/>
                        <a:cs typeface="Arial"/>
                      </a:endParaRPr>
                    </a:p>
                  </a:txBody>
                  <a:tcPr marL="0" marR="0" marT="33020" marB="0">
                    <a:lnL w="6095">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200" dirty="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8"/>
                  </a:ext>
                </a:extLst>
              </a:tr>
              <a:tr h="407734">
                <a:tc>
                  <a:txBody>
                    <a:bodyPr/>
                    <a:lstStyle/>
                    <a:p>
                      <a:pPr marL="33020">
                        <a:lnSpc>
                          <a:spcPct val="100000"/>
                        </a:lnSpc>
                        <a:spcBef>
                          <a:spcPts val="265"/>
                        </a:spcBef>
                      </a:pPr>
                      <a:r>
                        <a:rPr sz="1200" b="1" spc="0" baseline="0" dirty="0">
                          <a:latin typeface="Arial"/>
                          <a:cs typeface="Arial"/>
                        </a:rPr>
                        <a:t>G9 – </a:t>
                      </a:r>
                      <a:r>
                        <a:rPr lang="en-GB" sz="1200" b="1" spc="0" baseline="0" dirty="0">
                          <a:latin typeface="Arial"/>
                          <a:cs typeface="Arial"/>
                        </a:rPr>
                        <a:t>If there was disagreement, w</a:t>
                      </a:r>
                      <a:r>
                        <a:rPr sz="1200" b="1" spc="0" baseline="0" dirty="0">
                          <a:latin typeface="Arial"/>
                          <a:cs typeface="Arial"/>
                        </a:rPr>
                        <a:t>e tried to reach </a:t>
                      </a:r>
                      <a:r>
                        <a:rPr lang="en-GB" sz="1200" b="1" spc="0" baseline="0" dirty="0">
                          <a:latin typeface="Arial"/>
                          <a:cs typeface="Arial"/>
                        </a:rPr>
                        <a:t>agreement</a:t>
                      </a:r>
                      <a:r>
                        <a:rPr sz="1200" b="1" spc="0" baseline="0" dirty="0">
                          <a:latin typeface="Arial"/>
                          <a:cs typeface="Arial"/>
                        </a:rPr>
                        <a:t> or </a:t>
                      </a:r>
                      <a:r>
                        <a:rPr lang="en-GB" sz="1200" b="1" spc="0" baseline="0" dirty="0">
                          <a:latin typeface="Arial"/>
                          <a:cs typeface="Arial"/>
                        </a:rPr>
                        <a:t>find a </a:t>
                      </a:r>
                      <a:r>
                        <a:rPr sz="1200" b="1" spc="0" baseline="0" dirty="0">
                          <a:latin typeface="Arial"/>
                          <a:cs typeface="Arial"/>
                        </a:rPr>
                        <a:t>compromise</a:t>
                      </a:r>
                      <a:endParaRPr sz="1200" spc="0" baseline="0" dirty="0">
                        <a:latin typeface="Arial"/>
                        <a:cs typeface="Arial"/>
                      </a:endParaRPr>
                    </a:p>
                  </a:txBody>
                  <a:tcPr marL="0" marR="0" marT="33655" marB="0">
                    <a:lnL w="6095">
                      <a:solidFill>
                        <a:srgbClr val="000000"/>
                      </a:solidFill>
                      <a:prstDash val="solid"/>
                    </a:lnL>
                    <a:lnR w="6096">
                      <a:solidFill>
                        <a:srgbClr val="000000"/>
                      </a:solidFill>
                      <a:prstDash val="solid"/>
                    </a:lnR>
                    <a:lnT w="6096">
                      <a:solidFill>
                        <a:srgbClr val="000000"/>
                      </a:solidFill>
                      <a:prstDash val="solid"/>
                    </a:lnT>
                    <a:lnB w="6095">
                      <a:solidFill>
                        <a:srgbClr val="000000"/>
                      </a:solidFill>
                      <a:prstDash val="solid"/>
                    </a:lnB>
                  </a:tcPr>
                </a:tc>
                <a:tc>
                  <a:txBody>
                    <a:bodyPr/>
                    <a:lstStyle/>
                    <a:p>
                      <a:endParaRPr sz="1200" dirty="0">
                        <a:latin typeface="Arial"/>
                        <a:cs typeface="Arial"/>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5">
                      <a:solidFill>
                        <a:srgbClr val="000000"/>
                      </a:solidFill>
                      <a:prstDash val="solid"/>
                    </a:lnB>
                  </a:tcPr>
                </a:tc>
                <a:extLst>
                  <a:ext uri="{0D108BD9-81ED-4DB2-BD59-A6C34878D82A}">
                    <a16:rowId xmlns:a16="http://schemas.microsoft.com/office/drawing/2014/main" val="10009"/>
                  </a:ext>
                </a:extLst>
              </a:tr>
              <a:tr h="405248">
                <a:tc>
                  <a:txBody>
                    <a:bodyPr/>
                    <a:lstStyle/>
                    <a:p>
                      <a:pPr marL="2005330" algn="ctr">
                        <a:lnSpc>
                          <a:spcPts val="475"/>
                        </a:lnSpc>
                      </a:pPr>
                      <a:endParaRPr sz="1000" spc="0" baseline="0" dirty="0">
                        <a:latin typeface="Arial"/>
                        <a:cs typeface="Arial"/>
                      </a:endParaRPr>
                    </a:p>
                    <a:p>
                      <a:pPr marL="33020">
                        <a:lnSpc>
                          <a:spcPts val="1225"/>
                        </a:lnSpc>
                      </a:pPr>
                      <a:r>
                        <a:rPr sz="1200" b="1" spc="0" baseline="0" dirty="0">
                          <a:latin typeface="Arial"/>
                          <a:cs typeface="Arial"/>
                        </a:rPr>
                        <a:t>G10 – Our discussions and disagreements helped us learn from each other</a:t>
                      </a:r>
                      <a:endParaRPr sz="1200" spc="0" baseline="0" dirty="0">
                        <a:latin typeface="Arial"/>
                        <a:cs typeface="Arial"/>
                      </a:endParaRPr>
                    </a:p>
                  </a:txBody>
                  <a:tcPr marL="0" marR="0" marT="0" marB="0">
                    <a:lnL w="6095">
                      <a:solidFill>
                        <a:srgbClr val="000000"/>
                      </a:solidFill>
                      <a:prstDash val="solid"/>
                    </a:lnL>
                    <a:lnR w="6096">
                      <a:solidFill>
                        <a:srgbClr val="000000"/>
                      </a:solidFill>
                      <a:prstDash val="solid"/>
                    </a:lnR>
                    <a:lnT w="6095">
                      <a:solidFill>
                        <a:srgbClr val="000000"/>
                      </a:solidFill>
                      <a:prstDash val="solid"/>
                    </a:lnT>
                    <a:lnB w="1079">
                      <a:solidFill>
                        <a:srgbClr val="000000"/>
                      </a:solidFill>
                      <a:prstDash val="solid"/>
                    </a:lnB>
                  </a:tcPr>
                </a:tc>
                <a:tc>
                  <a:txBody>
                    <a:bodyPr/>
                    <a:lstStyle/>
                    <a:p>
                      <a:endParaRPr sz="1200" dirty="0">
                        <a:latin typeface="Arial"/>
                        <a:cs typeface="Arial"/>
                      </a:endParaRPr>
                    </a:p>
                  </a:txBody>
                  <a:tcPr marL="0" marR="0" marT="0" marB="0">
                    <a:lnL w="6096">
                      <a:solidFill>
                        <a:srgbClr val="000000"/>
                      </a:solidFill>
                      <a:prstDash val="solid"/>
                    </a:lnL>
                    <a:lnR w="6096">
                      <a:solidFill>
                        <a:srgbClr val="000000"/>
                      </a:solidFill>
                      <a:prstDash val="solid"/>
                    </a:lnR>
                    <a:lnT w="6095">
                      <a:solidFill>
                        <a:srgbClr val="000000"/>
                      </a:solidFill>
                      <a:prstDash val="solid"/>
                    </a:lnT>
                    <a:lnB w="1079">
                      <a:solidFill>
                        <a:srgbClr val="000000"/>
                      </a:solidFill>
                      <a:prstDash val="solid"/>
                    </a:lnB>
                  </a:tcPr>
                </a:tc>
                <a:extLst>
                  <a:ext uri="{0D108BD9-81ED-4DB2-BD59-A6C34878D82A}">
                    <a16:rowId xmlns:a16="http://schemas.microsoft.com/office/drawing/2014/main" val="10010"/>
                  </a:ext>
                </a:extLst>
              </a:tr>
            </a:tbl>
          </a:graphicData>
        </a:graphic>
      </p:graphicFrame>
      <p:sp>
        <p:nvSpPr>
          <p:cNvPr id="5" name="object 5"/>
          <p:cNvSpPr/>
          <p:nvPr/>
        </p:nvSpPr>
        <p:spPr>
          <a:xfrm>
            <a:off x="501336" y="2463943"/>
            <a:ext cx="276220" cy="276221"/>
          </a:xfrm>
          <a:prstGeom prst="rect">
            <a:avLst/>
          </a:prstGeom>
          <a:blipFill>
            <a:blip r:embed="rId4" cstate="print"/>
            <a:stretch>
              <a:fillRect/>
            </a:stretch>
          </a:blipFill>
        </p:spPr>
        <p:txBody>
          <a:bodyPr wrap="square" lIns="0" tIns="0" rIns="0" bIns="0" rtlCol="0"/>
          <a:lstStyle/>
          <a:p>
            <a:endParaRPr/>
          </a:p>
        </p:txBody>
      </p:sp>
      <p:sp>
        <p:nvSpPr>
          <p:cNvPr id="6" name="TextBox 5">
            <a:extLst>
              <a:ext uri="{FF2B5EF4-FFF2-40B4-BE49-F238E27FC236}">
                <a16:creationId xmlns:a16="http://schemas.microsoft.com/office/drawing/2014/main" id="{BB13AF39-C314-DAC3-9C8E-8D692E0214D0}"/>
              </a:ext>
            </a:extLst>
          </p:cNvPr>
          <p:cNvSpPr txBox="1"/>
          <p:nvPr/>
        </p:nvSpPr>
        <p:spPr>
          <a:xfrm>
            <a:off x="6413500" y="7070576"/>
            <a:ext cx="457200" cy="276999"/>
          </a:xfrm>
          <a:prstGeom prst="rect">
            <a:avLst/>
          </a:prstGeom>
          <a:noFill/>
        </p:spPr>
        <p:txBody>
          <a:bodyPr wrap="square" rtlCol="0">
            <a:spAutoFit/>
          </a:bodyPr>
          <a:lstStyle/>
          <a:p>
            <a:r>
              <a:rPr lang="en-US" sz="1200" dirty="0"/>
              <a:t>50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721661072"/>
              </p:ext>
            </p:extLst>
          </p:nvPr>
        </p:nvGraphicFramePr>
        <p:xfrm>
          <a:off x="2919920" y="1784458"/>
          <a:ext cx="4672584" cy="5231380"/>
        </p:xfrm>
        <a:graphic>
          <a:graphicData uri="http://schemas.openxmlformats.org/drawingml/2006/table">
            <a:tbl>
              <a:tblPr firstRow="1" bandRow="1">
                <a:tableStyleId>{2D5ABB26-0587-4C30-8999-92F81FD0307C}</a:tableStyleId>
              </a:tblPr>
              <a:tblGrid>
                <a:gridCol w="4672584">
                  <a:extLst>
                    <a:ext uri="{9D8B030D-6E8A-4147-A177-3AD203B41FA5}">
                      <a16:colId xmlns:a16="http://schemas.microsoft.com/office/drawing/2014/main" val="20000"/>
                    </a:ext>
                  </a:extLst>
                </a:gridCol>
              </a:tblGrid>
              <a:tr h="566927">
                <a:tc>
                  <a:txBody>
                    <a:bodyPr/>
                    <a:lstStyle/>
                    <a:p>
                      <a:pPr marL="88265">
                        <a:lnSpc>
                          <a:spcPct val="100000"/>
                        </a:lnSpc>
                        <a:spcBef>
                          <a:spcPts val="670"/>
                        </a:spcBef>
                      </a:pPr>
                      <a:r>
                        <a:rPr sz="1400" spc="-55" dirty="0">
                          <a:latin typeface="+mj-lt"/>
                          <a:cs typeface="Arial Unicode MS"/>
                        </a:rPr>
                        <a:t>Video </a:t>
                      </a:r>
                      <a:r>
                        <a:rPr sz="1400" spc="-40" dirty="0">
                          <a:latin typeface="+mj-lt"/>
                          <a:cs typeface="Arial Unicode MS"/>
                        </a:rPr>
                        <a:t>1: </a:t>
                      </a:r>
                      <a:r>
                        <a:rPr sz="1400" spc="-35" dirty="0">
                          <a:latin typeface="+mj-lt"/>
                          <a:cs typeface="Arial Unicode MS"/>
                        </a:rPr>
                        <a:t>What </a:t>
                      </a:r>
                      <a:r>
                        <a:rPr sz="1400" spc="-65" dirty="0">
                          <a:latin typeface="+mj-lt"/>
                          <a:cs typeface="Arial Unicode MS"/>
                        </a:rPr>
                        <a:t>is </a:t>
                      </a:r>
                      <a:r>
                        <a:rPr sz="1400" spc="-40" dirty="0">
                          <a:latin typeface="+mj-lt"/>
                          <a:cs typeface="Arial Unicode MS"/>
                        </a:rPr>
                        <a:t>educational</a:t>
                      </a:r>
                      <a:r>
                        <a:rPr sz="1400" spc="-150" dirty="0">
                          <a:latin typeface="+mj-lt"/>
                          <a:cs typeface="Arial Unicode MS"/>
                        </a:rPr>
                        <a:t> </a:t>
                      </a:r>
                      <a:r>
                        <a:rPr sz="1400" spc="-60" dirty="0">
                          <a:latin typeface="+mj-lt"/>
                          <a:cs typeface="Arial Unicode MS"/>
                        </a:rPr>
                        <a:t>dialogue?</a:t>
                      </a:r>
                      <a:endParaRPr sz="1400" dirty="0">
                        <a:latin typeface="+mj-lt"/>
                        <a:cs typeface="Arial Unicode MS"/>
                      </a:endParaRPr>
                    </a:p>
                  </a:txBody>
                  <a:tcPr marL="0" marR="0" marT="85090" marB="0">
                    <a:lnL w="6096">
                      <a:solidFill>
                        <a:srgbClr val="1F497D"/>
                      </a:solidFill>
                      <a:prstDash val="solid"/>
                    </a:lnL>
                    <a:lnR w="6096">
                      <a:solidFill>
                        <a:srgbClr val="1F497D"/>
                      </a:solidFill>
                      <a:prstDash val="solid"/>
                    </a:lnR>
                    <a:lnT w="6096">
                      <a:solidFill>
                        <a:srgbClr val="1F497D"/>
                      </a:solidFill>
                      <a:prstDash val="solid"/>
                    </a:lnT>
                    <a:lnB w="6096">
                      <a:solidFill>
                        <a:srgbClr val="1F497D"/>
                      </a:solidFill>
                      <a:prstDash val="solid"/>
                    </a:lnB>
                  </a:tcPr>
                </a:tc>
                <a:extLst>
                  <a:ext uri="{0D108BD9-81ED-4DB2-BD59-A6C34878D82A}">
                    <a16:rowId xmlns:a16="http://schemas.microsoft.com/office/drawing/2014/main" val="10000"/>
                  </a:ext>
                </a:extLst>
              </a:tr>
              <a:tr h="563880">
                <a:tc>
                  <a:txBody>
                    <a:bodyPr/>
                    <a:lstStyle/>
                    <a:p>
                      <a:pPr marL="88265">
                        <a:lnSpc>
                          <a:spcPct val="100000"/>
                        </a:lnSpc>
                        <a:spcBef>
                          <a:spcPts val="670"/>
                        </a:spcBef>
                      </a:pPr>
                      <a:r>
                        <a:rPr sz="1400" spc="-55" dirty="0">
                          <a:latin typeface="+mj-lt"/>
                          <a:cs typeface="Arial Unicode MS"/>
                        </a:rPr>
                        <a:t>Video </a:t>
                      </a:r>
                      <a:r>
                        <a:rPr sz="1400" spc="-40" dirty="0">
                          <a:latin typeface="+mj-lt"/>
                          <a:cs typeface="Arial Unicode MS"/>
                        </a:rPr>
                        <a:t>2: </a:t>
                      </a:r>
                      <a:r>
                        <a:rPr lang="en-GB" sz="1400" b="0" i="0" u="none" strike="noStrike" dirty="0">
                          <a:solidFill>
                            <a:schemeClr val="tx1"/>
                          </a:solidFill>
                          <a:effectLst/>
                          <a:latin typeface="+mj-lt"/>
                          <a:ea typeface="+mn-ea"/>
                          <a:cs typeface="Arial" panose="020B0604020202020204" pitchFamily="34" charset="0"/>
                        </a:rPr>
                        <a:t>How does teacher-student dialogue support learning?</a:t>
                      </a:r>
                      <a:endParaRPr sz="1400" dirty="0">
                        <a:latin typeface="+mj-lt"/>
                        <a:cs typeface="Arial" panose="020B0604020202020204" pitchFamily="34" charset="0"/>
                      </a:endParaRPr>
                    </a:p>
                  </a:txBody>
                  <a:tcPr marL="0" marR="0" marT="85090" marB="0">
                    <a:lnL w="6096">
                      <a:solidFill>
                        <a:srgbClr val="1F497D"/>
                      </a:solidFill>
                      <a:prstDash val="solid"/>
                    </a:lnL>
                    <a:lnR w="6096">
                      <a:solidFill>
                        <a:srgbClr val="1F497D"/>
                      </a:solidFill>
                      <a:prstDash val="solid"/>
                    </a:lnR>
                    <a:lnT w="6096">
                      <a:solidFill>
                        <a:srgbClr val="1F497D"/>
                      </a:solidFill>
                      <a:prstDash val="solid"/>
                    </a:lnT>
                    <a:lnB w="6096">
                      <a:solidFill>
                        <a:srgbClr val="1F497D"/>
                      </a:solidFill>
                      <a:prstDash val="solid"/>
                    </a:lnB>
                  </a:tcPr>
                </a:tc>
                <a:extLst>
                  <a:ext uri="{0D108BD9-81ED-4DB2-BD59-A6C34878D82A}">
                    <a16:rowId xmlns:a16="http://schemas.microsoft.com/office/drawing/2014/main" val="10001"/>
                  </a:ext>
                </a:extLst>
              </a:tr>
              <a:tr h="563879">
                <a:tc>
                  <a:txBody>
                    <a:bodyPr/>
                    <a:lstStyle/>
                    <a:p>
                      <a:pPr marL="88265">
                        <a:lnSpc>
                          <a:spcPct val="100000"/>
                        </a:lnSpc>
                        <a:spcBef>
                          <a:spcPts val="670"/>
                        </a:spcBef>
                      </a:pPr>
                      <a:r>
                        <a:rPr sz="1400" spc="-55" dirty="0">
                          <a:latin typeface="+mj-lt"/>
                          <a:cs typeface="Arial Unicode MS"/>
                        </a:rPr>
                        <a:t>Video </a:t>
                      </a:r>
                      <a:r>
                        <a:rPr sz="1400" spc="-40" dirty="0">
                          <a:latin typeface="+mj-lt"/>
                          <a:cs typeface="Arial Unicode MS"/>
                        </a:rPr>
                        <a:t>3: </a:t>
                      </a:r>
                      <a:r>
                        <a:rPr sz="1400" spc="-50" dirty="0">
                          <a:latin typeface="+mj-lt"/>
                          <a:cs typeface="Arial Unicode MS"/>
                        </a:rPr>
                        <a:t>Practical </a:t>
                      </a:r>
                      <a:r>
                        <a:rPr sz="1400" spc="-25" dirty="0">
                          <a:latin typeface="+mj-lt"/>
                          <a:cs typeface="Arial Unicode MS"/>
                        </a:rPr>
                        <a:t>tips </a:t>
                      </a:r>
                      <a:r>
                        <a:rPr sz="1400" dirty="0">
                          <a:latin typeface="+mj-lt"/>
                          <a:cs typeface="Arial Unicode MS"/>
                        </a:rPr>
                        <a:t>for </a:t>
                      </a:r>
                      <a:r>
                        <a:rPr sz="1400" spc="-40" dirty="0">
                          <a:latin typeface="+mj-lt"/>
                          <a:cs typeface="Arial Unicode MS"/>
                        </a:rPr>
                        <a:t>supporting </a:t>
                      </a:r>
                      <a:r>
                        <a:rPr sz="1400" spc="-60" dirty="0">
                          <a:latin typeface="+mj-lt"/>
                          <a:cs typeface="Arial Unicode MS"/>
                        </a:rPr>
                        <a:t>classroom </a:t>
                      </a:r>
                      <a:r>
                        <a:rPr sz="1400" spc="-50" dirty="0">
                          <a:latin typeface="+mj-lt"/>
                          <a:cs typeface="Arial Unicode MS"/>
                        </a:rPr>
                        <a:t>dialogue: </a:t>
                      </a:r>
                      <a:r>
                        <a:rPr sz="1400" spc="-40" dirty="0">
                          <a:latin typeface="+mj-lt"/>
                          <a:cs typeface="Arial Unicode MS"/>
                        </a:rPr>
                        <a:t>ground</a:t>
                      </a:r>
                      <a:r>
                        <a:rPr sz="1400" spc="-225" dirty="0">
                          <a:latin typeface="+mj-lt"/>
                          <a:cs typeface="Arial Unicode MS"/>
                        </a:rPr>
                        <a:t> </a:t>
                      </a:r>
                      <a:r>
                        <a:rPr sz="1400" spc="-45" dirty="0">
                          <a:latin typeface="+mj-lt"/>
                          <a:cs typeface="Arial Unicode MS"/>
                        </a:rPr>
                        <a:t>rules</a:t>
                      </a:r>
                      <a:endParaRPr sz="1400" dirty="0">
                        <a:latin typeface="+mj-lt"/>
                        <a:cs typeface="Arial Unicode MS"/>
                      </a:endParaRPr>
                    </a:p>
                  </a:txBody>
                  <a:tcPr marL="0" marR="0" marT="85090" marB="0">
                    <a:lnL w="6096">
                      <a:solidFill>
                        <a:srgbClr val="1F497D"/>
                      </a:solidFill>
                      <a:prstDash val="solid"/>
                    </a:lnL>
                    <a:lnR w="6096">
                      <a:solidFill>
                        <a:srgbClr val="1F497D"/>
                      </a:solidFill>
                      <a:prstDash val="solid"/>
                    </a:lnR>
                    <a:lnT w="6096">
                      <a:solidFill>
                        <a:srgbClr val="1F497D"/>
                      </a:solidFill>
                      <a:prstDash val="solid"/>
                    </a:lnT>
                    <a:lnB w="6096">
                      <a:solidFill>
                        <a:srgbClr val="1F497D"/>
                      </a:solidFill>
                      <a:prstDash val="solid"/>
                    </a:lnB>
                  </a:tcPr>
                </a:tc>
                <a:extLst>
                  <a:ext uri="{0D108BD9-81ED-4DB2-BD59-A6C34878D82A}">
                    <a16:rowId xmlns:a16="http://schemas.microsoft.com/office/drawing/2014/main" val="10002"/>
                  </a:ext>
                </a:extLst>
              </a:tr>
              <a:tr h="563879">
                <a:tc>
                  <a:txBody>
                    <a:bodyPr/>
                    <a:lstStyle/>
                    <a:p>
                      <a:pPr marL="88265">
                        <a:lnSpc>
                          <a:spcPct val="100000"/>
                        </a:lnSpc>
                        <a:spcBef>
                          <a:spcPts val="670"/>
                        </a:spcBef>
                      </a:pPr>
                      <a:r>
                        <a:rPr sz="1400" spc="-55" dirty="0">
                          <a:latin typeface="+mj-lt"/>
                          <a:cs typeface="Arial Unicode MS"/>
                        </a:rPr>
                        <a:t>Video </a:t>
                      </a:r>
                      <a:r>
                        <a:rPr sz="1400" spc="-40" dirty="0">
                          <a:latin typeface="+mj-lt"/>
                          <a:cs typeface="Arial Unicode MS"/>
                        </a:rPr>
                        <a:t>4: </a:t>
                      </a:r>
                      <a:r>
                        <a:rPr sz="1400" spc="-50" dirty="0">
                          <a:latin typeface="+mj-lt"/>
                          <a:cs typeface="Arial Unicode MS"/>
                        </a:rPr>
                        <a:t>Practical </a:t>
                      </a:r>
                      <a:r>
                        <a:rPr sz="1400" spc="-25" dirty="0">
                          <a:latin typeface="+mj-lt"/>
                          <a:cs typeface="Arial Unicode MS"/>
                        </a:rPr>
                        <a:t>tips </a:t>
                      </a:r>
                      <a:r>
                        <a:rPr sz="1400" dirty="0">
                          <a:latin typeface="+mj-lt"/>
                          <a:cs typeface="Arial Unicode MS"/>
                        </a:rPr>
                        <a:t>for </a:t>
                      </a:r>
                      <a:r>
                        <a:rPr sz="1400" spc="-40" dirty="0">
                          <a:latin typeface="+mj-lt"/>
                          <a:cs typeface="Arial Unicode MS"/>
                        </a:rPr>
                        <a:t>supporting </a:t>
                      </a:r>
                      <a:r>
                        <a:rPr sz="1400" spc="-60" dirty="0">
                          <a:latin typeface="+mj-lt"/>
                          <a:cs typeface="Arial Unicode MS"/>
                        </a:rPr>
                        <a:t>classroom </a:t>
                      </a:r>
                      <a:r>
                        <a:rPr sz="1400" spc="-50" dirty="0">
                          <a:latin typeface="+mj-lt"/>
                          <a:cs typeface="Arial Unicode MS"/>
                        </a:rPr>
                        <a:t>dialogue: </a:t>
                      </a:r>
                      <a:r>
                        <a:rPr sz="1400" spc="-30" dirty="0">
                          <a:latin typeface="+mj-lt"/>
                          <a:cs typeface="Arial Unicode MS"/>
                        </a:rPr>
                        <a:t>talking</a:t>
                      </a:r>
                      <a:r>
                        <a:rPr sz="1400" spc="-220" dirty="0">
                          <a:latin typeface="+mj-lt"/>
                          <a:cs typeface="Arial Unicode MS"/>
                        </a:rPr>
                        <a:t> </a:t>
                      </a:r>
                      <a:r>
                        <a:rPr sz="1400" spc="-35" dirty="0">
                          <a:latin typeface="+mj-lt"/>
                          <a:cs typeface="Arial Unicode MS"/>
                        </a:rPr>
                        <a:t>points</a:t>
                      </a:r>
                      <a:endParaRPr sz="1400" dirty="0">
                        <a:latin typeface="+mj-lt"/>
                        <a:cs typeface="Arial Unicode MS"/>
                      </a:endParaRPr>
                    </a:p>
                  </a:txBody>
                  <a:tcPr marL="0" marR="0" marT="85090" marB="0">
                    <a:lnL w="6096">
                      <a:solidFill>
                        <a:srgbClr val="1F497D"/>
                      </a:solidFill>
                      <a:prstDash val="solid"/>
                    </a:lnL>
                    <a:lnR w="6096">
                      <a:solidFill>
                        <a:srgbClr val="1F497D"/>
                      </a:solidFill>
                      <a:prstDash val="solid"/>
                    </a:lnR>
                    <a:lnT w="6096">
                      <a:solidFill>
                        <a:srgbClr val="1F497D"/>
                      </a:solidFill>
                      <a:prstDash val="solid"/>
                    </a:lnT>
                    <a:lnB w="6096">
                      <a:solidFill>
                        <a:srgbClr val="1F497D"/>
                      </a:solidFill>
                      <a:prstDash val="solid"/>
                    </a:lnB>
                  </a:tcPr>
                </a:tc>
                <a:extLst>
                  <a:ext uri="{0D108BD9-81ED-4DB2-BD59-A6C34878D82A}">
                    <a16:rowId xmlns:a16="http://schemas.microsoft.com/office/drawing/2014/main" val="10003"/>
                  </a:ext>
                </a:extLst>
              </a:tr>
              <a:tr h="566927">
                <a:tc>
                  <a:txBody>
                    <a:bodyPr/>
                    <a:lstStyle/>
                    <a:p>
                      <a:pPr marL="88265">
                        <a:lnSpc>
                          <a:spcPct val="100000"/>
                        </a:lnSpc>
                        <a:spcBef>
                          <a:spcPts val="670"/>
                        </a:spcBef>
                      </a:pPr>
                      <a:r>
                        <a:rPr lang="en-GB" sz="1400" strike="noStrike" spc="-90" baseline="0" dirty="0">
                          <a:latin typeface="+mj-lt"/>
                          <a:cs typeface="Arial Unicode MS"/>
                        </a:rPr>
                        <a:t>The </a:t>
                      </a:r>
                      <a:r>
                        <a:rPr lang="en-GB" sz="1400" strike="noStrike" spc="-150" baseline="0" dirty="0">
                          <a:latin typeface="+mj-lt"/>
                          <a:cs typeface="Arial Unicode MS"/>
                        </a:rPr>
                        <a:t>T-SEDA </a:t>
                      </a:r>
                      <a:r>
                        <a:rPr lang="en-GB" sz="1400" strike="noStrike" spc="-75" baseline="0" dirty="0">
                          <a:latin typeface="+mj-lt"/>
                          <a:cs typeface="Arial Unicode MS"/>
                        </a:rPr>
                        <a:t>pack </a:t>
                      </a:r>
                      <a:r>
                        <a:rPr lang="en-GB" sz="1400" strike="noStrike" spc="-45" baseline="0" dirty="0">
                          <a:latin typeface="+mj-lt"/>
                          <a:cs typeface="Arial Unicode MS"/>
                        </a:rPr>
                        <a:t>welcome</a:t>
                      </a:r>
                      <a:r>
                        <a:rPr lang="en-GB" sz="1400" strike="noStrike" spc="-10" baseline="0" dirty="0">
                          <a:latin typeface="+mj-lt"/>
                          <a:cs typeface="Arial Unicode MS"/>
                        </a:rPr>
                        <a:t> </a:t>
                      </a:r>
                      <a:r>
                        <a:rPr lang="en-GB" sz="1400" strike="noStrike" spc="-50" baseline="0" dirty="0">
                          <a:latin typeface="+mj-lt"/>
                          <a:cs typeface="Arial Unicode MS"/>
                        </a:rPr>
                        <a:t>guide</a:t>
                      </a:r>
                    </a:p>
                    <a:p>
                      <a:pPr marL="88265" marR="0" lvl="0" indent="0" defTabSz="914400" eaLnBrk="1" fontAlgn="auto" latinLnBrk="0" hangingPunct="1">
                        <a:lnSpc>
                          <a:spcPct val="100000"/>
                        </a:lnSpc>
                        <a:spcBef>
                          <a:spcPts val="670"/>
                        </a:spcBef>
                        <a:spcAft>
                          <a:spcPts val="0"/>
                        </a:spcAft>
                        <a:buClrTx/>
                        <a:buSzTx/>
                        <a:buFontTx/>
                        <a:buNone/>
                        <a:tabLst/>
                        <a:defRPr/>
                      </a:pPr>
                      <a:r>
                        <a:rPr lang="en-GB" sz="1400" spc="-65" dirty="0">
                          <a:solidFill>
                            <a:schemeClr val="tx1"/>
                          </a:solidFill>
                          <a:latin typeface="+mn-lt"/>
                          <a:ea typeface="+mn-ea"/>
                          <a:cs typeface="Arial Unicode MS"/>
                        </a:rPr>
                        <a:t>Video  is now replaced by our </a:t>
                      </a:r>
                      <a:r>
                        <a:rPr lang="en-GB" sz="1400" spc="-65" dirty="0">
                          <a:solidFill>
                            <a:schemeClr val="tx1"/>
                          </a:solidFill>
                          <a:latin typeface="+mn-lt"/>
                          <a:ea typeface="+mn-ea"/>
                          <a:cs typeface="Arial Unicode MS"/>
                          <a:hlinkClick r:id="rId3"/>
                        </a:rPr>
                        <a:t>free short course D101</a:t>
                      </a:r>
                      <a:endParaRPr lang="en-GB" sz="1400" dirty="0">
                        <a:solidFill>
                          <a:schemeClr val="tx1"/>
                        </a:solidFill>
                        <a:latin typeface="+mn-lt"/>
                        <a:ea typeface="+mn-ea"/>
                        <a:cs typeface="Arial Unicode MS"/>
                      </a:endParaRPr>
                    </a:p>
                  </a:txBody>
                  <a:tcPr marL="0" marR="0" marT="85090" marB="0">
                    <a:lnL w="6096">
                      <a:solidFill>
                        <a:srgbClr val="1F497D"/>
                      </a:solidFill>
                      <a:prstDash val="solid"/>
                    </a:lnL>
                    <a:lnR w="6096">
                      <a:solidFill>
                        <a:srgbClr val="1F497D"/>
                      </a:solidFill>
                      <a:prstDash val="solid"/>
                    </a:lnR>
                    <a:lnT w="6096">
                      <a:solidFill>
                        <a:srgbClr val="1F497D"/>
                      </a:solidFill>
                      <a:prstDash val="solid"/>
                    </a:lnT>
                    <a:lnB w="6096">
                      <a:solidFill>
                        <a:srgbClr val="1F497D"/>
                      </a:solidFill>
                      <a:prstDash val="solid"/>
                    </a:lnB>
                  </a:tcPr>
                </a:tc>
                <a:extLst>
                  <a:ext uri="{0D108BD9-81ED-4DB2-BD59-A6C34878D82A}">
                    <a16:rowId xmlns:a16="http://schemas.microsoft.com/office/drawing/2014/main" val="10004"/>
                  </a:ext>
                </a:extLst>
              </a:tr>
              <a:tr h="563880">
                <a:tc>
                  <a:txBody>
                    <a:bodyPr/>
                    <a:lstStyle/>
                    <a:p>
                      <a:pPr marL="88265">
                        <a:lnSpc>
                          <a:spcPct val="100000"/>
                        </a:lnSpc>
                        <a:spcBef>
                          <a:spcPts val="670"/>
                        </a:spcBef>
                      </a:pPr>
                      <a:r>
                        <a:rPr sz="1400" spc="-55" dirty="0">
                          <a:latin typeface="+mj-lt"/>
                          <a:cs typeface="Arial Unicode MS"/>
                        </a:rPr>
                        <a:t>Video </a:t>
                      </a:r>
                      <a:r>
                        <a:rPr sz="1400" spc="-40" dirty="0">
                          <a:latin typeface="+mj-lt"/>
                          <a:cs typeface="Arial Unicode MS"/>
                        </a:rPr>
                        <a:t>6: </a:t>
                      </a:r>
                      <a:r>
                        <a:rPr sz="1400" spc="-55" dirty="0">
                          <a:latin typeface="+mj-lt"/>
                          <a:cs typeface="Arial Unicode MS"/>
                        </a:rPr>
                        <a:t>Completing </a:t>
                      </a:r>
                      <a:r>
                        <a:rPr sz="1400" spc="-30" dirty="0">
                          <a:latin typeface="+mj-lt"/>
                          <a:cs typeface="Arial Unicode MS"/>
                        </a:rPr>
                        <a:t>your </a:t>
                      </a:r>
                      <a:r>
                        <a:rPr sz="1400" spc="-45" dirty="0">
                          <a:latin typeface="+mj-lt"/>
                          <a:cs typeface="Arial Unicode MS"/>
                        </a:rPr>
                        <a:t>self</a:t>
                      </a:r>
                      <a:r>
                        <a:rPr sz="1400" spc="-155" dirty="0">
                          <a:latin typeface="+mj-lt"/>
                          <a:cs typeface="Arial Unicode MS"/>
                        </a:rPr>
                        <a:t> </a:t>
                      </a:r>
                      <a:r>
                        <a:rPr sz="1400" spc="-20" dirty="0">
                          <a:latin typeface="+mj-lt"/>
                          <a:cs typeface="Arial Unicode MS"/>
                        </a:rPr>
                        <a:t>audit</a:t>
                      </a:r>
                      <a:endParaRPr lang="en-GB" sz="1400" spc="-20" dirty="0">
                        <a:latin typeface="+mj-lt"/>
                        <a:cs typeface="Arial Unicode MS"/>
                      </a:endParaRPr>
                    </a:p>
                    <a:p>
                      <a:pPr marL="88265" marR="0" lvl="0" indent="0" defTabSz="914400" eaLnBrk="1" fontAlgn="auto" latinLnBrk="0" hangingPunct="1">
                        <a:lnSpc>
                          <a:spcPct val="100000"/>
                        </a:lnSpc>
                        <a:spcBef>
                          <a:spcPts val="670"/>
                        </a:spcBef>
                        <a:spcAft>
                          <a:spcPts val="0"/>
                        </a:spcAft>
                        <a:buClrTx/>
                        <a:buSzTx/>
                        <a:buFontTx/>
                        <a:buNone/>
                        <a:tabLst/>
                        <a:defRPr/>
                      </a:pPr>
                      <a:r>
                        <a:rPr lang="en-GB" sz="1400" spc="-65" dirty="0">
                          <a:solidFill>
                            <a:schemeClr val="tx1"/>
                          </a:solidFill>
                          <a:latin typeface="+mn-lt"/>
                          <a:ea typeface="+mn-ea"/>
                          <a:cs typeface="Arial Unicode MS"/>
                        </a:rPr>
                        <a:t>See  also our </a:t>
                      </a:r>
                      <a:r>
                        <a:rPr lang="en-GB" sz="1400" spc="-65" dirty="0">
                          <a:solidFill>
                            <a:schemeClr val="tx1"/>
                          </a:solidFill>
                          <a:latin typeface="+mn-lt"/>
                          <a:ea typeface="+mn-ea"/>
                          <a:cs typeface="Arial Unicode MS"/>
                          <a:hlinkClick r:id="rId4"/>
                        </a:rPr>
                        <a:t>free short course D102</a:t>
                      </a:r>
                      <a:endParaRPr lang="en-GB" sz="1400" dirty="0">
                        <a:solidFill>
                          <a:schemeClr val="tx1"/>
                        </a:solidFill>
                        <a:latin typeface="+mn-lt"/>
                        <a:ea typeface="+mn-ea"/>
                        <a:cs typeface="Arial Unicode MS"/>
                      </a:endParaRPr>
                    </a:p>
                  </a:txBody>
                  <a:tcPr marL="0" marR="0" marT="85090" marB="0">
                    <a:lnL w="6096">
                      <a:solidFill>
                        <a:srgbClr val="1F497D"/>
                      </a:solidFill>
                      <a:prstDash val="solid"/>
                    </a:lnL>
                    <a:lnR w="6096">
                      <a:solidFill>
                        <a:srgbClr val="1F497D"/>
                      </a:solidFill>
                      <a:prstDash val="solid"/>
                    </a:lnR>
                    <a:lnT w="6096">
                      <a:solidFill>
                        <a:srgbClr val="1F497D"/>
                      </a:solidFill>
                      <a:prstDash val="solid"/>
                    </a:lnT>
                    <a:lnB w="6096">
                      <a:solidFill>
                        <a:srgbClr val="1F497D"/>
                      </a:solidFill>
                      <a:prstDash val="solid"/>
                    </a:lnB>
                  </a:tcPr>
                </a:tc>
                <a:extLst>
                  <a:ext uri="{0D108BD9-81ED-4DB2-BD59-A6C34878D82A}">
                    <a16:rowId xmlns:a16="http://schemas.microsoft.com/office/drawing/2014/main" val="10005"/>
                  </a:ext>
                </a:extLst>
              </a:tr>
              <a:tr h="563879">
                <a:tc>
                  <a:txBody>
                    <a:bodyPr/>
                    <a:lstStyle/>
                    <a:p>
                      <a:pPr marL="88265">
                        <a:lnSpc>
                          <a:spcPct val="100000"/>
                        </a:lnSpc>
                        <a:spcBef>
                          <a:spcPts val="670"/>
                        </a:spcBef>
                      </a:pPr>
                      <a:r>
                        <a:rPr sz="1400" spc="-55" dirty="0">
                          <a:latin typeface="+mj-lt"/>
                          <a:cs typeface="Arial Unicode MS"/>
                        </a:rPr>
                        <a:t>Video </a:t>
                      </a:r>
                      <a:r>
                        <a:rPr sz="1400" spc="-40" dirty="0">
                          <a:latin typeface="+mj-lt"/>
                          <a:cs typeface="Arial Unicode MS"/>
                        </a:rPr>
                        <a:t>7: </a:t>
                      </a:r>
                      <a:r>
                        <a:rPr sz="1400" spc="-55" dirty="0">
                          <a:latin typeface="+mj-lt"/>
                          <a:cs typeface="Arial Unicode MS"/>
                        </a:rPr>
                        <a:t>Completing </a:t>
                      </a:r>
                      <a:r>
                        <a:rPr sz="1400" spc="-30" dirty="0">
                          <a:latin typeface="+mj-lt"/>
                          <a:cs typeface="Arial Unicode MS"/>
                        </a:rPr>
                        <a:t>your </a:t>
                      </a:r>
                      <a:r>
                        <a:rPr sz="1400" spc="-25" dirty="0">
                          <a:latin typeface="+mj-lt"/>
                          <a:cs typeface="Arial Unicode MS"/>
                        </a:rPr>
                        <a:t>reflective</a:t>
                      </a:r>
                      <a:r>
                        <a:rPr sz="1400" spc="-130" dirty="0">
                          <a:latin typeface="+mj-lt"/>
                          <a:cs typeface="Arial Unicode MS"/>
                        </a:rPr>
                        <a:t> </a:t>
                      </a:r>
                      <a:r>
                        <a:rPr lang="en-GB" sz="1400" spc="-130" dirty="0">
                          <a:latin typeface="+mj-lt"/>
                          <a:cs typeface="Arial Unicode MS"/>
                        </a:rPr>
                        <a:t>inquiry </a:t>
                      </a:r>
                      <a:r>
                        <a:rPr sz="1400" spc="-65" dirty="0">
                          <a:latin typeface="+mj-lt"/>
                          <a:cs typeface="Arial Unicode MS"/>
                        </a:rPr>
                        <a:t>cycle</a:t>
                      </a:r>
                      <a:endParaRPr lang="en-GB" sz="1400" spc="-65" dirty="0">
                        <a:latin typeface="+mj-lt"/>
                        <a:cs typeface="Arial Unicode MS"/>
                      </a:endParaRPr>
                    </a:p>
                    <a:p>
                      <a:pPr marL="88265">
                        <a:lnSpc>
                          <a:spcPct val="100000"/>
                        </a:lnSpc>
                        <a:spcBef>
                          <a:spcPts val="670"/>
                        </a:spcBef>
                      </a:pPr>
                      <a:r>
                        <a:rPr lang="en-GB" sz="1400" spc="-65" dirty="0">
                          <a:latin typeface="+mj-lt"/>
                          <a:cs typeface="Arial Unicode MS"/>
                        </a:rPr>
                        <a:t>See also our </a:t>
                      </a:r>
                      <a:r>
                        <a:rPr lang="en-GB" sz="1400" spc="-65" dirty="0">
                          <a:latin typeface="+mj-lt"/>
                          <a:cs typeface="Arial Unicode MS"/>
                          <a:hlinkClick r:id="rId5"/>
                        </a:rPr>
                        <a:t>free short course D103 </a:t>
                      </a:r>
                      <a:endParaRPr sz="1400" dirty="0">
                        <a:latin typeface="+mj-lt"/>
                        <a:cs typeface="Arial Unicode MS"/>
                      </a:endParaRPr>
                    </a:p>
                  </a:txBody>
                  <a:tcPr marL="0" marR="0" marT="85090" marB="0">
                    <a:lnL w="6096">
                      <a:solidFill>
                        <a:srgbClr val="1F497D"/>
                      </a:solidFill>
                      <a:prstDash val="solid"/>
                    </a:lnL>
                    <a:lnR w="6096">
                      <a:solidFill>
                        <a:srgbClr val="1F497D"/>
                      </a:solidFill>
                      <a:prstDash val="solid"/>
                    </a:lnR>
                    <a:lnT w="6096">
                      <a:solidFill>
                        <a:srgbClr val="1F497D"/>
                      </a:solidFill>
                      <a:prstDash val="solid"/>
                    </a:lnT>
                    <a:lnB w="6096">
                      <a:solidFill>
                        <a:srgbClr val="1F497D"/>
                      </a:solidFill>
                      <a:prstDash val="solid"/>
                    </a:lnB>
                  </a:tcPr>
                </a:tc>
                <a:extLst>
                  <a:ext uri="{0D108BD9-81ED-4DB2-BD59-A6C34878D82A}">
                    <a16:rowId xmlns:a16="http://schemas.microsoft.com/office/drawing/2014/main" val="10006"/>
                  </a:ext>
                </a:extLst>
              </a:tr>
              <a:tr h="563880">
                <a:tc>
                  <a:txBody>
                    <a:bodyPr/>
                    <a:lstStyle/>
                    <a:p>
                      <a:pPr marL="88265">
                        <a:lnSpc>
                          <a:spcPct val="100000"/>
                        </a:lnSpc>
                        <a:spcBef>
                          <a:spcPts val="670"/>
                        </a:spcBef>
                      </a:pPr>
                      <a:r>
                        <a:rPr sz="1400" strike="noStrike" spc="-75" baseline="0" dirty="0">
                          <a:latin typeface="+mj-lt"/>
                          <a:cs typeface="Arial Unicode MS"/>
                        </a:rPr>
                        <a:t>Ethics </a:t>
                      </a:r>
                      <a:r>
                        <a:rPr sz="1400" strike="noStrike" spc="-20" baseline="0" dirty="0">
                          <a:latin typeface="+mj-lt"/>
                          <a:cs typeface="Arial Unicode MS"/>
                        </a:rPr>
                        <a:t>in </a:t>
                      </a:r>
                      <a:r>
                        <a:rPr sz="1400" strike="noStrike" spc="-40" baseline="0" dirty="0">
                          <a:latin typeface="+mj-lt"/>
                          <a:cs typeface="Arial Unicode MS"/>
                        </a:rPr>
                        <a:t>educational</a:t>
                      </a:r>
                      <a:r>
                        <a:rPr sz="1400" strike="noStrike" spc="-155" baseline="0" dirty="0">
                          <a:latin typeface="+mj-lt"/>
                          <a:cs typeface="Arial Unicode MS"/>
                        </a:rPr>
                        <a:t> </a:t>
                      </a:r>
                      <a:r>
                        <a:rPr sz="1400" strike="noStrike" spc="-25" baseline="0" dirty="0">
                          <a:latin typeface="+mj-lt"/>
                          <a:cs typeface="Arial Unicode MS"/>
                        </a:rPr>
                        <a:t>inquiry</a:t>
                      </a:r>
                      <a:endParaRPr lang="en-GB" sz="1400" strike="noStrike" spc="-25" baseline="0" dirty="0">
                        <a:latin typeface="+mj-lt"/>
                        <a:cs typeface="Arial Unicode MS"/>
                      </a:endParaRPr>
                    </a:p>
                    <a:p>
                      <a:pPr marL="88265" marR="0" lvl="0" indent="0" defTabSz="914400" eaLnBrk="1" fontAlgn="auto" latinLnBrk="0" hangingPunct="1">
                        <a:lnSpc>
                          <a:spcPct val="100000"/>
                        </a:lnSpc>
                        <a:spcBef>
                          <a:spcPts val="670"/>
                        </a:spcBef>
                        <a:spcAft>
                          <a:spcPts val="0"/>
                        </a:spcAft>
                        <a:buClrTx/>
                        <a:buSzTx/>
                        <a:buFontTx/>
                        <a:buNone/>
                        <a:tabLst/>
                        <a:defRPr/>
                      </a:pPr>
                      <a:r>
                        <a:rPr lang="en-GB" sz="1400" dirty="0">
                          <a:latin typeface="+mn-lt"/>
                          <a:cs typeface="Arial Unicode MS"/>
                        </a:rPr>
                        <a:t>See our </a:t>
                      </a:r>
                      <a:r>
                        <a:rPr lang="en-GB" sz="1400" dirty="0">
                          <a:latin typeface="+mn-lt"/>
                          <a:cs typeface="Arial Unicode MS"/>
                          <a:hlinkClick r:id="rId6"/>
                        </a:rPr>
                        <a:t>free short course</a:t>
                      </a:r>
                      <a:r>
                        <a:rPr lang="en-GB" sz="1400" dirty="0">
                          <a:latin typeface="+mn-lt"/>
                          <a:cs typeface="Arial Unicode MS"/>
                        </a:rPr>
                        <a:t> </a:t>
                      </a:r>
                      <a:r>
                        <a:rPr lang="en-GB" sz="1400" dirty="0">
                          <a:latin typeface="+mn-lt"/>
                          <a:cs typeface="Arial Unicode MS"/>
                          <a:hlinkClick r:id="rId6"/>
                        </a:rPr>
                        <a:t>E100</a:t>
                      </a:r>
                      <a:endParaRPr lang="en-GB" sz="1400" dirty="0">
                        <a:solidFill>
                          <a:schemeClr val="tx1"/>
                        </a:solidFill>
                        <a:latin typeface="+mn-lt"/>
                        <a:ea typeface="+mn-ea"/>
                        <a:cs typeface="Arial Unicode MS"/>
                      </a:endParaRPr>
                    </a:p>
                  </a:txBody>
                  <a:tcPr marL="0" marR="0" marT="85090" marB="0">
                    <a:lnL w="6096">
                      <a:solidFill>
                        <a:srgbClr val="1F497D"/>
                      </a:solidFill>
                      <a:prstDash val="solid"/>
                    </a:lnL>
                    <a:lnR w="6096">
                      <a:solidFill>
                        <a:srgbClr val="1F497D"/>
                      </a:solidFill>
                      <a:prstDash val="solid"/>
                    </a:lnR>
                    <a:lnT w="6096">
                      <a:solidFill>
                        <a:srgbClr val="1F497D"/>
                      </a:solidFill>
                      <a:prstDash val="solid"/>
                    </a:lnT>
                    <a:lnB w="6096">
                      <a:solidFill>
                        <a:srgbClr val="1F497D"/>
                      </a:solidFill>
                      <a:prstDash val="solid"/>
                    </a:lnB>
                  </a:tcPr>
                </a:tc>
                <a:extLst>
                  <a:ext uri="{0D108BD9-81ED-4DB2-BD59-A6C34878D82A}">
                    <a16:rowId xmlns:a16="http://schemas.microsoft.com/office/drawing/2014/main" val="10007"/>
                  </a:ext>
                </a:extLst>
              </a:tr>
              <a:tr h="569975">
                <a:tc>
                  <a:txBody>
                    <a:bodyPr/>
                    <a:lstStyle/>
                    <a:p>
                      <a:pPr marL="88265">
                        <a:lnSpc>
                          <a:spcPct val="100000"/>
                        </a:lnSpc>
                        <a:spcBef>
                          <a:spcPts val="670"/>
                        </a:spcBef>
                      </a:pPr>
                      <a:r>
                        <a:rPr sz="1400" spc="-55" dirty="0">
                          <a:latin typeface="+mj-lt"/>
                          <a:cs typeface="Arial Unicode MS"/>
                        </a:rPr>
                        <a:t>Video </a:t>
                      </a:r>
                      <a:r>
                        <a:rPr sz="1400" spc="-40" dirty="0">
                          <a:latin typeface="+mj-lt"/>
                          <a:cs typeface="Arial Unicode MS"/>
                        </a:rPr>
                        <a:t>9: </a:t>
                      </a:r>
                      <a:r>
                        <a:rPr sz="1400" spc="-90" dirty="0">
                          <a:latin typeface="+mj-lt"/>
                          <a:cs typeface="Arial Unicode MS"/>
                        </a:rPr>
                        <a:t>The </a:t>
                      </a:r>
                      <a:r>
                        <a:rPr sz="1400" spc="-40" dirty="0">
                          <a:latin typeface="+mj-lt"/>
                          <a:cs typeface="Arial Unicode MS"/>
                        </a:rPr>
                        <a:t>impact </a:t>
                      </a:r>
                      <a:r>
                        <a:rPr sz="1400" spc="-5" dirty="0">
                          <a:latin typeface="+mj-lt"/>
                          <a:cs typeface="Arial Unicode MS"/>
                        </a:rPr>
                        <a:t>of </a:t>
                      </a:r>
                      <a:r>
                        <a:rPr sz="1400" spc="-150" dirty="0">
                          <a:latin typeface="+mj-lt"/>
                          <a:cs typeface="Arial Unicode MS"/>
                        </a:rPr>
                        <a:t>T-SEDA</a:t>
                      </a:r>
                      <a:r>
                        <a:rPr sz="1400" spc="-185" dirty="0">
                          <a:latin typeface="+mj-lt"/>
                          <a:cs typeface="Arial Unicode MS"/>
                        </a:rPr>
                        <a:t> </a:t>
                      </a:r>
                      <a:r>
                        <a:rPr lang="en-GB" sz="1400" spc="-185" dirty="0">
                          <a:latin typeface="+mj-lt"/>
                          <a:cs typeface="Arial Unicode MS"/>
                        </a:rPr>
                        <a:t> </a:t>
                      </a:r>
                      <a:r>
                        <a:rPr sz="1400" spc="-20" dirty="0">
                          <a:latin typeface="+mj-lt"/>
                          <a:cs typeface="Arial Unicode MS"/>
                        </a:rPr>
                        <a:t>inquiry</a:t>
                      </a:r>
                      <a:endParaRPr sz="1400" dirty="0">
                        <a:latin typeface="+mj-lt"/>
                        <a:cs typeface="Arial Unicode MS"/>
                      </a:endParaRPr>
                    </a:p>
                  </a:txBody>
                  <a:tcPr marL="0" marR="0" marT="85090" marB="0">
                    <a:lnL w="6096">
                      <a:solidFill>
                        <a:srgbClr val="1F497D"/>
                      </a:solidFill>
                      <a:prstDash val="solid"/>
                    </a:lnL>
                    <a:lnR w="6096">
                      <a:solidFill>
                        <a:srgbClr val="1F497D"/>
                      </a:solidFill>
                      <a:prstDash val="solid"/>
                    </a:lnR>
                    <a:lnT w="6096">
                      <a:solidFill>
                        <a:srgbClr val="1F497D"/>
                      </a:solidFill>
                      <a:prstDash val="solid"/>
                    </a:lnT>
                    <a:lnB w="6095">
                      <a:solidFill>
                        <a:srgbClr val="1F497D"/>
                      </a:solidFill>
                      <a:prstDash val="solid"/>
                    </a:lnB>
                  </a:tcPr>
                </a:tc>
                <a:extLst>
                  <a:ext uri="{0D108BD9-81ED-4DB2-BD59-A6C34878D82A}">
                    <a16:rowId xmlns:a16="http://schemas.microsoft.com/office/drawing/2014/main" val="10008"/>
                  </a:ext>
                </a:extLst>
              </a:tr>
            </a:tbl>
          </a:graphicData>
        </a:graphic>
      </p:graphicFrame>
      <p:sp>
        <p:nvSpPr>
          <p:cNvPr id="3" name="object 3"/>
          <p:cNvSpPr txBox="1"/>
          <p:nvPr/>
        </p:nvSpPr>
        <p:spPr>
          <a:xfrm>
            <a:off x="393700" y="547012"/>
            <a:ext cx="9725025" cy="730969"/>
          </a:xfrm>
          <a:prstGeom prst="rect">
            <a:avLst/>
          </a:prstGeom>
        </p:spPr>
        <p:txBody>
          <a:bodyPr vert="horz" wrap="square" lIns="0" tIns="0" rIns="0" bIns="0" rtlCol="0">
            <a:spAutoFit/>
          </a:bodyPr>
          <a:lstStyle/>
          <a:p>
            <a:pPr marL="375920" algn="ctr">
              <a:lnSpc>
                <a:spcPct val="100000"/>
              </a:lnSpc>
            </a:pPr>
            <a:r>
              <a:rPr sz="1400" b="1" dirty="0">
                <a:latin typeface="Arial"/>
                <a:cs typeface="Arial"/>
              </a:rPr>
              <a:t>The T-SEDA video guides</a:t>
            </a:r>
            <a:endParaRPr lang="en-GB" sz="1400" b="1" dirty="0">
              <a:latin typeface="Arial"/>
              <a:cs typeface="Arial"/>
            </a:endParaRPr>
          </a:p>
          <a:p>
            <a:pPr marL="375920" algn="ctr">
              <a:lnSpc>
                <a:spcPct val="100000"/>
              </a:lnSpc>
            </a:pPr>
            <a:endParaRPr sz="1400" dirty="0">
              <a:latin typeface="Arial"/>
              <a:cs typeface="Arial"/>
            </a:endParaRPr>
          </a:p>
          <a:p>
            <a:pPr marL="12700">
              <a:spcBef>
                <a:spcPts val="910"/>
              </a:spcBef>
              <a:tabLst>
                <a:tab pos="1386840" algn="l"/>
              </a:tabLst>
            </a:pPr>
            <a:r>
              <a:rPr lang="en-GB" sz="1200" dirty="0">
                <a:latin typeface="Arial Unicode MS"/>
                <a:cs typeface="Arial Unicode MS"/>
              </a:rPr>
              <a:t>	</a:t>
            </a:r>
            <a:r>
              <a:rPr sz="1200" dirty="0">
                <a:latin typeface="Arial Unicode MS"/>
                <a:cs typeface="Arial Unicode MS"/>
              </a:rPr>
              <a:t>Look out for the	</a:t>
            </a:r>
            <a:r>
              <a:rPr lang="en-GB" sz="1200" dirty="0">
                <a:latin typeface="Arial Unicode MS"/>
                <a:cs typeface="Arial Unicode MS"/>
              </a:rPr>
              <a:t>  </a:t>
            </a:r>
            <a:r>
              <a:rPr sz="1200" dirty="0">
                <a:latin typeface="Arial Unicode MS"/>
                <a:cs typeface="Arial Unicode MS"/>
              </a:rPr>
              <a:t>symbol throughout.</a:t>
            </a:r>
            <a:r>
              <a:rPr lang="en-GB" sz="1200" dirty="0">
                <a:latin typeface="Arial Unicode MS"/>
                <a:cs typeface="Arial Unicode MS"/>
              </a:rPr>
              <a:t> </a:t>
            </a:r>
            <a:r>
              <a:rPr lang="en-GB" sz="1200" spc="-70" dirty="0">
                <a:latin typeface="Arial Unicode MS"/>
                <a:cs typeface="Arial Unicode MS"/>
              </a:rPr>
              <a:t>Videos </a:t>
            </a:r>
            <a:r>
              <a:rPr lang="en-GB" sz="1200" spc="-50" dirty="0">
                <a:latin typeface="Arial Unicode MS"/>
                <a:cs typeface="Arial Unicode MS"/>
              </a:rPr>
              <a:t>are </a:t>
            </a:r>
            <a:r>
              <a:rPr lang="en-GB" sz="1200" spc="-25" dirty="0">
                <a:latin typeface="Arial Unicode MS"/>
                <a:cs typeface="Arial Unicode MS"/>
              </a:rPr>
              <a:t>all </a:t>
            </a:r>
            <a:r>
              <a:rPr lang="en-GB" sz="1200" spc="-50" dirty="0">
                <a:latin typeface="Arial Unicode MS"/>
                <a:cs typeface="Arial Unicode MS"/>
              </a:rPr>
              <a:t>available </a:t>
            </a:r>
            <a:r>
              <a:rPr lang="en-GB" sz="1200" spc="-15" dirty="0">
                <a:latin typeface="Arial Unicode MS"/>
                <a:cs typeface="Arial Unicode MS"/>
              </a:rPr>
              <a:t>at: </a:t>
            </a:r>
            <a:r>
              <a:rPr lang="en-GB" sz="1200" spc="-15" dirty="0">
                <a:latin typeface="Arial Unicode MS"/>
                <a:cs typeface="Arial Unicode MS"/>
                <a:hlinkClick r:id="rId7"/>
              </a:rPr>
              <a:t>https://vimeo.com/showcase/12093372</a:t>
            </a:r>
            <a:r>
              <a:rPr lang="en-GB" sz="1200" spc="-15" dirty="0">
                <a:latin typeface="Arial Unicode MS"/>
                <a:cs typeface="Arial Unicode MS"/>
              </a:rPr>
              <a:t>  </a:t>
            </a:r>
            <a:endParaRPr lang="en-GB" sz="1200" dirty="0">
              <a:latin typeface="Arial Unicode MS"/>
              <a:cs typeface="Arial Unicode MS"/>
            </a:endParaRPr>
          </a:p>
        </p:txBody>
      </p:sp>
      <p:sp>
        <p:nvSpPr>
          <p:cNvPr id="4" name="object 4"/>
          <p:cNvSpPr/>
          <p:nvPr/>
        </p:nvSpPr>
        <p:spPr>
          <a:xfrm>
            <a:off x="2881949" y="968785"/>
            <a:ext cx="346703" cy="346704"/>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1010" y="36710"/>
            <a:ext cx="5086350" cy="1524000"/>
          </a:xfrm>
          <a:custGeom>
            <a:avLst/>
            <a:gdLst/>
            <a:ahLst/>
            <a:cxnLst/>
            <a:rect l="l" t="t" r="r" b="b"/>
            <a:pathLst>
              <a:path w="5086350" h="1524000">
                <a:moveTo>
                  <a:pt x="0" y="0"/>
                </a:moveTo>
                <a:lnTo>
                  <a:pt x="5086350" y="0"/>
                </a:lnTo>
                <a:lnTo>
                  <a:pt x="5086350" y="1524000"/>
                </a:lnTo>
                <a:lnTo>
                  <a:pt x="0" y="1524000"/>
                </a:lnTo>
                <a:lnTo>
                  <a:pt x="0" y="0"/>
                </a:lnTo>
                <a:close/>
              </a:path>
            </a:pathLst>
          </a:custGeom>
          <a:solidFill>
            <a:srgbClr val="FFFFFF"/>
          </a:solidFill>
        </p:spPr>
        <p:txBody>
          <a:bodyPr wrap="square" lIns="0" tIns="0" rIns="0" bIns="0" rtlCol="0"/>
          <a:lstStyle/>
          <a:p>
            <a:endParaRPr/>
          </a:p>
        </p:txBody>
      </p:sp>
      <p:graphicFrame>
        <p:nvGraphicFramePr>
          <p:cNvPr id="3" name="object 3"/>
          <p:cNvGraphicFramePr>
            <a:graphicFrameLocks noGrp="1"/>
          </p:cNvGraphicFramePr>
          <p:nvPr>
            <p:extLst>
              <p:ext uri="{D42A27DB-BD31-4B8C-83A1-F6EECF244321}">
                <p14:modId xmlns:p14="http://schemas.microsoft.com/office/powerpoint/2010/main" val="3148974102"/>
              </p:ext>
            </p:extLst>
          </p:nvPr>
        </p:nvGraphicFramePr>
        <p:xfrm>
          <a:off x="147963" y="200025"/>
          <a:ext cx="10382640" cy="7335752"/>
        </p:xfrm>
        <a:graphic>
          <a:graphicData uri="http://schemas.openxmlformats.org/drawingml/2006/table">
            <a:tbl>
              <a:tblPr firstRow="1" bandRow="1">
                <a:tableStyleId>{2D5ABB26-0587-4C30-8999-92F81FD0307C}</a:tableStyleId>
              </a:tblPr>
              <a:tblGrid>
                <a:gridCol w="235338">
                  <a:extLst>
                    <a:ext uri="{9D8B030D-6E8A-4147-A177-3AD203B41FA5}">
                      <a16:colId xmlns:a16="http://schemas.microsoft.com/office/drawing/2014/main" val="20000"/>
                    </a:ext>
                  </a:extLst>
                </a:gridCol>
                <a:gridCol w="4822777">
                  <a:extLst>
                    <a:ext uri="{9D8B030D-6E8A-4147-A177-3AD203B41FA5}">
                      <a16:colId xmlns:a16="http://schemas.microsoft.com/office/drawing/2014/main" val="20001"/>
                    </a:ext>
                  </a:extLst>
                </a:gridCol>
                <a:gridCol w="371135">
                  <a:extLst>
                    <a:ext uri="{9D8B030D-6E8A-4147-A177-3AD203B41FA5}">
                      <a16:colId xmlns:a16="http://schemas.microsoft.com/office/drawing/2014/main" val="20002"/>
                    </a:ext>
                  </a:extLst>
                </a:gridCol>
                <a:gridCol w="457079">
                  <a:extLst>
                    <a:ext uri="{9D8B030D-6E8A-4147-A177-3AD203B41FA5}">
                      <a16:colId xmlns:a16="http://schemas.microsoft.com/office/drawing/2014/main" val="20003"/>
                    </a:ext>
                  </a:extLst>
                </a:gridCol>
                <a:gridCol w="545592">
                  <a:extLst>
                    <a:ext uri="{9D8B030D-6E8A-4147-A177-3AD203B41FA5}">
                      <a16:colId xmlns:a16="http://schemas.microsoft.com/office/drawing/2014/main" val="20004"/>
                    </a:ext>
                  </a:extLst>
                </a:gridCol>
                <a:gridCol w="502920">
                  <a:extLst>
                    <a:ext uri="{9D8B030D-6E8A-4147-A177-3AD203B41FA5}">
                      <a16:colId xmlns:a16="http://schemas.microsoft.com/office/drawing/2014/main" val="20005"/>
                    </a:ext>
                  </a:extLst>
                </a:gridCol>
                <a:gridCol w="481583">
                  <a:extLst>
                    <a:ext uri="{9D8B030D-6E8A-4147-A177-3AD203B41FA5}">
                      <a16:colId xmlns:a16="http://schemas.microsoft.com/office/drawing/2014/main" val="20006"/>
                    </a:ext>
                  </a:extLst>
                </a:gridCol>
                <a:gridCol w="539494">
                  <a:extLst>
                    <a:ext uri="{9D8B030D-6E8A-4147-A177-3AD203B41FA5}">
                      <a16:colId xmlns:a16="http://schemas.microsoft.com/office/drawing/2014/main" val="20007"/>
                    </a:ext>
                  </a:extLst>
                </a:gridCol>
                <a:gridCol w="539496">
                  <a:extLst>
                    <a:ext uri="{9D8B030D-6E8A-4147-A177-3AD203B41FA5}">
                      <a16:colId xmlns:a16="http://schemas.microsoft.com/office/drawing/2014/main" val="20008"/>
                    </a:ext>
                  </a:extLst>
                </a:gridCol>
                <a:gridCol w="527303">
                  <a:extLst>
                    <a:ext uri="{9D8B030D-6E8A-4147-A177-3AD203B41FA5}">
                      <a16:colId xmlns:a16="http://schemas.microsoft.com/office/drawing/2014/main" val="20009"/>
                    </a:ext>
                  </a:extLst>
                </a:gridCol>
                <a:gridCol w="1359923">
                  <a:extLst>
                    <a:ext uri="{9D8B030D-6E8A-4147-A177-3AD203B41FA5}">
                      <a16:colId xmlns:a16="http://schemas.microsoft.com/office/drawing/2014/main" val="20010"/>
                    </a:ext>
                  </a:extLst>
                </a:gridCol>
              </a:tblGrid>
              <a:tr h="1326459">
                <a:tc gridSpan="2">
                  <a:txBody>
                    <a:bodyPr/>
                    <a:lstStyle/>
                    <a:p>
                      <a:pPr marL="81915">
                        <a:lnSpc>
                          <a:spcPct val="100000"/>
                        </a:lnSpc>
                        <a:spcBef>
                          <a:spcPts val="565"/>
                        </a:spcBef>
                      </a:pPr>
                      <a:r>
                        <a:rPr sz="1400" b="1" spc="0" baseline="0" dirty="0">
                          <a:latin typeface="Arial"/>
                          <a:cs typeface="Arial"/>
                        </a:rPr>
                        <a:t>2H: Dialogic Teaching Questionnaire: </a:t>
                      </a:r>
                      <a:r>
                        <a:rPr lang="en-GB" sz="1400" b="1" spc="0" baseline="0" dirty="0">
                          <a:latin typeface="Arial"/>
                          <a:cs typeface="Arial"/>
                        </a:rPr>
                        <a:t>Teacher s</a:t>
                      </a:r>
                      <a:r>
                        <a:rPr sz="1400" b="1" spc="0" baseline="0" dirty="0">
                          <a:latin typeface="Arial"/>
                          <a:cs typeface="Arial"/>
                        </a:rPr>
                        <a:t>elf-</a:t>
                      </a:r>
                      <a:r>
                        <a:rPr lang="en-GB" sz="1400" b="1" spc="0" baseline="0" dirty="0">
                          <a:latin typeface="Arial"/>
                          <a:cs typeface="Arial"/>
                        </a:rPr>
                        <a:t>rating</a:t>
                      </a:r>
                      <a:r>
                        <a:rPr sz="1400" b="1" spc="0" baseline="0" dirty="0">
                          <a:latin typeface="Arial"/>
                          <a:cs typeface="Arial"/>
                        </a:rPr>
                        <a:t> of </a:t>
                      </a:r>
                      <a:r>
                        <a:rPr lang="en-GB" sz="1400" b="1" spc="0" baseline="0" dirty="0">
                          <a:latin typeface="Arial"/>
                          <a:cs typeface="Arial"/>
                        </a:rPr>
                        <a:t>general </a:t>
                      </a:r>
                      <a:r>
                        <a:rPr sz="1400" b="1" spc="0" baseline="0" dirty="0">
                          <a:latin typeface="Arial"/>
                          <a:cs typeface="Arial"/>
                        </a:rPr>
                        <a:t>practice</a:t>
                      </a:r>
                      <a:endParaRPr sz="1400" spc="0" baseline="0" dirty="0">
                        <a:latin typeface="Arial"/>
                        <a:cs typeface="Arial"/>
                      </a:endParaRPr>
                    </a:p>
                    <a:p>
                      <a:pPr marL="81915" marR="97155">
                        <a:lnSpc>
                          <a:spcPct val="121700"/>
                        </a:lnSpc>
                        <a:spcBef>
                          <a:spcPts val="630"/>
                        </a:spcBef>
                      </a:pPr>
                      <a:r>
                        <a:rPr sz="1150" spc="0" baseline="0" dirty="0">
                          <a:latin typeface="Arial Unicode MS"/>
                          <a:cs typeface="Arial Unicode MS"/>
                        </a:rPr>
                        <a:t>This template is for you to assess your own practice. You could do this at  different points during your inquiry to identify how your practice has</a:t>
                      </a:r>
                      <a:r>
                        <a:rPr lang="en-GB" sz="1150" spc="0" baseline="0" dirty="0">
                          <a:latin typeface="Arial Unicode MS"/>
                          <a:cs typeface="Arial Unicode MS"/>
                        </a:rPr>
                        <a:t> </a:t>
                      </a:r>
                      <a:r>
                        <a:rPr sz="1150" spc="0" baseline="0" dirty="0">
                          <a:latin typeface="Arial Unicode MS"/>
                          <a:cs typeface="Arial Unicode MS"/>
                        </a:rPr>
                        <a:t>changed.</a:t>
                      </a:r>
                      <a:r>
                        <a:rPr lang="en-GB" sz="1150" spc="0" baseline="0" dirty="0">
                          <a:latin typeface="Arial Unicode MS"/>
                          <a:cs typeface="Arial Unicode MS"/>
                        </a:rPr>
                        <a:t>      </a:t>
                      </a:r>
                      <a:r>
                        <a:rPr sz="1150" b="1" spc="0" baseline="0" dirty="0">
                          <a:latin typeface="Arial"/>
                          <a:cs typeface="Arial"/>
                        </a:rPr>
                        <a:t>Downloadable templates </a:t>
                      </a:r>
                      <a:r>
                        <a:rPr sz="1150" spc="0" baseline="0" dirty="0">
                          <a:latin typeface="Arial Unicode MS"/>
                          <a:cs typeface="Arial Unicode MS"/>
                        </a:rPr>
                        <a:t>are available from our </a:t>
                      </a:r>
                      <a:r>
                        <a:rPr lang="en-GB" sz="1150" spc="0" baseline="0" dirty="0">
                          <a:latin typeface="Arial Unicode MS"/>
                          <a:cs typeface="Arial Unicode MS"/>
                          <a:hlinkClick r:id="rId3"/>
                        </a:rPr>
                        <a:t>website</a:t>
                      </a:r>
                      <a:endParaRPr sz="1150" spc="0" baseline="0" dirty="0">
                        <a:latin typeface="Arial"/>
                        <a:cs typeface="Arial"/>
                      </a:endParaRPr>
                    </a:p>
                  </a:txBody>
                  <a:tcPr marL="0" marR="0" marT="71755" marB="0">
                    <a:lnL w="31733">
                      <a:solidFill>
                        <a:srgbClr val="2791A6"/>
                      </a:solidFill>
                      <a:prstDash val="solid"/>
                    </a:lnL>
                    <a:lnR w="31733">
                      <a:solidFill>
                        <a:srgbClr val="2791A6"/>
                      </a:solidFill>
                      <a:prstDash val="solid"/>
                    </a:lnR>
                    <a:lnT w="31733">
                      <a:solidFill>
                        <a:srgbClr val="2791A6"/>
                      </a:solidFill>
                      <a:prstDash val="solid"/>
                    </a:lnT>
                    <a:lnB w="31733">
                      <a:solidFill>
                        <a:srgbClr val="2791A6"/>
                      </a:solidFill>
                      <a:prstDash val="solid"/>
                    </a:lnB>
                  </a:tcPr>
                </a:tc>
                <a:tc hMerge="1">
                  <a:txBody>
                    <a:bodyPr/>
                    <a:lstStyle/>
                    <a:p>
                      <a:endParaRPr/>
                    </a:p>
                  </a:txBody>
                  <a:tcPr marL="0" marR="0" marT="0" marB="0"/>
                </a:tc>
                <a:tc>
                  <a:txBody>
                    <a:bodyPr/>
                    <a:lstStyle/>
                    <a:p>
                      <a:endParaRPr sz="1200" dirty="0">
                        <a:latin typeface="Arial"/>
                        <a:cs typeface="Arial"/>
                      </a:endParaRPr>
                    </a:p>
                  </a:txBody>
                  <a:tcPr marL="0" marR="0" marT="0" marB="0">
                    <a:lnL w="31733">
                      <a:solidFill>
                        <a:srgbClr val="2791A6"/>
                      </a:solidFill>
                      <a:prstDash val="solid"/>
                    </a:lnL>
                    <a:lnR w="31733">
                      <a:solidFill>
                        <a:srgbClr val="2791A6"/>
                      </a:solidFill>
                      <a:prstDash val="solid"/>
                    </a:lnR>
                    <a:lnB w="12192">
                      <a:solidFill>
                        <a:srgbClr val="000000"/>
                      </a:solidFill>
                      <a:prstDash val="solid"/>
                    </a:lnB>
                  </a:tcPr>
                </a:tc>
                <a:tc gridSpan="8">
                  <a:txBody>
                    <a:bodyPr/>
                    <a:lstStyle/>
                    <a:p>
                      <a:pPr marL="81280">
                        <a:lnSpc>
                          <a:spcPct val="100000"/>
                        </a:lnSpc>
                        <a:spcBef>
                          <a:spcPts val="645"/>
                        </a:spcBef>
                      </a:pPr>
                      <a:r>
                        <a:rPr sz="1150" b="1" spc="0" baseline="0" dirty="0">
                          <a:latin typeface="Arial"/>
                          <a:cs typeface="Arial"/>
                        </a:rPr>
                        <a:t>Guidance notes:</a:t>
                      </a:r>
                      <a:endParaRPr lang="en-GB" sz="1150" b="0" spc="0" baseline="0" dirty="0">
                        <a:latin typeface="Arial"/>
                        <a:cs typeface="Arial"/>
                      </a:endParaRPr>
                    </a:p>
                    <a:p>
                      <a:pPr marL="81280">
                        <a:lnSpc>
                          <a:spcPct val="100000"/>
                        </a:lnSpc>
                        <a:spcBef>
                          <a:spcPts val="645"/>
                        </a:spcBef>
                      </a:pPr>
                      <a:r>
                        <a:rPr sz="1150" b="1" spc="0" baseline="0" dirty="0">
                          <a:latin typeface="Arial"/>
                          <a:cs typeface="Arial"/>
                        </a:rPr>
                        <a:t>There are three sections: </a:t>
                      </a:r>
                      <a:r>
                        <a:rPr sz="1150" spc="0" baseline="0" dirty="0">
                          <a:latin typeface="Arial Unicode MS"/>
                          <a:cs typeface="Arial Unicode MS"/>
                        </a:rPr>
                        <a:t>creating an </a:t>
                      </a:r>
                      <a:r>
                        <a:rPr sz="1150" b="1" spc="0" baseline="0" dirty="0">
                          <a:latin typeface="Arial"/>
                          <a:cs typeface="Arial"/>
                        </a:rPr>
                        <a:t>Openness for Dialogue </a:t>
                      </a:r>
                      <a:r>
                        <a:rPr sz="1150" spc="0" baseline="0" dirty="0">
                          <a:latin typeface="Arial Unicode MS"/>
                          <a:cs typeface="Arial Unicode MS"/>
                        </a:rPr>
                        <a:t>(A - Items 1-  5), inviting </a:t>
                      </a:r>
                      <a:r>
                        <a:rPr sz="1150" b="1" spc="0" baseline="0" dirty="0">
                          <a:latin typeface="Arial"/>
                          <a:cs typeface="Arial"/>
                        </a:rPr>
                        <a:t>Students’ Contributions </a:t>
                      </a:r>
                      <a:r>
                        <a:rPr sz="1150" spc="0" baseline="0" dirty="0">
                          <a:latin typeface="Arial Unicode MS"/>
                          <a:cs typeface="Arial Unicode MS"/>
                        </a:rPr>
                        <a:t>(B - Items 6-9) and fostering </a:t>
                      </a:r>
                      <a:r>
                        <a:rPr sz="1150" b="1" spc="0" baseline="0" dirty="0">
                          <a:latin typeface="Arial"/>
                          <a:cs typeface="Arial"/>
                        </a:rPr>
                        <a:t>Dialogic Participation </a:t>
                      </a:r>
                      <a:r>
                        <a:rPr sz="1150" spc="0" baseline="0" dirty="0">
                          <a:latin typeface="Arial Unicode MS"/>
                          <a:cs typeface="Arial Unicode MS"/>
                        </a:rPr>
                        <a:t>(C - Items 10-18, on the next page).</a:t>
                      </a:r>
                      <a:endParaRPr lang="en-GB" sz="1150" spc="0" baseline="0" dirty="0">
                        <a:latin typeface="Arial Unicode MS"/>
                        <a:cs typeface="Arial Unicode MS"/>
                      </a:endParaRPr>
                    </a:p>
                    <a:p>
                      <a:pPr marL="81280">
                        <a:lnSpc>
                          <a:spcPct val="100000"/>
                        </a:lnSpc>
                        <a:spcBef>
                          <a:spcPts val="645"/>
                        </a:spcBef>
                      </a:pPr>
                      <a:r>
                        <a:rPr sz="1150" spc="0" baseline="0" dirty="0">
                          <a:latin typeface="Arial Unicode MS"/>
                          <a:cs typeface="Arial Unicode MS"/>
                        </a:rPr>
                        <a:t>For each item, tick the box that is most relevant, and give yourself a score</a:t>
                      </a:r>
                    </a:p>
                  </a:txBody>
                  <a:tcPr marL="0" marR="0" marT="81915" marB="0">
                    <a:lnL w="31733">
                      <a:solidFill>
                        <a:srgbClr val="2791A6"/>
                      </a:solidFill>
                      <a:prstDash val="solid"/>
                    </a:lnL>
                    <a:lnR w="31733">
                      <a:solidFill>
                        <a:srgbClr val="2791A6"/>
                      </a:solidFill>
                      <a:prstDash val="solid"/>
                    </a:lnR>
                    <a:lnT w="31733">
                      <a:solidFill>
                        <a:srgbClr val="2791A6"/>
                      </a:solidFill>
                      <a:prstDash val="solid"/>
                    </a:lnT>
                    <a:lnB w="31733">
                      <a:solidFill>
                        <a:srgbClr val="2791A6"/>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78389">
                <a:tc rowSpan="14">
                  <a:txBody>
                    <a:bodyPr/>
                    <a:lstStyle/>
                    <a:p>
                      <a:endParaRPr sz="1200">
                        <a:latin typeface="Arial Unicode MS"/>
                        <a:cs typeface="Arial Unicode MS"/>
                      </a:endParaRPr>
                    </a:p>
                  </a:txBody>
                  <a:tcPr marL="0" marR="0" marT="0" marB="0">
                    <a:lnR w="12192">
                      <a:solidFill>
                        <a:srgbClr val="000000"/>
                      </a:solidFill>
                      <a:prstDash val="solid"/>
                    </a:lnR>
                    <a:lnT w="31733">
                      <a:solidFill>
                        <a:srgbClr val="2791A6"/>
                      </a:solidFill>
                      <a:prstDash val="solid"/>
                    </a:lnT>
                  </a:tcPr>
                </a:tc>
                <a:tc gridSpan="3">
                  <a:txBody>
                    <a:bodyPr/>
                    <a:lstStyle/>
                    <a:p>
                      <a:pPr marL="57785" marR="648335">
                        <a:lnSpc>
                          <a:spcPct val="120000"/>
                        </a:lnSpc>
                        <a:spcBef>
                          <a:spcPts val="175"/>
                        </a:spcBef>
                      </a:pPr>
                      <a:r>
                        <a:rPr sz="1100" spc="0" baseline="0" dirty="0">
                          <a:latin typeface="Arial"/>
                          <a:cs typeface="Arial"/>
                        </a:rPr>
                        <a:t>Consider the following statements with regards to your practice and mark your level of agreement from </a:t>
                      </a:r>
                      <a:r>
                        <a:rPr sz="1100" b="1" spc="0" baseline="0" dirty="0">
                          <a:latin typeface="Arial"/>
                          <a:cs typeface="Arial"/>
                        </a:rPr>
                        <a:t>(1) “completely disagree” </a:t>
                      </a:r>
                      <a:r>
                        <a:rPr sz="1100" spc="0" baseline="0" dirty="0">
                          <a:latin typeface="Arial"/>
                          <a:cs typeface="Arial"/>
                        </a:rPr>
                        <a:t>to </a:t>
                      </a:r>
                      <a:r>
                        <a:rPr sz="1100" b="1" spc="0" baseline="0" dirty="0">
                          <a:latin typeface="Arial"/>
                          <a:cs typeface="Arial"/>
                        </a:rPr>
                        <a:t>(6) “completely</a:t>
                      </a:r>
                      <a:r>
                        <a:rPr lang="en-GB" sz="1100" b="1" spc="0" baseline="0" dirty="0">
                          <a:latin typeface="Arial"/>
                          <a:cs typeface="Arial"/>
                        </a:rPr>
                        <a:t> </a:t>
                      </a:r>
                      <a:r>
                        <a:rPr sz="1100" b="1" spc="0" baseline="0" dirty="0">
                          <a:latin typeface="Arial"/>
                          <a:cs typeface="Arial"/>
                        </a:rPr>
                        <a:t>agree”.</a:t>
                      </a:r>
                      <a:endParaRPr sz="1100" spc="0" baseline="0" dirty="0">
                        <a:latin typeface="Arial"/>
                        <a:cs typeface="Arial"/>
                      </a:endParaRPr>
                    </a:p>
                    <a:p>
                      <a:pPr marL="96520">
                        <a:lnSpc>
                          <a:spcPct val="100000"/>
                        </a:lnSpc>
                        <a:spcBef>
                          <a:spcPts val="380"/>
                        </a:spcBef>
                      </a:pPr>
                      <a:r>
                        <a:rPr sz="1100" b="1" spc="0" baseline="0" dirty="0">
                          <a:latin typeface="Arial"/>
                          <a:cs typeface="Arial"/>
                        </a:rPr>
                        <a:t>In my teaching, I...</a:t>
                      </a:r>
                      <a:endParaRPr sz="1100" spc="0" baseline="0" dirty="0">
                        <a:latin typeface="Arial"/>
                        <a:cs typeface="Arial"/>
                      </a:endParaRPr>
                    </a:p>
                  </a:txBody>
                  <a:tcPr marL="0" marR="0" marT="22225" marB="0">
                    <a:lnL w="12192">
                      <a:solidFill>
                        <a:srgbClr val="000000"/>
                      </a:solidFill>
                      <a:prstDash val="solid"/>
                    </a:lnL>
                    <a:lnR w="12192">
                      <a:solidFill>
                        <a:srgbClr val="000000"/>
                      </a:solidFill>
                      <a:prstDash val="solid"/>
                    </a:lnR>
                    <a:lnT w="31733">
                      <a:solidFill>
                        <a:srgbClr val="2791A6"/>
                      </a:solidFill>
                      <a:prstDash val="solid"/>
                    </a:lnT>
                    <a:lnB w="12192">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marL="54610">
                        <a:lnSpc>
                          <a:spcPct val="100000"/>
                        </a:lnSpc>
                        <a:spcBef>
                          <a:spcPts val="445"/>
                        </a:spcBef>
                      </a:pPr>
                      <a:r>
                        <a:rPr sz="1000" spc="0" baseline="0" dirty="0">
                          <a:latin typeface="Arial"/>
                          <a:cs typeface="Arial"/>
                        </a:rPr>
                        <a:t>(1)</a:t>
                      </a:r>
                    </a:p>
                    <a:p>
                      <a:pPr marL="53975" marR="118110" indent="0">
                        <a:lnSpc>
                          <a:spcPct val="123300"/>
                        </a:lnSpc>
                        <a:spcBef>
                          <a:spcPts val="690"/>
                        </a:spcBef>
                        <a:tabLst/>
                      </a:pPr>
                      <a:r>
                        <a:rPr sz="550" spc="0" baseline="0" dirty="0">
                          <a:latin typeface="Arial"/>
                          <a:cs typeface="Arial"/>
                        </a:rPr>
                        <a:t>Completely  disagree</a:t>
                      </a:r>
                    </a:p>
                  </a:txBody>
                  <a:tcPr marL="0" marR="0" marT="56515" marB="0">
                    <a:lnL w="12192">
                      <a:solidFill>
                        <a:srgbClr val="000000"/>
                      </a:solidFill>
                      <a:prstDash val="solid"/>
                    </a:lnL>
                    <a:lnR w="12192">
                      <a:solidFill>
                        <a:srgbClr val="000000"/>
                      </a:solidFill>
                      <a:prstDash val="solid"/>
                    </a:lnR>
                    <a:lnT w="31733">
                      <a:solidFill>
                        <a:srgbClr val="2791A6"/>
                      </a:solidFill>
                      <a:prstDash val="solid"/>
                    </a:lnT>
                    <a:lnB w="12192">
                      <a:solidFill>
                        <a:srgbClr val="000000"/>
                      </a:solidFill>
                      <a:prstDash val="solid"/>
                    </a:lnB>
                  </a:tcPr>
                </a:tc>
                <a:tc>
                  <a:txBody>
                    <a:bodyPr/>
                    <a:lstStyle/>
                    <a:p>
                      <a:pPr marL="57785">
                        <a:lnSpc>
                          <a:spcPct val="100000"/>
                        </a:lnSpc>
                        <a:spcBef>
                          <a:spcPts val="445"/>
                        </a:spcBef>
                      </a:pPr>
                      <a:r>
                        <a:rPr sz="1000" spc="0" baseline="0" dirty="0">
                          <a:latin typeface="Arial"/>
                          <a:cs typeface="Arial"/>
                        </a:rPr>
                        <a:t>(2)</a:t>
                      </a:r>
                      <a:endParaRPr sz="1000" spc="0" baseline="0">
                        <a:latin typeface="Arial"/>
                        <a:cs typeface="Arial"/>
                      </a:endParaRPr>
                    </a:p>
                  </a:txBody>
                  <a:tcPr marL="0" marR="0" marT="56515" marB="0">
                    <a:lnL w="12192">
                      <a:solidFill>
                        <a:srgbClr val="000000"/>
                      </a:solidFill>
                      <a:prstDash val="solid"/>
                    </a:lnL>
                    <a:lnR w="12192">
                      <a:solidFill>
                        <a:srgbClr val="000000"/>
                      </a:solidFill>
                      <a:prstDash val="solid"/>
                    </a:lnR>
                    <a:lnT w="31733">
                      <a:solidFill>
                        <a:srgbClr val="2791A6"/>
                      </a:solidFill>
                      <a:prstDash val="solid"/>
                    </a:lnT>
                    <a:lnB w="12192">
                      <a:solidFill>
                        <a:srgbClr val="000000"/>
                      </a:solidFill>
                      <a:prstDash val="solid"/>
                    </a:lnB>
                  </a:tcPr>
                </a:tc>
                <a:tc>
                  <a:txBody>
                    <a:bodyPr/>
                    <a:lstStyle/>
                    <a:p>
                      <a:pPr marL="54610">
                        <a:lnSpc>
                          <a:spcPct val="100000"/>
                        </a:lnSpc>
                        <a:spcBef>
                          <a:spcPts val="445"/>
                        </a:spcBef>
                      </a:pPr>
                      <a:r>
                        <a:rPr sz="1000" spc="0" baseline="0" dirty="0">
                          <a:latin typeface="Arial"/>
                          <a:cs typeface="Arial"/>
                        </a:rPr>
                        <a:t>(3)</a:t>
                      </a:r>
                      <a:endParaRPr sz="1000" spc="0" baseline="0">
                        <a:latin typeface="Arial"/>
                        <a:cs typeface="Arial"/>
                      </a:endParaRPr>
                    </a:p>
                  </a:txBody>
                  <a:tcPr marL="0" marR="0" marT="56515" marB="0">
                    <a:lnL w="12192">
                      <a:solidFill>
                        <a:srgbClr val="000000"/>
                      </a:solidFill>
                      <a:prstDash val="solid"/>
                    </a:lnL>
                    <a:lnR w="12192">
                      <a:solidFill>
                        <a:srgbClr val="000000"/>
                      </a:solidFill>
                      <a:prstDash val="solid"/>
                    </a:lnR>
                    <a:lnT w="31733">
                      <a:solidFill>
                        <a:srgbClr val="2791A6"/>
                      </a:solidFill>
                      <a:prstDash val="solid"/>
                    </a:lnT>
                    <a:lnB w="12192">
                      <a:solidFill>
                        <a:srgbClr val="000000"/>
                      </a:solidFill>
                      <a:prstDash val="solid"/>
                    </a:lnB>
                  </a:tcPr>
                </a:tc>
                <a:tc>
                  <a:txBody>
                    <a:bodyPr/>
                    <a:lstStyle/>
                    <a:p>
                      <a:pPr marL="57785">
                        <a:lnSpc>
                          <a:spcPct val="100000"/>
                        </a:lnSpc>
                        <a:spcBef>
                          <a:spcPts val="445"/>
                        </a:spcBef>
                      </a:pPr>
                      <a:r>
                        <a:rPr sz="1000" spc="0" baseline="0" dirty="0">
                          <a:latin typeface="Arial"/>
                          <a:cs typeface="Arial"/>
                        </a:rPr>
                        <a:t>(4)</a:t>
                      </a:r>
                      <a:endParaRPr sz="1000" spc="0" baseline="0">
                        <a:latin typeface="Arial"/>
                        <a:cs typeface="Arial"/>
                      </a:endParaRPr>
                    </a:p>
                  </a:txBody>
                  <a:tcPr marL="0" marR="0" marT="56515" marB="0">
                    <a:lnL w="12192">
                      <a:solidFill>
                        <a:srgbClr val="000000"/>
                      </a:solidFill>
                      <a:prstDash val="solid"/>
                    </a:lnL>
                    <a:lnR w="12192">
                      <a:solidFill>
                        <a:srgbClr val="000000"/>
                      </a:solidFill>
                      <a:prstDash val="solid"/>
                    </a:lnR>
                    <a:lnT w="31733">
                      <a:solidFill>
                        <a:srgbClr val="2791A6"/>
                      </a:solidFill>
                      <a:prstDash val="solid"/>
                    </a:lnT>
                    <a:lnB w="12192">
                      <a:solidFill>
                        <a:srgbClr val="000000"/>
                      </a:solidFill>
                      <a:prstDash val="solid"/>
                    </a:lnB>
                  </a:tcPr>
                </a:tc>
                <a:tc>
                  <a:txBody>
                    <a:bodyPr/>
                    <a:lstStyle/>
                    <a:p>
                      <a:pPr marL="57785">
                        <a:lnSpc>
                          <a:spcPct val="100000"/>
                        </a:lnSpc>
                        <a:spcBef>
                          <a:spcPts val="445"/>
                        </a:spcBef>
                      </a:pPr>
                      <a:r>
                        <a:rPr sz="1000" spc="0" baseline="0" dirty="0">
                          <a:latin typeface="Arial"/>
                          <a:cs typeface="Arial"/>
                        </a:rPr>
                        <a:t>(5)</a:t>
                      </a:r>
                      <a:endParaRPr sz="1000" spc="0" baseline="0">
                        <a:latin typeface="Arial"/>
                        <a:cs typeface="Arial"/>
                      </a:endParaRPr>
                    </a:p>
                  </a:txBody>
                  <a:tcPr marL="0" marR="0" marT="56515" marB="0">
                    <a:lnL w="12192">
                      <a:solidFill>
                        <a:srgbClr val="000000"/>
                      </a:solidFill>
                      <a:prstDash val="solid"/>
                    </a:lnL>
                    <a:lnR w="12192">
                      <a:solidFill>
                        <a:srgbClr val="000000"/>
                      </a:solidFill>
                      <a:prstDash val="solid"/>
                    </a:lnR>
                    <a:lnT w="31733">
                      <a:solidFill>
                        <a:srgbClr val="2791A6"/>
                      </a:solidFill>
                      <a:prstDash val="solid"/>
                    </a:lnT>
                    <a:lnB w="12192">
                      <a:solidFill>
                        <a:srgbClr val="000000"/>
                      </a:solidFill>
                      <a:prstDash val="solid"/>
                    </a:lnB>
                  </a:tcPr>
                </a:tc>
                <a:tc>
                  <a:txBody>
                    <a:bodyPr/>
                    <a:lstStyle/>
                    <a:p>
                      <a:pPr marL="57785">
                        <a:lnSpc>
                          <a:spcPct val="100000"/>
                        </a:lnSpc>
                        <a:spcBef>
                          <a:spcPts val="445"/>
                        </a:spcBef>
                      </a:pPr>
                      <a:r>
                        <a:rPr sz="1000" spc="0" baseline="0" dirty="0">
                          <a:latin typeface="Arial"/>
                          <a:cs typeface="Arial"/>
                        </a:rPr>
                        <a:t>(6)</a:t>
                      </a:r>
                    </a:p>
                    <a:p>
                      <a:pPr marL="57785" marR="97155">
                        <a:lnSpc>
                          <a:spcPct val="123300"/>
                        </a:lnSpc>
                        <a:spcBef>
                          <a:spcPts val="690"/>
                        </a:spcBef>
                      </a:pPr>
                      <a:r>
                        <a:rPr sz="550" spc="0" baseline="0" dirty="0">
                          <a:latin typeface="Arial"/>
                          <a:cs typeface="Arial"/>
                        </a:rPr>
                        <a:t>Completely  agree</a:t>
                      </a:r>
                    </a:p>
                  </a:txBody>
                  <a:tcPr marL="0" marR="0" marT="56515" marB="0">
                    <a:lnL w="12192">
                      <a:solidFill>
                        <a:srgbClr val="000000"/>
                      </a:solidFill>
                      <a:prstDash val="solid"/>
                    </a:lnL>
                    <a:lnR w="12192">
                      <a:solidFill>
                        <a:srgbClr val="000000"/>
                      </a:solidFill>
                      <a:prstDash val="solid"/>
                    </a:lnR>
                    <a:lnT w="31733">
                      <a:solidFill>
                        <a:srgbClr val="2791A6"/>
                      </a:solidFill>
                      <a:prstDash val="solid"/>
                    </a:lnT>
                    <a:lnB w="12192">
                      <a:solidFill>
                        <a:srgbClr val="000000"/>
                      </a:solidFill>
                      <a:prstDash val="solid"/>
                    </a:lnB>
                  </a:tcPr>
                </a:tc>
                <a:tc rowSpan="14">
                  <a:txBody>
                    <a:bodyPr/>
                    <a:lstStyle/>
                    <a:p>
                      <a:endParaRPr sz="600" dirty="0">
                        <a:latin typeface="Arial"/>
                        <a:cs typeface="Arial"/>
                      </a:endParaRPr>
                    </a:p>
                  </a:txBody>
                  <a:tcPr marL="0" marR="0" marT="0" marB="0">
                    <a:lnL w="12192">
                      <a:solidFill>
                        <a:srgbClr val="000000"/>
                      </a:solidFill>
                      <a:prstDash val="solid"/>
                    </a:lnL>
                    <a:lnT w="31733">
                      <a:solidFill>
                        <a:srgbClr val="2791A6"/>
                      </a:solidFill>
                      <a:prstDash val="solid"/>
                    </a:lnT>
                  </a:tcPr>
                </a:tc>
                <a:extLst>
                  <a:ext uri="{0D108BD9-81ED-4DB2-BD59-A6C34878D82A}">
                    <a16:rowId xmlns:a16="http://schemas.microsoft.com/office/drawing/2014/main" val="10001"/>
                  </a:ext>
                </a:extLst>
              </a:tr>
              <a:tr h="326135">
                <a:tc vMerge="1">
                  <a:txBody>
                    <a:bodyPr/>
                    <a:lstStyle/>
                    <a:p>
                      <a:endParaRPr/>
                    </a:p>
                  </a:txBody>
                  <a:tcPr marL="0" marR="0" marT="0" marB="0">
                    <a:lnR w="12192">
                      <a:solidFill>
                        <a:srgbClr val="000000"/>
                      </a:solidFill>
                      <a:prstDash val="solid"/>
                    </a:lnR>
                    <a:lnT w="31733">
                      <a:solidFill>
                        <a:srgbClr val="2791A6"/>
                      </a:solidFill>
                      <a:prstDash val="solid"/>
                    </a:lnT>
                  </a:tcPr>
                </a:tc>
                <a:tc gridSpan="9">
                  <a:txBody>
                    <a:bodyPr/>
                    <a:lstStyle/>
                    <a:p>
                      <a:pPr marL="3963035">
                        <a:lnSpc>
                          <a:spcPct val="100000"/>
                        </a:lnSpc>
                        <a:spcBef>
                          <a:spcPts val="459"/>
                        </a:spcBef>
                      </a:pPr>
                      <a:r>
                        <a:rPr sz="1000" spc="0" baseline="0" dirty="0">
                          <a:latin typeface="Arial"/>
                          <a:cs typeface="Arial"/>
                        </a:rPr>
                        <a:t>A. Openness for Dialogue</a:t>
                      </a:r>
                    </a:p>
                  </a:txBody>
                  <a:tcPr marL="0" marR="0" marT="58419"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0" marB="0">
                    <a:lnL w="12192">
                      <a:solidFill>
                        <a:srgbClr val="000000"/>
                      </a:solidFill>
                      <a:prstDash val="solid"/>
                    </a:lnL>
                    <a:lnT w="31733">
                      <a:solidFill>
                        <a:srgbClr val="2791A6"/>
                      </a:solidFill>
                      <a:prstDash val="solid"/>
                    </a:lnT>
                  </a:tcPr>
                </a:tc>
                <a:extLst>
                  <a:ext uri="{0D108BD9-81ED-4DB2-BD59-A6C34878D82A}">
                    <a16:rowId xmlns:a16="http://schemas.microsoft.com/office/drawing/2014/main" val="10002"/>
                  </a:ext>
                </a:extLst>
              </a:tr>
              <a:tr h="399288">
                <a:tc vMerge="1">
                  <a:txBody>
                    <a:bodyPr/>
                    <a:lstStyle/>
                    <a:p>
                      <a:endParaRPr/>
                    </a:p>
                  </a:txBody>
                  <a:tcPr marL="0" marR="0" marT="0" marB="0">
                    <a:lnR w="12192">
                      <a:solidFill>
                        <a:srgbClr val="000000"/>
                      </a:solidFill>
                      <a:prstDash val="solid"/>
                    </a:lnR>
                    <a:lnT w="31733">
                      <a:solidFill>
                        <a:srgbClr val="2791A6"/>
                      </a:solidFill>
                      <a:prstDash val="solid"/>
                    </a:lnT>
                  </a:tcPr>
                </a:tc>
                <a:tc gridSpan="3">
                  <a:txBody>
                    <a:bodyPr/>
                    <a:lstStyle/>
                    <a:p>
                      <a:pPr marL="55880">
                        <a:lnSpc>
                          <a:spcPct val="100000"/>
                        </a:lnSpc>
                        <a:spcBef>
                          <a:spcPts val="464"/>
                        </a:spcBef>
                      </a:pPr>
                      <a:r>
                        <a:rPr sz="1000" spc="0" baseline="0" dirty="0">
                          <a:latin typeface="Arial"/>
                          <a:cs typeface="Arial"/>
                        </a:rPr>
                        <a:t>build purposeful conversations as part of my lessons through my lesson planning</a:t>
                      </a:r>
                    </a:p>
                  </a:txBody>
                  <a:tcPr marL="0" marR="0" marT="59054"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dirty="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vMerge="1">
                  <a:txBody>
                    <a:bodyPr/>
                    <a:lstStyle/>
                    <a:p>
                      <a:endParaRPr/>
                    </a:p>
                  </a:txBody>
                  <a:tcPr marL="0" marR="0" marT="0" marB="0">
                    <a:lnL w="12192">
                      <a:solidFill>
                        <a:srgbClr val="000000"/>
                      </a:solidFill>
                      <a:prstDash val="solid"/>
                    </a:lnL>
                    <a:lnT w="31733">
                      <a:solidFill>
                        <a:srgbClr val="2791A6"/>
                      </a:solidFill>
                      <a:prstDash val="solid"/>
                    </a:lnT>
                  </a:tcPr>
                </a:tc>
                <a:extLst>
                  <a:ext uri="{0D108BD9-81ED-4DB2-BD59-A6C34878D82A}">
                    <a16:rowId xmlns:a16="http://schemas.microsoft.com/office/drawing/2014/main" val="10003"/>
                  </a:ext>
                </a:extLst>
              </a:tr>
              <a:tr h="399287">
                <a:tc vMerge="1">
                  <a:txBody>
                    <a:bodyPr/>
                    <a:lstStyle/>
                    <a:p>
                      <a:endParaRPr/>
                    </a:p>
                  </a:txBody>
                  <a:tcPr marL="0" marR="0" marT="0" marB="0">
                    <a:lnR w="12192">
                      <a:solidFill>
                        <a:srgbClr val="000000"/>
                      </a:solidFill>
                      <a:prstDash val="solid"/>
                    </a:lnR>
                    <a:lnT w="31733">
                      <a:solidFill>
                        <a:srgbClr val="2791A6"/>
                      </a:solidFill>
                      <a:prstDash val="solid"/>
                    </a:lnT>
                  </a:tcPr>
                </a:tc>
                <a:tc gridSpan="3">
                  <a:txBody>
                    <a:bodyPr/>
                    <a:lstStyle/>
                    <a:p>
                      <a:pPr marL="55880">
                        <a:lnSpc>
                          <a:spcPct val="100000"/>
                        </a:lnSpc>
                        <a:spcBef>
                          <a:spcPts val="464"/>
                        </a:spcBef>
                      </a:pPr>
                      <a:r>
                        <a:rPr sz="1000" spc="0" baseline="0" dirty="0">
                          <a:latin typeface="Arial"/>
                          <a:cs typeface="Arial"/>
                        </a:rPr>
                        <a:t>offer time for questions so that students can understand the learning objective(s)</a:t>
                      </a:r>
                    </a:p>
                  </a:txBody>
                  <a:tcPr marL="0" marR="0" marT="59054"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vMerge="1">
                  <a:txBody>
                    <a:bodyPr/>
                    <a:lstStyle/>
                    <a:p>
                      <a:endParaRPr/>
                    </a:p>
                  </a:txBody>
                  <a:tcPr marL="0" marR="0" marT="0" marB="0">
                    <a:lnL w="12192">
                      <a:solidFill>
                        <a:srgbClr val="000000"/>
                      </a:solidFill>
                      <a:prstDash val="solid"/>
                    </a:lnL>
                    <a:lnT w="31733">
                      <a:solidFill>
                        <a:srgbClr val="2791A6"/>
                      </a:solidFill>
                      <a:prstDash val="solid"/>
                    </a:lnT>
                  </a:tcPr>
                </a:tc>
                <a:extLst>
                  <a:ext uri="{0D108BD9-81ED-4DB2-BD59-A6C34878D82A}">
                    <a16:rowId xmlns:a16="http://schemas.microsoft.com/office/drawing/2014/main" val="10004"/>
                  </a:ext>
                </a:extLst>
              </a:tr>
              <a:tr h="402336">
                <a:tc vMerge="1">
                  <a:txBody>
                    <a:bodyPr/>
                    <a:lstStyle/>
                    <a:p>
                      <a:endParaRPr/>
                    </a:p>
                  </a:txBody>
                  <a:tcPr marL="0" marR="0" marT="0" marB="0">
                    <a:lnR w="12192">
                      <a:solidFill>
                        <a:srgbClr val="000000"/>
                      </a:solidFill>
                      <a:prstDash val="solid"/>
                    </a:lnR>
                    <a:lnT w="31733">
                      <a:solidFill>
                        <a:srgbClr val="2791A6"/>
                      </a:solidFill>
                      <a:prstDash val="solid"/>
                    </a:lnT>
                  </a:tcPr>
                </a:tc>
                <a:tc gridSpan="3">
                  <a:txBody>
                    <a:bodyPr/>
                    <a:lstStyle/>
                    <a:p>
                      <a:pPr marL="53975">
                        <a:lnSpc>
                          <a:spcPct val="100000"/>
                        </a:lnSpc>
                        <a:spcBef>
                          <a:spcPts val="464"/>
                        </a:spcBef>
                      </a:pPr>
                      <a:r>
                        <a:rPr sz="1000" spc="0" baseline="0" dirty="0">
                          <a:latin typeface="Arial"/>
                          <a:cs typeface="Arial"/>
                        </a:rPr>
                        <a:t>allow enough time for students to contribute at length</a:t>
                      </a:r>
                    </a:p>
                  </a:txBody>
                  <a:tcPr marL="0" marR="0" marT="59054"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vMerge="1">
                  <a:txBody>
                    <a:bodyPr/>
                    <a:lstStyle/>
                    <a:p>
                      <a:endParaRPr/>
                    </a:p>
                  </a:txBody>
                  <a:tcPr marL="0" marR="0" marT="0" marB="0">
                    <a:lnL w="12192">
                      <a:solidFill>
                        <a:srgbClr val="000000"/>
                      </a:solidFill>
                      <a:prstDash val="solid"/>
                    </a:lnL>
                    <a:lnT w="31733">
                      <a:solidFill>
                        <a:srgbClr val="2791A6"/>
                      </a:solidFill>
                      <a:prstDash val="solid"/>
                    </a:lnT>
                  </a:tcPr>
                </a:tc>
                <a:extLst>
                  <a:ext uri="{0D108BD9-81ED-4DB2-BD59-A6C34878D82A}">
                    <a16:rowId xmlns:a16="http://schemas.microsoft.com/office/drawing/2014/main" val="10005"/>
                  </a:ext>
                </a:extLst>
              </a:tr>
              <a:tr h="399287">
                <a:tc vMerge="1">
                  <a:txBody>
                    <a:bodyPr/>
                    <a:lstStyle/>
                    <a:p>
                      <a:endParaRPr/>
                    </a:p>
                  </a:txBody>
                  <a:tcPr marL="0" marR="0" marT="0" marB="0">
                    <a:lnR w="12192">
                      <a:solidFill>
                        <a:srgbClr val="000000"/>
                      </a:solidFill>
                      <a:prstDash val="solid"/>
                    </a:lnR>
                    <a:lnT w="31733">
                      <a:solidFill>
                        <a:srgbClr val="2791A6"/>
                      </a:solidFill>
                      <a:prstDash val="solid"/>
                    </a:lnT>
                  </a:tcPr>
                </a:tc>
                <a:tc gridSpan="3">
                  <a:txBody>
                    <a:bodyPr/>
                    <a:lstStyle/>
                    <a:p>
                      <a:pPr marL="55880">
                        <a:lnSpc>
                          <a:spcPct val="100000"/>
                        </a:lnSpc>
                        <a:spcBef>
                          <a:spcPts val="464"/>
                        </a:spcBef>
                      </a:pPr>
                      <a:r>
                        <a:rPr sz="1000" spc="0" baseline="0" dirty="0">
                          <a:latin typeface="Arial"/>
                          <a:cs typeface="Arial"/>
                        </a:rPr>
                        <a:t>pose open questions and wait for students to respond</a:t>
                      </a:r>
                    </a:p>
                  </a:txBody>
                  <a:tcPr marL="0" marR="0" marT="59054"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vMerge="1">
                  <a:txBody>
                    <a:bodyPr/>
                    <a:lstStyle/>
                    <a:p>
                      <a:endParaRPr/>
                    </a:p>
                  </a:txBody>
                  <a:tcPr marL="0" marR="0" marT="0" marB="0">
                    <a:lnL w="12192">
                      <a:solidFill>
                        <a:srgbClr val="000000"/>
                      </a:solidFill>
                      <a:prstDash val="solid"/>
                    </a:lnL>
                    <a:lnT w="31733">
                      <a:solidFill>
                        <a:srgbClr val="2791A6"/>
                      </a:solidFill>
                      <a:prstDash val="solid"/>
                    </a:lnT>
                  </a:tcPr>
                </a:tc>
                <a:extLst>
                  <a:ext uri="{0D108BD9-81ED-4DB2-BD59-A6C34878D82A}">
                    <a16:rowId xmlns:a16="http://schemas.microsoft.com/office/drawing/2014/main" val="10006"/>
                  </a:ext>
                </a:extLst>
              </a:tr>
              <a:tr h="399288">
                <a:tc vMerge="1">
                  <a:txBody>
                    <a:bodyPr/>
                    <a:lstStyle/>
                    <a:p>
                      <a:endParaRPr/>
                    </a:p>
                  </a:txBody>
                  <a:tcPr marL="0" marR="0" marT="0" marB="0">
                    <a:lnR w="12192">
                      <a:solidFill>
                        <a:srgbClr val="000000"/>
                      </a:solidFill>
                      <a:prstDash val="solid"/>
                    </a:lnR>
                    <a:lnT w="31733">
                      <a:solidFill>
                        <a:srgbClr val="2791A6"/>
                      </a:solidFill>
                      <a:prstDash val="solid"/>
                    </a:lnT>
                  </a:tcPr>
                </a:tc>
                <a:tc gridSpan="3">
                  <a:txBody>
                    <a:bodyPr/>
                    <a:lstStyle/>
                    <a:p>
                      <a:pPr marL="55880">
                        <a:lnSpc>
                          <a:spcPct val="100000"/>
                        </a:lnSpc>
                        <a:spcBef>
                          <a:spcPts val="459"/>
                        </a:spcBef>
                      </a:pPr>
                      <a:r>
                        <a:rPr sz="1000" spc="0" baseline="0" dirty="0">
                          <a:latin typeface="Arial"/>
                          <a:cs typeface="Arial"/>
                        </a:rPr>
                        <a:t>listen appreciatively to students and respond in a constructive way, including giving formative feedback</a:t>
                      </a:r>
                    </a:p>
                  </a:txBody>
                  <a:tcPr marL="0" marR="0" marT="58419"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vMerge="1">
                  <a:txBody>
                    <a:bodyPr/>
                    <a:lstStyle/>
                    <a:p>
                      <a:endParaRPr/>
                    </a:p>
                  </a:txBody>
                  <a:tcPr marL="0" marR="0" marT="0" marB="0">
                    <a:lnL w="12192">
                      <a:solidFill>
                        <a:srgbClr val="000000"/>
                      </a:solidFill>
                      <a:prstDash val="solid"/>
                    </a:lnL>
                    <a:lnT w="31733">
                      <a:solidFill>
                        <a:srgbClr val="2791A6"/>
                      </a:solidFill>
                      <a:prstDash val="solid"/>
                    </a:lnT>
                  </a:tcPr>
                </a:tc>
                <a:extLst>
                  <a:ext uri="{0D108BD9-81ED-4DB2-BD59-A6C34878D82A}">
                    <a16:rowId xmlns:a16="http://schemas.microsoft.com/office/drawing/2014/main" val="10007"/>
                  </a:ext>
                </a:extLst>
              </a:tr>
              <a:tr h="399288">
                <a:tc vMerge="1">
                  <a:txBody>
                    <a:bodyPr/>
                    <a:lstStyle/>
                    <a:p>
                      <a:endParaRPr/>
                    </a:p>
                  </a:txBody>
                  <a:tcPr marL="0" marR="0" marT="0" marB="0">
                    <a:lnR w="12192">
                      <a:solidFill>
                        <a:srgbClr val="000000"/>
                      </a:solidFill>
                      <a:prstDash val="solid"/>
                    </a:lnR>
                    <a:lnT w="31733">
                      <a:solidFill>
                        <a:srgbClr val="2791A6"/>
                      </a:solidFill>
                      <a:prstDash val="solid"/>
                    </a:lnT>
                  </a:tcPr>
                </a:tc>
                <a:tc gridSpan="3">
                  <a:txBody>
                    <a:bodyPr/>
                    <a:lstStyle/>
                    <a:p>
                      <a:pPr marL="284480">
                        <a:lnSpc>
                          <a:spcPct val="100000"/>
                        </a:lnSpc>
                        <a:spcBef>
                          <a:spcPts val="459"/>
                        </a:spcBef>
                      </a:pPr>
                      <a:r>
                        <a:rPr sz="1000" spc="0" baseline="0" dirty="0">
                          <a:latin typeface="Arial"/>
                          <a:cs typeface="Arial"/>
                        </a:rPr>
                        <a:t>Aggregated rating Dimension A: Openness for Dialogue (add up your ratings)</a:t>
                      </a:r>
                    </a:p>
                  </a:txBody>
                  <a:tcPr marL="0" marR="0" marT="58419"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solidFill>
                      <a:srgbClr val="EFEFEF"/>
                    </a:solidFill>
                  </a:tcPr>
                </a:tc>
                <a:tc hMerge="1">
                  <a:txBody>
                    <a:bodyPr/>
                    <a:lstStyle/>
                    <a:p>
                      <a:endParaRPr/>
                    </a:p>
                  </a:txBody>
                  <a:tcPr marL="0" marR="0" marT="0" marB="0"/>
                </a:tc>
                <a:tc hMerge="1">
                  <a:txBody>
                    <a:bodyPr/>
                    <a:lstStyle/>
                    <a:p>
                      <a:endParaRPr/>
                    </a:p>
                  </a:txBody>
                  <a:tcPr marL="0" marR="0" marT="0" marB="0"/>
                </a:tc>
                <a:tc gridSpan="6">
                  <a:txBody>
                    <a:bodyPr/>
                    <a:lstStyle/>
                    <a:p>
                      <a:pPr marR="43180" algn="ctr">
                        <a:lnSpc>
                          <a:spcPct val="100000"/>
                        </a:lnSpc>
                        <a:spcBef>
                          <a:spcPts val="459"/>
                        </a:spcBef>
                      </a:pPr>
                      <a:r>
                        <a:rPr sz="1000" spc="0" baseline="0" dirty="0">
                          <a:latin typeface="Arial"/>
                          <a:cs typeface="Arial"/>
                        </a:rPr>
                        <a:t>/ 30</a:t>
                      </a:r>
                      <a:endParaRPr sz="1000" spc="0" baseline="0">
                        <a:latin typeface="Arial"/>
                        <a:cs typeface="Arial"/>
                      </a:endParaRPr>
                    </a:p>
                  </a:txBody>
                  <a:tcPr marL="0" marR="0" marT="58419"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solidFill>
                      <a:srgbClr val="EFEFE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0" marB="0">
                    <a:lnL w="12192">
                      <a:solidFill>
                        <a:srgbClr val="000000"/>
                      </a:solidFill>
                      <a:prstDash val="solid"/>
                    </a:lnL>
                    <a:lnT w="31733">
                      <a:solidFill>
                        <a:srgbClr val="2791A6"/>
                      </a:solidFill>
                      <a:prstDash val="solid"/>
                    </a:lnT>
                  </a:tcPr>
                </a:tc>
                <a:extLst>
                  <a:ext uri="{0D108BD9-81ED-4DB2-BD59-A6C34878D82A}">
                    <a16:rowId xmlns:a16="http://schemas.microsoft.com/office/drawing/2014/main" val="10008"/>
                  </a:ext>
                </a:extLst>
              </a:tr>
              <a:tr h="326136">
                <a:tc vMerge="1">
                  <a:txBody>
                    <a:bodyPr/>
                    <a:lstStyle/>
                    <a:p>
                      <a:endParaRPr/>
                    </a:p>
                  </a:txBody>
                  <a:tcPr marL="0" marR="0" marT="0" marB="0">
                    <a:lnR w="12192">
                      <a:solidFill>
                        <a:srgbClr val="000000"/>
                      </a:solidFill>
                      <a:prstDash val="solid"/>
                    </a:lnR>
                    <a:lnT w="31733">
                      <a:solidFill>
                        <a:srgbClr val="2791A6"/>
                      </a:solidFill>
                      <a:prstDash val="solid"/>
                    </a:lnT>
                  </a:tcPr>
                </a:tc>
                <a:tc gridSpan="9">
                  <a:txBody>
                    <a:bodyPr/>
                    <a:lstStyle/>
                    <a:p>
                      <a:pPr marL="3618229">
                        <a:lnSpc>
                          <a:spcPct val="100000"/>
                        </a:lnSpc>
                        <a:spcBef>
                          <a:spcPts val="459"/>
                        </a:spcBef>
                      </a:pPr>
                      <a:r>
                        <a:rPr sz="1000" spc="0" baseline="0" dirty="0">
                          <a:latin typeface="Arial"/>
                          <a:cs typeface="Arial"/>
                        </a:rPr>
                        <a:t>B. Inviting Students’ Contributions</a:t>
                      </a:r>
                    </a:p>
                  </a:txBody>
                  <a:tcPr marL="0" marR="0" marT="58419"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solidFill>
                      <a:srgbClr val="CCCCCC"/>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0" marB="0">
                    <a:lnL w="12192">
                      <a:solidFill>
                        <a:srgbClr val="000000"/>
                      </a:solidFill>
                      <a:prstDash val="solid"/>
                    </a:lnL>
                    <a:lnT w="31733">
                      <a:solidFill>
                        <a:srgbClr val="2791A6"/>
                      </a:solidFill>
                      <a:prstDash val="solid"/>
                    </a:lnT>
                  </a:tcPr>
                </a:tc>
                <a:extLst>
                  <a:ext uri="{0D108BD9-81ED-4DB2-BD59-A6C34878D82A}">
                    <a16:rowId xmlns:a16="http://schemas.microsoft.com/office/drawing/2014/main" val="10009"/>
                  </a:ext>
                </a:extLst>
              </a:tr>
              <a:tr h="399288">
                <a:tc vMerge="1">
                  <a:txBody>
                    <a:bodyPr/>
                    <a:lstStyle/>
                    <a:p>
                      <a:endParaRPr/>
                    </a:p>
                  </a:txBody>
                  <a:tcPr marL="0" marR="0" marT="0" marB="0">
                    <a:lnR w="12192">
                      <a:solidFill>
                        <a:srgbClr val="000000"/>
                      </a:solidFill>
                      <a:prstDash val="solid"/>
                    </a:lnR>
                    <a:lnT w="31733">
                      <a:solidFill>
                        <a:srgbClr val="2791A6"/>
                      </a:solidFill>
                      <a:prstDash val="solid"/>
                    </a:lnT>
                  </a:tcPr>
                </a:tc>
                <a:tc gridSpan="3">
                  <a:txBody>
                    <a:bodyPr/>
                    <a:lstStyle/>
                    <a:p>
                      <a:pPr marL="57785">
                        <a:lnSpc>
                          <a:spcPct val="100000"/>
                        </a:lnSpc>
                        <a:spcBef>
                          <a:spcPts val="464"/>
                        </a:spcBef>
                      </a:pPr>
                      <a:r>
                        <a:rPr sz="1000" spc="0" baseline="0" dirty="0">
                          <a:latin typeface="Arial"/>
                          <a:cs typeface="Arial"/>
                        </a:rPr>
                        <a:t>invite students to share their ideas, views, thoughts, interests or feelings</a:t>
                      </a:r>
                    </a:p>
                  </a:txBody>
                  <a:tcPr marL="0" marR="0" marT="59054"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vMerge="1">
                  <a:txBody>
                    <a:bodyPr/>
                    <a:lstStyle/>
                    <a:p>
                      <a:endParaRPr/>
                    </a:p>
                  </a:txBody>
                  <a:tcPr marL="0" marR="0" marT="0" marB="0">
                    <a:lnL w="12192">
                      <a:solidFill>
                        <a:srgbClr val="000000"/>
                      </a:solidFill>
                      <a:prstDash val="solid"/>
                    </a:lnL>
                    <a:lnT w="31733">
                      <a:solidFill>
                        <a:srgbClr val="2791A6"/>
                      </a:solidFill>
                      <a:prstDash val="solid"/>
                    </a:lnT>
                  </a:tcPr>
                </a:tc>
                <a:extLst>
                  <a:ext uri="{0D108BD9-81ED-4DB2-BD59-A6C34878D82A}">
                    <a16:rowId xmlns:a16="http://schemas.microsoft.com/office/drawing/2014/main" val="10010"/>
                  </a:ext>
                </a:extLst>
              </a:tr>
              <a:tr h="399288">
                <a:tc vMerge="1">
                  <a:txBody>
                    <a:bodyPr/>
                    <a:lstStyle/>
                    <a:p>
                      <a:endParaRPr/>
                    </a:p>
                  </a:txBody>
                  <a:tcPr marL="0" marR="0" marT="0" marB="0">
                    <a:lnR w="12192">
                      <a:solidFill>
                        <a:srgbClr val="000000"/>
                      </a:solidFill>
                      <a:prstDash val="solid"/>
                    </a:lnR>
                    <a:lnT w="31733">
                      <a:solidFill>
                        <a:srgbClr val="2791A6"/>
                      </a:solidFill>
                      <a:prstDash val="solid"/>
                    </a:lnT>
                  </a:tcPr>
                </a:tc>
                <a:tc gridSpan="3">
                  <a:txBody>
                    <a:bodyPr/>
                    <a:lstStyle/>
                    <a:p>
                      <a:pPr marL="57785">
                        <a:lnSpc>
                          <a:spcPct val="100000"/>
                        </a:lnSpc>
                        <a:spcBef>
                          <a:spcPts val="464"/>
                        </a:spcBef>
                      </a:pPr>
                      <a:r>
                        <a:rPr sz="1000" spc="0" baseline="0" dirty="0">
                          <a:latin typeface="Arial"/>
                          <a:cs typeface="Arial"/>
                        </a:rPr>
                        <a:t>invite students to elaborate and build on their own and others’ ideas</a:t>
                      </a:r>
                    </a:p>
                  </a:txBody>
                  <a:tcPr marL="0" marR="0" marT="59054" marB="0">
                    <a:lnL w="12192">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endParaRPr sz="100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endParaRPr sz="100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vMerge="1">
                  <a:txBody>
                    <a:bodyPr/>
                    <a:lstStyle/>
                    <a:p>
                      <a:endParaRPr/>
                    </a:p>
                  </a:txBody>
                  <a:tcPr marL="0" marR="0" marT="0" marB="0">
                    <a:lnL w="12192">
                      <a:solidFill>
                        <a:srgbClr val="000000"/>
                      </a:solidFill>
                      <a:prstDash val="solid"/>
                    </a:lnL>
                    <a:lnT w="31733">
                      <a:solidFill>
                        <a:srgbClr val="2791A6"/>
                      </a:solidFill>
                      <a:prstDash val="solid"/>
                    </a:lnT>
                  </a:tcPr>
                </a:tc>
                <a:extLst>
                  <a:ext uri="{0D108BD9-81ED-4DB2-BD59-A6C34878D82A}">
                    <a16:rowId xmlns:a16="http://schemas.microsoft.com/office/drawing/2014/main" val="10011"/>
                  </a:ext>
                </a:extLst>
              </a:tr>
              <a:tr h="585216">
                <a:tc vMerge="1">
                  <a:txBody>
                    <a:bodyPr/>
                    <a:lstStyle/>
                    <a:p>
                      <a:endParaRPr/>
                    </a:p>
                  </a:txBody>
                  <a:tcPr marL="0" marR="0" marT="0" marB="0">
                    <a:lnR w="12192">
                      <a:solidFill>
                        <a:srgbClr val="000000"/>
                      </a:solidFill>
                      <a:prstDash val="solid"/>
                    </a:lnR>
                    <a:lnT w="31733">
                      <a:solidFill>
                        <a:srgbClr val="2791A6"/>
                      </a:solidFill>
                      <a:prstDash val="solid"/>
                    </a:lnT>
                  </a:tcPr>
                </a:tc>
                <a:tc gridSpan="3">
                  <a:txBody>
                    <a:bodyPr/>
                    <a:lstStyle/>
                    <a:p>
                      <a:pPr marL="82800" marR="79375" indent="0">
                        <a:lnSpc>
                          <a:spcPct val="122000"/>
                        </a:lnSpc>
                        <a:spcBef>
                          <a:spcPts val="200"/>
                        </a:spcBef>
                      </a:pPr>
                      <a:r>
                        <a:rPr sz="1000" spc="0" baseline="0" dirty="0">
                          <a:latin typeface="Arial"/>
                          <a:cs typeface="Arial"/>
                        </a:rPr>
                        <a:t>invite students to justify their ideas and opinions explicitly</a:t>
                      </a:r>
                      <a:r>
                        <a:rPr lang="en-GB" sz="1000" spc="0" baseline="0" dirty="0">
                          <a:latin typeface="Arial"/>
                          <a:cs typeface="Arial"/>
                        </a:rPr>
                        <a:t>,</a:t>
                      </a:r>
                      <a:r>
                        <a:rPr sz="1000" spc="0" baseline="0" dirty="0">
                          <a:latin typeface="Arial"/>
                          <a:cs typeface="Arial"/>
                        </a:rPr>
                        <a:t> including giving extended explanations,</a:t>
                      </a:r>
                      <a:r>
                        <a:rPr lang="en-US" sz="1000" spc="0" baseline="0" dirty="0">
                          <a:latin typeface="Arial"/>
                          <a:cs typeface="Arial"/>
                        </a:rPr>
                        <a:t> </a:t>
                      </a:r>
                      <a:r>
                        <a:rPr sz="1000" spc="0" baseline="0" dirty="0">
                          <a:latin typeface="Arial"/>
                          <a:cs typeface="Arial"/>
                        </a:rPr>
                        <a:t>offering arguments, counter-arguments and/or evidence</a:t>
                      </a:r>
                    </a:p>
                  </a:txBody>
                  <a:tcPr marL="0" marR="0" marT="25400" marB="0">
                    <a:lnL w="12192">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endParaRPr sz="1000">
                        <a:latin typeface="Arial"/>
                        <a:cs typeface="Arial"/>
                      </a:endParaRPr>
                    </a:p>
                  </a:txBody>
                  <a:tcPr marL="0" marR="0" marT="0" marB="0">
                    <a:lnL w="12192">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endParaRPr sz="1000">
                        <a:latin typeface="Arial"/>
                        <a:cs typeface="Arial"/>
                      </a:endParaRPr>
                    </a:p>
                  </a:txBody>
                  <a:tcPr marL="0" marR="0" marT="0" marB="0">
                    <a:lnL w="12192">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vMerge="1">
                  <a:txBody>
                    <a:bodyPr/>
                    <a:lstStyle/>
                    <a:p>
                      <a:endParaRPr/>
                    </a:p>
                  </a:txBody>
                  <a:tcPr marL="0" marR="0" marT="0" marB="0">
                    <a:lnL w="12192">
                      <a:solidFill>
                        <a:srgbClr val="000000"/>
                      </a:solidFill>
                      <a:prstDash val="solid"/>
                    </a:lnL>
                    <a:lnT w="31733">
                      <a:solidFill>
                        <a:srgbClr val="2791A6"/>
                      </a:solidFill>
                      <a:prstDash val="solid"/>
                    </a:lnT>
                  </a:tcPr>
                </a:tc>
                <a:extLst>
                  <a:ext uri="{0D108BD9-81ED-4DB2-BD59-A6C34878D82A}">
                    <a16:rowId xmlns:a16="http://schemas.microsoft.com/office/drawing/2014/main" val="10012"/>
                  </a:ext>
                </a:extLst>
              </a:tr>
              <a:tr h="399288">
                <a:tc vMerge="1">
                  <a:txBody>
                    <a:bodyPr/>
                    <a:lstStyle/>
                    <a:p>
                      <a:endParaRPr/>
                    </a:p>
                  </a:txBody>
                  <a:tcPr marL="0" marR="0" marT="0" marB="0">
                    <a:lnR w="12192">
                      <a:solidFill>
                        <a:srgbClr val="000000"/>
                      </a:solidFill>
                      <a:prstDash val="solid"/>
                    </a:lnR>
                    <a:lnT w="31733">
                      <a:solidFill>
                        <a:srgbClr val="2791A6"/>
                      </a:solidFill>
                      <a:prstDash val="solid"/>
                    </a:lnT>
                  </a:tcPr>
                </a:tc>
                <a:tc gridSpan="3">
                  <a:txBody>
                    <a:bodyPr/>
                    <a:lstStyle/>
                    <a:p>
                      <a:pPr marL="57785">
                        <a:lnSpc>
                          <a:spcPct val="100000"/>
                        </a:lnSpc>
                        <a:spcBef>
                          <a:spcPts val="459"/>
                        </a:spcBef>
                      </a:pPr>
                      <a:r>
                        <a:rPr sz="1000" spc="0" baseline="0" dirty="0">
                          <a:latin typeface="Arial"/>
                          <a:cs typeface="Arial"/>
                        </a:rPr>
                        <a:t>invite students to respectfully challenge, question and critically evaluate each other’s ideas</a:t>
                      </a:r>
                    </a:p>
                  </a:txBody>
                  <a:tcPr marL="0" marR="0" marT="58419"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vMerge="1">
                  <a:txBody>
                    <a:bodyPr/>
                    <a:lstStyle/>
                    <a:p>
                      <a:endParaRPr/>
                    </a:p>
                  </a:txBody>
                  <a:tcPr marL="0" marR="0" marT="0" marB="0">
                    <a:lnL w="12192">
                      <a:solidFill>
                        <a:srgbClr val="000000"/>
                      </a:solidFill>
                      <a:prstDash val="solid"/>
                    </a:lnL>
                    <a:lnT w="31733">
                      <a:solidFill>
                        <a:srgbClr val="2791A6"/>
                      </a:solidFill>
                      <a:prstDash val="solid"/>
                    </a:lnT>
                  </a:tcPr>
                </a:tc>
                <a:extLst>
                  <a:ext uri="{0D108BD9-81ED-4DB2-BD59-A6C34878D82A}">
                    <a16:rowId xmlns:a16="http://schemas.microsoft.com/office/drawing/2014/main" val="10013"/>
                  </a:ext>
                </a:extLst>
              </a:tr>
              <a:tr h="396779">
                <a:tc vMerge="1">
                  <a:txBody>
                    <a:bodyPr/>
                    <a:lstStyle/>
                    <a:p>
                      <a:endParaRPr/>
                    </a:p>
                  </a:txBody>
                  <a:tcPr marL="0" marR="0" marT="0" marB="0">
                    <a:lnR w="12192">
                      <a:solidFill>
                        <a:srgbClr val="000000"/>
                      </a:solidFill>
                      <a:prstDash val="solid"/>
                    </a:lnR>
                    <a:lnT w="31733">
                      <a:solidFill>
                        <a:srgbClr val="2791A6"/>
                      </a:solidFill>
                      <a:prstDash val="solid"/>
                    </a:lnT>
                  </a:tcPr>
                </a:tc>
                <a:tc gridSpan="3">
                  <a:txBody>
                    <a:bodyPr/>
                    <a:lstStyle/>
                    <a:p>
                      <a:pPr marR="619760" algn="r">
                        <a:lnSpc>
                          <a:spcPts val="530"/>
                        </a:lnSpc>
                      </a:pPr>
                      <a:endParaRPr lang="en-GB" sz="1000" spc="0" baseline="0" dirty="0">
                        <a:latin typeface="Arial"/>
                        <a:cs typeface="Arial"/>
                      </a:endParaRPr>
                    </a:p>
                    <a:p>
                      <a:pPr marL="284480">
                        <a:lnSpc>
                          <a:spcPts val="1135"/>
                        </a:lnSpc>
                      </a:pPr>
                      <a:r>
                        <a:rPr lang="en-GB" sz="1000" spc="0" baseline="0" dirty="0">
                          <a:latin typeface="Arial"/>
                          <a:cs typeface="Arial"/>
                        </a:rPr>
                        <a:t>Aggregated rating B. Inviting Students’ Contributions (add up your ratings)            </a:t>
                      </a: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7175">
                      <a:solidFill>
                        <a:srgbClr val="000000"/>
                      </a:solidFill>
                      <a:prstDash val="solid"/>
                    </a:lnB>
                    <a:solidFill>
                      <a:srgbClr val="EFEFEF"/>
                    </a:solidFill>
                  </a:tcPr>
                </a:tc>
                <a:tc hMerge="1">
                  <a:txBody>
                    <a:bodyPr/>
                    <a:lstStyle/>
                    <a:p>
                      <a:endParaRPr/>
                    </a:p>
                  </a:txBody>
                  <a:tcPr marL="0" marR="0" marT="0" marB="0"/>
                </a:tc>
                <a:tc hMerge="1">
                  <a:txBody>
                    <a:bodyPr/>
                    <a:lstStyle/>
                    <a:p>
                      <a:endParaRPr/>
                    </a:p>
                  </a:txBody>
                  <a:tcPr marL="0" marR="0" marT="0" marB="0"/>
                </a:tc>
                <a:tc gridSpan="6">
                  <a:txBody>
                    <a:bodyPr/>
                    <a:lstStyle/>
                    <a:p>
                      <a:pPr marR="43180" algn="ctr">
                        <a:lnSpc>
                          <a:spcPct val="100000"/>
                        </a:lnSpc>
                        <a:spcBef>
                          <a:spcPts val="459"/>
                        </a:spcBef>
                      </a:pPr>
                      <a:r>
                        <a:rPr sz="1000" spc="0" baseline="0" dirty="0">
                          <a:latin typeface="Arial"/>
                          <a:cs typeface="Arial"/>
                        </a:rPr>
                        <a:t>/ 24</a:t>
                      </a:r>
                    </a:p>
                  </a:txBody>
                  <a:tcPr marL="0" marR="0" marT="58419" marB="0">
                    <a:lnL w="12192">
                      <a:solidFill>
                        <a:srgbClr val="000000"/>
                      </a:solidFill>
                      <a:prstDash val="solid"/>
                    </a:lnL>
                    <a:lnR w="12192">
                      <a:solidFill>
                        <a:srgbClr val="000000"/>
                      </a:solidFill>
                      <a:prstDash val="solid"/>
                    </a:lnR>
                    <a:lnT w="12192">
                      <a:solidFill>
                        <a:srgbClr val="000000"/>
                      </a:solidFill>
                      <a:prstDash val="solid"/>
                    </a:lnT>
                    <a:lnB w="7175">
                      <a:solidFill>
                        <a:srgbClr val="000000"/>
                      </a:solidFill>
                      <a:prstDash val="solid"/>
                    </a:lnB>
                    <a:solidFill>
                      <a:srgbClr val="EFEFE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0" marB="0">
                    <a:lnL w="12192">
                      <a:solidFill>
                        <a:srgbClr val="000000"/>
                      </a:solidFill>
                      <a:prstDash val="solid"/>
                    </a:lnL>
                    <a:lnT w="31733">
                      <a:solidFill>
                        <a:srgbClr val="2791A6"/>
                      </a:solidFill>
                      <a:prstDash val="solid"/>
                    </a:lnT>
                  </a:tcPr>
                </a:tc>
                <a:extLst>
                  <a:ext uri="{0D108BD9-81ED-4DB2-BD59-A6C34878D82A}">
                    <a16:rowId xmlns:a16="http://schemas.microsoft.com/office/drawing/2014/main" val="10014"/>
                  </a:ext>
                </a:extLst>
              </a:tr>
            </a:tbl>
          </a:graphicData>
        </a:graphic>
      </p:graphicFrame>
      <p:sp>
        <p:nvSpPr>
          <p:cNvPr id="4" name="object 4"/>
          <p:cNvSpPr/>
          <p:nvPr/>
        </p:nvSpPr>
        <p:spPr>
          <a:xfrm>
            <a:off x="850900" y="1190625"/>
            <a:ext cx="209547" cy="209547"/>
          </a:xfrm>
          <a:prstGeom prst="rect">
            <a:avLst/>
          </a:prstGeom>
          <a:blipFill>
            <a:blip r:embed="rId4" cstate="print"/>
            <a:stretch>
              <a:fillRect/>
            </a:stretch>
          </a:blipFill>
        </p:spPr>
        <p:txBody>
          <a:bodyPr wrap="square" lIns="0" tIns="0" rIns="0" bIns="0" rtlCol="0"/>
          <a:lstStyle/>
          <a:p>
            <a:endParaRPr/>
          </a:p>
        </p:txBody>
      </p:sp>
      <p:sp>
        <p:nvSpPr>
          <p:cNvPr id="5" name="TextBox 4">
            <a:extLst>
              <a:ext uri="{FF2B5EF4-FFF2-40B4-BE49-F238E27FC236}">
                <a16:creationId xmlns:a16="http://schemas.microsoft.com/office/drawing/2014/main" id="{678E222E-058D-6200-BFB3-8169BED7D414}"/>
              </a:ext>
            </a:extLst>
          </p:cNvPr>
          <p:cNvSpPr txBox="1"/>
          <p:nvPr/>
        </p:nvSpPr>
        <p:spPr>
          <a:xfrm>
            <a:off x="5041270" y="7237871"/>
            <a:ext cx="457200" cy="276999"/>
          </a:xfrm>
          <a:prstGeom prst="rect">
            <a:avLst/>
          </a:prstGeom>
          <a:noFill/>
        </p:spPr>
        <p:txBody>
          <a:bodyPr wrap="square" rtlCol="0">
            <a:spAutoFit/>
          </a:bodyPr>
          <a:lstStyle/>
          <a:p>
            <a:r>
              <a:rPr lang="en-US" sz="1200" dirty="0"/>
              <a:t>51</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40494174"/>
              </p:ext>
            </p:extLst>
          </p:nvPr>
        </p:nvGraphicFramePr>
        <p:xfrm>
          <a:off x="393072" y="463176"/>
          <a:ext cx="9296396" cy="5263890"/>
        </p:xfrm>
        <a:graphic>
          <a:graphicData uri="http://schemas.openxmlformats.org/drawingml/2006/table">
            <a:tbl>
              <a:tblPr firstRow="1" bandRow="1">
                <a:tableStyleId>{2D5ABB26-0587-4C30-8999-92F81FD0307C}</a:tableStyleId>
              </a:tblPr>
              <a:tblGrid>
                <a:gridCol w="6266687">
                  <a:extLst>
                    <a:ext uri="{9D8B030D-6E8A-4147-A177-3AD203B41FA5}">
                      <a16:colId xmlns:a16="http://schemas.microsoft.com/office/drawing/2014/main" val="20000"/>
                    </a:ext>
                  </a:extLst>
                </a:gridCol>
                <a:gridCol w="496824">
                  <a:extLst>
                    <a:ext uri="{9D8B030D-6E8A-4147-A177-3AD203B41FA5}">
                      <a16:colId xmlns:a16="http://schemas.microsoft.com/office/drawing/2014/main" val="20001"/>
                    </a:ext>
                  </a:extLst>
                </a:gridCol>
                <a:gridCol w="472440">
                  <a:extLst>
                    <a:ext uri="{9D8B030D-6E8A-4147-A177-3AD203B41FA5}">
                      <a16:colId xmlns:a16="http://schemas.microsoft.com/office/drawing/2014/main" val="20002"/>
                    </a:ext>
                  </a:extLst>
                </a:gridCol>
                <a:gridCol w="496822">
                  <a:extLst>
                    <a:ext uri="{9D8B030D-6E8A-4147-A177-3AD203B41FA5}">
                      <a16:colId xmlns:a16="http://schemas.microsoft.com/office/drawing/2014/main" val="20003"/>
                    </a:ext>
                  </a:extLst>
                </a:gridCol>
                <a:gridCol w="518159">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496824">
                  <a:extLst>
                    <a:ext uri="{9D8B030D-6E8A-4147-A177-3AD203B41FA5}">
                      <a16:colId xmlns:a16="http://schemas.microsoft.com/office/drawing/2014/main" val="20006"/>
                    </a:ext>
                  </a:extLst>
                </a:gridCol>
              </a:tblGrid>
              <a:tr h="338327">
                <a:tc gridSpan="7">
                  <a:txBody>
                    <a:bodyPr/>
                    <a:lstStyle/>
                    <a:p>
                      <a:pPr marL="227329" algn="ctr">
                        <a:lnSpc>
                          <a:spcPct val="100000"/>
                        </a:lnSpc>
                        <a:spcBef>
                          <a:spcPts val="459"/>
                        </a:spcBef>
                      </a:pPr>
                      <a:r>
                        <a:rPr sz="1000" spc="0" baseline="0" dirty="0">
                          <a:latin typeface="Arial"/>
                          <a:cs typeface="Arial"/>
                        </a:rPr>
                        <a:t>Dimension C: Dialogic Participation</a:t>
                      </a:r>
                    </a:p>
                  </a:txBody>
                  <a:tcPr marL="0" marR="0" marT="58419"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solidFill>
                      <a:srgbClr val="CCCCCC"/>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35864">
                <a:tc>
                  <a:txBody>
                    <a:bodyPr/>
                    <a:lstStyle/>
                    <a:p>
                      <a:endParaRPr sz="1000" spc="0" baseline="0" dirty="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algn="ctr">
                        <a:lnSpc>
                          <a:spcPct val="100000"/>
                        </a:lnSpc>
                        <a:spcBef>
                          <a:spcPts val="459"/>
                        </a:spcBef>
                      </a:pPr>
                      <a:r>
                        <a:rPr sz="1000" spc="0" baseline="0" dirty="0">
                          <a:latin typeface="Arial"/>
                          <a:cs typeface="Arial"/>
                        </a:rPr>
                        <a:t>(1)</a:t>
                      </a:r>
                      <a:endParaRPr sz="1000" spc="0" baseline="0">
                        <a:latin typeface="Arial"/>
                        <a:cs typeface="Arial"/>
                      </a:endParaRPr>
                    </a:p>
                  </a:txBody>
                  <a:tcPr marL="0" marR="0" marT="58419"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marL="1905" algn="ctr">
                        <a:lnSpc>
                          <a:spcPct val="100000"/>
                        </a:lnSpc>
                        <a:spcBef>
                          <a:spcPts val="459"/>
                        </a:spcBef>
                      </a:pPr>
                      <a:r>
                        <a:rPr sz="1000" spc="0" baseline="0" dirty="0">
                          <a:latin typeface="Arial"/>
                          <a:cs typeface="Arial"/>
                        </a:rPr>
                        <a:t>(2)</a:t>
                      </a:r>
                      <a:endParaRPr sz="1000" spc="0" baseline="0">
                        <a:latin typeface="Arial"/>
                        <a:cs typeface="Arial"/>
                      </a:endParaRPr>
                    </a:p>
                  </a:txBody>
                  <a:tcPr marL="0" marR="0" marT="58419"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marL="1905" algn="ctr">
                        <a:lnSpc>
                          <a:spcPct val="100000"/>
                        </a:lnSpc>
                        <a:spcBef>
                          <a:spcPts val="459"/>
                        </a:spcBef>
                      </a:pPr>
                      <a:r>
                        <a:rPr sz="1000" spc="0" baseline="0" dirty="0">
                          <a:latin typeface="Arial"/>
                          <a:cs typeface="Arial"/>
                        </a:rPr>
                        <a:t>(3)</a:t>
                      </a:r>
                      <a:endParaRPr sz="1000" spc="0" baseline="0">
                        <a:latin typeface="Arial"/>
                        <a:cs typeface="Arial"/>
                      </a:endParaRPr>
                    </a:p>
                  </a:txBody>
                  <a:tcPr marL="0" marR="0" marT="58419"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marL="635" algn="ctr">
                        <a:lnSpc>
                          <a:spcPct val="100000"/>
                        </a:lnSpc>
                        <a:spcBef>
                          <a:spcPts val="459"/>
                        </a:spcBef>
                      </a:pPr>
                      <a:r>
                        <a:rPr sz="1000" spc="0" baseline="0" dirty="0">
                          <a:latin typeface="Arial"/>
                          <a:cs typeface="Arial"/>
                        </a:rPr>
                        <a:t>(4)</a:t>
                      </a:r>
                      <a:endParaRPr sz="1000" spc="0" baseline="0">
                        <a:latin typeface="Arial"/>
                        <a:cs typeface="Arial"/>
                      </a:endParaRPr>
                    </a:p>
                  </a:txBody>
                  <a:tcPr marL="0" marR="0" marT="58419"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marL="1905" algn="ctr">
                        <a:lnSpc>
                          <a:spcPct val="100000"/>
                        </a:lnSpc>
                        <a:spcBef>
                          <a:spcPts val="459"/>
                        </a:spcBef>
                      </a:pPr>
                      <a:r>
                        <a:rPr sz="1000" spc="0" baseline="0" dirty="0">
                          <a:latin typeface="Arial"/>
                          <a:cs typeface="Arial"/>
                        </a:rPr>
                        <a:t>(5)</a:t>
                      </a:r>
                      <a:endParaRPr sz="1000" spc="0" baseline="0">
                        <a:latin typeface="Arial"/>
                        <a:cs typeface="Arial"/>
                      </a:endParaRPr>
                    </a:p>
                  </a:txBody>
                  <a:tcPr marL="0" marR="0" marT="58419"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algn="ctr">
                        <a:lnSpc>
                          <a:spcPct val="100000"/>
                        </a:lnSpc>
                        <a:spcBef>
                          <a:spcPts val="459"/>
                        </a:spcBef>
                      </a:pPr>
                      <a:r>
                        <a:rPr sz="1000" spc="0" baseline="0" dirty="0">
                          <a:latin typeface="Arial"/>
                          <a:cs typeface="Arial"/>
                        </a:rPr>
                        <a:t>(6)</a:t>
                      </a:r>
                      <a:endParaRPr sz="1000" spc="0" baseline="0">
                        <a:latin typeface="Arial"/>
                        <a:cs typeface="Arial"/>
                      </a:endParaRPr>
                    </a:p>
                  </a:txBody>
                  <a:tcPr marL="0" marR="0" marT="58419"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extLst>
                  <a:ext uri="{0D108BD9-81ED-4DB2-BD59-A6C34878D82A}">
                    <a16:rowId xmlns:a16="http://schemas.microsoft.com/office/drawing/2014/main" val="10001"/>
                  </a:ext>
                </a:extLst>
              </a:tr>
              <a:tr h="768096">
                <a:tc>
                  <a:txBody>
                    <a:bodyPr/>
                    <a:lstStyle/>
                    <a:p>
                      <a:pPr marL="82800" marR="107314" indent="0">
                        <a:lnSpc>
                          <a:spcPct val="120000"/>
                        </a:lnSpc>
                        <a:spcBef>
                          <a:spcPts val="225"/>
                        </a:spcBef>
                      </a:pPr>
                      <a:r>
                        <a:rPr sz="1000" spc="0" baseline="0" dirty="0">
                          <a:latin typeface="Arial"/>
                          <a:cs typeface="Arial"/>
                        </a:rPr>
                        <a:t>emphasise the importance of purposeful dialogue for my students’ learning (e.g. by commenting on how</a:t>
                      </a:r>
                      <a:r>
                        <a:rPr lang="en-US" sz="1000" spc="0" baseline="0" dirty="0">
                          <a:latin typeface="Arial"/>
                          <a:cs typeface="Arial"/>
                        </a:rPr>
                        <a:t> </a:t>
                      </a:r>
                      <a:r>
                        <a:rPr sz="1000" spc="0" baseline="0" dirty="0">
                          <a:latin typeface="Arial"/>
                          <a:cs typeface="Arial"/>
                        </a:rPr>
                        <a:t>students can collaboratively solve a problem by talking productively, or through reflection about the dialogue at the end of a  lesson)</a:t>
                      </a:r>
                    </a:p>
                  </a:txBody>
                  <a:tcPr marL="0" marR="0" marT="28575"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extLst>
                  <a:ext uri="{0D108BD9-81ED-4DB2-BD59-A6C34878D82A}">
                    <a16:rowId xmlns:a16="http://schemas.microsoft.com/office/drawing/2014/main" val="10002"/>
                  </a:ext>
                </a:extLst>
              </a:tr>
              <a:tr h="399287">
                <a:tc>
                  <a:txBody>
                    <a:bodyPr/>
                    <a:lstStyle/>
                    <a:p>
                      <a:pPr marL="57785">
                        <a:lnSpc>
                          <a:spcPct val="100000"/>
                        </a:lnSpc>
                        <a:spcBef>
                          <a:spcPts val="459"/>
                        </a:spcBef>
                      </a:pPr>
                      <a:r>
                        <a:rPr sz="1000" spc="0" baseline="0" dirty="0">
                          <a:latin typeface="Arial"/>
                          <a:cs typeface="Arial"/>
                        </a:rPr>
                        <a:t>demonstrate openness to change my mind when students bring in new ideas or arguments</a:t>
                      </a:r>
                    </a:p>
                  </a:txBody>
                  <a:tcPr marL="0" marR="0" marT="58419"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extLst>
                  <a:ext uri="{0D108BD9-81ED-4DB2-BD59-A6C34878D82A}">
                    <a16:rowId xmlns:a16="http://schemas.microsoft.com/office/drawing/2014/main" val="10003"/>
                  </a:ext>
                </a:extLst>
              </a:tr>
              <a:tr h="432816">
                <a:tc>
                  <a:txBody>
                    <a:bodyPr/>
                    <a:lstStyle/>
                    <a:p>
                      <a:pPr marL="57785">
                        <a:lnSpc>
                          <a:spcPct val="100000"/>
                        </a:lnSpc>
                        <a:spcBef>
                          <a:spcPts val="459"/>
                        </a:spcBef>
                      </a:pPr>
                      <a:r>
                        <a:rPr sz="1000" spc="0" baseline="0" dirty="0">
                          <a:latin typeface="Arial"/>
                          <a:cs typeface="Arial"/>
                        </a:rPr>
                        <a:t>create an atmosphere of trust, so students feel comfortable enough to take risks or try something new</a:t>
                      </a:r>
                    </a:p>
                  </a:txBody>
                  <a:tcPr marL="0" marR="0" marT="58419"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extLst>
                  <a:ext uri="{0D108BD9-81ED-4DB2-BD59-A6C34878D82A}">
                    <a16:rowId xmlns:a16="http://schemas.microsoft.com/office/drawing/2014/main" val="10004"/>
                  </a:ext>
                </a:extLst>
              </a:tr>
              <a:tr h="402335">
                <a:tc>
                  <a:txBody>
                    <a:bodyPr/>
                    <a:lstStyle/>
                    <a:p>
                      <a:pPr marL="57785">
                        <a:lnSpc>
                          <a:spcPct val="100000"/>
                        </a:lnSpc>
                        <a:spcBef>
                          <a:spcPts val="464"/>
                        </a:spcBef>
                      </a:pPr>
                      <a:r>
                        <a:rPr sz="1000" spc="0" baseline="0" dirty="0">
                          <a:latin typeface="Arial"/>
                          <a:cs typeface="Arial"/>
                        </a:rPr>
                        <a:t>engage students in both jointly creating and using ground rules for talk</a:t>
                      </a:r>
                    </a:p>
                  </a:txBody>
                  <a:tcPr marL="0" marR="0" marT="59054"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extLst>
                  <a:ext uri="{0D108BD9-81ED-4DB2-BD59-A6C34878D82A}">
                    <a16:rowId xmlns:a16="http://schemas.microsoft.com/office/drawing/2014/main" val="10005"/>
                  </a:ext>
                </a:extLst>
              </a:tr>
              <a:tr h="399288">
                <a:tc>
                  <a:txBody>
                    <a:bodyPr/>
                    <a:lstStyle/>
                    <a:p>
                      <a:pPr marL="57785">
                        <a:lnSpc>
                          <a:spcPct val="100000"/>
                        </a:lnSpc>
                        <a:spcBef>
                          <a:spcPts val="459"/>
                        </a:spcBef>
                      </a:pPr>
                      <a:r>
                        <a:rPr sz="1000" spc="0" baseline="0" dirty="0">
                          <a:latin typeface="Arial"/>
                          <a:cs typeface="Arial"/>
                        </a:rPr>
                        <a:t>include productive dialogue across the different phases of the lesson</a:t>
                      </a:r>
                    </a:p>
                  </a:txBody>
                  <a:tcPr marL="0" marR="0" marT="58419"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extLst>
                  <a:ext uri="{0D108BD9-81ED-4DB2-BD59-A6C34878D82A}">
                    <a16:rowId xmlns:a16="http://schemas.microsoft.com/office/drawing/2014/main" val="10006"/>
                  </a:ext>
                </a:extLst>
              </a:tr>
              <a:tr h="399287">
                <a:tc>
                  <a:txBody>
                    <a:bodyPr/>
                    <a:lstStyle/>
                    <a:p>
                      <a:pPr marL="57785">
                        <a:lnSpc>
                          <a:spcPct val="100000"/>
                        </a:lnSpc>
                        <a:spcBef>
                          <a:spcPts val="459"/>
                        </a:spcBef>
                      </a:pPr>
                      <a:r>
                        <a:rPr sz="1000" spc="0" baseline="0" dirty="0">
                          <a:latin typeface="Arial"/>
                          <a:cs typeface="Arial"/>
                        </a:rPr>
                        <a:t>develop dialogue </a:t>
                      </a:r>
                      <a:r>
                        <a:rPr sz="1000" spc="0" baseline="0" dirty="0">
                          <a:latin typeface="Arial" panose="020B0604020202020204" pitchFamily="34" charset="0"/>
                          <a:cs typeface="Arial" panose="020B0604020202020204" pitchFamily="34" charset="0"/>
                        </a:rPr>
                        <a:t>cumulatively over time </a:t>
                      </a:r>
                      <a:r>
                        <a:rPr lang="en-GB" sz="1000" b="0" i="0" u="none" strike="noStrike" dirty="0">
                          <a:solidFill>
                            <a:schemeClr val="tx1"/>
                          </a:solidFill>
                          <a:effectLst/>
                          <a:latin typeface="Arial" panose="020B0604020202020204" pitchFamily="34" charset="0"/>
                          <a:ea typeface="+mn-ea"/>
                          <a:cs typeface="Arial" panose="020B0604020202020204" pitchFamily="34" charset="0"/>
                        </a:rPr>
                        <a:t>by continuing a discussion across lessons</a:t>
                      </a:r>
                      <a:endParaRPr sz="1000" spc="0" baseline="0" dirty="0">
                        <a:latin typeface="Arial" panose="020B0604020202020204" pitchFamily="34" charset="0"/>
                        <a:cs typeface="Arial" panose="020B0604020202020204" pitchFamily="34" charset="0"/>
                      </a:endParaRPr>
                    </a:p>
                  </a:txBody>
                  <a:tcPr marL="0" marR="0" marT="58419"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extLst>
                  <a:ext uri="{0D108BD9-81ED-4DB2-BD59-A6C34878D82A}">
                    <a16:rowId xmlns:a16="http://schemas.microsoft.com/office/drawing/2014/main" val="10007"/>
                  </a:ext>
                </a:extLst>
              </a:tr>
              <a:tr h="402336">
                <a:tc>
                  <a:txBody>
                    <a:bodyPr/>
                    <a:lstStyle/>
                    <a:p>
                      <a:pPr marL="57785">
                        <a:lnSpc>
                          <a:spcPct val="100000"/>
                        </a:lnSpc>
                        <a:spcBef>
                          <a:spcPts val="464"/>
                        </a:spcBef>
                      </a:pPr>
                      <a:r>
                        <a:rPr sz="1000" spc="0" baseline="0" dirty="0">
                          <a:latin typeface="Arial"/>
                          <a:cs typeface="Arial"/>
                        </a:rPr>
                        <a:t>invite students to reflect on the quality and success of the dialogue</a:t>
                      </a:r>
                    </a:p>
                  </a:txBody>
                  <a:tcPr marL="0" marR="0" marT="59054"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extLst>
                  <a:ext uri="{0D108BD9-81ED-4DB2-BD59-A6C34878D82A}">
                    <a16:rowId xmlns:a16="http://schemas.microsoft.com/office/drawing/2014/main" val="10008"/>
                  </a:ext>
                </a:extLst>
              </a:tr>
              <a:tr h="411479">
                <a:tc>
                  <a:txBody>
                    <a:bodyPr/>
                    <a:lstStyle/>
                    <a:p>
                      <a:pPr marL="57785">
                        <a:lnSpc>
                          <a:spcPct val="100000"/>
                        </a:lnSpc>
                        <a:spcBef>
                          <a:spcPts val="459"/>
                        </a:spcBef>
                      </a:pPr>
                      <a:r>
                        <a:rPr sz="1000" spc="0" baseline="0" dirty="0">
                          <a:latin typeface="Arial"/>
                          <a:cs typeface="Arial"/>
                        </a:rPr>
                        <a:t>invite students to show they are listening carefully to others’ contributions</a:t>
                      </a:r>
                    </a:p>
                  </a:txBody>
                  <a:tcPr marL="0" marR="0" marT="58419"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extLst>
                  <a:ext uri="{0D108BD9-81ED-4DB2-BD59-A6C34878D82A}">
                    <a16:rowId xmlns:a16="http://schemas.microsoft.com/office/drawing/2014/main" val="10009"/>
                  </a:ext>
                </a:extLst>
              </a:tr>
              <a:tr h="435864">
                <a:tc>
                  <a:txBody>
                    <a:bodyPr/>
                    <a:lstStyle/>
                    <a:p>
                      <a:pPr marL="57785">
                        <a:lnSpc>
                          <a:spcPct val="100000"/>
                        </a:lnSpc>
                        <a:spcBef>
                          <a:spcPts val="464"/>
                        </a:spcBef>
                      </a:pPr>
                      <a:r>
                        <a:rPr sz="1000" spc="0" baseline="0" dirty="0">
                          <a:latin typeface="Arial"/>
                          <a:cs typeface="Arial"/>
                        </a:rPr>
                        <a:t>explicitly encourage students to ask their own questions</a:t>
                      </a:r>
                    </a:p>
                  </a:txBody>
                  <a:tcPr marL="0" marR="0" marT="59054"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dirty="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spc="0" baseline="0" dirty="0">
                        <a:latin typeface="Arial"/>
                        <a:cs typeface="Arial"/>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extLst>
                  <a:ext uri="{0D108BD9-81ED-4DB2-BD59-A6C34878D82A}">
                    <a16:rowId xmlns:a16="http://schemas.microsoft.com/office/drawing/2014/main" val="10010"/>
                  </a:ext>
                </a:extLst>
              </a:tr>
              <a:tr h="438911">
                <a:tc>
                  <a:txBody>
                    <a:bodyPr/>
                    <a:lstStyle/>
                    <a:p>
                      <a:pPr marL="286385">
                        <a:lnSpc>
                          <a:spcPct val="100000"/>
                        </a:lnSpc>
                        <a:spcBef>
                          <a:spcPts val="459"/>
                        </a:spcBef>
                      </a:pPr>
                      <a:r>
                        <a:rPr sz="1000" spc="0" baseline="0" dirty="0">
                          <a:latin typeface="Arial"/>
                          <a:cs typeface="Arial"/>
                        </a:rPr>
                        <a:t>Aggregated rating C. Dialogic Participation (add up your ratings)</a:t>
                      </a:r>
                    </a:p>
                  </a:txBody>
                  <a:tcPr marL="0" marR="0" marT="58419"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solidFill>
                      <a:srgbClr val="EFEFEF"/>
                    </a:solidFill>
                  </a:tcPr>
                </a:tc>
                <a:tc gridSpan="6">
                  <a:txBody>
                    <a:bodyPr/>
                    <a:lstStyle/>
                    <a:p>
                      <a:pPr marL="60960" algn="ctr">
                        <a:lnSpc>
                          <a:spcPct val="100000"/>
                        </a:lnSpc>
                        <a:spcBef>
                          <a:spcPts val="459"/>
                        </a:spcBef>
                      </a:pPr>
                      <a:r>
                        <a:rPr sz="1000" spc="0" baseline="0" dirty="0">
                          <a:latin typeface="Arial"/>
                          <a:cs typeface="Arial"/>
                        </a:rPr>
                        <a:t>/ 54</a:t>
                      </a:r>
                    </a:p>
                  </a:txBody>
                  <a:tcPr marL="0" marR="0" marT="58419"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solidFill>
                      <a:srgbClr val="EFEFE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1"/>
                  </a:ext>
                </a:extLst>
              </a:tr>
            </a:tbl>
          </a:graphicData>
        </a:graphic>
      </p:graphicFrame>
      <p:sp>
        <p:nvSpPr>
          <p:cNvPr id="3" name="object 3"/>
          <p:cNvSpPr txBox="1"/>
          <p:nvPr/>
        </p:nvSpPr>
        <p:spPr>
          <a:xfrm>
            <a:off x="393072" y="5901219"/>
            <a:ext cx="9296396" cy="1162498"/>
          </a:xfrm>
          <a:prstGeom prst="rect">
            <a:avLst/>
          </a:prstGeom>
          <a:ln w="31733">
            <a:solidFill>
              <a:srgbClr val="2791A6"/>
            </a:solidFill>
          </a:ln>
        </p:spPr>
        <p:txBody>
          <a:bodyPr vert="horz" wrap="square" lIns="0" tIns="76835" rIns="0" bIns="0" rtlCol="0">
            <a:spAutoFit/>
          </a:bodyPr>
          <a:lstStyle/>
          <a:p>
            <a:pPr marL="81280">
              <a:spcBef>
                <a:spcPts val="605"/>
              </a:spcBef>
            </a:pPr>
            <a:r>
              <a:rPr sz="1200" dirty="0">
                <a:latin typeface="Arial Unicode MS"/>
                <a:cs typeface="Arial Unicode MS"/>
              </a:rPr>
              <a:t>There are two other </a:t>
            </a:r>
            <a:r>
              <a:rPr sz="1200" b="1" dirty="0">
                <a:latin typeface="Arial"/>
                <a:cs typeface="Arial"/>
              </a:rPr>
              <a:t>Dialogic Teaching Questionnaires</a:t>
            </a:r>
            <a:r>
              <a:rPr lang="en-GB" sz="1200" b="1" dirty="0">
                <a:latin typeface="Arial Unicode MS"/>
                <a:cs typeface="Arial Unicode MS"/>
              </a:rPr>
              <a:t>. </a:t>
            </a:r>
            <a:r>
              <a:rPr lang="en-GB" sz="1200" dirty="0">
                <a:latin typeface="Arial Unicode MS"/>
                <a:cs typeface="Arial Unicode MS"/>
              </a:rPr>
              <a:t>These focus on your, and your students', perspectives of a particular lesson:</a:t>
            </a:r>
            <a:endParaRPr sz="1200" dirty="0">
              <a:latin typeface="Arial Unicode MS"/>
              <a:cs typeface="Arial Unicode MS"/>
            </a:endParaRPr>
          </a:p>
          <a:p>
            <a:pPr marL="390525" indent="-171450">
              <a:lnSpc>
                <a:spcPct val="100000"/>
              </a:lnSpc>
              <a:spcBef>
                <a:spcPts val="885"/>
              </a:spcBef>
              <a:buSzPct val="83333"/>
              <a:buFont typeface="Arial" panose="020B0604020202020204" pitchFamily="34" charset="0"/>
              <a:buChar char="•"/>
              <a:tabLst>
                <a:tab pos="168275" algn="l"/>
              </a:tabLst>
            </a:pPr>
            <a:r>
              <a:rPr sz="1200" b="1" dirty="0">
                <a:latin typeface="Arial"/>
                <a:cs typeface="Arial"/>
              </a:rPr>
              <a:t>Teacher’s </a:t>
            </a:r>
            <a:r>
              <a:rPr lang="en-GB" sz="1200" b="1" dirty="0">
                <a:latin typeface="Arial"/>
                <a:cs typeface="Arial"/>
              </a:rPr>
              <a:t>self-rating</a:t>
            </a:r>
            <a:r>
              <a:rPr sz="1200" b="1" dirty="0">
                <a:latin typeface="Arial"/>
                <a:cs typeface="Arial"/>
              </a:rPr>
              <a:t> of their lesson</a:t>
            </a:r>
            <a:endParaRPr sz="1200" dirty="0">
              <a:latin typeface="Arial"/>
              <a:cs typeface="Arial"/>
            </a:endParaRPr>
          </a:p>
          <a:p>
            <a:pPr marL="390525" indent="-171450">
              <a:lnSpc>
                <a:spcPct val="100000"/>
              </a:lnSpc>
              <a:spcBef>
                <a:spcPts val="910"/>
              </a:spcBef>
              <a:buSzPct val="83333"/>
              <a:buFont typeface="Arial" panose="020B0604020202020204" pitchFamily="34" charset="0"/>
              <a:buChar char="•"/>
              <a:tabLst>
                <a:tab pos="168275" algn="l"/>
              </a:tabLst>
            </a:pPr>
            <a:r>
              <a:rPr sz="1200" b="1" dirty="0">
                <a:latin typeface="Arial"/>
                <a:cs typeface="Arial"/>
              </a:rPr>
              <a:t>Students’ </a:t>
            </a:r>
            <a:r>
              <a:rPr lang="en-GB" sz="1200" b="1" dirty="0">
                <a:latin typeface="Arial"/>
                <a:cs typeface="Arial"/>
              </a:rPr>
              <a:t>rating</a:t>
            </a:r>
            <a:r>
              <a:rPr sz="1200" b="1" dirty="0">
                <a:latin typeface="Arial"/>
                <a:cs typeface="Arial"/>
              </a:rPr>
              <a:t> of a lesson </a:t>
            </a:r>
            <a:r>
              <a:rPr sz="1200" dirty="0">
                <a:latin typeface="Arial Unicode MS"/>
                <a:cs typeface="Arial Unicode MS"/>
              </a:rPr>
              <a:t>(for students age 13-18)</a:t>
            </a:r>
          </a:p>
          <a:p>
            <a:pPr marL="115570">
              <a:lnSpc>
                <a:spcPct val="100000"/>
              </a:lnSpc>
              <a:spcBef>
                <a:spcPts val="910"/>
              </a:spcBef>
            </a:pPr>
            <a:r>
              <a:rPr lang="en-US" sz="1200" dirty="0">
                <a:latin typeface="Arial Unicode MS"/>
                <a:cs typeface="Arial Unicode MS"/>
              </a:rPr>
              <a:t>     </a:t>
            </a:r>
            <a:r>
              <a:rPr sz="1200" dirty="0">
                <a:latin typeface="Arial Unicode MS"/>
                <a:cs typeface="Arial Unicode MS"/>
              </a:rPr>
              <a:t>They are available as </a:t>
            </a:r>
            <a:r>
              <a:rPr sz="1200" b="1" dirty="0">
                <a:latin typeface="Arial Unicode MS"/>
                <a:cs typeface="Arial Unicode MS"/>
              </a:rPr>
              <a:t>downloadable templates on our </a:t>
            </a:r>
            <a:r>
              <a:rPr sz="1200" b="1" dirty="0">
                <a:latin typeface="Arial Unicode MS"/>
                <a:cs typeface="Arial Unicode MS"/>
                <a:hlinkClick r:id="rId3"/>
              </a:rPr>
              <a:t>website</a:t>
            </a:r>
            <a:r>
              <a:rPr lang="en-GB" sz="1200" b="1" dirty="0">
                <a:latin typeface="Arial Unicode MS"/>
                <a:cs typeface="Arial Unicode MS"/>
              </a:rPr>
              <a:t>. </a:t>
            </a:r>
            <a:endParaRPr sz="1200" strike="sngStrike" dirty="0">
              <a:latin typeface="Arial Unicode MS"/>
              <a:cs typeface="Arial Unicode MS"/>
            </a:endParaRPr>
          </a:p>
        </p:txBody>
      </p:sp>
      <p:sp>
        <p:nvSpPr>
          <p:cNvPr id="4" name="TextBox 3">
            <a:extLst>
              <a:ext uri="{FF2B5EF4-FFF2-40B4-BE49-F238E27FC236}">
                <a16:creationId xmlns:a16="http://schemas.microsoft.com/office/drawing/2014/main" id="{574D3D8E-493E-E74F-903C-581D2A4F1C43}"/>
              </a:ext>
            </a:extLst>
          </p:cNvPr>
          <p:cNvSpPr txBox="1"/>
          <p:nvPr/>
        </p:nvSpPr>
        <p:spPr>
          <a:xfrm>
            <a:off x="5041270" y="7237871"/>
            <a:ext cx="457200" cy="276999"/>
          </a:xfrm>
          <a:prstGeom prst="rect">
            <a:avLst/>
          </a:prstGeom>
          <a:noFill/>
        </p:spPr>
        <p:txBody>
          <a:bodyPr wrap="square" rtlCol="0">
            <a:spAutoFit/>
          </a:bodyPr>
          <a:lstStyle/>
          <a:p>
            <a:r>
              <a:rPr lang="en-US" sz="1200" dirty="0"/>
              <a:t>52</a:t>
            </a:r>
          </a:p>
        </p:txBody>
      </p:sp>
      <p:sp>
        <p:nvSpPr>
          <p:cNvPr id="6" name="TextBox 5">
            <a:extLst>
              <a:ext uri="{FF2B5EF4-FFF2-40B4-BE49-F238E27FC236}">
                <a16:creationId xmlns:a16="http://schemas.microsoft.com/office/drawing/2014/main" id="{1A34E296-C74B-E441-B893-8B94562D1F5B}"/>
              </a:ext>
            </a:extLst>
          </p:cNvPr>
          <p:cNvSpPr txBox="1"/>
          <p:nvPr/>
        </p:nvSpPr>
        <p:spPr>
          <a:xfrm>
            <a:off x="5346700" y="6440984"/>
            <a:ext cx="4420230" cy="769441"/>
          </a:xfrm>
          <a:prstGeom prst="rect">
            <a:avLst/>
          </a:prstGeom>
          <a:noFill/>
        </p:spPr>
        <p:txBody>
          <a:bodyPr wrap="square" rtlCol="0">
            <a:spAutoFit/>
          </a:bodyPr>
          <a:lstStyle/>
          <a:p>
            <a:r>
              <a:rPr lang="en-GB" sz="1100" b="0" i="1" u="none" strike="noStrike" dirty="0" err="1">
                <a:solidFill>
                  <a:srgbClr val="3B4043"/>
                </a:solidFill>
                <a:effectLst/>
              </a:rPr>
              <a:t>Gröschner</a:t>
            </a:r>
            <a:r>
              <a:rPr lang="en-GB" sz="1100" b="0" i="1" u="none" strike="noStrike" dirty="0">
                <a:solidFill>
                  <a:srgbClr val="3B4043"/>
                </a:solidFill>
                <a:effectLst/>
              </a:rPr>
              <a:t>, A., Hennessy, S., </a:t>
            </a:r>
            <a:r>
              <a:rPr lang="en-GB" sz="1100" b="0" i="1" u="none" strike="noStrike" dirty="0" err="1">
                <a:solidFill>
                  <a:srgbClr val="3B4043"/>
                </a:solidFill>
                <a:effectLst/>
              </a:rPr>
              <a:t>Kershner</a:t>
            </a:r>
            <a:r>
              <a:rPr lang="en-GB" sz="1100" b="0" i="1" u="none" strike="noStrike" dirty="0">
                <a:solidFill>
                  <a:srgbClr val="3B4043"/>
                </a:solidFill>
                <a:effectLst/>
              </a:rPr>
              <a:t>, R., </a:t>
            </a:r>
            <a:r>
              <a:rPr lang="en-GB" sz="1100" b="0" i="1" u="none" strike="noStrike" dirty="0" err="1">
                <a:solidFill>
                  <a:srgbClr val="3B4043"/>
                </a:solidFill>
                <a:effectLst/>
              </a:rPr>
              <a:t>Dehne</a:t>
            </a:r>
            <a:r>
              <a:rPr lang="en-GB" sz="1100" b="0" i="1" u="none" strike="noStrike" dirty="0">
                <a:solidFill>
                  <a:srgbClr val="3B4043"/>
                </a:solidFill>
                <a:effectLst/>
              </a:rPr>
              <a:t>, M. &amp; </a:t>
            </a:r>
            <a:r>
              <a:rPr lang="en-GB" sz="1100" b="0" i="1" u="none" strike="noStrike" dirty="0" err="1">
                <a:solidFill>
                  <a:srgbClr val="3B4043"/>
                </a:solidFill>
                <a:effectLst/>
              </a:rPr>
              <a:t>Calcagni</a:t>
            </a:r>
            <a:r>
              <a:rPr lang="en-GB" sz="1100" b="0" i="1" u="none" strike="noStrike" dirty="0">
                <a:solidFill>
                  <a:srgbClr val="3B4043"/>
                </a:solidFill>
                <a:effectLst/>
              </a:rPr>
              <a:t>, E. (2021). Dialogic Teaching Questionnaire (DTQ). Teacher and Student Versions. Universities </a:t>
            </a:r>
            <a:r>
              <a:rPr lang="en-GB" sz="1100" i="1" dirty="0">
                <a:solidFill>
                  <a:srgbClr val="3B4043"/>
                </a:solidFill>
              </a:rPr>
              <a:t>of </a:t>
            </a:r>
            <a:r>
              <a:rPr lang="en-GB" sz="1100" b="0" i="1" u="none" strike="noStrike" dirty="0">
                <a:solidFill>
                  <a:srgbClr val="3B4043"/>
                </a:solidFill>
                <a:effectLst/>
              </a:rPr>
              <a:t>Jena</a:t>
            </a:r>
            <a:r>
              <a:rPr lang="en-GB" sz="1100" i="1" dirty="0">
                <a:solidFill>
                  <a:srgbClr val="3B4043"/>
                </a:solidFill>
              </a:rPr>
              <a:t> and </a:t>
            </a:r>
            <a:r>
              <a:rPr lang="en-GB" sz="1100" b="0" i="1" u="none" strike="noStrike" dirty="0">
                <a:solidFill>
                  <a:srgbClr val="3B4043"/>
                </a:solidFill>
                <a:effectLst/>
              </a:rPr>
              <a:t>Cambridge.</a:t>
            </a:r>
            <a:endParaRPr lang="en-GB" sz="1100" b="0" i="0" u="none" strike="noStrike" dirty="0">
              <a:effectLst/>
            </a:endParaRPr>
          </a:p>
          <a:p>
            <a:endParaRPr lang="en-US" sz="1100" dirty="0"/>
          </a:p>
        </p:txBody>
      </p:sp>
      <p:sp>
        <p:nvSpPr>
          <p:cNvPr id="7" name="object 4"/>
          <p:cNvSpPr/>
          <p:nvPr/>
        </p:nvSpPr>
        <p:spPr>
          <a:xfrm>
            <a:off x="466097" y="6825622"/>
            <a:ext cx="232403" cy="232403"/>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70300" y="348223"/>
            <a:ext cx="3097530" cy="720725"/>
          </a:xfrm>
          <a:prstGeom prst="rect">
            <a:avLst/>
          </a:prstGeom>
        </p:spPr>
        <p:txBody>
          <a:bodyPr vert="horz" wrap="square" lIns="0" tIns="0" rIns="0" bIns="0" rtlCol="0">
            <a:spAutoFit/>
          </a:bodyPr>
          <a:lstStyle/>
          <a:p>
            <a:pPr marL="12700">
              <a:lnSpc>
                <a:spcPct val="100000"/>
              </a:lnSpc>
            </a:pPr>
            <a:r>
              <a:rPr sz="2400" dirty="0"/>
              <a:t>T-SEDA Users’</a:t>
            </a:r>
            <a:r>
              <a:rPr sz="2400" spc="-325" dirty="0"/>
              <a:t> </a:t>
            </a:r>
            <a:r>
              <a:rPr sz="2400" dirty="0"/>
              <a:t>Guide</a:t>
            </a:r>
          </a:p>
          <a:p>
            <a:pPr marL="1353185">
              <a:lnSpc>
                <a:spcPct val="100000"/>
              </a:lnSpc>
              <a:spcBef>
                <a:spcPts val="405"/>
              </a:spcBef>
            </a:pPr>
            <a:r>
              <a:rPr sz="1800" dirty="0">
                <a:solidFill>
                  <a:srgbClr val="000000"/>
                </a:solidFill>
              </a:rPr>
              <a:t>Contents</a:t>
            </a:r>
            <a:endParaRPr sz="1800" dirty="0"/>
          </a:p>
        </p:txBody>
      </p:sp>
      <p:graphicFrame>
        <p:nvGraphicFramePr>
          <p:cNvPr id="3" name="object 3"/>
          <p:cNvGraphicFramePr>
            <a:graphicFrameLocks noGrp="1"/>
          </p:cNvGraphicFramePr>
          <p:nvPr>
            <p:extLst>
              <p:ext uri="{D42A27DB-BD31-4B8C-83A1-F6EECF244321}">
                <p14:modId xmlns:p14="http://schemas.microsoft.com/office/powerpoint/2010/main" val="3681315376"/>
              </p:ext>
            </p:extLst>
          </p:nvPr>
        </p:nvGraphicFramePr>
        <p:xfrm>
          <a:off x="1169798" y="1068948"/>
          <a:ext cx="8098534" cy="6263505"/>
        </p:xfrm>
        <a:graphic>
          <a:graphicData uri="http://schemas.openxmlformats.org/drawingml/2006/table">
            <a:tbl>
              <a:tblPr firstRow="1" bandRow="1">
                <a:tableStyleId>{2D5ABB26-0587-4C30-8999-92F81FD0307C}</a:tableStyleId>
              </a:tblPr>
              <a:tblGrid>
                <a:gridCol w="7205472">
                  <a:extLst>
                    <a:ext uri="{9D8B030D-6E8A-4147-A177-3AD203B41FA5}">
                      <a16:colId xmlns:a16="http://schemas.microsoft.com/office/drawing/2014/main" val="20000"/>
                    </a:ext>
                  </a:extLst>
                </a:gridCol>
                <a:gridCol w="893062">
                  <a:extLst>
                    <a:ext uri="{9D8B030D-6E8A-4147-A177-3AD203B41FA5}">
                      <a16:colId xmlns:a16="http://schemas.microsoft.com/office/drawing/2014/main" val="20001"/>
                    </a:ext>
                  </a:extLst>
                </a:gridCol>
              </a:tblGrid>
              <a:tr h="423672">
                <a:tc>
                  <a:txBody>
                    <a:bodyPr/>
                    <a:lstStyle/>
                    <a:p>
                      <a:pPr marL="294005">
                        <a:lnSpc>
                          <a:spcPct val="100000"/>
                        </a:lnSpc>
                        <a:spcBef>
                          <a:spcPts val="450"/>
                        </a:spcBef>
                      </a:pPr>
                      <a:r>
                        <a:rPr sz="1300" b="1" spc="0" baseline="0" dirty="0">
                          <a:solidFill>
                            <a:srgbClr val="1A616F"/>
                          </a:solidFill>
                          <a:latin typeface="Arial"/>
                          <a:cs typeface="Arial"/>
                        </a:rPr>
                        <a:t>a. </a:t>
                      </a:r>
                      <a:r>
                        <a:rPr sz="1300" b="1" spc="0" baseline="0" dirty="0">
                          <a:latin typeface="Arial"/>
                          <a:cs typeface="Arial"/>
                        </a:rPr>
                        <a:t>Introduction to T-SEDA</a:t>
                      </a:r>
                      <a:endParaRPr sz="1300" spc="0" baseline="0" dirty="0">
                        <a:latin typeface="Arial"/>
                        <a:cs typeface="Arial"/>
                      </a:endParaRPr>
                    </a:p>
                  </a:txBody>
                  <a:tcPr marL="0" marR="0" marT="5715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R="396875" algn="r">
                        <a:lnSpc>
                          <a:spcPct val="100000"/>
                        </a:lnSpc>
                        <a:spcBef>
                          <a:spcPts val="865"/>
                        </a:spcBef>
                      </a:pPr>
                      <a:r>
                        <a:rPr sz="1200" b="1" spc="0" baseline="0" dirty="0">
                          <a:solidFill>
                            <a:srgbClr val="1A616F"/>
                          </a:solidFill>
                          <a:latin typeface="Arial"/>
                          <a:cs typeface="Arial"/>
                        </a:rPr>
                        <a:t>1</a:t>
                      </a:r>
                      <a:endParaRPr sz="1200" spc="0" baseline="0" dirty="0">
                        <a:latin typeface="Arial"/>
                        <a:cs typeface="Arial"/>
                      </a:endParaRPr>
                    </a:p>
                  </a:txBody>
                  <a:tcPr marL="0" marR="0" marT="109855"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0"/>
                  </a:ext>
                </a:extLst>
              </a:tr>
              <a:tr h="454151">
                <a:tc>
                  <a:txBody>
                    <a:bodyPr/>
                    <a:lstStyle/>
                    <a:p>
                      <a:pPr marL="293370">
                        <a:lnSpc>
                          <a:spcPct val="100000"/>
                        </a:lnSpc>
                        <a:spcBef>
                          <a:spcPts val="450"/>
                        </a:spcBef>
                      </a:pPr>
                      <a:r>
                        <a:rPr sz="1300" b="1" spc="0" baseline="0" dirty="0">
                          <a:solidFill>
                            <a:srgbClr val="1A616F"/>
                          </a:solidFill>
                          <a:latin typeface="Arial"/>
                          <a:cs typeface="Arial"/>
                        </a:rPr>
                        <a:t>b. </a:t>
                      </a:r>
                      <a:r>
                        <a:rPr sz="1300" b="1" spc="0" baseline="0" dirty="0">
                          <a:latin typeface="Arial"/>
                          <a:cs typeface="Arial"/>
                        </a:rPr>
                        <a:t>What is educational dialogue?</a:t>
                      </a:r>
                      <a:endParaRPr sz="1300" spc="0" baseline="0" dirty="0">
                        <a:latin typeface="Arial"/>
                        <a:cs typeface="Arial"/>
                      </a:endParaRPr>
                    </a:p>
                  </a:txBody>
                  <a:tcPr marL="0" marR="0" marT="5715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R="404495" algn="r">
                        <a:lnSpc>
                          <a:spcPct val="100000"/>
                        </a:lnSpc>
                        <a:spcBef>
                          <a:spcPts val="985"/>
                        </a:spcBef>
                      </a:pPr>
                      <a:r>
                        <a:rPr sz="1200" b="1" spc="0" baseline="0" dirty="0">
                          <a:solidFill>
                            <a:srgbClr val="1A616F"/>
                          </a:solidFill>
                          <a:latin typeface="Arial"/>
                          <a:cs typeface="Arial"/>
                        </a:rPr>
                        <a:t>5</a:t>
                      </a:r>
                      <a:endParaRPr sz="1200" spc="0" baseline="0" dirty="0">
                        <a:latin typeface="Arial"/>
                        <a:cs typeface="Arial"/>
                      </a:endParaRPr>
                    </a:p>
                  </a:txBody>
                  <a:tcPr marL="0" marR="0" marT="125095"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1"/>
                  </a:ext>
                </a:extLst>
              </a:tr>
              <a:tr h="451103">
                <a:tc>
                  <a:txBody>
                    <a:bodyPr/>
                    <a:lstStyle/>
                    <a:p>
                      <a:pPr marL="293370" marR="0" lvl="0" indent="0" defTabSz="914400" eaLnBrk="1" fontAlgn="auto" latinLnBrk="0" hangingPunct="1">
                        <a:lnSpc>
                          <a:spcPct val="100000"/>
                        </a:lnSpc>
                        <a:spcBef>
                          <a:spcPts val="450"/>
                        </a:spcBef>
                        <a:spcAft>
                          <a:spcPts val="0"/>
                        </a:spcAft>
                        <a:buClrTx/>
                        <a:buSzTx/>
                        <a:buFontTx/>
                        <a:buNone/>
                        <a:tabLst/>
                        <a:defRPr/>
                      </a:pPr>
                      <a:r>
                        <a:rPr lang="en-GB" sz="1400" b="1" spc="0" baseline="0" dirty="0">
                          <a:solidFill>
                            <a:srgbClr val="1A616F"/>
                          </a:solidFill>
                          <a:latin typeface="Arial" panose="020B0604020202020204" pitchFamily="34" charset="0"/>
                          <a:cs typeface="Arial" panose="020B0604020202020204" pitchFamily="34" charset="0"/>
                        </a:rPr>
                        <a:t>c</a:t>
                      </a:r>
                      <a:r>
                        <a:rPr lang="en-GB" sz="1400" b="1" spc="0" baseline="0" dirty="0">
                          <a:solidFill>
                            <a:srgbClr val="1A616F"/>
                          </a:solidFill>
                          <a:latin typeface="Arial Unicode MS"/>
                          <a:cs typeface="Arial Unicode MS"/>
                        </a:rPr>
                        <a:t>. </a:t>
                      </a:r>
                      <a:r>
                        <a:rPr lang="en-GB" sz="1400" spc="0" baseline="0" dirty="0">
                          <a:latin typeface="Arial Unicode MS"/>
                          <a:cs typeface="Arial Unicode MS"/>
                        </a:rPr>
                        <a:t>Promoting a positive classroom culture for educational dialogue</a:t>
                      </a:r>
                    </a:p>
                  </a:txBody>
                  <a:tcPr marL="0" marR="0" marT="5715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R="404495" algn="r">
                        <a:lnSpc>
                          <a:spcPct val="100000"/>
                        </a:lnSpc>
                        <a:spcBef>
                          <a:spcPts val="960"/>
                        </a:spcBef>
                      </a:pPr>
                      <a:r>
                        <a:rPr lang="en-GB" sz="1200" b="1" spc="0" baseline="0" dirty="0">
                          <a:solidFill>
                            <a:srgbClr val="1A616F"/>
                          </a:solidFill>
                          <a:latin typeface="Arial"/>
                          <a:cs typeface="Arial"/>
                        </a:rPr>
                        <a:t>7</a:t>
                      </a:r>
                    </a:p>
                  </a:txBody>
                  <a:tcPr marL="0" marR="0" marT="12192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2"/>
                  </a:ext>
                </a:extLst>
              </a:tr>
              <a:tr h="356616">
                <a:tc>
                  <a:txBody>
                    <a:bodyPr/>
                    <a:lstStyle/>
                    <a:p>
                      <a:pPr marL="293370">
                        <a:lnSpc>
                          <a:spcPct val="100000"/>
                        </a:lnSpc>
                        <a:spcBef>
                          <a:spcPts val="450"/>
                        </a:spcBef>
                      </a:pPr>
                      <a:r>
                        <a:rPr lang="en-GB" sz="1200" b="1" spc="0" baseline="0" dirty="0">
                          <a:latin typeface="Arial"/>
                          <a:cs typeface="Arial"/>
                        </a:rPr>
                        <a:t>Educational dialogue and learning in diverse contexts</a:t>
                      </a:r>
                      <a:endParaRPr lang="en-GB" sz="1200" spc="0" baseline="0" dirty="0">
                        <a:latin typeface="Arial"/>
                        <a:cs typeface="Arial"/>
                      </a:endParaRPr>
                    </a:p>
                  </a:txBody>
                  <a:tcPr marL="0" marR="0" marT="57785" marB="0">
                    <a:lnL w="6096">
                      <a:solidFill>
                        <a:srgbClr val="000000"/>
                      </a:solidFill>
                      <a:prstDash val="solid"/>
                    </a:lnL>
                    <a:lnR w="6096">
                      <a:solidFill>
                        <a:srgbClr val="000000"/>
                      </a:solidFill>
                      <a:prstDash val="solid"/>
                    </a:lnR>
                    <a:lnT w="6096">
                      <a:solidFill>
                        <a:srgbClr val="000000"/>
                      </a:solidFill>
                      <a:prstDash val="solid"/>
                    </a:lnT>
                    <a:lnB w="6096" cap="flat" cmpd="sng" algn="ctr">
                      <a:solidFill>
                        <a:srgbClr val="000000"/>
                      </a:solidFill>
                      <a:prstDash val="solid"/>
                      <a:round/>
                      <a:headEnd type="none" w="med" len="med"/>
                      <a:tailEnd type="none" w="med" len="med"/>
                    </a:lnB>
                  </a:tcPr>
                </a:tc>
                <a:tc>
                  <a:txBody>
                    <a:bodyPr/>
                    <a:lstStyle/>
                    <a:p>
                      <a:pPr marR="404495" algn="r">
                        <a:lnSpc>
                          <a:spcPct val="100000"/>
                        </a:lnSpc>
                        <a:spcBef>
                          <a:spcPts val="600"/>
                        </a:spcBef>
                      </a:pPr>
                      <a:r>
                        <a:rPr lang="en-GB" sz="1200" spc="0" baseline="0" dirty="0">
                          <a:latin typeface="Arial"/>
                          <a:cs typeface="Arial"/>
                        </a:rPr>
                        <a:t>8</a:t>
                      </a:r>
                      <a:endParaRPr sz="1200" spc="0" baseline="0" dirty="0">
                        <a:latin typeface="Arial"/>
                        <a:cs typeface="Arial"/>
                      </a:endParaRPr>
                    </a:p>
                  </a:txBody>
                  <a:tcPr marL="0" marR="0" marT="76200" marB="0">
                    <a:lnL w="6096">
                      <a:solidFill>
                        <a:srgbClr val="000000"/>
                      </a:solidFill>
                      <a:prstDash val="solid"/>
                    </a:lnL>
                    <a:lnR w="6096">
                      <a:solidFill>
                        <a:srgbClr val="000000"/>
                      </a:solidFill>
                      <a:prstDash val="solid"/>
                    </a:lnR>
                    <a:lnT w="6096">
                      <a:solidFill>
                        <a:srgbClr val="000000"/>
                      </a:solidFill>
                      <a:prstDash val="soli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2712">
                <a:tc>
                  <a:txBody>
                    <a:bodyPr/>
                    <a:lstStyle/>
                    <a:p>
                      <a:pPr marL="810260">
                        <a:lnSpc>
                          <a:spcPct val="100000"/>
                        </a:lnSpc>
                        <a:spcBef>
                          <a:spcPts val="455"/>
                        </a:spcBef>
                      </a:pPr>
                      <a:r>
                        <a:rPr sz="1200" spc="0" baseline="0" dirty="0">
                          <a:latin typeface="Arial Unicode MS"/>
                          <a:cs typeface="Arial Unicode MS"/>
                        </a:rPr>
                        <a:t>Evidence that teacher-student dialogue promotes learning</a:t>
                      </a:r>
                    </a:p>
                  </a:txBody>
                  <a:tcPr marL="0" marR="0" marT="57785" marB="0">
                    <a:lnL w="6096">
                      <a:solidFill>
                        <a:srgbClr val="000000"/>
                      </a:solidFill>
                      <a:prstDash val="solid"/>
                    </a:lnL>
                    <a:lnR w="6096" cap="flat" cmpd="sng" algn="ctr">
                      <a:solidFill>
                        <a:srgbClr val="000000"/>
                      </a:solidFill>
                      <a:prstDash val="solid"/>
                      <a:round/>
                      <a:headEnd type="none" w="med" len="med"/>
                      <a:tailEnd type="none" w="med" len="med"/>
                    </a:lnR>
                    <a:lnT w="6096">
                      <a:solidFill>
                        <a:srgbClr val="000000"/>
                      </a:solidFill>
                      <a:prstDash val="solid"/>
                    </a:lnT>
                    <a:lnB w="6096">
                      <a:solidFill>
                        <a:srgbClr val="000000"/>
                      </a:solidFill>
                      <a:prstDash val="solid"/>
                    </a:lnB>
                  </a:tcPr>
                </a:tc>
                <a:tc>
                  <a:txBody>
                    <a:bodyPr/>
                    <a:lstStyle/>
                    <a:p>
                      <a:pPr marR="404495" algn="r">
                        <a:lnSpc>
                          <a:spcPct val="100000"/>
                        </a:lnSpc>
                        <a:spcBef>
                          <a:spcPts val="600"/>
                        </a:spcBef>
                      </a:pPr>
                      <a:r>
                        <a:rPr lang="en-GB" sz="1200" b="1" spc="0" baseline="0" dirty="0">
                          <a:solidFill>
                            <a:srgbClr val="1A616F"/>
                          </a:solidFill>
                          <a:latin typeface="Arial"/>
                          <a:cs typeface="Arial"/>
                        </a:rPr>
                        <a:t>8</a:t>
                      </a:r>
                      <a:endParaRPr sz="1200" spc="0" baseline="0" dirty="0">
                        <a:latin typeface="Arial"/>
                        <a:cs typeface="Arial"/>
                      </a:endParaRPr>
                    </a:p>
                  </a:txBody>
                  <a:tcPr marL="0" marR="0" marT="76200" marB="0">
                    <a:lnL w="6096" cap="flat" cmpd="sng" algn="ctr">
                      <a:solidFill>
                        <a:srgbClr val="000000"/>
                      </a:solidFill>
                      <a:prstDash val="solid"/>
                      <a:round/>
                      <a:headEnd type="none" w="med" len="med"/>
                      <a:tailEnd type="none" w="med" len="me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4"/>
                  </a:ext>
                </a:extLst>
              </a:tr>
              <a:tr h="356615">
                <a:tc>
                  <a:txBody>
                    <a:bodyPr/>
                    <a:lstStyle/>
                    <a:p>
                      <a:pPr marL="810260">
                        <a:lnSpc>
                          <a:spcPct val="100000"/>
                        </a:lnSpc>
                        <a:spcBef>
                          <a:spcPts val="455"/>
                        </a:spcBef>
                      </a:pPr>
                      <a:r>
                        <a:rPr sz="1200" spc="0" baseline="0" dirty="0">
                          <a:latin typeface="Arial Unicode MS"/>
                          <a:cs typeface="Arial Unicode MS"/>
                        </a:rPr>
                        <a:t>Peer group dialogue</a:t>
                      </a:r>
                    </a:p>
                  </a:txBody>
                  <a:tcPr marL="0" marR="0" marT="57785" marB="0">
                    <a:lnL w="6096">
                      <a:solidFill>
                        <a:srgbClr val="000000"/>
                      </a:solidFill>
                      <a:prstDash val="solid"/>
                    </a:lnL>
                    <a:lnR w="6096" cap="flat" cmpd="sng" algn="ctr">
                      <a:solidFill>
                        <a:srgbClr val="000000"/>
                      </a:solidFill>
                      <a:prstDash val="solid"/>
                      <a:round/>
                      <a:headEnd type="none" w="med" len="med"/>
                      <a:tailEnd type="none" w="med" len="med"/>
                    </a:lnR>
                    <a:lnT w="6096">
                      <a:solidFill>
                        <a:srgbClr val="000000"/>
                      </a:solidFill>
                      <a:prstDash val="solid"/>
                    </a:lnT>
                    <a:lnB w="6096">
                      <a:solidFill>
                        <a:srgbClr val="000000"/>
                      </a:solidFill>
                      <a:prstDash val="solid"/>
                    </a:lnB>
                  </a:tcPr>
                </a:tc>
                <a:tc>
                  <a:txBody>
                    <a:bodyPr/>
                    <a:lstStyle/>
                    <a:p>
                      <a:pPr marR="404495" algn="r">
                        <a:lnSpc>
                          <a:spcPct val="100000"/>
                        </a:lnSpc>
                        <a:spcBef>
                          <a:spcPts val="625"/>
                        </a:spcBef>
                      </a:pPr>
                      <a:r>
                        <a:rPr lang="en-GB" sz="1200" b="1" spc="0" baseline="0" dirty="0">
                          <a:solidFill>
                            <a:srgbClr val="1A616F"/>
                          </a:solidFill>
                          <a:latin typeface="Arial"/>
                          <a:cs typeface="Arial"/>
                        </a:rPr>
                        <a:t>9</a:t>
                      </a:r>
                      <a:endParaRPr sz="1200" spc="0" baseline="0" dirty="0">
                        <a:latin typeface="Arial"/>
                        <a:cs typeface="Arial"/>
                      </a:endParaRPr>
                    </a:p>
                  </a:txBody>
                  <a:tcPr marL="0" marR="0" marT="79375" marB="0">
                    <a:lnL w="6096" cap="flat" cmpd="sng" algn="ctr">
                      <a:solidFill>
                        <a:srgbClr val="000000"/>
                      </a:solidFill>
                      <a:prstDash val="solid"/>
                      <a:round/>
                      <a:headEnd type="none" w="med" len="med"/>
                      <a:tailEnd type="none" w="med" len="me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5"/>
                  </a:ext>
                </a:extLst>
              </a:tr>
              <a:tr h="362712">
                <a:tc>
                  <a:txBody>
                    <a:bodyPr/>
                    <a:lstStyle/>
                    <a:p>
                      <a:pPr marL="810260">
                        <a:lnSpc>
                          <a:spcPct val="100000"/>
                        </a:lnSpc>
                        <a:spcBef>
                          <a:spcPts val="430"/>
                        </a:spcBef>
                      </a:pPr>
                      <a:r>
                        <a:rPr sz="1200" spc="0" baseline="0" dirty="0">
                          <a:latin typeface="Arial Unicode MS"/>
                          <a:cs typeface="Arial Unicode MS"/>
                        </a:rPr>
                        <a:t>Dialogue in different contexts</a:t>
                      </a:r>
                    </a:p>
                  </a:txBody>
                  <a:tcPr marL="0" marR="0" marT="54610" marB="0">
                    <a:lnL w="6096">
                      <a:solidFill>
                        <a:srgbClr val="000000"/>
                      </a:solidFill>
                      <a:prstDash val="solid"/>
                    </a:lnL>
                    <a:lnR w="6096" cap="flat" cmpd="sng" algn="ctr">
                      <a:solidFill>
                        <a:srgbClr val="000000"/>
                      </a:solidFill>
                      <a:prstDash val="solid"/>
                      <a:round/>
                      <a:headEnd type="none" w="med" len="med"/>
                      <a:tailEnd type="none" w="med" len="med"/>
                    </a:lnR>
                    <a:lnT w="6096">
                      <a:solidFill>
                        <a:srgbClr val="000000"/>
                      </a:solidFill>
                      <a:prstDash val="solid"/>
                    </a:lnT>
                    <a:lnB w="6096">
                      <a:solidFill>
                        <a:srgbClr val="000000"/>
                      </a:solidFill>
                      <a:prstDash val="solid"/>
                    </a:lnB>
                  </a:tcPr>
                </a:tc>
                <a:tc>
                  <a:txBody>
                    <a:bodyPr/>
                    <a:lstStyle/>
                    <a:p>
                      <a:pPr marR="404495" algn="r">
                        <a:lnSpc>
                          <a:spcPct val="100000"/>
                        </a:lnSpc>
                        <a:spcBef>
                          <a:spcPts val="600"/>
                        </a:spcBef>
                      </a:pPr>
                      <a:r>
                        <a:rPr lang="en-GB" sz="1200" b="1" spc="0" baseline="0" dirty="0">
                          <a:solidFill>
                            <a:srgbClr val="1A616F"/>
                          </a:solidFill>
                          <a:latin typeface="Arial"/>
                          <a:cs typeface="Arial"/>
                        </a:rPr>
                        <a:t>   10</a:t>
                      </a:r>
                      <a:endParaRPr sz="1200" spc="0" baseline="0" dirty="0">
                        <a:latin typeface="Arial"/>
                        <a:cs typeface="Arial"/>
                      </a:endParaRPr>
                    </a:p>
                  </a:txBody>
                  <a:tcPr marL="0" marR="0" marT="76200" marB="0">
                    <a:lnL w="6096" cap="flat" cmpd="sng" algn="ctr">
                      <a:solidFill>
                        <a:srgbClr val="000000"/>
                      </a:solidFill>
                      <a:prstDash val="solid"/>
                      <a:round/>
                      <a:headEnd type="none" w="med" len="med"/>
                      <a:tailEnd type="none" w="med" len="me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6"/>
                  </a:ext>
                </a:extLst>
              </a:tr>
              <a:tr h="359663">
                <a:tc>
                  <a:txBody>
                    <a:bodyPr/>
                    <a:lstStyle/>
                    <a:p>
                      <a:pPr marL="810260">
                        <a:lnSpc>
                          <a:spcPct val="100000"/>
                        </a:lnSpc>
                        <a:spcBef>
                          <a:spcPts val="459"/>
                        </a:spcBef>
                      </a:pPr>
                      <a:r>
                        <a:rPr sz="1200" spc="0" baseline="0" dirty="0">
                          <a:latin typeface="Arial"/>
                          <a:ea typeface="Arial Unicode MS" panose="020B0604020202020204"/>
                          <a:cs typeface="Arial"/>
                        </a:rPr>
                        <a:t>Dialogue with young children</a:t>
                      </a:r>
                    </a:p>
                  </a:txBody>
                  <a:tcPr marL="0" marR="0" marT="58419" marB="0">
                    <a:lnL w="6096">
                      <a:solidFill>
                        <a:srgbClr val="000000"/>
                      </a:solidFill>
                      <a:prstDash val="solid"/>
                    </a:lnL>
                    <a:lnR w="6096" cap="flat" cmpd="sng" algn="ctr">
                      <a:solidFill>
                        <a:srgbClr val="000000"/>
                      </a:solidFill>
                      <a:prstDash val="solid"/>
                      <a:round/>
                      <a:headEnd type="none" w="med" len="med"/>
                      <a:tailEnd type="none" w="med" len="med"/>
                    </a:lnR>
                    <a:lnT w="6096">
                      <a:solidFill>
                        <a:srgbClr val="000000"/>
                      </a:solidFill>
                      <a:prstDash val="solid"/>
                    </a:lnT>
                    <a:lnB w="6096">
                      <a:solidFill>
                        <a:srgbClr val="000000"/>
                      </a:solidFill>
                      <a:prstDash val="solid"/>
                    </a:lnB>
                  </a:tcPr>
                </a:tc>
                <a:tc>
                  <a:txBody>
                    <a:bodyPr/>
                    <a:lstStyle/>
                    <a:p>
                      <a:pPr marR="361950" algn="r">
                        <a:lnSpc>
                          <a:spcPct val="100000"/>
                        </a:lnSpc>
                        <a:spcBef>
                          <a:spcPts val="620"/>
                        </a:spcBef>
                      </a:pPr>
                      <a:r>
                        <a:rPr sz="1200" b="1" spc="0" baseline="0" dirty="0">
                          <a:solidFill>
                            <a:srgbClr val="1A616F"/>
                          </a:solidFill>
                          <a:latin typeface="Arial"/>
                          <a:cs typeface="Arial"/>
                        </a:rPr>
                        <a:t>1</a:t>
                      </a:r>
                      <a:r>
                        <a:rPr lang="en-GB" sz="1200" b="1" spc="0" baseline="0" dirty="0">
                          <a:solidFill>
                            <a:srgbClr val="1A616F"/>
                          </a:solidFill>
                          <a:latin typeface="Arial"/>
                          <a:cs typeface="Arial"/>
                        </a:rPr>
                        <a:t>1</a:t>
                      </a:r>
                      <a:endParaRPr sz="1200" spc="0" baseline="0" dirty="0">
                        <a:latin typeface="Arial"/>
                        <a:cs typeface="Arial"/>
                      </a:endParaRPr>
                    </a:p>
                  </a:txBody>
                  <a:tcPr marL="0" marR="0" marT="78740" marB="0">
                    <a:lnL w="6096" cap="flat" cmpd="sng" algn="ctr">
                      <a:solidFill>
                        <a:srgbClr val="000000"/>
                      </a:solidFill>
                      <a:prstDash val="solid"/>
                      <a:round/>
                      <a:headEnd type="none" w="med" len="med"/>
                      <a:tailEnd type="none" w="med" len="me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7"/>
                  </a:ext>
                </a:extLst>
              </a:tr>
              <a:tr h="356615">
                <a:tc>
                  <a:txBody>
                    <a:bodyPr/>
                    <a:lstStyle/>
                    <a:p>
                      <a:pPr marL="810260">
                        <a:lnSpc>
                          <a:spcPct val="100000"/>
                        </a:lnSpc>
                        <a:spcBef>
                          <a:spcPts val="455"/>
                        </a:spcBef>
                      </a:pPr>
                      <a:r>
                        <a:rPr sz="1200" spc="0" baseline="0" dirty="0">
                          <a:latin typeface="Arial Unicode MS"/>
                          <a:cs typeface="Arial Unicode MS"/>
                        </a:rPr>
                        <a:t>Higher education and adult learners</a:t>
                      </a:r>
                    </a:p>
                  </a:txBody>
                  <a:tcPr marL="0" marR="0" marT="57785" marB="0">
                    <a:lnL w="6096">
                      <a:solidFill>
                        <a:srgbClr val="000000"/>
                      </a:solidFill>
                      <a:prstDash val="solid"/>
                    </a:lnL>
                    <a:lnR w="6096" cap="flat" cmpd="sng" algn="ctr">
                      <a:solidFill>
                        <a:srgbClr val="000000"/>
                      </a:solidFill>
                      <a:prstDash val="solid"/>
                      <a:round/>
                      <a:headEnd type="none" w="med" len="med"/>
                      <a:tailEnd type="none" w="med" len="med"/>
                    </a:lnR>
                    <a:lnT w="6096">
                      <a:solidFill>
                        <a:srgbClr val="000000"/>
                      </a:solidFill>
                      <a:prstDash val="solid"/>
                    </a:lnT>
                    <a:lnB w="6096">
                      <a:solidFill>
                        <a:srgbClr val="000000"/>
                      </a:solidFill>
                      <a:prstDash val="solid"/>
                    </a:lnB>
                  </a:tcPr>
                </a:tc>
                <a:tc>
                  <a:txBody>
                    <a:bodyPr/>
                    <a:lstStyle/>
                    <a:p>
                      <a:pPr marR="361950" algn="r">
                        <a:lnSpc>
                          <a:spcPct val="100000"/>
                        </a:lnSpc>
                        <a:spcBef>
                          <a:spcPts val="620"/>
                        </a:spcBef>
                      </a:pPr>
                      <a:r>
                        <a:rPr sz="1200" b="1" spc="0" baseline="0" dirty="0">
                          <a:solidFill>
                            <a:srgbClr val="1A616F"/>
                          </a:solidFill>
                          <a:latin typeface="Arial"/>
                          <a:cs typeface="Arial"/>
                        </a:rPr>
                        <a:t>1</a:t>
                      </a:r>
                      <a:r>
                        <a:rPr lang="en-GB" sz="1200" b="1" spc="0" baseline="0" dirty="0">
                          <a:solidFill>
                            <a:srgbClr val="1A616F"/>
                          </a:solidFill>
                          <a:latin typeface="Arial"/>
                          <a:cs typeface="Arial"/>
                        </a:rPr>
                        <a:t>2</a:t>
                      </a:r>
                      <a:endParaRPr sz="1200" spc="0" baseline="0" dirty="0">
                        <a:latin typeface="Arial"/>
                        <a:cs typeface="Arial"/>
                      </a:endParaRPr>
                    </a:p>
                  </a:txBody>
                  <a:tcPr marL="0" marR="0" marT="78740" marB="0">
                    <a:lnL w="6096" cap="flat" cmpd="sng" algn="ctr">
                      <a:solidFill>
                        <a:srgbClr val="000000"/>
                      </a:solidFill>
                      <a:prstDash val="solid"/>
                      <a:round/>
                      <a:headEnd type="none" w="med" len="med"/>
                      <a:tailEnd type="none" w="med" len="me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8"/>
                  </a:ext>
                </a:extLst>
              </a:tr>
              <a:tr h="359663">
                <a:tc>
                  <a:txBody>
                    <a:bodyPr/>
                    <a:lstStyle/>
                    <a:p>
                      <a:pPr marL="810260">
                        <a:lnSpc>
                          <a:spcPct val="100000"/>
                        </a:lnSpc>
                        <a:spcBef>
                          <a:spcPts val="455"/>
                        </a:spcBef>
                      </a:pPr>
                      <a:r>
                        <a:rPr sz="1200" spc="0" baseline="0" dirty="0">
                          <a:latin typeface="Arial Unicode MS"/>
                          <a:cs typeface="Arial Unicode MS"/>
                        </a:rPr>
                        <a:t>Dialogue in curriculum subjects</a:t>
                      </a:r>
                    </a:p>
                  </a:txBody>
                  <a:tcPr marL="0" marR="0" marT="57785" marB="0">
                    <a:lnL w="6096">
                      <a:solidFill>
                        <a:srgbClr val="000000"/>
                      </a:solidFill>
                      <a:prstDash val="solid"/>
                    </a:lnL>
                    <a:lnR w="6096" cap="flat" cmpd="sng" algn="ctr">
                      <a:solidFill>
                        <a:srgbClr val="000000"/>
                      </a:solidFill>
                      <a:prstDash val="solid"/>
                      <a:round/>
                      <a:headEnd type="none" w="med" len="med"/>
                      <a:tailEnd type="none" w="med" len="med"/>
                    </a:lnR>
                    <a:lnT w="6096">
                      <a:solidFill>
                        <a:srgbClr val="000000"/>
                      </a:solidFill>
                      <a:prstDash val="solid"/>
                    </a:lnT>
                    <a:lnB w="6096">
                      <a:solidFill>
                        <a:srgbClr val="000000"/>
                      </a:solidFill>
                      <a:prstDash val="solid"/>
                    </a:lnB>
                  </a:tcPr>
                </a:tc>
                <a:tc>
                  <a:txBody>
                    <a:bodyPr/>
                    <a:lstStyle/>
                    <a:p>
                      <a:pPr marR="361950" algn="r">
                        <a:lnSpc>
                          <a:spcPct val="100000"/>
                        </a:lnSpc>
                        <a:spcBef>
                          <a:spcPts val="600"/>
                        </a:spcBef>
                      </a:pPr>
                      <a:r>
                        <a:rPr sz="1200" b="1" spc="0" baseline="0" dirty="0">
                          <a:solidFill>
                            <a:srgbClr val="1A616F"/>
                          </a:solidFill>
                          <a:latin typeface="Arial"/>
                          <a:cs typeface="Arial"/>
                        </a:rPr>
                        <a:t>1</a:t>
                      </a:r>
                      <a:r>
                        <a:rPr lang="en-GB" sz="1200" b="1" spc="0" baseline="0" dirty="0">
                          <a:solidFill>
                            <a:srgbClr val="1A616F"/>
                          </a:solidFill>
                          <a:latin typeface="Arial"/>
                          <a:cs typeface="Arial"/>
                        </a:rPr>
                        <a:t>3</a:t>
                      </a:r>
                      <a:endParaRPr sz="1200" spc="0" baseline="0" dirty="0">
                        <a:latin typeface="Arial"/>
                        <a:cs typeface="Arial"/>
                      </a:endParaRPr>
                    </a:p>
                  </a:txBody>
                  <a:tcPr marL="0" marR="0" marT="76200" marB="0">
                    <a:lnL w="6096" cap="flat" cmpd="sng" algn="ctr">
                      <a:solidFill>
                        <a:srgbClr val="000000"/>
                      </a:solidFill>
                      <a:prstDash val="solid"/>
                      <a:round/>
                      <a:headEnd type="none" w="med" len="med"/>
                      <a:tailEnd type="none" w="med" len="me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09"/>
                  </a:ext>
                </a:extLst>
              </a:tr>
              <a:tr h="365760">
                <a:tc>
                  <a:txBody>
                    <a:bodyPr/>
                    <a:lstStyle/>
                    <a:p>
                      <a:pPr marL="810260">
                        <a:lnSpc>
                          <a:spcPct val="100000"/>
                        </a:lnSpc>
                        <a:spcBef>
                          <a:spcPts val="455"/>
                        </a:spcBef>
                      </a:pPr>
                      <a:r>
                        <a:rPr sz="1200" spc="0" baseline="0" dirty="0">
                          <a:latin typeface="Arial Unicode MS"/>
                          <a:cs typeface="Arial Unicode MS"/>
                        </a:rPr>
                        <a:t>Equity and participation of all learners</a:t>
                      </a:r>
                    </a:p>
                  </a:txBody>
                  <a:tcPr marL="0" marR="0" marT="57785" marB="0">
                    <a:lnL w="6096">
                      <a:solidFill>
                        <a:srgbClr val="000000"/>
                      </a:solidFill>
                      <a:prstDash val="solid"/>
                    </a:lnL>
                    <a:lnR w="6096" cap="flat" cmpd="sng" algn="ctr">
                      <a:solidFill>
                        <a:srgbClr val="000000"/>
                      </a:solidFill>
                      <a:prstDash val="solid"/>
                      <a:round/>
                      <a:headEnd type="none" w="med" len="med"/>
                      <a:tailEnd type="none" w="med" len="med"/>
                    </a:lnR>
                    <a:lnT w="6096">
                      <a:solidFill>
                        <a:srgbClr val="000000"/>
                      </a:solidFill>
                      <a:prstDash val="solid"/>
                    </a:lnT>
                    <a:lnB w="6096">
                      <a:solidFill>
                        <a:srgbClr val="000000"/>
                      </a:solidFill>
                      <a:prstDash val="solid"/>
                    </a:lnB>
                  </a:tcPr>
                </a:tc>
                <a:tc>
                  <a:txBody>
                    <a:bodyPr/>
                    <a:lstStyle/>
                    <a:p>
                      <a:pPr marR="361950" algn="r">
                        <a:lnSpc>
                          <a:spcPct val="100000"/>
                        </a:lnSpc>
                        <a:spcBef>
                          <a:spcPts val="600"/>
                        </a:spcBef>
                      </a:pPr>
                      <a:r>
                        <a:rPr sz="1200" b="1" spc="0" baseline="0" dirty="0">
                          <a:solidFill>
                            <a:srgbClr val="1A616F"/>
                          </a:solidFill>
                          <a:latin typeface="Arial"/>
                          <a:cs typeface="Arial"/>
                        </a:rPr>
                        <a:t>1</a:t>
                      </a:r>
                      <a:r>
                        <a:rPr lang="en-GB" sz="1200" b="1" spc="0" baseline="0" dirty="0">
                          <a:solidFill>
                            <a:srgbClr val="1A616F"/>
                          </a:solidFill>
                          <a:latin typeface="Arial"/>
                          <a:cs typeface="Arial"/>
                        </a:rPr>
                        <a:t>4</a:t>
                      </a:r>
                      <a:endParaRPr sz="1200" spc="0" baseline="0" dirty="0">
                        <a:latin typeface="Arial"/>
                        <a:cs typeface="Arial"/>
                      </a:endParaRPr>
                    </a:p>
                  </a:txBody>
                  <a:tcPr marL="0" marR="0" marT="76200" marB="0">
                    <a:lnL w="6096" cap="flat" cmpd="sng" algn="ctr">
                      <a:solidFill>
                        <a:srgbClr val="000000"/>
                      </a:solidFill>
                      <a:prstDash val="solid"/>
                      <a:round/>
                      <a:headEnd type="none" w="med" len="med"/>
                      <a:tailEnd type="none" w="med" len="me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10"/>
                  </a:ext>
                </a:extLst>
              </a:tr>
              <a:tr h="353567">
                <a:tc>
                  <a:txBody>
                    <a:bodyPr/>
                    <a:lstStyle/>
                    <a:p>
                      <a:pPr marL="293370">
                        <a:lnSpc>
                          <a:spcPct val="100000"/>
                        </a:lnSpc>
                        <a:spcBef>
                          <a:spcPts val="450"/>
                        </a:spcBef>
                      </a:pPr>
                      <a:r>
                        <a:rPr sz="1300" b="1" spc="0" baseline="0" dirty="0">
                          <a:solidFill>
                            <a:srgbClr val="1A616F"/>
                          </a:solidFill>
                          <a:latin typeface="Arial"/>
                          <a:cs typeface="Arial"/>
                        </a:rPr>
                        <a:t>d. </a:t>
                      </a:r>
                      <a:r>
                        <a:rPr sz="1300" b="1" spc="0" baseline="0" dirty="0">
                          <a:latin typeface="Arial"/>
                          <a:cs typeface="Arial"/>
                        </a:rPr>
                        <a:t>How productive is the dialogue in my classroom? A self-audit for teachers</a:t>
                      </a:r>
                      <a:endParaRPr sz="1300" spc="0" baseline="0" dirty="0">
                        <a:latin typeface="Arial"/>
                        <a:cs typeface="Arial"/>
                      </a:endParaRPr>
                    </a:p>
                  </a:txBody>
                  <a:tcPr marL="0" marR="0" marT="57150" marB="0">
                    <a:lnL w="6096">
                      <a:solidFill>
                        <a:srgbClr val="000000"/>
                      </a:solidFill>
                      <a:prstDash val="solid"/>
                    </a:lnL>
                    <a:lnR w="6096">
                      <a:solidFill>
                        <a:srgbClr val="000000"/>
                      </a:solidFill>
                      <a:prstDash val="solid"/>
                    </a:lnR>
                    <a:lnT w="6096" cap="flat" cmpd="sng" algn="ctr">
                      <a:solidFill>
                        <a:srgbClr val="000000"/>
                      </a:solidFill>
                      <a:prstDash val="solid"/>
                      <a:round/>
                      <a:headEnd type="none" w="med" len="med"/>
                      <a:tailEnd type="none" w="med" len="med"/>
                    </a:lnT>
                    <a:lnB w="6096">
                      <a:solidFill>
                        <a:srgbClr val="000000"/>
                      </a:solidFill>
                      <a:prstDash val="solid"/>
                    </a:lnB>
                  </a:tcPr>
                </a:tc>
                <a:tc>
                  <a:txBody>
                    <a:bodyPr/>
                    <a:lstStyle/>
                    <a:p>
                      <a:pPr marR="361950" algn="r">
                        <a:lnSpc>
                          <a:spcPct val="100000"/>
                        </a:lnSpc>
                        <a:spcBef>
                          <a:spcPts val="600"/>
                        </a:spcBef>
                      </a:pPr>
                      <a:r>
                        <a:rPr sz="1200" b="1" spc="0" baseline="0" dirty="0">
                          <a:solidFill>
                            <a:srgbClr val="1A616F"/>
                          </a:solidFill>
                          <a:latin typeface="Arial"/>
                          <a:cs typeface="Arial"/>
                        </a:rPr>
                        <a:t>1</a:t>
                      </a:r>
                      <a:r>
                        <a:rPr lang="en-GB" sz="1200" b="1" spc="0" baseline="0" dirty="0">
                          <a:solidFill>
                            <a:srgbClr val="1A616F"/>
                          </a:solidFill>
                          <a:latin typeface="Arial"/>
                          <a:cs typeface="Arial"/>
                        </a:rPr>
                        <a:t>5</a:t>
                      </a:r>
                      <a:endParaRPr sz="1200" spc="0" baseline="0" dirty="0">
                        <a:latin typeface="Arial"/>
                        <a:cs typeface="Arial"/>
                      </a:endParaRPr>
                    </a:p>
                  </a:txBody>
                  <a:tcPr marL="0" marR="0" marT="76200" marB="0">
                    <a:lnL w="6096">
                      <a:solidFill>
                        <a:srgbClr val="000000"/>
                      </a:solidFill>
                      <a:prstDash val="solid"/>
                    </a:lnL>
                    <a:lnR w="6096">
                      <a:solidFill>
                        <a:srgbClr val="000000"/>
                      </a:solidFill>
                      <a:prstDash val="solid"/>
                    </a:lnR>
                    <a:lnT w="6096" cap="flat" cmpd="sng" algn="ctr">
                      <a:solidFill>
                        <a:srgbClr val="000000"/>
                      </a:solidFill>
                      <a:prstDash val="solid"/>
                      <a:round/>
                      <a:headEnd type="none" w="med" len="med"/>
                      <a:tailEnd type="none" w="med" len="med"/>
                    </a:lnT>
                    <a:lnB w="6096">
                      <a:solidFill>
                        <a:srgbClr val="000000"/>
                      </a:solidFill>
                      <a:prstDash val="solid"/>
                    </a:lnB>
                  </a:tcPr>
                </a:tc>
                <a:extLst>
                  <a:ext uri="{0D108BD9-81ED-4DB2-BD59-A6C34878D82A}">
                    <a16:rowId xmlns:a16="http://schemas.microsoft.com/office/drawing/2014/main" val="10011"/>
                  </a:ext>
                </a:extLst>
              </a:tr>
              <a:tr h="356616">
                <a:tc>
                  <a:txBody>
                    <a:bodyPr/>
                    <a:lstStyle/>
                    <a:p>
                      <a:pPr marL="293370">
                        <a:lnSpc>
                          <a:spcPct val="100000"/>
                        </a:lnSpc>
                        <a:spcBef>
                          <a:spcPts val="450"/>
                        </a:spcBef>
                      </a:pPr>
                      <a:r>
                        <a:rPr sz="1300" b="1" spc="0" baseline="0" dirty="0">
                          <a:solidFill>
                            <a:srgbClr val="1A616F"/>
                          </a:solidFill>
                          <a:latin typeface="Arial"/>
                          <a:cs typeface="Arial"/>
                        </a:rPr>
                        <a:t>e. </a:t>
                      </a:r>
                      <a:r>
                        <a:rPr sz="1300" b="1" spc="0" baseline="0" dirty="0">
                          <a:latin typeface="Arial"/>
                          <a:cs typeface="Arial"/>
                        </a:rPr>
                        <a:t>Reflective cycle of classroom inquiry</a:t>
                      </a:r>
                      <a:endParaRPr sz="1300" spc="0" baseline="0" dirty="0">
                        <a:latin typeface="Arial"/>
                        <a:cs typeface="Arial"/>
                      </a:endParaRPr>
                    </a:p>
                  </a:txBody>
                  <a:tcPr marL="0" marR="0" marT="5715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R="361950" algn="r">
                        <a:lnSpc>
                          <a:spcPct val="100000"/>
                        </a:lnSpc>
                        <a:spcBef>
                          <a:spcPts val="600"/>
                        </a:spcBef>
                      </a:pPr>
                      <a:r>
                        <a:rPr sz="1200" b="1" spc="0" baseline="0" dirty="0">
                          <a:solidFill>
                            <a:srgbClr val="1A616F"/>
                          </a:solidFill>
                          <a:latin typeface="Arial"/>
                          <a:cs typeface="Arial"/>
                        </a:rPr>
                        <a:t>17</a:t>
                      </a:r>
                      <a:endParaRPr sz="1200" spc="0" baseline="0" dirty="0">
                        <a:latin typeface="Arial"/>
                        <a:cs typeface="Arial"/>
                      </a:endParaRPr>
                    </a:p>
                  </a:txBody>
                  <a:tcPr marL="0" marR="0" marT="7620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12"/>
                  </a:ext>
                </a:extLst>
              </a:tr>
              <a:tr h="374903">
                <a:tc>
                  <a:txBody>
                    <a:bodyPr/>
                    <a:lstStyle/>
                    <a:p>
                      <a:pPr marL="293370">
                        <a:lnSpc>
                          <a:spcPct val="100000"/>
                        </a:lnSpc>
                        <a:spcBef>
                          <a:spcPts val="450"/>
                        </a:spcBef>
                      </a:pPr>
                      <a:r>
                        <a:rPr sz="1300" b="1" spc="0" baseline="0" dirty="0">
                          <a:solidFill>
                            <a:srgbClr val="1A616F"/>
                          </a:solidFill>
                          <a:latin typeface="Arial"/>
                          <a:cs typeface="Arial"/>
                        </a:rPr>
                        <a:t>f. </a:t>
                      </a:r>
                      <a:r>
                        <a:rPr sz="1300" b="1" spc="0" baseline="0" dirty="0">
                          <a:latin typeface="Arial"/>
                          <a:cs typeface="Arial"/>
                        </a:rPr>
                        <a:t>Choosing an inquiry focus</a:t>
                      </a:r>
                      <a:endParaRPr sz="1300" spc="0" baseline="0" dirty="0">
                        <a:latin typeface="Arial"/>
                        <a:cs typeface="Arial"/>
                      </a:endParaRPr>
                    </a:p>
                  </a:txBody>
                  <a:tcPr marL="0" marR="0" marT="5715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R="361950" algn="r">
                        <a:lnSpc>
                          <a:spcPct val="100000"/>
                        </a:lnSpc>
                        <a:spcBef>
                          <a:spcPts val="670"/>
                        </a:spcBef>
                      </a:pPr>
                      <a:r>
                        <a:rPr sz="1200" b="1" spc="0" baseline="0" dirty="0">
                          <a:solidFill>
                            <a:srgbClr val="1A616F"/>
                          </a:solidFill>
                          <a:latin typeface="Arial"/>
                          <a:cs typeface="Arial"/>
                        </a:rPr>
                        <a:t>2</a:t>
                      </a:r>
                      <a:r>
                        <a:rPr lang="en-GB" sz="1200" b="1" spc="0" baseline="0" dirty="0">
                          <a:solidFill>
                            <a:srgbClr val="1A616F"/>
                          </a:solidFill>
                          <a:latin typeface="Arial"/>
                          <a:cs typeface="Arial"/>
                        </a:rPr>
                        <a:t>1</a:t>
                      </a:r>
                      <a:endParaRPr sz="1200" spc="0" baseline="0" dirty="0">
                        <a:latin typeface="Arial"/>
                        <a:cs typeface="Arial"/>
                      </a:endParaRPr>
                    </a:p>
                  </a:txBody>
                  <a:tcPr marL="0" marR="0" marT="8509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extLst>
                  <a:ext uri="{0D108BD9-81ED-4DB2-BD59-A6C34878D82A}">
                    <a16:rowId xmlns:a16="http://schemas.microsoft.com/office/drawing/2014/main" val="10013"/>
                  </a:ext>
                </a:extLst>
              </a:tr>
              <a:tr h="350520">
                <a:tc>
                  <a:txBody>
                    <a:bodyPr/>
                    <a:lstStyle/>
                    <a:p>
                      <a:pPr marL="293370">
                        <a:lnSpc>
                          <a:spcPct val="100000"/>
                        </a:lnSpc>
                        <a:spcBef>
                          <a:spcPts val="425"/>
                        </a:spcBef>
                      </a:pPr>
                      <a:r>
                        <a:rPr sz="1300" b="1" spc="0" baseline="0" dirty="0">
                          <a:solidFill>
                            <a:srgbClr val="1A616F"/>
                          </a:solidFill>
                          <a:latin typeface="Arial"/>
                          <a:cs typeface="Arial"/>
                        </a:rPr>
                        <a:t>g. </a:t>
                      </a:r>
                      <a:r>
                        <a:rPr sz="1300" b="1" spc="0" baseline="0" dirty="0">
                          <a:latin typeface="Arial"/>
                          <a:cs typeface="Arial"/>
                        </a:rPr>
                        <a:t>Research ethics</a:t>
                      </a:r>
                      <a:endParaRPr sz="1300" spc="0" baseline="0" dirty="0">
                        <a:latin typeface="Arial"/>
                        <a:cs typeface="Arial"/>
                      </a:endParaRPr>
                    </a:p>
                  </a:txBody>
                  <a:tcPr marL="0" marR="0" marT="53975" marB="0">
                    <a:lnL w="6096">
                      <a:solidFill>
                        <a:srgbClr val="000000"/>
                      </a:solidFill>
                      <a:prstDash val="solid"/>
                    </a:lnL>
                    <a:lnR w="6096">
                      <a:solidFill>
                        <a:srgbClr val="000000"/>
                      </a:solidFill>
                      <a:prstDash val="solid"/>
                    </a:lnR>
                    <a:lnT w="6096">
                      <a:solidFill>
                        <a:srgbClr val="000000"/>
                      </a:solidFill>
                      <a:prstDash val="solid"/>
                    </a:lnT>
                    <a:lnB w="6095">
                      <a:solidFill>
                        <a:srgbClr val="000000"/>
                      </a:solidFill>
                      <a:prstDash val="solid"/>
                    </a:lnB>
                  </a:tcPr>
                </a:tc>
                <a:tc>
                  <a:txBody>
                    <a:bodyPr/>
                    <a:lstStyle/>
                    <a:p>
                      <a:pPr marR="361950" algn="r">
                        <a:lnSpc>
                          <a:spcPct val="100000"/>
                        </a:lnSpc>
                        <a:spcBef>
                          <a:spcPts val="575"/>
                        </a:spcBef>
                      </a:pPr>
                      <a:r>
                        <a:rPr sz="1200" b="1" spc="0" baseline="0" dirty="0">
                          <a:solidFill>
                            <a:srgbClr val="1A616F"/>
                          </a:solidFill>
                          <a:latin typeface="Arial"/>
                          <a:cs typeface="Arial"/>
                        </a:rPr>
                        <a:t>2</a:t>
                      </a:r>
                      <a:r>
                        <a:rPr lang="en-GB" sz="1200" b="1" spc="0" baseline="0" dirty="0">
                          <a:solidFill>
                            <a:srgbClr val="1A616F"/>
                          </a:solidFill>
                          <a:latin typeface="Arial"/>
                          <a:cs typeface="Arial"/>
                        </a:rPr>
                        <a:t>6</a:t>
                      </a:r>
                      <a:endParaRPr sz="1200" spc="0" baseline="0" dirty="0">
                        <a:latin typeface="Arial"/>
                        <a:cs typeface="Arial"/>
                      </a:endParaRPr>
                    </a:p>
                  </a:txBody>
                  <a:tcPr marL="0" marR="0" marT="73025" marB="0">
                    <a:lnL w="6096">
                      <a:solidFill>
                        <a:srgbClr val="000000"/>
                      </a:solidFill>
                      <a:prstDash val="solid"/>
                    </a:lnL>
                    <a:lnR w="6096">
                      <a:solidFill>
                        <a:srgbClr val="000000"/>
                      </a:solidFill>
                      <a:prstDash val="solid"/>
                    </a:lnR>
                    <a:lnT w="6096">
                      <a:solidFill>
                        <a:srgbClr val="000000"/>
                      </a:solidFill>
                      <a:prstDash val="solid"/>
                    </a:lnT>
                    <a:lnB w="6095">
                      <a:solidFill>
                        <a:srgbClr val="000000"/>
                      </a:solidFill>
                      <a:prstDash val="solid"/>
                    </a:lnB>
                  </a:tcPr>
                </a:tc>
                <a:extLst>
                  <a:ext uri="{0D108BD9-81ED-4DB2-BD59-A6C34878D82A}">
                    <a16:rowId xmlns:a16="http://schemas.microsoft.com/office/drawing/2014/main" val="10014"/>
                  </a:ext>
                </a:extLst>
              </a:tr>
              <a:tr h="362712">
                <a:tc>
                  <a:txBody>
                    <a:bodyPr/>
                    <a:lstStyle/>
                    <a:p>
                      <a:pPr marL="256540">
                        <a:lnSpc>
                          <a:spcPct val="100000"/>
                        </a:lnSpc>
                        <a:spcBef>
                          <a:spcPts val="425"/>
                        </a:spcBef>
                      </a:pPr>
                      <a:r>
                        <a:rPr sz="1300" b="1" spc="0" baseline="0" dirty="0">
                          <a:solidFill>
                            <a:srgbClr val="1A616F"/>
                          </a:solidFill>
                          <a:latin typeface="Arial"/>
                          <a:cs typeface="Arial"/>
                        </a:rPr>
                        <a:t>h. </a:t>
                      </a:r>
                      <a:r>
                        <a:rPr sz="1300" b="1" spc="0" baseline="0" dirty="0">
                          <a:latin typeface="Arial"/>
                          <a:cs typeface="Arial"/>
                        </a:rPr>
                        <a:t>Analysing classroom talk: systematic observation and coding</a:t>
                      </a:r>
                      <a:endParaRPr sz="1300" spc="0" baseline="0" dirty="0">
                        <a:latin typeface="Arial"/>
                        <a:cs typeface="Arial"/>
                      </a:endParaRPr>
                    </a:p>
                  </a:txBody>
                  <a:tcPr marL="0" marR="0" marT="53975" marB="0">
                    <a:lnL w="6096">
                      <a:solidFill>
                        <a:srgbClr val="000000"/>
                      </a:solidFill>
                      <a:prstDash val="solid"/>
                    </a:lnL>
                    <a:lnR w="6096">
                      <a:solidFill>
                        <a:srgbClr val="000000"/>
                      </a:solidFill>
                      <a:prstDash val="solid"/>
                    </a:lnR>
                    <a:lnT w="6095">
                      <a:solidFill>
                        <a:srgbClr val="000000"/>
                      </a:solidFill>
                      <a:prstDash val="solid"/>
                    </a:lnT>
                    <a:lnB w="6095">
                      <a:solidFill>
                        <a:srgbClr val="000000"/>
                      </a:solidFill>
                      <a:prstDash val="solid"/>
                    </a:lnB>
                  </a:tcPr>
                </a:tc>
                <a:tc>
                  <a:txBody>
                    <a:bodyPr/>
                    <a:lstStyle/>
                    <a:p>
                      <a:pPr marR="379095" algn="r">
                        <a:lnSpc>
                          <a:spcPct val="100000"/>
                        </a:lnSpc>
                        <a:spcBef>
                          <a:spcPts val="625"/>
                        </a:spcBef>
                      </a:pPr>
                      <a:r>
                        <a:rPr sz="1200" b="1" spc="0" baseline="0" dirty="0">
                          <a:solidFill>
                            <a:srgbClr val="1A616F"/>
                          </a:solidFill>
                          <a:latin typeface="Arial"/>
                          <a:cs typeface="Arial"/>
                        </a:rPr>
                        <a:t>2</a:t>
                      </a:r>
                      <a:r>
                        <a:rPr lang="en-GB" sz="1200" b="1" spc="0" baseline="0" dirty="0">
                          <a:solidFill>
                            <a:srgbClr val="1A616F"/>
                          </a:solidFill>
                          <a:latin typeface="Arial"/>
                          <a:cs typeface="Arial"/>
                        </a:rPr>
                        <a:t>7</a:t>
                      </a:r>
                      <a:endParaRPr sz="1200" spc="0" baseline="0" dirty="0">
                        <a:latin typeface="Arial"/>
                        <a:cs typeface="Arial"/>
                      </a:endParaRPr>
                    </a:p>
                  </a:txBody>
                  <a:tcPr marL="0" marR="0" marT="79375" marB="0">
                    <a:lnL w="6096">
                      <a:solidFill>
                        <a:srgbClr val="000000"/>
                      </a:solidFill>
                      <a:prstDash val="solid"/>
                    </a:lnL>
                    <a:lnR w="6096">
                      <a:solidFill>
                        <a:srgbClr val="000000"/>
                      </a:solidFill>
                      <a:prstDash val="solid"/>
                    </a:lnR>
                    <a:lnT w="6095">
                      <a:solidFill>
                        <a:srgbClr val="000000"/>
                      </a:solidFill>
                      <a:prstDash val="solid"/>
                    </a:lnT>
                    <a:lnB w="6095">
                      <a:solidFill>
                        <a:srgbClr val="000000"/>
                      </a:solidFill>
                      <a:prstDash val="solid"/>
                    </a:lnB>
                  </a:tcPr>
                </a:tc>
                <a:extLst>
                  <a:ext uri="{0D108BD9-81ED-4DB2-BD59-A6C34878D82A}">
                    <a16:rowId xmlns:a16="http://schemas.microsoft.com/office/drawing/2014/main" val="10015"/>
                  </a:ext>
                </a:extLst>
              </a:tr>
              <a:tr h="0">
                <a:tc>
                  <a:txBody>
                    <a:bodyPr/>
                    <a:lstStyle/>
                    <a:p>
                      <a:pPr marR="2203450" algn="r">
                        <a:lnSpc>
                          <a:spcPts val="690"/>
                        </a:lnSpc>
                      </a:pPr>
                      <a:endParaRPr sz="1000" spc="0" baseline="0" dirty="0">
                        <a:latin typeface="Arial"/>
                        <a:cs typeface="Arial"/>
                      </a:endParaRPr>
                    </a:p>
                    <a:p>
                      <a:pPr marL="280670">
                        <a:lnSpc>
                          <a:spcPts val="1320"/>
                        </a:lnSpc>
                      </a:pPr>
                      <a:r>
                        <a:rPr sz="1300" b="1" spc="0" baseline="0" dirty="0">
                          <a:solidFill>
                            <a:srgbClr val="1A616F"/>
                          </a:solidFill>
                          <a:latin typeface="Arial"/>
                          <a:cs typeface="Arial"/>
                        </a:rPr>
                        <a:t>i. </a:t>
                      </a:r>
                      <a:r>
                        <a:rPr sz="1300" b="1" spc="0" baseline="0" dirty="0">
                          <a:latin typeface="Arial"/>
                          <a:cs typeface="Arial"/>
                        </a:rPr>
                        <a:t>Possible uses of the T-SEDA </a:t>
                      </a:r>
                      <a:r>
                        <a:rPr lang="en-GB" sz="1300" b="1" spc="0" baseline="0" dirty="0">
                          <a:latin typeface="Arial"/>
                          <a:cs typeface="Arial"/>
                        </a:rPr>
                        <a:t>toolkit</a:t>
                      </a:r>
                      <a:endParaRPr sz="1300" spc="0" baseline="0" dirty="0">
                        <a:latin typeface="Arial"/>
                        <a:cs typeface="Arial"/>
                      </a:endParaRPr>
                    </a:p>
                  </a:txBody>
                  <a:tcPr marL="0" marR="0" marT="0" marB="0">
                    <a:lnL w="6096">
                      <a:solidFill>
                        <a:srgbClr val="000000"/>
                      </a:solidFill>
                      <a:prstDash val="solid"/>
                    </a:lnL>
                    <a:lnR w="6096">
                      <a:solidFill>
                        <a:srgbClr val="000000"/>
                      </a:solidFill>
                      <a:prstDash val="solid"/>
                    </a:lnR>
                    <a:lnT w="6095">
                      <a:solidFill>
                        <a:srgbClr val="000000"/>
                      </a:solidFill>
                      <a:prstDash val="solid"/>
                    </a:lnT>
                    <a:lnB w="6096">
                      <a:solidFill>
                        <a:srgbClr val="000000"/>
                      </a:solidFill>
                      <a:prstDash val="solid"/>
                    </a:lnB>
                  </a:tcPr>
                </a:tc>
                <a:tc>
                  <a:txBody>
                    <a:bodyPr/>
                    <a:lstStyle/>
                    <a:p>
                      <a:pPr marR="389255" algn="r">
                        <a:lnSpc>
                          <a:spcPct val="100000"/>
                        </a:lnSpc>
                        <a:spcBef>
                          <a:spcPts val="575"/>
                        </a:spcBef>
                      </a:pPr>
                      <a:r>
                        <a:rPr sz="1200" b="1" spc="0" baseline="0" dirty="0">
                          <a:solidFill>
                            <a:srgbClr val="1A616F"/>
                          </a:solidFill>
                          <a:latin typeface="Arial"/>
                          <a:cs typeface="Arial"/>
                        </a:rPr>
                        <a:t>3</a:t>
                      </a:r>
                      <a:r>
                        <a:rPr lang="en-GB" sz="1200" b="1" spc="0" baseline="0" dirty="0">
                          <a:solidFill>
                            <a:srgbClr val="1A616F"/>
                          </a:solidFill>
                          <a:latin typeface="Arial"/>
                          <a:cs typeface="Arial"/>
                        </a:rPr>
                        <a:t>1</a:t>
                      </a:r>
                      <a:endParaRPr sz="1200" spc="0" baseline="0" dirty="0">
                        <a:latin typeface="Arial"/>
                        <a:cs typeface="Arial"/>
                      </a:endParaRPr>
                    </a:p>
                  </a:txBody>
                  <a:tcPr marL="0" marR="0" marT="73025" marB="0">
                    <a:lnL w="6096">
                      <a:solidFill>
                        <a:srgbClr val="000000"/>
                      </a:solidFill>
                      <a:prstDash val="solid"/>
                    </a:lnL>
                    <a:lnR w="6096">
                      <a:solidFill>
                        <a:srgbClr val="000000"/>
                      </a:solidFill>
                      <a:prstDash val="solid"/>
                    </a:lnR>
                    <a:lnT w="6095">
                      <a:solidFill>
                        <a:srgbClr val="000000"/>
                      </a:solidFill>
                      <a:prstDash val="solid"/>
                    </a:lnT>
                    <a:lnB w="6096">
                      <a:solidFill>
                        <a:srgbClr val="000000"/>
                      </a:solidFill>
                      <a:prstDash val="solid"/>
                    </a:lnB>
                  </a:tcPr>
                </a:tc>
                <a:extLst>
                  <a:ext uri="{0D108BD9-81ED-4DB2-BD59-A6C34878D82A}">
                    <a16:rowId xmlns:a16="http://schemas.microsoft.com/office/drawing/2014/main" val="1001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F480-DF6F-BB44-8465-78D4F59DFF1B}"/>
              </a:ext>
            </a:extLst>
          </p:cNvPr>
          <p:cNvSpPr>
            <a:spLocks noGrp="1"/>
          </p:cNvSpPr>
          <p:nvPr>
            <p:ph type="title"/>
          </p:nvPr>
        </p:nvSpPr>
        <p:spPr>
          <a:xfrm>
            <a:off x="1198510" y="428625"/>
            <a:ext cx="8296379" cy="215444"/>
          </a:xfrm>
        </p:spPr>
        <p:txBody>
          <a:bodyPr/>
          <a:lstStyle/>
          <a:p>
            <a:pPr algn="ctr"/>
            <a:r>
              <a:rPr lang="en-GB" sz="1400" b="1" dirty="0">
                <a:effectLst/>
                <a:latin typeface="Arial" panose="020B0604020202020204" pitchFamily="34" charset="0"/>
                <a:ea typeface="Times New Roman" panose="02020603050405020304" pitchFamily="18" charset="0"/>
                <a:cs typeface="Arial" panose="020B0604020202020204" pitchFamily="34" charset="0"/>
              </a:rPr>
              <a:t>Translating T-SEDA and Using it in Different Cultural Contexts</a:t>
            </a:r>
            <a:endParaRPr lang="en-US" dirty="0"/>
          </a:p>
        </p:txBody>
      </p:sp>
      <p:sp>
        <p:nvSpPr>
          <p:cNvPr id="3" name="Text Placeholder 2">
            <a:extLst>
              <a:ext uri="{FF2B5EF4-FFF2-40B4-BE49-F238E27FC236}">
                <a16:creationId xmlns:a16="http://schemas.microsoft.com/office/drawing/2014/main" id="{4CDA020E-B716-F548-AA24-050DA055E0B4}"/>
              </a:ext>
            </a:extLst>
          </p:cNvPr>
          <p:cNvSpPr>
            <a:spLocks noGrp="1"/>
          </p:cNvSpPr>
          <p:nvPr>
            <p:ph type="body" idx="1"/>
          </p:nvPr>
        </p:nvSpPr>
        <p:spPr>
          <a:xfrm>
            <a:off x="546098" y="962025"/>
            <a:ext cx="4572001" cy="5904180"/>
          </a:xfrm>
          <a:ln w="31750">
            <a:solidFill>
              <a:srgbClr val="2791A6"/>
            </a:solidFill>
          </a:ln>
        </p:spPr>
        <p:txBody>
          <a:bodyPr/>
          <a:lstStyle/>
          <a:p>
            <a:pPr marL="134938"/>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marL="134938"/>
            <a:r>
              <a:rPr lang="en-GB" sz="1200" dirty="0">
                <a:effectLst/>
                <a:latin typeface="Arial" panose="020B0604020202020204" pitchFamily="34" charset="0"/>
                <a:ea typeface="Times New Roman" panose="02020603050405020304" pitchFamily="18" charset="0"/>
                <a:cs typeface="Arial" panose="020B0604020202020204" pitchFamily="34" charset="0"/>
              </a:rPr>
              <a:t>First, T-SEDA is available for adaptation to suit your own purposes and contexts; please feel free to edit, select and add content however you see fit. Kindly share your adaptations and feedback with the team: t-seda@educ.cam.ac.uk.</a:t>
            </a:r>
          </a:p>
          <a:p>
            <a:pPr marL="134938"/>
            <a:endParaRPr lang="en-GB" sz="1200" dirty="0">
              <a:latin typeface="Arial" panose="020B0604020202020204" pitchFamily="34" charset="0"/>
              <a:ea typeface="Times New Roman" panose="02020603050405020304" pitchFamily="18" charset="0"/>
              <a:cs typeface="Arial" panose="020B0604020202020204" pitchFamily="34" charset="0"/>
            </a:endParaRPr>
          </a:p>
          <a:p>
            <a:pPr marL="134938"/>
            <a:r>
              <a:rPr lang="en-GB" sz="1200" dirty="0">
                <a:effectLst/>
                <a:latin typeface="Arial" panose="020B0604020202020204" pitchFamily="34" charset="0"/>
                <a:ea typeface="Times New Roman" panose="02020603050405020304" pitchFamily="18" charset="0"/>
                <a:cs typeface="Arial" panose="020B0604020202020204" pitchFamily="34" charset="0"/>
              </a:rPr>
              <a:t>Second, this version of T-SEDA draws on feedback and advice from people who have used it so far in different international contexts – especially colleagues who have translated the toolkit into different languages: Spanish, Chinese, French, Italian, Japanese, Arabic, Dutch and Hebrew. These translations are available on the </a:t>
            </a:r>
            <a:r>
              <a:rPr lang="en-GB" sz="12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T-SEDA website</a:t>
            </a:r>
            <a:r>
              <a:rPr lang="en-GB" sz="1200" dirty="0">
                <a:effectLst/>
                <a:latin typeface="Arial" panose="020B0604020202020204" pitchFamily="34" charset="0"/>
                <a:ea typeface="Times New Roman" panose="02020603050405020304" pitchFamily="18" charset="0"/>
                <a:cs typeface="Arial" panose="020B0604020202020204" pitchFamily="34" charset="0"/>
              </a:rPr>
              <a:t>.</a:t>
            </a:r>
          </a:p>
          <a:p>
            <a:pPr marL="134938"/>
            <a:r>
              <a:rPr lang="en-GB" sz="1200" b="1" dirty="0">
                <a:effectLst/>
                <a:latin typeface="Arial" panose="020B0604020202020204" pitchFamily="34" charset="0"/>
                <a:ea typeface="Times New Roman" panose="02020603050405020304" pitchFamily="18"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marL="134938">
              <a:spcAft>
                <a:spcPts val="700"/>
              </a:spcAft>
            </a:pPr>
            <a:r>
              <a:rPr lang="en-GB" sz="1200" b="1" dirty="0">
                <a:effectLst/>
                <a:latin typeface="Arial" panose="020B0604020202020204" pitchFamily="34" charset="0"/>
                <a:ea typeface="Times New Roman" panose="02020603050405020304" pitchFamily="18" charset="0"/>
                <a:cs typeface="Arial" panose="020B0604020202020204" pitchFamily="34" charset="0"/>
              </a:rPr>
              <a:t>Discussions about translation have helped to challenge and  extend T-SEDA, which was developed mostly in the English context by the University of Cambridge team following initial work with Mexican colleagues. Several practical, linguistic, cultural and professional issues of note have arisen:</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marL="269875" lvl="0" indent="-161925">
              <a:spcAft>
                <a:spcPts val="700"/>
              </a:spcAft>
              <a:buFont typeface="Arial" panose="020B0604020202020204" pitchFamily="34" charset="0"/>
              <a:buChar char="•"/>
              <a:tabLst>
                <a:tab pos="457200" algn="l"/>
              </a:tabLst>
            </a:pPr>
            <a:r>
              <a:rPr lang="en-GB" sz="1200" b="1" dirty="0">
                <a:effectLst/>
                <a:latin typeface="Arial" panose="020B0604020202020204" pitchFamily="34" charset="0"/>
                <a:ea typeface="Times New Roman" panose="02020603050405020304" pitchFamily="18" charset="0"/>
                <a:cs typeface="Arial" panose="020B0604020202020204" pitchFamily="34" charset="0"/>
              </a:rPr>
              <a:t>Translation may involve a series of stages to produce a final version. </a:t>
            </a:r>
            <a:r>
              <a:rPr lang="en-GB" sz="1200" dirty="0">
                <a:effectLst/>
                <a:latin typeface="Arial" panose="020B0604020202020204" pitchFamily="34" charset="0"/>
                <a:ea typeface="Times New Roman" panose="02020603050405020304" pitchFamily="18" charset="0"/>
                <a:cs typeface="Arial" panose="020B0604020202020204" pitchFamily="34" charset="0"/>
              </a:rPr>
              <a:t>These may include uses of translation technology or professional translation services, checking and/or piloting with practitioners, revising and fine-tuning.  The key reference points throughout are understandings of dialogic practice and local purposes in using T-SEDA for inquiry.</a:t>
            </a:r>
          </a:p>
          <a:p>
            <a:pPr marL="269875" lvl="0" indent="-161925">
              <a:spcAft>
                <a:spcPts val="700"/>
              </a:spcAft>
              <a:buFont typeface="Arial" panose="020B0604020202020204" pitchFamily="34" charset="0"/>
              <a:buChar char="•"/>
              <a:tabLst>
                <a:tab pos="457200" algn="l"/>
              </a:tabLst>
            </a:pPr>
            <a:r>
              <a:rPr lang="en-GB" sz="1200" b="1" dirty="0">
                <a:effectLst/>
                <a:latin typeface="Arial" panose="020B0604020202020204" pitchFamily="34" charset="0"/>
                <a:ea typeface="Times New Roman" panose="02020603050405020304" pitchFamily="18" charset="0"/>
                <a:cs typeface="Arial" panose="020B0604020202020204" pitchFamily="34" charset="0"/>
              </a:rPr>
              <a:t>Translators need to exercise their own judgement about what is locally meaningful</a:t>
            </a:r>
            <a:r>
              <a:rPr lang="en-GB" sz="1200" dirty="0">
                <a:effectLst/>
                <a:latin typeface="Arial" panose="020B0604020202020204" pitchFamily="34" charset="0"/>
                <a:ea typeface="Times New Roman" panose="02020603050405020304" pitchFamily="18" charset="0"/>
                <a:cs typeface="Arial" panose="020B0604020202020204" pitchFamily="34" charset="0"/>
              </a:rPr>
              <a:t> in the toolkit’s language. There may be differences </a:t>
            </a:r>
            <a:r>
              <a:rPr lang="en-GB" sz="1200" i="1" dirty="0">
                <a:effectLst/>
                <a:latin typeface="Arial" panose="020B0604020202020204" pitchFamily="34" charset="0"/>
                <a:ea typeface="Times New Roman" panose="02020603050405020304" pitchFamily="18" charset="0"/>
                <a:cs typeface="Arial" panose="020B0604020202020204" pitchFamily="34" charset="0"/>
              </a:rPr>
              <a:t>within</a:t>
            </a:r>
            <a:r>
              <a:rPr lang="en-GB" sz="1200" dirty="0">
                <a:effectLst/>
                <a:latin typeface="Arial" panose="020B0604020202020204" pitchFamily="34" charset="0"/>
                <a:ea typeface="Times New Roman" panose="02020603050405020304" pitchFamily="18" charset="0"/>
                <a:cs typeface="Arial" panose="020B0604020202020204" pitchFamily="34" charset="0"/>
              </a:rPr>
              <a:t> a language (including English) used across countries, so local adaptation is important. For example, translators may want to choose their own coding framework labels to be more meaningful locally.  </a:t>
            </a:r>
          </a:p>
        </p:txBody>
      </p:sp>
      <p:sp>
        <p:nvSpPr>
          <p:cNvPr id="4" name="Text Placeholder 2">
            <a:extLst>
              <a:ext uri="{FF2B5EF4-FFF2-40B4-BE49-F238E27FC236}">
                <a16:creationId xmlns:a16="http://schemas.microsoft.com/office/drawing/2014/main" id="{A91D63D8-BEBB-DC46-B0FE-C955DA29232E}"/>
              </a:ext>
            </a:extLst>
          </p:cNvPr>
          <p:cNvSpPr txBox="1">
            <a:spLocks/>
          </p:cNvSpPr>
          <p:nvPr/>
        </p:nvSpPr>
        <p:spPr>
          <a:xfrm>
            <a:off x="5651500" y="962025"/>
            <a:ext cx="4343401" cy="4149854"/>
          </a:xfrm>
          <a:prstGeom prst="rect">
            <a:avLst/>
          </a:prstGeom>
          <a:ln w="31750">
            <a:solidFill>
              <a:srgbClr val="2791A6"/>
            </a:solidFill>
          </a:ln>
        </p:spPr>
        <p:txBody>
          <a:bodyPr wrap="square" lIns="0" tIns="0" rIns="0" bIns="0">
            <a:spAutoFit/>
          </a:bodyPr>
          <a:lstStyle>
            <a:lvl1pPr marL="0">
              <a:defRPr sz="1400" b="0"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69875" indent="-161925">
              <a:spcBef>
                <a:spcPts val="600"/>
              </a:spcBef>
              <a:spcAft>
                <a:spcPts val="700"/>
              </a:spcAft>
              <a:buFont typeface="Arial" panose="020B0604020202020204" pitchFamily="34" charset="0"/>
              <a:buChar char="•"/>
              <a:tabLst>
                <a:tab pos="457200" algn="l"/>
                <a:tab pos="4119563" algn="l"/>
              </a:tabLst>
            </a:pPr>
            <a:endParaRPr lang="en-GB" sz="1200" b="1" kern="0" dirty="0">
              <a:latin typeface="Arial" panose="020B0604020202020204" pitchFamily="34" charset="0"/>
              <a:ea typeface="Times New Roman" panose="02020603050405020304" pitchFamily="18" charset="0"/>
              <a:cs typeface="Arial" panose="020B0604020202020204" pitchFamily="34" charset="0"/>
            </a:endParaRPr>
          </a:p>
          <a:p>
            <a:pPr marL="269875" indent="-161925">
              <a:spcAft>
                <a:spcPts val="700"/>
              </a:spcAft>
              <a:buFont typeface="Arial" panose="020B0604020202020204" pitchFamily="34" charset="0"/>
              <a:buChar char="•"/>
              <a:tabLst>
                <a:tab pos="457200" algn="l"/>
                <a:tab pos="4119563" algn="l"/>
              </a:tabLst>
            </a:pPr>
            <a:r>
              <a:rPr lang="en-GB" sz="1200" b="1" kern="0" dirty="0">
                <a:latin typeface="Arial" panose="020B0604020202020204" pitchFamily="34" charset="0"/>
                <a:ea typeface="Times New Roman" panose="02020603050405020304" pitchFamily="18" charset="0"/>
                <a:cs typeface="Arial" panose="020B0604020202020204" pitchFamily="34" charset="0"/>
              </a:rPr>
              <a:t>Translators have highlighted some general linguistic and cultural factors that need consideration</a:t>
            </a:r>
            <a:r>
              <a:rPr lang="en-GB" sz="1200" kern="0" dirty="0">
                <a:latin typeface="Arial" panose="020B0604020202020204" pitchFamily="34" charset="0"/>
                <a:ea typeface="Times New Roman" panose="02020603050405020304" pitchFamily="18" charset="0"/>
                <a:cs typeface="Arial" panose="020B0604020202020204" pitchFamily="34" charset="0"/>
              </a:rPr>
              <a:t>, such as the use of figurative words (like ‘build’) in English, the different local positive and negative understandings of words like ‘challenge’, the appropriate level of formality for the audience, and the natural flow and readability of the language. A balance is needed between consistent use of technical terms which are common in the research field (e.g. ‘code’) and the meaningful adaptation of such terms for practical use. An article about this is available </a:t>
            </a:r>
            <a:r>
              <a:rPr lang="en-GB" sz="1200" u="sng" kern="14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4"/>
              </a:rPr>
              <a:t>here</a:t>
            </a:r>
            <a:r>
              <a:rPr lang="en-GB" sz="1200" u="sng" kern="1400"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4"/>
              </a:rPr>
              <a:t>.</a:t>
            </a:r>
            <a:r>
              <a:rPr lang="en-GB" sz="1200" dirty="0">
                <a:effectLst/>
                <a:latin typeface="Arial" panose="020B0604020202020204" pitchFamily="34" charset="0"/>
                <a:cs typeface="Arial" panose="020B0604020202020204" pitchFamily="34" charset="0"/>
                <a:hlinkClick r:id="rId4"/>
              </a:rPr>
              <a:t> </a:t>
            </a:r>
            <a:endParaRPr lang="en-GB" sz="1200" kern="0" dirty="0">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marL="269875" indent="-161925">
              <a:spcAft>
                <a:spcPts val="700"/>
              </a:spcAft>
              <a:buFont typeface="Arial" panose="020B0604020202020204" pitchFamily="34" charset="0"/>
              <a:buChar char="•"/>
              <a:tabLst>
                <a:tab pos="457200" algn="l"/>
                <a:tab pos="4119563" algn="l"/>
              </a:tabLst>
            </a:pPr>
            <a:r>
              <a:rPr lang="en-GB" sz="1200" b="1" kern="0" dirty="0">
                <a:latin typeface="Arial" panose="020B0604020202020204" pitchFamily="34" charset="0"/>
                <a:ea typeface="Times New Roman" panose="02020603050405020304" pitchFamily="18" charset="0"/>
                <a:cs typeface="Arial" panose="020B0604020202020204" pitchFamily="34" charset="0"/>
              </a:rPr>
              <a:t>The field of ‘dialogic learning and teaching’ is quite diverse and the model presented in T-SEDA may be questioned</a:t>
            </a:r>
            <a:r>
              <a:rPr lang="en-GB" sz="1200" kern="0" dirty="0">
                <a:latin typeface="Arial" panose="020B0604020202020204" pitchFamily="34" charset="0"/>
                <a:ea typeface="Times New Roman" panose="02020603050405020304" pitchFamily="18" charset="0"/>
                <a:cs typeface="Arial" panose="020B0604020202020204" pitchFamily="34" charset="0"/>
              </a:rPr>
              <a:t>. Wider cultural beliefs, social norms and educational systems are all relevant for developing dialogic practices. Other factors to consider include: curriculum subjects, student age and diversity, and teaching style.  Clarifying the purposes of using T-SEDA will help to adapt and contextualise it effectively, focusing on what is most relevant. For instance, are you interested in developing practice? Academic research? Professional development?</a:t>
            </a:r>
            <a:endParaRPr lang="en-US" kern="0" dirty="0"/>
          </a:p>
        </p:txBody>
      </p:sp>
      <p:sp>
        <p:nvSpPr>
          <p:cNvPr id="5" name="Text Placeholder 2">
            <a:extLst>
              <a:ext uri="{FF2B5EF4-FFF2-40B4-BE49-F238E27FC236}">
                <a16:creationId xmlns:a16="http://schemas.microsoft.com/office/drawing/2014/main" id="{8F441BD4-7A45-954F-9658-E3520EF6C5C0}"/>
              </a:ext>
            </a:extLst>
          </p:cNvPr>
          <p:cNvSpPr txBox="1">
            <a:spLocks/>
          </p:cNvSpPr>
          <p:nvPr/>
        </p:nvSpPr>
        <p:spPr>
          <a:xfrm>
            <a:off x="5651499" y="5153025"/>
            <a:ext cx="4343401" cy="2031325"/>
          </a:xfrm>
          <a:prstGeom prst="rect">
            <a:avLst/>
          </a:prstGeom>
          <a:ln w="31750">
            <a:solidFill>
              <a:srgbClr val="2791A6"/>
            </a:solidFill>
          </a:ln>
        </p:spPr>
        <p:txBody>
          <a:bodyPr wrap="square" lIns="0" tIns="0" rIns="0" bIns="0">
            <a:spAutoFit/>
          </a:bodyPr>
          <a:lstStyle>
            <a:lvl1pPr marL="0">
              <a:defRPr sz="1400" b="0"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93663" indent="-93663">
              <a:spcAft>
                <a:spcPts val="600"/>
              </a:spcAft>
            </a:pPr>
            <a:r>
              <a:rPr lang="en-GB" sz="1200" b="1" kern="0" dirty="0">
                <a:latin typeface="Arial" panose="020B0604020202020204" pitchFamily="34" charset="0"/>
                <a:ea typeface="Times New Roman" panose="02020603050405020304" pitchFamily="18" charset="0"/>
                <a:cs typeface="Arial" panose="020B0604020202020204" pitchFamily="34" charset="0"/>
              </a:rPr>
              <a:t> </a:t>
            </a:r>
          </a:p>
          <a:p>
            <a:pPr marL="93663" indent="-93663">
              <a:spcAft>
                <a:spcPts val="600"/>
              </a:spcAft>
            </a:pPr>
            <a:r>
              <a:rPr lang="en-GB" sz="1200" b="1" kern="0" dirty="0">
                <a:latin typeface="Arial" panose="020B0604020202020204" pitchFamily="34" charset="0"/>
                <a:ea typeface="Times New Roman" panose="02020603050405020304" pitchFamily="18" charset="0"/>
                <a:cs typeface="Arial" panose="020B0604020202020204" pitchFamily="34" charset="0"/>
              </a:rPr>
              <a:t>  There are inevitably decisions to be made and likely to be some tensions since translation is intrinsically imprecise. </a:t>
            </a:r>
            <a:r>
              <a:rPr lang="en-GB" sz="1200" i="1" kern="0" dirty="0">
                <a:latin typeface="Arial" panose="020B0604020202020204" pitchFamily="34" charset="0"/>
                <a:ea typeface="Times New Roman" panose="02020603050405020304" pitchFamily="18" charset="0"/>
                <a:cs typeface="Arial" panose="020B0604020202020204" pitchFamily="34" charset="0"/>
              </a:rPr>
              <a:t>For instance, is there a trade-off between local use in one context and wider standardisation?  How linguistically ‘accurate’ does a translation need to be?</a:t>
            </a:r>
            <a:endParaRPr lang="en-GB" sz="1200" kern="0" dirty="0">
              <a:latin typeface="Arial" panose="020B0604020202020204" pitchFamily="34" charset="0"/>
              <a:ea typeface="Times New Roman" panose="02020603050405020304" pitchFamily="18" charset="0"/>
              <a:cs typeface="Arial" panose="020B0604020202020204" pitchFamily="34" charset="0"/>
            </a:endParaRPr>
          </a:p>
          <a:p>
            <a:pPr marL="93663" indent="-93663"/>
            <a:r>
              <a:rPr lang="en-GB" sz="1200" b="1" kern="0" dirty="0">
                <a:latin typeface="Arial" panose="020B0604020202020204" pitchFamily="34" charset="0"/>
                <a:ea typeface="Times New Roman" panose="02020603050405020304" pitchFamily="18" charset="0"/>
                <a:cs typeface="Arial" panose="020B0604020202020204" pitchFamily="34" charset="0"/>
              </a:rPr>
              <a:t>  We would hope to continue using T-SEDA in different international contexts, sharing experiences and developing it further together. </a:t>
            </a:r>
            <a:endParaRPr lang="en-GB" sz="1200" kern="0" dirty="0">
              <a:latin typeface="Arial" panose="020B0604020202020204" pitchFamily="34" charset="0"/>
              <a:ea typeface="Times New Roman" panose="02020603050405020304" pitchFamily="18" charset="0"/>
              <a:cs typeface="Arial" panose="020B0604020202020204" pitchFamily="34" charset="0"/>
            </a:endParaRPr>
          </a:p>
          <a:p>
            <a:endParaRPr lang="en-US" kern="0" dirty="0"/>
          </a:p>
        </p:txBody>
      </p:sp>
    </p:spTree>
    <p:extLst>
      <p:ext uri="{BB962C8B-B14F-4D97-AF65-F5344CB8AC3E}">
        <p14:creationId xmlns:p14="http://schemas.microsoft.com/office/powerpoint/2010/main" val="403451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a:extLst>
              <a:ext uri="{FF2B5EF4-FFF2-40B4-BE49-F238E27FC236}">
                <a16:creationId xmlns:a16="http://schemas.microsoft.com/office/drawing/2014/main" id="{FE0C789A-8CDD-DF49-B099-EFA4928C76E6}"/>
              </a:ext>
            </a:extLst>
          </p:cNvPr>
          <p:cNvSpPr/>
          <p:nvPr/>
        </p:nvSpPr>
        <p:spPr>
          <a:xfrm>
            <a:off x="4129690" y="2390775"/>
            <a:ext cx="5562600" cy="2781300"/>
          </a:xfrm>
          <a:prstGeom prst="wedgeRoundRectCallout">
            <a:avLst>
              <a:gd name="adj1" fmla="val -39976"/>
              <a:gd name="adj2" fmla="val 68971"/>
              <a:gd name="adj3" fmla="val 16667"/>
            </a:avLst>
          </a:prstGeom>
          <a:solidFill>
            <a:srgbClr val="2E6A7B"/>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bg1"/>
              </a:solidFill>
            </a:endParaRPr>
          </a:p>
        </p:txBody>
      </p:sp>
      <p:sp>
        <p:nvSpPr>
          <p:cNvPr id="2" name="object 3">
            <a:extLst>
              <a:ext uri="{FF2B5EF4-FFF2-40B4-BE49-F238E27FC236}">
                <a16:creationId xmlns:a16="http://schemas.microsoft.com/office/drawing/2014/main" id="{BDC35B87-D3D1-A94C-818F-CE08CBA93B4A}"/>
              </a:ext>
            </a:extLst>
          </p:cNvPr>
          <p:cNvSpPr txBox="1"/>
          <p:nvPr/>
        </p:nvSpPr>
        <p:spPr>
          <a:xfrm>
            <a:off x="4632993" y="2777304"/>
            <a:ext cx="5029200" cy="2008242"/>
          </a:xfrm>
          <a:prstGeom prst="rect">
            <a:avLst/>
          </a:prstGeom>
        </p:spPr>
        <p:txBody>
          <a:bodyPr vert="horz" wrap="square" lIns="0" tIns="0" rIns="0" bIns="0" rtlCol="0">
            <a:spAutoFit/>
          </a:bodyPr>
          <a:lstStyle/>
          <a:p>
            <a:pPr marL="12700" marR="5080" indent="-635">
              <a:spcBef>
                <a:spcPts val="980"/>
              </a:spcBef>
            </a:pPr>
            <a:r>
              <a:rPr sz="1600" b="1" kern="0" dirty="0">
                <a:solidFill>
                  <a:schemeClr val="bg1"/>
                </a:solidFill>
                <a:latin typeface="Arial Unicode MS"/>
                <a:cs typeface="Arial Unicode MS"/>
              </a:rPr>
              <a:t>In dialogue, participants </a:t>
            </a:r>
            <a:r>
              <a:rPr sz="1600" b="1" kern="0" dirty="0">
                <a:solidFill>
                  <a:schemeClr val="bg1"/>
                </a:solidFill>
                <a:latin typeface="Arial"/>
                <a:cs typeface="Arial"/>
              </a:rPr>
              <a:t>listen </a:t>
            </a:r>
            <a:r>
              <a:rPr sz="1600" b="1" kern="0" dirty="0">
                <a:solidFill>
                  <a:schemeClr val="bg1"/>
                </a:solidFill>
                <a:latin typeface="Arial Unicode MS"/>
                <a:cs typeface="Arial Unicode MS"/>
              </a:rPr>
              <a:t>to each other, they </a:t>
            </a:r>
            <a:r>
              <a:rPr sz="1600" b="1" kern="0" dirty="0">
                <a:solidFill>
                  <a:schemeClr val="bg1"/>
                </a:solidFill>
                <a:latin typeface="Arial"/>
                <a:cs typeface="Arial"/>
              </a:rPr>
              <a:t>contribute </a:t>
            </a:r>
            <a:r>
              <a:rPr sz="1600" b="1" kern="0" dirty="0">
                <a:solidFill>
                  <a:schemeClr val="bg1"/>
                </a:solidFill>
                <a:latin typeface="Arial Unicode MS"/>
                <a:cs typeface="Arial Unicode MS"/>
              </a:rPr>
              <a:t>by sharing their ideas, </a:t>
            </a:r>
            <a:r>
              <a:rPr sz="1600" b="1" kern="0" dirty="0">
                <a:solidFill>
                  <a:schemeClr val="bg1"/>
                </a:solidFill>
                <a:latin typeface="Arial"/>
                <a:cs typeface="Arial"/>
              </a:rPr>
              <a:t>justifying </a:t>
            </a:r>
            <a:r>
              <a:rPr sz="1600" b="1" kern="0" dirty="0">
                <a:solidFill>
                  <a:schemeClr val="bg1"/>
                </a:solidFill>
                <a:latin typeface="Arial Unicode MS"/>
                <a:cs typeface="Arial Unicode MS"/>
              </a:rPr>
              <a:t>their contributions and </a:t>
            </a:r>
            <a:r>
              <a:rPr sz="1600" b="1" kern="0" dirty="0">
                <a:solidFill>
                  <a:schemeClr val="bg1"/>
                </a:solidFill>
                <a:latin typeface="Arial"/>
                <a:cs typeface="Arial"/>
              </a:rPr>
              <a:t>engaging </a:t>
            </a:r>
            <a:r>
              <a:rPr sz="1600" b="1" kern="0" dirty="0">
                <a:solidFill>
                  <a:schemeClr val="bg1"/>
                </a:solidFill>
                <a:latin typeface="Arial Unicode MS"/>
                <a:cs typeface="Arial Unicode MS"/>
              </a:rPr>
              <a:t>with others’ views.</a:t>
            </a:r>
          </a:p>
          <a:p>
            <a:pPr marL="12700">
              <a:spcBef>
                <a:spcPts val="285"/>
              </a:spcBef>
            </a:pPr>
            <a:r>
              <a:rPr sz="1600" b="1" kern="0" dirty="0">
                <a:solidFill>
                  <a:schemeClr val="bg1"/>
                </a:solidFill>
                <a:latin typeface="Arial Unicode MS"/>
                <a:cs typeface="Arial Unicode MS"/>
              </a:rPr>
              <a:t>In particular they explore and evaluate different perspectives and</a:t>
            </a:r>
            <a:r>
              <a:rPr lang="en-GB" sz="1600" b="1" kern="0" dirty="0">
                <a:solidFill>
                  <a:schemeClr val="bg1"/>
                </a:solidFill>
                <a:latin typeface="Arial Unicode MS"/>
                <a:cs typeface="Arial Unicode MS"/>
              </a:rPr>
              <a:t> </a:t>
            </a:r>
            <a:r>
              <a:rPr sz="1600" b="1" kern="0" dirty="0">
                <a:solidFill>
                  <a:schemeClr val="bg1"/>
                </a:solidFill>
                <a:latin typeface="Arial Unicode MS"/>
                <a:cs typeface="Arial Unicode MS"/>
              </a:rPr>
              <a:t>reasons.</a:t>
            </a:r>
            <a:r>
              <a:rPr lang="en-GB" sz="1600" b="1" kern="0" dirty="0">
                <a:solidFill>
                  <a:schemeClr val="bg1"/>
                </a:solidFill>
                <a:latin typeface="Arial Unicode MS"/>
                <a:cs typeface="Arial Unicode MS"/>
              </a:rPr>
              <a:t> </a:t>
            </a:r>
            <a:r>
              <a:rPr sz="1600" b="1" kern="0" dirty="0">
                <a:solidFill>
                  <a:schemeClr val="bg1"/>
                </a:solidFill>
                <a:latin typeface="Arial Unicode MS"/>
                <a:cs typeface="Arial Unicode MS"/>
              </a:rPr>
              <a:t>Relevant questions and contributions are linked between speakers, allowing knowledge to be built collectively within a lesson or over a series of interconnected lessons.</a:t>
            </a:r>
          </a:p>
        </p:txBody>
      </p:sp>
      <p:sp>
        <p:nvSpPr>
          <p:cNvPr id="4" name="Rounded Rectangular Callout 3">
            <a:extLst>
              <a:ext uri="{FF2B5EF4-FFF2-40B4-BE49-F238E27FC236}">
                <a16:creationId xmlns:a16="http://schemas.microsoft.com/office/drawing/2014/main" id="{7BBFD2C9-D193-E54D-99F7-1A28A4A91D01}"/>
              </a:ext>
            </a:extLst>
          </p:cNvPr>
          <p:cNvSpPr/>
          <p:nvPr/>
        </p:nvSpPr>
        <p:spPr>
          <a:xfrm>
            <a:off x="1041400" y="767580"/>
            <a:ext cx="3467100" cy="838200"/>
          </a:xfrm>
          <a:prstGeom prst="wedgeRoundRectCallout">
            <a:avLst>
              <a:gd name="adj1" fmla="val -1725"/>
              <a:gd name="adj2" fmla="val 86011"/>
              <a:gd name="adj3" fmla="val 16667"/>
            </a:avLst>
          </a:prstGeom>
          <a:solidFill>
            <a:srgbClr val="2E6A7B"/>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bg1"/>
              </a:solidFill>
            </a:endParaRPr>
          </a:p>
        </p:txBody>
      </p:sp>
      <p:sp>
        <p:nvSpPr>
          <p:cNvPr id="5" name="object 3">
            <a:extLst>
              <a:ext uri="{FF2B5EF4-FFF2-40B4-BE49-F238E27FC236}">
                <a16:creationId xmlns:a16="http://schemas.microsoft.com/office/drawing/2014/main" id="{A1965F91-E7A4-7B44-8F20-D23FB5AD2089}"/>
              </a:ext>
            </a:extLst>
          </p:cNvPr>
          <p:cNvSpPr txBox="1"/>
          <p:nvPr/>
        </p:nvSpPr>
        <p:spPr>
          <a:xfrm>
            <a:off x="1270000" y="1038225"/>
            <a:ext cx="5029200" cy="246221"/>
          </a:xfrm>
          <a:prstGeom prst="rect">
            <a:avLst/>
          </a:prstGeom>
        </p:spPr>
        <p:txBody>
          <a:bodyPr vert="horz" wrap="square" lIns="0" tIns="0" rIns="0" bIns="0" rtlCol="0">
            <a:spAutoFit/>
          </a:bodyPr>
          <a:lstStyle/>
          <a:p>
            <a:pPr marL="12700" algn="just">
              <a:lnSpc>
                <a:spcPct val="100000"/>
              </a:lnSpc>
            </a:pPr>
            <a:r>
              <a:rPr sz="1600" b="1" kern="0" dirty="0">
                <a:solidFill>
                  <a:schemeClr val="bg1"/>
                </a:solidFill>
                <a:latin typeface="Arial"/>
                <a:cs typeface="Arial"/>
              </a:rPr>
              <a:t>What is educational dialogue?</a:t>
            </a:r>
            <a:endParaRPr sz="1600" kern="0" dirty="0">
              <a:solidFill>
                <a:schemeClr val="bg1"/>
              </a:solidFill>
              <a:latin typeface="Arial"/>
              <a:cs typeface="Arial"/>
            </a:endParaRPr>
          </a:p>
        </p:txBody>
      </p:sp>
    </p:spTree>
    <p:extLst>
      <p:ext uri="{BB962C8B-B14F-4D97-AF65-F5344CB8AC3E}">
        <p14:creationId xmlns:p14="http://schemas.microsoft.com/office/powerpoint/2010/main" val="1705179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134302</TotalTime>
  <Words>18799</Words>
  <Application>Microsoft Macintosh PowerPoint</Application>
  <PresentationFormat>Custom</PresentationFormat>
  <Paragraphs>1690</Paragraphs>
  <Slides>61</Slides>
  <Notes>41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61</vt:i4>
      </vt:variant>
    </vt:vector>
  </HeadingPairs>
  <TitlesOfParts>
    <vt:vector size="71" baseType="lpstr">
      <vt:lpstr>Arial Unicode MS</vt:lpstr>
      <vt:lpstr>Arial</vt:lpstr>
      <vt:lpstr>Arial-BoldItalicMT</vt:lpstr>
      <vt:lpstr>Calibri</vt:lpstr>
      <vt:lpstr>Calibri, Helvetica, sans-serif</vt:lpstr>
      <vt:lpstr>Helvetica</vt:lpstr>
      <vt:lpstr>Helvetica Neue</vt:lpstr>
      <vt:lpstr>Symbol</vt:lpstr>
      <vt:lpstr>Times New Roman</vt:lpstr>
      <vt:lpstr>Office Theme</vt:lpstr>
      <vt:lpstr>TOOLKIT for SYSTEMATIC EDUCATIONAL DIALOGUE ANALYSIS (T-SEDA): A resource for inquiry into practice</vt:lpstr>
      <vt:lpstr>PowerPoint Presentation</vt:lpstr>
      <vt:lpstr>PowerPoint Presentation</vt:lpstr>
      <vt:lpstr>PowerPoint Presentation</vt:lpstr>
      <vt:lpstr>PowerPoint Presentation</vt:lpstr>
      <vt:lpstr>PowerPoint Presentation</vt:lpstr>
      <vt:lpstr>T-SEDA Users’ Guide Contents</vt:lpstr>
      <vt:lpstr>Translating T-SEDA and Using it in Different Cultural Contexts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T-SEDA: Supporting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T-SEDA_V8a_261121 clean</dc:title>
  <dc:creator>sch30</dc:creator>
  <cp:lastModifiedBy>Sara Hennessy</cp:lastModifiedBy>
  <cp:revision>227</cp:revision>
  <cp:lastPrinted>2023-11-08T22:36:19Z</cp:lastPrinted>
  <dcterms:created xsi:type="dcterms:W3CDTF">2022-05-10T07:51:06Z</dcterms:created>
  <dcterms:modified xsi:type="dcterms:W3CDTF">2026-02-07T08:28:42Z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2021-11-28T00:00:00Z</vt:filetime>
  </property>
  <property fmtid="{D5CDD505-2E9C-101B-9397-08002B2CF9AE}" pid="3" name="Creator">
    <vt:lpwstr>Word</vt:lpwstr>
  </property>
  <property fmtid="{D5CDD505-2E9C-101B-9397-08002B2CF9AE}" pid="4" name="LastSaved">
    <vt:filetime>2022-05-10T00:00:00Z</vt:filetime>
  </property>
</Properties>
</file>