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Lst>
  <p:sldSz cy="7562850" cx="10693400"/>
  <p:notesSz cx="10693400" cy="7562850"/>
  <p:embeddedFontLst>
    <p:embeddedFont>
      <p:font typeface="Arimo"/>
      <p:regular r:id="rId68"/>
      <p:bold r:id="rId69"/>
      <p:italic r:id="rId70"/>
      <p:boldItalic r:id="rId71"/>
    </p:embeddedFont>
    <p:embeddedFont>
      <p:font typeface="Helvetica Neue"/>
      <p:regular r:id="rId72"/>
      <p:bold r:id="rId73"/>
      <p:italic r:id="rId74"/>
      <p:boldItalic r:id="rId7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9065060-6EA6-4DF0-AC9F-4B0937982117}">
  <a:tblStyle styleId="{C9065060-6EA6-4DF0-AC9F-4B0937982117}"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FB88F323-4204-4EEF-9806-543E2594AB4E}" styleName="Table_1">
    <a:wholeTbl>
      <a:tcTxStyle b="off" i="off">
        <a:font>
          <a:latin typeface="Calibri"/>
          <a:ea typeface="Calibri"/>
          <a:cs typeface="Calibri"/>
        </a:font>
        <a:schemeClr val="dk1"/>
      </a:tcTxStyle>
      <a:tcStyle>
        <a:tcBdr>
          <a:left>
            <a:ln cap="flat" cmpd="sng" w="12700">
              <a:solidFill>
                <a:schemeClr val="accent6"/>
              </a:solidFill>
              <a:prstDash val="solid"/>
              <a:round/>
              <a:headEnd len="sm" w="sm" type="none"/>
              <a:tailEnd len="sm" w="sm" type="none"/>
            </a:ln>
          </a:left>
          <a:right>
            <a:ln cap="flat" cmpd="sng" w="12700">
              <a:solidFill>
                <a:schemeClr val="accent6"/>
              </a:solidFill>
              <a:prstDash val="solid"/>
              <a:round/>
              <a:headEnd len="sm" w="sm" type="none"/>
              <a:tailEnd len="sm" w="sm" type="none"/>
            </a:ln>
          </a:right>
          <a:top>
            <a:ln cap="flat" cmpd="sng" w="12700">
              <a:solidFill>
                <a:schemeClr val="accent6"/>
              </a:solidFill>
              <a:prstDash val="solid"/>
              <a:round/>
              <a:headEnd len="sm" w="sm" type="none"/>
              <a:tailEnd len="sm" w="sm" type="none"/>
            </a:ln>
          </a:top>
          <a:bottom>
            <a:ln cap="flat" cmpd="sng" w="12700">
              <a:solidFill>
                <a:schemeClr val="accent6"/>
              </a:solidFill>
              <a:prstDash val="solid"/>
              <a:round/>
              <a:headEnd len="sm" w="sm" type="none"/>
              <a:tailEnd len="sm" w="sm" type="none"/>
            </a:ln>
          </a:bottom>
          <a:insideH>
            <a:ln cap="flat" cmpd="sng" w="12700">
              <a:solidFill>
                <a:schemeClr val="accent6"/>
              </a:solidFill>
              <a:prstDash val="solid"/>
              <a:round/>
              <a:headEnd len="sm" w="sm" type="none"/>
              <a:tailEnd len="sm" w="sm" type="none"/>
            </a:ln>
          </a:insideH>
          <a:insideV>
            <a:ln cap="flat" cmpd="sng" w="12700">
              <a:solidFill>
                <a:schemeClr val="accent6"/>
              </a:solidFill>
              <a:prstDash val="solid"/>
              <a:round/>
              <a:headEnd len="sm" w="sm" type="none"/>
              <a:tailEnd len="sm" w="sm" type="none"/>
            </a:ln>
          </a:insideV>
        </a:tcBdr>
        <a:fill>
          <a:solidFill>
            <a:srgbClr val="FFFFFF">
              <a:alpha val="0"/>
            </a:srgbClr>
          </a:solidFill>
        </a:fill>
      </a:tcStyle>
    </a:wholeTbl>
    <a:band1H>
      <a:tcTxStyle/>
      <a:tcStyle>
        <a:fill>
          <a:solidFill>
            <a:schemeClr val="accent6">
              <a:alpha val="20000"/>
            </a:schemeClr>
          </a:solidFill>
        </a:fill>
      </a:tcStyle>
    </a:band1H>
    <a:band2H>
      <a:tcTxStyle/>
    </a:band2H>
    <a:band1V>
      <a:tcTxStyle/>
      <a:tcStyle>
        <a:fill>
          <a:solidFill>
            <a:schemeClr val="accent6">
              <a:alpha val="20000"/>
            </a:schemeClr>
          </a:solidFill>
        </a:fill>
      </a:tcStyle>
    </a:band1V>
    <a:band2V>
      <a:tcTxStyle/>
    </a:band2V>
    <a:lastCol>
      <a:tcTxStyle b="on" i="off"/>
    </a:lastCol>
    <a:firstCol>
      <a:tcTxStyle b="on" i="off"/>
    </a:firstCol>
    <a:lastRow>
      <a:tcTxStyle b="on" i="off"/>
      <a:tcStyle>
        <a:tcBdr>
          <a:top>
            <a:ln cap="flat" cmpd="sng" w="50800">
              <a:solidFill>
                <a:schemeClr val="accent6"/>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6"/>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9D93C154-7783-4E5A-BD0C-5055F433870D}" styleName="Table_2">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61BA08FF-87A5-40C9-9397-479B9E2622BD}" styleName="Table_3">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F1F5"/>
          </a:solidFill>
        </a:fill>
      </a:tcStyle>
    </a:wholeTbl>
    <a:band1H>
      <a:tcTxStyle/>
      <a:tcStyle>
        <a:fill>
          <a:solidFill>
            <a:srgbClr val="CEE2EA"/>
          </a:solidFill>
        </a:fill>
      </a:tcStyle>
    </a:band1H>
    <a:band2H>
      <a:tcTxStyle/>
    </a:band2H>
    <a:band1V>
      <a:tcTxStyle/>
      <a:tcStyle>
        <a:fill>
          <a:solidFill>
            <a:srgbClr val="CEE2EA"/>
          </a:solidFill>
        </a:fill>
      </a:tcStyle>
    </a:band1V>
    <a:band2V>
      <a:tcTxStyle/>
    </a:band2V>
    <a:lastCol>
      <a:tcTxStyle b="on" i="off">
        <a:font>
          <a:latin typeface="Calibri"/>
          <a:ea typeface="Calibri"/>
          <a:cs typeface="Calibri"/>
        </a:font>
        <a:schemeClr val="lt1"/>
      </a:tcTxStyle>
      <a:tcStyle>
        <a:fill>
          <a:solidFill>
            <a:schemeClr val="accent5"/>
          </a:solidFill>
        </a:fill>
      </a:tcStyle>
    </a:lastCol>
    <a:firstCol>
      <a:tcTxStyle b="on" i="off">
        <a:font>
          <a:latin typeface="Calibri"/>
          <a:ea typeface="Calibri"/>
          <a:cs typeface="Calibri"/>
        </a:font>
        <a:schemeClr val="lt1"/>
      </a:tcTxStyle>
      <a:tcStyle>
        <a:fill>
          <a:solidFill>
            <a:schemeClr val="accent5"/>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5"/>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5"/>
          </a:solidFill>
        </a:fill>
      </a:tcStyle>
    </a:firstRow>
    <a:neCell>
      <a:tcTxStyle/>
    </a:neCell>
    <a:nwCell>
      <a:tcTxStyle/>
    </a:nwCell>
  </a:tblStyle>
  <a:tblStyle styleId="{B616D2AF-D229-4605-A683-D58F903C086F}" styleName="Table_4">
    <a:wholeTbl>
      <a:tcTxStyle b="off" i="off">
        <a:font>
          <a:latin typeface="Calibri"/>
          <a:ea typeface="Calibri"/>
          <a:cs typeface="Calibri"/>
        </a:font>
        <a:schemeClr val="dk1"/>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tcBdr>
      </a:tcStyle>
    </a:band1H>
    <a:band2H>
      <a:tcTxStyle/>
    </a:band2H>
    <a:band1V>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cBdr>
      </a:tcStyle>
    </a:band1V>
    <a:band2V>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5"/>
              </a:solidFill>
              <a:prstDash val="solid"/>
              <a:round/>
              <a:headEnd len="sm" w="sm" type="none"/>
              <a:tailEnd len="sm" w="sm" type="none"/>
            </a:ln>
          </a:top>
        </a:tcBdr>
      </a:tcStyle>
    </a:lastRow>
    <a:seCell>
      <a:tcTxStyle/>
    </a:seCell>
    <a:swCell>
      <a:tcTxStyle/>
    </a:swCell>
    <a:firstRow>
      <a:tcTxStyle b="on" i="off">
        <a:font>
          <a:latin typeface="Calibri"/>
          <a:ea typeface="Calibri"/>
          <a:cs typeface="Calibri"/>
        </a:font>
        <a:schemeClr val="lt1"/>
      </a:tcTxStyle>
      <a:tcStyle>
        <a:fill>
          <a:solidFill>
            <a:schemeClr val="accent5"/>
          </a:solidFill>
        </a:fill>
      </a:tcStyle>
    </a:firstRow>
    <a:neCell>
      <a:tcTxStyle/>
    </a:neCell>
    <a:nwCell>
      <a:tcTxStyle/>
    </a:nwCell>
  </a:tblStyle>
  <a:tblStyle styleId="{3A4DBEFB-6453-441A-9BD3-7E5096EACBC1}" styleName="Table_5">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CA359C72-389E-4B27-8A5F-392C4DF01666}" styleName="Table_6">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HelveticaNeue-bold.fntdata"/><Relationship Id="rId72" Type="http://schemas.openxmlformats.org/officeDocument/2006/relationships/font" Target="fonts/HelveticaNeue-regular.fntdata"/><Relationship Id="rId31" Type="http://schemas.openxmlformats.org/officeDocument/2006/relationships/slide" Target="slides/slide25.xml"/><Relationship Id="rId75" Type="http://schemas.openxmlformats.org/officeDocument/2006/relationships/font" Target="fonts/HelveticaNeue-boldItalic.fntdata"/><Relationship Id="rId30" Type="http://schemas.openxmlformats.org/officeDocument/2006/relationships/slide" Target="slides/slide24.xml"/><Relationship Id="rId74" Type="http://schemas.openxmlformats.org/officeDocument/2006/relationships/font" Target="fonts/HelveticaNeue-italic.fntdata"/><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Arimo-boldItalic.fntdata"/><Relationship Id="rId70" Type="http://schemas.openxmlformats.org/officeDocument/2006/relationships/font" Target="fonts/Arimo-italic.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font" Target="fonts/Arimo-regular.fntdata"/><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Arimo-bold.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4633913" cy="37941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6057900" y="0"/>
            <a:ext cx="4632325" cy="379413"/>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7183438"/>
            <a:ext cx="4633913" cy="37941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nl-N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 name="Google Shape;45;p1: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 name="Google Shape;46;p1: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10: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10: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11: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11: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12: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2: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3: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3: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4: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4: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5: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6: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16: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nl-NL"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17: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17: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18: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18: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19: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19: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2: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 name="Google Shape;71;p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20: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20: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21: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21: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22: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22: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3: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2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4: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2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5: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2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6: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2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p27: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27: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nl-NL"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2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8" name="Google Shape;418;p28: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l-NL"/>
              <a:t>Data engagement box: Transcribe and code short episodes, identifying and counting examples of B, R, IR &amp; CH.</a:t>
            </a:r>
            <a:endParaRPr/>
          </a:p>
        </p:txBody>
      </p:sp>
      <p:sp>
        <p:nvSpPr>
          <p:cNvPr id="419" name="Google Shape;419;p28: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nl-NL"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9: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p2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p3: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p3: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3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8" name="Google Shape;498;p30: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l-NL"/>
              <a:t>NEW SLIDE</a:t>
            </a:r>
            <a:endParaRPr/>
          </a:p>
        </p:txBody>
      </p:sp>
      <p:sp>
        <p:nvSpPr>
          <p:cNvPr id="499" name="Google Shape;499;p30: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nl-NL"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31: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3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32: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5" name="Google Shape;535;p3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33: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p3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3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8" name="Google Shape;618;p34: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p34: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35: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4" name="Google Shape;654;p3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36: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8" name="Google Shape;668;p3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37: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2" name="Google Shape;682;p3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p38: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3" name="Google Shape;693;p3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39: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5" name="Google Shape;715;p3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4: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p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40: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6" name="Google Shape;726;p4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p4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7" name="Google Shape;737;p41: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8" name="Google Shape;738;p41: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4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8" name="Google Shape;748;p42: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9" name="Google Shape;749;p42: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43: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5" name="Google Shape;755;p4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p44: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1" name="Google Shape;761;p4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4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7" name="Google Shape;767;p45: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8" name="Google Shape;768;p45: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46: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4" name="Google Shape;774;p4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p4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0" name="Google Shape;780;p47: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1" name="Google Shape;781;p47: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p48: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7" name="Google Shape;787;p4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49: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2" name="Google Shape;802;p4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5: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5: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p50: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1" name="Google Shape;811;p5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p51: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9" name="Google Shape;849;p5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p52: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7" name="Google Shape;857;p52: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p53: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4" name="Google Shape;864;p53: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p54: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7" name="Google Shape;887;p54: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p55: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5" name="Google Shape;895;p55: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p56: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1" name="Google Shape;951;p5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p57: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1" name="Google Shape;961;p5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p58: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0" name="Google Shape;970;p5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p59: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9" name="Google Shape;979;p5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6: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6: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6: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p60: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7" name="Google Shape;987;p60: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p61:notes"/>
          <p:cNvSpPr txBox="1"/>
          <p:nvPr>
            <p:ph idx="1" type="body"/>
          </p:nvPr>
        </p:nvSpPr>
        <p:spPr>
          <a:xfrm>
            <a:off x="1069975" y="3640138"/>
            <a:ext cx="8553450" cy="29781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4" name="Google Shape;994;p61: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7: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7: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7: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8: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8: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l-NL"/>
              <a:t>NEW SLIDE</a:t>
            </a:r>
            <a:endParaRPr/>
          </a:p>
        </p:txBody>
      </p:sp>
      <p:sp>
        <p:nvSpPr>
          <p:cNvPr id="113" name="Google Shape;113;p8: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nl-NL"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9:notes"/>
          <p:cNvSpPr/>
          <p:nvPr>
            <p:ph idx="2" type="sldImg"/>
          </p:nvPr>
        </p:nvSpPr>
        <p:spPr>
          <a:xfrm>
            <a:off x="3543300" y="946150"/>
            <a:ext cx="3606800" cy="25511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9:notes"/>
          <p:cNvSpPr txBox="1"/>
          <p:nvPr>
            <p:ph idx="1" type="body"/>
          </p:nvPr>
        </p:nvSpPr>
        <p:spPr>
          <a:xfrm>
            <a:off x="1069975" y="3640138"/>
            <a:ext cx="8553450" cy="29781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9:notes"/>
          <p:cNvSpPr txBox="1"/>
          <p:nvPr>
            <p:ph idx="12" type="sldNum"/>
          </p:nvPr>
        </p:nvSpPr>
        <p:spPr>
          <a:xfrm>
            <a:off x="6057900" y="7183438"/>
            <a:ext cx="4632325" cy="37941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600">
                <a:solidFill>
                  <a:srgbClr val="1A616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323208" y="2086805"/>
            <a:ext cx="10046982" cy="396303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1400">
                <a:solidFill>
                  <a:schemeClr val="dk1"/>
                </a:solidFill>
                <a:latin typeface="Arial"/>
                <a:ea typeface="Arial"/>
                <a:cs typeface="Arial"/>
                <a:sym typeface="Aria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 name="Google Shape;18;p2"/>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buNone/>
              <a:defRPr b="0" i="0" sz="1000" u="none" cap="none" strike="noStrike">
                <a:solidFill>
                  <a:schemeClr val="dk1"/>
                </a:solidFill>
                <a:latin typeface="Arial"/>
                <a:ea typeface="Arial"/>
                <a:cs typeface="Arial"/>
                <a:sym typeface="Arial"/>
              </a:defRPr>
            </a:lvl1pPr>
            <a:lvl2pPr indent="0" lvl="1" marL="25400" marR="0" algn="l">
              <a:lnSpc>
                <a:spcPct val="100000"/>
              </a:lnSpc>
              <a:spcBef>
                <a:spcPts val="0"/>
              </a:spcBef>
              <a:buNone/>
              <a:defRPr b="0" i="0" sz="1000" u="none" cap="none" strike="noStrike">
                <a:solidFill>
                  <a:schemeClr val="dk1"/>
                </a:solidFill>
                <a:latin typeface="Arial"/>
                <a:ea typeface="Arial"/>
                <a:cs typeface="Arial"/>
                <a:sym typeface="Arial"/>
              </a:defRPr>
            </a:lvl2pPr>
            <a:lvl3pPr indent="0" lvl="2" marL="25400" marR="0" algn="l">
              <a:lnSpc>
                <a:spcPct val="100000"/>
              </a:lnSpc>
              <a:spcBef>
                <a:spcPts val="0"/>
              </a:spcBef>
              <a:buNone/>
              <a:defRPr b="0" i="0" sz="1000" u="none" cap="none" strike="noStrike">
                <a:solidFill>
                  <a:schemeClr val="dk1"/>
                </a:solidFill>
                <a:latin typeface="Arial"/>
                <a:ea typeface="Arial"/>
                <a:cs typeface="Arial"/>
                <a:sym typeface="Arial"/>
              </a:defRPr>
            </a:lvl3pPr>
            <a:lvl4pPr indent="0" lvl="3" marL="25400" marR="0" algn="l">
              <a:lnSpc>
                <a:spcPct val="100000"/>
              </a:lnSpc>
              <a:spcBef>
                <a:spcPts val="0"/>
              </a:spcBef>
              <a:buNone/>
              <a:defRPr b="0" i="0" sz="1000" u="none" cap="none" strike="noStrike">
                <a:solidFill>
                  <a:schemeClr val="dk1"/>
                </a:solidFill>
                <a:latin typeface="Arial"/>
                <a:ea typeface="Arial"/>
                <a:cs typeface="Arial"/>
                <a:sym typeface="Arial"/>
              </a:defRPr>
            </a:lvl4pPr>
            <a:lvl5pPr indent="0" lvl="4" marL="25400" marR="0" algn="l">
              <a:lnSpc>
                <a:spcPct val="100000"/>
              </a:lnSpc>
              <a:spcBef>
                <a:spcPts val="0"/>
              </a:spcBef>
              <a:buNone/>
              <a:defRPr b="0" i="0" sz="1000" u="none" cap="none" strike="noStrike">
                <a:solidFill>
                  <a:schemeClr val="dk1"/>
                </a:solidFill>
                <a:latin typeface="Arial"/>
                <a:ea typeface="Arial"/>
                <a:cs typeface="Arial"/>
                <a:sym typeface="Arial"/>
              </a:defRPr>
            </a:lvl5pPr>
            <a:lvl6pPr indent="0" lvl="5" marL="25400" marR="0" algn="l">
              <a:lnSpc>
                <a:spcPct val="100000"/>
              </a:lnSpc>
              <a:spcBef>
                <a:spcPts val="0"/>
              </a:spcBef>
              <a:buNone/>
              <a:defRPr b="0" i="0" sz="1000" u="none" cap="none" strike="noStrike">
                <a:solidFill>
                  <a:schemeClr val="dk1"/>
                </a:solidFill>
                <a:latin typeface="Arial"/>
                <a:ea typeface="Arial"/>
                <a:cs typeface="Arial"/>
                <a:sym typeface="Arial"/>
              </a:defRPr>
            </a:lvl6pPr>
            <a:lvl7pPr indent="0" lvl="6" marL="25400" marR="0" algn="l">
              <a:lnSpc>
                <a:spcPct val="100000"/>
              </a:lnSpc>
              <a:spcBef>
                <a:spcPts val="0"/>
              </a:spcBef>
              <a:buNone/>
              <a:defRPr b="0" i="0" sz="1000" u="none" cap="none" strike="noStrike">
                <a:solidFill>
                  <a:schemeClr val="dk1"/>
                </a:solidFill>
                <a:latin typeface="Arial"/>
                <a:ea typeface="Arial"/>
                <a:cs typeface="Arial"/>
                <a:sym typeface="Arial"/>
              </a:defRPr>
            </a:lvl7pPr>
            <a:lvl8pPr indent="0" lvl="7" marL="25400" marR="0" algn="l">
              <a:lnSpc>
                <a:spcPct val="100000"/>
              </a:lnSpc>
              <a:spcBef>
                <a:spcPts val="0"/>
              </a:spcBef>
              <a:buNone/>
              <a:defRPr b="0" i="0" sz="1000" u="none" cap="none" strike="noStrike">
                <a:solidFill>
                  <a:schemeClr val="dk1"/>
                </a:solidFill>
                <a:latin typeface="Arial"/>
                <a:ea typeface="Arial"/>
                <a:cs typeface="Arial"/>
                <a:sym typeface="Arial"/>
              </a:defRPr>
            </a:lvl8pPr>
            <a:lvl9pPr indent="0" lvl="8" marL="25400" marR="0" algn="l">
              <a:lnSpc>
                <a:spcPct val="100000"/>
              </a:lnSpc>
              <a:spcBef>
                <a:spcPts val="0"/>
              </a:spcBef>
              <a:buNone/>
              <a:defRPr b="0" i="0" sz="1000" u="none" cap="none" strike="noStrike">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1" name="Shape 21"/>
        <p:cNvGrpSpPr/>
        <p:nvPr/>
      </p:nvGrpSpPr>
      <p:grpSpPr>
        <a:xfrm>
          <a:off x="0" y="0"/>
          <a:ext cx="0" cy="0"/>
          <a:chOff x="0" y="0"/>
          <a:chExt cx="0" cy="0"/>
        </a:xfrm>
      </p:grpSpPr>
      <p:sp>
        <p:nvSpPr>
          <p:cNvPr id="22" name="Google Shape;22;p3"/>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buNone/>
              <a:defRPr b="0" i="0" sz="1000">
                <a:solidFill>
                  <a:schemeClr val="dk1"/>
                </a:solidFill>
                <a:latin typeface="Arial"/>
                <a:ea typeface="Arial"/>
                <a:cs typeface="Arial"/>
                <a:sym typeface="Arial"/>
              </a:defRPr>
            </a:lvl1pPr>
            <a:lvl2pPr indent="0" lvl="1" marL="25400" marR="0" algn="l">
              <a:lnSpc>
                <a:spcPct val="100000"/>
              </a:lnSpc>
              <a:spcBef>
                <a:spcPts val="0"/>
              </a:spcBef>
              <a:buNone/>
              <a:defRPr b="0" i="0" sz="1000">
                <a:solidFill>
                  <a:schemeClr val="dk1"/>
                </a:solidFill>
                <a:latin typeface="Arial"/>
                <a:ea typeface="Arial"/>
                <a:cs typeface="Arial"/>
                <a:sym typeface="Arial"/>
              </a:defRPr>
            </a:lvl2pPr>
            <a:lvl3pPr indent="0" lvl="2" marL="25400" marR="0" algn="l">
              <a:lnSpc>
                <a:spcPct val="100000"/>
              </a:lnSpc>
              <a:spcBef>
                <a:spcPts val="0"/>
              </a:spcBef>
              <a:buNone/>
              <a:defRPr b="0" i="0" sz="1000">
                <a:solidFill>
                  <a:schemeClr val="dk1"/>
                </a:solidFill>
                <a:latin typeface="Arial"/>
                <a:ea typeface="Arial"/>
                <a:cs typeface="Arial"/>
                <a:sym typeface="Arial"/>
              </a:defRPr>
            </a:lvl3pPr>
            <a:lvl4pPr indent="0" lvl="3" marL="25400" marR="0" algn="l">
              <a:lnSpc>
                <a:spcPct val="100000"/>
              </a:lnSpc>
              <a:spcBef>
                <a:spcPts val="0"/>
              </a:spcBef>
              <a:buNone/>
              <a:defRPr b="0" i="0" sz="1000">
                <a:solidFill>
                  <a:schemeClr val="dk1"/>
                </a:solidFill>
                <a:latin typeface="Arial"/>
                <a:ea typeface="Arial"/>
                <a:cs typeface="Arial"/>
                <a:sym typeface="Arial"/>
              </a:defRPr>
            </a:lvl4pPr>
            <a:lvl5pPr indent="0" lvl="4" marL="25400" marR="0" algn="l">
              <a:lnSpc>
                <a:spcPct val="100000"/>
              </a:lnSpc>
              <a:spcBef>
                <a:spcPts val="0"/>
              </a:spcBef>
              <a:buNone/>
              <a:defRPr b="0" i="0" sz="1000">
                <a:solidFill>
                  <a:schemeClr val="dk1"/>
                </a:solidFill>
                <a:latin typeface="Arial"/>
                <a:ea typeface="Arial"/>
                <a:cs typeface="Arial"/>
                <a:sym typeface="Arial"/>
              </a:defRPr>
            </a:lvl5pPr>
            <a:lvl6pPr indent="0" lvl="5" marL="25400" marR="0" algn="l">
              <a:lnSpc>
                <a:spcPct val="100000"/>
              </a:lnSpc>
              <a:spcBef>
                <a:spcPts val="0"/>
              </a:spcBef>
              <a:buNone/>
              <a:defRPr b="0" i="0" sz="1000">
                <a:solidFill>
                  <a:schemeClr val="dk1"/>
                </a:solidFill>
                <a:latin typeface="Arial"/>
                <a:ea typeface="Arial"/>
                <a:cs typeface="Arial"/>
                <a:sym typeface="Arial"/>
              </a:defRPr>
            </a:lvl6pPr>
            <a:lvl7pPr indent="0" lvl="6" marL="25400" marR="0" algn="l">
              <a:lnSpc>
                <a:spcPct val="100000"/>
              </a:lnSpc>
              <a:spcBef>
                <a:spcPts val="0"/>
              </a:spcBef>
              <a:buNone/>
              <a:defRPr b="0" i="0" sz="1000">
                <a:solidFill>
                  <a:schemeClr val="dk1"/>
                </a:solidFill>
                <a:latin typeface="Arial"/>
                <a:ea typeface="Arial"/>
                <a:cs typeface="Arial"/>
                <a:sym typeface="Arial"/>
              </a:defRPr>
            </a:lvl7pPr>
            <a:lvl8pPr indent="0" lvl="7" marL="25400" marR="0" algn="l">
              <a:lnSpc>
                <a:spcPct val="100000"/>
              </a:lnSpc>
              <a:spcBef>
                <a:spcPts val="0"/>
              </a:spcBef>
              <a:buNone/>
              <a:defRPr b="0" i="0" sz="1000">
                <a:solidFill>
                  <a:schemeClr val="dk1"/>
                </a:solidFill>
                <a:latin typeface="Arial"/>
                <a:ea typeface="Arial"/>
                <a:cs typeface="Arial"/>
                <a:sym typeface="Arial"/>
              </a:defRPr>
            </a:lvl8pPr>
            <a:lvl9pPr indent="0" lvl="8" marL="25400" marR="0" algn="l">
              <a:lnSpc>
                <a:spcPct val="100000"/>
              </a:lnSpc>
              <a:spcBef>
                <a:spcPts val="0"/>
              </a:spcBef>
              <a:buNone/>
              <a:defRPr b="0" i="0" sz="1000">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5" name="Shape 25"/>
        <p:cNvGrpSpPr/>
        <p:nvPr/>
      </p:nvGrpSpPr>
      <p:grpSpPr>
        <a:xfrm>
          <a:off x="0" y="0"/>
          <a:ext cx="0" cy="0"/>
          <a:chOff x="0" y="0"/>
          <a:chExt cx="0" cy="0"/>
        </a:xfrm>
      </p:grpSpPr>
      <p:sp>
        <p:nvSpPr>
          <p:cNvPr id="26" name="Google Shape;26;p4"/>
          <p:cNvSpPr txBox="1"/>
          <p:nvPr>
            <p:ph type="ctrTitle"/>
          </p:nvPr>
        </p:nvSpPr>
        <p:spPr>
          <a:xfrm>
            <a:off x="802005" y="2344483"/>
            <a:ext cx="9089390" cy="1588198"/>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subTitle"/>
          </p:nvPr>
        </p:nvSpPr>
        <p:spPr>
          <a:xfrm>
            <a:off x="1604010" y="4235196"/>
            <a:ext cx="7485380" cy="189071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buNone/>
              <a:defRPr b="0" i="0" sz="1000">
                <a:solidFill>
                  <a:schemeClr val="dk1"/>
                </a:solidFill>
                <a:latin typeface="Arial"/>
                <a:ea typeface="Arial"/>
                <a:cs typeface="Arial"/>
                <a:sym typeface="Arial"/>
              </a:defRPr>
            </a:lvl1pPr>
            <a:lvl2pPr indent="0" lvl="1" marL="25400" marR="0" algn="l">
              <a:lnSpc>
                <a:spcPct val="100000"/>
              </a:lnSpc>
              <a:spcBef>
                <a:spcPts val="0"/>
              </a:spcBef>
              <a:buNone/>
              <a:defRPr b="0" i="0" sz="1000">
                <a:solidFill>
                  <a:schemeClr val="dk1"/>
                </a:solidFill>
                <a:latin typeface="Arial"/>
                <a:ea typeface="Arial"/>
                <a:cs typeface="Arial"/>
                <a:sym typeface="Arial"/>
              </a:defRPr>
            </a:lvl2pPr>
            <a:lvl3pPr indent="0" lvl="2" marL="25400" marR="0" algn="l">
              <a:lnSpc>
                <a:spcPct val="100000"/>
              </a:lnSpc>
              <a:spcBef>
                <a:spcPts val="0"/>
              </a:spcBef>
              <a:buNone/>
              <a:defRPr b="0" i="0" sz="1000">
                <a:solidFill>
                  <a:schemeClr val="dk1"/>
                </a:solidFill>
                <a:latin typeface="Arial"/>
                <a:ea typeface="Arial"/>
                <a:cs typeface="Arial"/>
                <a:sym typeface="Arial"/>
              </a:defRPr>
            </a:lvl3pPr>
            <a:lvl4pPr indent="0" lvl="3" marL="25400" marR="0" algn="l">
              <a:lnSpc>
                <a:spcPct val="100000"/>
              </a:lnSpc>
              <a:spcBef>
                <a:spcPts val="0"/>
              </a:spcBef>
              <a:buNone/>
              <a:defRPr b="0" i="0" sz="1000">
                <a:solidFill>
                  <a:schemeClr val="dk1"/>
                </a:solidFill>
                <a:latin typeface="Arial"/>
                <a:ea typeface="Arial"/>
                <a:cs typeface="Arial"/>
                <a:sym typeface="Arial"/>
              </a:defRPr>
            </a:lvl4pPr>
            <a:lvl5pPr indent="0" lvl="4" marL="25400" marR="0" algn="l">
              <a:lnSpc>
                <a:spcPct val="100000"/>
              </a:lnSpc>
              <a:spcBef>
                <a:spcPts val="0"/>
              </a:spcBef>
              <a:buNone/>
              <a:defRPr b="0" i="0" sz="1000">
                <a:solidFill>
                  <a:schemeClr val="dk1"/>
                </a:solidFill>
                <a:latin typeface="Arial"/>
                <a:ea typeface="Arial"/>
                <a:cs typeface="Arial"/>
                <a:sym typeface="Arial"/>
              </a:defRPr>
            </a:lvl5pPr>
            <a:lvl6pPr indent="0" lvl="5" marL="25400" marR="0" algn="l">
              <a:lnSpc>
                <a:spcPct val="100000"/>
              </a:lnSpc>
              <a:spcBef>
                <a:spcPts val="0"/>
              </a:spcBef>
              <a:buNone/>
              <a:defRPr b="0" i="0" sz="1000">
                <a:solidFill>
                  <a:schemeClr val="dk1"/>
                </a:solidFill>
                <a:latin typeface="Arial"/>
                <a:ea typeface="Arial"/>
                <a:cs typeface="Arial"/>
                <a:sym typeface="Arial"/>
              </a:defRPr>
            </a:lvl6pPr>
            <a:lvl7pPr indent="0" lvl="6" marL="25400" marR="0" algn="l">
              <a:lnSpc>
                <a:spcPct val="100000"/>
              </a:lnSpc>
              <a:spcBef>
                <a:spcPts val="0"/>
              </a:spcBef>
              <a:buNone/>
              <a:defRPr b="0" i="0" sz="1000">
                <a:solidFill>
                  <a:schemeClr val="dk1"/>
                </a:solidFill>
                <a:latin typeface="Arial"/>
                <a:ea typeface="Arial"/>
                <a:cs typeface="Arial"/>
                <a:sym typeface="Arial"/>
              </a:defRPr>
            </a:lvl7pPr>
            <a:lvl8pPr indent="0" lvl="7" marL="25400" marR="0" algn="l">
              <a:lnSpc>
                <a:spcPct val="100000"/>
              </a:lnSpc>
              <a:spcBef>
                <a:spcPts val="0"/>
              </a:spcBef>
              <a:buNone/>
              <a:defRPr b="0" i="0" sz="1000">
                <a:solidFill>
                  <a:schemeClr val="dk1"/>
                </a:solidFill>
                <a:latin typeface="Arial"/>
                <a:ea typeface="Arial"/>
                <a:cs typeface="Arial"/>
                <a:sym typeface="Arial"/>
              </a:defRPr>
            </a:lvl8pPr>
            <a:lvl9pPr indent="0" lvl="8" marL="25400" marR="0" algn="l">
              <a:lnSpc>
                <a:spcPct val="100000"/>
              </a:lnSpc>
              <a:spcBef>
                <a:spcPts val="0"/>
              </a:spcBef>
              <a:buNone/>
              <a:defRPr b="0" i="0" sz="1000">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5"/>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600">
                <a:solidFill>
                  <a:srgbClr val="1A616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534670" y="1739455"/>
            <a:ext cx="4651629" cy="499148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 name="Google Shape;34;p5"/>
          <p:cNvSpPr txBox="1"/>
          <p:nvPr>
            <p:ph idx="2" type="body"/>
          </p:nvPr>
        </p:nvSpPr>
        <p:spPr>
          <a:xfrm>
            <a:off x="5507101" y="1739455"/>
            <a:ext cx="4651629" cy="499148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 name="Google Shape;35;p5"/>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buNone/>
              <a:defRPr b="0" i="0" sz="1000">
                <a:solidFill>
                  <a:schemeClr val="dk1"/>
                </a:solidFill>
                <a:latin typeface="Arial"/>
                <a:ea typeface="Arial"/>
                <a:cs typeface="Arial"/>
                <a:sym typeface="Arial"/>
              </a:defRPr>
            </a:lvl1pPr>
            <a:lvl2pPr indent="0" lvl="1" marL="25400" marR="0" algn="l">
              <a:lnSpc>
                <a:spcPct val="100000"/>
              </a:lnSpc>
              <a:spcBef>
                <a:spcPts val="0"/>
              </a:spcBef>
              <a:buNone/>
              <a:defRPr b="0" i="0" sz="1000">
                <a:solidFill>
                  <a:schemeClr val="dk1"/>
                </a:solidFill>
                <a:latin typeface="Arial"/>
                <a:ea typeface="Arial"/>
                <a:cs typeface="Arial"/>
                <a:sym typeface="Arial"/>
              </a:defRPr>
            </a:lvl2pPr>
            <a:lvl3pPr indent="0" lvl="2" marL="25400" marR="0" algn="l">
              <a:lnSpc>
                <a:spcPct val="100000"/>
              </a:lnSpc>
              <a:spcBef>
                <a:spcPts val="0"/>
              </a:spcBef>
              <a:buNone/>
              <a:defRPr b="0" i="0" sz="1000">
                <a:solidFill>
                  <a:schemeClr val="dk1"/>
                </a:solidFill>
                <a:latin typeface="Arial"/>
                <a:ea typeface="Arial"/>
                <a:cs typeface="Arial"/>
                <a:sym typeface="Arial"/>
              </a:defRPr>
            </a:lvl3pPr>
            <a:lvl4pPr indent="0" lvl="3" marL="25400" marR="0" algn="l">
              <a:lnSpc>
                <a:spcPct val="100000"/>
              </a:lnSpc>
              <a:spcBef>
                <a:spcPts val="0"/>
              </a:spcBef>
              <a:buNone/>
              <a:defRPr b="0" i="0" sz="1000">
                <a:solidFill>
                  <a:schemeClr val="dk1"/>
                </a:solidFill>
                <a:latin typeface="Arial"/>
                <a:ea typeface="Arial"/>
                <a:cs typeface="Arial"/>
                <a:sym typeface="Arial"/>
              </a:defRPr>
            </a:lvl4pPr>
            <a:lvl5pPr indent="0" lvl="4" marL="25400" marR="0" algn="l">
              <a:lnSpc>
                <a:spcPct val="100000"/>
              </a:lnSpc>
              <a:spcBef>
                <a:spcPts val="0"/>
              </a:spcBef>
              <a:buNone/>
              <a:defRPr b="0" i="0" sz="1000">
                <a:solidFill>
                  <a:schemeClr val="dk1"/>
                </a:solidFill>
                <a:latin typeface="Arial"/>
                <a:ea typeface="Arial"/>
                <a:cs typeface="Arial"/>
                <a:sym typeface="Arial"/>
              </a:defRPr>
            </a:lvl5pPr>
            <a:lvl6pPr indent="0" lvl="5" marL="25400" marR="0" algn="l">
              <a:lnSpc>
                <a:spcPct val="100000"/>
              </a:lnSpc>
              <a:spcBef>
                <a:spcPts val="0"/>
              </a:spcBef>
              <a:buNone/>
              <a:defRPr b="0" i="0" sz="1000">
                <a:solidFill>
                  <a:schemeClr val="dk1"/>
                </a:solidFill>
                <a:latin typeface="Arial"/>
                <a:ea typeface="Arial"/>
                <a:cs typeface="Arial"/>
                <a:sym typeface="Arial"/>
              </a:defRPr>
            </a:lvl6pPr>
            <a:lvl7pPr indent="0" lvl="6" marL="25400" marR="0" algn="l">
              <a:lnSpc>
                <a:spcPct val="100000"/>
              </a:lnSpc>
              <a:spcBef>
                <a:spcPts val="0"/>
              </a:spcBef>
              <a:buNone/>
              <a:defRPr b="0" i="0" sz="1000">
                <a:solidFill>
                  <a:schemeClr val="dk1"/>
                </a:solidFill>
                <a:latin typeface="Arial"/>
                <a:ea typeface="Arial"/>
                <a:cs typeface="Arial"/>
                <a:sym typeface="Arial"/>
              </a:defRPr>
            </a:lvl7pPr>
            <a:lvl8pPr indent="0" lvl="7" marL="25400" marR="0" algn="l">
              <a:lnSpc>
                <a:spcPct val="100000"/>
              </a:lnSpc>
              <a:spcBef>
                <a:spcPts val="0"/>
              </a:spcBef>
              <a:buNone/>
              <a:defRPr b="0" i="0" sz="1000">
                <a:solidFill>
                  <a:schemeClr val="dk1"/>
                </a:solidFill>
                <a:latin typeface="Arial"/>
                <a:ea typeface="Arial"/>
                <a:cs typeface="Arial"/>
                <a:sym typeface="Arial"/>
              </a:defRPr>
            </a:lvl8pPr>
            <a:lvl9pPr indent="0" lvl="8" marL="25400" marR="0" algn="l">
              <a:lnSpc>
                <a:spcPct val="100000"/>
              </a:lnSpc>
              <a:spcBef>
                <a:spcPts val="0"/>
              </a:spcBef>
              <a:buNone/>
              <a:defRPr b="0" i="0" sz="1000">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8" name="Shape 38"/>
        <p:cNvGrpSpPr/>
        <p:nvPr/>
      </p:nvGrpSpPr>
      <p:grpSpPr>
        <a:xfrm>
          <a:off x="0" y="0"/>
          <a:ext cx="0" cy="0"/>
          <a:chOff x="0" y="0"/>
          <a:chExt cx="0" cy="0"/>
        </a:xfrm>
      </p:grpSpPr>
      <p:sp>
        <p:nvSpPr>
          <p:cNvPr id="39" name="Google Shape;39;p6"/>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600">
                <a:solidFill>
                  <a:srgbClr val="1A616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algn="l">
              <a:lnSpc>
                <a:spcPct val="100000"/>
              </a:lnSpc>
              <a:spcBef>
                <a:spcPts val="0"/>
              </a:spcBef>
              <a:buNone/>
              <a:defRPr b="0" i="0" sz="1000">
                <a:solidFill>
                  <a:schemeClr val="dk1"/>
                </a:solidFill>
                <a:latin typeface="Arial"/>
                <a:ea typeface="Arial"/>
                <a:cs typeface="Arial"/>
                <a:sym typeface="Arial"/>
              </a:defRPr>
            </a:lvl1pPr>
            <a:lvl2pPr indent="0" lvl="1" marL="25400" marR="0" algn="l">
              <a:lnSpc>
                <a:spcPct val="100000"/>
              </a:lnSpc>
              <a:spcBef>
                <a:spcPts val="0"/>
              </a:spcBef>
              <a:buNone/>
              <a:defRPr b="0" i="0" sz="1000">
                <a:solidFill>
                  <a:schemeClr val="dk1"/>
                </a:solidFill>
                <a:latin typeface="Arial"/>
                <a:ea typeface="Arial"/>
                <a:cs typeface="Arial"/>
                <a:sym typeface="Arial"/>
              </a:defRPr>
            </a:lvl2pPr>
            <a:lvl3pPr indent="0" lvl="2" marL="25400" marR="0" algn="l">
              <a:lnSpc>
                <a:spcPct val="100000"/>
              </a:lnSpc>
              <a:spcBef>
                <a:spcPts val="0"/>
              </a:spcBef>
              <a:buNone/>
              <a:defRPr b="0" i="0" sz="1000">
                <a:solidFill>
                  <a:schemeClr val="dk1"/>
                </a:solidFill>
                <a:latin typeface="Arial"/>
                <a:ea typeface="Arial"/>
                <a:cs typeface="Arial"/>
                <a:sym typeface="Arial"/>
              </a:defRPr>
            </a:lvl3pPr>
            <a:lvl4pPr indent="0" lvl="3" marL="25400" marR="0" algn="l">
              <a:lnSpc>
                <a:spcPct val="100000"/>
              </a:lnSpc>
              <a:spcBef>
                <a:spcPts val="0"/>
              </a:spcBef>
              <a:buNone/>
              <a:defRPr b="0" i="0" sz="1000">
                <a:solidFill>
                  <a:schemeClr val="dk1"/>
                </a:solidFill>
                <a:latin typeface="Arial"/>
                <a:ea typeface="Arial"/>
                <a:cs typeface="Arial"/>
                <a:sym typeface="Arial"/>
              </a:defRPr>
            </a:lvl4pPr>
            <a:lvl5pPr indent="0" lvl="4" marL="25400" marR="0" algn="l">
              <a:lnSpc>
                <a:spcPct val="100000"/>
              </a:lnSpc>
              <a:spcBef>
                <a:spcPts val="0"/>
              </a:spcBef>
              <a:buNone/>
              <a:defRPr b="0" i="0" sz="1000">
                <a:solidFill>
                  <a:schemeClr val="dk1"/>
                </a:solidFill>
                <a:latin typeface="Arial"/>
                <a:ea typeface="Arial"/>
                <a:cs typeface="Arial"/>
                <a:sym typeface="Arial"/>
              </a:defRPr>
            </a:lvl5pPr>
            <a:lvl6pPr indent="0" lvl="5" marL="25400" marR="0" algn="l">
              <a:lnSpc>
                <a:spcPct val="100000"/>
              </a:lnSpc>
              <a:spcBef>
                <a:spcPts val="0"/>
              </a:spcBef>
              <a:buNone/>
              <a:defRPr b="0" i="0" sz="1000">
                <a:solidFill>
                  <a:schemeClr val="dk1"/>
                </a:solidFill>
                <a:latin typeface="Arial"/>
                <a:ea typeface="Arial"/>
                <a:cs typeface="Arial"/>
                <a:sym typeface="Arial"/>
              </a:defRPr>
            </a:lvl6pPr>
            <a:lvl7pPr indent="0" lvl="6" marL="25400" marR="0" algn="l">
              <a:lnSpc>
                <a:spcPct val="100000"/>
              </a:lnSpc>
              <a:spcBef>
                <a:spcPts val="0"/>
              </a:spcBef>
              <a:buNone/>
              <a:defRPr b="0" i="0" sz="1000">
                <a:solidFill>
                  <a:schemeClr val="dk1"/>
                </a:solidFill>
                <a:latin typeface="Arial"/>
                <a:ea typeface="Arial"/>
                <a:cs typeface="Arial"/>
                <a:sym typeface="Arial"/>
              </a:defRPr>
            </a:lvl7pPr>
            <a:lvl8pPr indent="0" lvl="7" marL="25400" marR="0" algn="l">
              <a:lnSpc>
                <a:spcPct val="100000"/>
              </a:lnSpc>
              <a:spcBef>
                <a:spcPts val="0"/>
              </a:spcBef>
              <a:buNone/>
              <a:defRPr b="0" i="0" sz="1000">
                <a:solidFill>
                  <a:schemeClr val="dk1"/>
                </a:solidFill>
                <a:latin typeface="Arial"/>
                <a:ea typeface="Arial"/>
                <a:cs typeface="Arial"/>
                <a:sym typeface="Arial"/>
              </a:defRPr>
            </a:lvl8pPr>
            <a:lvl9pPr indent="0" lvl="8" marL="25400" marR="0" algn="l">
              <a:lnSpc>
                <a:spcPct val="100000"/>
              </a:lnSpc>
              <a:spcBef>
                <a:spcPts val="0"/>
              </a:spcBef>
              <a:buNone/>
              <a:defRPr b="0" i="0" sz="1000">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nl-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2600" u="none" cap="none" strike="noStrike">
                <a:solidFill>
                  <a:srgbClr val="1A616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323208" y="2086805"/>
            <a:ext cx="10046982" cy="3963035"/>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2" name="Google Shape;12;p1"/>
          <p:cNvSpPr txBox="1"/>
          <p:nvPr>
            <p:ph idx="11" type="ftr"/>
          </p:nvPr>
        </p:nvSpPr>
        <p:spPr>
          <a:xfrm>
            <a:off x="3635756" y="7033450"/>
            <a:ext cx="3421888" cy="378142"/>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0" type="dt"/>
          </p:nvPr>
        </p:nvSpPr>
        <p:spPr>
          <a:xfrm>
            <a:off x="534670" y="7033450"/>
            <a:ext cx="2459482" cy="378142"/>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5249962" y="7088109"/>
            <a:ext cx="192404" cy="167640"/>
          </a:xfrm>
          <a:prstGeom prst="rect">
            <a:avLst/>
          </a:prstGeom>
          <a:noFill/>
          <a:ln>
            <a:noFill/>
          </a:ln>
        </p:spPr>
        <p:txBody>
          <a:bodyPr anchorCtr="0" anchor="t" bIns="0" lIns="0" spcFirstLastPara="1" rIns="0" wrap="square" tIns="0">
            <a:spAutoFit/>
          </a:bodyPr>
          <a:lstStyle>
            <a:lvl1pPr indent="0" lvl="0" marL="25400" marR="0" rtl="0" algn="l">
              <a:lnSpc>
                <a:spcPct val="100000"/>
              </a:lnSpc>
              <a:spcBef>
                <a:spcPts val="0"/>
              </a:spcBef>
              <a:buNone/>
              <a:defRPr b="0" i="0" sz="1000" u="none" cap="none" strike="noStrike">
                <a:solidFill>
                  <a:schemeClr val="dk1"/>
                </a:solidFill>
                <a:latin typeface="Arial"/>
                <a:ea typeface="Arial"/>
                <a:cs typeface="Arial"/>
                <a:sym typeface="Arial"/>
              </a:defRPr>
            </a:lvl1pPr>
            <a:lvl2pPr indent="0" lvl="1" marL="25400" marR="0" rtl="0" algn="l">
              <a:lnSpc>
                <a:spcPct val="100000"/>
              </a:lnSpc>
              <a:spcBef>
                <a:spcPts val="0"/>
              </a:spcBef>
              <a:buNone/>
              <a:defRPr b="0" i="0" sz="1000" u="none" cap="none" strike="noStrike">
                <a:solidFill>
                  <a:schemeClr val="dk1"/>
                </a:solidFill>
                <a:latin typeface="Arial"/>
                <a:ea typeface="Arial"/>
                <a:cs typeface="Arial"/>
                <a:sym typeface="Arial"/>
              </a:defRPr>
            </a:lvl2pPr>
            <a:lvl3pPr indent="0" lvl="2" marL="25400" marR="0" rtl="0" algn="l">
              <a:lnSpc>
                <a:spcPct val="100000"/>
              </a:lnSpc>
              <a:spcBef>
                <a:spcPts val="0"/>
              </a:spcBef>
              <a:buNone/>
              <a:defRPr b="0" i="0" sz="1000" u="none" cap="none" strike="noStrike">
                <a:solidFill>
                  <a:schemeClr val="dk1"/>
                </a:solidFill>
                <a:latin typeface="Arial"/>
                <a:ea typeface="Arial"/>
                <a:cs typeface="Arial"/>
                <a:sym typeface="Arial"/>
              </a:defRPr>
            </a:lvl3pPr>
            <a:lvl4pPr indent="0" lvl="3" marL="25400" marR="0" rtl="0" algn="l">
              <a:lnSpc>
                <a:spcPct val="100000"/>
              </a:lnSpc>
              <a:spcBef>
                <a:spcPts val="0"/>
              </a:spcBef>
              <a:buNone/>
              <a:defRPr b="0" i="0" sz="1000" u="none" cap="none" strike="noStrike">
                <a:solidFill>
                  <a:schemeClr val="dk1"/>
                </a:solidFill>
                <a:latin typeface="Arial"/>
                <a:ea typeface="Arial"/>
                <a:cs typeface="Arial"/>
                <a:sym typeface="Arial"/>
              </a:defRPr>
            </a:lvl4pPr>
            <a:lvl5pPr indent="0" lvl="4" marL="25400" marR="0" rtl="0" algn="l">
              <a:lnSpc>
                <a:spcPct val="100000"/>
              </a:lnSpc>
              <a:spcBef>
                <a:spcPts val="0"/>
              </a:spcBef>
              <a:buNone/>
              <a:defRPr b="0" i="0" sz="1000" u="none" cap="none" strike="noStrike">
                <a:solidFill>
                  <a:schemeClr val="dk1"/>
                </a:solidFill>
                <a:latin typeface="Arial"/>
                <a:ea typeface="Arial"/>
                <a:cs typeface="Arial"/>
                <a:sym typeface="Arial"/>
              </a:defRPr>
            </a:lvl5pPr>
            <a:lvl6pPr indent="0" lvl="5" marL="25400" marR="0" rtl="0" algn="l">
              <a:lnSpc>
                <a:spcPct val="100000"/>
              </a:lnSpc>
              <a:spcBef>
                <a:spcPts val="0"/>
              </a:spcBef>
              <a:buNone/>
              <a:defRPr b="0" i="0" sz="1000" u="none" cap="none" strike="noStrike">
                <a:solidFill>
                  <a:schemeClr val="dk1"/>
                </a:solidFill>
                <a:latin typeface="Arial"/>
                <a:ea typeface="Arial"/>
                <a:cs typeface="Arial"/>
                <a:sym typeface="Arial"/>
              </a:defRPr>
            </a:lvl6pPr>
            <a:lvl7pPr indent="0" lvl="6" marL="25400" marR="0" rtl="0" algn="l">
              <a:lnSpc>
                <a:spcPct val="100000"/>
              </a:lnSpc>
              <a:spcBef>
                <a:spcPts val="0"/>
              </a:spcBef>
              <a:buNone/>
              <a:defRPr b="0" i="0" sz="1000" u="none" cap="none" strike="noStrike">
                <a:solidFill>
                  <a:schemeClr val="dk1"/>
                </a:solidFill>
                <a:latin typeface="Arial"/>
                <a:ea typeface="Arial"/>
                <a:cs typeface="Arial"/>
                <a:sym typeface="Arial"/>
              </a:defRPr>
            </a:lvl7pPr>
            <a:lvl8pPr indent="0" lvl="7" marL="25400" marR="0" rtl="0" algn="l">
              <a:lnSpc>
                <a:spcPct val="100000"/>
              </a:lnSpc>
              <a:spcBef>
                <a:spcPts val="0"/>
              </a:spcBef>
              <a:buNone/>
              <a:defRPr b="0" i="0" sz="1000" u="none" cap="none" strike="noStrike">
                <a:solidFill>
                  <a:schemeClr val="dk1"/>
                </a:solidFill>
                <a:latin typeface="Arial"/>
                <a:ea typeface="Arial"/>
                <a:cs typeface="Arial"/>
                <a:sym typeface="Arial"/>
              </a:defRPr>
            </a:lvl8pPr>
            <a:lvl9pPr indent="0" lvl="8" marL="25400" marR="0" rtl="0" algn="l">
              <a:lnSpc>
                <a:spcPct val="100000"/>
              </a:lnSpc>
              <a:spcBef>
                <a:spcPts val="0"/>
              </a:spcBef>
              <a:buNone/>
              <a:defRPr b="0" i="0" sz="1000" u="none" cap="none" strike="noStrike">
                <a:solidFill>
                  <a:schemeClr val="dk1"/>
                </a:solidFill>
                <a:latin typeface="Arial"/>
                <a:ea typeface="Arial"/>
                <a:cs typeface="Arial"/>
                <a:sym typeface="Arial"/>
              </a:defRPr>
            </a:lvl9pPr>
          </a:lstStyle>
          <a:p>
            <a:pPr indent="0" lvl="0" marL="25400" rtl="0" algn="l">
              <a:spcBef>
                <a:spcPts val="0"/>
              </a:spcBef>
              <a:spcAft>
                <a:spcPts val="0"/>
              </a:spcAft>
              <a:buNone/>
            </a:pPr>
            <a:fld id="{00000000-1234-1234-1234-123412341234}" type="slidenum">
              <a:rPr lang="nl-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hyperlink" Target="mailto:T-SEDA@educ.cam.ac.uk" TargetMode="External"/><Relationship Id="rId10" Type="http://schemas.openxmlformats.org/officeDocument/2006/relationships/hyperlink" Target="http://bit.ly/T-SEDA" TargetMode="External"/><Relationship Id="rId13" Type="http://schemas.openxmlformats.org/officeDocument/2006/relationships/image" Target="../media/image8.png"/><Relationship Id="rId12" Type="http://schemas.openxmlformats.org/officeDocument/2006/relationships/image" Target="../media/image9.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3.jpg"/><Relationship Id="rId9" Type="http://schemas.openxmlformats.org/officeDocument/2006/relationships/image" Target="../media/image7.png"/><Relationship Id="rId15" Type="http://schemas.openxmlformats.org/officeDocument/2006/relationships/image" Target="../media/image11.png"/><Relationship Id="rId14" Type="http://schemas.openxmlformats.org/officeDocument/2006/relationships/image" Target="../media/image10.png"/><Relationship Id="rId5" Type="http://schemas.openxmlformats.org/officeDocument/2006/relationships/image" Target="../media/image2.jpg"/><Relationship Id="rId6" Type="http://schemas.openxmlformats.org/officeDocument/2006/relationships/image" Target="../media/image4.jpg"/><Relationship Id="rId7" Type="http://schemas.openxmlformats.org/officeDocument/2006/relationships/image" Target="../media/image5.jpg"/><Relationship Id="rId8"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bit.ly/T-SEDA" TargetMode="External"/><Relationship Id="rId4" Type="http://schemas.openxmlformats.org/officeDocument/2006/relationships/hyperlink" Target="http://www.edudialogue.org/" TargetMode="External"/><Relationship Id="rId5" Type="http://schemas.openxmlformats.org/officeDocument/2006/relationships/hyperlink" Target="https://www.edudialogue.org/resources/introductory-video-series/collection-2/" TargetMode="External"/><Relationship Id="rId6" Type="http://schemas.openxmlformats.org/officeDocument/2006/relationships/image" Target="../media/image18.png"/><Relationship Id="rId7" Type="http://schemas.openxmlformats.org/officeDocument/2006/relationships/hyperlink" Target="https://bera-journals.onlinelibrary.wiley.com/doi/10.1002/rev3.3269" TargetMode="External"/><Relationship Id="rId8" Type="http://schemas.openxmlformats.org/officeDocument/2006/relationships/hyperlink" Target="https://camtree.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1" Type="http://schemas.openxmlformats.org/officeDocument/2006/relationships/image" Target="../media/image22.png"/><Relationship Id="rId10" Type="http://schemas.openxmlformats.org/officeDocument/2006/relationships/image" Target="../media/image21.png"/><Relationship Id="rId13" Type="http://schemas.openxmlformats.org/officeDocument/2006/relationships/hyperlink" Target="https://www.camtree.org/" TargetMode="External"/><Relationship Id="rId12"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hyperlink" Target="https://www.edudialogue.org/resources/introductory-video-series/collection-2/" TargetMode="External"/><Relationship Id="rId9" Type="http://schemas.openxmlformats.org/officeDocument/2006/relationships/image" Target="../media/image23.png"/><Relationship Id="rId14" Type="http://schemas.openxmlformats.org/officeDocument/2006/relationships/hyperlink" Target="https://library.camtree.org/" TargetMode="External"/><Relationship Id="rId5" Type="http://schemas.openxmlformats.org/officeDocument/2006/relationships/image" Target="../media/image14.png"/><Relationship Id="rId6" Type="http://schemas.openxmlformats.org/officeDocument/2006/relationships/image" Target="../media/image16.png"/><Relationship Id="rId7" Type="http://schemas.openxmlformats.org/officeDocument/2006/relationships/image" Target="../media/image19.png"/><Relationship Id="rId8"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edudialogue.org/resources/introductory-video-series/collection-1/" TargetMode="External"/><Relationship Id="rId4" Type="http://schemas.openxmlformats.org/officeDocument/2006/relationships/hyperlink" Target="https://www.edudialogue.org/resources/introductory-video-series/collection-1/" TargetMode="External"/><Relationship Id="rId5" Type="http://schemas.openxmlformats.org/officeDocument/2006/relationships/hyperlink" Target="https://www.edudialogue.org/resources/introductory-video-series/collection-1/" TargetMode="External"/><Relationship Id="rId6" Type="http://schemas.openxmlformats.org/officeDocument/2006/relationships/hyperlink" Target="https://www.edudialogue.org/resources/introductory-video-series/collection-1/" TargetMode="External"/><Relationship Id="rId7" Type="http://schemas.openxmlformats.org/officeDocument/2006/relationships/hyperlink" Target="https://vimeopro.com/camtree/cedir/" TargetMode="External"/><Relationship Id="rId8"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6.png"/><Relationship Id="rId4" Type="http://schemas.openxmlformats.org/officeDocument/2006/relationships/image" Target="../media/image5.jpg"/><Relationship Id="rId5" Type="http://schemas.openxmlformats.org/officeDocument/2006/relationships/hyperlink" Target="https://www.edudialogue.org/resources/introductory-video-series/collection-1/" TargetMode="External"/><Relationship Id="rId6" Type="http://schemas.openxmlformats.org/officeDocument/2006/relationships/hyperlink" Target="https://thinkingtogether.educ.cam.ac.uk/resources/14" TargetMode="External"/><Relationship Id="rId7" Type="http://schemas.openxmlformats.org/officeDocument/2006/relationships/hyperlink" Target="https://thinkingtogether.educ.cam.ac.uk/resources/14" TargetMode="External"/><Relationship Id="rId8" Type="http://schemas.openxmlformats.org/officeDocument/2006/relationships/hyperlink" Target="https://www.edudialogue.org/resources/introductory-video-series/collection-4/" TargetMode="External"/></Relationships>
</file>

<file path=ppt/slides/_rels/slide17.xml.rels><?xml version="1.0" encoding="UTF-8" standalone="yes"?><Relationships xmlns="http://schemas.openxmlformats.org/package/2006/relationships"><Relationship Id="rId11" Type="http://schemas.openxmlformats.org/officeDocument/2006/relationships/image" Target="../media/image30.jpg"/><Relationship Id="rId10" Type="http://schemas.openxmlformats.org/officeDocument/2006/relationships/hyperlink" Target="http://tiich/" TargetMode="External"/><Relationship Id="rId13" Type="http://schemas.openxmlformats.org/officeDocument/2006/relationships/hyperlink" Target="http://tinyurl.com/ESRCdialogue" TargetMode="External"/><Relationship Id="rId12" Type="http://schemas.openxmlformats.org/officeDocument/2006/relationships/image" Target="../media/image31.jpg"/><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doi.org/10.1080/02671522.2018.1481140" TargetMode="External"/><Relationship Id="rId4" Type="http://schemas.openxmlformats.org/officeDocument/2006/relationships/hyperlink" Target="http://dx.doi.org/10.1016/j.learninstruc.2014.10.003" TargetMode="External"/><Relationship Id="rId9" Type="http://schemas.openxmlformats.org/officeDocument/2006/relationships/hyperlink" Target="http://tiich/" TargetMode="External"/><Relationship Id="rId15" Type="http://schemas.openxmlformats.org/officeDocument/2006/relationships/image" Target="../media/image26.png"/><Relationship Id="rId14" Type="http://schemas.openxmlformats.org/officeDocument/2006/relationships/hyperlink" Target="https://www.edudialogue.org/resources/introductory-video-series/collection-2/" TargetMode="External"/><Relationship Id="rId5" Type="http://schemas.openxmlformats.org/officeDocument/2006/relationships/hyperlink" Target="https://www.sciencedirect.com/science/article/pii/S0959475218303839?via%3Dihub" TargetMode="External"/><Relationship Id="rId6" Type="http://schemas.openxmlformats.org/officeDocument/2006/relationships/hyperlink" Target="https://doi.org/10.1016/j.cedpsych.2008.05.003" TargetMode="External"/><Relationship Id="rId7" Type="http://schemas.openxmlformats.org/officeDocument/2006/relationships/hyperlink" Target="https://doi.org/10.1080/03057640802701986" TargetMode="External"/><Relationship Id="rId8" Type="http://schemas.openxmlformats.org/officeDocument/2006/relationships/hyperlink" Target="https://doi.org/10.1016/j.ijer.2013.02.001" TargetMode="External"/></Relationships>
</file>

<file path=ppt/slides/_rels/slide18.xml.rels><?xml version="1.0" encoding="UTF-8" standalone="yes"?><Relationships xmlns="http://schemas.openxmlformats.org/package/2006/relationships"><Relationship Id="rId10"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2.jpg"/><Relationship Id="rId4" Type="http://schemas.openxmlformats.org/officeDocument/2006/relationships/hyperlink" Target="https://www.tandfonline.com/doi/full/10.1080/10508406.2019.1573730" TargetMode="External"/><Relationship Id="rId9" Type="http://schemas.openxmlformats.org/officeDocument/2006/relationships/hyperlink" Target="https://www.edudialogue.org/resources/introductory-video-series/collection-1/" TargetMode="External"/><Relationship Id="rId5" Type="http://schemas.openxmlformats.org/officeDocument/2006/relationships/hyperlink" Target="https://www.tandfonline.com/doi/full/10.1080/09500690802713507" TargetMode="External"/><Relationship Id="rId6" Type="http://schemas.openxmlformats.org/officeDocument/2006/relationships/hyperlink" Target="https://www.sciencedirect.com/science/article/abs/pii/S2210656120301422" TargetMode="External"/><Relationship Id="rId7" Type="http://schemas.openxmlformats.org/officeDocument/2006/relationships/hyperlink" Target="https://www.edudialogue.org/resources/introductory-video-series/collection-4/#video15" TargetMode="External"/><Relationship Id="rId8" Type="http://schemas.openxmlformats.org/officeDocument/2006/relationships/hyperlink" Target="https://www.tandfonline.com/doi/full/10.1080/10508406.2019.157373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edudialogue.org/resources/introductory-video-series/collection-2/" TargetMode="External"/><Relationship Id="rId4" Type="http://schemas.openxmlformats.org/officeDocument/2006/relationships/image" Target="../media/image33.jpg"/><Relationship Id="rId5"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www.gov.uk/government/publications/national-curriculum-in-england-english-programmes-of-study"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mailto:t-seda@educ.cam.ac.uk"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www.edudialogue.org/resources/introductory-video-series/collection-2/" TargetMode="External"/><Relationship Id="rId4" Type="http://schemas.openxmlformats.org/officeDocument/2006/relationships/image" Target="../media/image26.png"/><Relationship Id="rId5" Type="http://schemas.openxmlformats.org/officeDocument/2006/relationships/hyperlink" Target="http://www.educ.cam.ac.uk/research/projects/episteme/)" TargetMode="External"/><Relationship Id="rId6"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bit.ly/T-SEDA" TargetMode="Externa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11" Type="http://schemas.openxmlformats.org/officeDocument/2006/relationships/image" Target="../media/image22.png"/><Relationship Id="rId10" Type="http://schemas.openxmlformats.org/officeDocument/2006/relationships/image" Target="../media/image21.png"/><Relationship Id="rId12"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www.camtree.org/" TargetMode="External"/><Relationship Id="rId4" Type="http://schemas.openxmlformats.org/officeDocument/2006/relationships/hyperlink" Target="https://library.camtree.org/" TargetMode="External"/><Relationship Id="rId9" Type="http://schemas.openxmlformats.org/officeDocument/2006/relationships/image" Target="../media/image23.png"/><Relationship Id="rId5" Type="http://schemas.openxmlformats.org/officeDocument/2006/relationships/image" Target="../media/image14.png"/><Relationship Id="rId6" Type="http://schemas.openxmlformats.org/officeDocument/2006/relationships/image" Target="../media/image16.png"/><Relationship Id="rId7" Type="http://schemas.openxmlformats.org/officeDocument/2006/relationships/image" Target="../media/image19.png"/><Relationship Id="rId8" Type="http://schemas.openxmlformats.org/officeDocument/2006/relationships/image" Target="../media/image20.png"/></Relationships>
</file>

<file path=ppt/slides/_rels/slide28.xml.rels><?xml version="1.0" encoding="UTF-8" standalone="yes"?><Relationships xmlns="http://schemas.openxmlformats.org/package/2006/relationships"><Relationship Id="rId11" Type="http://schemas.openxmlformats.org/officeDocument/2006/relationships/image" Target="../media/image22.png"/><Relationship Id="rId10" Type="http://schemas.openxmlformats.org/officeDocument/2006/relationships/image" Target="../media/image20.png"/><Relationship Id="rId13" Type="http://schemas.openxmlformats.org/officeDocument/2006/relationships/image" Target="../media/image21.png"/><Relationship Id="rId12"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6.png"/><Relationship Id="rId4" Type="http://schemas.openxmlformats.org/officeDocument/2006/relationships/image" Target="../media/image48.png"/><Relationship Id="rId9" Type="http://schemas.openxmlformats.org/officeDocument/2006/relationships/image" Target="../media/image23.png"/><Relationship Id="rId15" Type="http://schemas.openxmlformats.org/officeDocument/2006/relationships/image" Target="../media/image14.png"/><Relationship Id="rId14" Type="http://schemas.openxmlformats.org/officeDocument/2006/relationships/image" Target="../media/image16.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hyperlink" Target="http://bit.ly/T-SEDA" TargetMode="External"/><Relationship Id="rId8"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www.edudialogue.org/resources/introductory-video-series/collection-2/" TargetMode="External"/><Relationship Id="rId4" Type="http://schemas.openxmlformats.org/officeDocument/2006/relationships/hyperlink" Target="https://www.edudialogue.org/resources/introductory-video-series/collection-2/" TargetMode="External"/><Relationship Id="rId9" Type="http://schemas.openxmlformats.org/officeDocument/2006/relationships/image" Target="../media/image56.png"/><Relationship Id="rId5" Type="http://schemas.openxmlformats.org/officeDocument/2006/relationships/hyperlink" Target="https://www.edudialogue.org/resources/introductory-video-series/collection-3/" TargetMode="External"/><Relationship Id="rId6" Type="http://schemas.openxmlformats.org/officeDocument/2006/relationships/hyperlink" Target="https://www.edudialogue.org/resources/introductory-video-series/collection-3/" TargetMode="External"/><Relationship Id="rId7" Type="http://schemas.openxmlformats.org/officeDocument/2006/relationships/image" Target="../media/image52.png"/><Relationship Id="rId8" Type="http://schemas.openxmlformats.org/officeDocument/2006/relationships/image" Target="../media/image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tinyurl.com/BAdialogue" TargetMode="External"/><Relationship Id="rId4" Type="http://schemas.openxmlformats.org/officeDocument/2006/relationships/hyperlink" Target="http://tinyurl.com/ESRCdialogue" TargetMode="External"/><Relationship Id="rId5" Type="http://schemas.openxmlformats.org/officeDocument/2006/relationships/hyperlink" Target="http://bit.ly/T-SEDA"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doi.org/10.1016/j.tate.2023.104067" TargetMode="External"/><Relationship Id="rId4" Type="http://schemas.openxmlformats.org/officeDocument/2006/relationships/hyperlink" Target="http://www.camtree.or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bit.ly/BERAethics2018" TargetMode="External"/><Relationship Id="rId4" Type="http://schemas.openxmlformats.org/officeDocument/2006/relationships/image" Target="../media/image57.png"/><Relationship Id="rId5" Type="http://schemas.openxmlformats.org/officeDocument/2006/relationships/hyperlink" Target="https://www.edudialogue.org/resources/introductory-video-series/collection-3/"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s://www.edudialogue.org/resources/introductory-video-series/collection-4/" TargetMode="External"/><Relationship Id="rId4" Type="http://schemas.openxmlformats.org/officeDocument/2006/relationships/image" Target="../media/image58.png"/><Relationship Id="rId5" Type="http://schemas.openxmlformats.org/officeDocument/2006/relationships/image" Target="../media/image5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s://www.edudialogue.org/resources/introductory-video-series/collection-3/" TargetMode="External"/><Relationship Id="rId4" Type="http://schemas.openxmlformats.org/officeDocument/2006/relationships/hyperlink" Target="https://www.edudialogue.org/resources/introductory-video-series/collection-3/" TargetMode="External"/><Relationship Id="rId5" Type="http://schemas.openxmlformats.org/officeDocument/2006/relationships/hyperlink" Target="https://www.edudialogue.org/resources/introductory-video-series/collection-4/" TargetMode="External"/><Relationship Id="rId6" Type="http://schemas.openxmlformats.org/officeDocument/2006/relationships/image" Target="../media/image5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61.png"/><Relationship Id="rId4" Type="http://schemas.openxmlformats.org/officeDocument/2006/relationships/image" Target="../media/image62.png"/><Relationship Id="rId9" Type="http://schemas.openxmlformats.org/officeDocument/2006/relationships/image" Target="../media/image68.png"/><Relationship Id="rId5" Type="http://schemas.openxmlformats.org/officeDocument/2006/relationships/image" Target="../media/image63.png"/><Relationship Id="rId6" Type="http://schemas.openxmlformats.org/officeDocument/2006/relationships/image" Target="../media/image65.png"/><Relationship Id="rId7" Type="http://schemas.openxmlformats.org/officeDocument/2006/relationships/image" Target="../media/image64.png"/><Relationship Id="rId8" Type="http://schemas.openxmlformats.org/officeDocument/2006/relationships/image" Target="../media/image6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s://www.edudialogue.org/resources/introductory-video-series/collection-2/" TargetMode="External"/><Relationship Id="rId4" Type="http://schemas.openxmlformats.org/officeDocument/2006/relationships/hyperlink" Target="https://www.edudialogue.org/resources/introductory-video-series/collection-2/" TargetMode="External"/><Relationship Id="rId5" Type="http://schemas.openxmlformats.org/officeDocument/2006/relationships/image" Target="../media/image67.jpg"/><Relationship Id="rId6" Type="http://schemas.openxmlformats.org/officeDocument/2006/relationships/image" Target="../media/image71.png"/><Relationship Id="rId7" Type="http://schemas.openxmlformats.org/officeDocument/2006/relationships/image" Target="../media/image70.jpg"/><Relationship Id="rId8"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2.png"/><Relationship Id="rId4" Type="http://schemas.openxmlformats.org/officeDocument/2006/relationships/hyperlink" Target="http://bit.ly/T-SEDA"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72.jpg"/><Relationship Id="rId4" Type="http://schemas.openxmlformats.org/officeDocument/2006/relationships/image" Target="../media/image70.jpg"/><Relationship Id="rId5" Type="http://schemas.openxmlformats.org/officeDocument/2006/relationships/image" Target="../media/image7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bit.ly/T-SEDA" TargetMode="Externa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hyperlink" Target="http://bit.ly/T-SEDA" TargetMode="External"/><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hyperlink" Target="http://bit.ly/T-SEDA" TargetMode="External"/><Relationship Id="rId4" Type="http://schemas.openxmlformats.org/officeDocument/2006/relationships/image" Target="../media/image75.png"/><Relationship Id="rId9" Type="http://schemas.openxmlformats.org/officeDocument/2006/relationships/image" Target="../media/image38.png"/><Relationship Id="rId5" Type="http://schemas.openxmlformats.org/officeDocument/2006/relationships/image" Target="../media/image76.png"/><Relationship Id="rId6" Type="http://schemas.openxmlformats.org/officeDocument/2006/relationships/image" Target="../media/image77.png"/><Relationship Id="rId7" Type="http://schemas.openxmlformats.org/officeDocument/2006/relationships/image" Target="../media/image78.png"/><Relationship Id="rId8" Type="http://schemas.openxmlformats.org/officeDocument/2006/relationships/image" Target="../media/image7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2.png"/><Relationship Id="rId4" Type="http://schemas.openxmlformats.org/officeDocument/2006/relationships/hyperlink" Target="http://bit.ly/T-SEDA" TargetMode="External"/><Relationship Id="rId5" Type="http://schemas.openxmlformats.org/officeDocument/2006/relationships/image" Target="../media/image77.png"/><Relationship Id="rId6" Type="http://schemas.openxmlformats.org/officeDocument/2006/relationships/image" Target="../media/image81.png"/><Relationship Id="rId7" Type="http://schemas.openxmlformats.org/officeDocument/2006/relationships/image" Target="../media/image82.png"/><Relationship Id="rId8" Type="http://schemas.openxmlformats.org/officeDocument/2006/relationships/image" Target="../media/image8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hyperlink" Target="http://bit.ly/T-SEDA" TargetMode="External"/><Relationship Id="rId4" Type="http://schemas.openxmlformats.org/officeDocument/2006/relationships/image" Target="../media/image1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hyperlink" Target="http://bit.ly/T-SEDA" TargetMode="External"/><Relationship Id="rId4" Type="http://schemas.openxmlformats.org/officeDocument/2006/relationships/image" Target="../media/image1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hyperlink" Target="http://bit.ly/T-SEDA"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edudialogue.org/tools-resources/introductory-video-series/" TargetMode="External"/><Relationship Id="rId4" Type="http://schemas.openxmlformats.org/officeDocument/2006/relationships/hyperlink" Target="http://www.edudialogue.org/tools-resources/introductory-video-series/" TargetMode="External"/><Relationship Id="rId5" Type="http://schemas.openxmlformats.org/officeDocument/2006/relationships/hyperlink" Target="http://www.edudialogue.org/tools-resources/introductory-video-series/" TargetMode="External"/><Relationship Id="rId6" Type="http://schemas.openxmlformats.org/officeDocument/2006/relationships/image" Target="../media/image1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hyperlink" Target="http://bit.ly/T-SEDA" TargetMode="External"/><Relationship Id="rId4" Type="http://schemas.openxmlformats.org/officeDocument/2006/relationships/image" Target="../media/image1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hyperlink" Target="http://bit.ly/T-SED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bit.ly/T-SED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7" name="Shape 47"/>
        <p:cNvGrpSpPr/>
        <p:nvPr/>
      </p:nvGrpSpPr>
      <p:grpSpPr>
        <a:xfrm>
          <a:off x="0" y="0"/>
          <a:ext cx="0" cy="0"/>
          <a:chOff x="0" y="0"/>
          <a:chExt cx="0" cy="0"/>
        </a:xfrm>
      </p:grpSpPr>
      <p:sp>
        <p:nvSpPr>
          <p:cNvPr id="48" name="Google Shape;48;p7"/>
          <p:cNvSpPr/>
          <p:nvPr/>
        </p:nvSpPr>
        <p:spPr>
          <a:xfrm>
            <a:off x="3953389" y="2165865"/>
            <a:ext cx="3133083" cy="154431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 name="Google Shape;49;p7"/>
          <p:cNvSpPr/>
          <p:nvPr/>
        </p:nvSpPr>
        <p:spPr>
          <a:xfrm>
            <a:off x="3948629" y="2161103"/>
            <a:ext cx="3141345" cy="1553210"/>
          </a:xfrm>
          <a:custGeom>
            <a:rect b="b" l="l" r="r" t="t"/>
            <a:pathLst>
              <a:path extrusionOk="0" h="1553210" w="3141345">
                <a:moveTo>
                  <a:pt x="0" y="0"/>
                </a:moveTo>
                <a:lnTo>
                  <a:pt x="3141011" y="0"/>
                </a:lnTo>
                <a:lnTo>
                  <a:pt x="3141011" y="1553052"/>
                </a:lnTo>
                <a:lnTo>
                  <a:pt x="0" y="1553052"/>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 name="Google Shape;50;p7"/>
          <p:cNvSpPr/>
          <p:nvPr/>
        </p:nvSpPr>
        <p:spPr>
          <a:xfrm>
            <a:off x="7090930" y="2162056"/>
            <a:ext cx="2045957" cy="156019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 name="Google Shape;51;p7"/>
          <p:cNvSpPr/>
          <p:nvPr/>
        </p:nvSpPr>
        <p:spPr>
          <a:xfrm>
            <a:off x="7086164" y="2157296"/>
            <a:ext cx="2054860" cy="1569085"/>
          </a:xfrm>
          <a:custGeom>
            <a:rect b="b" l="l" r="r" t="t"/>
            <a:pathLst>
              <a:path extrusionOk="0" h="1569085" w="2054859">
                <a:moveTo>
                  <a:pt x="0" y="0"/>
                </a:moveTo>
                <a:lnTo>
                  <a:pt x="2054446" y="0"/>
                </a:lnTo>
                <a:lnTo>
                  <a:pt x="2054446" y="1568919"/>
                </a:lnTo>
                <a:lnTo>
                  <a:pt x="0" y="1568919"/>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 name="Google Shape;52;p7"/>
          <p:cNvSpPr/>
          <p:nvPr/>
        </p:nvSpPr>
        <p:spPr>
          <a:xfrm>
            <a:off x="4916055" y="3712090"/>
            <a:ext cx="3634092" cy="1380488"/>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 name="Google Shape;53;p7"/>
          <p:cNvSpPr/>
          <p:nvPr/>
        </p:nvSpPr>
        <p:spPr>
          <a:xfrm>
            <a:off x="4911289" y="3707329"/>
            <a:ext cx="3642360" cy="1389380"/>
          </a:xfrm>
          <a:custGeom>
            <a:rect b="b" l="l" r="r" t="t"/>
            <a:pathLst>
              <a:path extrusionOk="0" h="1389379" w="3642359">
                <a:moveTo>
                  <a:pt x="0" y="0"/>
                </a:moveTo>
                <a:lnTo>
                  <a:pt x="3641771" y="0"/>
                </a:lnTo>
                <a:lnTo>
                  <a:pt x="3641771" y="1389305"/>
                </a:lnTo>
                <a:lnTo>
                  <a:pt x="0" y="1389305"/>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 name="Google Shape;54;p7"/>
          <p:cNvSpPr/>
          <p:nvPr/>
        </p:nvSpPr>
        <p:spPr>
          <a:xfrm>
            <a:off x="2425585" y="3702565"/>
            <a:ext cx="2482209" cy="138938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 name="Google Shape;55;p7"/>
          <p:cNvSpPr/>
          <p:nvPr/>
        </p:nvSpPr>
        <p:spPr>
          <a:xfrm>
            <a:off x="2420820" y="3697804"/>
            <a:ext cx="2490470" cy="1398270"/>
          </a:xfrm>
          <a:custGeom>
            <a:rect b="b" l="l" r="r" t="t"/>
            <a:pathLst>
              <a:path extrusionOk="0" h="1398270" w="2490470">
                <a:moveTo>
                  <a:pt x="0" y="0"/>
                </a:moveTo>
                <a:lnTo>
                  <a:pt x="2490469" y="0"/>
                </a:lnTo>
                <a:lnTo>
                  <a:pt x="2490469" y="1398192"/>
                </a:lnTo>
                <a:lnTo>
                  <a:pt x="0" y="1398192"/>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 name="Google Shape;56;p7"/>
          <p:cNvSpPr/>
          <p:nvPr/>
        </p:nvSpPr>
        <p:spPr>
          <a:xfrm>
            <a:off x="1868049" y="2162056"/>
            <a:ext cx="2082158" cy="155384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 name="Google Shape;57;p7"/>
          <p:cNvSpPr/>
          <p:nvPr/>
        </p:nvSpPr>
        <p:spPr>
          <a:xfrm>
            <a:off x="1863289" y="2157296"/>
            <a:ext cx="2091055" cy="1562735"/>
          </a:xfrm>
          <a:custGeom>
            <a:rect b="b" l="l" r="r" t="t"/>
            <a:pathLst>
              <a:path extrusionOk="0" h="1562735" w="2091054">
                <a:moveTo>
                  <a:pt x="0" y="0"/>
                </a:moveTo>
                <a:lnTo>
                  <a:pt x="2090623" y="0"/>
                </a:lnTo>
                <a:lnTo>
                  <a:pt x="2090623" y="1562573"/>
                </a:lnTo>
                <a:lnTo>
                  <a:pt x="0" y="1562573"/>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 name="Google Shape;58;p7"/>
          <p:cNvSpPr/>
          <p:nvPr/>
        </p:nvSpPr>
        <p:spPr>
          <a:xfrm>
            <a:off x="2998716" y="6635009"/>
            <a:ext cx="1570911" cy="464915"/>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 name="Google Shape;59;p7"/>
          <p:cNvSpPr/>
          <p:nvPr/>
        </p:nvSpPr>
        <p:spPr>
          <a:xfrm>
            <a:off x="4760304" y="6601168"/>
            <a:ext cx="1805596" cy="459411"/>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 name="Google Shape;60;p7"/>
          <p:cNvSpPr/>
          <p:nvPr/>
        </p:nvSpPr>
        <p:spPr>
          <a:xfrm>
            <a:off x="349369" y="625356"/>
            <a:ext cx="10046096" cy="6641465"/>
          </a:xfrm>
          <a:custGeom>
            <a:rect b="b" l="l" r="r" t="t"/>
            <a:pathLst>
              <a:path extrusionOk="0" h="6641465" w="9794875">
                <a:moveTo>
                  <a:pt x="0" y="0"/>
                </a:moveTo>
                <a:lnTo>
                  <a:pt x="9794322" y="0"/>
                </a:lnTo>
                <a:lnTo>
                  <a:pt x="9794322" y="6641251"/>
                </a:lnTo>
                <a:lnTo>
                  <a:pt x="0" y="6641251"/>
                </a:lnTo>
                <a:lnTo>
                  <a:pt x="0" y="0"/>
                </a:lnTo>
                <a:close/>
              </a:path>
            </a:pathLst>
          </a:custGeom>
          <a:noFill/>
          <a:ln cap="flat" cmpd="sng" w="32750">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 name="Google Shape;61;p7"/>
          <p:cNvSpPr txBox="1"/>
          <p:nvPr/>
        </p:nvSpPr>
        <p:spPr>
          <a:xfrm>
            <a:off x="8217534" y="6674355"/>
            <a:ext cx="2177931" cy="6155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1800" u="sng">
                <a:solidFill>
                  <a:schemeClr val="hlink"/>
                </a:solidFill>
                <a:latin typeface="Arial"/>
                <a:ea typeface="Arial"/>
                <a:cs typeface="Arial"/>
                <a:sym typeface="Arial"/>
                <a:hlinkClick r:id="rId10"/>
              </a:rPr>
              <a:t>http://bit.ly/T-SEDA</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62" name="Google Shape;62;p7"/>
          <p:cNvSpPr txBox="1"/>
          <p:nvPr/>
        </p:nvSpPr>
        <p:spPr>
          <a:xfrm>
            <a:off x="126572" y="6748343"/>
            <a:ext cx="3657600" cy="276999"/>
          </a:xfrm>
          <a:prstGeom prst="rect">
            <a:avLst/>
          </a:prstGeom>
          <a:noFill/>
          <a:ln>
            <a:noFill/>
          </a:ln>
        </p:spPr>
        <p:txBody>
          <a:bodyPr anchorCtr="0" anchor="t" bIns="0" lIns="0" spcFirstLastPara="1" rIns="0" wrap="square" tIns="0">
            <a:spAutoFit/>
          </a:bodyPr>
          <a:lstStyle/>
          <a:p>
            <a:pPr indent="0" lvl="0" marL="369570" marR="0" rtl="0" algn="l">
              <a:lnSpc>
                <a:spcPct val="100000"/>
              </a:lnSpc>
              <a:spcBef>
                <a:spcPts val="0"/>
              </a:spcBef>
              <a:spcAft>
                <a:spcPts val="0"/>
              </a:spcAft>
              <a:buNone/>
            </a:pPr>
            <a:r>
              <a:rPr b="1" lang="nl-NL" sz="1800" u="sng">
                <a:solidFill>
                  <a:schemeClr val="hlink"/>
                </a:solidFill>
                <a:latin typeface="Arial"/>
                <a:ea typeface="Arial"/>
                <a:cs typeface="Arial"/>
                <a:sym typeface="Arial"/>
                <a:hlinkClick r:id="rId11"/>
              </a:rPr>
              <a:t>T-SEDA@educ.cam.ac.uk</a:t>
            </a:r>
            <a:r>
              <a:rPr b="1" lang="nl-NL" sz="1600">
                <a:solidFill>
                  <a:srgbClr val="0000FF"/>
                </a:solidFill>
                <a:latin typeface="Arial"/>
                <a:ea typeface="Arial"/>
                <a:cs typeface="Arial"/>
                <a:sym typeface="Arial"/>
              </a:rPr>
              <a:t>	</a:t>
            </a:r>
            <a:endParaRPr sz="1600">
              <a:solidFill>
                <a:schemeClr val="dk1"/>
              </a:solidFill>
              <a:latin typeface="Times New Roman"/>
              <a:ea typeface="Times New Roman"/>
              <a:cs typeface="Times New Roman"/>
              <a:sym typeface="Times New Roman"/>
            </a:endParaRPr>
          </a:p>
        </p:txBody>
      </p:sp>
      <p:sp>
        <p:nvSpPr>
          <p:cNvPr id="63" name="Google Shape;63;p7"/>
          <p:cNvSpPr txBox="1"/>
          <p:nvPr/>
        </p:nvSpPr>
        <p:spPr>
          <a:xfrm>
            <a:off x="3784172" y="5331354"/>
            <a:ext cx="3814245" cy="600164"/>
          </a:xfrm>
          <a:prstGeom prst="rect">
            <a:avLst/>
          </a:prstGeom>
          <a:noFill/>
          <a:ln>
            <a:noFill/>
          </a:ln>
        </p:spPr>
        <p:txBody>
          <a:bodyPr anchorCtr="0" anchor="t" bIns="0" lIns="0" spcFirstLastPara="1" rIns="0" wrap="square" tIns="0">
            <a:spAutoFit/>
          </a:bodyPr>
          <a:lstStyle/>
          <a:p>
            <a:pPr indent="0" lvl="0" marL="369570" marR="0" rtl="0" algn="l">
              <a:lnSpc>
                <a:spcPct val="100000"/>
              </a:lnSpc>
              <a:spcBef>
                <a:spcPts val="0"/>
              </a:spcBef>
              <a:spcAft>
                <a:spcPts val="0"/>
              </a:spcAft>
              <a:buNone/>
            </a:pPr>
            <a:r>
              <a:rPr b="1" lang="nl-NL" sz="1500">
                <a:solidFill>
                  <a:srgbClr val="0000FF"/>
                </a:solidFill>
                <a:latin typeface="Arial"/>
                <a:ea typeface="Arial"/>
                <a:cs typeface="Arial"/>
                <a:sym typeface="Arial"/>
              </a:rPr>
              <a:t>	</a:t>
            </a:r>
            <a:endParaRPr sz="1700">
              <a:solidFill>
                <a:schemeClr val="dk1"/>
              </a:solidFill>
              <a:latin typeface="Times New Roman"/>
              <a:ea typeface="Times New Roman"/>
              <a:cs typeface="Times New Roman"/>
              <a:sym typeface="Times New Roman"/>
            </a:endParaRPr>
          </a:p>
          <a:p>
            <a:pPr indent="0" lvl="0" marL="12700" marR="0" rtl="0" algn="l">
              <a:spcBef>
                <a:spcPts val="0"/>
              </a:spcBef>
              <a:spcAft>
                <a:spcPts val="0"/>
              </a:spcAft>
              <a:buNone/>
            </a:pPr>
            <a:r>
              <a:rPr b="1" lang="nl-NL" sz="2400">
                <a:solidFill>
                  <a:srgbClr val="2E6A7B"/>
                </a:solidFill>
                <a:latin typeface="Calibri"/>
                <a:ea typeface="Calibri"/>
                <a:cs typeface="Calibri"/>
                <a:sym typeface="Calibri"/>
              </a:rPr>
              <a:t> </a:t>
            </a:r>
            <a:r>
              <a:rPr b="1" i="1" lang="nl-NL" sz="2400">
                <a:solidFill>
                  <a:srgbClr val="1A616F"/>
                </a:solidFill>
                <a:latin typeface="Arial"/>
                <a:ea typeface="Arial"/>
                <a:cs typeface="Arial"/>
                <a:sym typeface="Arial"/>
              </a:rPr>
              <a:t>v.9   </a:t>
            </a:r>
            <a:r>
              <a:rPr b="1" lang="nl-NL" sz="2200">
                <a:solidFill>
                  <a:srgbClr val="2E6A7B"/>
                </a:solidFill>
                <a:latin typeface="Calibri"/>
                <a:ea typeface="Calibri"/>
                <a:cs typeface="Calibri"/>
                <a:sym typeface="Calibri"/>
              </a:rPr>
              <a:t>©</a:t>
            </a:r>
            <a:r>
              <a:rPr b="1" i="1" lang="nl-NL" sz="2200">
                <a:solidFill>
                  <a:srgbClr val="1A616F"/>
                </a:solidFill>
                <a:latin typeface="Arial"/>
                <a:ea typeface="Arial"/>
                <a:cs typeface="Arial"/>
                <a:sym typeface="Arial"/>
              </a:rPr>
              <a:t>The T-SEDA Collective</a:t>
            </a:r>
            <a:endParaRPr sz="2400">
              <a:solidFill>
                <a:schemeClr val="dk1"/>
              </a:solidFill>
              <a:latin typeface="Arial"/>
              <a:ea typeface="Arial"/>
              <a:cs typeface="Arial"/>
              <a:sym typeface="Arial"/>
            </a:endParaRPr>
          </a:p>
        </p:txBody>
      </p:sp>
      <p:sp>
        <p:nvSpPr>
          <p:cNvPr id="64" name="Google Shape;64;p7"/>
          <p:cNvSpPr txBox="1"/>
          <p:nvPr>
            <p:ph type="title"/>
          </p:nvPr>
        </p:nvSpPr>
        <p:spPr>
          <a:xfrm>
            <a:off x="393700" y="888379"/>
            <a:ext cx="9874131" cy="1593513"/>
          </a:xfrm>
          <a:prstGeom prst="rect">
            <a:avLst/>
          </a:prstGeom>
          <a:noFill/>
          <a:ln>
            <a:noFill/>
          </a:ln>
        </p:spPr>
        <p:txBody>
          <a:bodyPr anchorCtr="0" anchor="t" bIns="0" lIns="0" spcFirstLastPara="1" rIns="0" wrap="square" tIns="0">
            <a:spAutoFit/>
          </a:bodyPr>
          <a:lstStyle/>
          <a:p>
            <a:pPr indent="0" lvl="0" marL="14288" marR="5080" rtl="0" algn="ctr">
              <a:lnSpc>
                <a:spcPct val="110000"/>
              </a:lnSpc>
              <a:spcBef>
                <a:spcPts val="0"/>
              </a:spcBef>
              <a:spcAft>
                <a:spcPts val="0"/>
              </a:spcAft>
              <a:buNone/>
            </a:pPr>
            <a:r>
              <a:rPr lang="nl-NL" sz="2400"/>
              <a:t>TOOLKIT voor SYSTEMATISCHE ANALYSE VAN DIALOGEN IN DE KLAS</a:t>
            </a:r>
            <a:br>
              <a:rPr lang="nl-NL" sz="2400"/>
            </a:br>
            <a:r>
              <a:rPr lang="nl-NL" sz="2400"/>
              <a:t> T-SEDA: Een hulpmiddel voor onderzoek naar de praktijk</a:t>
            </a:r>
            <a:br>
              <a:rPr lang="nl-NL" sz="2400"/>
            </a:br>
            <a:endParaRPr sz="2400">
              <a:highlight>
                <a:srgbClr val="00FF00"/>
              </a:highlight>
            </a:endParaRPr>
          </a:p>
        </p:txBody>
      </p:sp>
      <p:sp>
        <p:nvSpPr>
          <p:cNvPr id="65" name="Google Shape;65;p7"/>
          <p:cNvSpPr/>
          <p:nvPr/>
        </p:nvSpPr>
        <p:spPr>
          <a:xfrm>
            <a:off x="6693555" y="6674355"/>
            <a:ext cx="1596618" cy="386224"/>
          </a:xfrm>
          <a:prstGeom prst="rect">
            <a:avLst/>
          </a:prstGeom>
          <a:blipFill rotWithShape="1">
            <a:blip r:embed="rId1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 name="Google Shape;66;p7"/>
          <p:cNvSpPr/>
          <p:nvPr/>
        </p:nvSpPr>
        <p:spPr>
          <a:xfrm>
            <a:off x="546100" y="5686425"/>
            <a:ext cx="2304166" cy="985975"/>
          </a:xfrm>
          <a:prstGeom prst="rect">
            <a:avLst/>
          </a:prstGeom>
          <a:blipFill rotWithShape="1">
            <a:blip r:embed="rId1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grey and black sign with a person in a circle&#10;&#10;Description automatically generated with low confidence" id="67" name="Google Shape;67;p7"/>
          <p:cNvPicPr preferRelativeResize="0"/>
          <p:nvPr/>
        </p:nvPicPr>
        <p:blipFill rotWithShape="1">
          <a:blip r:embed="rId14">
            <a:alphaModFix/>
          </a:blip>
          <a:srcRect b="0" l="0" r="0" t="0"/>
          <a:stretch/>
        </p:blipFill>
        <p:spPr>
          <a:xfrm>
            <a:off x="7580263" y="5560328"/>
            <a:ext cx="969884" cy="333398"/>
          </a:xfrm>
          <a:prstGeom prst="rect">
            <a:avLst/>
          </a:prstGeom>
          <a:noFill/>
          <a:ln>
            <a:noFill/>
          </a:ln>
        </p:spPr>
      </p:pic>
      <p:pic>
        <p:nvPicPr>
          <p:cNvPr descr="Logo&#10;&#10;Description automatically generated" id="68" name="Google Shape;68;p7"/>
          <p:cNvPicPr preferRelativeResize="0"/>
          <p:nvPr/>
        </p:nvPicPr>
        <p:blipFill rotWithShape="1">
          <a:blip r:embed="rId15">
            <a:alphaModFix/>
          </a:blip>
          <a:srcRect b="0" l="0" r="0" t="0"/>
          <a:stretch/>
        </p:blipFill>
        <p:spPr>
          <a:xfrm>
            <a:off x="8798847" y="5234255"/>
            <a:ext cx="1596618" cy="159661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3" name="Shape 133"/>
        <p:cNvGrpSpPr/>
        <p:nvPr/>
      </p:nvGrpSpPr>
      <p:grpSpPr>
        <a:xfrm>
          <a:off x="0" y="0"/>
          <a:ext cx="0" cy="0"/>
          <a:chOff x="0" y="0"/>
          <a:chExt cx="0" cy="0"/>
        </a:xfrm>
      </p:grpSpPr>
      <p:sp>
        <p:nvSpPr>
          <p:cNvPr id="134" name="Google Shape;134;p16"/>
          <p:cNvSpPr txBox="1"/>
          <p:nvPr/>
        </p:nvSpPr>
        <p:spPr>
          <a:xfrm>
            <a:off x="548520" y="614560"/>
            <a:ext cx="1965325" cy="582852"/>
          </a:xfrm>
          <a:prstGeom prst="rect">
            <a:avLst/>
          </a:prstGeom>
          <a:solidFill>
            <a:srgbClr val="D9F1F6"/>
          </a:solidFill>
          <a:ln>
            <a:noFill/>
          </a:ln>
        </p:spPr>
        <p:txBody>
          <a:bodyPr anchorCtr="0" anchor="t" bIns="0" lIns="0" spcFirstLastPara="1" rIns="0" wrap="square" tIns="15875">
            <a:spAutoFit/>
          </a:bodyPr>
          <a:lstStyle/>
          <a:p>
            <a:pPr indent="0" lvl="0" marL="46990" marR="0" rtl="0" algn="l">
              <a:lnSpc>
                <a:spcPct val="100000"/>
              </a:lnSpc>
              <a:spcBef>
                <a:spcPts val="0"/>
              </a:spcBef>
              <a:spcAft>
                <a:spcPts val="0"/>
              </a:spcAft>
              <a:buNone/>
            </a:pPr>
            <a:r>
              <a:rPr b="1" lang="nl-NL" sz="1800">
                <a:solidFill>
                  <a:srgbClr val="1A616F"/>
                </a:solidFill>
                <a:latin typeface="Arial"/>
                <a:ea typeface="Arial"/>
                <a:cs typeface="Arial"/>
                <a:sym typeface="Arial"/>
              </a:rPr>
              <a:t>Deel a. Introductie</a:t>
            </a:r>
            <a:br>
              <a:rPr b="1" lang="nl-NL" sz="1800">
                <a:solidFill>
                  <a:srgbClr val="1A616F"/>
                </a:solidFill>
                <a:latin typeface="Arial"/>
                <a:ea typeface="Arial"/>
                <a:cs typeface="Arial"/>
                <a:sym typeface="Arial"/>
              </a:rPr>
            </a:br>
            <a:endParaRPr sz="1800">
              <a:solidFill>
                <a:schemeClr val="dk1"/>
              </a:solidFill>
              <a:latin typeface="Arial"/>
              <a:ea typeface="Arial"/>
              <a:cs typeface="Arial"/>
              <a:sym typeface="Arial"/>
            </a:endParaRPr>
          </a:p>
        </p:txBody>
      </p:sp>
      <p:sp>
        <p:nvSpPr>
          <p:cNvPr id="135" name="Google Shape;135;p16"/>
          <p:cNvSpPr txBox="1"/>
          <p:nvPr/>
        </p:nvSpPr>
        <p:spPr>
          <a:xfrm>
            <a:off x="4432300" y="742576"/>
            <a:ext cx="2734821" cy="492443"/>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nl-NL" sz="1600">
                <a:solidFill>
                  <a:schemeClr val="dk1"/>
                </a:solidFill>
                <a:latin typeface="Arial"/>
                <a:ea typeface="Arial"/>
                <a:cs typeface="Arial"/>
                <a:sym typeface="Arial"/>
              </a:rPr>
              <a:t>Inleiding: Over T-SEDA</a:t>
            </a:r>
            <a:br>
              <a:rPr b="1" lang="nl-NL" sz="1600">
                <a:solidFill>
                  <a:schemeClr val="dk1"/>
                </a:solidFill>
                <a:latin typeface="Arial"/>
                <a:ea typeface="Arial"/>
                <a:cs typeface="Arial"/>
                <a:sym typeface="Arial"/>
              </a:rPr>
            </a:br>
            <a:endParaRPr sz="1400">
              <a:solidFill>
                <a:schemeClr val="dk1"/>
              </a:solidFill>
              <a:latin typeface="Arial"/>
              <a:ea typeface="Arial"/>
              <a:cs typeface="Arial"/>
              <a:sym typeface="Arial"/>
            </a:endParaRPr>
          </a:p>
        </p:txBody>
      </p:sp>
      <p:sp>
        <p:nvSpPr>
          <p:cNvPr id="136" name="Google Shape;136;p16"/>
          <p:cNvSpPr txBox="1"/>
          <p:nvPr/>
        </p:nvSpPr>
        <p:spPr>
          <a:xfrm>
            <a:off x="513717" y="1274915"/>
            <a:ext cx="4649152" cy="1708801"/>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82550" marR="0" rtl="0" algn="l">
              <a:lnSpc>
                <a:spcPct val="100000"/>
              </a:lnSpc>
              <a:spcBef>
                <a:spcPts val="0"/>
              </a:spcBef>
              <a:spcAft>
                <a:spcPts val="0"/>
              </a:spcAft>
              <a:buNone/>
            </a:pPr>
            <a:r>
              <a:rPr b="1" lang="nl-NL" sz="1200">
                <a:solidFill>
                  <a:schemeClr val="dk1"/>
                </a:solidFill>
                <a:latin typeface="Arial"/>
                <a:ea typeface="Arial"/>
                <a:cs typeface="Arial"/>
                <a:sym typeface="Arial"/>
              </a:rPr>
              <a:t>Wat is T-SEDA?</a:t>
            </a:r>
            <a:br>
              <a:rPr lang="nl-NL" sz="1200">
                <a:solidFill>
                  <a:schemeClr val="dk1"/>
                </a:solidFill>
                <a:latin typeface="Arial"/>
                <a:ea typeface="Arial"/>
                <a:cs typeface="Arial"/>
                <a:sym typeface="Arial"/>
              </a:rPr>
            </a:br>
            <a:r>
              <a:rPr lang="nl-NL" sz="1200">
                <a:solidFill>
                  <a:schemeClr val="dk1"/>
                </a:solidFill>
                <a:latin typeface="Arial"/>
                <a:ea typeface="Arial"/>
                <a:cs typeface="Arial"/>
                <a:sym typeface="Arial"/>
              </a:rPr>
              <a:t>T-SEDA staat voor Toolkit for Systematic Educational Dialogue Analysis. Het is een verzameling hulpmiddelen en bronnen die de docent ondersteunen bij het bevorderen van dialogen van hoge Het helpt om een onderzoek uit te voeren om meer te weten te komen over de dialoog in de praktijk en om de benodigde wijzigingen aan te brengen.</a:t>
            </a:r>
            <a:br>
              <a:rPr lang="nl-NL" sz="1200">
                <a:solidFill>
                  <a:schemeClr val="dk1"/>
                </a:solidFill>
                <a:latin typeface="Arial"/>
                <a:ea typeface="Arial"/>
                <a:cs typeface="Arial"/>
                <a:sym typeface="Arial"/>
              </a:rPr>
            </a:br>
            <a:endParaRPr sz="1200">
              <a:solidFill>
                <a:schemeClr val="dk1"/>
              </a:solidFill>
              <a:latin typeface="Arimo"/>
              <a:ea typeface="Arimo"/>
              <a:cs typeface="Arimo"/>
              <a:sym typeface="Arimo"/>
            </a:endParaRPr>
          </a:p>
        </p:txBody>
      </p:sp>
      <p:sp>
        <p:nvSpPr>
          <p:cNvPr id="137" name="Google Shape;137;p16"/>
          <p:cNvSpPr txBox="1"/>
          <p:nvPr/>
        </p:nvSpPr>
        <p:spPr>
          <a:xfrm>
            <a:off x="439104" y="5329280"/>
            <a:ext cx="4723765" cy="1892185"/>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5550">
            <a:spAutoFit/>
          </a:bodyPr>
          <a:lstStyle/>
          <a:p>
            <a:pPr indent="0" lvl="0" marL="81280" marR="0" rtl="0" algn="l">
              <a:lnSpc>
                <a:spcPct val="100000"/>
              </a:lnSpc>
              <a:spcBef>
                <a:spcPts val="0"/>
              </a:spcBef>
              <a:spcAft>
                <a:spcPts val="0"/>
              </a:spcAft>
              <a:buNone/>
            </a:pPr>
            <a:r>
              <a:rPr b="1" lang="nl-NL" sz="1200">
                <a:solidFill>
                  <a:schemeClr val="dk1"/>
                </a:solidFill>
                <a:latin typeface="Arial"/>
                <a:ea typeface="Arial"/>
                <a:cs typeface="Arial"/>
                <a:sym typeface="Arial"/>
              </a:rPr>
              <a:t>Voor wie is T-SEDA?</a:t>
            </a:r>
            <a:br>
              <a:rPr b="1" lang="nl-NL" sz="1200">
                <a:solidFill>
                  <a:schemeClr val="dk1"/>
                </a:solidFill>
                <a:latin typeface="Arial"/>
                <a:ea typeface="Arial"/>
                <a:cs typeface="Arial"/>
                <a:sym typeface="Arial"/>
              </a:rPr>
            </a:br>
            <a:r>
              <a:rPr lang="nl-NL" sz="1200">
                <a:solidFill>
                  <a:schemeClr val="dk1"/>
                </a:solidFill>
                <a:latin typeface="Arial"/>
                <a:ea typeface="Arial"/>
                <a:cs typeface="Arial"/>
                <a:sym typeface="Arial"/>
              </a:rPr>
              <a:t>T-SEDA kan worden gebruikt door leraren van studenten in elke leeftijdsgroep, van jonge kinderen tot volwassen studenten. Het kan worden gebruikt in formele face-to-face of online leeromgevingen zoals klaslokalen en universitaire seminars, of in informele omgevingen zoals kinderclubs. Het kan worden gebruikt voor dialoog tussen volwassenen, inclusief leraren. Deze toolkit biedt voorbeelden van hoe T-SEDA is gebruikt.</a:t>
            </a:r>
            <a:br>
              <a:rPr b="1" lang="nl-NL" sz="1200">
                <a:solidFill>
                  <a:schemeClr val="dk1"/>
                </a:solidFill>
                <a:latin typeface="Arial"/>
                <a:ea typeface="Arial"/>
                <a:cs typeface="Arial"/>
                <a:sym typeface="Arial"/>
              </a:rPr>
            </a:br>
            <a:endParaRPr sz="1200">
              <a:solidFill>
                <a:schemeClr val="dk1"/>
              </a:solidFill>
              <a:highlight>
                <a:srgbClr val="00FF00"/>
              </a:highlight>
              <a:latin typeface="Arimo"/>
              <a:ea typeface="Arimo"/>
              <a:cs typeface="Arimo"/>
              <a:sym typeface="Arimo"/>
            </a:endParaRPr>
          </a:p>
        </p:txBody>
      </p:sp>
      <p:sp>
        <p:nvSpPr>
          <p:cNvPr id="138" name="Google Shape;138;p16"/>
          <p:cNvSpPr txBox="1"/>
          <p:nvPr/>
        </p:nvSpPr>
        <p:spPr>
          <a:xfrm>
            <a:off x="497514" y="3061219"/>
            <a:ext cx="4665355" cy="2078133"/>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82550" marR="0" rtl="0" algn="l">
              <a:lnSpc>
                <a:spcPct val="100000"/>
              </a:lnSpc>
              <a:spcBef>
                <a:spcPts val="0"/>
              </a:spcBef>
              <a:spcAft>
                <a:spcPts val="0"/>
              </a:spcAft>
              <a:buNone/>
            </a:pPr>
            <a:r>
              <a:rPr b="1" lang="nl-NL" sz="1200">
                <a:solidFill>
                  <a:schemeClr val="dk1"/>
                </a:solidFill>
                <a:latin typeface="Arial"/>
                <a:ea typeface="Arial"/>
                <a:cs typeface="Arial"/>
                <a:sym typeface="Arial"/>
              </a:rPr>
              <a:t>Hoe werkt T-SEDA?</a:t>
            </a:r>
            <a:br>
              <a:rPr lang="nl-NL" sz="1200">
                <a:solidFill>
                  <a:schemeClr val="dk1"/>
                </a:solidFill>
                <a:latin typeface="Arial"/>
                <a:ea typeface="Arial"/>
                <a:cs typeface="Arial"/>
                <a:sym typeface="Arial"/>
              </a:rPr>
            </a:br>
            <a:r>
              <a:rPr lang="nl-NL" sz="1200">
                <a:solidFill>
                  <a:schemeClr val="dk1"/>
                </a:solidFill>
                <a:latin typeface="Arial"/>
                <a:ea typeface="Arial"/>
                <a:cs typeface="Arial"/>
                <a:sym typeface="Arial"/>
              </a:rPr>
              <a:t>U kunt T-SEDA gebruiken om onderzoek te doen naar de dialoog in uw leeromgeving. Dit zal je helpen je bewuster te worden van hoe dialoog er op dit moment uitziet, te ontdekken wat dialoog van goede kwaliteit is en hoe je ernaar kunt luisteren, en te beslissen wat je wilt weten over dialoog in jouw omgeving. De T-SEDA-toolkit is ontworpen om zowel ondersteunend als flexibel te zijn. Het is een stapsgewijze handleiding, maar u kunt de materialen ook aanpassen en toevoegen aan uw eigen behoeften en interesses.</a:t>
            </a:r>
            <a:br>
              <a:rPr lang="nl-NL" sz="1200">
                <a:solidFill>
                  <a:schemeClr val="dk1"/>
                </a:solidFill>
                <a:latin typeface="Arial"/>
                <a:ea typeface="Arial"/>
                <a:cs typeface="Arial"/>
                <a:sym typeface="Arial"/>
              </a:rPr>
            </a:br>
            <a:endParaRPr sz="1200">
              <a:solidFill>
                <a:schemeClr val="dk1"/>
              </a:solidFill>
              <a:latin typeface="Arimo"/>
              <a:ea typeface="Arimo"/>
              <a:cs typeface="Arimo"/>
              <a:sym typeface="Arimo"/>
            </a:endParaRPr>
          </a:p>
        </p:txBody>
      </p:sp>
      <p:sp>
        <p:nvSpPr>
          <p:cNvPr id="139" name="Google Shape;139;p16"/>
          <p:cNvSpPr txBox="1"/>
          <p:nvPr/>
        </p:nvSpPr>
        <p:spPr>
          <a:xfrm>
            <a:off x="5540056" y="4925816"/>
            <a:ext cx="4714240" cy="2233304"/>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8100">
            <a:spAutoFit/>
          </a:bodyPr>
          <a:lstStyle/>
          <a:p>
            <a:pPr indent="0" lvl="0" marL="83185" marR="0" rtl="0" algn="l">
              <a:lnSpc>
                <a:spcPct val="100000"/>
              </a:lnSpc>
              <a:spcBef>
                <a:spcPts val="0"/>
              </a:spcBef>
              <a:spcAft>
                <a:spcPts val="0"/>
              </a:spcAft>
              <a:buNone/>
            </a:pPr>
            <a:r>
              <a:rPr b="1" lang="nl-NL" sz="1200">
                <a:solidFill>
                  <a:schemeClr val="dk1"/>
                </a:solidFill>
                <a:latin typeface="Arial"/>
                <a:ea typeface="Arial"/>
                <a:cs typeface="Arial"/>
                <a:sym typeface="Arial"/>
              </a:rPr>
              <a:t>Wat moet ik weten?</a:t>
            </a:r>
            <a:br>
              <a:rPr b="1" lang="nl-NL" sz="1200">
                <a:solidFill>
                  <a:schemeClr val="dk1"/>
                </a:solidFill>
                <a:latin typeface="Arial"/>
                <a:ea typeface="Arial"/>
                <a:cs typeface="Arial"/>
                <a:sym typeface="Arial"/>
              </a:rPr>
            </a:br>
            <a:r>
              <a:rPr lang="nl-NL" sz="1200">
                <a:solidFill>
                  <a:schemeClr val="dk1"/>
                </a:solidFill>
                <a:latin typeface="Arial"/>
                <a:ea typeface="Arial"/>
                <a:cs typeface="Arial"/>
                <a:sym typeface="Arial"/>
              </a:rPr>
              <a:t>Je vindt alles wat je nodig hebt in deze toolkit en op de website van T-SEDA: </a:t>
            </a:r>
            <a:r>
              <a:rPr lang="nl-NL" sz="1200" u="sng">
                <a:solidFill>
                  <a:schemeClr val="hlink"/>
                </a:solidFill>
                <a:latin typeface="Arial"/>
                <a:ea typeface="Arial"/>
                <a:cs typeface="Arial"/>
                <a:sym typeface="Arial"/>
                <a:hlinkClick r:id="rId3"/>
              </a:rPr>
              <a:t>http://bit.ly/T-SEDA</a:t>
            </a:r>
            <a:r>
              <a:rPr lang="nl-NL" sz="1200">
                <a:solidFill>
                  <a:schemeClr val="dk1"/>
                </a:solidFill>
                <a:latin typeface="Arial"/>
                <a:ea typeface="Arial"/>
                <a:cs typeface="Arial"/>
                <a:sym typeface="Arial"/>
              </a:rPr>
              <a:t>. Er is een schat aan andere bronnen om u te ondersteunen op deze website: </a:t>
            </a:r>
            <a:r>
              <a:rPr lang="nl-NL" sz="1200" u="sng">
                <a:solidFill>
                  <a:schemeClr val="hlink"/>
                </a:solidFill>
                <a:latin typeface="Arimo"/>
                <a:ea typeface="Arimo"/>
                <a:cs typeface="Arimo"/>
                <a:sym typeface="Arimo"/>
                <a:hlinkClick r:id="rId4"/>
              </a:rPr>
              <a:t>www.edudialogue.org.</a:t>
            </a:r>
            <a:r>
              <a:rPr lang="nl-NL" sz="1200">
                <a:solidFill>
                  <a:schemeClr val="dk1"/>
                </a:solidFill>
                <a:latin typeface="Arial"/>
                <a:ea typeface="Arial"/>
                <a:cs typeface="Arial"/>
                <a:sym typeface="Arial"/>
              </a:rPr>
              <a:t>. In de hele toolkit zijn er wegwijzers naar waar u de informatie kunt vinden die u nodig hebt.</a:t>
            </a:r>
            <a:br>
              <a:rPr lang="nl-NL" sz="1200">
                <a:solidFill>
                  <a:schemeClr val="dk1"/>
                </a:solidFill>
                <a:latin typeface="Arial"/>
                <a:ea typeface="Arial"/>
                <a:cs typeface="Arial"/>
                <a:sym typeface="Arial"/>
              </a:rPr>
            </a:br>
            <a:r>
              <a:rPr lang="nl-NL" sz="1200">
                <a:solidFill>
                  <a:schemeClr val="dk1"/>
                </a:solidFill>
                <a:latin typeface="Arial"/>
                <a:ea typeface="Arial"/>
                <a:cs typeface="Arial"/>
                <a:sym typeface="Arial"/>
              </a:rPr>
              <a:t>Video 5: </a:t>
            </a:r>
            <a:endParaRPr/>
          </a:p>
          <a:p>
            <a:pPr indent="0" lvl="0" marL="83185" marR="0" rtl="0" algn="l">
              <a:lnSpc>
                <a:spcPct val="100000"/>
              </a:lnSpc>
              <a:spcBef>
                <a:spcPts val="615"/>
              </a:spcBef>
              <a:spcAft>
                <a:spcPts val="0"/>
              </a:spcAft>
              <a:buNone/>
            </a:pPr>
            <a:r>
              <a:rPr lang="nl-NL" sz="1200">
                <a:solidFill>
                  <a:schemeClr val="dk1"/>
                </a:solidFill>
                <a:latin typeface="Arial"/>
                <a:ea typeface="Arial"/>
                <a:cs typeface="Arial"/>
                <a:sym typeface="Arial"/>
              </a:rPr>
              <a:t>De </a:t>
            </a:r>
            <a:r>
              <a:rPr lang="nl-NL" sz="1200" u="sng">
                <a:solidFill>
                  <a:schemeClr val="hlink"/>
                </a:solidFill>
                <a:latin typeface="Arial"/>
                <a:ea typeface="Arial"/>
                <a:cs typeface="Arial"/>
                <a:sym typeface="Arial"/>
                <a:hlinkClick r:id="rId5"/>
              </a:rPr>
              <a:t>T-SEDA pack-welkomstgids </a:t>
            </a:r>
            <a:r>
              <a:rPr lang="nl-NL" sz="1200">
                <a:solidFill>
                  <a:schemeClr val="dk1"/>
                </a:solidFill>
                <a:latin typeface="Arial"/>
                <a:ea typeface="Arial"/>
                <a:cs typeface="Arial"/>
                <a:sym typeface="Arial"/>
              </a:rPr>
              <a:t>is een handig overzicht van het gebruik van de toolkit</a:t>
            </a:r>
            <a:br>
              <a:rPr b="1" lang="nl-NL" sz="1200">
                <a:solidFill>
                  <a:schemeClr val="dk1"/>
                </a:solidFill>
                <a:latin typeface="Arial"/>
                <a:ea typeface="Arial"/>
                <a:cs typeface="Arial"/>
                <a:sym typeface="Arial"/>
              </a:rPr>
            </a:br>
            <a:endParaRPr sz="1200">
              <a:solidFill>
                <a:schemeClr val="dk1"/>
              </a:solidFill>
              <a:latin typeface="Arimo"/>
              <a:ea typeface="Arimo"/>
              <a:cs typeface="Arimo"/>
              <a:sym typeface="Arimo"/>
            </a:endParaRPr>
          </a:p>
        </p:txBody>
      </p:sp>
      <p:sp>
        <p:nvSpPr>
          <p:cNvPr id="140" name="Google Shape;140;p16"/>
          <p:cNvSpPr/>
          <p:nvPr/>
        </p:nvSpPr>
        <p:spPr>
          <a:xfrm>
            <a:off x="6261100" y="6179824"/>
            <a:ext cx="344170" cy="344801"/>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 name="Google Shape;141;p16"/>
          <p:cNvSpPr txBox="1"/>
          <p:nvPr/>
        </p:nvSpPr>
        <p:spPr>
          <a:xfrm>
            <a:off x="5285281" y="7088109"/>
            <a:ext cx="121920" cy="16764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lang="nl-NL" sz="1000">
                <a:solidFill>
                  <a:schemeClr val="dk1"/>
                </a:solidFill>
                <a:latin typeface="Arial"/>
                <a:ea typeface="Arial"/>
                <a:cs typeface="Arial"/>
                <a:sym typeface="Arial"/>
              </a:rPr>
              <a:t>1</a:t>
            </a:r>
            <a:endParaRPr sz="1000">
              <a:solidFill>
                <a:schemeClr val="dk1"/>
              </a:solidFill>
              <a:latin typeface="Arial"/>
              <a:ea typeface="Arial"/>
              <a:cs typeface="Arial"/>
              <a:sym typeface="Arial"/>
            </a:endParaRPr>
          </a:p>
        </p:txBody>
      </p:sp>
      <p:sp>
        <p:nvSpPr>
          <p:cNvPr id="142" name="Google Shape;142;p16"/>
          <p:cNvSpPr txBox="1"/>
          <p:nvPr/>
        </p:nvSpPr>
        <p:spPr>
          <a:xfrm>
            <a:off x="5530533" y="1274915"/>
            <a:ext cx="4714240" cy="3156633"/>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8100">
            <a:spAutoFit/>
          </a:bodyPr>
          <a:lstStyle/>
          <a:p>
            <a:pPr indent="0" lvl="0" marL="83185" marR="0" rtl="0" algn="l">
              <a:lnSpc>
                <a:spcPct val="100000"/>
              </a:lnSpc>
              <a:spcBef>
                <a:spcPts val="0"/>
              </a:spcBef>
              <a:spcAft>
                <a:spcPts val="0"/>
              </a:spcAft>
              <a:buNone/>
            </a:pPr>
            <a:r>
              <a:rPr b="1" lang="nl-NL" sz="1200">
                <a:solidFill>
                  <a:schemeClr val="dk1"/>
                </a:solidFill>
                <a:latin typeface="Arial"/>
                <a:ea typeface="Arial"/>
                <a:cs typeface="Arial"/>
                <a:sym typeface="Arial"/>
              </a:rPr>
              <a:t>Samenwerken met collega's</a:t>
            </a:r>
            <a:endParaRPr/>
          </a:p>
          <a:p>
            <a:pPr indent="0" lvl="0" marL="83185" marR="0" rtl="0" algn="l">
              <a:lnSpc>
                <a:spcPct val="100000"/>
              </a:lnSpc>
              <a:spcBef>
                <a:spcPts val="615"/>
              </a:spcBef>
              <a:spcAft>
                <a:spcPts val="0"/>
              </a:spcAft>
              <a:buNone/>
            </a:pPr>
            <a:r>
              <a:rPr lang="nl-NL" sz="1200">
                <a:solidFill>
                  <a:schemeClr val="dk1"/>
                </a:solidFill>
                <a:latin typeface="Arial"/>
                <a:ea typeface="Arial"/>
                <a:cs typeface="Arial"/>
                <a:sym typeface="Arial"/>
              </a:rPr>
              <a:t>Je kunt gewoon naar je eigen praktijk kijken, maar het is zeer effectief om onderzoek te doen samen met of in samenwerking met anderen die dezelfde interesse hebben in het ontwikkelen van een dialoog. Deze manier van werken bevelen wij waar mogelijk aan, ter ondersteuning van de kritische reflectie met collega’s. T-SEDA-onderzoek kan zelfs een aandachtspunt zijn voor een hele school of instelling.</a:t>
            </a:r>
            <a:endParaRPr/>
          </a:p>
          <a:p>
            <a:pPr indent="0" lvl="0" marL="83185" marR="0" rtl="0" algn="l">
              <a:lnSpc>
                <a:spcPct val="100000"/>
              </a:lnSpc>
              <a:spcBef>
                <a:spcPts val="615"/>
              </a:spcBef>
              <a:spcAft>
                <a:spcPts val="0"/>
              </a:spcAft>
              <a:buNone/>
            </a:pPr>
            <a:r>
              <a:t/>
            </a:r>
            <a:endParaRPr sz="1200">
              <a:solidFill>
                <a:schemeClr val="dk1"/>
              </a:solidFill>
              <a:latin typeface="Arial"/>
              <a:ea typeface="Arial"/>
              <a:cs typeface="Arial"/>
              <a:sym typeface="Arial"/>
            </a:endParaRPr>
          </a:p>
          <a:p>
            <a:pPr indent="0" lvl="0" marL="83185" marR="0" rtl="0" algn="l">
              <a:lnSpc>
                <a:spcPct val="100000"/>
              </a:lnSpc>
              <a:spcBef>
                <a:spcPts val="615"/>
              </a:spcBef>
              <a:spcAft>
                <a:spcPts val="0"/>
              </a:spcAft>
              <a:buNone/>
            </a:pPr>
            <a:r>
              <a:rPr lang="nl-NL" sz="1200">
                <a:solidFill>
                  <a:schemeClr val="dk1"/>
                </a:solidFill>
                <a:latin typeface="Arial"/>
                <a:ea typeface="Arial"/>
                <a:cs typeface="Arial"/>
                <a:sym typeface="Arial"/>
              </a:rPr>
              <a:t>We hebben gemerkt dat het heel goed werkt om een ​​lokale facilitator te hebben die vergaderingen tussen collega's kan beleggen en ondersteuning kan bieden. Een gepubliceerd artikel over hoe dit werkt kunt u </a:t>
            </a:r>
            <a:r>
              <a:rPr lang="nl-NL" sz="1200" u="sng">
                <a:solidFill>
                  <a:schemeClr val="hlink"/>
                </a:solidFill>
                <a:latin typeface="Arial"/>
                <a:ea typeface="Arial"/>
                <a:cs typeface="Arial"/>
                <a:sym typeface="Arial"/>
                <a:hlinkClick r:id="rId7"/>
              </a:rPr>
              <a:t>hier</a:t>
            </a:r>
            <a:r>
              <a:rPr lang="nl-NL" sz="1200">
                <a:solidFill>
                  <a:schemeClr val="dk1"/>
                </a:solidFill>
                <a:latin typeface="Arial"/>
                <a:ea typeface="Arial"/>
                <a:cs typeface="Arial"/>
                <a:sym typeface="Arial"/>
              </a:rPr>
              <a:t> lezen en een cursus voor facilitators is beschikbaar via </a:t>
            </a:r>
            <a:r>
              <a:rPr lang="nl-NL" sz="1200" u="sng">
                <a:solidFill>
                  <a:schemeClr val="hlink"/>
                </a:solidFill>
                <a:latin typeface="Arial"/>
                <a:ea typeface="Arial"/>
                <a:cs typeface="Arial"/>
                <a:sym typeface="Arial"/>
                <a:hlinkClick r:id="rId8"/>
              </a:rPr>
              <a:t>Camtree</a:t>
            </a:r>
            <a:r>
              <a:rPr lang="nl-NL" sz="1200">
                <a:solidFill>
                  <a:schemeClr val="dk1"/>
                </a:solidFill>
                <a:latin typeface="Arial"/>
                <a:ea typeface="Arial"/>
                <a:cs typeface="Arial"/>
                <a:sym typeface="Arial"/>
              </a:rPr>
              <a:t>.</a:t>
            </a:r>
            <a:br>
              <a:rPr b="1" lang="nl-NL" sz="1200">
                <a:solidFill>
                  <a:schemeClr val="dk1"/>
                </a:solidFill>
                <a:latin typeface="Arial"/>
                <a:ea typeface="Arial"/>
                <a:cs typeface="Arial"/>
                <a:sym typeface="Arial"/>
              </a:rPr>
            </a:br>
            <a:endParaRPr sz="1200">
              <a:solidFill>
                <a:schemeClr val="dk1"/>
              </a:solidFill>
              <a:latin typeface="Arimo"/>
              <a:ea typeface="Arimo"/>
              <a:cs typeface="Arimo"/>
              <a:sym typeface="Arim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7" name="Shape 147"/>
        <p:cNvGrpSpPr/>
        <p:nvPr/>
      </p:nvGrpSpPr>
      <p:grpSpPr>
        <a:xfrm>
          <a:off x="0" y="0"/>
          <a:ext cx="0" cy="0"/>
          <a:chOff x="0" y="0"/>
          <a:chExt cx="0" cy="0"/>
        </a:xfrm>
      </p:grpSpPr>
      <p:sp>
        <p:nvSpPr>
          <p:cNvPr id="148" name="Google Shape;148;p17"/>
          <p:cNvSpPr/>
          <p:nvPr/>
        </p:nvSpPr>
        <p:spPr>
          <a:xfrm>
            <a:off x="7029336" y="881260"/>
            <a:ext cx="3006086" cy="199643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 name="Google Shape;149;p17"/>
          <p:cNvSpPr txBox="1"/>
          <p:nvPr/>
        </p:nvSpPr>
        <p:spPr>
          <a:xfrm>
            <a:off x="5285281" y="7088109"/>
            <a:ext cx="121920" cy="16764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lang="nl-NL" sz="1000">
                <a:solidFill>
                  <a:schemeClr val="dk1"/>
                </a:solidFill>
                <a:latin typeface="Arial"/>
                <a:ea typeface="Arial"/>
                <a:cs typeface="Arial"/>
                <a:sym typeface="Arial"/>
              </a:rPr>
              <a:t>2</a:t>
            </a:r>
            <a:endParaRPr sz="1000">
              <a:solidFill>
                <a:schemeClr val="dk1"/>
              </a:solidFill>
              <a:latin typeface="Arial"/>
              <a:ea typeface="Arial"/>
              <a:cs typeface="Arial"/>
              <a:sym typeface="Arial"/>
            </a:endParaRPr>
          </a:p>
        </p:txBody>
      </p:sp>
      <p:grpSp>
        <p:nvGrpSpPr>
          <p:cNvPr id="150" name="Google Shape;150;p17"/>
          <p:cNvGrpSpPr/>
          <p:nvPr/>
        </p:nvGrpSpPr>
        <p:grpSpPr>
          <a:xfrm>
            <a:off x="881429" y="3783245"/>
            <a:ext cx="9051542" cy="3606334"/>
            <a:chOff x="639953" y="1820"/>
            <a:chExt cx="9051542" cy="3606334"/>
          </a:xfrm>
        </p:grpSpPr>
        <p:sp>
          <p:nvSpPr>
            <p:cNvPr id="151" name="Google Shape;151;p17"/>
            <p:cNvSpPr/>
            <p:nvPr/>
          </p:nvSpPr>
          <p:spPr>
            <a:xfrm>
              <a:off x="639953" y="4297"/>
              <a:ext cx="2624754" cy="1046835"/>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7"/>
            <p:cNvSpPr txBox="1"/>
            <p:nvPr/>
          </p:nvSpPr>
          <p:spPr>
            <a:xfrm>
              <a:off x="1163371" y="4297"/>
              <a:ext cx="1577919" cy="1046835"/>
            </a:xfrm>
            <a:prstGeom prst="rect">
              <a:avLst/>
            </a:prstGeom>
            <a:noFill/>
            <a:ln>
              <a:noFill/>
            </a:ln>
          </p:spPr>
          <p:txBody>
            <a:bodyPr anchorCtr="0" anchor="ctr" bIns="15225" lIns="30475" spcFirstLastPara="1" rIns="0" wrap="square" tIns="15225">
              <a:noAutofit/>
            </a:bodyPr>
            <a:lstStyle/>
            <a:p>
              <a:pPr indent="0" lvl="0" marL="0" marR="0" rtl="0" algn="ctr">
                <a:lnSpc>
                  <a:spcPct val="90000"/>
                </a:lnSpc>
                <a:spcBef>
                  <a:spcPts val="0"/>
                </a:spcBef>
                <a:spcAft>
                  <a:spcPts val="0"/>
                </a:spcAft>
                <a:buClr>
                  <a:schemeClr val="lt1"/>
                </a:buClr>
                <a:buSzPts val="2400"/>
                <a:buFont typeface="Calibri"/>
                <a:buNone/>
              </a:pPr>
              <a:r>
                <a:rPr b="1" lang="nl-NL" sz="2400">
                  <a:solidFill>
                    <a:schemeClr val="lt1"/>
                  </a:solidFill>
                  <a:latin typeface="Calibri"/>
                  <a:ea typeface="Calibri"/>
                  <a:cs typeface="Calibri"/>
                  <a:sym typeface="Calibri"/>
                </a:rPr>
                <a:t>Tool 1</a:t>
              </a:r>
              <a:endParaRPr/>
            </a:p>
            <a:p>
              <a:pPr indent="0" lvl="0" marL="0" marR="0" rtl="0" algn="ctr">
                <a:lnSpc>
                  <a:spcPct val="90000"/>
                </a:lnSpc>
                <a:spcBef>
                  <a:spcPts val="840"/>
                </a:spcBef>
                <a:spcAft>
                  <a:spcPts val="0"/>
                </a:spcAft>
                <a:buClr>
                  <a:schemeClr val="lt1"/>
                </a:buClr>
                <a:buSzPts val="1400"/>
                <a:buFont typeface="Calibri"/>
                <a:buNone/>
              </a:pPr>
              <a:r>
                <a:rPr b="0" lang="nl-NL" sz="1400">
                  <a:solidFill>
                    <a:schemeClr val="lt1"/>
                  </a:solidFill>
                  <a:latin typeface="Calibri"/>
                  <a:ea typeface="Calibri"/>
                  <a:cs typeface="Calibri"/>
                  <a:sym typeface="Calibri"/>
                </a:rPr>
                <a:t>Schema beginsituatie</a:t>
              </a:r>
              <a:endParaRPr/>
            </a:p>
          </p:txBody>
        </p:sp>
        <p:sp>
          <p:nvSpPr>
            <p:cNvPr id="153" name="Google Shape;153;p17"/>
            <p:cNvSpPr/>
            <p:nvPr/>
          </p:nvSpPr>
          <p:spPr>
            <a:xfrm>
              <a:off x="2852862" y="1820"/>
              <a:ext cx="2008971" cy="1051790"/>
            </a:xfrm>
            <a:prstGeom prst="chevron">
              <a:avLst>
                <a:gd fmla="val 50000" name="adj"/>
              </a:avLst>
            </a:prstGeom>
            <a:solidFill>
              <a:srgbClr val="C2D59B">
                <a:alpha val="89803"/>
              </a:srgbClr>
            </a:solidFill>
            <a:ln cap="flat" cmpd="sng" w="25400">
              <a:solidFill>
                <a:srgbClr val="CFD7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7"/>
            <p:cNvSpPr txBox="1"/>
            <p:nvPr/>
          </p:nvSpPr>
          <p:spPr>
            <a:xfrm>
              <a:off x="3378757" y="1820"/>
              <a:ext cx="957181" cy="1051790"/>
            </a:xfrm>
            <a:prstGeom prst="rect">
              <a:avLst/>
            </a:prstGeom>
            <a:noFill/>
            <a:ln>
              <a:noFill/>
            </a:ln>
          </p:spPr>
          <p:txBody>
            <a:bodyPr anchorCtr="0" anchor="ctr" bIns="7600" lIns="15225" spcFirstLastPara="1" rIns="0" wrap="square" tIns="7600">
              <a:noAutofit/>
            </a:bodyPr>
            <a:lstStyle/>
            <a:p>
              <a:pPr indent="0" lvl="0" marL="0" marR="0" rtl="0" algn="l">
                <a:lnSpc>
                  <a:spcPct val="90000"/>
                </a:lnSpc>
                <a:spcBef>
                  <a:spcPts val="0"/>
                </a:spcBef>
                <a:spcAft>
                  <a:spcPts val="0"/>
                </a:spcAft>
                <a:buClr>
                  <a:schemeClr val="dk1"/>
                </a:buClr>
                <a:buSzPts val="1200"/>
                <a:buFont typeface="Calibri"/>
                <a:buNone/>
              </a:pPr>
              <a:r>
                <a:rPr lang="nl-NL" sz="1200">
                  <a:solidFill>
                    <a:schemeClr val="dk1"/>
                  </a:solidFill>
                  <a:latin typeface="Calibri"/>
                  <a:ea typeface="Calibri"/>
                  <a:cs typeface="Calibri"/>
                  <a:sym typeface="Calibri"/>
                </a:rPr>
                <a:t>Begin door </a:t>
              </a:r>
              <a:r>
                <a:rPr b="1" lang="nl-NL" sz="1200">
                  <a:solidFill>
                    <a:schemeClr val="dk1"/>
                  </a:solidFill>
                  <a:latin typeface="Calibri"/>
                  <a:ea typeface="Calibri"/>
                  <a:cs typeface="Calibri"/>
                  <a:sym typeface="Calibri"/>
                </a:rPr>
                <a:t>systematisch</a:t>
              </a:r>
              <a:r>
                <a:rPr lang="nl-NL" sz="1200">
                  <a:solidFill>
                    <a:schemeClr val="dk1"/>
                  </a:solidFill>
                  <a:latin typeface="Calibri"/>
                  <a:ea typeface="Calibri"/>
                  <a:cs typeface="Calibri"/>
                  <a:sym typeface="Calibri"/>
                </a:rPr>
                <a:t> te kijken en na te denken over je huidige praktijk.</a:t>
              </a:r>
              <a:endParaRPr/>
            </a:p>
          </p:txBody>
        </p:sp>
        <p:sp>
          <p:nvSpPr>
            <p:cNvPr id="155" name="Google Shape;155;p17"/>
            <p:cNvSpPr/>
            <p:nvPr/>
          </p:nvSpPr>
          <p:spPr>
            <a:xfrm>
              <a:off x="4493707" y="1820"/>
              <a:ext cx="5197788" cy="1051790"/>
            </a:xfrm>
            <a:prstGeom prst="chevron">
              <a:avLst>
                <a:gd fmla="val 50000" name="adj"/>
              </a:avLst>
            </a:prstGeom>
            <a:solidFill>
              <a:srgbClr val="FBFAF8">
                <a:alpha val="89803"/>
              </a:srgbClr>
            </a:solidFill>
            <a:ln cap="flat" cmpd="sng" w="25400">
              <a:solidFill>
                <a:srgbClr val="CFD7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7"/>
            <p:cNvSpPr txBox="1"/>
            <p:nvPr/>
          </p:nvSpPr>
          <p:spPr>
            <a:xfrm>
              <a:off x="5019602" y="1820"/>
              <a:ext cx="4145998" cy="1051790"/>
            </a:xfrm>
            <a:prstGeom prst="rect">
              <a:avLst/>
            </a:prstGeom>
            <a:noFill/>
            <a:ln>
              <a:noFill/>
            </a:ln>
          </p:spPr>
          <p:txBody>
            <a:bodyPr anchorCtr="0" anchor="ctr" bIns="7600" lIns="15225" spcFirstLastPara="1" rIns="0" wrap="square" tIns="7600">
              <a:noAutofit/>
            </a:bodyPr>
            <a:lstStyle/>
            <a:p>
              <a:pPr indent="0" lvl="0" marL="0" marR="0" rtl="0" algn="l">
                <a:lnSpc>
                  <a:spcPct val="90000"/>
                </a:lnSpc>
                <a:spcBef>
                  <a:spcPts val="0"/>
                </a:spcBef>
                <a:spcAft>
                  <a:spcPts val="0"/>
                </a:spcAft>
                <a:buClr>
                  <a:schemeClr val="dk1"/>
                </a:buClr>
                <a:buSzPts val="1200"/>
                <a:buFont typeface="Calibri"/>
                <a:buNone/>
              </a:pPr>
              <a:r>
                <a:rPr lang="nl-NL" sz="1200">
                  <a:solidFill>
                    <a:schemeClr val="dk1"/>
                  </a:solidFill>
                  <a:latin typeface="Calibri"/>
                  <a:ea typeface="Calibri"/>
                  <a:cs typeface="Calibri"/>
                  <a:sym typeface="Calibri"/>
                </a:rPr>
                <a:t>Goede onderzoeken beginnen met het identificeren van problematische, raadselachtige of interessante aspecten van de praktijk. Dit helpt om erachter te komen waar je onderzoek (of inkijkje)op wil richten.</a:t>
              </a:r>
              <a:endParaRPr/>
            </a:p>
          </p:txBody>
        </p:sp>
        <p:sp>
          <p:nvSpPr>
            <p:cNvPr id="157" name="Google Shape;157;p17"/>
            <p:cNvSpPr/>
            <p:nvPr/>
          </p:nvSpPr>
          <p:spPr>
            <a:xfrm>
              <a:off x="639953" y="1231020"/>
              <a:ext cx="2664957" cy="1071938"/>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7"/>
            <p:cNvSpPr txBox="1"/>
            <p:nvPr/>
          </p:nvSpPr>
          <p:spPr>
            <a:xfrm>
              <a:off x="1175922" y="1231020"/>
              <a:ext cx="1593019" cy="1071938"/>
            </a:xfrm>
            <a:prstGeom prst="rect">
              <a:avLst/>
            </a:prstGeom>
            <a:noFill/>
            <a:ln>
              <a:noFill/>
            </a:ln>
          </p:spPr>
          <p:txBody>
            <a:bodyPr anchorCtr="0" anchor="ctr" bIns="15225" lIns="30475" spcFirstLastPara="1" rIns="0" wrap="square" tIns="15225">
              <a:noAutofit/>
            </a:bodyPr>
            <a:lstStyle/>
            <a:p>
              <a:pPr indent="0" lvl="0" marL="0" marR="0" rtl="0" algn="ctr">
                <a:lnSpc>
                  <a:spcPct val="90000"/>
                </a:lnSpc>
                <a:spcBef>
                  <a:spcPts val="0"/>
                </a:spcBef>
                <a:spcAft>
                  <a:spcPts val="0"/>
                </a:spcAft>
                <a:buClr>
                  <a:schemeClr val="lt1"/>
                </a:buClr>
                <a:buSzPts val="2400"/>
                <a:buFont typeface="Calibri"/>
                <a:buNone/>
              </a:pPr>
              <a:r>
                <a:rPr b="1" lang="nl-NL" sz="2400">
                  <a:solidFill>
                    <a:schemeClr val="lt1"/>
                  </a:solidFill>
                  <a:latin typeface="Calibri"/>
                  <a:ea typeface="Calibri"/>
                  <a:cs typeface="Calibri"/>
                  <a:sym typeface="Calibri"/>
                </a:rPr>
                <a:t>Tool 2</a:t>
              </a:r>
              <a:endParaRPr/>
            </a:p>
            <a:p>
              <a:pPr indent="0" lvl="0" marL="0" marR="0" rtl="0" algn="ctr">
                <a:lnSpc>
                  <a:spcPct val="90000"/>
                </a:lnSpc>
                <a:spcBef>
                  <a:spcPts val="840"/>
                </a:spcBef>
                <a:spcAft>
                  <a:spcPts val="0"/>
                </a:spcAft>
                <a:buClr>
                  <a:schemeClr val="lt1"/>
                </a:buClr>
                <a:buSzPts val="1400"/>
                <a:buFont typeface="Calibri"/>
                <a:buNone/>
              </a:pPr>
              <a:r>
                <a:rPr lang="nl-NL" sz="1400">
                  <a:solidFill>
                    <a:schemeClr val="lt1"/>
                  </a:solidFill>
                  <a:latin typeface="Calibri"/>
                  <a:ea typeface="Calibri"/>
                  <a:cs typeface="Calibri"/>
                  <a:sym typeface="Calibri"/>
                </a:rPr>
                <a:t>Reflectieve cyclus voor onderzoek in de klas</a:t>
              </a:r>
              <a:endParaRPr/>
            </a:p>
          </p:txBody>
        </p:sp>
        <p:sp>
          <p:nvSpPr>
            <p:cNvPr id="159" name="Google Shape;159;p17"/>
            <p:cNvSpPr/>
            <p:nvPr/>
          </p:nvSpPr>
          <p:spPr>
            <a:xfrm>
              <a:off x="2893065" y="1241094"/>
              <a:ext cx="2629475" cy="1051790"/>
            </a:xfrm>
            <a:prstGeom prst="chevron">
              <a:avLst>
                <a:gd fmla="val 50000" name="adj"/>
              </a:avLst>
            </a:prstGeom>
            <a:solidFill>
              <a:srgbClr val="C2D59B">
                <a:alpha val="89803"/>
              </a:srgbClr>
            </a:solidFill>
            <a:ln cap="flat" cmpd="sng" w="25400">
              <a:solidFill>
                <a:srgbClr val="CFD7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7"/>
            <p:cNvSpPr txBox="1"/>
            <p:nvPr/>
          </p:nvSpPr>
          <p:spPr>
            <a:xfrm>
              <a:off x="3418960" y="1241094"/>
              <a:ext cx="1577685" cy="1051790"/>
            </a:xfrm>
            <a:prstGeom prst="rect">
              <a:avLst/>
            </a:prstGeom>
            <a:noFill/>
            <a:ln>
              <a:noFill/>
            </a:ln>
          </p:spPr>
          <p:txBody>
            <a:bodyPr anchorCtr="0" anchor="ctr" bIns="7600" lIns="15225" spcFirstLastPara="1" rIns="0" wrap="square" tIns="7600">
              <a:noAutofit/>
            </a:bodyPr>
            <a:lstStyle/>
            <a:p>
              <a:pPr indent="0" lvl="0" marL="0" marR="0" rtl="0" algn="l">
                <a:lnSpc>
                  <a:spcPct val="90000"/>
                </a:lnSpc>
                <a:spcBef>
                  <a:spcPts val="0"/>
                </a:spcBef>
                <a:spcAft>
                  <a:spcPts val="0"/>
                </a:spcAft>
                <a:buClr>
                  <a:schemeClr val="dk1"/>
                </a:buClr>
                <a:buSzPts val="1200"/>
                <a:buFont typeface="Calibri"/>
                <a:buNone/>
              </a:pPr>
              <a:r>
                <a:rPr lang="nl-NL" sz="1200">
                  <a:solidFill>
                    <a:schemeClr val="dk1"/>
                  </a:solidFill>
                  <a:latin typeface="Calibri"/>
                  <a:ea typeface="Calibri"/>
                  <a:cs typeface="Calibri"/>
                  <a:sym typeface="Calibri"/>
                </a:rPr>
                <a:t>Gebruik een stapsgewijze reflectieve cyclus om je praktijk te transformeren en houd bij hoe dit gebeurt.</a:t>
              </a:r>
              <a:endParaRPr/>
            </a:p>
          </p:txBody>
        </p:sp>
        <p:sp>
          <p:nvSpPr>
            <p:cNvPr id="161" name="Google Shape;161;p17"/>
            <p:cNvSpPr/>
            <p:nvPr/>
          </p:nvSpPr>
          <p:spPr>
            <a:xfrm>
              <a:off x="5154413" y="1241499"/>
              <a:ext cx="4446126" cy="1050980"/>
            </a:xfrm>
            <a:prstGeom prst="chevron">
              <a:avLst>
                <a:gd fmla="val 50000" name="adj"/>
              </a:avLst>
            </a:prstGeom>
            <a:solidFill>
              <a:srgbClr val="FBFAF8">
                <a:alpha val="89803"/>
              </a:srgbClr>
            </a:solidFill>
            <a:ln cap="flat" cmpd="sng" w="25400">
              <a:solidFill>
                <a:srgbClr val="CFD7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7"/>
            <p:cNvSpPr txBox="1"/>
            <p:nvPr/>
          </p:nvSpPr>
          <p:spPr>
            <a:xfrm>
              <a:off x="5679903" y="1241499"/>
              <a:ext cx="3395146" cy="1050980"/>
            </a:xfrm>
            <a:prstGeom prst="rect">
              <a:avLst/>
            </a:prstGeom>
            <a:noFill/>
            <a:ln>
              <a:noFill/>
            </a:ln>
          </p:spPr>
          <p:txBody>
            <a:bodyPr anchorCtr="0" anchor="ctr" bIns="7600" lIns="15225" spcFirstLastPara="1" rIns="0" wrap="square" tIns="7600">
              <a:noAutofit/>
            </a:bodyPr>
            <a:lstStyle/>
            <a:p>
              <a:pPr indent="0" lvl="0" marL="0" marR="0" rtl="0" algn="ctr">
                <a:lnSpc>
                  <a:spcPct val="90000"/>
                </a:lnSpc>
                <a:spcBef>
                  <a:spcPts val="0"/>
                </a:spcBef>
                <a:spcAft>
                  <a:spcPts val="0"/>
                </a:spcAft>
                <a:buClr>
                  <a:schemeClr val="dk1"/>
                </a:buClr>
                <a:buSzPts val="1200"/>
                <a:buFont typeface="Calibri"/>
                <a:buNone/>
              </a:pPr>
              <a:r>
                <a:rPr lang="nl-NL" sz="1200">
                  <a:solidFill>
                    <a:schemeClr val="dk1"/>
                  </a:solidFill>
                  <a:latin typeface="Calibri"/>
                  <a:ea typeface="Calibri"/>
                  <a:cs typeface="Calibri"/>
                  <a:sym typeface="Calibri"/>
                </a:rPr>
                <a:t>Deze gids leidt de docent door het proces van het opzetten van een onderzoek naar de dialoog in eigen klas. </a:t>
              </a:r>
              <a:endParaRPr/>
            </a:p>
          </p:txBody>
        </p:sp>
        <p:sp>
          <p:nvSpPr>
            <p:cNvPr id="163" name="Google Shape;163;p17"/>
            <p:cNvSpPr/>
            <p:nvPr/>
          </p:nvSpPr>
          <p:spPr>
            <a:xfrm>
              <a:off x="639953" y="2480369"/>
              <a:ext cx="2750842" cy="1127785"/>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7"/>
            <p:cNvSpPr txBox="1"/>
            <p:nvPr/>
          </p:nvSpPr>
          <p:spPr>
            <a:xfrm>
              <a:off x="1203846" y="2480369"/>
              <a:ext cx="1623057" cy="1127785"/>
            </a:xfrm>
            <a:prstGeom prst="rect">
              <a:avLst/>
            </a:prstGeom>
            <a:noFill/>
            <a:ln>
              <a:noFill/>
            </a:ln>
          </p:spPr>
          <p:txBody>
            <a:bodyPr anchorCtr="0" anchor="ctr" bIns="15225" lIns="30475" spcFirstLastPara="1" rIns="0" wrap="square" tIns="15225">
              <a:noAutofit/>
            </a:bodyPr>
            <a:lstStyle/>
            <a:p>
              <a:pPr indent="0" lvl="0" marL="0" marR="0" rtl="0" algn="ctr">
                <a:lnSpc>
                  <a:spcPct val="90000"/>
                </a:lnSpc>
                <a:spcBef>
                  <a:spcPts val="0"/>
                </a:spcBef>
                <a:spcAft>
                  <a:spcPts val="0"/>
                </a:spcAft>
                <a:buClr>
                  <a:schemeClr val="lt1"/>
                </a:buClr>
                <a:buSzPts val="2400"/>
                <a:buFont typeface="Calibri"/>
                <a:buNone/>
              </a:pPr>
              <a:r>
                <a:rPr b="1" lang="nl-NL" sz="2400">
                  <a:solidFill>
                    <a:schemeClr val="lt1"/>
                  </a:solidFill>
                  <a:latin typeface="Calibri"/>
                  <a:ea typeface="Calibri"/>
                  <a:cs typeface="Calibri"/>
                  <a:sym typeface="Calibri"/>
                </a:rPr>
                <a:t>Tool 3</a:t>
              </a:r>
              <a:endParaRPr/>
            </a:p>
            <a:p>
              <a:pPr indent="0" lvl="0" marL="0" marR="0" rtl="0" algn="ctr">
                <a:lnSpc>
                  <a:spcPct val="90000"/>
                </a:lnSpc>
                <a:spcBef>
                  <a:spcPts val="840"/>
                </a:spcBef>
                <a:spcAft>
                  <a:spcPts val="0"/>
                </a:spcAft>
                <a:buClr>
                  <a:schemeClr val="lt1"/>
                </a:buClr>
                <a:buSzPts val="1700"/>
                <a:buFont typeface="Calibri"/>
                <a:buNone/>
              </a:pPr>
              <a:r>
                <a:rPr lang="nl-NL" sz="1700">
                  <a:solidFill>
                    <a:schemeClr val="lt1"/>
                  </a:solidFill>
                  <a:latin typeface="Calibri"/>
                  <a:ea typeface="Calibri"/>
                  <a:cs typeface="Calibri"/>
                  <a:sym typeface="Calibri"/>
                </a:rPr>
                <a:t>Coderingsschema </a:t>
              </a:r>
              <a:endParaRPr/>
            </a:p>
          </p:txBody>
        </p:sp>
        <p:sp>
          <p:nvSpPr>
            <p:cNvPr id="165" name="Google Shape;165;p17"/>
            <p:cNvSpPr/>
            <p:nvPr/>
          </p:nvSpPr>
          <p:spPr>
            <a:xfrm>
              <a:off x="2978950" y="2518367"/>
              <a:ext cx="2629475" cy="1051790"/>
            </a:xfrm>
            <a:prstGeom prst="chevron">
              <a:avLst>
                <a:gd fmla="val 50000" name="adj"/>
              </a:avLst>
            </a:prstGeom>
            <a:solidFill>
              <a:srgbClr val="C2D59B">
                <a:alpha val="89803"/>
              </a:srgbClr>
            </a:solidFill>
            <a:ln cap="flat" cmpd="sng" w="25400">
              <a:solidFill>
                <a:srgbClr val="CFD7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7"/>
            <p:cNvSpPr txBox="1"/>
            <p:nvPr/>
          </p:nvSpPr>
          <p:spPr>
            <a:xfrm>
              <a:off x="3504845" y="2518367"/>
              <a:ext cx="1577685" cy="1051790"/>
            </a:xfrm>
            <a:prstGeom prst="rect">
              <a:avLst/>
            </a:prstGeom>
            <a:noFill/>
            <a:ln>
              <a:noFill/>
            </a:ln>
          </p:spPr>
          <p:txBody>
            <a:bodyPr anchorCtr="0" anchor="ctr" bIns="7600" lIns="15225" spcFirstLastPara="1" rIns="0" wrap="square" tIns="7600">
              <a:noAutofit/>
            </a:bodyPr>
            <a:lstStyle/>
            <a:p>
              <a:pPr indent="0" lvl="0" marL="0" marR="0" rtl="0" algn="l">
                <a:lnSpc>
                  <a:spcPct val="90000"/>
                </a:lnSpc>
                <a:spcBef>
                  <a:spcPts val="0"/>
                </a:spcBef>
                <a:spcAft>
                  <a:spcPts val="0"/>
                </a:spcAft>
                <a:buClr>
                  <a:schemeClr val="dk1"/>
                </a:buClr>
                <a:buSzPts val="1200"/>
                <a:buFont typeface="Calibri"/>
                <a:buNone/>
              </a:pPr>
              <a:r>
                <a:rPr lang="nl-NL" sz="1200">
                  <a:solidFill>
                    <a:schemeClr val="dk1"/>
                  </a:solidFill>
                  <a:latin typeface="Calibri"/>
                  <a:ea typeface="Calibri"/>
                  <a:cs typeface="Calibri"/>
                  <a:sym typeface="Calibri"/>
                </a:rPr>
                <a:t>Identificeer momenten van hoge kwaliteit in de dialoog en de voorwaarden die deze creëren</a:t>
              </a:r>
              <a:endParaRPr/>
            </a:p>
          </p:txBody>
        </p:sp>
        <p:sp>
          <p:nvSpPr>
            <p:cNvPr id="167" name="Google Shape;167;p17"/>
            <p:cNvSpPr/>
            <p:nvPr/>
          </p:nvSpPr>
          <p:spPr>
            <a:xfrm>
              <a:off x="5240299" y="2518367"/>
              <a:ext cx="4365033" cy="1051790"/>
            </a:xfrm>
            <a:prstGeom prst="chevron">
              <a:avLst>
                <a:gd fmla="val 50000" name="adj"/>
              </a:avLst>
            </a:prstGeom>
            <a:solidFill>
              <a:srgbClr val="FBFAF8">
                <a:alpha val="89803"/>
              </a:srgbClr>
            </a:solidFill>
            <a:ln cap="flat" cmpd="sng" w="25400">
              <a:solidFill>
                <a:srgbClr val="CFD7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7"/>
            <p:cNvSpPr txBox="1"/>
            <p:nvPr/>
          </p:nvSpPr>
          <p:spPr>
            <a:xfrm>
              <a:off x="5766194" y="2518367"/>
              <a:ext cx="3313243" cy="1051790"/>
            </a:xfrm>
            <a:prstGeom prst="rect">
              <a:avLst/>
            </a:prstGeom>
            <a:noFill/>
            <a:ln>
              <a:noFill/>
            </a:ln>
          </p:spPr>
          <p:txBody>
            <a:bodyPr anchorCtr="0" anchor="ctr" bIns="7600" lIns="15225" spcFirstLastPara="1" rIns="0" wrap="square" tIns="7600">
              <a:noAutofit/>
            </a:bodyPr>
            <a:lstStyle/>
            <a:p>
              <a:pPr indent="0" lvl="0" marL="0" marR="0" rtl="0" algn="l">
                <a:lnSpc>
                  <a:spcPct val="90000"/>
                </a:lnSpc>
                <a:spcBef>
                  <a:spcPts val="0"/>
                </a:spcBef>
                <a:spcAft>
                  <a:spcPts val="0"/>
                </a:spcAft>
                <a:buClr>
                  <a:schemeClr val="dk1"/>
                </a:buClr>
                <a:buSzPts val="1200"/>
                <a:buFont typeface="Calibri"/>
                <a:buNone/>
              </a:pPr>
              <a:r>
                <a:rPr lang="nl-NL" sz="1200">
                  <a:solidFill>
                    <a:schemeClr val="dk1"/>
                  </a:solidFill>
                  <a:latin typeface="Calibri"/>
                  <a:ea typeface="Calibri"/>
                  <a:cs typeface="Calibri"/>
                  <a:sym typeface="Calibri"/>
                </a:rPr>
                <a:t>Het coderingsschema identificeert de soorten woorden en zinnen die te horen kunnen zijn. Voorbeelden van dialogen van goede kwaliteit. Deze zullen een focus bieden voor je onderzoek.</a:t>
              </a:r>
              <a:endParaRPr/>
            </a:p>
          </p:txBody>
        </p:sp>
      </p:grpSp>
      <p:sp>
        <p:nvSpPr>
          <p:cNvPr id="169" name="Google Shape;169;p17"/>
          <p:cNvSpPr txBox="1"/>
          <p:nvPr/>
        </p:nvSpPr>
        <p:spPr>
          <a:xfrm>
            <a:off x="241300" y="123825"/>
            <a:ext cx="6347039" cy="3416961"/>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174625" marR="0" rtl="0" algn="ctr">
              <a:lnSpc>
                <a:spcPct val="100000"/>
              </a:lnSpc>
              <a:spcBef>
                <a:spcPts val="0"/>
              </a:spcBef>
              <a:spcAft>
                <a:spcPts val="0"/>
              </a:spcAft>
              <a:buNone/>
            </a:pPr>
            <a:r>
              <a:rPr b="1" lang="nl-NL" sz="1600">
                <a:solidFill>
                  <a:schemeClr val="dk1"/>
                </a:solidFill>
                <a:latin typeface="Arial"/>
                <a:ea typeface="Arial"/>
                <a:cs typeface="Arial"/>
                <a:sym typeface="Arial"/>
              </a:rPr>
              <a:t>De kerntools van T-SEDA</a:t>
            </a:r>
            <a:endParaRPr/>
          </a:p>
          <a:p>
            <a:pPr indent="0" lvl="0" marL="174625" marR="0" rtl="0" algn="l">
              <a:lnSpc>
                <a:spcPct val="100000"/>
              </a:lnSpc>
              <a:spcBef>
                <a:spcPts val="605"/>
              </a:spcBef>
              <a:spcAft>
                <a:spcPts val="0"/>
              </a:spcAft>
              <a:buNone/>
            </a:pPr>
            <a:r>
              <a:rPr lang="nl-NL" sz="1600">
                <a:solidFill>
                  <a:schemeClr val="dk1"/>
                </a:solidFill>
                <a:latin typeface="Arial"/>
                <a:ea typeface="Arial"/>
                <a:cs typeface="Arial"/>
                <a:sym typeface="Arial"/>
              </a:rPr>
              <a:t>Er zijn drie hulpmiddelen waarmee u uw onderzoek kunt uitvoeren, zodat u zich systematisch kunt identificeren</a:t>
            </a:r>
            <a:endParaRPr/>
          </a:p>
          <a:p>
            <a:pPr indent="-285750" lvl="0" marL="460375" marR="0" rtl="0" algn="l">
              <a:lnSpc>
                <a:spcPct val="100000"/>
              </a:lnSpc>
              <a:spcBef>
                <a:spcPts val="605"/>
              </a:spcBef>
              <a:spcAft>
                <a:spcPts val="0"/>
              </a:spcAft>
              <a:buClr>
                <a:schemeClr val="dk1"/>
              </a:buClr>
              <a:buSzPts val="1600"/>
              <a:buFont typeface="Arial"/>
              <a:buChar char="•"/>
            </a:pPr>
            <a:r>
              <a:rPr lang="nl-NL" sz="1600">
                <a:solidFill>
                  <a:schemeClr val="dk1"/>
                </a:solidFill>
                <a:latin typeface="Arial"/>
                <a:ea typeface="Arial"/>
                <a:cs typeface="Arial"/>
                <a:sym typeface="Arial"/>
              </a:rPr>
              <a:t>hoe de dialoog van je studenten en je eigen praktijk er momenteel uitzien;</a:t>
            </a:r>
            <a:endParaRPr/>
          </a:p>
          <a:p>
            <a:pPr indent="-285750" lvl="0" marL="460375" marR="0" rtl="0" algn="l">
              <a:lnSpc>
                <a:spcPct val="100000"/>
              </a:lnSpc>
              <a:spcBef>
                <a:spcPts val="605"/>
              </a:spcBef>
              <a:spcAft>
                <a:spcPts val="0"/>
              </a:spcAft>
              <a:buClr>
                <a:schemeClr val="dk1"/>
              </a:buClr>
              <a:buSzPts val="1600"/>
              <a:buFont typeface="Arial"/>
              <a:buChar char="•"/>
            </a:pPr>
            <a:r>
              <a:rPr lang="nl-NL" sz="1600">
                <a:solidFill>
                  <a:schemeClr val="dk1"/>
                </a:solidFill>
                <a:latin typeface="Arial"/>
                <a:ea typeface="Arial"/>
                <a:cs typeface="Arial"/>
                <a:sym typeface="Arial"/>
              </a:rPr>
              <a:t>hoe je dit als uitgangspunt kunt gebruiken om een ​​onderzoek te ontwikkelen;</a:t>
            </a:r>
            <a:endParaRPr/>
          </a:p>
          <a:p>
            <a:pPr indent="-285750" lvl="0" marL="460375" marR="0" rtl="0" algn="l">
              <a:lnSpc>
                <a:spcPct val="100000"/>
              </a:lnSpc>
              <a:spcBef>
                <a:spcPts val="605"/>
              </a:spcBef>
              <a:spcAft>
                <a:spcPts val="0"/>
              </a:spcAft>
              <a:buClr>
                <a:schemeClr val="dk1"/>
              </a:buClr>
              <a:buSzPts val="1600"/>
              <a:buFont typeface="Arial"/>
              <a:buChar char="•"/>
            </a:pPr>
            <a:r>
              <a:rPr lang="nl-NL" sz="1600">
                <a:solidFill>
                  <a:schemeClr val="dk1"/>
                </a:solidFill>
                <a:latin typeface="Arial"/>
                <a:ea typeface="Arial"/>
                <a:cs typeface="Arial"/>
                <a:sym typeface="Arial"/>
              </a:rPr>
              <a:t>een dialoogcoderingsschema om u te helpen een onderzoek uit te voeren.</a:t>
            </a:r>
            <a:endParaRPr/>
          </a:p>
          <a:p>
            <a:pPr indent="0" lvl="0" marL="174625" marR="0" rtl="0" algn="l">
              <a:lnSpc>
                <a:spcPct val="100000"/>
              </a:lnSpc>
              <a:spcBef>
                <a:spcPts val="605"/>
              </a:spcBef>
              <a:spcAft>
                <a:spcPts val="0"/>
              </a:spcAft>
              <a:buNone/>
            </a:pPr>
            <a:r>
              <a:rPr lang="nl-NL" sz="1600">
                <a:solidFill>
                  <a:schemeClr val="dk1"/>
                </a:solidFill>
                <a:latin typeface="Arial"/>
                <a:ea typeface="Arial"/>
                <a:cs typeface="Arial"/>
                <a:sym typeface="Arial"/>
              </a:rPr>
              <a:t>In de toolkit wordt uitgelegd hoe u elk van deze tools kunt gebruiken. In hoofdstuk 2-5 vindt u een reeks observatiehulpmiddelen en tips die u kunnen helpen bij uw onderzoek.</a:t>
            </a:r>
            <a:endParaRPr sz="1200">
              <a:solidFill>
                <a:schemeClr val="dk1"/>
              </a:solidFill>
              <a:latin typeface="Arimo"/>
              <a:ea typeface="Arimo"/>
              <a:cs typeface="Arimo"/>
              <a:sym typeface="Arim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4" name="Shape 174"/>
        <p:cNvGrpSpPr/>
        <p:nvPr/>
      </p:nvGrpSpPr>
      <p:grpSpPr>
        <a:xfrm>
          <a:off x="0" y="0"/>
          <a:ext cx="0" cy="0"/>
          <a:chOff x="0" y="0"/>
          <a:chExt cx="0" cy="0"/>
        </a:xfrm>
      </p:grpSpPr>
      <p:sp>
        <p:nvSpPr>
          <p:cNvPr id="175" name="Google Shape;175;p18"/>
          <p:cNvSpPr txBox="1"/>
          <p:nvPr/>
        </p:nvSpPr>
        <p:spPr>
          <a:xfrm>
            <a:off x="301801" y="123825"/>
            <a:ext cx="10210800" cy="1229183"/>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275">
            <a:spAutoFit/>
          </a:bodyPr>
          <a:lstStyle/>
          <a:p>
            <a:pPr indent="0" lvl="0" marL="0" marR="11430" rtl="0" algn="ctr">
              <a:lnSpc>
                <a:spcPct val="100000"/>
              </a:lnSpc>
              <a:spcBef>
                <a:spcPts val="0"/>
              </a:spcBef>
              <a:spcAft>
                <a:spcPts val="0"/>
              </a:spcAft>
              <a:buNone/>
            </a:pPr>
            <a:r>
              <a:rPr b="1" lang="nl-NL" sz="1400">
                <a:solidFill>
                  <a:schemeClr val="dk1"/>
                </a:solidFill>
                <a:latin typeface="Arial"/>
                <a:ea typeface="Arial"/>
                <a:cs typeface="Arial"/>
                <a:sym typeface="Arial"/>
              </a:rPr>
              <a:t>De reflectieve onderzoekscyclus</a:t>
            </a:r>
            <a:endParaRPr/>
          </a:p>
          <a:p>
            <a:pPr indent="0" lvl="0" marL="0" marR="11430" rtl="0" algn="l">
              <a:lnSpc>
                <a:spcPct val="100000"/>
              </a:lnSpc>
              <a:spcBef>
                <a:spcPts val="585"/>
              </a:spcBef>
              <a:spcAft>
                <a:spcPts val="0"/>
              </a:spcAft>
              <a:buNone/>
            </a:pPr>
            <a:r>
              <a:rPr lang="nl-NL" sz="1400">
                <a:solidFill>
                  <a:schemeClr val="dk1"/>
                </a:solidFill>
                <a:latin typeface="Arial"/>
                <a:ea typeface="Arial"/>
                <a:cs typeface="Arial"/>
                <a:sym typeface="Arial"/>
              </a:rPr>
              <a:t>De onderzoekscyclus vormt de kern van T-SEDA. Elk gedeelte van de gebruikershandleiding helpt u om de fasen van de onderzoekscyclus te voltooien en biedt u nuttige informatie over de dialoog in de klas. Er kunnen verschillende iteraties in uw onderzoek plaatsvinden terwijl u ziet wat er gebeurt en uw aanpak verfijnt. U kunt zelfs besluiten om nog meer hele cycli uit te voeren met nieuwe onderzoeksvragen.</a:t>
            </a:r>
            <a:endParaRPr sz="200">
              <a:solidFill>
                <a:schemeClr val="dk1"/>
              </a:solidFill>
              <a:latin typeface="Arimo"/>
              <a:ea typeface="Arimo"/>
              <a:cs typeface="Arimo"/>
              <a:sym typeface="Arimo"/>
            </a:endParaRPr>
          </a:p>
        </p:txBody>
      </p:sp>
      <p:sp>
        <p:nvSpPr>
          <p:cNvPr id="176" name="Google Shape;176;p18"/>
          <p:cNvSpPr/>
          <p:nvPr/>
        </p:nvSpPr>
        <p:spPr>
          <a:xfrm>
            <a:off x="7506429" y="6780332"/>
            <a:ext cx="510534" cy="51053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 name="Google Shape;177;p18"/>
          <p:cNvSpPr txBox="1"/>
          <p:nvPr/>
        </p:nvSpPr>
        <p:spPr>
          <a:xfrm>
            <a:off x="8062136" y="6780332"/>
            <a:ext cx="2450465" cy="615553"/>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nl-NL" sz="1000" u="sng">
                <a:solidFill>
                  <a:schemeClr val="hlink"/>
                </a:solidFill>
                <a:latin typeface="Arial"/>
                <a:ea typeface="Arial"/>
                <a:cs typeface="Arial"/>
                <a:sym typeface="Arial"/>
                <a:hlinkClick r:id="rId4"/>
              </a:rPr>
              <a:t>Video</a:t>
            </a:r>
            <a:r>
              <a:rPr lang="nl-NL" sz="1000" u="sng">
                <a:solidFill>
                  <a:srgbClr val="0000FF"/>
                </a:solidFill>
                <a:latin typeface="Arial"/>
                <a:ea typeface="Arial"/>
                <a:cs typeface="Arial"/>
                <a:sym typeface="Arial"/>
              </a:rPr>
              <a:t> 7: Je</a:t>
            </a:r>
            <a:br>
              <a:rPr lang="nl-NL" sz="1000" u="sng">
                <a:solidFill>
                  <a:srgbClr val="0000FF"/>
                </a:solidFill>
                <a:latin typeface="Arial"/>
                <a:ea typeface="Arial"/>
                <a:cs typeface="Arial"/>
                <a:sym typeface="Arial"/>
              </a:rPr>
            </a:br>
            <a:r>
              <a:rPr lang="nl-NL" sz="1000" u="sng">
                <a:solidFill>
                  <a:srgbClr val="0000FF"/>
                </a:solidFill>
                <a:latin typeface="Arial"/>
                <a:ea typeface="Arial"/>
                <a:cs typeface="Arial"/>
                <a:sym typeface="Arial"/>
              </a:rPr>
              <a:t>Reflective Inquiry Cycle geeft meer informatie over de reflectieve cyclus en hoe deze te voltooien</a:t>
            </a:r>
            <a:endParaRPr sz="1000">
              <a:solidFill>
                <a:schemeClr val="dk1"/>
              </a:solidFill>
              <a:latin typeface="Arimo"/>
              <a:ea typeface="Arimo"/>
              <a:cs typeface="Arimo"/>
              <a:sym typeface="Arimo"/>
            </a:endParaRPr>
          </a:p>
        </p:txBody>
      </p:sp>
      <p:sp>
        <p:nvSpPr>
          <p:cNvPr id="178" name="Google Shape;178;p18"/>
          <p:cNvSpPr txBox="1"/>
          <p:nvPr/>
        </p:nvSpPr>
        <p:spPr>
          <a:xfrm>
            <a:off x="5285281" y="7088109"/>
            <a:ext cx="121920" cy="16764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lang="nl-NL" sz="1000">
                <a:solidFill>
                  <a:schemeClr val="dk1"/>
                </a:solidFill>
                <a:latin typeface="Arial"/>
                <a:ea typeface="Arial"/>
                <a:cs typeface="Arial"/>
                <a:sym typeface="Arial"/>
              </a:rPr>
              <a:t>3</a:t>
            </a:r>
            <a:endParaRPr sz="1000">
              <a:solidFill>
                <a:schemeClr val="dk1"/>
              </a:solidFill>
              <a:latin typeface="Arial"/>
              <a:ea typeface="Arial"/>
              <a:cs typeface="Arial"/>
              <a:sym typeface="Arial"/>
            </a:endParaRPr>
          </a:p>
        </p:txBody>
      </p:sp>
      <p:sp>
        <p:nvSpPr>
          <p:cNvPr id="179" name="Google Shape;179;p18"/>
          <p:cNvSpPr/>
          <p:nvPr/>
        </p:nvSpPr>
        <p:spPr>
          <a:xfrm>
            <a:off x="4462504" y="4223174"/>
            <a:ext cx="1200170" cy="701251"/>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nl-NL" sz="1200">
                <a:solidFill>
                  <a:srgbClr val="FFFFFF"/>
                </a:solidFill>
                <a:latin typeface="Calibri"/>
                <a:ea typeface="Calibri"/>
                <a:cs typeface="Calibri"/>
                <a:sym typeface="Calibri"/>
              </a:rPr>
              <a:t>Herhaal indien nodig</a:t>
            </a:r>
            <a:endParaRPr b="0" i="0" sz="1200" u="none" cap="none" strike="noStrike">
              <a:solidFill>
                <a:srgbClr val="FFFFFF"/>
              </a:solidFill>
              <a:latin typeface="Calibri"/>
              <a:ea typeface="Calibri"/>
              <a:cs typeface="Calibri"/>
              <a:sym typeface="Calibri"/>
            </a:endParaRPr>
          </a:p>
        </p:txBody>
      </p:sp>
      <p:grpSp>
        <p:nvGrpSpPr>
          <p:cNvPr id="180" name="Google Shape;180;p18"/>
          <p:cNvGrpSpPr/>
          <p:nvPr/>
        </p:nvGrpSpPr>
        <p:grpSpPr>
          <a:xfrm>
            <a:off x="2160838" y="1605386"/>
            <a:ext cx="6157513" cy="5830773"/>
            <a:chOff x="2160838" y="1565112"/>
            <a:chExt cx="6157513" cy="5830773"/>
          </a:xfrm>
        </p:grpSpPr>
        <p:grpSp>
          <p:nvGrpSpPr>
            <p:cNvPr id="181" name="Google Shape;181;p18"/>
            <p:cNvGrpSpPr/>
            <p:nvPr/>
          </p:nvGrpSpPr>
          <p:grpSpPr>
            <a:xfrm>
              <a:off x="2160838" y="1565112"/>
              <a:ext cx="6157513" cy="5830773"/>
              <a:chOff x="2243238" y="885825"/>
              <a:chExt cx="6157513" cy="5830773"/>
            </a:xfrm>
          </p:grpSpPr>
          <p:grpSp>
            <p:nvGrpSpPr>
              <p:cNvPr id="182" name="Google Shape;182;p18"/>
              <p:cNvGrpSpPr/>
              <p:nvPr/>
            </p:nvGrpSpPr>
            <p:grpSpPr>
              <a:xfrm>
                <a:off x="2243238" y="885825"/>
                <a:ext cx="6157513" cy="5830773"/>
                <a:chOff x="2243238" y="885825"/>
                <a:chExt cx="6157513" cy="5830773"/>
              </a:xfrm>
            </p:grpSpPr>
            <p:sp>
              <p:nvSpPr>
                <p:cNvPr id="183" name="Google Shape;183;p18"/>
                <p:cNvSpPr/>
                <p:nvPr/>
              </p:nvSpPr>
              <p:spPr>
                <a:xfrm>
                  <a:off x="2243238" y="1548626"/>
                  <a:ext cx="923445" cy="504680"/>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nl-NL" sz="1200">
                      <a:solidFill>
                        <a:srgbClr val="FFFFFF"/>
                      </a:solidFill>
                      <a:latin typeface="Calibri"/>
                      <a:ea typeface="Calibri"/>
                      <a:cs typeface="Calibri"/>
                      <a:sym typeface="Calibri"/>
                    </a:rPr>
                    <a:t>Delen</a:t>
                  </a:r>
                  <a:endParaRPr b="0" i="0" sz="1200" u="none" cap="none" strike="noStrike">
                    <a:solidFill>
                      <a:srgbClr val="FFFFFF"/>
                    </a:solidFill>
                    <a:latin typeface="Calibri"/>
                    <a:ea typeface="Calibri"/>
                    <a:cs typeface="Calibri"/>
                    <a:sym typeface="Calibri"/>
                  </a:endParaRPr>
                </a:p>
              </p:txBody>
            </p:sp>
            <p:sp>
              <p:nvSpPr>
                <p:cNvPr id="184" name="Google Shape;184;p18"/>
                <p:cNvSpPr/>
                <p:nvPr/>
              </p:nvSpPr>
              <p:spPr>
                <a:xfrm>
                  <a:off x="7339666" y="3126944"/>
                  <a:ext cx="1061085" cy="457783"/>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nl-NL" sz="1200">
                      <a:solidFill>
                        <a:srgbClr val="FFFFFF"/>
                      </a:solidFill>
                      <a:latin typeface="Calibri"/>
                      <a:ea typeface="Calibri"/>
                      <a:cs typeface="Calibri"/>
                      <a:sym typeface="Calibri"/>
                    </a:rPr>
                    <a:t>Coderingschema</a:t>
                  </a:r>
                  <a:endParaRPr b="0" i="0" sz="1200" u="none" cap="none" strike="noStrike">
                    <a:solidFill>
                      <a:srgbClr val="FFFFFF"/>
                    </a:solidFill>
                    <a:latin typeface="Calibri"/>
                    <a:ea typeface="Calibri"/>
                    <a:cs typeface="Calibri"/>
                    <a:sym typeface="Calibri"/>
                  </a:endParaRPr>
                </a:p>
              </p:txBody>
            </p:sp>
            <p:sp>
              <p:nvSpPr>
                <p:cNvPr id="185" name="Google Shape;185;p18"/>
                <p:cNvSpPr/>
                <p:nvPr/>
              </p:nvSpPr>
              <p:spPr>
                <a:xfrm>
                  <a:off x="2737515" y="6221344"/>
                  <a:ext cx="886693" cy="495254"/>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nl-NL" sz="1200">
                      <a:solidFill>
                        <a:srgbClr val="FFFFFF"/>
                      </a:solidFill>
                      <a:latin typeface="Calibri"/>
                      <a:ea typeface="Calibri"/>
                      <a:cs typeface="Calibri"/>
                      <a:sym typeface="Calibri"/>
                    </a:rPr>
                    <a:t>Delen</a:t>
                  </a:r>
                  <a:endParaRPr b="0" i="0" sz="1200" u="none" cap="none" strike="noStrike">
                    <a:solidFill>
                      <a:srgbClr val="FFFFFF"/>
                    </a:solidFill>
                    <a:latin typeface="Calibri"/>
                    <a:ea typeface="Calibri"/>
                    <a:cs typeface="Calibri"/>
                    <a:sym typeface="Calibri"/>
                  </a:endParaRPr>
                </a:p>
              </p:txBody>
            </p:sp>
            <p:grpSp>
              <p:nvGrpSpPr>
                <p:cNvPr id="186" name="Google Shape;186;p18"/>
                <p:cNvGrpSpPr/>
                <p:nvPr/>
              </p:nvGrpSpPr>
              <p:grpSpPr>
                <a:xfrm>
                  <a:off x="2750657" y="885825"/>
                  <a:ext cx="4823246" cy="5354546"/>
                  <a:chOff x="3134758" y="-465756"/>
                  <a:chExt cx="6439766" cy="7149129"/>
                </a:xfrm>
              </p:grpSpPr>
              <p:pic>
                <p:nvPicPr>
                  <p:cNvPr id="187" name="Google Shape;187;p18"/>
                  <p:cNvPicPr preferRelativeResize="0"/>
                  <p:nvPr/>
                </p:nvPicPr>
                <p:blipFill rotWithShape="1">
                  <a:blip r:embed="rId5">
                    <a:alphaModFix/>
                  </a:blip>
                  <a:srcRect b="0" l="0" r="0" t="0"/>
                  <a:stretch/>
                </p:blipFill>
                <p:spPr>
                  <a:xfrm>
                    <a:off x="3526783" y="1075531"/>
                    <a:ext cx="1385965" cy="1385965"/>
                  </a:xfrm>
                  <a:prstGeom prst="rect">
                    <a:avLst/>
                  </a:prstGeom>
                  <a:noFill/>
                  <a:ln>
                    <a:noFill/>
                  </a:ln>
                </p:spPr>
              </p:pic>
              <p:sp>
                <p:nvSpPr>
                  <p:cNvPr id="188" name="Google Shape;188;p18"/>
                  <p:cNvSpPr/>
                  <p:nvPr/>
                </p:nvSpPr>
                <p:spPr>
                  <a:xfrm>
                    <a:off x="3134758" y="856845"/>
                    <a:ext cx="2143510" cy="1717435"/>
                  </a:xfrm>
                  <a:prstGeom prst="rect">
                    <a:avLst/>
                  </a:prstGeom>
                </p:spPr>
                <p:txBody>
                  <a:bodyPr>
                    <a:prstTxWarp prst="textPlain"/>
                  </a:bodyPr>
                  <a:lstStyle/>
                  <a:p>
                    <a:pPr lvl="0" algn="ctr"/>
                    <a:r>
                      <a:rPr b="0" i="0">
                        <a:ln>
                          <a:noFill/>
                        </a:ln>
                        <a:solidFill>
                          <a:srgbClr val="000000"/>
                        </a:solidFill>
                        <a:latin typeface="Calibri"/>
                      </a:rPr>
                      <a:t>Beoordelen en reflecteren</a:t>
                    </a:r>
                  </a:p>
                </p:txBody>
              </p:sp>
              <p:pic>
                <p:nvPicPr>
                  <p:cNvPr id="189" name="Google Shape;189;p18"/>
                  <p:cNvPicPr preferRelativeResize="0"/>
                  <p:nvPr/>
                </p:nvPicPr>
                <p:blipFill rotWithShape="1">
                  <a:blip r:embed="rId6">
                    <a:alphaModFix/>
                  </a:blip>
                  <a:srcRect b="0" l="0" r="0" t="0"/>
                  <a:stretch/>
                </p:blipFill>
                <p:spPr>
                  <a:xfrm>
                    <a:off x="3141759" y="3224830"/>
                    <a:ext cx="1386000" cy="1386000"/>
                  </a:xfrm>
                  <a:prstGeom prst="rect">
                    <a:avLst/>
                  </a:prstGeom>
                  <a:noFill/>
                  <a:ln>
                    <a:noFill/>
                  </a:ln>
                </p:spPr>
              </p:pic>
              <p:sp>
                <p:nvSpPr>
                  <p:cNvPr id="190" name="Google Shape;190;p18"/>
                  <p:cNvSpPr/>
                  <p:nvPr/>
                </p:nvSpPr>
                <p:spPr>
                  <a:xfrm>
                    <a:off x="3336948" y="4176192"/>
                    <a:ext cx="995621" cy="588931"/>
                  </a:xfrm>
                  <a:prstGeom prst="rect">
                    <a:avLst/>
                  </a:prstGeom>
                </p:spPr>
                <p:txBody>
                  <a:bodyPr>
                    <a:prstTxWarp prst="textPlain"/>
                  </a:bodyPr>
                  <a:lstStyle/>
                  <a:p>
                    <a:pPr lvl="0" algn="ctr"/>
                    <a:r>
                      <a:rPr b="0" i="0">
                        <a:ln>
                          <a:noFill/>
                        </a:ln>
                        <a:solidFill>
                          <a:srgbClr val="000000"/>
                        </a:solidFill>
                        <a:latin typeface="Calibri"/>
                      </a:rPr>
                      <a:t>Actieplan</a:t>
                    </a:r>
                  </a:p>
                </p:txBody>
              </p:sp>
              <p:pic>
                <p:nvPicPr>
                  <p:cNvPr id="191" name="Google Shape;191;p18"/>
                  <p:cNvPicPr preferRelativeResize="0"/>
                  <p:nvPr/>
                </p:nvPicPr>
                <p:blipFill rotWithShape="1">
                  <a:blip r:embed="rId7">
                    <a:alphaModFix/>
                  </a:blip>
                  <a:srcRect b="0" l="0" r="0" t="0"/>
                  <a:stretch/>
                </p:blipFill>
                <p:spPr>
                  <a:xfrm>
                    <a:off x="6716958" y="5091357"/>
                    <a:ext cx="1385965" cy="1385965"/>
                  </a:xfrm>
                  <a:prstGeom prst="rect">
                    <a:avLst/>
                  </a:prstGeom>
                  <a:noFill/>
                  <a:ln>
                    <a:noFill/>
                  </a:ln>
                </p:spPr>
              </p:pic>
              <p:sp>
                <p:nvSpPr>
                  <p:cNvPr id="192" name="Google Shape;192;p18"/>
                  <p:cNvSpPr/>
                  <p:nvPr/>
                </p:nvSpPr>
                <p:spPr>
                  <a:xfrm>
                    <a:off x="6295654" y="4519432"/>
                    <a:ext cx="2161294" cy="2163941"/>
                  </a:xfrm>
                  <a:prstGeom prst="rect">
                    <a:avLst/>
                  </a:prstGeom>
                </p:spPr>
                <p:txBody>
                  <a:bodyPr>
                    <a:prstTxWarp prst="textPlain"/>
                  </a:bodyPr>
                  <a:lstStyle/>
                  <a:p>
                    <a:pPr lvl="0" algn="ctr"/>
                    <a:r>
                      <a:rPr b="0" i="0">
                        <a:ln>
                          <a:noFill/>
                        </a:ln>
                        <a:solidFill>
                          <a:srgbClr val="000000"/>
                        </a:solidFill>
                        <a:latin typeface="Calibri"/>
                      </a:rPr>
                      <a:t>Betrokkenheid bij gegevens</a:t>
                    </a:r>
                  </a:p>
                </p:txBody>
              </p:sp>
              <p:pic>
                <p:nvPicPr>
                  <p:cNvPr id="193" name="Google Shape;193;p18"/>
                  <p:cNvPicPr preferRelativeResize="0"/>
                  <p:nvPr/>
                </p:nvPicPr>
                <p:blipFill rotWithShape="1">
                  <a:blip r:embed="rId8">
                    <a:alphaModFix/>
                  </a:blip>
                  <a:srcRect b="0" l="0" r="0" t="0"/>
                  <a:stretch/>
                </p:blipFill>
                <p:spPr>
                  <a:xfrm>
                    <a:off x="7730523" y="1093008"/>
                    <a:ext cx="1386000" cy="1386000"/>
                  </a:xfrm>
                  <a:prstGeom prst="rect">
                    <a:avLst/>
                  </a:prstGeom>
                  <a:noFill/>
                  <a:ln>
                    <a:noFill/>
                  </a:ln>
                </p:spPr>
              </p:pic>
              <p:sp>
                <p:nvSpPr>
                  <p:cNvPr id="194" name="Google Shape;194;p18"/>
                  <p:cNvSpPr/>
                  <p:nvPr/>
                </p:nvSpPr>
                <p:spPr>
                  <a:xfrm>
                    <a:off x="7628255" y="1304293"/>
                    <a:ext cx="1625988" cy="1386000"/>
                  </a:xfrm>
                  <a:prstGeom prst="rect">
                    <a:avLst/>
                  </a:prstGeom>
                </p:spPr>
                <p:txBody>
                  <a:bodyPr>
                    <a:prstTxWarp prst="textPlain"/>
                  </a:bodyPr>
                  <a:lstStyle/>
                  <a:p>
                    <a:pPr lvl="0" algn="ctr"/>
                    <a:r>
                      <a:rPr b="0" i="0">
                        <a:ln>
                          <a:noFill/>
                        </a:ln>
                        <a:solidFill>
                          <a:srgbClr val="000000"/>
                        </a:solidFill>
                        <a:latin typeface="Calibri"/>
                      </a:rPr>
                      <a:t>Focus en vragen</a:t>
                    </a:r>
                  </a:p>
                </p:txBody>
              </p:sp>
              <p:pic>
                <p:nvPicPr>
                  <p:cNvPr id="195" name="Google Shape;195;p18"/>
                  <p:cNvPicPr preferRelativeResize="0"/>
                  <p:nvPr/>
                </p:nvPicPr>
                <p:blipFill rotWithShape="1">
                  <a:blip r:embed="rId9">
                    <a:alphaModFix/>
                  </a:blip>
                  <a:srcRect b="0" l="0" r="0" t="0"/>
                  <a:stretch/>
                </p:blipFill>
                <p:spPr>
                  <a:xfrm>
                    <a:off x="5593833" y="142646"/>
                    <a:ext cx="1386000" cy="1386000"/>
                  </a:xfrm>
                  <a:prstGeom prst="rect">
                    <a:avLst/>
                  </a:prstGeom>
                  <a:noFill/>
                  <a:ln>
                    <a:noFill/>
                  </a:ln>
                </p:spPr>
              </p:pic>
              <p:sp>
                <p:nvSpPr>
                  <p:cNvPr id="196" name="Google Shape;196;p18"/>
                  <p:cNvSpPr/>
                  <p:nvPr/>
                </p:nvSpPr>
                <p:spPr>
                  <a:xfrm>
                    <a:off x="5101471" y="-465756"/>
                    <a:ext cx="2370723" cy="2119100"/>
                  </a:xfrm>
                  <a:prstGeom prst="rect">
                    <a:avLst/>
                  </a:prstGeom>
                </p:spPr>
                <p:txBody>
                  <a:bodyPr>
                    <a:prstTxWarp prst="textPlain"/>
                  </a:bodyPr>
                  <a:lstStyle/>
                  <a:p>
                    <a:pPr lvl="0" algn="ctr"/>
                    <a:r>
                      <a:rPr b="0" i="0">
                        <a:ln>
                          <a:noFill/>
                        </a:ln>
                        <a:solidFill>
                          <a:srgbClr val="000000"/>
                        </a:solidFill>
                        <a:latin typeface="Calibri"/>
                      </a:rPr>
                      <a:t>Interesses en doelstellingen</a:t>
                    </a:r>
                  </a:p>
                </p:txBody>
              </p:sp>
              <p:pic>
                <p:nvPicPr>
                  <p:cNvPr id="197" name="Google Shape;197;p18"/>
                  <p:cNvPicPr preferRelativeResize="0"/>
                  <p:nvPr/>
                </p:nvPicPr>
                <p:blipFill rotWithShape="1">
                  <a:blip r:embed="rId10">
                    <a:alphaModFix/>
                  </a:blip>
                  <a:srcRect b="0" l="0" r="0" t="0"/>
                  <a:stretch/>
                </p:blipFill>
                <p:spPr>
                  <a:xfrm>
                    <a:off x="4431870" y="5062037"/>
                    <a:ext cx="1386000" cy="1386000"/>
                  </a:xfrm>
                  <a:prstGeom prst="rect">
                    <a:avLst/>
                  </a:prstGeom>
                  <a:noFill/>
                  <a:ln>
                    <a:noFill/>
                  </a:ln>
                </p:spPr>
              </p:pic>
              <p:sp>
                <p:nvSpPr>
                  <p:cNvPr id="198" name="Google Shape;198;p18"/>
                  <p:cNvSpPr/>
                  <p:nvPr/>
                </p:nvSpPr>
                <p:spPr>
                  <a:xfrm>
                    <a:off x="4520132" y="5668706"/>
                    <a:ext cx="1204697" cy="969109"/>
                  </a:xfrm>
                  <a:prstGeom prst="rect">
                    <a:avLst/>
                  </a:prstGeom>
                </p:spPr>
                <p:txBody>
                  <a:bodyPr>
                    <a:prstTxWarp prst="textPlain"/>
                  </a:bodyPr>
                  <a:lstStyle/>
                  <a:p>
                    <a:pPr lvl="0" algn="ctr"/>
                    <a:r>
                      <a:rPr b="0" i="0">
                        <a:ln>
                          <a:noFill/>
                        </a:ln>
                        <a:solidFill>
                          <a:srgbClr val="000000"/>
                        </a:solidFill>
                        <a:latin typeface="Calibri"/>
                      </a:rPr>
                      <a:t>Interpretatie</a:t>
                    </a:r>
                  </a:p>
                </p:txBody>
              </p:sp>
              <p:pic>
                <p:nvPicPr>
                  <p:cNvPr id="199" name="Google Shape;199;p18"/>
                  <p:cNvPicPr preferRelativeResize="0"/>
                  <p:nvPr/>
                </p:nvPicPr>
                <p:blipFill rotWithShape="1">
                  <a:blip r:embed="rId11">
                    <a:alphaModFix/>
                  </a:blip>
                  <a:srcRect b="0" l="0" r="0" t="0"/>
                  <a:stretch/>
                </p:blipFill>
                <p:spPr>
                  <a:xfrm>
                    <a:off x="8008169" y="3224830"/>
                    <a:ext cx="1386000" cy="1386000"/>
                  </a:xfrm>
                  <a:prstGeom prst="rect">
                    <a:avLst/>
                  </a:prstGeom>
                  <a:noFill/>
                  <a:ln>
                    <a:noFill/>
                  </a:ln>
                </p:spPr>
              </p:pic>
              <p:sp>
                <p:nvSpPr>
                  <p:cNvPr id="200" name="Google Shape;200;p18"/>
                  <p:cNvSpPr/>
                  <p:nvPr/>
                </p:nvSpPr>
                <p:spPr>
                  <a:xfrm>
                    <a:off x="7855106" y="3431843"/>
                    <a:ext cx="1719418" cy="1367861"/>
                  </a:xfrm>
                  <a:prstGeom prst="rect">
                    <a:avLst/>
                  </a:prstGeom>
                </p:spPr>
                <p:txBody>
                  <a:bodyPr>
                    <a:prstTxWarp prst="textPlain"/>
                  </a:bodyPr>
                  <a:lstStyle/>
                  <a:p>
                    <a:pPr lvl="0" algn="ctr"/>
                    <a:r>
                      <a:rPr b="0" i="0">
                        <a:ln>
                          <a:noFill/>
                        </a:ln>
                        <a:solidFill>
                          <a:srgbClr val="000000"/>
                        </a:solidFill>
                        <a:latin typeface="Calibri"/>
                      </a:rPr>
                      <a:t>Plannen en methoden</a:t>
                    </a:r>
                  </a:p>
                </p:txBody>
              </p:sp>
              <p:pic>
                <p:nvPicPr>
                  <p:cNvPr id="201" name="Google Shape;201;p18"/>
                  <p:cNvPicPr preferRelativeResize="0"/>
                  <p:nvPr/>
                </p:nvPicPr>
                <p:blipFill rotWithShape="1">
                  <a:blip r:embed="rId12">
                    <a:alphaModFix/>
                  </a:blip>
                  <a:srcRect b="0" l="0" r="0" t="0"/>
                  <a:stretch/>
                </p:blipFill>
                <p:spPr>
                  <a:xfrm>
                    <a:off x="4963159" y="2259374"/>
                    <a:ext cx="2725851" cy="2725851"/>
                  </a:xfrm>
                  <a:prstGeom prst="rect">
                    <a:avLst/>
                  </a:prstGeom>
                  <a:noFill/>
                  <a:ln>
                    <a:noFill/>
                  </a:ln>
                </p:spPr>
              </p:pic>
            </p:grpSp>
          </p:grpSp>
          <p:sp>
            <p:nvSpPr>
              <p:cNvPr id="202" name="Google Shape;202;p18"/>
              <p:cNvSpPr/>
              <p:nvPr/>
            </p:nvSpPr>
            <p:spPr>
              <a:xfrm>
                <a:off x="3553378" y="905916"/>
                <a:ext cx="1418522" cy="504680"/>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nl-NL" sz="1200">
                    <a:solidFill>
                      <a:schemeClr val="lt1"/>
                    </a:solidFill>
                    <a:latin typeface="Arial"/>
                    <a:ea typeface="Arial"/>
                    <a:cs typeface="Arial"/>
                    <a:sym typeface="Arial"/>
                  </a:rPr>
                  <a:t>Zelfaudi</a:t>
                </a:r>
                <a:r>
                  <a:rPr b="1" lang="nl-NL" sz="1200">
                    <a:solidFill>
                      <a:schemeClr val="lt1"/>
                    </a:solidFill>
                    <a:latin typeface="Arial"/>
                    <a:ea typeface="Arial"/>
                    <a:cs typeface="Arial"/>
                    <a:sym typeface="Arial"/>
                  </a:rPr>
                  <a:t>t</a:t>
                </a:r>
                <a:endParaRPr b="0" i="0" sz="1200" u="none" cap="none" strike="noStrike">
                  <a:solidFill>
                    <a:srgbClr val="FFFFFF"/>
                  </a:solidFill>
                  <a:latin typeface="Calibri"/>
                  <a:ea typeface="Calibri"/>
                  <a:cs typeface="Calibri"/>
                  <a:sym typeface="Calibri"/>
                </a:endParaRPr>
              </a:p>
            </p:txBody>
          </p:sp>
        </p:grpSp>
        <p:cxnSp>
          <p:nvCxnSpPr>
            <p:cNvPr id="203" name="Google Shape;203;p18"/>
            <p:cNvCxnSpPr/>
            <p:nvPr/>
          </p:nvCxnSpPr>
          <p:spPr>
            <a:xfrm>
              <a:off x="3084283" y="2555712"/>
              <a:ext cx="191500" cy="176881"/>
            </a:xfrm>
            <a:prstGeom prst="straightConnector1">
              <a:avLst/>
            </a:prstGeom>
            <a:noFill/>
            <a:ln cap="flat" cmpd="sng" w="9525">
              <a:solidFill>
                <a:srgbClr val="262626"/>
              </a:solidFill>
              <a:prstDash val="solid"/>
              <a:round/>
              <a:headEnd len="sm" w="sm" type="none"/>
              <a:tailEnd len="med" w="med" type="triangle"/>
            </a:ln>
          </p:spPr>
        </p:cxnSp>
        <p:cxnSp>
          <p:nvCxnSpPr>
            <p:cNvPr id="204" name="Google Shape;204;p18"/>
            <p:cNvCxnSpPr/>
            <p:nvPr/>
          </p:nvCxnSpPr>
          <p:spPr>
            <a:xfrm flipH="1" rot="10800000">
              <a:off x="3277709" y="6522615"/>
              <a:ext cx="287683" cy="422229"/>
            </a:xfrm>
            <a:prstGeom prst="straightConnector1">
              <a:avLst/>
            </a:prstGeom>
            <a:noFill/>
            <a:ln cap="flat" cmpd="sng" w="9525">
              <a:solidFill>
                <a:srgbClr val="262626"/>
              </a:solidFill>
              <a:prstDash val="solid"/>
              <a:round/>
              <a:headEnd len="sm" w="sm" type="none"/>
              <a:tailEnd len="med" w="med" type="triangle"/>
            </a:ln>
          </p:spPr>
        </p:cxnSp>
        <p:cxnSp>
          <p:nvCxnSpPr>
            <p:cNvPr id="205" name="Google Shape;205;p18"/>
            <p:cNvCxnSpPr>
              <a:endCxn id="194" idx="3"/>
            </p:cNvCxnSpPr>
            <p:nvPr/>
          </p:nvCxnSpPr>
          <p:spPr>
            <a:xfrm rot="10800000">
              <a:off x="7251505" y="3409982"/>
              <a:ext cx="324600" cy="388500"/>
            </a:xfrm>
            <a:prstGeom prst="straightConnector1">
              <a:avLst/>
            </a:prstGeom>
            <a:noFill/>
            <a:ln cap="flat" cmpd="sng" w="9525">
              <a:solidFill>
                <a:srgbClr val="262626"/>
              </a:solidFill>
              <a:prstDash val="solid"/>
              <a:round/>
              <a:headEnd len="sm" w="sm" type="none"/>
              <a:tailEnd len="med" w="med" type="triangle"/>
            </a:ln>
          </p:spPr>
        </p:cxnSp>
        <p:cxnSp>
          <p:nvCxnSpPr>
            <p:cNvPr id="206" name="Google Shape;206;p18"/>
            <p:cNvCxnSpPr/>
            <p:nvPr/>
          </p:nvCxnSpPr>
          <p:spPr>
            <a:xfrm flipH="1">
              <a:off x="7356421" y="4286433"/>
              <a:ext cx="373947" cy="340546"/>
            </a:xfrm>
            <a:prstGeom prst="straightConnector1">
              <a:avLst/>
            </a:prstGeom>
            <a:noFill/>
            <a:ln cap="flat" cmpd="sng" w="9525">
              <a:solidFill>
                <a:srgbClr val="262626"/>
              </a:solidFill>
              <a:prstDash val="solid"/>
              <a:round/>
              <a:headEnd len="sm" w="sm" type="none"/>
              <a:tailEnd len="med" w="med" type="triangle"/>
            </a:ln>
          </p:spPr>
        </p:cxnSp>
        <p:cxnSp>
          <p:nvCxnSpPr>
            <p:cNvPr id="207" name="Google Shape;207;p18"/>
            <p:cNvCxnSpPr/>
            <p:nvPr/>
          </p:nvCxnSpPr>
          <p:spPr>
            <a:xfrm>
              <a:off x="4149766" y="2089883"/>
              <a:ext cx="332101" cy="340781"/>
            </a:xfrm>
            <a:prstGeom prst="straightConnector1">
              <a:avLst/>
            </a:prstGeom>
            <a:noFill/>
            <a:ln cap="flat" cmpd="sng" w="9525">
              <a:solidFill>
                <a:srgbClr val="262626"/>
              </a:solidFill>
              <a:prstDash val="solid"/>
              <a:round/>
              <a:headEnd len="sm" w="sm" type="none"/>
              <a:tailEnd len="med" w="med" type="triangle"/>
            </a:ln>
          </p:spPr>
        </p:cxnSp>
      </p:grpSp>
      <p:sp>
        <p:nvSpPr>
          <p:cNvPr id="208" name="Google Shape;208;p18"/>
          <p:cNvSpPr txBox="1"/>
          <p:nvPr/>
        </p:nvSpPr>
        <p:spPr>
          <a:xfrm>
            <a:off x="113042" y="6826499"/>
            <a:ext cx="284883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Calibri"/>
              <a:buNone/>
            </a:pPr>
            <a:r>
              <a:rPr b="1" lang="nl-NL" sz="1400" u="sng">
                <a:solidFill>
                  <a:schemeClr val="hlink"/>
                </a:solidFill>
                <a:latin typeface="Calibri"/>
                <a:ea typeface="Calibri"/>
                <a:cs typeface="Calibri"/>
                <a:sym typeface="Calibri"/>
                <a:hlinkClick r:id="rId13"/>
              </a:rPr>
              <a:t>https://www.camtree.org</a:t>
            </a:r>
            <a:endParaRPr b="1" sz="1400" u="non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400"/>
              <a:buFont typeface="Calibri"/>
              <a:buNone/>
            </a:pPr>
            <a:r>
              <a:rPr b="1" lang="nl-NL" sz="1400" u="sng">
                <a:solidFill>
                  <a:schemeClr val="hlink"/>
                </a:solidFill>
                <a:latin typeface="Calibri"/>
                <a:ea typeface="Calibri"/>
                <a:cs typeface="Calibri"/>
                <a:sym typeface="Calibri"/>
                <a:hlinkClick r:id="rId14"/>
              </a:rPr>
              <a:t>https://library.camtree.org</a:t>
            </a:r>
            <a:endParaRPr b="1" sz="1400" u="non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3" name="Shape 213"/>
        <p:cNvGrpSpPr/>
        <p:nvPr/>
      </p:nvGrpSpPr>
      <p:grpSpPr>
        <a:xfrm>
          <a:off x="0" y="0"/>
          <a:ext cx="0" cy="0"/>
          <a:chOff x="0" y="0"/>
          <a:chExt cx="0" cy="0"/>
        </a:xfrm>
      </p:grpSpPr>
      <p:sp>
        <p:nvSpPr>
          <p:cNvPr id="214" name="Google Shape;214;p19"/>
          <p:cNvSpPr txBox="1"/>
          <p:nvPr/>
        </p:nvSpPr>
        <p:spPr>
          <a:xfrm>
            <a:off x="4356100" y="1474754"/>
            <a:ext cx="5872641" cy="2541721"/>
          </a:xfrm>
          <a:prstGeom prst="rect">
            <a:avLst/>
          </a:prstGeom>
          <a:solidFill>
            <a:srgbClr val="E6B9B8"/>
          </a:solidFill>
          <a:ln cap="flat" cmpd="sng" w="9525">
            <a:solidFill>
              <a:srgbClr val="000000"/>
            </a:solidFill>
            <a:prstDash val="solid"/>
            <a:round/>
            <a:headEnd len="sm" w="sm" type="none"/>
            <a:tailEnd len="sm" w="sm" type="none"/>
          </a:ln>
        </p:spPr>
        <p:txBody>
          <a:bodyPr anchorCtr="0" anchor="t" bIns="0" lIns="0" spcFirstLastPara="1" rIns="0" wrap="square" tIns="78725">
            <a:spAutoFit/>
          </a:bodyPr>
          <a:lstStyle/>
          <a:p>
            <a:pPr indent="0" lvl="0" marL="173038" marR="0" rtl="0" algn="ctr">
              <a:spcBef>
                <a:spcPts val="0"/>
              </a:spcBef>
              <a:spcAft>
                <a:spcPts val="0"/>
              </a:spcAft>
              <a:buNone/>
            </a:pPr>
            <a:r>
              <a:rPr b="1" lang="nl-NL" sz="1000">
                <a:solidFill>
                  <a:schemeClr val="dk1"/>
                </a:solidFill>
                <a:latin typeface="Arial"/>
                <a:ea typeface="Arial"/>
                <a:cs typeface="Arial"/>
                <a:sym typeface="Arial"/>
              </a:rPr>
              <a:t>Kiran's onderzoek:</a:t>
            </a:r>
            <a:br>
              <a:rPr b="1" lang="nl-NL" sz="1000">
                <a:solidFill>
                  <a:schemeClr val="dk1"/>
                </a:solidFill>
                <a:latin typeface="Arial"/>
                <a:ea typeface="Arial"/>
                <a:cs typeface="Arial"/>
                <a:sym typeface="Arial"/>
              </a:rPr>
            </a:br>
            <a:r>
              <a:rPr b="1" lang="nl-NL" sz="1000">
                <a:solidFill>
                  <a:schemeClr val="dk1"/>
                </a:solidFill>
                <a:latin typeface="Arial"/>
                <a:ea typeface="Arial"/>
                <a:cs typeface="Arial"/>
                <a:sym typeface="Arial"/>
              </a:rPr>
              <a:t>Elkaars ideeën in de geschiedenis ondervragen</a:t>
            </a:r>
            <a:endParaRPr/>
          </a:p>
          <a:p>
            <a:pPr indent="0" lvl="0" marL="173038" marR="0" rtl="0" algn="l">
              <a:spcBef>
                <a:spcPts val="620"/>
              </a:spcBef>
              <a:spcAft>
                <a:spcPts val="0"/>
              </a:spcAft>
              <a:buNone/>
            </a:pPr>
            <a:r>
              <a:rPr lang="nl-NL" sz="1000">
                <a:solidFill>
                  <a:schemeClr val="dk1"/>
                </a:solidFill>
                <a:latin typeface="Arial"/>
                <a:ea typeface="Arial"/>
                <a:cs typeface="Arial"/>
                <a:sym typeface="Arial"/>
              </a:rPr>
              <a:t>Ik ben docent geschiedenis in het voortgezet onderwijs (van kinderen van 11-16 jaar) en met behulp van de zelfcontroletool vroeg ik me af of mijn studenten begrepen hoe ze elkaars ideeën over bronnen konden ondervragen. Ik besloot te observeren hoeveel </a:t>
            </a:r>
            <a:r>
              <a:rPr b="1" lang="nl-NL" sz="1000">
                <a:solidFill>
                  <a:schemeClr val="dk1"/>
                </a:solidFill>
                <a:latin typeface="Arial"/>
                <a:ea typeface="Arial"/>
                <a:cs typeface="Arial"/>
                <a:sym typeface="Arial"/>
              </a:rPr>
              <a:t>uitdaging van elkaars ideeën </a:t>
            </a:r>
            <a:r>
              <a:rPr lang="nl-NL" sz="1000">
                <a:solidFill>
                  <a:schemeClr val="dk1"/>
                </a:solidFill>
                <a:latin typeface="Arial"/>
                <a:ea typeface="Arial"/>
                <a:cs typeface="Arial"/>
                <a:sym typeface="Arial"/>
              </a:rPr>
              <a:t>plaatsvond toen de studenten in paren naar bronnen keken. Niet alleen dit, ik wilde dat de studenten zelf zich bewust werden van hoe belangrijk het is om elkaars ideeën uit te dagen - omdat sommige bronnen opzettelijk misleidend kunnen zijn.</a:t>
            </a:r>
            <a:br>
              <a:rPr lang="nl-NL" sz="1000">
                <a:solidFill>
                  <a:schemeClr val="dk1"/>
                </a:solidFill>
                <a:latin typeface="Arial"/>
                <a:ea typeface="Arial"/>
                <a:cs typeface="Arial"/>
                <a:sym typeface="Arial"/>
              </a:rPr>
            </a:br>
            <a:r>
              <a:rPr lang="nl-NL" sz="1000">
                <a:solidFill>
                  <a:schemeClr val="dk1"/>
                </a:solidFill>
                <a:latin typeface="Arial"/>
                <a:ea typeface="Arial"/>
                <a:cs typeface="Arial"/>
                <a:sym typeface="Arial"/>
              </a:rPr>
              <a:t>Terwijl sommige studenten in paren werkten, vroeg ik anderen om een telling te maken van hoe vaak elke student in het paar gedurende een periode van 10 minuten vroeg of uitdaagde. Na afloop gaven deze studenten feedback aan de klas over hun observaties. Dit leidde tot een echt productieve klasdiscussie over het uitdagen van elkaars ideeën en de bron zelf, zodat studenten reflecteerden op hun leren en een dieper inzicht kregen in het gebruik van bronnen in de geschiedenis.</a:t>
            </a:r>
            <a:endParaRPr/>
          </a:p>
          <a:p>
            <a:pPr indent="0" lvl="0" marL="173038" marR="0" rtl="0" algn="l">
              <a:spcBef>
                <a:spcPts val="620"/>
              </a:spcBef>
              <a:spcAft>
                <a:spcPts val="0"/>
              </a:spcAft>
              <a:buNone/>
            </a:pPr>
            <a:r>
              <a:t/>
            </a:r>
            <a:endParaRPr sz="1000">
              <a:solidFill>
                <a:schemeClr val="dk1"/>
              </a:solidFill>
              <a:latin typeface="Arial"/>
              <a:ea typeface="Arial"/>
              <a:cs typeface="Arial"/>
              <a:sym typeface="Arial"/>
            </a:endParaRPr>
          </a:p>
        </p:txBody>
      </p:sp>
      <p:sp>
        <p:nvSpPr>
          <p:cNvPr id="215" name="Google Shape;215;p19"/>
          <p:cNvSpPr txBox="1"/>
          <p:nvPr/>
        </p:nvSpPr>
        <p:spPr>
          <a:xfrm>
            <a:off x="5285281" y="7088109"/>
            <a:ext cx="121920" cy="16764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lang="nl-NL" sz="1000">
                <a:solidFill>
                  <a:schemeClr val="dk1"/>
                </a:solidFill>
                <a:latin typeface="Arial"/>
                <a:ea typeface="Arial"/>
                <a:cs typeface="Arial"/>
                <a:sym typeface="Arial"/>
              </a:rPr>
              <a:t>4</a:t>
            </a:r>
            <a:endParaRPr sz="1000">
              <a:solidFill>
                <a:schemeClr val="dk1"/>
              </a:solidFill>
              <a:latin typeface="Arial"/>
              <a:ea typeface="Arial"/>
              <a:cs typeface="Arial"/>
              <a:sym typeface="Arial"/>
            </a:endParaRPr>
          </a:p>
        </p:txBody>
      </p:sp>
      <p:sp>
        <p:nvSpPr>
          <p:cNvPr id="216" name="Google Shape;216;p19"/>
          <p:cNvSpPr txBox="1"/>
          <p:nvPr/>
        </p:nvSpPr>
        <p:spPr>
          <a:xfrm>
            <a:off x="120973" y="657083"/>
            <a:ext cx="4052256" cy="923971"/>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173038" marR="0" rtl="0" algn="l">
              <a:lnSpc>
                <a:spcPct val="100000"/>
              </a:lnSpc>
              <a:spcBef>
                <a:spcPts val="0"/>
              </a:spcBef>
              <a:spcAft>
                <a:spcPts val="0"/>
              </a:spcAft>
              <a:buNone/>
            </a:pPr>
            <a:r>
              <a:rPr b="1" lang="nl-NL" sz="1400">
                <a:solidFill>
                  <a:schemeClr val="dk1"/>
                </a:solidFill>
                <a:latin typeface="Arial"/>
                <a:ea typeface="Arial"/>
                <a:cs typeface="Arial"/>
                <a:sym typeface="Arial"/>
              </a:rPr>
              <a:t>Voorbeelden van vragen van leerkrachten</a:t>
            </a:r>
            <a:br>
              <a:rPr lang="nl-NL" sz="1400">
                <a:solidFill>
                  <a:schemeClr val="dk1"/>
                </a:solidFill>
                <a:latin typeface="Arial"/>
                <a:ea typeface="Arial"/>
                <a:cs typeface="Arial"/>
                <a:sym typeface="Arial"/>
              </a:rPr>
            </a:br>
            <a:r>
              <a:rPr lang="nl-NL" sz="1200">
                <a:solidFill>
                  <a:schemeClr val="dk1"/>
                </a:solidFill>
                <a:latin typeface="Arial"/>
                <a:ea typeface="Arial"/>
                <a:cs typeface="Arial"/>
                <a:sym typeface="Arial"/>
              </a:rPr>
              <a:t>Hier zijn enkele voorbeelden van de manieren waarop leraren de T-SEDA-toolkit hebben gebruikt om hun eigen klassikale onderzoeken uit te voeren.</a:t>
            </a:r>
            <a:endParaRPr sz="1200">
              <a:solidFill>
                <a:schemeClr val="dk1"/>
              </a:solidFill>
              <a:latin typeface="Arimo"/>
              <a:ea typeface="Arimo"/>
              <a:cs typeface="Arimo"/>
              <a:sym typeface="Arimo"/>
            </a:endParaRPr>
          </a:p>
        </p:txBody>
      </p:sp>
      <p:sp>
        <p:nvSpPr>
          <p:cNvPr id="217" name="Google Shape;217;p19"/>
          <p:cNvSpPr txBox="1"/>
          <p:nvPr/>
        </p:nvSpPr>
        <p:spPr>
          <a:xfrm>
            <a:off x="356401" y="2005963"/>
            <a:ext cx="3581400" cy="4772460"/>
          </a:xfrm>
          <a:prstGeom prst="rect">
            <a:avLst/>
          </a:prstGeom>
          <a:solidFill>
            <a:srgbClr val="E6CCE6"/>
          </a:solidFill>
          <a:ln cap="flat" cmpd="sng" w="9525">
            <a:solidFill>
              <a:srgbClr val="000000"/>
            </a:solidFill>
            <a:prstDash val="solid"/>
            <a:round/>
            <a:headEnd len="sm" w="sm" type="none"/>
            <a:tailEnd len="sm" w="sm" type="none"/>
          </a:ln>
        </p:spPr>
        <p:txBody>
          <a:bodyPr anchorCtr="0" anchor="t" bIns="0" lIns="0" spcFirstLastPara="1" rIns="0" wrap="square" tIns="78100">
            <a:spAutoFit/>
          </a:bodyPr>
          <a:lstStyle/>
          <a:p>
            <a:pPr indent="0" lvl="0" marL="174625" marR="0" rtl="0" algn="ctr">
              <a:lnSpc>
                <a:spcPct val="100000"/>
              </a:lnSpc>
              <a:spcBef>
                <a:spcPts val="0"/>
              </a:spcBef>
              <a:spcAft>
                <a:spcPts val="0"/>
              </a:spcAft>
              <a:buNone/>
            </a:pPr>
            <a:r>
              <a:rPr b="1" lang="nl-NL" sz="1000">
                <a:solidFill>
                  <a:schemeClr val="dk1"/>
                </a:solidFill>
                <a:latin typeface="Arial"/>
                <a:ea typeface="Arial"/>
                <a:cs typeface="Arial"/>
                <a:sym typeface="Arial"/>
              </a:rPr>
              <a:t>Gary's onderzoek:</a:t>
            </a:r>
            <a:br>
              <a:rPr b="1" lang="nl-NL" sz="1000">
                <a:solidFill>
                  <a:schemeClr val="dk1"/>
                </a:solidFill>
                <a:latin typeface="Arial"/>
                <a:ea typeface="Arial"/>
                <a:cs typeface="Arial"/>
                <a:sym typeface="Arial"/>
              </a:rPr>
            </a:br>
            <a:r>
              <a:rPr b="1" lang="nl-NL" sz="1000">
                <a:solidFill>
                  <a:schemeClr val="dk1"/>
                </a:solidFill>
                <a:latin typeface="Arial"/>
                <a:ea typeface="Arial"/>
                <a:cs typeface="Arial"/>
                <a:sym typeface="Arial"/>
              </a:rPr>
              <a:t>Dialoog opbouwen in rollenspel</a:t>
            </a:r>
            <a:endParaRPr/>
          </a:p>
          <a:p>
            <a:pPr indent="0" lvl="0" marL="174625" marR="0" rtl="0" algn="l">
              <a:lnSpc>
                <a:spcPct val="100000"/>
              </a:lnSpc>
              <a:spcBef>
                <a:spcPts val="615"/>
              </a:spcBef>
              <a:spcAft>
                <a:spcPts val="0"/>
              </a:spcAft>
              <a:buNone/>
            </a:pPr>
            <a:r>
              <a:rPr lang="nl-NL" sz="1000">
                <a:solidFill>
                  <a:schemeClr val="dk1"/>
                </a:solidFill>
                <a:latin typeface="Arial"/>
                <a:ea typeface="Arial"/>
                <a:cs typeface="Arial"/>
                <a:sym typeface="Arial"/>
              </a:rPr>
              <a:t>Ik ben een leraar van 4-5-jarige kinderen en het rollenspelgebied is een belangrijk onderdeel van het Early Years Foundation Stage (EYFS) -klaslokaal omdat we de activiteiten in het rollenspelgebied altijd koppelen aan het EYFS-ontwikkelingskader. Toen ik de zelfcontroletool gebruikte, realiseerde ik me dat ik, omdat de klas in vrije stroom is, precies moest weten hoe kinderen het gebied gebruikten en vooral hoe ze op elkaar reageerden.</a:t>
            </a:r>
            <a:br>
              <a:rPr lang="nl-NL" sz="1000">
                <a:solidFill>
                  <a:schemeClr val="dk1"/>
                </a:solidFill>
                <a:latin typeface="Arial"/>
                <a:ea typeface="Arial"/>
                <a:cs typeface="Arial"/>
                <a:sym typeface="Arial"/>
              </a:rPr>
            </a:br>
            <a:r>
              <a:rPr lang="nl-NL" sz="1000">
                <a:solidFill>
                  <a:schemeClr val="dk1"/>
                </a:solidFill>
                <a:latin typeface="Arial"/>
                <a:ea typeface="Arial"/>
                <a:cs typeface="Arial"/>
                <a:sym typeface="Arial"/>
              </a:rPr>
              <a:t>Ik besloot om kinderen te observeren die in het rollenspel speelden om te zien </a:t>
            </a:r>
            <a:r>
              <a:rPr b="1" lang="nl-NL" sz="1000">
                <a:solidFill>
                  <a:schemeClr val="dk1"/>
                </a:solidFill>
                <a:latin typeface="Arial"/>
                <a:ea typeface="Arial"/>
                <a:cs typeface="Arial"/>
                <a:sym typeface="Arial"/>
              </a:rPr>
              <a:t>hoe ze voortbouwden op elkaars ideeën </a:t>
            </a:r>
            <a:r>
              <a:rPr lang="nl-NL" sz="1000">
                <a:solidFill>
                  <a:schemeClr val="dk1"/>
                </a:solidFill>
                <a:latin typeface="Arial"/>
                <a:ea typeface="Arial"/>
                <a:cs typeface="Arial"/>
                <a:sym typeface="Arial"/>
              </a:rPr>
              <a:t>als de basis van de dialoog tussen hen. Ik gebruikte sjablonen 2C en 2D om code te leven en ontdekte dat sommige kinderen hun creatieve expressie ontwikkelden in hun gesprek met anderen, waarbij ze nieuwe ideeën in hun spel verwerkten. Andere kinderen speelden echter meestal alleen en luisterden niet naar andere kinderen en luisterden niet naar andere kinderen.</a:t>
            </a:r>
            <a:br>
              <a:rPr lang="nl-NL" sz="1000">
                <a:solidFill>
                  <a:schemeClr val="dk1"/>
                </a:solidFill>
                <a:latin typeface="Arial"/>
                <a:ea typeface="Arial"/>
                <a:cs typeface="Arial"/>
                <a:sym typeface="Arial"/>
              </a:rPr>
            </a:br>
            <a:r>
              <a:rPr lang="nl-NL" sz="1000">
                <a:solidFill>
                  <a:schemeClr val="dk1"/>
                </a:solidFill>
                <a:latin typeface="Arial"/>
                <a:ea typeface="Arial"/>
                <a:cs typeface="Arial"/>
                <a:sym typeface="Arial"/>
              </a:rPr>
              <a:t>Hierna besloot ik kinderen te vragen of ze in tweetallen in het rollenspel wilden spelen en ideeën te delen over hoe ze moesten spelen. Ik ontdekte dat kinderen alleen op elkaars ideeën reageerden als ze er enthousiast over waren , maar ook dat kinderen zich bewust werden van een bredere kring van speelpartners dan hun gebruikelijke paar vrienden. Dit betekende dat ze een scala aan verschillende ideeën hoorden.</a:t>
            </a:r>
            <a:endParaRPr/>
          </a:p>
          <a:p>
            <a:pPr indent="0" lvl="0" marL="174625" marR="0" rtl="0" algn="l">
              <a:lnSpc>
                <a:spcPct val="100000"/>
              </a:lnSpc>
              <a:spcBef>
                <a:spcPts val="615"/>
              </a:spcBef>
              <a:spcAft>
                <a:spcPts val="0"/>
              </a:spcAft>
              <a:buNone/>
            </a:pPr>
            <a:r>
              <a:t/>
            </a:r>
            <a:endParaRPr sz="1000">
              <a:solidFill>
                <a:schemeClr val="dk1"/>
              </a:solidFill>
              <a:latin typeface="Arial"/>
              <a:ea typeface="Arial"/>
              <a:cs typeface="Arial"/>
              <a:sym typeface="Arial"/>
            </a:endParaRPr>
          </a:p>
        </p:txBody>
      </p:sp>
      <p:sp>
        <p:nvSpPr>
          <p:cNvPr id="218" name="Google Shape;218;p19"/>
          <p:cNvSpPr txBox="1"/>
          <p:nvPr/>
        </p:nvSpPr>
        <p:spPr>
          <a:xfrm>
            <a:off x="4356100" y="4238625"/>
            <a:ext cx="5872641" cy="2539798"/>
          </a:xfrm>
          <a:prstGeom prst="rect">
            <a:avLst/>
          </a:prstGeom>
          <a:solidFill>
            <a:srgbClr val="B9CDE5"/>
          </a:solidFill>
          <a:ln cap="flat" cmpd="sng" w="9525">
            <a:solidFill>
              <a:srgbClr val="000000"/>
            </a:solidFill>
            <a:prstDash val="solid"/>
            <a:round/>
            <a:headEnd len="sm" w="sm" type="none"/>
            <a:tailEnd len="sm" w="sm" type="none"/>
          </a:ln>
        </p:spPr>
        <p:txBody>
          <a:bodyPr anchorCtr="0" anchor="t" bIns="0" lIns="0" spcFirstLastPara="1" rIns="0" wrap="square" tIns="76825">
            <a:spAutoFit/>
          </a:bodyPr>
          <a:lstStyle/>
          <a:p>
            <a:pPr indent="0" lvl="0" marL="95250" marR="9525" rtl="0" algn="ctr">
              <a:lnSpc>
                <a:spcPct val="100000"/>
              </a:lnSpc>
              <a:spcBef>
                <a:spcPts val="0"/>
              </a:spcBef>
              <a:spcAft>
                <a:spcPts val="0"/>
              </a:spcAft>
              <a:buNone/>
            </a:pPr>
            <a:r>
              <a:rPr b="1" lang="nl-NL" sz="1000">
                <a:solidFill>
                  <a:schemeClr val="dk1"/>
                </a:solidFill>
                <a:latin typeface="Arial"/>
                <a:ea typeface="Arial"/>
                <a:cs typeface="Arial"/>
                <a:sym typeface="Arial"/>
              </a:rPr>
              <a:t>Lily's Onderzoek:</a:t>
            </a:r>
            <a:br>
              <a:rPr b="1" lang="nl-NL" sz="1000">
                <a:solidFill>
                  <a:schemeClr val="dk1"/>
                </a:solidFill>
                <a:latin typeface="Arial"/>
                <a:ea typeface="Arial"/>
                <a:cs typeface="Arial"/>
                <a:sym typeface="Arial"/>
              </a:rPr>
            </a:br>
            <a:r>
              <a:rPr b="1" lang="nl-NL" sz="1000">
                <a:solidFill>
                  <a:schemeClr val="dk1"/>
                </a:solidFill>
                <a:latin typeface="Arial"/>
                <a:ea typeface="Arial"/>
                <a:cs typeface="Arial"/>
                <a:sym typeface="Arial"/>
              </a:rPr>
              <a:t>Het ontwikkelen van redeneren in wetenschappelijk groepswerk</a:t>
            </a:r>
            <a:endParaRPr/>
          </a:p>
          <a:p>
            <a:pPr indent="0" lvl="0" marL="95250" marR="9525" rtl="0" algn="l">
              <a:lnSpc>
                <a:spcPct val="100000"/>
              </a:lnSpc>
              <a:spcBef>
                <a:spcPts val="605"/>
              </a:spcBef>
              <a:spcAft>
                <a:spcPts val="0"/>
              </a:spcAft>
              <a:buNone/>
            </a:pPr>
            <a:r>
              <a:rPr lang="nl-NL" sz="1000">
                <a:solidFill>
                  <a:schemeClr val="dk1"/>
                </a:solidFill>
                <a:latin typeface="Arial"/>
                <a:ea typeface="Arial"/>
                <a:cs typeface="Arial"/>
                <a:sym typeface="Arial"/>
              </a:rPr>
              <a:t>Ik geef les aan kinderen in de leeftijd van 9-10 jaar en ik was bezorgd dat er niet genoeg </a:t>
            </a:r>
            <a:r>
              <a:rPr b="1" lang="nl-NL" sz="1000">
                <a:solidFill>
                  <a:schemeClr val="dk1"/>
                </a:solidFill>
                <a:latin typeface="Arial"/>
                <a:ea typeface="Arial"/>
                <a:cs typeface="Arial"/>
                <a:sym typeface="Arial"/>
              </a:rPr>
              <a:t>redeneringen</a:t>
            </a:r>
            <a:r>
              <a:rPr lang="nl-NL" sz="1000">
                <a:solidFill>
                  <a:schemeClr val="dk1"/>
                </a:solidFill>
                <a:latin typeface="Arial"/>
                <a:ea typeface="Arial"/>
                <a:cs typeface="Arial"/>
                <a:sym typeface="Arial"/>
              </a:rPr>
              <a:t> in mijn klas plaatsvonden, na het gebruik van de zelfcontroletool. Ik voelde dat dit vooral het geval was in de wetenschap, waar niet alle kinderen hun redenering demonstreerden, bijvoorbeeld door hun kennis toe te passen om voorspellingen te doen, enz.</a:t>
            </a:r>
            <a:br>
              <a:rPr lang="nl-NL" sz="1000">
                <a:solidFill>
                  <a:schemeClr val="dk1"/>
                </a:solidFill>
                <a:latin typeface="Arial"/>
                <a:ea typeface="Arial"/>
                <a:cs typeface="Arial"/>
                <a:sym typeface="Arial"/>
              </a:rPr>
            </a:br>
            <a:r>
              <a:rPr lang="nl-NL" sz="1000">
                <a:solidFill>
                  <a:schemeClr val="dk1"/>
                </a:solidFill>
                <a:latin typeface="Arial"/>
                <a:ea typeface="Arial"/>
                <a:cs typeface="Arial"/>
                <a:sym typeface="Arial"/>
              </a:rPr>
              <a:t>Ik besloot het T-SEDA-coderingsschema te gebruiken om erachter te komen hoe vaak redeneren plaatsvond in groepswerk van kinderen tijdens een eenheid van wetenschapslessen. Ik deed live observaties van bepaalde groepen met behulp van de time sampling tool, template 2B, en registreerde gevallen van redeneren. Ik merkte dat sommige kinderen hun redenering heel vaak bijdroegen, maar anderen redeneerden helemaal niet (althans niet verbaal).</a:t>
            </a:r>
            <a:br>
              <a:rPr lang="nl-NL" sz="1000">
                <a:solidFill>
                  <a:schemeClr val="dk1"/>
                </a:solidFill>
                <a:latin typeface="Arial"/>
                <a:ea typeface="Arial"/>
                <a:cs typeface="Arial"/>
                <a:sym typeface="Arial"/>
              </a:rPr>
            </a:br>
            <a:r>
              <a:rPr lang="nl-NL" sz="1000">
                <a:solidFill>
                  <a:schemeClr val="dk1"/>
                </a:solidFill>
                <a:latin typeface="Arial"/>
                <a:ea typeface="Arial"/>
                <a:cs typeface="Arial"/>
                <a:sym typeface="Arial"/>
              </a:rPr>
              <a:t>Nadat ik deze observaties had voltooid, realiseerde ik me dat ik groepswerkactiviteiten moest structureren, zodat alle kinderen werden aangemoedigd en de kans kregen om hun redenering binnen de groep te delen.</a:t>
            </a:r>
            <a:endParaRPr sz="10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3" name="Shape 223"/>
        <p:cNvGrpSpPr/>
        <p:nvPr/>
      </p:nvGrpSpPr>
      <p:grpSpPr>
        <a:xfrm>
          <a:off x="0" y="0"/>
          <a:ext cx="0" cy="0"/>
          <a:chOff x="0" y="0"/>
          <a:chExt cx="0" cy="0"/>
        </a:xfrm>
      </p:grpSpPr>
      <p:sp>
        <p:nvSpPr>
          <p:cNvPr id="224" name="Google Shape;224;p20"/>
          <p:cNvSpPr/>
          <p:nvPr/>
        </p:nvSpPr>
        <p:spPr>
          <a:xfrm>
            <a:off x="629919" y="1417554"/>
            <a:ext cx="4771390" cy="5716905"/>
          </a:xfrm>
          <a:custGeom>
            <a:rect b="b" l="l" r="r" t="t"/>
            <a:pathLst>
              <a:path extrusionOk="0" h="5716905" w="4771390">
                <a:moveTo>
                  <a:pt x="0" y="0"/>
                </a:moveTo>
                <a:lnTo>
                  <a:pt x="4771241" y="0"/>
                </a:lnTo>
                <a:lnTo>
                  <a:pt x="4771241" y="5716909"/>
                </a:lnTo>
                <a:lnTo>
                  <a:pt x="0" y="571690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 name="Google Shape;225;p20"/>
          <p:cNvSpPr txBox="1"/>
          <p:nvPr/>
        </p:nvSpPr>
        <p:spPr>
          <a:xfrm>
            <a:off x="726439" y="1553766"/>
            <a:ext cx="4578350" cy="1846659"/>
          </a:xfrm>
          <a:prstGeom prst="rect">
            <a:avLst/>
          </a:prstGeom>
          <a:noFill/>
          <a:ln>
            <a:noFill/>
          </a:ln>
        </p:spPr>
        <p:txBody>
          <a:bodyPr anchorCtr="0" anchor="t" bIns="0" lIns="0" spcFirstLastPara="1" rIns="0" wrap="square" tIns="0">
            <a:spAutoFit/>
          </a:bodyPr>
          <a:lstStyle/>
          <a:p>
            <a:pPr indent="0" lvl="0" marL="12700" marR="0" rtl="0" algn="l">
              <a:spcBef>
                <a:spcPts val="0"/>
              </a:spcBef>
              <a:spcAft>
                <a:spcPts val="0"/>
              </a:spcAft>
              <a:buNone/>
            </a:pPr>
            <a:r>
              <a:rPr b="1" lang="nl-NL" sz="1200">
                <a:solidFill>
                  <a:srgbClr val="1A616F"/>
                </a:solidFill>
                <a:latin typeface="Arial"/>
                <a:ea typeface="Arial"/>
                <a:cs typeface="Arial"/>
                <a:sym typeface="Arial"/>
              </a:rPr>
              <a:t>Wat verstaan we onder dialoog in de klas?</a:t>
            </a:r>
            <a:endParaRPr/>
          </a:p>
          <a:p>
            <a:pPr indent="0" lvl="0" marL="12700" marR="0" rtl="0" algn="l">
              <a:spcBef>
                <a:spcPts val="0"/>
              </a:spcBef>
              <a:spcAft>
                <a:spcPts val="0"/>
              </a:spcAft>
              <a:buNone/>
            </a:pPr>
            <a:r>
              <a:t/>
            </a:r>
            <a:endParaRPr sz="120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rPr lang="nl-NL" sz="1200">
                <a:solidFill>
                  <a:srgbClr val="202124"/>
                </a:solidFill>
                <a:latin typeface="Arial"/>
                <a:ea typeface="Arial"/>
                <a:cs typeface="Arial"/>
                <a:sym typeface="Arial"/>
              </a:rPr>
              <a:t>In dialoog luisteren deelnemers naar elkaar, dragen ze bij door hun ideeën te delen, hun bijdragen te rechtvaardigen en zich bezig te houden met de mening van anderen.</a:t>
            </a:r>
            <a:br>
              <a:rPr lang="nl-NL" sz="1200">
                <a:solidFill>
                  <a:srgbClr val="202124"/>
                </a:solidFill>
                <a:latin typeface="Arial"/>
                <a:ea typeface="Arial"/>
                <a:cs typeface="Arial"/>
                <a:sym typeface="Arial"/>
              </a:rPr>
            </a:br>
            <a:r>
              <a:rPr lang="nl-NL" sz="1200">
                <a:solidFill>
                  <a:srgbClr val="202124"/>
                </a:solidFill>
                <a:latin typeface="Arial"/>
                <a:ea typeface="Arial"/>
                <a:cs typeface="Arial"/>
                <a:sym typeface="Arial"/>
              </a:rPr>
              <a:t>In het bijzonder verkennen en evalueren ze verschillende perspectieven en redenen. Relevante vragen en bijdragen worden gekoppeld tussen sprekers, waardoor kennis collectief kan worden opgebouwd binnen een les of over een reeks onderling verbonden lessen</a:t>
            </a:r>
            <a:r>
              <a:rPr lang="nl-NL"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p:txBody>
      </p:sp>
      <p:sp>
        <p:nvSpPr>
          <p:cNvPr id="226" name="Google Shape;226;p20"/>
          <p:cNvSpPr txBox="1"/>
          <p:nvPr/>
        </p:nvSpPr>
        <p:spPr>
          <a:xfrm>
            <a:off x="676535" y="3400425"/>
            <a:ext cx="4578985" cy="1825500"/>
          </a:xfrm>
          <a:prstGeom prst="rect">
            <a:avLst/>
          </a:prstGeom>
          <a:noFill/>
          <a:ln>
            <a:noFill/>
          </a:ln>
        </p:spPr>
        <p:txBody>
          <a:bodyPr anchorCtr="0" anchor="t" bIns="0" lIns="0" spcFirstLastPara="1" rIns="0" wrap="square" tIns="37450">
            <a:spAutoFit/>
          </a:bodyPr>
          <a:lstStyle/>
          <a:p>
            <a:pPr indent="0" lvl="0" marL="82800" marR="0" rtl="0" algn="l">
              <a:lnSpc>
                <a:spcPct val="121000"/>
              </a:lnSpc>
              <a:spcBef>
                <a:spcPts val="0"/>
              </a:spcBef>
              <a:spcAft>
                <a:spcPts val="0"/>
              </a:spcAft>
              <a:buNone/>
            </a:pPr>
            <a:r>
              <a:rPr lang="nl-NL" sz="1200">
                <a:solidFill>
                  <a:schemeClr val="dk1"/>
                </a:solidFill>
                <a:latin typeface="Arimo"/>
                <a:ea typeface="Arimo"/>
                <a:cs typeface="Arimo"/>
                <a:sym typeface="Arimo"/>
              </a:rPr>
              <a:t>Hoewel verbale interacties centraal staan, kan dialoog worden ondersteund met non-verbale communicatie (bijv. gebaren, gezichtsuitdrukking en oogcontact) en door gebruik te maken van visuele of technologische middelen. Stilte, fysieke beweging, klasroutines en ethos kunnen ook belangrijke aspecten zijn van dialoog, het kaderen en ondersteunen (of soms belemmeren) van het gesproken gesprek dat de belangrijkste focus van deze toolkit is.</a:t>
            </a:r>
            <a:endParaRPr sz="1200">
              <a:solidFill>
                <a:schemeClr val="dk1"/>
              </a:solidFill>
              <a:latin typeface="Arimo"/>
              <a:ea typeface="Arimo"/>
              <a:cs typeface="Arimo"/>
              <a:sym typeface="Arimo"/>
            </a:endParaRPr>
          </a:p>
        </p:txBody>
      </p:sp>
      <p:sp>
        <p:nvSpPr>
          <p:cNvPr id="227" name="Google Shape;227;p20"/>
          <p:cNvSpPr txBox="1"/>
          <p:nvPr/>
        </p:nvSpPr>
        <p:spPr>
          <a:xfrm>
            <a:off x="715651" y="5229225"/>
            <a:ext cx="4577715" cy="1341393"/>
          </a:xfrm>
          <a:prstGeom prst="rect">
            <a:avLst/>
          </a:prstGeom>
          <a:noFill/>
          <a:ln>
            <a:noFill/>
          </a:ln>
        </p:spPr>
        <p:txBody>
          <a:bodyPr anchorCtr="0" anchor="t" bIns="0" lIns="0" spcFirstLastPara="1" rIns="0" wrap="square" tIns="625">
            <a:spAutoFit/>
          </a:bodyPr>
          <a:lstStyle/>
          <a:p>
            <a:pPr indent="0" lvl="0" marL="82800" marR="5080" rtl="0" algn="l">
              <a:lnSpc>
                <a:spcPct val="121000"/>
              </a:lnSpc>
              <a:spcBef>
                <a:spcPts val="0"/>
              </a:spcBef>
              <a:spcAft>
                <a:spcPts val="0"/>
              </a:spcAft>
              <a:buNone/>
            </a:pPr>
            <a:r>
              <a:rPr b="0" i="0" lang="nl-NL" sz="1200">
                <a:solidFill>
                  <a:srgbClr val="202124"/>
                </a:solidFill>
                <a:latin typeface="arial"/>
                <a:ea typeface="arial"/>
                <a:cs typeface="arial"/>
                <a:sym typeface="arial"/>
              </a:rPr>
              <a:t>Sommige kenmerken van dialoog komen al in veel onderwijsomgevingen voor, maar het in stand houden van een dialoog die productief is voor het leren kost tijd. Het kan de deelnemers ook uitdagen, vooral als ze niet gewend zijn hun standpunten uitvoerig te uiten of deze publiekelijk te laten onderzoeken.</a:t>
            </a:r>
            <a:endParaRPr sz="1200">
              <a:solidFill>
                <a:schemeClr val="dk1"/>
              </a:solidFill>
              <a:latin typeface="Arimo"/>
              <a:ea typeface="Arimo"/>
              <a:cs typeface="Arimo"/>
              <a:sym typeface="Arimo"/>
            </a:endParaRPr>
          </a:p>
        </p:txBody>
      </p:sp>
      <p:sp>
        <p:nvSpPr>
          <p:cNvPr id="228" name="Google Shape;228;p20"/>
          <p:cNvSpPr txBox="1"/>
          <p:nvPr/>
        </p:nvSpPr>
        <p:spPr>
          <a:xfrm>
            <a:off x="1176916" y="6701751"/>
            <a:ext cx="3421379" cy="553998"/>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nl-NL" sz="1200" u="sng">
                <a:solidFill>
                  <a:schemeClr val="hlink"/>
                </a:solidFill>
                <a:latin typeface="Arial"/>
                <a:ea typeface="Arial"/>
                <a:cs typeface="Arial"/>
                <a:sym typeface="Arial"/>
                <a:hlinkClick r:id="rId3"/>
              </a:rPr>
              <a:t>Video 1: Wat is ‘educatieve’ dialoog?</a:t>
            </a:r>
            <a:br>
              <a:rPr b="1" lang="nl-NL" sz="1200" u="sng">
                <a:solidFill>
                  <a:schemeClr val="hlink"/>
                </a:solidFill>
                <a:latin typeface="Arial"/>
                <a:ea typeface="Arial"/>
                <a:cs typeface="Arial"/>
                <a:sym typeface="Arial"/>
                <a:hlinkClick r:id="rId4"/>
              </a:rPr>
            </a:br>
            <a:r>
              <a:rPr b="1" lang="nl-NL" sz="1200" u="sng">
                <a:solidFill>
                  <a:schemeClr val="hlink"/>
                </a:solidFill>
                <a:latin typeface="Arial"/>
                <a:ea typeface="Arial"/>
                <a:cs typeface="Arial"/>
                <a:sym typeface="Arial"/>
                <a:hlinkClick r:id="rId5"/>
              </a:rPr>
              <a:t>Biedt meer informatie over de educatieve dialoog</a:t>
            </a:r>
            <a:br>
              <a:rPr b="1" lang="nl-NL" sz="1200" u="sng">
                <a:solidFill>
                  <a:schemeClr val="hlink"/>
                </a:solidFill>
                <a:latin typeface="Arial"/>
                <a:ea typeface="Arial"/>
                <a:cs typeface="Arial"/>
                <a:sym typeface="Arial"/>
                <a:hlinkClick r:id="rId6"/>
              </a:rPr>
            </a:br>
            <a:endParaRPr sz="1200">
              <a:solidFill>
                <a:schemeClr val="dk1"/>
              </a:solidFill>
              <a:latin typeface="Arimo"/>
              <a:ea typeface="Arimo"/>
              <a:cs typeface="Arimo"/>
              <a:sym typeface="Arimo"/>
            </a:endParaRPr>
          </a:p>
        </p:txBody>
      </p:sp>
      <p:sp>
        <p:nvSpPr>
          <p:cNvPr id="229" name="Google Shape;229;p20"/>
          <p:cNvSpPr txBox="1"/>
          <p:nvPr/>
        </p:nvSpPr>
        <p:spPr>
          <a:xfrm>
            <a:off x="629919" y="703364"/>
            <a:ext cx="5326381" cy="291746"/>
          </a:xfrm>
          <a:prstGeom prst="rect">
            <a:avLst/>
          </a:prstGeom>
          <a:solidFill>
            <a:srgbClr val="D9F1F6"/>
          </a:solidFill>
          <a:ln>
            <a:noFill/>
          </a:ln>
        </p:spPr>
        <p:txBody>
          <a:bodyPr anchorCtr="0" anchor="t" bIns="0" lIns="0" spcFirstLastPara="1" rIns="0" wrap="square" tIns="14600">
            <a:spAutoFit/>
          </a:bodyPr>
          <a:lstStyle/>
          <a:p>
            <a:pPr indent="0" lvl="0" marL="26034" marR="0" rtl="0" algn="l">
              <a:lnSpc>
                <a:spcPct val="100000"/>
              </a:lnSpc>
              <a:spcBef>
                <a:spcPts val="0"/>
              </a:spcBef>
              <a:spcAft>
                <a:spcPts val="0"/>
              </a:spcAft>
              <a:buNone/>
            </a:pPr>
            <a:r>
              <a:rPr b="1" lang="nl-NL" sz="1800">
                <a:solidFill>
                  <a:srgbClr val="1A616F"/>
                </a:solidFill>
                <a:latin typeface="Arial"/>
                <a:ea typeface="Arial"/>
                <a:cs typeface="Arial"/>
                <a:sym typeface="Arial"/>
              </a:rPr>
              <a:t>Deel b. Wat verstaan we onder dialoog in de klas?</a:t>
            </a:r>
            <a:endParaRPr sz="1800">
              <a:solidFill>
                <a:schemeClr val="dk1"/>
              </a:solidFill>
              <a:latin typeface="Arial"/>
              <a:ea typeface="Arial"/>
              <a:cs typeface="Arial"/>
              <a:sym typeface="Arial"/>
            </a:endParaRPr>
          </a:p>
        </p:txBody>
      </p:sp>
      <p:sp>
        <p:nvSpPr>
          <p:cNvPr id="230" name="Google Shape;230;p20"/>
          <p:cNvSpPr/>
          <p:nvPr/>
        </p:nvSpPr>
        <p:spPr>
          <a:xfrm>
            <a:off x="5662850" y="1377203"/>
            <a:ext cx="4742180" cy="6061822"/>
          </a:xfrm>
          <a:custGeom>
            <a:rect b="b" l="l" r="r" t="t"/>
            <a:pathLst>
              <a:path extrusionOk="0" h="5716905" w="4742180">
                <a:moveTo>
                  <a:pt x="0" y="0"/>
                </a:moveTo>
                <a:lnTo>
                  <a:pt x="4742046" y="0"/>
                </a:lnTo>
                <a:lnTo>
                  <a:pt x="4742046" y="5716909"/>
                </a:lnTo>
                <a:lnTo>
                  <a:pt x="0" y="571690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 name="Google Shape;231;p20"/>
          <p:cNvSpPr txBox="1"/>
          <p:nvPr/>
        </p:nvSpPr>
        <p:spPr>
          <a:xfrm>
            <a:off x="5729612" y="1614304"/>
            <a:ext cx="4549140" cy="1938992"/>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nl-NL" sz="1400">
                <a:solidFill>
                  <a:srgbClr val="1A616F"/>
                </a:solidFill>
                <a:latin typeface="Arial"/>
                <a:ea typeface="Arial"/>
                <a:cs typeface="Arial"/>
                <a:sym typeface="Arial"/>
              </a:rPr>
              <a:t>Wat is het verschil tussen dialoog en gesprek?</a:t>
            </a:r>
            <a:br>
              <a:rPr lang="nl-NL" sz="1400">
                <a:solidFill>
                  <a:srgbClr val="1A616F"/>
                </a:solidFill>
                <a:latin typeface="Arial"/>
                <a:ea typeface="Arial"/>
                <a:cs typeface="Arial"/>
                <a:sym typeface="Arial"/>
              </a:rPr>
            </a:br>
            <a:r>
              <a:rPr lang="nl-NL" sz="1200">
                <a:solidFill>
                  <a:schemeClr val="dk1"/>
                </a:solidFill>
                <a:latin typeface="Arial"/>
                <a:ea typeface="Arial"/>
                <a:cs typeface="Arial"/>
                <a:sym typeface="Arial"/>
              </a:rPr>
              <a:t>Studenten en docenten praten natuurlijk veel in de loop van de dag. Dit gesprek kan vele doelen hebben: instructies geven, studenten praten met elkaar om informatie delen. Deze voorbeelden zijn echter niet wat we bedoelen met educatieve dialoog. Zelfs wanneer studenten samen praten tijdens leersituaties, zijn ze misschien niet bezig met een educatieve dialoog. Neem dit voorbeeld van een leraar die de T-SEDA-bronnen heeft gebruikt:</a:t>
            </a:r>
            <a:br>
              <a:rPr lang="nl-NL" sz="1400">
                <a:solidFill>
                  <a:srgbClr val="1A616F"/>
                </a:solidFill>
                <a:latin typeface="Arial"/>
                <a:ea typeface="Arial"/>
                <a:cs typeface="Arial"/>
                <a:sym typeface="Arial"/>
              </a:rPr>
            </a:br>
            <a:endParaRPr sz="1200">
              <a:solidFill>
                <a:schemeClr val="dk1"/>
              </a:solidFill>
              <a:latin typeface="Arimo"/>
              <a:ea typeface="Arimo"/>
              <a:cs typeface="Arimo"/>
              <a:sym typeface="Arimo"/>
            </a:endParaRPr>
          </a:p>
        </p:txBody>
      </p:sp>
      <p:sp>
        <p:nvSpPr>
          <p:cNvPr id="232" name="Google Shape;232;p20"/>
          <p:cNvSpPr txBox="1"/>
          <p:nvPr/>
        </p:nvSpPr>
        <p:spPr>
          <a:xfrm>
            <a:off x="5681265" y="3547379"/>
            <a:ext cx="4548505" cy="1306704"/>
          </a:xfrm>
          <a:prstGeom prst="rect">
            <a:avLst/>
          </a:prstGeom>
          <a:noFill/>
          <a:ln>
            <a:noFill/>
          </a:ln>
        </p:spPr>
        <p:txBody>
          <a:bodyPr anchorCtr="0" anchor="t" bIns="0" lIns="0" spcFirstLastPara="1" rIns="0" wrap="square" tIns="0">
            <a:spAutoFit/>
          </a:bodyPr>
          <a:lstStyle/>
          <a:p>
            <a:pPr indent="0" lvl="0" marL="12700" marR="5080" rtl="0" algn="just">
              <a:lnSpc>
                <a:spcPct val="102099"/>
              </a:lnSpc>
              <a:spcBef>
                <a:spcPts val="0"/>
              </a:spcBef>
              <a:spcAft>
                <a:spcPts val="0"/>
              </a:spcAft>
              <a:buNone/>
            </a:pPr>
            <a:r>
              <a:rPr i="1" lang="nl-NL" sz="1200">
                <a:solidFill>
                  <a:schemeClr val="dk1"/>
                </a:solidFill>
                <a:latin typeface="Arial"/>
                <a:ea typeface="Arial"/>
                <a:cs typeface="Arial"/>
                <a:sym typeface="Arial"/>
              </a:rPr>
              <a:t>Sommige studenten lieten hun leerpartner al het praten doen, of ze zouden hun gedachten uitspreken zonder te luisteren naar wat hun leerpartner zei. Sommige paren praatten helemaal niet of hun gesprek was off topic. De kinderen waren niet in staat om hun discussies te structureren en ze begrepen het doel van hun gesprek niet. (Marleen)</a:t>
            </a:r>
            <a:br>
              <a:rPr i="1" lang="nl-NL" sz="1200">
                <a:solidFill>
                  <a:schemeClr val="dk1"/>
                </a:solidFill>
                <a:latin typeface="Arial"/>
                <a:ea typeface="Arial"/>
                <a:cs typeface="Arial"/>
                <a:sym typeface="Arial"/>
              </a:rPr>
            </a:br>
            <a:endParaRPr sz="1200">
              <a:solidFill>
                <a:schemeClr val="dk1"/>
              </a:solidFill>
              <a:latin typeface="Arial"/>
              <a:ea typeface="Arial"/>
              <a:cs typeface="Arial"/>
              <a:sym typeface="Arial"/>
            </a:endParaRPr>
          </a:p>
        </p:txBody>
      </p:sp>
      <p:sp>
        <p:nvSpPr>
          <p:cNvPr id="233" name="Google Shape;233;p20"/>
          <p:cNvSpPr txBox="1"/>
          <p:nvPr/>
        </p:nvSpPr>
        <p:spPr>
          <a:xfrm>
            <a:off x="5608197" y="4760606"/>
            <a:ext cx="4549140" cy="1864613"/>
          </a:xfrm>
          <a:prstGeom prst="rect">
            <a:avLst/>
          </a:prstGeom>
          <a:noFill/>
          <a:ln>
            <a:noFill/>
          </a:ln>
        </p:spPr>
        <p:txBody>
          <a:bodyPr anchorCtr="0" anchor="t" bIns="0" lIns="0" spcFirstLastPara="1" rIns="0" wrap="square" tIns="0">
            <a:spAutoFit/>
          </a:bodyPr>
          <a:lstStyle/>
          <a:p>
            <a:pPr indent="0" lvl="0" marL="82800" marR="5080" rtl="0" algn="l">
              <a:lnSpc>
                <a:spcPct val="121000"/>
              </a:lnSpc>
              <a:spcBef>
                <a:spcPts val="0"/>
              </a:spcBef>
              <a:spcAft>
                <a:spcPts val="0"/>
              </a:spcAft>
              <a:buNone/>
            </a:pPr>
            <a:r>
              <a:rPr lang="nl-NL" sz="1200">
                <a:solidFill>
                  <a:srgbClr val="202124"/>
                </a:solidFill>
                <a:latin typeface="arial"/>
                <a:ea typeface="arial"/>
                <a:cs typeface="arial"/>
                <a:sym typeface="arial"/>
              </a:rPr>
              <a:t>Hoewel studenten samen praatten, namen ze niet deel aan de dialoog omdat ze niet met elkaar bezig waren, naar elkaar luisterden en hun gesprek geen deel uitmaakte van hun leren.</a:t>
            </a:r>
            <a:endParaRPr/>
          </a:p>
          <a:p>
            <a:pPr indent="0" lvl="0" marL="82800" marR="5080" rtl="0" algn="l">
              <a:lnSpc>
                <a:spcPct val="121000"/>
              </a:lnSpc>
              <a:spcBef>
                <a:spcPts val="580"/>
              </a:spcBef>
              <a:spcAft>
                <a:spcPts val="0"/>
              </a:spcAft>
              <a:buNone/>
            </a:pPr>
            <a:r>
              <a:rPr b="1" lang="nl-NL" sz="1200">
                <a:solidFill>
                  <a:srgbClr val="202124"/>
                </a:solidFill>
                <a:latin typeface="arial"/>
                <a:ea typeface="arial"/>
                <a:cs typeface="arial"/>
                <a:sym typeface="arial"/>
              </a:rPr>
              <a:t>Videoclips: </a:t>
            </a:r>
            <a:r>
              <a:rPr lang="nl-NL" sz="1200">
                <a:solidFill>
                  <a:srgbClr val="202124"/>
                </a:solidFill>
                <a:latin typeface="arial"/>
                <a:ea typeface="arial"/>
                <a:cs typeface="arial"/>
                <a:sym typeface="arial"/>
              </a:rPr>
              <a:t>downloadbare videoclips van dialogisch onderwijs in Britse klaslokalen (basis-, midden- en middelbaar onderwijs), gefilmd tijdens verschillende onderzoeksprojecten, zijn beschikbaar op:</a:t>
            </a:r>
            <a:r>
              <a:rPr b="0" i="0" lang="nl-NL" sz="1200" u="none" strike="noStrike">
                <a:solidFill>
                  <a:srgbClr val="000000"/>
                </a:solidFill>
                <a:latin typeface="Helvetica Neue"/>
                <a:ea typeface="Helvetica Neue"/>
                <a:cs typeface="Helvetica Neue"/>
                <a:sym typeface="Helvetica Neue"/>
              </a:rPr>
              <a:t> </a:t>
            </a:r>
            <a:r>
              <a:rPr b="0" i="0" lang="nl-NL" sz="1200" u="sng" strike="noStrike">
                <a:solidFill>
                  <a:schemeClr val="hlink"/>
                </a:solidFill>
                <a:latin typeface="Helvetica Neue"/>
                <a:ea typeface="Helvetica Neue"/>
                <a:cs typeface="Helvetica Neue"/>
                <a:sym typeface="Helvetica Neue"/>
                <a:hlinkClick r:id="rId7"/>
              </a:rPr>
              <a:t>https://vimeopro.com/camtree/cedir</a:t>
            </a:r>
            <a:r>
              <a:rPr lang="nl-NL" sz="1200">
                <a:solidFill>
                  <a:schemeClr val="dk1"/>
                </a:solidFill>
                <a:latin typeface="Arimo"/>
                <a:ea typeface="Arimo"/>
                <a:cs typeface="Arimo"/>
                <a:sym typeface="Arimo"/>
              </a:rPr>
              <a:t>. Er zijn aanwijzingen voor discussie opgenomen.)</a:t>
            </a:r>
            <a:endParaRPr sz="1200">
              <a:solidFill>
                <a:schemeClr val="dk1"/>
              </a:solidFill>
              <a:latin typeface="Arimo"/>
              <a:ea typeface="Arimo"/>
              <a:cs typeface="Arimo"/>
              <a:sym typeface="Arimo"/>
            </a:endParaRPr>
          </a:p>
        </p:txBody>
      </p:sp>
      <p:sp>
        <p:nvSpPr>
          <p:cNvPr id="234" name="Google Shape;234;p20"/>
          <p:cNvSpPr txBox="1"/>
          <p:nvPr/>
        </p:nvSpPr>
        <p:spPr>
          <a:xfrm>
            <a:off x="5721985" y="6694689"/>
            <a:ext cx="4577715" cy="659219"/>
          </a:xfrm>
          <a:prstGeom prst="rect">
            <a:avLst/>
          </a:prstGeom>
          <a:noFill/>
          <a:ln>
            <a:noFill/>
          </a:ln>
        </p:spPr>
        <p:txBody>
          <a:bodyPr anchorCtr="0" anchor="t" bIns="0" lIns="0" spcFirstLastPara="1" rIns="0" wrap="square" tIns="0">
            <a:spAutoFit/>
          </a:bodyPr>
          <a:lstStyle/>
          <a:p>
            <a:pPr indent="0" lvl="0" marL="12700" marR="5080" rtl="0" algn="l">
              <a:lnSpc>
                <a:spcPct val="102499"/>
              </a:lnSpc>
              <a:spcBef>
                <a:spcPts val="0"/>
              </a:spcBef>
              <a:spcAft>
                <a:spcPts val="0"/>
              </a:spcAft>
              <a:buNone/>
            </a:pPr>
            <a:r>
              <a:rPr b="1" lang="nl-NL" sz="1400">
                <a:solidFill>
                  <a:schemeClr val="dk1"/>
                </a:solidFill>
                <a:latin typeface="Arial"/>
                <a:ea typeface="Arial"/>
                <a:cs typeface="Arial"/>
                <a:sym typeface="Arial"/>
              </a:rPr>
              <a:t>De tabel aan de ommezijde geeft voorbeelden van wat u zou kunnen horen of lezen als studenten deelnemen aan de onderwijsdialoog.</a:t>
            </a:r>
            <a:endParaRPr sz="1400">
              <a:solidFill>
                <a:schemeClr val="dk1"/>
              </a:solidFill>
              <a:latin typeface="Arial"/>
              <a:ea typeface="Arial"/>
              <a:cs typeface="Arial"/>
              <a:sym typeface="Arial"/>
            </a:endParaRPr>
          </a:p>
        </p:txBody>
      </p:sp>
      <p:sp>
        <p:nvSpPr>
          <p:cNvPr id="235" name="Google Shape;235;p20"/>
          <p:cNvSpPr/>
          <p:nvPr/>
        </p:nvSpPr>
        <p:spPr>
          <a:xfrm>
            <a:off x="688225" y="6501701"/>
            <a:ext cx="449575" cy="449574"/>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 name="Google Shape;236;p20"/>
          <p:cNvSpPr txBox="1"/>
          <p:nvPr/>
        </p:nvSpPr>
        <p:spPr>
          <a:xfrm>
            <a:off x="5285281" y="7088109"/>
            <a:ext cx="121920" cy="16764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lang="nl-NL" sz="1000">
                <a:solidFill>
                  <a:schemeClr val="dk1"/>
                </a:solidFill>
                <a:latin typeface="Arial"/>
                <a:ea typeface="Arial"/>
                <a:cs typeface="Arial"/>
                <a:sym typeface="Arial"/>
              </a:rPr>
              <a:t>5</a:t>
            </a:r>
            <a:endParaRPr sz="100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21"/>
          <p:cNvPicPr preferRelativeResize="0"/>
          <p:nvPr/>
        </p:nvPicPr>
        <p:blipFill rotWithShape="1">
          <a:blip r:embed="rId3">
            <a:alphaModFix/>
          </a:blip>
          <a:srcRect b="0" l="0" r="0" t="0"/>
          <a:stretch/>
        </p:blipFill>
        <p:spPr>
          <a:xfrm>
            <a:off x="527050" y="1419225"/>
            <a:ext cx="9867900" cy="6516687"/>
          </a:xfrm>
          <a:prstGeom prst="rect">
            <a:avLst/>
          </a:prstGeom>
          <a:noFill/>
          <a:ln>
            <a:noFill/>
          </a:ln>
        </p:spPr>
      </p:pic>
      <p:sp>
        <p:nvSpPr>
          <p:cNvPr id="242" name="Google Shape;242;p21"/>
          <p:cNvSpPr txBox="1"/>
          <p:nvPr/>
        </p:nvSpPr>
        <p:spPr>
          <a:xfrm>
            <a:off x="3822700" y="733426"/>
            <a:ext cx="4495800" cy="492443"/>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nl-NL" sz="1600">
                <a:solidFill>
                  <a:schemeClr val="dk1"/>
                </a:solidFill>
                <a:latin typeface="Arial"/>
                <a:ea typeface="Arial"/>
                <a:cs typeface="Arial"/>
                <a:sym typeface="Arial"/>
              </a:rPr>
              <a:t>T-SEDA dialoog coderingsschema</a:t>
            </a:r>
            <a:br>
              <a:rPr b="1" lang="nl-NL" sz="1600">
                <a:solidFill>
                  <a:schemeClr val="dk1"/>
                </a:solidFill>
                <a:latin typeface="Arial"/>
                <a:ea typeface="Arial"/>
                <a:cs typeface="Arial"/>
                <a:sym typeface="Arial"/>
              </a:rPr>
            </a:br>
            <a:endParaRPr sz="16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2"/>
          <p:cNvSpPr/>
          <p:nvPr/>
        </p:nvSpPr>
        <p:spPr>
          <a:xfrm>
            <a:off x="318670" y="670757"/>
            <a:ext cx="5139558" cy="6692067"/>
          </a:xfrm>
          <a:custGeom>
            <a:rect b="b" l="l" r="r" t="t"/>
            <a:pathLst>
              <a:path extrusionOk="0" h="5922009" w="4826000">
                <a:moveTo>
                  <a:pt x="0" y="0"/>
                </a:moveTo>
                <a:lnTo>
                  <a:pt x="4825823" y="0"/>
                </a:lnTo>
                <a:lnTo>
                  <a:pt x="4825823" y="5921909"/>
                </a:lnTo>
                <a:lnTo>
                  <a:pt x="0" y="592190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49" name="Google Shape;249;p22"/>
          <p:cNvSpPr txBox="1"/>
          <p:nvPr/>
        </p:nvSpPr>
        <p:spPr>
          <a:xfrm>
            <a:off x="380886" y="808895"/>
            <a:ext cx="5015125" cy="4895314"/>
          </a:xfrm>
          <a:prstGeom prst="rect">
            <a:avLst/>
          </a:prstGeom>
          <a:noFill/>
          <a:ln>
            <a:noFill/>
          </a:ln>
        </p:spPr>
        <p:txBody>
          <a:bodyPr anchorCtr="0" anchor="t" bIns="0" lIns="0" spcFirstLastPara="1" rIns="0" wrap="square" tIns="0">
            <a:spAutoFit/>
          </a:bodyPr>
          <a:lstStyle/>
          <a:p>
            <a:pPr indent="0" lvl="0" marL="12700" marR="6350" rtl="0" algn="just">
              <a:lnSpc>
                <a:spcPct val="120800"/>
              </a:lnSpc>
              <a:spcBef>
                <a:spcPts val="0"/>
              </a:spcBef>
              <a:spcAft>
                <a:spcPts val="0"/>
              </a:spcAft>
              <a:buClr>
                <a:srgbClr val="000000"/>
              </a:buClr>
              <a:buSzPts val="1200"/>
              <a:buFont typeface="Arimo"/>
              <a:buNone/>
            </a:pPr>
            <a:r>
              <a:rPr b="0" i="0" lang="nl-NL" sz="1200" u="none" cap="none" strike="noStrike">
                <a:solidFill>
                  <a:srgbClr val="000000"/>
                </a:solidFill>
                <a:latin typeface="Arimo"/>
                <a:ea typeface="Arimo"/>
                <a:cs typeface="Arimo"/>
                <a:sym typeface="Arimo"/>
              </a:rPr>
              <a:t>Het kan enige tijd duren om een ​​klas aan een productieve onderwijsdialoog te laten deelnemen. Studenten zijn misschien niet gewend om hun ideeën publiekelijk te delen of dat leeftijdsgenoten het er niet mee eens zijn.</a:t>
            </a:r>
            <a:endParaRPr/>
          </a:p>
          <a:p>
            <a:pPr indent="0" lvl="0" marL="12700" marR="6350" rtl="0" algn="just">
              <a:lnSpc>
                <a:spcPct val="120800"/>
              </a:lnSpc>
              <a:spcBef>
                <a:spcPts val="0"/>
              </a:spcBef>
              <a:spcAft>
                <a:spcPts val="0"/>
              </a:spcAft>
              <a:buClr>
                <a:srgbClr val="000000"/>
              </a:buClr>
              <a:buSzPts val="1200"/>
              <a:buFont typeface="Arimo"/>
              <a:buNone/>
            </a:pPr>
            <a:r>
              <a:rPr b="0" i="0" lang="nl-NL" sz="1200" u="none" cap="none" strike="noStrike">
                <a:solidFill>
                  <a:srgbClr val="000000"/>
                </a:solidFill>
                <a:latin typeface="Arimo"/>
                <a:ea typeface="Arimo"/>
                <a:cs typeface="Arimo"/>
                <a:sym typeface="Arimo"/>
              </a:rPr>
              <a:t>In de meeste situaties zullen sommige studenten heel graag hun ideeën delen, terwijl anderen helemaal niet van praten houden. Sommige studenten geven misschien de voorkeur aan spreken boven schrijven, terwijl anderen het moeilijker vinden om zichzelf aan anderen uit te leggen.</a:t>
            </a:r>
            <a:endParaRPr/>
          </a:p>
          <a:p>
            <a:pPr indent="0" lvl="0" marL="12700" marR="6350" rtl="0" algn="just">
              <a:lnSpc>
                <a:spcPct val="120800"/>
              </a:lnSpc>
              <a:spcBef>
                <a:spcPts val="0"/>
              </a:spcBef>
              <a:spcAft>
                <a:spcPts val="0"/>
              </a:spcAft>
              <a:buClr>
                <a:srgbClr val="000000"/>
              </a:buClr>
              <a:buSzPts val="1200"/>
              <a:buFont typeface="Arimo"/>
              <a:buNone/>
            </a:pPr>
            <a:r>
              <a:rPr b="0" i="0" lang="nl-NL" sz="1200" u="none" cap="none" strike="noStrike">
                <a:solidFill>
                  <a:srgbClr val="000000"/>
                </a:solidFill>
                <a:latin typeface="Arimo"/>
                <a:ea typeface="Arimo"/>
                <a:cs typeface="Arimo"/>
                <a:sym typeface="Arimo"/>
              </a:rPr>
              <a:t>'Basisregels', of 'gespreksregels', zijn een goede manier om een ​​klascultuur te creëren waarin alle studenten zich op hun gemak voelen om ideeën te delen en uit te dagen. Deze regels laten alle studenten weten wat er van hen en anderen wordt verwacht tijdens discussies. Ze moeten samen met de studenten worden gemaakt; Je kunt de l studenten bijvoorbeeld vragen hun ideeën te delen over wat zij vinden dat de basisregels moeten zijn. Vervolgens is het belangrijk om studenten eraan te herinneren, bijvoorbeeld door ze aan het begin van de les te herhalen en reflectie en monitoring in de loop van de tijd aan te moedigen. (Zie schaal 2F voor het beoordelen van de participatieniveaus van studenten en het meten van de inbreng van studenten bij het opstellen van basisregels). Basisregels kunnen ook worden gebruikt bij volwassenen en in online dialoog.</a:t>
            </a:r>
            <a:endParaRPr b="0" i="0" sz="1200" u="none" cap="none" strike="noStrike">
              <a:solidFill>
                <a:srgbClr val="000000"/>
              </a:solidFill>
              <a:highlight>
                <a:srgbClr val="00FF00"/>
              </a:highlight>
              <a:latin typeface="Arial"/>
              <a:ea typeface="Arial"/>
              <a:cs typeface="Arial"/>
              <a:sym typeface="Arial"/>
            </a:endParaRPr>
          </a:p>
        </p:txBody>
      </p:sp>
      <p:sp>
        <p:nvSpPr>
          <p:cNvPr id="250" name="Google Shape;250;p22"/>
          <p:cNvSpPr txBox="1"/>
          <p:nvPr/>
        </p:nvSpPr>
        <p:spPr>
          <a:xfrm>
            <a:off x="1735455" y="282093"/>
            <a:ext cx="7467600" cy="246221"/>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Clr>
                <a:srgbClr val="000000"/>
              </a:buClr>
              <a:buSzPts val="1600"/>
              <a:buFont typeface="Arial"/>
              <a:buNone/>
            </a:pPr>
            <a:r>
              <a:rPr b="1" i="0" lang="nl-NL" sz="1600" u="none" cap="none" strike="noStrike">
                <a:solidFill>
                  <a:srgbClr val="000000"/>
                </a:solidFill>
                <a:latin typeface="Arial"/>
                <a:ea typeface="Arial"/>
                <a:cs typeface="Arial"/>
                <a:sym typeface="Arial"/>
              </a:rPr>
              <a:t>Het bevorderen van een positieve klascultuur voor een educatieve dialoog</a:t>
            </a:r>
            <a:endParaRPr b="0" i="0" sz="1600" u="none" cap="none" strike="noStrike">
              <a:solidFill>
                <a:srgbClr val="000000"/>
              </a:solidFill>
              <a:latin typeface="Arial"/>
              <a:ea typeface="Arial"/>
              <a:cs typeface="Arial"/>
              <a:sym typeface="Arial"/>
            </a:endParaRPr>
          </a:p>
        </p:txBody>
      </p:sp>
      <p:sp>
        <p:nvSpPr>
          <p:cNvPr id="251" name="Google Shape;251;p22"/>
          <p:cNvSpPr/>
          <p:nvPr/>
        </p:nvSpPr>
        <p:spPr>
          <a:xfrm>
            <a:off x="727843" y="5704209"/>
            <a:ext cx="439415" cy="43941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52" name="Google Shape;252;p22"/>
          <p:cNvSpPr/>
          <p:nvPr/>
        </p:nvSpPr>
        <p:spPr>
          <a:xfrm>
            <a:off x="6032500" y="1259357"/>
            <a:ext cx="1184032" cy="84566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53" name="Google Shape;253;p22"/>
          <p:cNvSpPr txBox="1"/>
          <p:nvPr/>
        </p:nvSpPr>
        <p:spPr>
          <a:xfrm>
            <a:off x="711640" y="5452835"/>
            <a:ext cx="4701540" cy="1526956"/>
          </a:xfrm>
          <a:prstGeom prst="rect">
            <a:avLst/>
          </a:prstGeom>
          <a:noFill/>
          <a:ln>
            <a:noFill/>
          </a:ln>
        </p:spPr>
        <p:txBody>
          <a:bodyPr anchorCtr="0" anchor="t" bIns="0" lIns="0" spcFirstLastPara="1" rIns="0" wrap="square" tIns="0">
            <a:spAutoFit/>
          </a:bodyPr>
          <a:lstStyle/>
          <a:p>
            <a:pPr indent="0" lvl="0" marL="469900" marR="135255" rtl="0" algn="just">
              <a:lnSpc>
                <a:spcPct val="120800"/>
              </a:lnSpc>
              <a:spcBef>
                <a:spcPts val="0"/>
              </a:spcBef>
              <a:spcAft>
                <a:spcPts val="0"/>
              </a:spcAft>
              <a:buClr>
                <a:schemeClr val="dk1"/>
              </a:buClr>
              <a:buSzPts val="1200"/>
              <a:buFont typeface="Calibri"/>
              <a:buNone/>
            </a:pPr>
            <a:br>
              <a:rPr lang="nl-NL" sz="1200">
                <a:solidFill>
                  <a:schemeClr val="dk1"/>
                </a:solidFill>
                <a:latin typeface="Calibri"/>
                <a:ea typeface="Calibri"/>
                <a:cs typeface="Calibri"/>
                <a:sym typeface="Calibri"/>
              </a:rPr>
            </a:br>
            <a:r>
              <a:rPr b="0" i="0" lang="nl-NL" sz="1200" u="sng">
                <a:solidFill>
                  <a:schemeClr val="hlink"/>
                </a:solidFill>
                <a:latin typeface="arial"/>
                <a:ea typeface="arial"/>
                <a:cs typeface="arial"/>
                <a:sym typeface="arial"/>
                <a:hlinkClick r:id="rId5"/>
              </a:rPr>
              <a:t>Video 3: Praktische tips: basisregels </a:t>
            </a:r>
            <a:r>
              <a:rPr b="0" i="0" lang="nl-NL" sz="1200">
                <a:solidFill>
                  <a:srgbClr val="202124"/>
                </a:solidFill>
                <a:latin typeface="arial"/>
                <a:ea typeface="arial"/>
                <a:cs typeface="arial"/>
                <a:sym typeface="arial"/>
              </a:rPr>
              <a:t>kunnen u meer informatie geven over hoe u deze in uw klas kunt instellen Deze website helpt u ook na te denken over dialoog in uw omgeving; Bekijk de pagina's die voor u relevant zijn: </a:t>
            </a:r>
            <a:r>
              <a:rPr b="0" i="0" lang="nl-NL" sz="1200" u="sng">
                <a:solidFill>
                  <a:schemeClr val="hlink"/>
                </a:solidFill>
                <a:latin typeface="arial"/>
                <a:ea typeface="arial"/>
                <a:cs typeface="arial"/>
                <a:sym typeface="arial"/>
                <a:hlinkClick r:id="rId6"/>
              </a:rPr>
              <a:t>https://thinkingtogether.educ.cam.ac.uk/resources/</a:t>
            </a:r>
            <a:r>
              <a:rPr b="0" i="0" lang="nl-NL" sz="1000" u="sng" cap="none" strike="noStrike">
                <a:solidFill>
                  <a:schemeClr val="hlink"/>
                </a:solidFill>
                <a:latin typeface="Arial"/>
                <a:ea typeface="Arial"/>
                <a:cs typeface="Arial"/>
                <a:sym typeface="Arial"/>
                <a:hlinkClick r:id="rId7"/>
              </a:rPr>
              <a:t>14</a:t>
            </a:r>
            <a:endParaRPr b="0" i="0" sz="1000" u="none" cap="none" strike="noStrike">
              <a:solidFill>
                <a:srgbClr val="000000"/>
              </a:solidFill>
              <a:latin typeface="Arial"/>
              <a:ea typeface="Arial"/>
              <a:cs typeface="Arial"/>
              <a:sym typeface="Arial"/>
            </a:endParaRPr>
          </a:p>
          <a:p>
            <a:pPr indent="0" lvl="0" marL="469900" marR="135255" rtl="0" algn="just">
              <a:lnSpc>
                <a:spcPct val="120800"/>
              </a:lnSpc>
              <a:spcBef>
                <a:spcPts val="0"/>
              </a:spcBef>
              <a:spcAft>
                <a:spcPts val="0"/>
              </a:spcAft>
              <a:buClr>
                <a:schemeClr val="dk1"/>
              </a:buClr>
              <a:buSzPts val="1000"/>
              <a:buFont typeface="Calibri"/>
              <a:buNone/>
            </a:pPr>
            <a:r>
              <a:t/>
            </a:r>
            <a:endParaRPr b="0" i="0" sz="1000" u="none" cap="none" strike="noStrike">
              <a:solidFill>
                <a:srgbClr val="000000"/>
              </a:solidFill>
              <a:latin typeface="Arial"/>
              <a:ea typeface="Arial"/>
              <a:cs typeface="Arial"/>
              <a:sym typeface="Arial"/>
            </a:endParaRPr>
          </a:p>
        </p:txBody>
      </p:sp>
      <p:sp>
        <p:nvSpPr>
          <p:cNvPr id="254" name="Google Shape;254;p22"/>
          <p:cNvSpPr/>
          <p:nvPr/>
        </p:nvSpPr>
        <p:spPr>
          <a:xfrm>
            <a:off x="5662814" y="1190625"/>
            <a:ext cx="4826000" cy="4882277"/>
          </a:xfrm>
          <a:custGeom>
            <a:rect b="b" l="l" r="r" t="t"/>
            <a:pathLst>
              <a:path extrusionOk="0" h="5922009" w="4826000">
                <a:moveTo>
                  <a:pt x="0" y="0"/>
                </a:moveTo>
                <a:lnTo>
                  <a:pt x="4825823" y="0"/>
                </a:lnTo>
                <a:lnTo>
                  <a:pt x="4825823" y="5921909"/>
                </a:lnTo>
                <a:lnTo>
                  <a:pt x="0" y="592190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55" name="Google Shape;255;p22"/>
          <p:cNvSpPr txBox="1"/>
          <p:nvPr/>
        </p:nvSpPr>
        <p:spPr>
          <a:xfrm>
            <a:off x="5708726" y="1597158"/>
            <a:ext cx="4825999" cy="4452501"/>
          </a:xfrm>
          <a:prstGeom prst="rect">
            <a:avLst/>
          </a:prstGeom>
          <a:noFill/>
          <a:ln>
            <a:noFill/>
          </a:ln>
        </p:spPr>
        <p:txBody>
          <a:bodyPr anchorCtr="0" anchor="t" bIns="45700" lIns="91425" spcFirstLastPara="1" rIns="91425" wrap="square" tIns="45700">
            <a:spAutoFit/>
          </a:bodyPr>
          <a:lstStyle/>
          <a:p>
            <a:pPr indent="0" lvl="0" marL="47625" marR="0" rtl="0" algn="ctr">
              <a:lnSpc>
                <a:spcPct val="100000"/>
              </a:lnSpc>
              <a:spcBef>
                <a:spcPts val="0"/>
              </a:spcBef>
              <a:spcAft>
                <a:spcPts val="0"/>
              </a:spcAft>
              <a:buClr>
                <a:srgbClr val="000000"/>
              </a:buClr>
              <a:buSzPts val="1800"/>
              <a:buFont typeface="Arial"/>
              <a:buNone/>
            </a:pPr>
            <a:r>
              <a:rPr b="1" i="0" lang="nl-NL" sz="1800" u="none" cap="none" strike="noStrike">
                <a:solidFill>
                  <a:srgbClr val="000000"/>
                </a:solidFill>
                <a:latin typeface="Arial"/>
                <a:ea typeface="Arial"/>
                <a:cs typeface="Arial"/>
                <a:sym typeface="Arial"/>
              </a:rPr>
              <a:t>                </a:t>
            </a:r>
            <a:r>
              <a:rPr b="1" i="0" lang="nl-NL" sz="1400" u="none" cap="none" strike="noStrike">
                <a:solidFill>
                  <a:srgbClr val="000000"/>
                </a:solidFill>
                <a:latin typeface="Arial"/>
                <a:ea typeface="Arial"/>
                <a:cs typeface="Arial"/>
                <a:sym typeface="Arial"/>
              </a:rPr>
              <a:t>Voorbeelden van basisregels</a:t>
            </a:r>
            <a:endParaRPr b="1" i="0" sz="1200" u="none" cap="none" strike="noStrike">
              <a:solidFill>
                <a:srgbClr val="000000"/>
              </a:solidFill>
              <a:latin typeface="Arial"/>
              <a:ea typeface="Arial"/>
              <a:cs typeface="Arial"/>
              <a:sym typeface="Arial"/>
            </a:endParaRPr>
          </a:p>
          <a:p>
            <a:pPr indent="0" lvl="0" marL="47625" marR="0" rtl="0" algn="ctr">
              <a:lnSpc>
                <a:spcPct val="100000"/>
              </a:lnSpc>
              <a:spcBef>
                <a:spcPts val="800"/>
              </a:spcBef>
              <a:spcAft>
                <a:spcPts val="0"/>
              </a:spcAft>
              <a:buClr>
                <a:schemeClr val="dk1"/>
              </a:buClr>
              <a:buSzPts val="1200"/>
              <a:buFont typeface="Calibri"/>
              <a:buNone/>
            </a:pPr>
            <a:r>
              <a:t/>
            </a:r>
            <a:endParaRPr b="1" i="0" sz="1200" u="none" cap="none" strike="noStrike">
              <a:solidFill>
                <a:srgbClr val="000000"/>
              </a:solidFill>
              <a:latin typeface="Arial"/>
              <a:ea typeface="Arial"/>
              <a:cs typeface="Arial"/>
              <a:sym typeface="Arial"/>
            </a:endParaRPr>
          </a:p>
          <a:p>
            <a:pPr indent="0" lvl="0" marL="47625" marR="0" rtl="0" algn="l">
              <a:lnSpc>
                <a:spcPct val="100000"/>
              </a:lnSpc>
              <a:spcBef>
                <a:spcPts val="800"/>
              </a:spcBef>
              <a:spcAft>
                <a:spcPts val="0"/>
              </a:spcAft>
              <a:buClr>
                <a:schemeClr val="dk1"/>
              </a:buClr>
              <a:buSzPts val="1200"/>
              <a:buFont typeface="Calibri"/>
              <a:buNone/>
            </a:pPr>
            <a:r>
              <a:t/>
            </a:r>
            <a:endParaRPr b="1" i="0" sz="1200" u="none" cap="none" strike="noStrike">
              <a:solidFill>
                <a:srgbClr val="000000"/>
              </a:solidFill>
              <a:latin typeface="Arial"/>
              <a:ea typeface="Arial"/>
              <a:cs typeface="Arial"/>
              <a:sym typeface="Arial"/>
            </a:endParaRPr>
          </a:p>
          <a:p>
            <a:pPr indent="0" lvl="0" marL="47625" marR="0" rtl="0" algn="l">
              <a:lnSpc>
                <a:spcPct val="100000"/>
              </a:lnSpc>
              <a:spcBef>
                <a:spcPts val="800"/>
              </a:spcBef>
              <a:spcAft>
                <a:spcPts val="0"/>
              </a:spcAft>
              <a:buClr>
                <a:srgbClr val="1A616F"/>
              </a:buClr>
              <a:buSzPts val="1400"/>
              <a:buFont typeface="Arial"/>
              <a:buNone/>
            </a:pPr>
            <a:r>
              <a:rPr b="1" i="0" lang="nl-NL" sz="1400" u="none" cap="none" strike="noStrike">
                <a:solidFill>
                  <a:srgbClr val="1A616F"/>
                </a:solidFill>
                <a:latin typeface="Arial"/>
                <a:ea typeface="Arial"/>
                <a:cs typeface="Arial"/>
                <a:sym typeface="Arial"/>
              </a:rPr>
              <a:t>Wij luisteren zonder te onderbreken wanneer anderen aan het woord zijn</a:t>
            </a:r>
            <a:endParaRPr/>
          </a:p>
          <a:p>
            <a:pPr indent="0" lvl="0" marL="47625" marR="0" rtl="0" algn="l">
              <a:lnSpc>
                <a:spcPct val="100000"/>
              </a:lnSpc>
              <a:spcBef>
                <a:spcPts val="800"/>
              </a:spcBef>
              <a:spcAft>
                <a:spcPts val="0"/>
              </a:spcAft>
              <a:buClr>
                <a:srgbClr val="1A616F"/>
              </a:buClr>
              <a:buSzPts val="1400"/>
              <a:buFont typeface="Arial"/>
              <a:buNone/>
            </a:pPr>
            <a:r>
              <a:rPr b="1" i="0" lang="nl-NL" sz="1400" u="none" cap="none" strike="noStrike">
                <a:solidFill>
                  <a:srgbClr val="1A616F"/>
                </a:solidFill>
                <a:latin typeface="Arial"/>
                <a:ea typeface="Arial"/>
                <a:cs typeface="Arial"/>
                <a:sym typeface="Arial"/>
              </a:rPr>
              <a:t>Bijdragen reageren op wat eerder is gebeurd</a:t>
            </a:r>
            <a:endParaRPr/>
          </a:p>
          <a:p>
            <a:pPr indent="0" lvl="0" marL="47625" marR="0" rtl="0" algn="l">
              <a:lnSpc>
                <a:spcPct val="100000"/>
              </a:lnSpc>
              <a:spcBef>
                <a:spcPts val="800"/>
              </a:spcBef>
              <a:spcAft>
                <a:spcPts val="0"/>
              </a:spcAft>
              <a:buClr>
                <a:srgbClr val="1A616F"/>
              </a:buClr>
              <a:buSzPts val="1400"/>
              <a:buFont typeface="Arial"/>
              <a:buNone/>
            </a:pPr>
            <a:r>
              <a:rPr b="1" i="0" lang="nl-NL" sz="1400" u="none" cap="none" strike="noStrike">
                <a:solidFill>
                  <a:srgbClr val="1A616F"/>
                </a:solidFill>
                <a:latin typeface="Arial"/>
                <a:ea typeface="Arial"/>
                <a:cs typeface="Arial"/>
                <a:sym typeface="Arial"/>
              </a:rPr>
              <a:t>Het is oké om het met iemand oneens te zijn</a:t>
            </a:r>
            <a:endParaRPr/>
          </a:p>
          <a:p>
            <a:pPr indent="0" lvl="0" marL="47625" marR="0" rtl="0" algn="l">
              <a:lnSpc>
                <a:spcPct val="100000"/>
              </a:lnSpc>
              <a:spcBef>
                <a:spcPts val="800"/>
              </a:spcBef>
              <a:spcAft>
                <a:spcPts val="0"/>
              </a:spcAft>
              <a:buClr>
                <a:srgbClr val="1A616F"/>
              </a:buClr>
              <a:buSzPts val="1400"/>
              <a:buFont typeface="Arial"/>
              <a:buNone/>
            </a:pPr>
            <a:r>
              <a:rPr b="1" i="0" lang="nl-NL" sz="1400" u="none" cap="none" strike="noStrike">
                <a:solidFill>
                  <a:srgbClr val="1A616F"/>
                </a:solidFill>
                <a:latin typeface="Arial"/>
                <a:ea typeface="Arial"/>
                <a:cs typeface="Arial"/>
                <a:sym typeface="Arial"/>
              </a:rPr>
              <a:t>Mensen geven redenen voor hun ideeën</a:t>
            </a:r>
            <a:endParaRPr/>
          </a:p>
          <a:p>
            <a:pPr indent="0" lvl="0" marL="47625" marR="0" rtl="0" algn="l">
              <a:lnSpc>
                <a:spcPct val="100000"/>
              </a:lnSpc>
              <a:spcBef>
                <a:spcPts val="800"/>
              </a:spcBef>
              <a:spcAft>
                <a:spcPts val="0"/>
              </a:spcAft>
              <a:buClr>
                <a:srgbClr val="1A616F"/>
              </a:buClr>
              <a:buSzPts val="1400"/>
              <a:buFont typeface="Arial"/>
              <a:buNone/>
            </a:pPr>
            <a:r>
              <a:rPr b="1" i="0" lang="nl-NL" sz="1400" u="none" cap="none" strike="noStrike">
                <a:solidFill>
                  <a:srgbClr val="1A616F"/>
                </a:solidFill>
                <a:latin typeface="Arial"/>
                <a:ea typeface="Arial"/>
                <a:cs typeface="Arial"/>
                <a:sym typeface="Arial"/>
              </a:rPr>
              <a:t>Ieders ideeën en meningen worden met respect behandeld</a:t>
            </a:r>
            <a:endParaRPr/>
          </a:p>
          <a:p>
            <a:pPr indent="0" lvl="0" marL="47625" marR="0" rtl="0" algn="l">
              <a:lnSpc>
                <a:spcPct val="100000"/>
              </a:lnSpc>
              <a:spcBef>
                <a:spcPts val="800"/>
              </a:spcBef>
              <a:spcAft>
                <a:spcPts val="0"/>
              </a:spcAft>
              <a:buClr>
                <a:srgbClr val="1A616F"/>
              </a:buClr>
              <a:buSzPts val="1400"/>
              <a:buFont typeface="Arial"/>
              <a:buNone/>
            </a:pPr>
            <a:r>
              <a:rPr b="1" i="0" lang="nl-NL" sz="1400" u="none" cap="none" strike="noStrike">
                <a:solidFill>
                  <a:srgbClr val="1A616F"/>
                </a:solidFill>
                <a:latin typeface="Arial"/>
                <a:ea typeface="Arial"/>
                <a:cs typeface="Arial"/>
                <a:sym typeface="Arial"/>
              </a:rPr>
              <a:t>Meedoen betekent nadenken en luisteren, niet alleen maar praten</a:t>
            </a:r>
            <a:endParaRPr/>
          </a:p>
          <a:p>
            <a:pPr indent="0" lvl="0" marL="47625" marR="0" rtl="0" algn="l">
              <a:lnSpc>
                <a:spcPct val="100000"/>
              </a:lnSpc>
              <a:spcBef>
                <a:spcPts val="800"/>
              </a:spcBef>
              <a:spcAft>
                <a:spcPts val="0"/>
              </a:spcAft>
              <a:buClr>
                <a:srgbClr val="1A616F"/>
              </a:buClr>
              <a:buSzPts val="1400"/>
              <a:buFont typeface="Arial"/>
              <a:buNone/>
            </a:pPr>
            <a:r>
              <a:rPr b="1" i="0" lang="nl-NL" sz="1400" u="none" cap="none" strike="noStrike">
                <a:solidFill>
                  <a:srgbClr val="1A616F"/>
                </a:solidFill>
                <a:latin typeface="Arial"/>
                <a:ea typeface="Arial"/>
                <a:cs typeface="Arial"/>
                <a:sym typeface="Arial"/>
              </a:rPr>
              <a:t>Mensen stellen elkaar vragen</a:t>
            </a:r>
            <a:endParaRPr/>
          </a:p>
          <a:p>
            <a:pPr indent="0" lvl="0" marL="47625" marR="0" rtl="0" algn="l">
              <a:lnSpc>
                <a:spcPct val="100000"/>
              </a:lnSpc>
              <a:spcBef>
                <a:spcPts val="800"/>
              </a:spcBef>
              <a:spcAft>
                <a:spcPts val="0"/>
              </a:spcAft>
              <a:buClr>
                <a:srgbClr val="1A616F"/>
              </a:buClr>
              <a:buSzPts val="1400"/>
              <a:buFont typeface="Arial"/>
              <a:buNone/>
            </a:pPr>
            <a:r>
              <a:rPr b="1" i="0" lang="nl-NL" sz="1400" u="none" cap="none" strike="noStrike">
                <a:solidFill>
                  <a:srgbClr val="1A616F"/>
                </a:solidFill>
                <a:latin typeface="Arial"/>
                <a:ea typeface="Arial"/>
                <a:cs typeface="Arial"/>
                <a:sym typeface="Arial"/>
              </a:rPr>
              <a:t>Er heerst een sfeer van vertrouwen</a:t>
            </a:r>
            <a:endParaRPr/>
          </a:p>
          <a:p>
            <a:pPr indent="0" lvl="0" marL="47625" marR="0" rtl="0" algn="l">
              <a:lnSpc>
                <a:spcPct val="100000"/>
              </a:lnSpc>
              <a:spcBef>
                <a:spcPts val="800"/>
              </a:spcBef>
              <a:spcAft>
                <a:spcPts val="0"/>
              </a:spcAft>
              <a:buClr>
                <a:srgbClr val="1A616F"/>
              </a:buClr>
              <a:buSzPts val="1400"/>
              <a:buFont typeface="Arial"/>
              <a:buNone/>
            </a:pPr>
            <a:r>
              <a:rPr b="1" i="0" lang="nl-NL" sz="1400" u="none" cap="none" strike="noStrike">
                <a:solidFill>
                  <a:srgbClr val="1A616F"/>
                </a:solidFill>
                <a:latin typeface="Arial"/>
                <a:ea typeface="Arial"/>
                <a:cs typeface="Arial"/>
                <a:sym typeface="Arial"/>
              </a:rPr>
              <a:t>Er is een gevoel van een gedeeld doel</a:t>
            </a:r>
            <a:endParaRPr b="1" i="0" sz="1400" u="none" cap="none" strike="noStrike">
              <a:solidFill>
                <a:srgbClr val="1A616F"/>
              </a:solidFill>
              <a:latin typeface="Arial"/>
              <a:ea typeface="Arial"/>
              <a:cs typeface="Arial"/>
              <a:sym typeface="Arial"/>
            </a:endParaRPr>
          </a:p>
        </p:txBody>
      </p:sp>
      <p:sp>
        <p:nvSpPr>
          <p:cNvPr id="256" name="Google Shape;256;p22"/>
          <p:cNvSpPr/>
          <p:nvPr/>
        </p:nvSpPr>
        <p:spPr>
          <a:xfrm>
            <a:off x="5662814" y="6246198"/>
            <a:ext cx="4826000" cy="872397"/>
          </a:xfrm>
          <a:custGeom>
            <a:rect b="b" l="l" r="r" t="t"/>
            <a:pathLst>
              <a:path extrusionOk="0" h="5922009" w="4826000">
                <a:moveTo>
                  <a:pt x="0" y="0"/>
                </a:moveTo>
                <a:lnTo>
                  <a:pt x="4825823" y="0"/>
                </a:lnTo>
                <a:lnTo>
                  <a:pt x="4825823" y="5921909"/>
                </a:lnTo>
                <a:lnTo>
                  <a:pt x="0" y="592190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57" name="Google Shape;257;p22"/>
          <p:cNvSpPr/>
          <p:nvPr/>
        </p:nvSpPr>
        <p:spPr>
          <a:xfrm>
            <a:off x="5810252" y="6413684"/>
            <a:ext cx="439414" cy="43941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58" name="Google Shape;258;p22"/>
          <p:cNvSpPr txBox="1"/>
          <p:nvPr/>
        </p:nvSpPr>
        <p:spPr>
          <a:xfrm>
            <a:off x="6270249" y="6494891"/>
            <a:ext cx="402945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nl-NL" sz="1200" u="sng" cap="none" strike="noStrike">
                <a:solidFill>
                  <a:schemeClr val="hlink"/>
                </a:solidFill>
                <a:latin typeface="Arial"/>
                <a:ea typeface="Arial"/>
                <a:cs typeface="Arial"/>
                <a:sym typeface="Arial"/>
                <a:hlinkClick r:id="rId8"/>
              </a:rPr>
              <a:t>Video 17: Het bevorderen van de deelname van studenten aan de dialoog</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3" name="Shape 263"/>
        <p:cNvGrpSpPr/>
        <p:nvPr/>
      </p:nvGrpSpPr>
      <p:grpSpPr>
        <a:xfrm>
          <a:off x="0" y="0"/>
          <a:ext cx="0" cy="0"/>
          <a:chOff x="0" y="0"/>
          <a:chExt cx="0" cy="0"/>
        </a:xfrm>
      </p:grpSpPr>
      <p:sp>
        <p:nvSpPr>
          <p:cNvPr id="264" name="Google Shape;264;p23"/>
          <p:cNvSpPr txBox="1"/>
          <p:nvPr/>
        </p:nvSpPr>
        <p:spPr>
          <a:xfrm>
            <a:off x="393700" y="244911"/>
            <a:ext cx="3180715" cy="1149674"/>
          </a:xfrm>
          <a:prstGeom prst="rect">
            <a:avLst/>
          </a:prstGeom>
          <a:solidFill>
            <a:srgbClr val="D9F1F6"/>
          </a:solidFill>
          <a:ln>
            <a:noFill/>
          </a:ln>
        </p:spPr>
        <p:txBody>
          <a:bodyPr anchorCtr="0" anchor="t" bIns="0" lIns="0" spcFirstLastPara="1" rIns="0" wrap="square" tIns="15875">
            <a:spAutoFit/>
          </a:bodyPr>
          <a:lstStyle/>
          <a:p>
            <a:pPr indent="0" lvl="0" marL="26034" marR="0" rtl="0" algn="l">
              <a:lnSpc>
                <a:spcPct val="100000"/>
              </a:lnSpc>
              <a:spcBef>
                <a:spcPts val="0"/>
              </a:spcBef>
              <a:spcAft>
                <a:spcPts val="0"/>
              </a:spcAft>
              <a:buNone/>
            </a:pPr>
            <a:r>
              <a:rPr b="1" lang="nl-NL" sz="1800">
                <a:solidFill>
                  <a:srgbClr val="1A616F"/>
                </a:solidFill>
                <a:latin typeface="Arial"/>
                <a:ea typeface="Arial"/>
                <a:cs typeface="Arial"/>
                <a:sym typeface="Arial"/>
              </a:rPr>
              <a:t>Deel c. Dialoog in de klas </a:t>
            </a:r>
            <a:br>
              <a:rPr b="1" lang="nl-NL" sz="1800">
                <a:solidFill>
                  <a:srgbClr val="1A616F"/>
                </a:solidFill>
                <a:latin typeface="Arial"/>
                <a:ea typeface="Arial"/>
                <a:cs typeface="Arial"/>
                <a:sym typeface="Arial"/>
              </a:rPr>
            </a:br>
            <a:r>
              <a:rPr b="1" lang="nl-NL" sz="1800">
                <a:solidFill>
                  <a:srgbClr val="1A616F"/>
                </a:solidFill>
                <a:latin typeface="Arial"/>
                <a:ea typeface="Arial"/>
                <a:cs typeface="Arial"/>
                <a:sym typeface="Arial"/>
              </a:rPr>
              <a:t>en leren van studenten in verschillende contexten</a:t>
            </a:r>
            <a:br>
              <a:rPr b="1" lang="nl-NL" sz="1800">
                <a:solidFill>
                  <a:srgbClr val="1A616F"/>
                </a:solidFill>
                <a:latin typeface="Arial"/>
                <a:ea typeface="Arial"/>
                <a:cs typeface="Arial"/>
                <a:sym typeface="Arial"/>
              </a:rPr>
            </a:br>
            <a:endParaRPr sz="1800">
              <a:solidFill>
                <a:schemeClr val="dk1"/>
              </a:solidFill>
              <a:latin typeface="Arial"/>
              <a:ea typeface="Arial"/>
              <a:cs typeface="Arial"/>
              <a:sym typeface="Arial"/>
            </a:endParaRPr>
          </a:p>
        </p:txBody>
      </p:sp>
      <p:sp>
        <p:nvSpPr>
          <p:cNvPr id="265" name="Google Shape;265;p23"/>
          <p:cNvSpPr txBox="1"/>
          <p:nvPr/>
        </p:nvSpPr>
        <p:spPr>
          <a:xfrm>
            <a:off x="324190" y="1443020"/>
            <a:ext cx="4645030" cy="4147226"/>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43800">
            <a:spAutoFit/>
          </a:bodyPr>
          <a:lstStyle/>
          <a:p>
            <a:pPr indent="0" lvl="0" marL="83185" marR="94615" rtl="0" algn="l">
              <a:lnSpc>
                <a:spcPct val="120600"/>
              </a:lnSpc>
              <a:spcBef>
                <a:spcPts val="0"/>
              </a:spcBef>
              <a:spcAft>
                <a:spcPts val="0"/>
              </a:spcAft>
              <a:buNone/>
            </a:pPr>
            <a:r>
              <a:rPr lang="nl-NL" sz="1100">
                <a:solidFill>
                  <a:schemeClr val="dk1"/>
                </a:solidFill>
                <a:latin typeface="Arial"/>
                <a:ea typeface="Arial"/>
                <a:cs typeface="Arial"/>
                <a:sym typeface="Arial"/>
              </a:rPr>
              <a:t>Er is een groeiende basis van internationaal onderzoek dat het idee ondersteunt dat dialogisch onderwijs gunstig is voor het leren van studenten en andere persoonlijke ontwikkelingsresultaten. Bevindingen van het evalueren van professionele ontwikkelingsprogramma's zijn onder meer:</a:t>
            </a:r>
            <a:br>
              <a:rPr lang="nl-NL" sz="1100">
                <a:solidFill>
                  <a:schemeClr val="dk1"/>
                </a:solidFill>
                <a:latin typeface="Arial"/>
                <a:ea typeface="Arial"/>
                <a:cs typeface="Arial"/>
                <a:sym typeface="Arial"/>
              </a:rPr>
            </a:br>
            <a:r>
              <a:rPr lang="nl-NL" sz="1100">
                <a:solidFill>
                  <a:schemeClr val="dk1"/>
                </a:solidFill>
                <a:latin typeface="Arial"/>
                <a:ea typeface="Arial"/>
                <a:cs typeface="Arial"/>
                <a:sym typeface="Arial"/>
              </a:rPr>
              <a:t> Verbeterde academische prestaties van Britse basisschoolstudenten </a:t>
            </a:r>
            <a:r>
              <a:rPr lang="nl-NL" sz="1100" u="sng">
                <a:solidFill>
                  <a:schemeClr val="hlink"/>
                </a:solidFill>
                <a:latin typeface="Arial"/>
                <a:ea typeface="Arial"/>
                <a:cs typeface="Arial"/>
                <a:sym typeface="Arial"/>
                <a:hlinkClick r:id="rId3"/>
              </a:rPr>
              <a:t>(Alexander, 2018)</a:t>
            </a:r>
            <a:br>
              <a:rPr lang="nl-NL" sz="1100">
                <a:solidFill>
                  <a:schemeClr val="dk1"/>
                </a:solidFill>
                <a:latin typeface="Arial"/>
                <a:ea typeface="Arial"/>
                <a:cs typeface="Arial"/>
                <a:sym typeface="Arial"/>
              </a:rPr>
            </a:br>
            <a:r>
              <a:rPr lang="nl-NL" sz="1100">
                <a:solidFill>
                  <a:schemeClr val="dk1"/>
                </a:solidFill>
                <a:latin typeface="Arial"/>
                <a:ea typeface="Arial"/>
                <a:cs typeface="Arial"/>
                <a:sym typeface="Arial"/>
              </a:rPr>
              <a:t> verhoogde leermotivatie, waargenomen autonomie en interesse in STEM-vakken bij middelbare scholieren in Duitsland gekoppeld aan verhoogde constructieve feedback van leraren </a:t>
            </a:r>
            <a:r>
              <a:rPr lang="nl-NL" sz="1100" u="sng">
                <a:solidFill>
                  <a:schemeClr val="hlink"/>
                </a:solidFill>
                <a:latin typeface="Arial"/>
                <a:ea typeface="Arial"/>
                <a:cs typeface="Arial"/>
                <a:sym typeface="Arial"/>
                <a:hlinkClick r:id="rId4"/>
              </a:rPr>
              <a:t>(Kiemer et al., 2015</a:t>
            </a:r>
            <a:r>
              <a:rPr lang="nl-NL" sz="1100">
                <a:solidFill>
                  <a:schemeClr val="dk1"/>
                </a:solidFill>
                <a:latin typeface="Arial"/>
                <a:ea typeface="Arial"/>
                <a:cs typeface="Arial"/>
                <a:sym typeface="Arial"/>
              </a:rPr>
              <a:t>).</a:t>
            </a:r>
            <a:br>
              <a:rPr lang="nl-NL" sz="1100">
                <a:solidFill>
                  <a:schemeClr val="dk1"/>
                </a:solidFill>
                <a:latin typeface="Arial"/>
                <a:ea typeface="Arial"/>
                <a:cs typeface="Arial"/>
                <a:sym typeface="Arial"/>
              </a:rPr>
            </a:br>
            <a:r>
              <a:rPr lang="nl-NL" sz="1100">
                <a:solidFill>
                  <a:schemeClr val="dk1"/>
                </a:solidFill>
                <a:latin typeface="Arial"/>
                <a:ea typeface="Arial"/>
                <a:cs typeface="Arial"/>
                <a:sym typeface="Arial"/>
              </a:rPr>
              <a:t>Andere studies richten zich op de impact van 'natuurlijke variaties' in de klassikale dialoog. Bevindingen zijn onder meer:</a:t>
            </a:r>
            <a:br>
              <a:rPr lang="nl-NL" sz="1100">
                <a:solidFill>
                  <a:schemeClr val="dk1"/>
                </a:solidFill>
                <a:latin typeface="Arial"/>
                <a:ea typeface="Arial"/>
                <a:cs typeface="Arial"/>
                <a:sym typeface="Arial"/>
              </a:rPr>
            </a:br>
            <a:r>
              <a:rPr lang="nl-NL" sz="1100">
                <a:solidFill>
                  <a:schemeClr val="dk1"/>
                </a:solidFill>
                <a:latin typeface="Arial"/>
                <a:ea typeface="Arial"/>
                <a:cs typeface="Arial"/>
                <a:sym typeface="Arial"/>
              </a:rPr>
              <a:t> studenten die meer spreken met behulp van hoogwaardige redeneringen in taalkunsten behalen betere resultaten (</a:t>
            </a:r>
            <a:r>
              <a:rPr lang="nl-NL" sz="1100" u="sng">
                <a:solidFill>
                  <a:schemeClr val="hlink"/>
                </a:solidFill>
                <a:latin typeface="Arial"/>
                <a:ea typeface="Arial"/>
                <a:cs typeface="Arial"/>
                <a:sym typeface="Arial"/>
                <a:hlinkClick r:id="rId5"/>
              </a:rPr>
              <a:t>Šeďová et al., 2019, Tsjechië</a:t>
            </a:r>
            <a:r>
              <a:rPr lang="nl-NL" sz="1100">
                <a:solidFill>
                  <a:schemeClr val="dk1"/>
                </a:solidFill>
                <a:latin typeface="Arial"/>
                <a:ea typeface="Arial"/>
                <a:cs typeface="Arial"/>
                <a:sym typeface="Arial"/>
              </a:rPr>
              <a:t>).  </a:t>
            </a:r>
            <a:br>
              <a:rPr lang="nl-NL" sz="1100">
                <a:solidFill>
                  <a:schemeClr val="dk1"/>
                </a:solidFill>
                <a:latin typeface="Arial"/>
                <a:ea typeface="Arial"/>
                <a:cs typeface="Arial"/>
                <a:sym typeface="Arial"/>
              </a:rPr>
            </a:br>
            <a:r>
              <a:rPr lang="nl-NL" sz="1100">
                <a:solidFill>
                  <a:schemeClr val="dk1"/>
                </a:solidFill>
                <a:latin typeface="Arial"/>
                <a:ea typeface="Arial"/>
                <a:cs typeface="Arial"/>
                <a:sym typeface="Arial"/>
              </a:rPr>
              <a:t>studies van primaire wiskunde in de VS vonden dat het verstrekken van gedetailleerde en correcte verklaringen ondersteund door bewijs betrekking heeft op hogere prestaties (</a:t>
            </a:r>
            <a:r>
              <a:rPr lang="nl-NL" sz="1100">
                <a:solidFill>
                  <a:srgbClr val="000000"/>
                </a:solidFill>
                <a:latin typeface="Arial"/>
                <a:ea typeface="Arial"/>
                <a:cs typeface="Arial"/>
                <a:sym typeface="Arial"/>
              </a:rPr>
              <a:t>Webb et al., </a:t>
            </a:r>
            <a:r>
              <a:rPr lang="nl-NL" sz="1100" u="sng">
                <a:solidFill>
                  <a:schemeClr val="hlink"/>
                </a:solidFill>
                <a:latin typeface="Arial"/>
                <a:ea typeface="Arial"/>
                <a:cs typeface="Arial"/>
                <a:sym typeface="Arial"/>
                <a:hlinkClick r:id="rId6"/>
              </a:rPr>
              <a:t>2008</a:t>
            </a:r>
            <a:r>
              <a:rPr lang="nl-NL" sz="1100">
                <a:solidFill>
                  <a:srgbClr val="000000"/>
                </a:solidFill>
                <a:latin typeface="Arial"/>
                <a:ea typeface="Arial"/>
                <a:cs typeface="Arial"/>
                <a:sym typeface="Arial"/>
              </a:rPr>
              <a:t>, </a:t>
            </a:r>
            <a:r>
              <a:rPr lang="nl-NL" sz="1100" u="sng">
                <a:solidFill>
                  <a:schemeClr val="hlink"/>
                </a:solidFill>
                <a:latin typeface="Arial"/>
                <a:ea typeface="Arial"/>
                <a:cs typeface="Arial"/>
                <a:sym typeface="Arial"/>
                <a:hlinkClick r:id="rId7"/>
              </a:rPr>
              <a:t>2009</a:t>
            </a:r>
            <a:r>
              <a:rPr lang="nl-NL" sz="1100">
                <a:solidFill>
                  <a:srgbClr val="000000"/>
                </a:solidFill>
                <a:latin typeface="Arial"/>
                <a:ea typeface="Arial"/>
                <a:cs typeface="Arial"/>
                <a:sym typeface="Arial"/>
              </a:rPr>
              <a:t>, </a:t>
            </a:r>
            <a:r>
              <a:rPr lang="nl-NL" sz="1100" u="sng">
                <a:solidFill>
                  <a:schemeClr val="hlink"/>
                </a:solidFill>
                <a:latin typeface="Arial"/>
                <a:ea typeface="Arial"/>
                <a:cs typeface="Arial"/>
                <a:sym typeface="Arial"/>
                <a:hlinkClick r:id="rId8"/>
              </a:rPr>
              <a:t>2014</a:t>
            </a:r>
            <a:r>
              <a:rPr lang="nl-NL" sz="1100">
                <a:solidFill>
                  <a:srgbClr val="000000"/>
                </a:solidFill>
                <a:latin typeface="Arial"/>
                <a:ea typeface="Arial"/>
                <a:cs typeface="Arial"/>
                <a:sym typeface="Arial"/>
              </a:rPr>
              <a:t>). </a:t>
            </a:r>
            <a:br>
              <a:rPr lang="nl-NL" sz="1100">
                <a:solidFill>
                  <a:schemeClr val="dk1"/>
                </a:solidFill>
                <a:latin typeface="Arial"/>
                <a:ea typeface="Arial"/>
                <a:cs typeface="Arial"/>
                <a:sym typeface="Arial"/>
              </a:rPr>
            </a:br>
            <a:endParaRPr sz="1100">
              <a:solidFill>
                <a:schemeClr val="dk1"/>
              </a:solidFill>
              <a:latin typeface="Arial"/>
              <a:ea typeface="Arial"/>
              <a:cs typeface="Arial"/>
              <a:sym typeface="Arial"/>
            </a:endParaRPr>
          </a:p>
        </p:txBody>
      </p:sp>
      <p:sp>
        <p:nvSpPr>
          <p:cNvPr id="266" name="Google Shape;266;p23"/>
          <p:cNvSpPr txBox="1"/>
          <p:nvPr/>
        </p:nvSpPr>
        <p:spPr>
          <a:xfrm>
            <a:off x="4051300" y="533816"/>
            <a:ext cx="5943600" cy="262829"/>
          </a:xfrm>
          <a:prstGeom prst="rect">
            <a:avLst/>
          </a:prstGeom>
          <a:noFill/>
          <a:ln>
            <a:noFill/>
          </a:ln>
        </p:spPr>
        <p:txBody>
          <a:bodyPr anchorCtr="0" anchor="t" bIns="0" lIns="0" spcFirstLastPara="1" rIns="0" wrap="square" tIns="0">
            <a:spAutoFit/>
          </a:bodyPr>
          <a:lstStyle/>
          <a:p>
            <a:pPr indent="-94615" lvl="0" marL="106679" marR="5080" rtl="0" algn="l">
              <a:lnSpc>
                <a:spcPct val="121500"/>
              </a:lnSpc>
              <a:spcBef>
                <a:spcPts val="0"/>
              </a:spcBef>
              <a:spcAft>
                <a:spcPts val="0"/>
              </a:spcAft>
              <a:buNone/>
            </a:pPr>
            <a:r>
              <a:rPr b="1" lang="nl-NL" sz="1400">
                <a:solidFill>
                  <a:schemeClr val="dk1"/>
                </a:solidFill>
                <a:latin typeface="Arial"/>
                <a:ea typeface="Arial"/>
                <a:cs typeface="Arial"/>
                <a:sym typeface="Arial"/>
              </a:rPr>
              <a:t>Bewijs dat de dialoog tussen leraar en student het leren bevordert</a:t>
            </a:r>
            <a:endParaRPr sz="1400">
              <a:solidFill>
                <a:schemeClr val="dk1"/>
              </a:solidFill>
              <a:latin typeface="Arial"/>
              <a:ea typeface="Arial"/>
              <a:cs typeface="Arial"/>
              <a:sym typeface="Arial"/>
            </a:endParaRPr>
          </a:p>
        </p:txBody>
      </p:sp>
      <p:sp>
        <p:nvSpPr>
          <p:cNvPr id="267" name="Google Shape;267;p23"/>
          <p:cNvSpPr/>
          <p:nvPr/>
        </p:nvSpPr>
        <p:spPr>
          <a:xfrm>
            <a:off x="5631815" y="1303019"/>
            <a:ext cx="4749165" cy="3418840"/>
          </a:xfrm>
          <a:custGeom>
            <a:rect b="b" l="l" r="r" t="t"/>
            <a:pathLst>
              <a:path extrusionOk="0" h="3418840" w="4749165">
                <a:moveTo>
                  <a:pt x="0" y="0"/>
                </a:moveTo>
                <a:lnTo>
                  <a:pt x="4749027" y="0"/>
                </a:lnTo>
                <a:lnTo>
                  <a:pt x="4749027" y="3418746"/>
                </a:lnTo>
                <a:lnTo>
                  <a:pt x="0" y="3418746"/>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 name="Google Shape;268;p23"/>
          <p:cNvSpPr txBox="1"/>
          <p:nvPr/>
        </p:nvSpPr>
        <p:spPr>
          <a:xfrm>
            <a:off x="5618995" y="1271509"/>
            <a:ext cx="4777105" cy="3495675"/>
          </a:xfrm>
          <a:prstGeom prst="rect">
            <a:avLst/>
          </a:prstGeom>
          <a:noFill/>
          <a:ln>
            <a:noFill/>
          </a:ln>
        </p:spPr>
        <p:txBody>
          <a:bodyPr anchorCtr="0" anchor="t" bIns="0" lIns="0" spcFirstLastPara="1" rIns="0" wrap="square" tIns="45700">
            <a:spAutoFit/>
          </a:bodyPr>
          <a:lstStyle/>
          <a:p>
            <a:pPr indent="0" lvl="0" marL="55880" marR="0" rtl="0" algn="l">
              <a:lnSpc>
                <a:spcPct val="53030"/>
              </a:lnSpc>
              <a:spcBef>
                <a:spcPts val="0"/>
              </a:spcBef>
              <a:spcAft>
                <a:spcPts val="0"/>
              </a:spcAft>
              <a:buNone/>
            </a:pPr>
            <a:r>
              <a:rPr baseline="30000" lang="nl-NL" sz="1650">
                <a:solidFill>
                  <a:schemeClr val="dk1"/>
                </a:solidFill>
                <a:latin typeface="Arial"/>
                <a:ea typeface="Arial"/>
                <a:cs typeface="Arial"/>
                <a:sym typeface="Arial"/>
              </a:rPr>
              <a:t>(</a:t>
            </a:r>
            <a:r>
              <a:rPr lang="nl-NL" sz="1100">
                <a:solidFill>
                  <a:schemeClr val="dk1"/>
                </a:solidFill>
                <a:latin typeface="Arial"/>
                <a:ea typeface="Arial"/>
                <a:cs typeface="Arial"/>
                <a:sym typeface="Arial"/>
              </a:rPr>
              <a:t>Wh</a:t>
            </a:r>
            <a:r>
              <a:rPr baseline="30000" lang="nl-NL" sz="1650" u="sng">
                <a:solidFill>
                  <a:schemeClr val="hlink"/>
                </a:solidFill>
                <a:latin typeface="Arial"/>
                <a:ea typeface="Arial"/>
                <a:cs typeface="Arial"/>
                <a:sym typeface="Arial"/>
                <a:hlinkClick r:id="rId9"/>
              </a:rPr>
              <a:t>http://ti</a:t>
            </a:r>
            <a:r>
              <a:rPr lang="nl-NL" sz="1100" u="sng">
                <a:solidFill>
                  <a:schemeClr val="hlink"/>
                </a:solidFill>
                <a:latin typeface="Arial"/>
                <a:ea typeface="Arial"/>
                <a:cs typeface="Arial"/>
                <a:sym typeface="Arial"/>
                <a:hlinkClick r:id="rId10"/>
              </a:rPr>
              <a:t>ich</a:t>
            </a:r>
            <a:r>
              <a:rPr lang="nl-NL" sz="1100">
                <a:solidFill>
                  <a:schemeClr val="dk1"/>
                </a:solidFill>
                <a:latin typeface="Arial"/>
                <a:ea typeface="Arial"/>
                <a:cs typeface="Arial"/>
                <a:sym typeface="Arial"/>
              </a:rPr>
              <a:t> ta</a:t>
            </a:r>
            <a:r>
              <a:rPr baseline="30000" lang="nl-NL" sz="1650">
                <a:solidFill>
                  <a:srgbClr val="0000FF"/>
                </a:solidFill>
                <a:latin typeface="Arial"/>
                <a:ea typeface="Arial"/>
                <a:cs typeface="Arial"/>
                <a:sym typeface="Arial"/>
              </a:rPr>
              <a:t>ny</a:t>
            </a:r>
            <a:r>
              <a:rPr lang="nl-NL" sz="1100">
                <a:solidFill>
                  <a:schemeClr val="dk1"/>
                </a:solidFill>
                <a:latin typeface="Arial"/>
                <a:ea typeface="Arial"/>
                <a:cs typeface="Arial"/>
                <a:sym typeface="Arial"/>
              </a:rPr>
              <a:t>lk m</a:t>
            </a:r>
            <a:r>
              <a:rPr baseline="30000" lang="nl-NL" sz="1650">
                <a:solidFill>
                  <a:srgbClr val="0000FF"/>
                </a:solidFill>
                <a:latin typeface="Arial"/>
                <a:ea typeface="Arial"/>
                <a:cs typeface="Arial"/>
                <a:sym typeface="Arial"/>
              </a:rPr>
              <a:t>url</a:t>
            </a:r>
            <a:r>
              <a:rPr lang="nl-NL" sz="1100">
                <a:solidFill>
                  <a:schemeClr val="dk1"/>
                </a:solidFill>
                <a:latin typeface="Arial"/>
                <a:ea typeface="Arial"/>
                <a:cs typeface="Arial"/>
                <a:sym typeface="Arial"/>
              </a:rPr>
              <a:t>o</a:t>
            </a:r>
            <a:r>
              <a:rPr baseline="30000" lang="nl-NL" sz="1650">
                <a:solidFill>
                  <a:srgbClr val="0000FF"/>
                </a:solidFill>
                <a:latin typeface="Arial"/>
                <a:ea typeface="Arial"/>
                <a:cs typeface="Arial"/>
                <a:sym typeface="Arial"/>
              </a:rPr>
              <a:t>.</a:t>
            </a:r>
            <a:r>
              <a:rPr lang="nl-NL" sz="1100">
                <a:solidFill>
                  <a:schemeClr val="dk1"/>
                </a:solidFill>
                <a:latin typeface="Arial"/>
                <a:ea typeface="Arial"/>
                <a:cs typeface="Arial"/>
                <a:sym typeface="Arial"/>
              </a:rPr>
              <a:t>v</a:t>
            </a:r>
            <a:r>
              <a:rPr baseline="30000" lang="nl-NL" sz="1650">
                <a:solidFill>
                  <a:srgbClr val="0000FF"/>
                </a:solidFill>
                <a:latin typeface="Arial"/>
                <a:ea typeface="Arial"/>
                <a:cs typeface="Arial"/>
                <a:sym typeface="Arial"/>
              </a:rPr>
              <a:t>com</a:t>
            </a:r>
            <a:r>
              <a:rPr lang="nl-NL" sz="1100">
                <a:solidFill>
                  <a:schemeClr val="dk1"/>
                </a:solidFill>
                <a:latin typeface="Arial"/>
                <a:ea typeface="Arial"/>
                <a:cs typeface="Arial"/>
                <a:sym typeface="Arial"/>
              </a:rPr>
              <a:t>es      a</a:t>
            </a:r>
            <a:r>
              <a:rPr baseline="30000" lang="nl-NL" sz="1650">
                <a:solidFill>
                  <a:srgbClr val="0000FF"/>
                </a:solidFill>
                <a:latin typeface="Arial"/>
                <a:ea typeface="Arial"/>
                <a:cs typeface="Arial"/>
                <a:sym typeface="Arial"/>
              </a:rPr>
              <a:t>/ESR</a:t>
            </a:r>
            <a:r>
              <a:rPr lang="nl-NL" sz="1100">
                <a:solidFill>
                  <a:schemeClr val="dk1"/>
                </a:solidFill>
                <a:latin typeface="Arial"/>
                <a:ea typeface="Arial"/>
                <a:cs typeface="Arial"/>
                <a:sym typeface="Arial"/>
              </a:rPr>
              <a:t>re   st</a:t>
            </a:r>
            <a:r>
              <a:rPr baseline="30000" lang="nl-NL" sz="1650">
                <a:solidFill>
                  <a:srgbClr val="0000FF"/>
                </a:solidFill>
                <a:latin typeface="Arial"/>
                <a:ea typeface="Arial"/>
                <a:cs typeface="Arial"/>
                <a:sym typeface="Arial"/>
              </a:rPr>
              <a:t>Cdi</a:t>
            </a:r>
            <a:r>
              <a:rPr lang="nl-NL" sz="1100">
                <a:solidFill>
                  <a:schemeClr val="dk1"/>
                </a:solidFill>
                <a:latin typeface="Arial"/>
                <a:ea typeface="Arial"/>
                <a:cs typeface="Arial"/>
                <a:sym typeface="Arial"/>
              </a:rPr>
              <a:t>ron</a:t>
            </a:r>
            <a:r>
              <a:rPr baseline="30000" lang="nl-NL" sz="1650">
                <a:solidFill>
                  <a:srgbClr val="0000FF"/>
                </a:solidFill>
                <a:latin typeface="Arial"/>
                <a:ea typeface="Arial"/>
                <a:cs typeface="Arial"/>
                <a:sym typeface="Arial"/>
              </a:rPr>
              <a:t>al</a:t>
            </a:r>
            <a:r>
              <a:rPr lang="nl-NL" sz="1100">
                <a:solidFill>
                  <a:schemeClr val="dk1"/>
                </a:solidFill>
                <a:latin typeface="Arial"/>
                <a:ea typeface="Arial"/>
                <a:cs typeface="Arial"/>
                <a:sym typeface="Arial"/>
              </a:rPr>
              <a:t>g</a:t>
            </a:r>
            <a:r>
              <a:rPr baseline="30000" lang="nl-NL" sz="1650">
                <a:solidFill>
                  <a:srgbClr val="0000FF"/>
                </a:solidFill>
                <a:latin typeface="Arial"/>
                <a:ea typeface="Arial"/>
                <a:cs typeface="Arial"/>
                <a:sym typeface="Arial"/>
              </a:rPr>
              <a:t>og</a:t>
            </a:r>
            <a:r>
              <a:rPr lang="nl-NL" sz="1100">
                <a:solidFill>
                  <a:schemeClr val="dk1"/>
                </a:solidFill>
                <a:latin typeface="Arial"/>
                <a:ea typeface="Arial"/>
                <a:cs typeface="Arial"/>
                <a:sym typeface="Arial"/>
              </a:rPr>
              <a:t>ly  a</a:t>
            </a:r>
            <a:r>
              <a:rPr baseline="30000" lang="nl-NL" sz="1650">
                <a:solidFill>
                  <a:srgbClr val="0000FF"/>
                </a:solidFill>
                <a:latin typeface="Arial"/>
                <a:ea typeface="Arial"/>
                <a:cs typeface="Arial"/>
                <a:sym typeface="Arial"/>
              </a:rPr>
              <a:t>ue</a:t>
            </a:r>
            <a:r>
              <a:rPr lang="nl-NL" sz="1100">
                <a:solidFill>
                  <a:schemeClr val="dk1"/>
                </a:solidFill>
                <a:latin typeface="Arial"/>
                <a:ea typeface="Arial"/>
                <a:cs typeface="Arial"/>
                <a:sym typeface="Arial"/>
              </a:rPr>
              <a:t>ss</a:t>
            </a:r>
            <a:r>
              <a:rPr baseline="30000" lang="nl-NL" sz="1650">
                <a:solidFill>
                  <a:schemeClr val="dk1"/>
                </a:solidFill>
                <a:latin typeface="Arial"/>
                <a:ea typeface="Arial"/>
                <a:cs typeface="Arial"/>
                <a:sym typeface="Arial"/>
              </a:rPr>
              <a:t>).</a:t>
            </a:r>
            <a:r>
              <a:rPr lang="nl-NL" sz="1100">
                <a:solidFill>
                  <a:schemeClr val="dk1"/>
                </a:solidFill>
                <a:latin typeface="Arial"/>
                <a:ea typeface="Arial"/>
                <a:cs typeface="Arial"/>
                <a:sym typeface="Arial"/>
              </a:rPr>
              <a:t>ociated  with learning gains?</a:t>
            </a:r>
            <a:endParaRPr sz="1100">
              <a:solidFill>
                <a:schemeClr val="dk1"/>
              </a:solidFill>
              <a:latin typeface="Arial"/>
              <a:ea typeface="Arial"/>
              <a:cs typeface="Arial"/>
              <a:sym typeface="Arial"/>
            </a:endParaRPr>
          </a:p>
          <a:p>
            <a:pPr indent="0" lvl="0" marL="55880" marR="0" rtl="0" algn="l">
              <a:lnSpc>
                <a:spcPct val="50909"/>
              </a:lnSpc>
              <a:spcBef>
                <a:spcPts val="0"/>
              </a:spcBef>
              <a:spcAft>
                <a:spcPts val="0"/>
              </a:spcAft>
              <a:buNone/>
            </a:pPr>
            <a:r>
              <a:rPr baseline="-25000" lang="nl-NL" sz="1650">
                <a:solidFill>
                  <a:schemeClr val="dk1"/>
                </a:solidFill>
                <a:latin typeface="Arial"/>
                <a:ea typeface="Arial"/>
                <a:cs typeface="Arial"/>
                <a:sym typeface="Arial"/>
              </a:rPr>
              <a:t>·</a:t>
            </a:r>
            <a:r>
              <a:rPr lang="nl-NL" sz="1100">
                <a:solidFill>
                  <a:schemeClr val="dk1"/>
                </a:solidFill>
                <a:latin typeface="Arial"/>
                <a:ea typeface="Arial"/>
                <a:cs typeface="Arial"/>
                <a:sym typeface="Arial"/>
              </a:rPr>
              <a:t>·              </a:t>
            </a:r>
            <a:r>
              <a:rPr b="1" baseline="-25000" lang="nl-NL" sz="1650">
                <a:solidFill>
                  <a:schemeClr val="dk1"/>
                </a:solidFill>
                <a:latin typeface="Arial"/>
                <a:ea typeface="Arial"/>
                <a:cs typeface="Arial"/>
                <a:sym typeface="Arial"/>
              </a:rPr>
              <a:t>in</a:t>
            </a:r>
            <a:r>
              <a:rPr b="1" lang="nl-NL" sz="1100">
                <a:solidFill>
                  <a:schemeClr val="dk1"/>
                </a:solidFill>
                <a:latin typeface="Arial"/>
                <a:ea typeface="Arial"/>
                <a:cs typeface="Arial"/>
                <a:sym typeface="Arial"/>
              </a:rPr>
              <a:t>bui</a:t>
            </a:r>
            <a:r>
              <a:rPr b="1" baseline="-25000" lang="nl-NL" sz="1650">
                <a:solidFill>
                  <a:schemeClr val="dk1"/>
                </a:solidFill>
                <a:latin typeface="Arial"/>
                <a:ea typeface="Arial"/>
                <a:cs typeface="Arial"/>
                <a:sym typeface="Arial"/>
              </a:rPr>
              <a:t>vita</a:t>
            </a:r>
            <a:r>
              <a:rPr b="1" lang="nl-NL" sz="1100">
                <a:solidFill>
                  <a:schemeClr val="dk1"/>
                </a:solidFill>
                <a:latin typeface="Arial"/>
                <a:ea typeface="Arial"/>
                <a:cs typeface="Arial"/>
                <a:sym typeface="Arial"/>
              </a:rPr>
              <a:t>ldi</a:t>
            </a:r>
            <a:r>
              <a:rPr b="1" baseline="-25000" lang="nl-NL" sz="1650">
                <a:solidFill>
                  <a:schemeClr val="dk1"/>
                </a:solidFill>
                <a:latin typeface="Arial"/>
                <a:ea typeface="Arial"/>
                <a:cs typeface="Arial"/>
                <a:sym typeface="Arial"/>
              </a:rPr>
              <a:t>tio</a:t>
            </a:r>
            <a:r>
              <a:rPr b="1" lang="nl-NL" sz="1100">
                <a:solidFill>
                  <a:schemeClr val="dk1"/>
                </a:solidFill>
                <a:latin typeface="Arial"/>
                <a:ea typeface="Arial"/>
                <a:cs typeface="Arial"/>
                <a:sym typeface="Arial"/>
              </a:rPr>
              <a:t>ng </a:t>
            </a:r>
            <a:r>
              <a:rPr b="1" baseline="-25000" lang="nl-NL" sz="1650">
                <a:solidFill>
                  <a:schemeClr val="dk1"/>
                </a:solidFill>
                <a:latin typeface="Arial"/>
                <a:ea typeface="Arial"/>
                <a:cs typeface="Arial"/>
                <a:sym typeface="Arial"/>
              </a:rPr>
              <a:t>n</a:t>
            </a:r>
            <a:r>
              <a:rPr b="1" lang="nl-NL" sz="1100">
                <a:solidFill>
                  <a:schemeClr val="dk1"/>
                </a:solidFill>
                <a:latin typeface="Arial"/>
                <a:ea typeface="Arial"/>
                <a:cs typeface="Arial"/>
                <a:sym typeface="Arial"/>
              </a:rPr>
              <a:t>on</a:t>
            </a:r>
            <a:r>
              <a:rPr b="1" baseline="-25000" lang="nl-NL" sz="1650">
                <a:solidFill>
                  <a:schemeClr val="dk1"/>
                </a:solidFill>
                <a:latin typeface="Arial"/>
                <a:ea typeface="Arial"/>
                <a:cs typeface="Arial"/>
                <a:sym typeface="Arial"/>
              </a:rPr>
              <a:t>s to</a:t>
            </a:r>
            <a:r>
              <a:rPr b="1" lang="nl-NL" sz="1100">
                <a:solidFill>
                  <a:schemeClr val="dk1"/>
                </a:solidFill>
                <a:latin typeface="Arial"/>
                <a:ea typeface="Arial"/>
                <a:cs typeface="Arial"/>
                <a:sym typeface="Arial"/>
              </a:rPr>
              <a:t>ide</a:t>
            </a:r>
            <a:r>
              <a:rPr b="1" baseline="-25000" lang="nl-NL" sz="1650">
                <a:solidFill>
                  <a:schemeClr val="dk1"/>
                </a:solidFill>
                <a:latin typeface="Arial"/>
                <a:ea typeface="Arial"/>
                <a:cs typeface="Arial"/>
                <a:sym typeface="Arial"/>
              </a:rPr>
              <a:t>b</a:t>
            </a:r>
            <a:r>
              <a:rPr b="1" lang="nl-NL" sz="1100">
                <a:solidFill>
                  <a:schemeClr val="dk1"/>
                </a:solidFill>
                <a:latin typeface="Arial"/>
                <a:ea typeface="Arial"/>
                <a:cs typeface="Arial"/>
                <a:sym typeface="Arial"/>
              </a:rPr>
              <a:t>as</a:t>
            </a:r>
            <a:r>
              <a:rPr b="1" baseline="-25000" lang="nl-NL" sz="1650">
                <a:solidFill>
                  <a:schemeClr val="dk1"/>
                </a:solidFill>
                <a:latin typeface="Arial"/>
                <a:ea typeface="Arial"/>
                <a:cs typeface="Arial"/>
                <a:sym typeface="Arial"/>
              </a:rPr>
              <a:t>uild</a:t>
            </a:r>
            <a:r>
              <a:rPr lang="nl-NL" sz="1100">
                <a:solidFill>
                  <a:schemeClr val="dk1"/>
                </a:solidFill>
                <a:latin typeface="Arial"/>
                <a:ea typeface="Arial"/>
                <a:cs typeface="Arial"/>
                <a:sym typeface="Arial"/>
              </a:rPr>
              <a:t>is   </a:t>
            </a:r>
            <a:r>
              <a:rPr b="1" baseline="-25000" lang="nl-NL" sz="1650">
                <a:solidFill>
                  <a:schemeClr val="dk1"/>
                </a:solidFill>
                <a:latin typeface="Arial"/>
                <a:ea typeface="Arial"/>
                <a:cs typeface="Arial"/>
                <a:sym typeface="Arial"/>
              </a:rPr>
              <a:t>o</a:t>
            </a:r>
            <a:r>
              <a:rPr lang="nl-NL" sz="1100">
                <a:solidFill>
                  <a:schemeClr val="dk1"/>
                </a:solidFill>
                <a:latin typeface="Arial"/>
                <a:ea typeface="Arial"/>
                <a:cs typeface="Arial"/>
                <a:sym typeface="Arial"/>
              </a:rPr>
              <a:t>p</a:t>
            </a:r>
            <a:r>
              <a:rPr b="1" baseline="-25000" lang="nl-NL" sz="1650">
                <a:solidFill>
                  <a:schemeClr val="dk1"/>
                </a:solidFill>
                <a:latin typeface="Arial"/>
                <a:ea typeface="Arial"/>
                <a:cs typeface="Arial"/>
                <a:sym typeface="Arial"/>
              </a:rPr>
              <a:t>n</a:t>
            </a:r>
            <a:r>
              <a:rPr lang="nl-NL" sz="1100">
                <a:solidFill>
                  <a:schemeClr val="dk1"/>
                </a:solidFill>
                <a:latin typeface="Arial"/>
                <a:ea typeface="Arial"/>
                <a:cs typeface="Arial"/>
                <a:sym typeface="Arial"/>
              </a:rPr>
              <a:t>ar</a:t>
            </a:r>
            <a:r>
              <a:rPr b="1" baseline="-25000" lang="nl-NL" sz="1650">
                <a:solidFill>
                  <a:schemeClr val="dk1"/>
                </a:solidFill>
                <a:latin typeface="Arial"/>
                <a:ea typeface="Arial"/>
                <a:cs typeface="Arial"/>
                <a:sym typeface="Arial"/>
              </a:rPr>
              <a:t>id</a:t>
            </a:r>
            <a:r>
              <a:rPr lang="nl-NL" sz="1100">
                <a:solidFill>
                  <a:schemeClr val="dk1"/>
                </a:solidFill>
                <a:latin typeface="Arial"/>
                <a:ea typeface="Arial"/>
                <a:cs typeface="Arial"/>
                <a:sym typeface="Arial"/>
              </a:rPr>
              <a:t>tic</a:t>
            </a:r>
            <a:r>
              <a:rPr b="1" baseline="-25000" lang="nl-NL" sz="1650">
                <a:solidFill>
                  <a:schemeClr val="dk1"/>
                </a:solidFill>
                <a:latin typeface="Arial"/>
                <a:ea typeface="Arial"/>
                <a:cs typeface="Arial"/>
                <a:sym typeface="Arial"/>
              </a:rPr>
              <a:t>ea</a:t>
            </a:r>
            <a:r>
              <a:rPr lang="nl-NL" sz="1100">
                <a:solidFill>
                  <a:schemeClr val="dk1"/>
                </a:solidFill>
                <a:latin typeface="Arial"/>
                <a:ea typeface="Arial"/>
                <a:cs typeface="Arial"/>
                <a:sym typeface="Arial"/>
              </a:rPr>
              <a:t>ula</a:t>
            </a:r>
            <a:r>
              <a:rPr b="1" baseline="-25000" lang="nl-NL" sz="1650">
                <a:solidFill>
                  <a:schemeClr val="dk1"/>
                </a:solidFill>
                <a:latin typeface="Arial"/>
                <a:ea typeface="Arial"/>
                <a:cs typeface="Arial"/>
                <a:sym typeface="Arial"/>
              </a:rPr>
              <a:t>s    </a:t>
            </a:r>
            <a:r>
              <a:rPr lang="nl-NL" sz="1100">
                <a:solidFill>
                  <a:schemeClr val="dk1"/>
                </a:solidFill>
                <a:latin typeface="Arial"/>
                <a:ea typeface="Arial"/>
                <a:cs typeface="Arial"/>
                <a:sym typeface="Arial"/>
              </a:rPr>
              <a:t>rly important</a:t>
            </a:r>
            <a:endParaRPr sz="1100">
              <a:solidFill>
                <a:schemeClr val="dk1"/>
              </a:solidFill>
              <a:latin typeface="Arial"/>
              <a:ea typeface="Arial"/>
              <a:cs typeface="Arial"/>
              <a:sym typeface="Arial"/>
            </a:endParaRPr>
          </a:p>
          <a:p>
            <a:pPr indent="0" lvl="0" marL="55244" marR="73025" rtl="0" algn="l">
              <a:lnSpc>
                <a:spcPct val="65454"/>
              </a:lnSpc>
              <a:spcBef>
                <a:spcPts val="200"/>
              </a:spcBef>
              <a:spcAft>
                <a:spcPts val="0"/>
              </a:spcAft>
              <a:buNone/>
            </a:pPr>
            <a:r>
              <a:rPr baseline="-25000" lang="nl-NL" sz="1650">
                <a:solidFill>
                  <a:schemeClr val="dk1"/>
                </a:solidFill>
                <a:latin typeface="Arial"/>
                <a:ea typeface="Arial"/>
                <a:cs typeface="Arial"/>
                <a:sym typeface="Arial"/>
              </a:rPr>
              <a:t>wh</a:t>
            </a:r>
            <a:r>
              <a:rPr baseline="30000" lang="nl-NL" sz="1650">
                <a:solidFill>
                  <a:schemeClr val="dk1"/>
                </a:solidFill>
                <a:latin typeface="Arial"/>
                <a:ea typeface="Arial"/>
                <a:cs typeface="Arial"/>
                <a:sym typeface="Arial"/>
              </a:rPr>
              <a:t>·</a:t>
            </a:r>
            <a:r>
              <a:rPr lang="nl-NL" sz="1100">
                <a:solidFill>
                  <a:schemeClr val="dk1"/>
                </a:solidFill>
                <a:latin typeface="Arial"/>
                <a:ea typeface="Arial"/>
                <a:cs typeface="Arial"/>
                <a:sym typeface="Arial"/>
              </a:rPr>
              <a:t>The</a:t>
            </a:r>
            <a:r>
              <a:rPr b="1" baseline="30000" lang="nl-NL" sz="1650">
                <a:solidFill>
                  <a:schemeClr val="dk1"/>
                </a:solidFill>
                <a:latin typeface="Arial"/>
                <a:ea typeface="Arial"/>
                <a:cs typeface="Arial"/>
                <a:sym typeface="Arial"/>
              </a:rPr>
              <a:t>ch</a:t>
            </a:r>
            <a:r>
              <a:rPr baseline="-25000" lang="nl-NL" sz="1650">
                <a:solidFill>
                  <a:schemeClr val="dk1"/>
                </a:solidFill>
                <a:latin typeface="Arial"/>
                <a:ea typeface="Arial"/>
                <a:cs typeface="Arial"/>
                <a:sym typeface="Arial"/>
              </a:rPr>
              <a:t>ic</a:t>
            </a:r>
            <a:r>
              <a:rPr lang="nl-NL" sz="1100">
                <a:solidFill>
                  <a:schemeClr val="dk1"/>
                </a:solidFill>
                <a:latin typeface="Arial"/>
                <a:ea typeface="Arial"/>
                <a:cs typeface="Arial"/>
                <a:sym typeface="Arial"/>
              </a:rPr>
              <a:t>se</a:t>
            </a:r>
            <a:r>
              <a:rPr baseline="-25000" lang="nl-NL" sz="1650">
                <a:solidFill>
                  <a:schemeClr val="dk1"/>
                </a:solidFill>
                <a:latin typeface="Arial"/>
                <a:ea typeface="Arial"/>
                <a:cs typeface="Arial"/>
                <a:sym typeface="Arial"/>
              </a:rPr>
              <a:t>h</a:t>
            </a:r>
            <a:r>
              <a:rPr b="1" baseline="30000" lang="nl-NL" sz="1650">
                <a:solidFill>
                  <a:schemeClr val="dk1"/>
                </a:solidFill>
                <a:latin typeface="Arial"/>
                <a:ea typeface="Arial"/>
                <a:cs typeface="Arial"/>
                <a:sym typeface="Arial"/>
              </a:rPr>
              <a:t>allen</a:t>
            </a:r>
            <a:r>
              <a:rPr baseline="-25000" lang="nl-NL" sz="1650">
                <a:solidFill>
                  <a:schemeClr val="dk1"/>
                </a:solidFill>
                <a:latin typeface="Arial"/>
                <a:ea typeface="Arial"/>
                <a:cs typeface="Arial"/>
                <a:sym typeface="Arial"/>
              </a:rPr>
              <a:t>t</a:t>
            </a:r>
            <a:r>
              <a:rPr lang="nl-NL" sz="1100">
                <a:solidFill>
                  <a:schemeClr val="dk1"/>
                </a:solidFill>
                <a:latin typeface="Arial"/>
                <a:ea typeface="Arial"/>
                <a:cs typeface="Arial"/>
                <a:sym typeface="Arial"/>
              </a:rPr>
              <a:t>tal</a:t>
            </a:r>
            <a:r>
              <a:rPr baseline="-25000" lang="nl-NL" sz="1650">
                <a:solidFill>
                  <a:schemeClr val="dk1"/>
                </a:solidFill>
                <a:latin typeface="Arial"/>
                <a:ea typeface="Arial"/>
                <a:cs typeface="Arial"/>
                <a:sym typeface="Arial"/>
              </a:rPr>
              <a:t>hes</a:t>
            </a:r>
            <a:r>
              <a:rPr lang="nl-NL" sz="1100">
                <a:solidFill>
                  <a:schemeClr val="dk1"/>
                </a:solidFill>
                <a:latin typeface="Arial"/>
                <a:ea typeface="Arial"/>
                <a:cs typeface="Arial"/>
                <a:sym typeface="Arial"/>
              </a:rPr>
              <a:t>k</a:t>
            </a:r>
            <a:r>
              <a:rPr b="1" baseline="30000" lang="nl-NL" sz="1650">
                <a:solidFill>
                  <a:schemeClr val="dk1"/>
                </a:solidFill>
                <a:latin typeface="Arial"/>
                <a:ea typeface="Arial"/>
                <a:cs typeface="Arial"/>
                <a:sym typeface="Arial"/>
              </a:rPr>
              <a:t>g</a:t>
            </a:r>
            <a:r>
              <a:rPr baseline="-25000" lang="nl-NL" sz="1650">
                <a:solidFill>
                  <a:schemeClr val="dk1"/>
                </a:solidFill>
                <a:latin typeface="Arial"/>
                <a:ea typeface="Arial"/>
                <a:cs typeface="Arial"/>
                <a:sym typeface="Arial"/>
              </a:rPr>
              <a:t>e</a:t>
            </a:r>
            <a:r>
              <a:rPr b="1" baseline="30000" lang="nl-NL" sz="1650">
                <a:solidFill>
                  <a:schemeClr val="dk1"/>
                </a:solidFill>
                <a:latin typeface="Arial"/>
                <a:ea typeface="Arial"/>
                <a:cs typeface="Arial"/>
                <a:sym typeface="Arial"/>
              </a:rPr>
              <a:t>in</a:t>
            </a:r>
            <a:r>
              <a:rPr lang="nl-NL" sz="1100">
                <a:solidFill>
                  <a:schemeClr val="dk1"/>
                </a:solidFill>
                <a:latin typeface="Arial"/>
                <a:ea typeface="Arial"/>
                <a:cs typeface="Arial"/>
                <a:sym typeface="Arial"/>
              </a:rPr>
              <a:t>m</a:t>
            </a:r>
            <a:r>
              <a:rPr baseline="-25000" lang="nl-NL" sz="1650">
                <a:solidFill>
                  <a:schemeClr val="dk1"/>
                </a:solidFill>
                <a:latin typeface="Arial"/>
                <a:ea typeface="Arial"/>
                <a:cs typeface="Arial"/>
                <a:sym typeface="Arial"/>
              </a:rPr>
              <a:t>e</a:t>
            </a:r>
            <a:r>
              <a:rPr b="1" baseline="30000" lang="nl-NL" sz="1650">
                <a:solidFill>
                  <a:schemeClr val="dk1"/>
                </a:solidFill>
                <a:latin typeface="Arial"/>
                <a:ea typeface="Arial"/>
                <a:cs typeface="Arial"/>
                <a:sym typeface="Arial"/>
              </a:rPr>
              <a:t>g</a:t>
            </a:r>
            <a:r>
              <a:rPr lang="nl-NL" sz="1100">
                <a:solidFill>
                  <a:schemeClr val="dk1"/>
                </a:solidFill>
                <a:latin typeface="Arial"/>
                <a:ea typeface="Arial"/>
                <a:cs typeface="Arial"/>
                <a:sym typeface="Arial"/>
              </a:rPr>
              <a:t>ov</a:t>
            </a:r>
            <a:r>
              <a:rPr baseline="-25000" lang="nl-NL" sz="1650">
                <a:solidFill>
                  <a:schemeClr val="dk1"/>
                </a:solidFill>
                <a:latin typeface="Arial"/>
                <a:ea typeface="Arial"/>
                <a:cs typeface="Arial"/>
                <a:sym typeface="Arial"/>
              </a:rPr>
              <a:t>le</a:t>
            </a:r>
            <a:r>
              <a:rPr b="1" baseline="30000" lang="nl-NL" sz="1650">
                <a:solidFill>
                  <a:schemeClr val="dk1"/>
                </a:solidFill>
                <a:latin typeface="Arial"/>
                <a:ea typeface="Arial"/>
                <a:cs typeface="Arial"/>
                <a:sym typeface="Arial"/>
              </a:rPr>
              <a:t>a</a:t>
            </a:r>
            <a:r>
              <a:rPr baseline="-25000" lang="nl-NL" sz="1650">
                <a:solidFill>
                  <a:schemeClr val="dk1"/>
                </a:solidFill>
                <a:latin typeface="Arial"/>
                <a:ea typeface="Arial"/>
                <a:cs typeface="Arial"/>
                <a:sym typeface="Arial"/>
              </a:rPr>
              <a:t>me</a:t>
            </a:r>
            <a:r>
              <a:rPr lang="nl-NL" sz="1100">
                <a:solidFill>
                  <a:schemeClr val="dk1"/>
                </a:solidFill>
                <a:latin typeface="Arial"/>
                <a:ea typeface="Arial"/>
                <a:cs typeface="Arial"/>
                <a:sym typeface="Arial"/>
              </a:rPr>
              <a:t>e</a:t>
            </a:r>
            <a:r>
              <a:rPr b="1" baseline="30000" lang="nl-NL" sz="1650">
                <a:solidFill>
                  <a:schemeClr val="dk1"/>
                </a:solidFill>
                <a:latin typeface="Arial"/>
                <a:ea typeface="Arial"/>
                <a:cs typeface="Arial"/>
                <a:sym typeface="Arial"/>
              </a:rPr>
              <a:t>n</a:t>
            </a:r>
            <a:r>
              <a:rPr lang="nl-NL" sz="1100">
                <a:solidFill>
                  <a:schemeClr val="dk1"/>
                </a:solidFill>
                <a:latin typeface="Arial"/>
                <a:ea typeface="Arial"/>
                <a:cs typeface="Arial"/>
                <a:sym typeface="Arial"/>
              </a:rPr>
              <a:t>s</a:t>
            </a:r>
            <a:r>
              <a:rPr b="1" baseline="30000" lang="nl-NL" sz="1650">
                <a:solidFill>
                  <a:schemeClr val="dk1"/>
                </a:solidFill>
                <a:latin typeface="Arial"/>
                <a:ea typeface="Arial"/>
                <a:cs typeface="Arial"/>
                <a:sym typeface="Arial"/>
              </a:rPr>
              <a:t>d</a:t>
            </a:r>
            <a:r>
              <a:rPr baseline="-25000" lang="nl-NL" sz="1650">
                <a:solidFill>
                  <a:schemeClr val="dk1"/>
                </a:solidFill>
                <a:latin typeface="Arial"/>
                <a:ea typeface="Arial"/>
                <a:cs typeface="Arial"/>
                <a:sym typeface="Arial"/>
              </a:rPr>
              <a:t>n</a:t>
            </a:r>
            <a:r>
              <a:rPr lang="nl-NL" sz="1100">
                <a:solidFill>
                  <a:schemeClr val="dk1"/>
                </a:solidFill>
                <a:latin typeface="Arial"/>
                <a:ea typeface="Arial"/>
                <a:cs typeface="Arial"/>
                <a:sym typeface="Arial"/>
              </a:rPr>
              <a:t>ne</a:t>
            </a:r>
            <a:r>
              <a:rPr b="1" baseline="30000" lang="nl-NL" sz="1650">
                <a:solidFill>
                  <a:schemeClr val="dk1"/>
                </a:solidFill>
                <a:latin typeface="Arial"/>
                <a:ea typeface="Arial"/>
                <a:cs typeface="Arial"/>
                <a:sym typeface="Arial"/>
              </a:rPr>
              <a:t>q</a:t>
            </a:r>
            <a:r>
              <a:rPr baseline="-25000" lang="nl-NL" sz="1650">
                <a:solidFill>
                  <a:schemeClr val="dk1"/>
                </a:solidFill>
                <a:latin typeface="Arial"/>
                <a:ea typeface="Arial"/>
                <a:cs typeface="Arial"/>
                <a:sym typeface="Arial"/>
              </a:rPr>
              <a:t>t</a:t>
            </a:r>
            <a:r>
              <a:rPr b="1" baseline="30000" lang="nl-NL" sz="1650">
                <a:solidFill>
                  <a:schemeClr val="dk1"/>
                </a:solidFill>
                <a:latin typeface="Arial"/>
                <a:ea typeface="Arial"/>
                <a:cs typeface="Arial"/>
                <a:sym typeface="Arial"/>
              </a:rPr>
              <a:t>u</a:t>
            </a:r>
            <a:r>
              <a:rPr baseline="-25000" lang="nl-NL" sz="1650">
                <a:solidFill>
                  <a:schemeClr val="dk1"/>
                </a:solidFill>
                <a:latin typeface="Arial"/>
                <a:ea typeface="Arial"/>
                <a:cs typeface="Arial"/>
                <a:sym typeface="Arial"/>
              </a:rPr>
              <a:t>s</a:t>
            </a:r>
            <a:r>
              <a:rPr lang="nl-NL" sz="1100">
                <a:solidFill>
                  <a:schemeClr val="dk1"/>
                </a:solidFill>
                <a:latin typeface="Arial"/>
                <a:ea typeface="Arial"/>
                <a:cs typeface="Arial"/>
                <a:sym typeface="Arial"/>
              </a:rPr>
              <a:t>e</a:t>
            </a:r>
            <a:r>
              <a:rPr b="1" baseline="30000" lang="nl-NL" sz="1650">
                <a:solidFill>
                  <a:schemeClr val="dk1"/>
                </a:solidFill>
                <a:latin typeface="Arial"/>
                <a:ea typeface="Arial"/>
                <a:cs typeface="Arial"/>
                <a:sym typeface="Arial"/>
              </a:rPr>
              <a:t>est</a:t>
            </a:r>
            <a:r>
              <a:rPr baseline="-25000" lang="nl-NL" sz="1650">
                <a:solidFill>
                  <a:schemeClr val="dk1"/>
                </a:solidFill>
                <a:latin typeface="Arial"/>
                <a:ea typeface="Arial"/>
                <a:cs typeface="Arial"/>
                <a:sym typeface="Arial"/>
              </a:rPr>
              <a:t>a</a:t>
            </a:r>
            <a:r>
              <a:rPr lang="nl-NL" sz="1100">
                <a:solidFill>
                  <a:schemeClr val="dk1"/>
                </a:solidFill>
                <a:latin typeface="Arial"/>
                <a:ea typeface="Arial"/>
                <a:cs typeface="Arial"/>
                <a:sym typeface="Arial"/>
              </a:rPr>
              <a:t>d</a:t>
            </a:r>
            <a:r>
              <a:rPr baseline="-25000" lang="nl-NL" sz="1650">
                <a:solidFill>
                  <a:schemeClr val="dk1"/>
                </a:solidFill>
                <a:latin typeface="Arial"/>
                <a:ea typeface="Arial"/>
                <a:cs typeface="Arial"/>
                <a:sym typeface="Arial"/>
              </a:rPr>
              <a:t>re</a:t>
            </a:r>
            <a:r>
              <a:rPr lang="nl-NL" sz="1100">
                <a:solidFill>
                  <a:schemeClr val="dk1"/>
                </a:solidFill>
                <a:latin typeface="Arial"/>
                <a:ea typeface="Arial"/>
                <a:cs typeface="Arial"/>
                <a:sym typeface="Arial"/>
              </a:rPr>
              <a:t>to</a:t>
            </a:r>
            <a:r>
              <a:rPr b="1" baseline="30000" lang="nl-NL" sz="1650">
                <a:solidFill>
                  <a:schemeClr val="dk1"/>
                </a:solidFill>
                <a:latin typeface="Arial"/>
                <a:ea typeface="Arial"/>
                <a:cs typeface="Arial"/>
                <a:sym typeface="Arial"/>
              </a:rPr>
              <a:t>io</a:t>
            </a:r>
            <a:r>
              <a:rPr baseline="-25000" lang="nl-NL" sz="1650">
                <a:solidFill>
                  <a:schemeClr val="dk1"/>
                </a:solidFill>
                <a:latin typeface="Arial"/>
                <a:ea typeface="Arial"/>
                <a:cs typeface="Arial"/>
                <a:sym typeface="Arial"/>
              </a:rPr>
              <a:t>fo</a:t>
            </a:r>
            <a:r>
              <a:rPr b="1" baseline="30000" lang="nl-NL" sz="1650">
                <a:solidFill>
                  <a:schemeClr val="dk1"/>
                </a:solidFill>
                <a:latin typeface="Arial"/>
                <a:ea typeface="Arial"/>
                <a:cs typeface="Arial"/>
                <a:sym typeface="Arial"/>
              </a:rPr>
              <a:t>n</a:t>
            </a:r>
            <a:r>
              <a:rPr lang="nl-NL" sz="1100">
                <a:solidFill>
                  <a:schemeClr val="dk1"/>
                </a:solidFill>
                <a:latin typeface="Arial"/>
                <a:ea typeface="Arial"/>
                <a:cs typeface="Arial"/>
                <a:sym typeface="Arial"/>
              </a:rPr>
              <a:t>happe</a:t>
            </a:r>
            <a:r>
              <a:rPr baseline="-25000" lang="nl-NL" sz="1650">
                <a:solidFill>
                  <a:schemeClr val="dk1"/>
                </a:solidFill>
                <a:latin typeface="Arial"/>
                <a:ea typeface="Arial"/>
                <a:cs typeface="Arial"/>
                <a:sym typeface="Arial"/>
              </a:rPr>
              <a:t>u</a:t>
            </a:r>
            <a:r>
              <a:rPr b="1" baseline="30000" lang="nl-NL" sz="1650">
                <a:solidFill>
                  <a:schemeClr val="dk1"/>
                </a:solidFill>
                <a:latin typeface="Arial"/>
                <a:ea typeface="Arial"/>
                <a:cs typeface="Arial"/>
                <a:sym typeface="Arial"/>
              </a:rPr>
              <a:t>in</a:t>
            </a:r>
            <a:r>
              <a:rPr baseline="-25000" lang="nl-NL" sz="1650">
                <a:solidFill>
                  <a:schemeClr val="dk1"/>
                </a:solidFill>
                <a:latin typeface="Arial"/>
                <a:ea typeface="Arial"/>
                <a:cs typeface="Arial"/>
                <a:sym typeface="Arial"/>
              </a:rPr>
              <a:t>n</a:t>
            </a:r>
            <a:r>
              <a:rPr b="1" baseline="30000" lang="nl-NL" sz="1650">
                <a:solidFill>
                  <a:schemeClr val="dk1"/>
                </a:solidFill>
                <a:latin typeface="Arial"/>
                <a:ea typeface="Arial"/>
                <a:cs typeface="Arial"/>
                <a:sym typeface="Arial"/>
              </a:rPr>
              <a:t>g</a:t>
            </a:r>
            <a:r>
              <a:rPr baseline="-25000" lang="nl-NL" sz="1650">
                <a:solidFill>
                  <a:schemeClr val="dk1"/>
                </a:solidFill>
                <a:latin typeface="Arial"/>
                <a:ea typeface="Arial"/>
                <a:cs typeface="Arial"/>
                <a:sym typeface="Arial"/>
              </a:rPr>
              <a:t>d</a:t>
            </a:r>
            <a:r>
              <a:rPr b="1" baseline="30000" lang="nl-NL" sz="1650">
                <a:solidFill>
                  <a:schemeClr val="dk1"/>
                </a:solidFill>
                <a:latin typeface="Arial"/>
                <a:ea typeface="Arial"/>
                <a:cs typeface="Arial"/>
                <a:sym typeface="Arial"/>
              </a:rPr>
              <a:t>o</a:t>
            </a:r>
            <a:r>
              <a:rPr baseline="-25000" lang="nl-NL" sz="1650">
                <a:solidFill>
                  <a:schemeClr val="dk1"/>
                </a:solidFill>
                <a:latin typeface="Arial"/>
                <a:ea typeface="Arial"/>
                <a:cs typeface="Arial"/>
                <a:sym typeface="Arial"/>
              </a:rPr>
              <a:t>: </a:t>
            </a:r>
            <a:r>
              <a:rPr b="1" baseline="30000" lang="nl-NL" sz="1650">
                <a:solidFill>
                  <a:schemeClr val="dk1"/>
                </a:solidFill>
                <a:latin typeface="Arial"/>
                <a:ea typeface="Arial"/>
                <a:cs typeface="Arial"/>
                <a:sym typeface="Arial"/>
              </a:rPr>
              <a:t>th</a:t>
            </a:r>
            <a:r>
              <a:rPr lang="nl-NL" sz="1100">
                <a:solidFill>
                  <a:schemeClr val="dk1"/>
                </a:solidFill>
                <a:latin typeface="Arial"/>
                <a:ea typeface="Arial"/>
                <a:cs typeface="Arial"/>
                <a:sym typeface="Arial"/>
              </a:rPr>
              <a:t>n</a:t>
            </a:r>
            <a:r>
              <a:rPr b="1" baseline="30000" lang="nl-NL" sz="1650">
                <a:solidFill>
                  <a:schemeClr val="dk1"/>
                </a:solidFill>
                <a:latin typeface="Arial"/>
                <a:ea typeface="Arial"/>
                <a:cs typeface="Arial"/>
                <a:sym typeface="Arial"/>
              </a:rPr>
              <a:t>ers’</a:t>
            </a:r>
            <a:r>
              <a:rPr lang="nl-NL" sz="1100">
                <a:solidFill>
                  <a:schemeClr val="dk1"/>
                </a:solidFill>
                <a:latin typeface="Arial"/>
                <a:ea typeface="Arial"/>
                <a:cs typeface="Arial"/>
                <a:sym typeface="Arial"/>
              </a:rPr>
              <a:t>in the</a:t>
            </a:r>
            <a:r>
              <a:rPr b="1" baseline="30000" lang="nl-NL" sz="1650">
                <a:solidFill>
                  <a:schemeClr val="dk1"/>
                </a:solidFill>
                <a:latin typeface="Arial"/>
                <a:ea typeface="Arial"/>
                <a:cs typeface="Arial"/>
                <a:sym typeface="Arial"/>
              </a:rPr>
              <a:t>view</a:t>
            </a:r>
            <a:r>
              <a:rPr lang="nl-NL" sz="1100">
                <a:solidFill>
                  <a:schemeClr val="dk1"/>
                </a:solidFill>
                <a:latin typeface="Arial"/>
                <a:ea typeface="Arial"/>
                <a:cs typeface="Arial"/>
                <a:sym typeface="Arial"/>
              </a:rPr>
              <a:t>conte</a:t>
            </a:r>
            <a:r>
              <a:rPr b="1" baseline="30000" lang="nl-NL" sz="1650">
                <a:solidFill>
                  <a:schemeClr val="dk1"/>
                </a:solidFill>
                <a:latin typeface="Arial"/>
                <a:ea typeface="Arial"/>
                <a:cs typeface="Arial"/>
                <a:sym typeface="Arial"/>
              </a:rPr>
              <a:t>s  resp</a:t>
            </a:r>
            <a:r>
              <a:rPr lang="nl-NL" sz="1100">
                <a:solidFill>
                  <a:schemeClr val="dk1"/>
                </a:solidFill>
                <a:latin typeface="Arial"/>
                <a:ea typeface="Arial"/>
                <a:cs typeface="Arial"/>
                <a:sym typeface="Arial"/>
              </a:rPr>
              <a:t>xt</a:t>
            </a:r>
            <a:r>
              <a:rPr b="1" baseline="30000" lang="nl-NL" sz="1650">
                <a:solidFill>
                  <a:schemeClr val="dk1"/>
                </a:solidFill>
                <a:latin typeface="Arial"/>
                <a:ea typeface="Arial"/>
                <a:cs typeface="Arial"/>
                <a:sym typeface="Arial"/>
              </a:rPr>
              <a:t>ect</a:t>
            </a:r>
            <a:r>
              <a:rPr lang="nl-NL" sz="1100">
                <a:solidFill>
                  <a:schemeClr val="dk1"/>
                </a:solidFill>
                <a:latin typeface="Arial"/>
                <a:ea typeface="Arial"/>
                <a:cs typeface="Arial"/>
                <a:sym typeface="Arial"/>
              </a:rPr>
              <a:t>of</a:t>
            </a:r>
            <a:r>
              <a:rPr b="1" baseline="30000" lang="nl-NL" sz="1650">
                <a:solidFill>
                  <a:schemeClr val="dk1"/>
                </a:solidFill>
                <a:latin typeface="Arial"/>
                <a:ea typeface="Arial"/>
                <a:cs typeface="Arial"/>
                <a:sym typeface="Arial"/>
              </a:rPr>
              <a:t>fu</a:t>
            </a:r>
            <a:r>
              <a:rPr lang="nl-NL" sz="1100">
                <a:solidFill>
                  <a:schemeClr val="dk1"/>
                </a:solidFill>
                <a:latin typeface="Arial"/>
                <a:ea typeface="Arial"/>
                <a:cs typeface="Arial"/>
                <a:sym typeface="Arial"/>
              </a:rPr>
              <a:t>a</a:t>
            </a:r>
            <a:r>
              <a:rPr b="1" baseline="30000" lang="nl-NL" sz="1650">
                <a:solidFill>
                  <a:schemeClr val="dk1"/>
                </a:solidFill>
                <a:latin typeface="Arial"/>
                <a:ea typeface="Arial"/>
                <a:cs typeface="Arial"/>
                <a:sym typeface="Arial"/>
              </a:rPr>
              <a:t>lly</a:t>
            </a:r>
            <a:r>
              <a:rPr lang="nl-NL" sz="1100">
                <a:solidFill>
                  <a:schemeClr val="dk1"/>
                </a:solidFill>
                <a:latin typeface="Arial"/>
                <a:ea typeface="Arial"/>
                <a:cs typeface="Arial"/>
                <a:sym typeface="Arial"/>
              </a:rPr>
              <a:t>supporti</a:t>
            </a:r>
            <a:r>
              <a:rPr baseline="30000" lang="nl-NL" sz="1650">
                <a:solidFill>
                  <a:schemeClr val="dk1"/>
                </a:solidFill>
                <a:latin typeface="Arial"/>
                <a:ea typeface="Arial"/>
                <a:cs typeface="Arial"/>
                <a:sym typeface="Arial"/>
              </a:rPr>
              <a:t>*	</a:t>
            </a:r>
            <a:r>
              <a:rPr lang="nl-NL" sz="1100">
                <a:solidFill>
                  <a:schemeClr val="dk1"/>
                </a:solidFill>
                <a:latin typeface="Arial"/>
                <a:ea typeface="Arial"/>
                <a:cs typeface="Arial"/>
                <a:sym typeface="Arial"/>
              </a:rPr>
              <a:t>ve classroom, in  </a:t>
            </a:r>
            <a:r>
              <a:rPr baseline="-25000" lang="nl-NL" sz="1650">
                <a:solidFill>
                  <a:schemeClr val="dk1"/>
                </a:solidFill>
                <a:latin typeface="Arial"/>
                <a:ea typeface="Arial"/>
                <a:cs typeface="Arial"/>
                <a:sym typeface="Arial"/>
              </a:rPr>
              <a:t>wi</a:t>
            </a:r>
            <a:r>
              <a:rPr lang="nl-NL" sz="1100">
                <a:solidFill>
                  <a:schemeClr val="dk1"/>
                </a:solidFill>
                <a:latin typeface="Arial"/>
                <a:ea typeface="Arial"/>
                <a:cs typeface="Arial"/>
                <a:sym typeface="Arial"/>
              </a:rPr>
              <a:t>·</a:t>
            </a:r>
            <a:r>
              <a:rPr baseline="30000" lang="nl-NL" sz="1650">
                <a:solidFill>
                  <a:schemeClr val="dk1"/>
                </a:solidFill>
                <a:latin typeface="Arial"/>
                <a:ea typeface="Arial"/>
                <a:cs typeface="Arial"/>
                <a:sym typeface="Arial"/>
              </a:rPr>
              <a:t>and· </a:t>
            </a:r>
            <a:r>
              <a:rPr baseline="-25000" lang="nl-NL" sz="1650">
                <a:solidFill>
                  <a:schemeClr val="dk1"/>
                </a:solidFill>
                <a:latin typeface="Arial"/>
                <a:ea typeface="Arial"/>
                <a:cs typeface="Arial"/>
                <a:sym typeface="Arial"/>
              </a:rPr>
              <a:t>t</a:t>
            </a:r>
            <a:r>
              <a:rPr baseline="30000" lang="nl-NL" sz="1650">
                <a:solidFill>
                  <a:schemeClr val="dk1"/>
                </a:solidFill>
                <a:latin typeface="Arial"/>
                <a:ea typeface="Arial"/>
                <a:cs typeface="Arial"/>
                <a:sym typeface="Arial"/>
              </a:rPr>
              <a:t>acti</a:t>
            </a:r>
            <a:r>
              <a:rPr lang="nl-NL" sz="1100">
                <a:solidFill>
                  <a:schemeClr val="dk1"/>
                </a:solidFill>
                <a:latin typeface="Arial"/>
                <a:ea typeface="Arial"/>
                <a:cs typeface="Arial"/>
                <a:sym typeface="Arial"/>
              </a:rPr>
              <a:t>ex</a:t>
            </a:r>
            <a:r>
              <a:rPr baseline="-25000" lang="nl-NL" sz="1650">
                <a:solidFill>
                  <a:schemeClr val="dk1"/>
                </a:solidFill>
                <a:latin typeface="Arial"/>
                <a:ea typeface="Arial"/>
                <a:cs typeface="Arial"/>
                <a:sym typeface="Arial"/>
              </a:rPr>
              <a:t>h</a:t>
            </a:r>
            <a:r>
              <a:rPr baseline="30000" lang="nl-NL" sz="1650">
                <a:solidFill>
                  <a:schemeClr val="dk1"/>
                </a:solidFill>
                <a:latin typeface="Arial"/>
                <a:ea typeface="Arial"/>
                <a:cs typeface="Arial"/>
                <a:sym typeface="Arial"/>
              </a:rPr>
              <a:t>e</a:t>
            </a:r>
            <a:r>
              <a:rPr baseline="-25000" lang="nl-NL" sz="1650">
                <a:solidFill>
                  <a:schemeClr val="dk1"/>
                </a:solidFill>
                <a:latin typeface="Arial"/>
                <a:ea typeface="Arial"/>
                <a:cs typeface="Arial"/>
                <a:sym typeface="Arial"/>
              </a:rPr>
              <a:t>s</a:t>
            </a:r>
            <a:r>
              <a:rPr lang="nl-NL" sz="1100">
                <a:solidFill>
                  <a:schemeClr val="dk1"/>
                </a:solidFill>
                <a:latin typeface="Arial"/>
                <a:ea typeface="Arial"/>
                <a:cs typeface="Arial"/>
                <a:sym typeface="Arial"/>
              </a:rPr>
              <a:t>p</a:t>
            </a:r>
            <a:r>
              <a:rPr baseline="30000" lang="nl-NL" sz="1650">
                <a:solidFill>
                  <a:schemeClr val="dk1"/>
                </a:solidFill>
                <a:latin typeface="Arial"/>
                <a:ea typeface="Arial"/>
                <a:cs typeface="Arial"/>
                <a:sym typeface="Arial"/>
              </a:rPr>
              <a:t>nga</a:t>
            </a:r>
            <a:r>
              <a:rPr baseline="-25000" lang="nl-NL" sz="1650">
                <a:solidFill>
                  <a:schemeClr val="dk1"/>
                </a:solidFill>
                <a:latin typeface="Arial"/>
                <a:ea typeface="Arial"/>
                <a:cs typeface="Arial"/>
                <a:sym typeface="Arial"/>
              </a:rPr>
              <a:t>t</a:t>
            </a:r>
            <a:r>
              <a:rPr baseline="30000" lang="nl-NL" sz="1650">
                <a:solidFill>
                  <a:schemeClr val="dk1"/>
                </a:solidFill>
                <a:latin typeface="Arial"/>
                <a:ea typeface="Arial"/>
                <a:cs typeface="Arial"/>
                <a:sym typeface="Arial"/>
              </a:rPr>
              <a:t>ve</a:t>
            </a:r>
            <a:r>
              <a:rPr lang="nl-NL" sz="1100">
                <a:solidFill>
                  <a:schemeClr val="dk1"/>
                </a:solidFill>
                <a:latin typeface="Arial"/>
                <a:ea typeface="Arial"/>
                <a:cs typeface="Arial"/>
                <a:sym typeface="Arial"/>
              </a:rPr>
              <a:t>l</a:t>
            </a:r>
            <a:r>
              <a:rPr baseline="-25000" lang="nl-NL" sz="1650">
                <a:solidFill>
                  <a:schemeClr val="dk1"/>
                </a:solidFill>
                <a:latin typeface="Arial"/>
                <a:ea typeface="Arial"/>
                <a:cs typeface="Arial"/>
                <a:sym typeface="Arial"/>
              </a:rPr>
              <a:t>u</a:t>
            </a:r>
            <a:r>
              <a:rPr lang="nl-NL" sz="1100">
                <a:solidFill>
                  <a:schemeClr val="dk1"/>
                </a:solidFill>
                <a:latin typeface="Arial"/>
                <a:ea typeface="Arial"/>
                <a:cs typeface="Arial"/>
                <a:sym typeface="Arial"/>
              </a:rPr>
              <a:t>ic</a:t>
            </a:r>
            <a:r>
              <a:rPr baseline="-25000" lang="nl-NL" sz="1650">
                <a:solidFill>
                  <a:schemeClr val="dk1"/>
                </a:solidFill>
                <a:latin typeface="Arial"/>
                <a:ea typeface="Arial"/>
                <a:cs typeface="Arial"/>
                <a:sym typeface="Arial"/>
              </a:rPr>
              <a:t>d</a:t>
            </a:r>
            <a:r>
              <a:rPr lang="nl-NL" sz="1100">
                <a:solidFill>
                  <a:schemeClr val="dk1"/>
                </a:solidFill>
                <a:latin typeface="Arial"/>
                <a:ea typeface="Arial"/>
                <a:cs typeface="Arial"/>
                <a:sym typeface="Arial"/>
              </a:rPr>
              <a:t>i</a:t>
            </a:r>
            <a:r>
              <a:rPr baseline="30000" lang="nl-NL" sz="1650">
                <a:solidFill>
                  <a:schemeClr val="dk1"/>
                </a:solidFill>
                <a:latin typeface="Arial"/>
                <a:ea typeface="Arial"/>
                <a:cs typeface="Arial"/>
                <a:sym typeface="Arial"/>
              </a:rPr>
              <a:t>ge</a:t>
            </a:r>
            <a:r>
              <a:rPr lang="nl-NL" sz="1100">
                <a:solidFill>
                  <a:schemeClr val="dk1"/>
                </a:solidFill>
                <a:latin typeface="Arial"/>
                <a:ea typeface="Arial"/>
                <a:cs typeface="Arial"/>
                <a:sym typeface="Arial"/>
              </a:rPr>
              <a:t>t</a:t>
            </a:r>
            <a:r>
              <a:rPr baseline="-25000" lang="nl-NL" sz="1650">
                <a:solidFill>
                  <a:schemeClr val="dk1"/>
                </a:solidFill>
                <a:latin typeface="Arial"/>
                <a:ea typeface="Arial"/>
                <a:cs typeface="Arial"/>
                <a:sym typeface="Arial"/>
              </a:rPr>
              <a:t>e</a:t>
            </a:r>
            <a:r>
              <a:rPr baseline="30000" lang="nl-NL" sz="1650">
                <a:solidFill>
                  <a:schemeClr val="dk1"/>
                </a:solidFill>
                <a:latin typeface="Arial"/>
                <a:ea typeface="Arial"/>
                <a:cs typeface="Arial"/>
                <a:sym typeface="Arial"/>
              </a:rPr>
              <a:t>stude</a:t>
            </a:r>
            <a:r>
              <a:rPr baseline="-25000" lang="nl-NL" sz="1650">
                <a:solidFill>
                  <a:schemeClr val="dk1"/>
                </a:solidFill>
                <a:latin typeface="Arial"/>
                <a:ea typeface="Arial"/>
                <a:cs typeface="Arial"/>
                <a:sym typeface="Arial"/>
              </a:rPr>
              <a:t>n</a:t>
            </a:r>
            <a:r>
              <a:rPr lang="nl-NL" sz="1100">
                <a:solidFill>
                  <a:schemeClr val="dk1"/>
                </a:solidFill>
                <a:latin typeface="Arial"/>
                <a:ea typeface="Arial"/>
                <a:cs typeface="Arial"/>
                <a:sym typeface="Arial"/>
              </a:rPr>
              <a:t>u</a:t>
            </a:r>
            <a:r>
              <a:rPr baseline="-25000" lang="nl-NL" sz="1650">
                <a:solidFill>
                  <a:schemeClr val="dk1"/>
                </a:solidFill>
                <a:latin typeface="Arial"/>
                <a:ea typeface="Arial"/>
                <a:cs typeface="Arial"/>
                <a:sym typeface="Arial"/>
              </a:rPr>
              <a:t>t</a:t>
            </a:r>
            <a:r>
              <a:rPr baseline="30000" lang="nl-NL" sz="1650">
                <a:solidFill>
                  <a:schemeClr val="dk1"/>
                </a:solidFill>
                <a:latin typeface="Arial"/>
                <a:ea typeface="Arial"/>
                <a:cs typeface="Arial"/>
                <a:sym typeface="Arial"/>
              </a:rPr>
              <a:t>w</a:t>
            </a:r>
            <a:r>
              <a:rPr lang="nl-NL" sz="1100">
                <a:solidFill>
                  <a:schemeClr val="dk1"/>
                </a:solidFill>
                <a:latin typeface="Arial"/>
                <a:ea typeface="Arial"/>
                <a:cs typeface="Arial"/>
                <a:sym typeface="Arial"/>
              </a:rPr>
              <a:t>s</a:t>
            </a:r>
            <a:r>
              <a:rPr baseline="-25000" lang="nl-NL" sz="1650">
                <a:solidFill>
                  <a:schemeClr val="dk1"/>
                </a:solidFill>
                <a:latin typeface="Arial"/>
                <a:ea typeface="Arial"/>
                <a:cs typeface="Arial"/>
                <a:sym typeface="Arial"/>
              </a:rPr>
              <a:t>s</a:t>
            </a:r>
            <a:r>
              <a:rPr lang="nl-NL" sz="1100">
                <a:solidFill>
                  <a:schemeClr val="dk1"/>
                </a:solidFill>
                <a:latin typeface="Arial"/>
                <a:ea typeface="Arial"/>
                <a:cs typeface="Arial"/>
                <a:sym typeface="Arial"/>
              </a:rPr>
              <a:t>e</a:t>
            </a:r>
            <a:r>
              <a:rPr baseline="30000" lang="nl-NL" sz="1650">
                <a:solidFill>
                  <a:schemeClr val="dk1"/>
                </a:solidFill>
                <a:latin typeface="Arial"/>
                <a:ea typeface="Arial"/>
                <a:cs typeface="Arial"/>
                <a:sym typeface="Arial"/>
              </a:rPr>
              <a:t>it</a:t>
            </a:r>
            <a:r>
              <a:rPr lang="nl-NL" sz="1100">
                <a:solidFill>
                  <a:schemeClr val="dk1"/>
                </a:solidFill>
                <a:latin typeface="Arial"/>
                <a:ea typeface="Arial"/>
                <a:cs typeface="Arial"/>
                <a:sym typeface="Arial"/>
              </a:rPr>
              <a:t>o</a:t>
            </a:r>
            <a:r>
              <a:rPr baseline="30000" lang="nl-NL" sz="1650">
                <a:solidFill>
                  <a:schemeClr val="dk1"/>
                </a:solidFill>
                <a:latin typeface="Arial"/>
                <a:ea typeface="Arial"/>
                <a:cs typeface="Arial"/>
                <a:sym typeface="Arial"/>
              </a:rPr>
              <a:t>hnt</a:t>
            </a:r>
            <a:r>
              <a:rPr lang="nl-NL" sz="1100">
                <a:solidFill>
                  <a:schemeClr val="dk1"/>
                </a:solidFill>
                <a:latin typeface="Arial"/>
                <a:ea typeface="Arial"/>
                <a:cs typeface="Arial"/>
                <a:sym typeface="Arial"/>
              </a:rPr>
              <a:t>f</a:t>
            </a:r>
            <a:r>
              <a:rPr baseline="30000" lang="nl-NL" sz="1650">
                <a:solidFill>
                  <a:schemeClr val="dk1"/>
                </a:solidFill>
                <a:latin typeface="Arial"/>
                <a:ea typeface="Arial"/>
                <a:cs typeface="Arial"/>
                <a:sym typeface="Arial"/>
              </a:rPr>
              <a:t>ot</a:t>
            </a:r>
            <a:r>
              <a:rPr lang="nl-NL" sz="1100">
                <a:solidFill>
                  <a:schemeClr val="dk1"/>
                </a:solidFill>
                <a:latin typeface="Arial"/>
                <a:ea typeface="Arial"/>
                <a:cs typeface="Arial"/>
                <a:sym typeface="Arial"/>
              </a:rPr>
              <a:t>gr</a:t>
            </a:r>
            <a:r>
              <a:rPr baseline="30000" lang="nl-NL" sz="1650">
                <a:solidFill>
                  <a:schemeClr val="dk1"/>
                </a:solidFill>
                <a:latin typeface="Arial"/>
                <a:ea typeface="Arial"/>
                <a:cs typeface="Arial"/>
                <a:sym typeface="Arial"/>
              </a:rPr>
              <a:t>partih</a:t>
            </a:r>
            <a:r>
              <a:rPr lang="nl-NL" sz="1100">
                <a:solidFill>
                  <a:schemeClr val="dk1"/>
                </a:solidFill>
                <a:latin typeface="Arial"/>
                <a:ea typeface="Arial"/>
                <a:cs typeface="Arial"/>
                <a:sym typeface="Arial"/>
              </a:rPr>
              <a:t>o</a:t>
            </a:r>
            <a:r>
              <a:rPr baseline="30000" lang="nl-NL" sz="1650">
                <a:solidFill>
                  <a:schemeClr val="dk1"/>
                </a:solidFill>
                <a:latin typeface="Arial"/>
                <a:ea typeface="Arial"/>
                <a:cs typeface="Arial"/>
                <a:sym typeface="Arial"/>
              </a:rPr>
              <a:t>ers</a:t>
            </a:r>
            <a:r>
              <a:rPr lang="nl-NL" sz="1100">
                <a:solidFill>
                  <a:schemeClr val="dk1"/>
                </a:solidFill>
                <a:latin typeface="Arial"/>
                <a:ea typeface="Arial"/>
                <a:cs typeface="Arial"/>
                <a:sym typeface="Arial"/>
              </a:rPr>
              <a:t>un</a:t>
            </a:r>
            <a:r>
              <a:rPr baseline="30000" lang="nl-NL" sz="1650">
                <a:solidFill>
                  <a:schemeClr val="dk1"/>
                </a:solidFill>
                <a:latin typeface="Arial"/>
                <a:ea typeface="Arial"/>
                <a:cs typeface="Arial"/>
                <a:sym typeface="Arial"/>
              </a:rPr>
              <a:t>ci</a:t>
            </a:r>
            <a:r>
              <a:rPr lang="nl-NL" sz="1100">
                <a:solidFill>
                  <a:schemeClr val="dk1"/>
                </a:solidFill>
                <a:latin typeface="Arial"/>
                <a:ea typeface="Arial"/>
                <a:cs typeface="Arial"/>
                <a:sym typeface="Arial"/>
              </a:rPr>
              <a:t>d</a:t>
            </a:r>
            <a:r>
              <a:rPr baseline="30000" lang="nl-NL" sz="1650">
                <a:solidFill>
                  <a:schemeClr val="dk1"/>
                </a:solidFill>
                <a:latin typeface="Arial"/>
                <a:ea typeface="Arial"/>
                <a:cs typeface="Arial"/>
                <a:sym typeface="Arial"/>
              </a:rPr>
              <a:t>’ ipatid</a:t>
            </a:r>
            <a:r>
              <a:rPr lang="nl-NL" sz="1100">
                <a:solidFill>
                  <a:schemeClr val="dk1"/>
                </a:solidFill>
                <a:latin typeface="Arial"/>
                <a:ea typeface="Arial"/>
                <a:cs typeface="Arial"/>
                <a:sym typeface="Arial"/>
              </a:rPr>
              <a:t>ru</a:t>
            </a:r>
            <a:r>
              <a:rPr baseline="30000" lang="nl-NL" sz="1650">
                <a:solidFill>
                  <a:schemeClr val="dk1"/>
                </a:solidFill>
                <a:latin typeface="Arial"/>
                <a:ea typeface="Arial"/>
                <a:cs typeface="Arial"/>
                <a:sym typeface="Arial"/>
              </a:rPr>
              <a:t>eas</a:t>
            </a:r>
            <a:r>
              <a:rPr lang="nl-NL" sz="1100">
                <a:solidFill>
                  <a:schemeClr val="dk1"/>
                </a:solidFill>
                <a:latin typeface="Arial"/>
                <a:ea typeface="Arial"/>
                <a:cs typeface="Arial"/>
                <a:sym typeface="Arial"/>
              </a:rPr>
              <a:t>les</a:t>
            </a:r>
            <a:r>
              <a:rPr baseline="30000" lang="nl-NL" sz="1650">
                <a:solidFill>
                  <a:schemeClr val="dk1"/>
                </a:solidFill>
                <a:latin typeface="Arial"/>
                <a:ea typeface="Arial"/>
                <a:cs typeface="Arial"/>
                <a:sym typeface="Arial"/>
              </a:rPr>
              <a:t>on</a:t>
            </a:r>
            <a:r>
              <a:rPr lang="nl-NL" sz="1100">
                <a:solidFill>
                  <a:schemeClr val="dk1"/>
                </a:solidFill>
                <a:latin typeface="Arial"/>
                <a:ea typeface="Arial"/>
                <a:cs typeface="Arial"/>
                <a:sym typeface="Arial"/>
              </a:rPr>
              <a:t>fo</a:t>
            </a:r>
            <a:r>
              <a:rPr baseline="30000" lang="nl-NL" sz="1650">
                <a:solidFill>
                  <a:schemeClr val="dk1"/>
                </a:solidFill>
                <a:latin typeface="Arial"/>
                <a:ea typeface="Arial"/>
                <a:cs typeface="Arial"/>
                <a:sym typeface="Arial"/>
              </a:rPr>
              <a:t>–</a:t>
            </a:r>
            <a:r>
              <a:rPr lang="nl-NL" sz="1100">
                <a:solidFill>
                  <a:schemeClr val="dk1"/>
                </a:solidFill>
                <a:latin typeface="Arial"/>
                <a:ea typeface="Arial"/>
                <a:cs typeface="Arial"/>
                <a:sym typeface="Arial"/>
              </a:rPr>
              <a:t>r </a:t>
            </a:r>
            <a:r>
              <a:rPr baseline="30000" lang="nl-NL" sz="1650">
                <a:solidFill>
                  <a:schemeClr val="dk1"/>
                </a:solidFill>
                <a:latin typeface="Arial"/>
                <a:ea typeface="Arial"/>
                <a:cs typeface="Arial"/>
                <a:sym typeface="Arial"/>
              </a:rPr>
              <a:t>mu</a:t>
            </a:r>
            <a:r>
              <a:rPr lang="nl-NL" sz="1100">
                <a:solidFill>
                  <a:schemeClr val="dk1"/>
                </a:solidFill>
                <a:latin typeface="Arial"/>
                <a:ea typeface="Arial"/>
                <a:cs typeface="Arial"/>
                <a:sym typeface="Arial"/>
              </a:rPr>
              <a:t>talk</a:t>
            </a:r>
            <a:r>
              <a:rPr baseline="30000" lang="nl-NL" sz="1650">
                <a:solidFill>
                  <a:schemeClr val="dk1"/>
                </a:solidFill>
                <a:latin typeface="Arial"/>
                <a:ea typeface="Arial"/>
                <a:cs typeface="Arial"/>
                <a:sym typeface="Arial"/>
              </a:rPr>
              <a:t>lti</a:t>
            </a:r>
            <a:r>
              <a:rPr lang="nl-NL" sz="1100">
                <a:solidFill>
                  <a:schemeClr val="dk1"/>
                </a:solidFill>
                <a:latin typeface="Arial"/>
                <a:ea typeface="Arial"/>
                <a:cs typeface="Arial"/>
                <a:sym typeface="Arial"/>
              </a:rPr>
              <a:t>–</a:t>
            </a:r>
            <a:r>
              <a:rPr baseline="30000" lang="nl-NL" sz="1650">
                <a:solidFill>
                  <a:schemeClr val="dk1"/>
                </a:solidFill>
                <a:latin typeface="Arial"/>
                <a:ea typeface="Arial"/>
                <a:cs typeface="Arial"/>
                <a:sym typeface="Arial"/>
              </a:rPr>
              <a:t>pl</a:t>
            </a:r>
            <a:r>
              <a:rPr lang="nl-NL" sz="1100">
                <a:solidFill>
                  <a:schemeClr val="dk1"/>
                </a:solidFill>
                <a:latin typeface="Arial"/>
                <a:ea typeface="Arial"/>
                <a:cs typeface="Arial"/>
                <a:sym typeface="Arial"/>
              </a:rPr>
              <a:t>supporti</a:t>
            </a:r>
            <a:r>
              <a:rPr baseline="30000" lang="nl-NL" sz="1650">
                <a:solidFill>
                  <a:schemeClr val="dk1"/>
                </a:solidFill>
                <a:latin typeface="Arial"/>
                <a:ea typeface="Arial"/>
                <a:cs typeface="Arial"/>
                <a:sym typeface="Arial"/>
              </a:rPr>
              <a:t>e  studen</a:t>
            </a:r>
            <a:r>
              <a:rPr lang="nl-NL" sz="1100">
                <a:solidFill>
                  <a:schemeClr val="dk1"/>
                </a:solidFill>
                <a:latin typeface="Arial"/>
                <a:ea typeface="Arial"/>
                <a:cs typeface="Arial"/>
                <a:sym typeface="Arial"/>
              </a:rPr>
              <a:t>ng</a:t>
            </a:r>
            <a:r>
              <a:rPr baseline="30000" lang="nl-NL" sz="1650">
                <a:solidFill>
                  <a:schemeClr val="dk1"/>
                </a:solidFill>
                <a:latin typeface="Arial"/>
                <a:ea typeface="Arial"/>
                <a:cs typeface="Arial"/>
                <a:sym typeface="Arial"/>
              </a:rPr>
              <a:t>ts</a:t>
            </a:r>
            <a:r>
              <a:rPr lang="nl-NL" sz="1100">
                <a:solidFill>
                  <a:schemeClr val="dk1"/>
                </a:solidFill>
                <a:latin typeface="Arial"/>
                <a:ea typeface="Arial"/>
                <a:cs typeface="Arial"/>
                <a:sym typeface="Arial"/>
              </a:rPr>
              <a:t>di</a:t>
            </a:r>
            <a:r>
              <a:rPr baseline="30000" lang="nl-NL" sz="1650">
                <a:solidFill>
                  <a:schemeClr val="dk1"/>
                </a:solidFill>
                <a:latin typeface="Arial"/>
                <a:ea typeface="Arial"/>
                <a:cs typeface="Arial"/>
                <a:sym typeface="Arial"/>
              </a:rPr>
              <a:t>g</a:t>
            </a:r>
            <a:r>
              <a:rPr lang="nl-NL" sz="1100">
                <a:solidFill>
                  <a:schemeClr val="dk1"/>
                </a:solidFill>
                <a:latin typeface="Arial"/>
                <a:ea typeface="Arial"/>
                <a:cs typeface="Arial"/>
                <a:sym typeface="Arial"/>
              </a:rPr>
              <a:t>al</a:t>
            </a:r>
            <a:r>
              <a:rPr baseline="30000" lang="nl-NL" sz="1650">
                <a:solidFill>
                  <a:schemeClr val="dk1"/>
                </a:solidFill>
                <a:latin typeface="Arial"/>
                <a:ea typeface="Arial"/>
                <a:cs typeface="Arial"/>
                <a:sym typeface="Arial"/>
              </a:rPr>
              <a:t>ive</a:t>
            </a:r>
            <a:r>
              <a:rPr lang="nl-NL" sz="1100">
                <a:solidFill>
                  <a:schemeClr val="dk1"/>
                </a:solidFill>
                <a:latin typeface="Arial"/>
                <a:ea typeface="Arial"/>
                <a:cs typeface="Arial"/>
                <a:sym typeface="Arial"/>
              </a:rPr>
              <a:t>og</a:t>
            </a:r>
            <a:r>
              <a:rPr baseline="30000" lang="nl-NL" sz="1650">
                <a:solidFill>
                  <a:schemeClr val="dk1"/>
                </a:solidFill>
                <a:latin typeface="Arial"/>
                <a:ea typeface="Arial"/>
                <a:cs typeface="Arial"/>
                <a:sym typeface="Arial"/>
              </a:rPr>
              <a:t>e</a:t>
            </a:r>
            <a:r>
              <a:rPr lang="nl-NL" sz="1100">
                <a:solidFill>
                  <a:schemeClr val="dk1"/>
                </a:solidFill>
                <a:latin typeface="Arial"/>
                <a:ea typeface="Arial"/>
                <a:cs typeface="Arial"/>
                <a:sym typeface="Arial"/>
              </a:rPr>
              <a:t>ic</a:t>
            </a:r>
            <a:r>
              <a:rPr baseline="30000" lang="nl-NL" sz="1650">
                <a:solidFill>
                  <a:schemeClr val="dk1"/>
                </a:solidFill>
                <a:latin typeface="Arial"/>
                <a:ea typeface="Arial"/>
                <a:cs typeface="Arial"/>
                <a:sym typeface="Arial"/>
              </a:rPr>
              <a:t>xt</a:t>
            </a:r>
            <a:r>
              <a:rPr lang="nl-NL" sz="1100">
                <a:solidFill>
                  <a:schemeClr val="dk1"/>
                </a:solidFill>
                <a:latin typeface="Arial"/>
                <a:ea typeface="Arial"/>
                <a:cs typeface="Arial"/>
                <a:sym typeface="Arial"/>
              </a:rPr>
              <a:t>practi</a:t>
            </a:r>
            <a:r>
              <a:rPr baseline="30000" lang="nl-NL" sz="1650">
                <a:solidFill>
                  <a:schemeClr val="dk1"/>
                </a:solidFill>
                <a:latin typeface="Arial"/>
                <a:ea typeface="Arial"/>
                <a:cs typeface="Arial"/>
                <a:sym typeface="Arial"/>
              </a:rPr>
              <a:t>ended</a:t>
            </a:r>
            <a:r>
              <a:rPr lang="nl-NL" sz="1100">
                <a:solidFill>
                  <a:schemeClr val="dk1"/>
                </a:solidFill>
                <a:latin typeface="Arial"/>
                <a:ea typeface="Arial"/>
                <a:cs typeface="Arial"/>
                <a:sym typeface="Arial"/>
              </a:rPr>
              <a:t>ce</a:t>
            </a:r>
            <a:r>
              <a:rPr baseline="30000" lang="nl-NL" sz="1650">
                <a:solidFill>
                  <a:schemeClr val="dk1"/>
                </a:solidFill>
                <a:latin typeface="Arial"/>
                <a:ea typeface="Arial"/>
                <a:cs typeface="Arial"/>
                <a:sym typeface="Arial"/>
              </a:rPr>
              <a:t>c</a:t>
            </a:r>
            <a:r>
              <a:rPr lang="nl-NL" sz="1100">
                <a:solidFill>
                  <a:schemeClr val="dk1"/>
                </a:solidFill>
                <a:latin typeface="Arial"/>
                <a:ea typeface="Arial"/>
                <a:cs typeface="Arial"/>
                <a:sym typeface="Arial"/>
              </a:rPr>
              <a:t>s,</a:t>
            </a:r>
            <a:r>
              <a:rPr baseline="30000" lang="nl-NL" sz="1650">
                <a:solidFill>
                  <a:schemeClr val="dk1"/>
                </a:solidFill>
                <a:latin typeface="Arial"/>
                <a:ea typeface="Arial"/>
                <a:cs typeface="Arial"/>
                <a:sym typeface="Arial"/>
              </a:rPr>
              <a:t>on</a:t>
            </a:r>
            <a:r>
              <a:rPr lang="nl-NL" sz="1100">
                <a:solidFill>
                  <a:schemeClr val="dk1"/>
                </a:solidFill>
                <a:latin typeface="Arial"/>
                <a:ea typeface="Arial"/>
                <a:cs typeface="Arial"/>
                <a:sym typeface="Arial"/>
              </a:rPr>
              <a:t>ne</a:t>
            </a:r>
            <a:r>
              <a:rPr baseline="30000" lang="nl-NL" sz="1650">
                <a:solidFill>
                  <a:schemeClr val="dk1"/>
                </a:solidFill>
                <a:latin typeface="Arial"/>
                <a:ea typeface="Arial"/>
                <a:cs typeface="Arial"/>
                <a:sym typeface="Arial"/>
              </a:rPr>
              <a:t>tr</a:t>
            </a:r>
            <a:r>
              <a:rPr lang="nl-NL" sz="1100">
                <a:solidFill>
                  <a:schemeClr val="dk1"/>
                </a:solidFill>
                <a:latin typeface="Arial"/>
                <a:ea typeface="Arial"/>
                <a:cs typeface="Arial"/>
                <a:sym typeface="Arial"/>
              </a:rPr>
              <a:t>g</a:t>
            </a:r>
            <a:r>
              <a:rPr baseline="30000" lang="nl-NL" sz="1650">
                <a:solidFill>
                  <a:schemeClr val="dk1"/>
                </a:solidFill>
                <a:latin typeface="Arial"/>
                <a:ea typeface="Arial"/>
                <a:cs typeface="Arial"/>
                <a:sym typeface="Arial"/>
              </a:rPr>
              <a:t>ib</a:t>
            </a:r>
            <a:r>
              <a:rPr lang="nl-NL" sz="1100">
                <a:solidFill>
                  <a:schemeClr val="dk1"/>
                </a:solidFill>
                <a:latin typeface="Arial"/>
                <a:ea typeface="Arial"/>
                <a:cs typeface="Arial"/>
                <a:sym typeface="Arial"/>
              </a:rPr>
              <a:t>oti</a:t>
            </a:r>
            <a:r>
              <a:rPr baseline="30000" lang="nl-NL" sz="1650">
                <a:solidFill>
                  <a:schemeClr val="dk1"/>
                </a:solidFill>
                <a:latin typeface="Arial"/>
                <a:ea typeface="Arial"/>
                <a:cs typeface="Arial"/>
                <a:sym typeface="Arial"/>
              </a:rPr>
              <a:t>ut</a:t>
            </a:r>
            <a:r>
              <a:rPr lang="nl-NL" sz="1100">
                <a:solidFill>
                  <a:schemeClr val="dk1"/>
                </a:solidFill>
                <a:latin typeface="Arial"/>
                <a:ea typeface="Arial"/>
                <a:cs typeface="Arial"/>
                <a:sym typeface="Arial"/>
              </a:rPr>
              <a:t>ate</a:t>
            </a:r>
            <a:r>
              <a:rPr baseline="30000" lang="nl-NL" sz="1650">
                <a:solidFill>
                  <a:schemeClr val="dk1"/>
                </a:solidFill>
                <a:latin typeface="Arial"/>
                <a:ea typeface="Arial"/>
                <a:cs typeface="Arial"/>
                <a:sym typeface="Arial"/>
              </a:rPr>
              <a:t>ion</a:t>
            </a:r>
            <a:r>
              <a:rPr lang="nl-NL" sz="1100">
                <a:solidFill>
                  <a:schemeClr val="dk1"/>
                </a:solidFill>
                <a:latin typeface="Arial"/>
                <a:ea typeface="Arial"/>
                <a:cs typeface="Arial"/>
                <a:sym typeface="Arial"/>
              </a:rPr>
              <a:t>d</a:t>
            </a:r>
            <a:r>
              <a:rPr baseline="30000" lang="nl-NL" sz="1650">
                <a:solidFill>
                  <a:schemeClr val="dk1"/>
                </a:solidFill>
                <a:latin typeface="Arial"/>
                <a:ea typeface="Arial"/>
                <a:cs typeface="Arial"/>
                <a:sym typeface="Arial"/>
              </a:rPr>
              <a:t>s</a:t>
            </a:r>
            <a:endParaRPr baseline="30000" sz="1650">
              <a:solidFill>
                <a:schemeClr val="dk1"/>
              </a:solidFill>
              <a:latin typeface="Arial"/>
              <a:ea typeface="Arial"/>
              <a:cs typeface="Arial"/>
              <a:sym typeface="Arial"/>
            </a:endParaRPr>
          </a:p>
          <a:p>
            <a:pPr indent="0" lvl="0" marL="55244" marR="0" rtl="0" algn="l">
              <a:lnSpc>
                <a:spcPct val="64333"/>
              </a:lnSpc>
              <a:spcBef>
                <a:spcPts val="0"/>
              </a:spcBef>
              <a:spcAft>
                <a:spcPts val="0"/>
              </a:spcAft>
              <a:buNone/>
            </a:pPr>
            <a:r>
              <a:rPr lang="nl-NL" sz="1100">
                <a:solidFill>
                  <a:schemeClr val="dk1"/>
                </a:solidFill>
                <a:latin typeface="Arial"/>
                <a:ea typeface="Arial"/>
                <a:cs typeface="Arial"/>
                <a:sym typeface="Arial"/>
              </a:rPr>
              <a:t>*</a:t>
            </a:r>
            <a:r>
              <a:rPr baseline="-25000" lang="nl-NL" sz="1500">
                <a:solidFill>
                  <a:schemeClr val="dk1"/>
                </a:solidFill>
                <a:latin typeface="Arial"/>
                <a:ea typeface="Arial"/>
                <a:cs typeface="Arial"/>
                <a:sym typeface="Arial"/>
              </a:rPr>
              <a:t>ef</a:t>
            </a:r>
            <a:r>
              <a:rPr lang="nl-NL" sz="1000">
                <a:solidFill>
                  <a:schemeClr val="dk1"/>
                </a:solidFill>
                <a:latin typeface="Arial"/>
                <a:ea typeface="Arial"/>
                <a:cs typeface="Arial"/>
                <a:sym typeface="Arial"/>
              </a:rPr>
              <a:t>Too</a:t>
            </a:r>
            <a:r>
              <a:rPr baseline="-25000" lang="nl-NL" sz="1500">
                <a:solidFill>
                  <a:schemeClr val="dk1"/>
                </a:solidFill>
                <a:latin typeface="Arial"/>
                <a:ea typeface="Arial"/>
                <a:cs typeface="Arial"/>
                <a:sym typeface="Arial"/>
              </a:rPr>
              <a:t>fect!</a:t>
            </a:r>
            <a:r>
              <a:rPr lang="nl-NL" sz="1000">
                <a:solidFill>
                  <a:schemeClr val="dk1"/>
                </a:solidFill>
                <a:latin typeface="Arial"/>
                <a:ea typeface="Arial"/>
                <a:cs typeface="Arial"/>
                <a:sym typeface="Arial"/>
              </a:rPr>
              <a:t>much  challenging without the other supportive elements can even have a   negative</a:t>
            </a:r>
            <a:endParaRPr sz="1000">
              <a:solidFill>
                <a:schemeClr val="dk1"/>
              </a:solidFill>
              <a:latin typeface="Arial"/>
              <a:ea typeface="Arial"/>
              <a:cs typeface="Arial"/>
              <a:sym typeface="Arial"/>
            </a:endParaRPr>
          </a:p>
        </p:txBody>
      </p:sp>
      <p:sp>
        <p:nvSpPr>
          <p:cNvPr id="269" name="Google Shape;269;p23"/>
          <p:cNvSpPr/>
          <p:nvPr/>
        </p:nvSpPr>
        <p:spPr>
          <a:xfrm>
            <a:off x="6462836" y="5086004"/>
            <a:ext cx="2958774" cy="2381683"/>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0" name="Google Shape;270;p23"/>
          <p:cNvSpPr/>
          <p:nvPr/>
        </p:nvSpPr>
        <p:spPr>
          <a:xfrm>
            <a:off x="6520497" y="4994276"/>
            <a:ext cx="2971800" cy="2531110"/>
          </a:xfrm>
          <a:custGeom>
            <a:rect b="b" l="l" r="r" t="t"/>
            <a:pathLst>
              <a:path extrusionOk="0" h="2531109" w="2971800">
                <a:moveTo>
                  <a:pt x="0" y="0"/>
                </a:moveTo>
                <a:lnTo>
                  <a:pt x="2971553" y="0"/>
                </a:lnTo>
                <a:lnTo>
                  <a:pt x="2971553" y="2531088"/>
                </a:lnTo>
                <a:lnTo>
                  <a:pt x="0" y="2531088"/>
                </a:lnTo>
                <a:lnTo>
                  <a:pt x="0" y="0"/>
                </a:lnTo>
                <a:close/>
              </a:path>
            </a:pathLst>
          </a:custGeom>
          <a:noFill/>
          <a:ln cap="flat" cmpd="sng" w="28550">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1" name="Google Shape;271;p23"/>
          <p:cNvSpPr/>
          <p:nvPr/>
        </p:nvSpPr>
        <p:spPr>
          <a:xfrm>
            <a:off x="1260989" y="5638681"/>
            <a:ext cx="3180715" cy="1627503"/>
          </a:xfrm>
          <a:prstGeom prst="rect">
            <a:avLst/>
          </a:prstGeom>
          <a:blipFill rotWithShape="1">
            <a:blip r:embed="rId1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2" name="Google Shape;272;p23"/>
          <p:cNvSpPr/>
          <p:nvPr/>
        </p:nvSpPr>
        <p:spPr>
          <a:xfrm>
            <a:off x="5618995" y="1114425"/>
            <a:ext cx="4777105" cy="3652759"/>
          </a:xfrm>
          <a:custGeom>
            <a:rect b="b" l="l" r="r" t="t"/>
            <a:pathLst>
              <a:path extrusionOk="0" h="3476625" w="4777105">
                <a:moveTo>
                  <a:pt x="0" y="0"/>
                </a:moveTo>
                <a:lnTo>
                  <a:pt x="4777105" y="0"/>
                </a:lnTo>
                <a:lnTo>
                  <a:pt x="4777105" y="3476625"/>
                </a:lnTo>
                <a:lnTo>
                  <a:pt x="0" y="3476625"/>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 name="Google Shape;273;p23"/>
          <p:cNvSpPr txBox="1"/>
          <p:nvPr/>
        </p:nvSpPr>
        <p:spPr>
          <a:xfrm>
            <a:off x="5346241" y="970008"/>
            <a:ext cx="5195379" cy="3941592"/>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275">
            <a:spAutoFit/>
          </a:bodyPr>
          <a:lstStyle/>
          <a:p>
            <a:pPr indent="0" lvl="0" marL="81915" marR="95250" rtl="0" algn="l">
              <a:lnSpc>
                <a:spcPct val="101800"/>
              </a:lnSpc>
              <a:spcBef>
                <a:spcPts val="0"/>
              </a:spcBef>
              <a:spcAft>
                <a:spcPts val="0"/>
              </a:spcAft>
              <a:buNone/>
            </a:pPr>
            <a:r>
              <a:rPr lang="nl-NL" sz="1100">
                <a:solidFill>
                  <a:schemeClr val="dk1"/>
                </a:solidFill>
                <a:latin typeface="Arial"/>
                <a:ea typeface="Arial"/>
                <a:cs typeface="Arial"/>
                <a:sym typeface="Arial"/>
              </a:rPr>
              <a:t>Onlangs heeft een team van de Universiteit van Cambridge overtuigend bewijs geleverd over de impact van de dialoog tussen leraar en student. De gegevens kwamen uit gedetailleerde analyses van 144 lessen door 72 leraren in 48 Engelse basisscholen (</a:t>
            </a:r>
            <a:r>
              <a:rPr lang="nl-NL" sz="1100" u="sng">
                <a:solidFill>
                  <a:schemeClr val="hlink"/>
                </a:solidFill>
                <a:latin typeface="Arial"/>
                <a:ea typeface="Arial"/>
                <a:cs typeface="Arial"/>
                <a:sym typeface="Arial"/>
                <a:hlinkClick r:id="rId13"/>
              </a:rPr>
              <a:t>http://tinyurl.com/ESRCdialogue).</a:t>
            </a:r>
            <a:br>
              <a:rPr lang="nl-NL" sz="1100">
                <a:solidFill>
                  <a:schemeClr val="dk1"/>
                </a:solidFill>
                <a:latin typeface="Arial"/>
                <a:ea typeface="Arial"/>
                <a:cs typeface="Arial"/>
                <a:sym typeface="Arial"/>
              </a:rPr>
            </a:br>
            <a:r>
              <a:rPr lang="nl-NL" sz="1100">
                <a:solidFill>
                  <a:schemeClr val="dk1"/>
                </a:solidFill>
                <a:latin typeface="Arial"/>
                <a:ea typeface="Arial"/>
                <a:cs typeface="Arial"/>
                <a:sym typeface="Arial"/>
              </a:rPr>
              <a:t>Welke dialoogelementen worden sterk geassocieerd met leerwinst?</a:t>
            </a:r>
            <a:br>
              <a:rPr lang="nl-NL" sz="1100">
                <a:solidFill>
                  <a:schemeClr val="dk1"/>
                </a:solidFill>
                <a:latin typeface="Arial"/>
                <a:ea typeface="Arial"/>
                <a:cs typeface="Arial"/>
                <a:sym typeface="Arial"/>
              </a:rPr>
            </a:br>
            <a:r>
              <a:rPr lang="nl-NL" sz="1100">
                <a:solidFill>
                  <a:schemeClr val="dk1"/>
                </a:solidFill>
                <a:latin typeface="Arial"/>
                <a:ea typeface="Arial"/>
                <a:cs typeface="Arial"/>
                <a:sym typeface="Arial"/>
              </a:rPr>
              <a:t>Voortbouwen op ideeën is bijzonder belangrijk</a:t>
            </a:r>
            <a:br>
              <a:rPr lang="nl-NL" sz="1100">
                <a:solidFill>
                  <a:schemeClr val="dk1"/>
                </a:solidFill>
                <a:latin typeface="Arial"/>
                <a:ea typeface="Arial"/>
                <a:cs typeface="Arial"/>
                <a:sym typeface="Arial"/>
              </a:rPr>
            </a:br>
            <a:r>
              <a:rPr lang="nl-NL" sz="1100">
                <a:solidFill>
                  <a:schemeClr val="dk1"/>
                </a:solidFill>
                <a:latin typeface="Arial"/>
                <a:ea typeface="Arial"/>
                <a:cs typeface="Arial"/>
                <a:sym typeface="Arial"/>
              </a:rPr>
              <a:t>uitnodigingen om voort te bouwen op ideeën</a:t>
            </a:r>
            <a:br>
              <a:rPr lang="nl-NL" sz="1100">
                <a:solidFill>
                  <a:schemeClr val="dk1"/>
                </a:solidFill>
                <a:latin typeface="Arial"/>
                <a:ea typeface="Arial"/>
                <a:cs typeface="Arial"/>
                <a:sym typeface="Arial"/>
              </a:rPr>
            </a:br>
            <a:r>
              <a:rPr lang="nl-NL" sz="1100">
                <a:solidFill>
                  <a:schemeClr val="dk1"/>
                </a:solidFill>
                <a:latin typeface="Arial"/>
                <a:ea typeface="Arial"/>
                <a:cs typeface="Arial"/>
                <a:sym typeface="Arial"/>
              </a:rPr>
              <a:t>het respectvol uitdagen en bevragen van de mening van anderen*</a:t>
            </a:r>
            <a:br>
              <a:rPr lang="nl-NL" sz="1100">
                <a:solidFill>
                  <a:schemeClr val="dk1"/>
                </a:solidFill>
                <a:latin typeface="Arial"/>
                <a:ea typeface="Arial"/>
                <a:cs typeface="Arial"/>
                <a:sym typeface="Arial"/>
              </a:rPr>
            </a:br>
            <a:r>
              <a:rPr lang="nl-NL" sz="1100">
                <a:solidFill>
                  <a:schemeClr val="dk1"/>
                </a:solidFill>
                <a:latin typeface="Arial"/>
                <a:ea typeface="Arial"/>
                <a:cs typeface="Arial"/>
                <a:sym typeface="Arial"/>
              </a:rPr>
              <a:t>Deze elementen moeten plaatsvinden in de context van een ondersteunend omgeving, waarin:</a:t>
            </a:r>
            <a:br>
              <a:rPr lang="nl-NL" sz="1100">
                <a:solidFill>
                  <a:schemeClr val="dk1"/>
                </a:solidFill>
                <a:latin typeface="Arial"/>
                <a:ea typeface="Arial"/>
                <a:cs typeface="Arial"/>
                <a:sym typeface="Arial"/>
              </a:rPr>
            </a:br>
            <a:r>
              <a:rPr lang="nl-NL" sz="1100">
                <a:solidFill>
                  <a:schemeClr val="dk1"/>
                </a:solidFill>
                <a:latin typeface="Arial"/>
                <a:ea typeface="Arial"/>
                <a:cs typeface="Arial"/>
                <a:sym typeface="Arial"/>
              </a:rPr>
              <a:t>Actieve studentenparticipatie - meerdere studenten geven uitgebreide bijdragen en houden zich bezig met de ideeën van anderen</a:t>
            </a:r>
            <a:br>
              <a:rPr lang="nl-NL" sz="1100">
                <a:solidFill>
                  <a:schemeClr val="dk1"/>
                </a:solidFill>
                <a:latin typeface="Arial"/>
                <a:ea typeface="Arial"/>
                <a:cs typeface="Arial"/>
                <a:sym typeface="Arial"/>
              </a:rPr>
            </a:br>
            <a:r>
              <a:rPr lang="nl-NL" sz="1100">
                <a:solidFill>
                  <a:schemeClr val="dk1"/>
                </a:solidFill>
                <a:latin typeface="Arial"/>
                <a:ea typeface="Arial"/>
                <a:cs typeface="Arial"/>
                <a:sym typeface="Arial"/>
              </a:rPr>
              <a:t>expliciet gebruik van basisregels voor dialoog - ondersteuning van dialogische praktijken, onderhandeld met studenten</a:t>
            </a:r>
            <a:br>
              <a:rPr lang="nl-NL" sz="1100">
                <a:solidFill>
                  <a:schemeClr val="dk1"/>
                </a:solidFill>
                <a:latin typeface="Arial"/>
                <a:ea typeface="Arial"/>
                <a:cs typeface="Arial"/>
                <a:sym typeface="Arial"/>
              </a:rPr>
            </a:br>
            <a:r>
              <a:rPr lang="nl-NL" sz="1100">
                <a:solidFill>
                  <a:schemeClr val="dk1"/>
                </a:solidFill>
                <a:latin typeface="Arial"/>
                <a:ea typeface="Arial"/>
                <a:cs typeface="Arial"/>
                <a:sym typeface="Arial"/>
              </a:rPr>
              <a:t>*Te veel uitdaging zonder de andere ondersteunende elementen kan zelfs een negatief effect hebben!</a:t>
            </a:r>
            <a:br>
              <a:rPr lang="nl-NL" sz="1100">
                <a:solidFill>
                  <a:schemeClr val="dk1"/>
                </a:solidFill>
                <a:latin typeface="Arial"/>
                <a:ea typeface="Arial"/>
                <a:cs typeface="Arial"/>
                <a:sym typeface="Arial"/>
              </a:rPr>
            </a:br>
            <a:r>
              <a:rPr lang="nl-NL" sz="1100">
                <a:solidFill>
                  <a:schemeClr val="dk1"/>
                </a:solidFill>
                <a:latin typeface="Arial"/>
                <a:ea typeface="Arial"/>
                <a:cs typeface="Arial"/>
                <a:sym typeface="Arial"/>
              </a:rPr>
              <a:t>            </a:t>
            </a:r>
            <a:r>
              <a:rPr b="1" lang="nl-NL" sz="1100">
                <a:solidFill>
                  <a:schemeClr val="dk1"/>
                </a:solidFill>
                <a:latin typeface="Arial"/>
                <a:ea typeface="Arial"/>
                <a:cs typeface="Arial"/>
                <a:sym typeface="Arial"/>
              </a:rPr>
              <a:t> Video 2 </a:t>
            </a:r>
            <a:r>
              <a:rPr lang="nl-NL" sz="1100" u="sng">
                <a:solidFill>
                  <a:schemeClr val="hlink"/>
                </a:solidFill>
                <a:latin typeface="Arial"/>
                <a:ea typeface="Arial"/>
                <a:cs typeface="Arial"/>
                <a:sym typeface="Arial"/>
                <a:hlinkClick r:id="rId14"/>
              </a:rPr>
              <a:t>Hoe ondersteunt de dialoog tussen leraar en student het leren?             </a:t>
            </a:r>
            <a:br>
              <a:rPr lang="nl-NL" sz="1100">
                <a:solidFill>
                  <a:schemeClr val="dk1"/>
                </a:solidFill>
                <a:latin typeface="Arial"/>
                <a:ea typeface="Arial"/>
                <a:cs typeface="Arial"/>
                <a:sym typeface="Arial"/>
              </a:rPr>
            </a:br>
            <a:endParaRPr/>
          </a:p>
        </p:txBody>
      </p:sp>
      <p:sp>
        <p:nvSpPr>
          <p:cNvPr id="274" name="Google Shape;274;p23"/>
          <p:cNvSpPr txBox="1"/>
          <p:nvPr/>
        </p:nvSpPr>
        <p:spPr>
          <a:xfrm>
            <a:off x="5285281" y="7088109"/>
            <a:ext cx="121920" cy="16764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lang="nl-NL" sz="1000">
                <a:solidFill>
                  <a:schemeClr val="dk1"/>
                </a:solidFill>
                <a:latin typeface="Arial"/>
                <a:ea typeface="Arial"/>
                <a:cs typeface="Arial"/>
                <a:sym typeface="Arial"/>
              </a:rPr>
              <a:t>7</a:t>
            </a:r>
            <a:endParaRPr sz="1000">
              <a:solidFill>
                <a:schemeClr val="dk1"/>
              </a:solidFill>
              <a:latin typeface="Arial"/>
              <a:ea typeface="Arial"/>
              <a:cs typeface="Arial"/>
              <a:sym typeface="Arial"/>
            </a:endParaRPr>
          </a:p>
        </p:txBody>
      </p:sp>
      <p:sp>
        <p:nvSpPr>
          <p:cNvPr id="275" name="Google Shape;275;p23"/>
          <p:cNvSpPr/>
          <p:nvPr/>
        </p:nvSpPr>
        <p:spPr>
          <a:xfrm>
            <a:off x="5412108" y="4332611"/>
            <a:ext cx="439414" cy="439414"/>
          </a:xfrm>
          <a:prstGeom prst="rect">
            <a:avLst/>
          </a:prstGeom>
          <a:blipFill rotWithShape="1">
            <a:blip r:embed="rId1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4"/>
          <p:cNvSpPr/>
          <p:nvPr/>
        </p:nvSpPr>
        <p:spPr>
          <a:xfrm>
            <a:off x="810580" y="4912994"/>
            <a:ext cx="3501384" cy="199263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 name="Google Shape;282;p24"/>
          <p:cNvSpPr txBox="1"/>
          <p:nvPr/>
        </p:nvSpPr>
        <p:spPr>
          <a:xfrm>
            <a:off x="4375936" y="415130"/>
            <a:ext cx="2062529" cy="492443"/>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nl-NL" sz="1600">
                <a:solidFill>
                  <a:schemeClr val="dk1"/>
                </a:solidFill>
                <a:latin typeface="Arial"/>
                <a:ea typeface="Arial"/>
                <a:cs typeface="Arial"/>
                <a:sym typeface="Arial"/>
              </a:rPr>
              <a:t>‘Peer group’ dialoog</a:t>
            </a:r>
            <a:br>
              <a:rPr b="1" lang="nl-NL" sz="1600">
                <a:solidFill>
                  <a:schemeClr val="dk1"/>
                </a:solidFill>
                <a:latin typeface="Arial"/>
                <a:ea typeface="Arial"/>
                <a:cs typeface="Arial"/>
                <a:sym typeface="Arial"/>
              </a:rPr>
            </a:br>
            <a:endParaRPr sz="1600">
              <a:solidFill>
                <a:schemeClr val="dk1"/>
              </a:solidFill>
              <a:latin typeface="Arial"/>
              <a:ea typeface="Arial"/>
              <a:cs typeface="Arial"/>
              <a:sym typeface="Arial"/>
            </a:endParaRPr>
          </a:p>
        </p:txBody>
      </p:sp>
      <p:sp>
        <p:nvSpPr>
          <p:cNvPr id="283" name="Google Shape;283;p24"/>
          <p:cNvSpPr txBox="1"/>
          <p:nvPr/>
        </p:nvSpPr>
        <p:spPr>
          <a:xfrm>
            <a:off x="241300" y="962025"/>
            <a:ext cx="4639945" cy="3632405"/>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83820" marR="0" rtl="0" algn="l">
              <a:lnSpc>
                <a:spcPct val="100000"/>
              </a:lnSpc>
              <a:spcBef>
                <a:spcPts val="0"/>
              </a:spcBef>
              <a:spcAft>
                <a:spcPts val="0"/>
              </a:spcAft>
              <a:buNone/>
            </a:pPr>
            <a:r>
              <a:rPr b="1" lang="nl-NL" sz="1400">
                <a:solidFill>
                  <a:schemeClr val="dk1"/>
                </a:solidFill>
                <a:latin typeface="Arial"/>
                <a:ea typeface="Arial"/>
                <a:cs typeface="Arial"/>
                <a:sym typeface="Arial"/>
              </a:rPr>
              <a:t>Wat is de waarde van groepswerk?</a:t>
            </a:r>
            <a:br>
              <a:rPr lang="nl-NL" sz="1400">
                <a:solidFill>
                  <a:schemeClr val="dk1"/>
                </a:solidFill>
                <a:latin typeface="Arial"/>
                <a:ea typeface="Arial"/>
                <a:cs typeface="Arial"/>
                <a:sym typeface="Arial"/>
              </a:rPr>
            </a:br>
            <a:r>
              <a:rPr lang="nl-NL" sz="1200">
                <a:solidFill>
                  <a:schemeClr val="dk1"/>
                </a:solidFill>
                <a:latin typeface="Arial"/>
                <a:ea typeface="Arial"/>
                <a:cs typeface="Arial"/>
                <a:sym typeface="Arial"/>
              </a:rPr>
              <a:t>Groepswerk van hoge kwaliteit is sterk verbonden met leerwinst (bijv.  </a:t>
            </a:r>
            <a:r>
              <a:rPr lang="nl-NL" sz="1200" u="sng">
                <a:solidFill>
                  <a:schemeClr val="hlink"/>
                </a:solidFill>
                <a:latin typeface="Arial"/>
                <a:ea typeface="Arial"/>
                <a:cs typeface="Arial"/>
                <a:sym typeface="Arial"/>
                <a:hlinkClick r:id="rId4"/>
              </a:rPr>
              <a:t>Howe et al., 2019</a:t>
            </a:r>
            <a:r>
              <a:rPr lang="nl-NL" sz="1200">
                <a:solidFill>
                  <a:schemeClr val="dk1"/>
                </a:solidFill>
                <a:latin typeface="Arial"/>
                <a:ea typeface="Arial"/>
                <a:cs typeface="Arial"/>
                <a:sym typeface="Arial"/>
              </a:rPr>
              <a:t>) vooral wanneer deelnemers verschillende opvattingen hebben (</a:t>
            </a:r>
            <a:r>
              <a:rPr lang="nl-NL" sz="1200" u="sng">
                <a:solidFill>
                  <a:schemeClr val="hlink"/>
                </a:solidFill>
                <a:latin typeface="Arial"/>
                <a:ea typeface="Arial"/>
                <a:cs typeface="Arial"/>
                <a:sym typeface="Arial"/>
                <a:hlinkClick r:id="rId5"/>
              </a:rPr>
              <a:t>Bennett et al., 2009</a:t>
            </a:r>
            <a:r>
              <a:rPr lang="nl-NL" sz="1200">
                <a:solidFill>
                  <a:schemeClr val="dk1"/>
                </a:solidFill>
                <a:latin typeface="Arial"/>
                <a:ea typeface="Arial"/>
                <a:cs typeface="Arial"/>
                <a:sym typeface="Arial"/>
              </a:rPr>
              <a:t>).</a:t>
            </a:r>
            <a:br>
              <a:rPr lang="nl-NL" sz="1200">
                <a:solidFill>
                  <a:schemeClr val="dk1"/>
                </a:solidFill>
                <a:latin typeface="Arial"/>
                <a:ea typeface="Arial"/>
                <a:cs typeface="Arial"/>
                <a:sym typeface="Arial"/>
              </a:rPr>
            </a:br>
            <a:r>
              <a:rPr lang="nl-NL" sz="1200">
                <a:solidFill>
                  <a:schemeClr val="dk1"/>
                </a:solidFill>
                <a:latin typeface="Arial"/>
                <a:ea typeface="Arial"/>
                <a:cs typeface="Arial"/>
                <a:sym typeface="Arial"/>
              </a:rPr>
              <a:t>Studenten kunnen van elkaar leren</a:t>
            </a:r>
            <a:br>
              <a:rPr lang="nl-NL" sz="1200">
                <a:solidFill>
                  <a:schemeClr val="dk1"/>
                </a:solidFill>
                <a:latin typeface="Arial"/>
                <a:ea typeface="Arial"/>
                <a:cs typeface="Arial"/>
                <a:sym typeface="Arial"/>
              </a:rPr>
            </a:br>
            <a:r>
              <a:rPr lang="nl-NL" sz="1200">
                <a:solidFill>
                  <a:schemeClr val="dk1"/>
                </a:solidFill>
                <a:latin typeface="Arial"/>
                <a:ea typeface="Arial"/>
                <a:cs typeface="Arial"/>
                <a:sym typeface="Arial"/>
              </a:rPr>
              <a:t>Studenten kunnen oefenen dialoog te gebruiken voor leren, redeneren en probleemoplossing zonder docent. </a:t>
            </a:r>
            <a:br>
              <a:rPr lang="nl-NL" sz="1200">
                <a:solidFill>
                  <a:schemeClr val="dk1"/>
                </a:solidFill>
                <a:latin typeface="Arial"/>
                <a:ea typeface="Arial"/>
                <a:cs typeface="Arial"/>
                <a:sym typeface="Arial"/>
              </a:rPr>
            </a:br>
            <a:r>
              <a:rPr lang="nl-NL" sz="1200">
                <a:solidFill>
                  <a:schemeClr val="dk1"/>
                </a:solidFill>
                <a:latin typeface="Arial"/>
                <a:ea typeface="Arial"/>
                <a:cs typeface="Arial"/>
                <a:sym typeface="Arial"/>
              </a:rPr>
              <a:t>Ze kunnen ideeën repeteren in een minder stressvolle omgeving voordat ze hun voortgang delen met studenten in andere groepen / de hele klasarena - "denken zichtbaar maken" voor anderen; dit bevordert leerwinst (</a:t>
            </a:r>
            <a:r>
              <a:rPr lang="nl-NL" sz="1200" u="sng">
                <a:solidFill>
                  <a:schemeClr val="hlink"/>
                </a:solidFill>
                <a:latin typeface="Arial"/>
                <a:ea typeface="Arial"/>
                <a:cs typeface="Arial"/>
                <a:sym typeface="Arial"/>
                <a:hlinkClick r:id="rId6"/>
              </a:rPr>
              <a:t>Howe 2020</a:t>
            </a:r>
            <a:r>
              <a:rPr lang="nl-NL" sz="1200">
                <a:solidFill>
                  <a:schemeClr val="dk1"/>
                </a:solidFill>
                <a:latin typeface="Arial"/>
                <a:ea typeface="Arial"/>
                <a:cs typeface="Arial"/>
                <a:sym typeface="Arial"/>
              </a:rPr>
              <a:t>)</a:t>
            </a:r>
            <a:br>
              <a:rPr lang="nl-NL" sz="1200">
                <a:solidFill>
                  <a:schemeClr val="dk1"/>
                </a:solidFill>
                <a:latin typeface="Arial"/>
                <a:ea typeface="Arial"/>
                <a:cs typeface="Arial"/>
                <a:sym typeface="Arial"/>
              </a:rPr>
            </a:br>
            <a:r>
              <a:rPr lang="nl-NL" sz="1200">
                <a:solidFill>
                  <a:schemeClr val="dk1"/>
                </a:solidFill>
                <a:latin typeface="Arial"/>
                <a:ea typeface="Arial"/>
                <a:cs typeface="Arial"/>
                <a:sym typeface="Arial"/>
              </a:rPr>
              <a:t>Andere studenten kunnen reflecteren op en evalueren van de nieuwe ideeën, inclusief het gebruik van formele rubrieken; Verder gaan dan passief luisteren</a:t>
            </a:r>
            <a:br>
              <a:rPr lang="nl-NL" sz="1200">
                <a:solidFill>
                  <a:schemeClr val="dk1"/>
                </a:solidFill>
                <a:latin typeface="Arial"/>
                <a:ea typeface="Arial"/>
                <a:cs typeface="Arial"/>
                <a:sym typeface="Arial"/>
              </a:rPr>
            </a:br>
            <a:r>
              <a:rPr lang="nl-NL" sz="1200">
                <a:solidFill>
                  <a:schemeClr val="dk1"/>
                </a:solidFill>
                <a:latin typeface="Arial"/>
                <a:ea typeface="Arial"/>
                <a:cs typeface="Arial"/>
                <a:sym typeface="Arial"/>
              </a:rPr>
              <a:t>                 </a:t>
            </a:r>
            <a:r>
              <a:rPr lang="nl-NL" sz="1200" u="sng">
                <a:solidFill>
                  <a:schemeClr val="hlink"/>
                </a:solidFill>
                <a:latin typeface="Arial"/>
                <a:ea typeface="Arial"/>
                <a:cs typeface="Arial"/>
                <a:sym typeface="Arial"/>
                <a:hlinkClick r:id="rId7"/>
              </a:rPr>
              <a:t>Video 15: De waarde van groepsdialoog</a:t>
            </a:r>
            <a:br>
              <a:rPr lang="nl-NL" sz="1400">
                <a:solidFill>
                  <a:schemeClr val="dk1"/>
                </a:solidFill>
                <a:latin typeface="Arial"/>
                <a:ea typeface="Arial"/>
                <a:cs typeface="Arial"/>
                <a:sym typeface="Arial"/>
              </a:rPr>
            </a:br>
            <a:r>
              <a:rPr lang="nl-NL" sz="1200">
                <a:solidFill>
                  <a:schemeClr val="dk1"/>
                </a:solidFill>
                <a:latin typeface="Arimo"/>
                <a:ea typeface="Arimo"/>
                <a:cs typeface="Arimo"/>
                <a:sym typeface="Arimo"/>
              </a:rPr>
              <a:t>		</a:t>
            </a:r>
            <a:endParaRPr/>
          </a:p>
        </p:txBody>
      </p:sp>
      <p:sp>
        <p:nvSpPr>
          <p:cNvPr id="284" name="Google Shape;284;p24"/>
          <p:cNvSpPr txBox="1"/>
          <p:nvPr/>
        </p:nvSpPr>
        <p:spPr>
          <a:xfrm>
            <a:off x="5005070" y="962025"/>
            <a:ext cx="5523230" cy="3737562"/>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275">
            <a:spAutoFit/>
          </a:bodyPr>
          <a:lstStyle/>
          <a:p>
            <a:pPr indent="0" lvl="0" marL="82550" marR="0" rtl="0" algn="l">
              <a:lnSpc>
                <a:spcPct val="100000"/>
              </a:lnSpc>
              <a:spcBef>
                <a:spcPts val="0"/>
              </a:spcBef>
              <a:spcAft>
                <a:spcPts val="0"/>
              </a:spcAft>
              <a:buNone/>
            </a:pPr>
            <a:r>
              <a:rPr b="1" lang="nl-NL" sz="1400">
                <a:solidFill>
                  <a:schemeClr val="dk1"/>
                </a:solidFill>
                <a:latin typeface="Arial"/>
                <a:ea typeface="Arial"/>
                <a:cs typeface="Arial"/>
                <a:sym typeface="Arial"/>
              </a:rPr>
              <a:t>Hoe kun je groepswerk effectief maken?</a:t>
            </a:r>
            <a:br>
              <a:rPr lang="nl-NL" sz="1200">
                <a:solidFill>
                  <a:schemeClr val="dk1"/>
                </a:solidFill>
                <a:latin typeface="Arial"/>
                <a:ea typeface="Arial"/>
                <a:cs typeface="Arial"/>
                <a:sym typeface="Arial"/>
              </a:rPr>
            </a:br>
            <a:r>
              <a:rPr lang="nl-NL" sz="1200">
                <a:solidFill>
                  <a:schemeClr val="dk1"/>
                </a:solidFill>
                <a:latin typeface="Arial"/>
                <a:ea typeface="Arial"/>
                <a:cs typeface="Arial"/>
                <a:sym typeface="Arial"/>
              </a:rPr>
              <a:t>Studenten moeten leren praten en effectief samenwerken in groepen;  Vaak zijn ze hier niet bedreven in. 'Basisregels’ (eerder geintroduceerd)  en zinstammen kunnen </a:t>
            </a:r>
            <a:r>
              <a:rPr b="0" i="0" lang="nl-NL" sz="1200" u="none" cap="none" strike="noStrike">
                <a:solidFill>
                  <a:srgbClr val="000000"/>
                </a:solidFill>
                <a:latin typeface="Arimo"/>
                <a:ea typeface="Arimo"/>
                <a:cs typeface="Arimo"/>
                <a:sym typeface="Arimo"/>
              </a:rPr>
              <a:t>studenten</a:t>
            </a:r>
            <a:r>
              <a:rPr lang="nl-NL" sz="1200">
                <a:solidFill>
                  <a:schemeClr val="dk1"/>
                </a:solidFill>
                <a:latin typeface="Arial"/>
                <a:ea typeface="Arial"/>
                <a:cs typeface="Arial"/>
                <a:sym typeface="Arial"/>
              </a:rPr>
              <a:t> de gewoonte geven om te luisteren, naar anderen te verwijzen, overeenstemming te uiten en respectvol uit te dagen, redenen te geven.</a:t>
            </a:r>
            <a:br>
              <a:rPr lang="nl-NL" sz="1200">
                <a:solidFill>
                  <a:schemeClr val="dk1"/>
                </a:solidFill>
                <a:latin typeface="Arial"/>
                <a:ea typeface="Arial"/>
                <a:cs typeface="Arial"/>
                <a:sym typeface="Arial"/>
              </a:rPr>
            </a:br>
            <a:br>
              <a:rPr lang="nl-NL" sz="1200">
                <a:solidFill>
                  <a:schemeClr val="dk1"/>
                </a:solidFill>
                <a:latin typeface="Arial"/>
                <a:ea typeface="Arial"/>
                <a:cs typeface="Arial"/>
                <a:sym typeface="Arial"/>
              </a:rPr>
            </a:br>
            <a:r>
              <a:rPr lang="nl-NL" sz="1200">
                <a:solidFill>
                  <a:schemeClr val="dk1"/>
                </a:solidFill>
                <a:latin typeface="Arial"/>
                <a:ea typeface="Arial"/>
                <a:cs typeface="Arial"/>
                <a:sym typeface="Arial"/>
              </a:rPr>
              <a:t>Ondersteuning voor dialoog waarin studenten zich bezighouden met elkaars ideeën moet worden ingebouwd in het ontwerp van activiteiten, bijvoorbeeld door studenten te verplichten samen te werken om te slagen, en gericht op het stimuleren van beredeneerd debat. Gespreksonderwerpen zijn hiervoor een geweldige activiteit - zie het onderstaande kader.</a:t>
            </a:r>
            <a:br>
              <a:rPr lang="nl-NL" sz="1200">
                <a:solidFill>
                  <a:schemeClr val="dk1"/>
                </a:solidFill>
                <a:latin typeface="Arial"/>
                <a:ea typeface="Arial"/>
                <a:cs typeface="Arial"/>
                <a:sym typeface="Arial"/>
              </a:rPr>
            </a:br>
            <a:br>
              <a:rPr lang="nl-NL" sz="1200">
                <a:solidFill>
                  <a:schemeClr val="dk1"/>
                </a:solidFill>
                <a:latin typeface="Arial"/>
                <a:ea typeface="Arial"/>
                <a:cs typeface="Arial"/>
                <a:sym typeface="Arial"/>
              </a:rPr>
            </a:br>
            <a:r>
              <a:rPr b="1" lang="nl-NL" sz="1200">
                <a:solidFill>
                  <a:schemeClr val="dk1"/>
                </a:solidFill>
                <a:latin typeface="Arial"/>
                <a:ea typeface="Arial"/>
                <a:cs typeface="Arial"/>
                <a:sym typeface="Arial"/>
              </a:rPr>
              <a:t>Hoe kun je weten of groepswerk het leren ondersteunt?</a:t>
            </a:r>
            <a:br>
              <a:rPr lang="nl-NL" sz="1200">
                <a:solidFill>
                  <a:schemeClr val="dk1"/>
                </a:solidFill>
                <a:latin typeface="Arial"/>
                <a:ea typeface="Arial"/>
                <a:cs typeface="Arial"/>
                <a:sym typeface="Arial"/>
              </a:rPr>
            </a:br>
            <a:r>
              <a:rPr lang="nl-NL" sz="1200">
                <a:solidFill>
                  <a:schemeClr val="dk1"/>
                </a:solidFill>
                <a:latin typeface="Arial"/>
                <a:ea typeface="Arial"/>
                <a:cs typeface="Arial"/>
                <a:sym typeface="Arial"/>
              </a:rPr>
              <a:t>Tool 2G biedt een beoordelingsschaal voor de kwaliteit van groepswerk; Er zijn twee versies: één voor het observeren van</a:t>
            </a:r>
            <a:r>
              <a:rPr b="0" i="0" lang="nl-NL" sz="1200" u="none" cap="none" strike="noStrike">
                <a:solidFill>
                  <a:srgbClr val="000000"/>
                </a:solidFill>
                <a:latin typeface="Arimo"/>
                <a:ea typeface="Arimo"/>
                <a:cs typeface="Arimo"/>
                <a:sym typeface="Arimo"/>
              </a:rPr>
              <a:t> studenten </a:t>
            </a:r>
            <a:r>
              <a:rPr lang="nl-NL" sz="1200">
                <a:solidFill>
                  <a:schemeClr val="dk1"/>
                </a:solidFill>
                <a:latin typeface="Arial"/>
                <a:ea typeface="Arial"/>
                <a:cs typeface="Arial"/>
                <a:sym typeface="Arial"/>
              </a:rPr>
              <a:t>en één voor de zelfbeoordeling door </a:t>
            </a:r>
            <a:r>
              <a:rPr b="0" i="0" lang="nl-NL" sz="1200" u="none" cap="none" strike="noStrike">
                <a:solidFill>
                  <a:srgbClr val="000000"/>
                </a:solidFill>
                <a:latin typeface="Arimo"/>
                <a:ea typeface="Arimo"/>
                <a:cs typeface="Arimo"/>
                <a:sym typeface="Arimo"/>
              </a:rPr>
              <a:t>studenten</a:t>
            </a:r>
            <a:r>
              <a:rPr lang="nl-NL" sz="1200">
                <a:solidFill>
                  <a:schemeClr val="dk1"/>
                </a:solidFill>
                <a:latin typeface="Arial"/>
                <a:ea typeface="Arial"/>
                <a:cs typeface="Arial"/>
                <a:sym typeface="Arial"/>
              </a:rPr>
              <a:t>. Hoge scores op deze schalen zijn sterk gekoppeld aan leerresultaten (bijv. </a:t>
            </a:r>
            <a:r>
              <a:rPr lang="nl-NL" sz="1200" u="sng">
                <a:solidFill>
                  <a:schemeClr val="hlink"/>
                </a:solidFill>
                <a:latin typeface="Arial"/>
                <a:ea typeface="Arial"/>
                <a:cs typeface="Arial"/>
                <a:sym typeface="Arial"/>
                <a:hlinkClick r:id="rId8"/>
              </a:rPr>
              <a:t>Howe et al., 2019</a:t>
            </a:r>
            <a:r>
              <a:rPr lang="nl-NL" sz="1200">
                <a:solidFill>
                  <a:schemeClr val="dk1"/>
                </a:solidFill>
                <a:latin typeface="Arial"/>
                <a:ea typeface="Arial"/>
                <a:cs typeface="Arial"/>
                <a:sym typeface="Arial"/>
              </a:rPr>
              <a:t>).</a:t>
            </a:r>
            <a:endParaRPr sz="1200">
              <a:solidFill>
                <a:schemeClr val="dk1"/>
              </a:solidFill>
              <a:latin typeface="Arimo"/>
              <a:ea typeface="Arimo"/>
              <a:cs typeface="Arimo"/>
              <a:sym typeface="Arimo"/>
            </a:endParaRPr>
          </a:p>
        </p:txBody>
      </p:sp>
      <p:sp>
        <p:nvSpPr>
          <p:cNvPr id="285" name="Google Shape;285;p24"/>
          <p:cNvSpPr txBox="1"/>
          <p:nvPr/>
        </p:nvSpPr>
        <p:spPr>
          <a:xfrm>
            <a:off x="5826125" y="4941569"/>
            <a:ext cx="4702175" cy="2306401"/>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275">
            <a:spAutoFit/>
          </a:bodyPr>
          <a:lstStyle/>
          <a:p>
            <a:pPr indent="0" lvl="0" marL="83820" marR="0" rtl="0" algn="l">
              <a:lnSpc>
                <a:spcPct val="100000"/>
              </a:lnSpc>
              <a:spcBef>
                <a:spcPts val="0"/>
              </a:spcBef>
              <a:spcAft>
                <a:spcPts val="0"/>
              </a:spcAft>
              <a:buNone/>
            </a:pPr>
            <a:r>
              <a:rPr b="1" lang="nl-NL" sz="1200">
                <a:solidFill>
                  <a:schemeClr val="dk1"/>
                </a:solidFill>
                <a:latin typeface="Arial"/>
                <a:ea typeface="Arial"/>
                <a:cs typeface="Arial"/>
                <a:sym typeface="Arial"/>
              </a:rPr>
              <a:t>Wat zijn gespreksonderwerpen?</a:t>
            </a:r>
            <a:endParaRPr/>
          </a:p>
          <a:p>
            <a:pPr indent="-171450" lvl="0" marL="255270" marR="0" rtl="0" algn="l">
              <a:lnSpc>
                <a:spcPct val="100000"/>
              </a:lnSpc>
              <a:spcBef>
                <a:spcPts val="585"/>
              </a:spcBef>
              <a:spcAft>
                <a:spcPts val="0"/>
              </a:spcAft>
              <a:buClr>
                <a:schemeClr val="dk1"/>
              </a:buClr>
              <a:buSzPts val="1200"/>
              <a:buFont typeface="Arial"/>
              <a:buChar char="•"/>
            </a:pPr>
            <a:r>
              <a:rPr lang="nl-NL" sz="1200">
                <a:solidFill>
                  <a:schemeClr val="dk1"/>
                </a:solidFill>
                <a:latin typeface="Arial"/>
                <a:ea typeface="Arial"/>
                <a:cs typeface="Arial"/>
                <a:sym typeface="Arial"/>
              </a:rPr>
              <a:t>Stellingen – geen vragen – waar studenten het tijdens de discussie (respectvol) mee eens of oneens zijn</a:t>
            </a:r>
            <a:br>
              <a:rPr lang="nl-NL" sz="1200">
                <a:solidFill>
                  <a:schemeClr val="dk1"/>
                </a:solidFill>
                <a:latin typeface="Arial"/>
                <a:ea typeface="Arial"/>
                <a:cs typeface="Arial"/>
                <a:sym typeface="Arial"/>
              </a:rPr>
            </a:br>
            <a:r>
              <a:rPr lang="nl-NL" sz="1200">
                <a:solidFill>
                  <a:schemeClr val="dk1"/>
                </a:solidFill>
                <a:latin typeface="Arial"/>
                <a:ea typeface="Arial"/>
                <a:cs typeface="Arial"/>
                <a:sym typeface="Arial"/>
              </a:rPr>
              <a:t>Provocerend, nieuwsgierig, interessant, waar, onwaar</a:t>
            </a:r>
            <a:br>
              <a:rPr lang="nl-NL" sz="1200">
                <a:solidFill>
                  <a:schemeClr val="dk1"/>
                </a:solidFill>
                <a:latin typeface="Arial"/>
                <a:ea typeface="Arial"/>
                <a:cs typeface="Arial"/>
                <a:sym typeface="Arial"/>
              </a:rPr>
            </a:br>
            <a:r>
              <a:rPr lang="nl-NL" sz="1200">
                <a:solidFill>
                  <a:schemeClr val="dk1"/>
                </a:solidFill>
                <a:latin typeface="Arial"/>
                <a:ea typeface="Arial"/>
                <a:cs typeface="Arial"/>
                <a:sym typeface="Arial"/>
              </a:rPr>
              <a:t>Kan worden gebruikt om feitelijke of fantasierijke reacties te genereren</a:t>
            </a:r>
            <a:br>
              <a:rPr lang="nl-NL" sz="1200">
                <a:solidFill>
                  <a:schemeClr val="dk1"/>
                </a:solidFill>
                <a:latin typeface="Arial"/>
                <a:ea typeface="Arial"/>
                <a:cs typeface="Arial"/>
                <a:sym typeface="Arial"/>
              </a:rPr>
            </a:br>
            <a:r>
              <a:rPr lang="nl-NL" sz="1200">
                <a:solidFill>
                  <a:schemeClr val="dk1"/>
                </a:solidFill>
                <a:latin typeface="Arial"/>
                <a:ea typeface="Arial"/>
                <a:cs typeface="Arial"/>
                <a:sym typeface="Arial"/>
              </a:rPr>
              <a:t>Net als basisregels kunnen ze worden gebruikt in groepswerk of discussies in de hele klas</a:t>
            </a:r>
            <a:endParaRPr/>
          </a:p>
          <a:p>
            <a:pPr indent="0" lvl="0" marL="83820" marR="0" rtl="0" algn="l">
              <a:lnSpc>
                <a:spcPct val="100000"/>
              </a:lnSpc>
              <a:spcBef>
                <a:spcPts val="585"/>
              </a:spcBef>
              <a:spcAft>
                <a:spcPts val="0"/>
              </a:spcAft>
              <a:buNone/>
            </a:pPr>
            <a:r>
              <a:rPr lang="nl-NL" sz="1200">
                <a:solidFill>
                  <a:schemeClr val="dk1"/>
                </a:solidFill>
                <a:latin typeface="Arial"/>
                <a:ea typeface="Arial"/>
                <a:cs typeface="Arial"/>
                <a:sym typeface="Arial"/>
              </a:rPr>
              <a:t>              </a:t>
            </a:r>
            <a:r>
              <a:rPr lang="nl-NL" sz="1200" u="sng">
                <a:solidFill>
                  <a:schemeClr val="hlink"/>
                </a:solidFill>
                <a:latin typeface="Arial"/>
                <a:ea typeface="Arial"/>
                <a:cs typeface="Arial"/>
                <a:sym typeface="Arial"/>
                <a:hlinkClick r:id="rId9"/>
              </a:rPr>
              <a:t>Video 4: Praktische tips voor het ondersteunen van de klassikale dialoog: gesprekspunten</a:t>
            </a:r>
            <a:endParaRPr sz="1200">
              <a:solidFill>
                <a:schemeClr val="dk1"/>
              </a:solidFill>
              <a:latin typeface="Arial"/>
              <a:ea typeface="Arial"/>
              <a:cs typeface="Arial"/>
              <a:sym typeface="Arial"/>
            </a:endParaRPr>
          </a:p>
        </p:txBody>
      </p:sp>
      <p:sp>
        <p:nvSpPr>
          <p:cNvPr id="286" name="Google Shape;286;p24"/>
          <p:cNvSpPr/>
          <p:nvPr/>
        </p:nvSpPr>
        <p:spPr>
          <a:xfrm>
            <a:off x="5974086" y="6694811"/>
            <a:ext cx="439414" cy="439414"/>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7" name="Google Shape;287;p24"/>
          <p:cNvSpPr txBox="1"/>
          <p:nvPr/>
        </p:nvSpPr>
        <p:spPr>
          <a:xfrm>
            <a:off x="5285281" y="7088109"/>
            <a:ext cx="121920" cy="16764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lang="nl-NL" sz="1000">
                <a:solidFill>
                  <a:schemeClr val="dk1"/>
                </a:solidFill>
                <a:latin typeface="Arial"/>
                <a:ea typeface="Arial"/>
                <a:cs typeface="Arial"/>
                <a:sym typeface="Arial"/>
              </a:rPr>
              <a:t>8</a:t>
            </a:r>
            <a:endParaRPr sz="1000">
              <a:solidFill>
                <a:schemeClr val="dk1"/>
              </a:solidFill>
              <a:latin typeface="Arial"/>
              <a:ea typeface="Arial"/>
              <a:cs typeface="Arial"/>
              <a:sym typeface="Arial"/>
            </a:endParaRPr>
          </a:p>
        </p:txBody>
      </p:sp>
      <p:sp>
        <p:nvSpPr>
          <p:cNvPr id="288" name="Google Shape;288;p24"/>
          <p:cNvSpPr/>
          <p:nvPr/>
        </p:nvSpPr>
        <p:spPr>
          <a:xfrm>
            <a:off x="469900" y="4010025"/>
            <a:ext cx="439414" cy="439414"/>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3" name="Shape 293"/>
        <p:cNvGrpSpPr/>
        <p:nvPr/>
      </p:nvGrpSpPr>
      <p:grpSpPr>
        <a:xfrm>
          <a:off x="0" y="0"/>
          <a:ext cx="0" cy="0"/>
          <a:chOff x="0" y="0"/>
          <a:chExt cx="0" cy="0"/>
        </a:xfrm>
      </p:grpSpPr>
      <p:graphicFrame>
        <p:nvGraphicFramePr>
          <p:cNvPr id="294" name="Google Shape;294;p25"/>
          <p:cNvGraphicFramePr/>
          <p:nvPr/>
        </p:nvGraphicFramePr>
        <p:xfrm>
          <a:off x="420504" y="4224408"/>
          <a:ext cx="3000000" cy="3000000"/>
        </p:xfrm>
        <a:graphic>
          <a:graphicData uri="http://schemas.openxmlformats.org/drawingml/2006/table">
            <a:tbl>
              <a:tblPr bandRow="1" firstRow="1">
                <a:noFill/>
                <a:tableStyleId>{C9065060-6EA6-4DF0-AC9F-4B0937982117}</a:tableStyleId>
              </a:tblPr>
              <a:tblGrid>
                <a:gridCol w="1347225"/>
                <a:gridCol w="3901450"/>
                <a:gridCol w="4498850"/>
              </a:tblGrid>
              <a:tr h="819900">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B cap="flat" cmpd="sng" w="12175">
                      <a:solidFill>
                        <a:srgbClr val="FFFFFF"/>
                      </a:solidFill>
                      <a:prstDash val="solid"/>
                      <a:round/>
                      <a:headEnd len="sm" w="sm" type="none"/>
                      <a:tailEnd len="sm" w="sm" type="none"/>
                    </a:lnB>
                    <a:solidFill>
                      <a:srgbClr val="A6B6CB"/>
                    </a:solidFill>
                  </a:tcPr>
                </a:tc>
                <a:tc>
                  <a:txBody>
                    <a:bodyPr/>
                    <a:lstStyle/>
                    <a:p>
                      <a:pPr indent="0" lvl="0" marL="82800" marR="0" rtl="0" algn="l">
                        <a:lnSpc>
                          <a:spcPct val="121000"/>
                        </a:lnSpc>
                        <a:spcBef>
                          <a:spcPts val="0"/>
                        </a:spcBef>
                        <a:spcAft>
                          <a:spcPts val="0"/>
                        </a:spcAft>
                        <a:buNone/>
                      </a:pPr>
                      <a:r>
                        <a:rPr b="0" lang="nl-NL" sz="1200">
                          <a:latin typeface="Arial"/>
                          <a:ea typeface="Arial"/>
                          <a:cs typeface="Arial"/>
                          <a:sym typeface="Arial"/>
                        </a:rPr>
                        <a:t>Jongere studenten: je hoort misschien eenvoudigere taal, en bouwen of uitdagingen kunnen worden uitgedrukt door dit soort zinnen:</a:t>
                      </a:r>
                      <a:br>
                        <a:rPr b="0" lang="nl-NL" sz="1200">
                          <a:latin typeface="Arial"/>
                          <a:ea typeface="Arial"/>
                          <a:cs typeface="Arial"/>
                          <a:sym typeface="Arial"/>
                        </a:rPr>
                      </a:br>
                      <a:endParaRPr b="0" sz="1200">
                        <a:latin typeface="Arimo"/>
                        <a:ea typeface="Arimo"/>
                        <a:cs typeface="Arimo"/>
                        <a:sym typeface="Arimo"/>
                      </a:endParaRPr>
                    </a:p>
                  </a:txBody>
                  <a:tcPr marT="3047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B cap="flat" cmpd="sng" w="12175">
                      <a:solidFill>
                        <a:srgbClr val="FFFFFF"/>
                      </a:solidFill>
                      <a:prstDash val="solid"/>
                      <a:round/>
                      <a:headEnd len="sm" w="sm" type="none"/>
                      <a:tailEnd len="sm" w="sm" type="none"/>
                    </a:lnB>
                    <a:solidFill>
                      <a:srgbClr val="A6B6CB"/>
                    </a:solidFill>
                  </a:tcPr>
                </a:tc>
                <a:tc>
                  <a:txBody>
                    <a:bodyPr/>
                    <a:lstStyle/>
                    <a:p>
                      <a:pPr indent="0" lvl="0" marL="82800" marR="43180" rtl="0" algn="l">
                        <a:lnSpc>
                          <a:spcPct val="121000"/>
                        </a:lnSpc>
                        <a:spcBef>
                          <a:spcPts val="0"/>
                        </a:spcBef>
                        <a:spcAft>
                          <a:spcPts val="0"/>
                        </a:spcAft>
                        <a:buNone/>
                      </a:pPr>
                      <a:r>
                        <a:rPr b="0" lang="nl-NL" sz="1200">
                          <a:latin typeface="Arial"/>
                          <a:ea typeface="Arial"/>
                          <a:cs typeface="Arial"/>
                          <a:sym typeface="Arial"/>
                        </a:rPr>
                        <a:t>Oudere studenten: je hoort misschien meer formele zinstarters of meer verfijnde taal</a:t>
                      </a:r>
                      <a:br>
                        <a:rPr b="0" lang="nl-NL" sz="1200">
                          <a:latin typeface="Arial"/>
                          <a:ea typeface="Arial"/>
                          <a:cs typeface="Arial"/>
                          <a:sym typeface="Arial"/>
                        </a:rPr>
                      </a:br>
                      <a:endParaRPr b="0" sz="1200">
                        <a:latin typeface="Arimo"/>
                        <a:ea typeface="Arimo"/>
                        <a:cs typeface="Arimo"/>
                        <a:sym typeface="Arimo"/>
                      </a:endParaRPr>
                    </a:p>
                  </a:txBody>
                  <a:tcPr marT="507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B cap="flat" cmpd="sng" w="12175">
                      <a:solidFill>
                        <a:srgbClr val="FFFFFF"/>
                      </a:solidFill>
                      <a:prstDash val="solid"/>
                      <a:round/>
                      <a:headEnd len="sm" w="sm" type="none"/>
                      <a:tailEnd len="sm" w="sm" type="none"/>
                    </a:lnB>
                    <a:solidFill>
                      <a:srgbClr val="A6B6CB"/>
                    </a:solidFill>
                  </a:tcPr>
                </a:tc>
              </a:tr>
              <a:tr h="603500">
                <a:tc>
                  <a:txBody>
                    <a:bodyPr/>
                    <a:lstStyle/>
                    <a:p>
                      <a:pPr indent="0" lvl="0" marL="29844" marR="0" rtl="0" algn="l">
                        <a:lnSpc>
                          <a:spcPct val="100000"/>
                        </a:lnSpc>
                        <a:spcBef>
                          <a:spcPts val="0"/>
                        </a:spcBef>
                        <a:spcAft>
                          <a:spcPts val="0"/>
                        </a:spcAft>
                        <a:buNone/>
                      </a:pPr>
                      <a:r>
                        <a:rPr lang="nl-NL" sz="1200">
                          <a:latin typeface="Arimo"/>
                          <a:ea typeface="Arimo"/>
                          <a:cs typeface="Arimo"/>
                          <a:sym typeface="Arimo"/>
                        </a:rPr>
                        <a:t>Bouw voort op ideeën</a:t>
                      </a:r>
                      <a:br>
                        <a:rPr lang="nl-NL" sz="1200">
                          <a:latin typeface="Arimo"/>
                          <a:ea typeface="Arimo"/>
                          <a:cs typeface="Arimo"/>
                          <a:sym typeface="Arimo"/>
                        </a:rPr>
                      </a:br>
                      <a:endParaRPr sz="1200">
                        <a:latin typeface="Arimo"/>
                        <a:ea typeface="Arimo"/>
                        <a:cs typeface="Arimo"/>
                        <a:sym typeface="Arimo"/>
                      </a:endParaRPr>
                    </a:p>
                  </a:txBody>
                  <a:tcPr marT="3047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D3DBE5"/>
                    </a:solidFill>
                  </a:tcPr>
                </a:tc>
                <a:tc>
                  <a:txBody>
                    <a:bodyPr/>
                    <a:lstStyle/>
                    <a:p>
                      <a:pPr indent="0" lvl="0" marL="29844" marR="0" rtl="0" algn="l">
                        <a:lnSpc>
                          <a:spcPct val="100000"/>
                        </a:lnSpc>
                        <a:spcBef>
                          <a:spcPts val="0"/>
                        </a:spcBef>
                        <a:spcAft>
                          <a:spcPts val="0"/>
                        </a:spcAft>
                        <a:buNone/>
                      </a:pPr>
                      <a:r>
                        <a:rPr lang="nl-NL" sz="1200">
                          <a:latin typeface="Arimo"/>
                          <a:ea typeface="Arimo"/>
                          <a:cs typeface="Arimo"/>
                          <a:sym typeface="Arimo"/>
                        </a:rPr>
                        <a:t>'En...';  'Dus dan...';  'Oh ja...';</a:t>
                      </a:r>
                      <a:br>
                        <a:rPr lang="nl-NL" sz="1200">
                          <a:latin typeface="Arimo"/>
                          <a:ea typeface="Arimo"/>
                          <a:cs typeface="Arimo"/>
                          <a:sym typeface="Arimo"/>
                        </a:rPr>
                      </a:br>
                      <a:endParaRPr sz="1200">
                        <a:latin typeface="Arimo"/>
                        <a:ea typeface="Arimo"/>
                        <a:cs typeface="Arimo"/>
                        <a:sym typeface="Arimo"/>
                      </a:endParaRPr>
                    </a:p>
                  </a:txBody>
                  <a:tcPr marT="3047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D3DBE5"/>
                    </a:solidFill>
                  </a:tcPr>
                </a:tc>
                <a:tc>
                  <a:txBody>
                    <a:bodyPr/>
                    <a:lstStyle/>
                    <a:p>
                      <a:pPr indent="0" lvl="0" marL="30480" marR="220345" rtl="0" algn="l">
                        <a:lnSpc>
                          <a:spcPct val="145833"/>
                        </a:lnSpc>
                        <a:spcBef>
                          <a:spcPts val="0"/>
                        </a:spcBef>
                        <a:spcAft>
                          <a:spcPts val="0"/>
                        </a:spcAft>
                        <a:buNone/>
                      </a:pPr>
                      <a:r>
                        <a:rPr lang="nl-NL" sz="1200">
                          <a:latin typeface="Arimo"/>
                          <a:ea typeface="Arimo"/>
                          <a:cs typeface="Arimo"/>
                          <a:sym typeface="Arimo"/>
                        </a:rPr>
                        <a:t>'Daar ben ik het mee eens...'; 'Dat is een goed punt'; 'We dachten eerst na..., en toen...'</a:t>
                      </a:r>
                      <a:br>
                        <a:rPr lang="nl-NL" sz="1200">
                          <a:latin typeface="Arimo"/>
                          <a:ea typeface="Arimo"/>
                          <a:cs typeface="Arimo"/>
                          <a:sym typeface="Arimo"/>
                        </a:rPr>
                      </a:br>
                      <a:endParaRPr sz="1200">
                        <a:latin typeface="Arimo"/>
                        <a:ea typeface="Arimo"/>
                        <a:cs typeface="Arimo"/>
                        <a:sym typeface="Arimo"/>
                      </a:endParaRPr>
                    </a:p>
                  </a:txBody>
                  <a:tcPr marT="507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D3DBE5"/>
                    </a:solidFill>
                  </a:tcPr>
                </a:tc>
              </a:tr>
              <a:tr h="606550">
                <a:tc>
                  <a:txBody>
                    <a:bodyPr/>
                    <a:lstStyle/>
                    <a:p>
                      <a:pPr indent="0" lvl="0" marL="29844" marR="0" rtl="0" algn="l">
                        <a:lnSpc>
                          <a:spcPct val="100000"/>
                        </a:lnSpc>
                        <a:spcBef>
                          <a:spcPts val="0"/>
                        </a:spcBef>
                        <a:spcAft>
                          <a:spcPts val="0"/>
                        </a:spcAft>
                        <a:buNone/>
                      </a:pPr>
                      <a:r>
                        <a:rPr lang="nl-NL" sz="1200">
                          <a:latin typeface="Arimo"/>
                          <a:ea typeface="Arimo"/>
                          <a:cs typeface="Arimo"/>
                          <a:sym typeface="Arimo"/>
                        </a:rPr>
                        <a:t>Uitdaging</a:t>
                      </a:r>
                      <a:br>
                        <a:rPr lang="nl-NL" sz="1200">
                          <a:latin typeface="Arimo"/>
                          <a:ea typeface="Arimo"/>
                          <a:cs typeface="Arimo"/>
                          <a:sym typeface="Arimo"/>
                        </a:rPr>
                      </a:br>
                      <a:endParaRPr sz="1200">
                        <a:latin typeface="Arimo"/>
                        <a:ea typeface="Arimo"/>
                        <a:cs typeface="Arimo"/>
                        <a:sym typeface="Arimo"/>
                      </a:endParaRPr>
                    </a:p>
                  </a:txBody>
                  <a:tcPr marT="33650"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A6B6CB"/>
                    </a:solidFill>
                  </a:tcPr>
                </a:tc>
                <a:tc>
                  <a:txBody>
                    <a:bodyPr/>
                    <a:lstStyle/>
                    <a:p>
                      <a:pPr indent="0" lvl="0" marL="29844" marR="0" rtl="0" algn="l">
                        <a:lnSpc>
                          <a:spcPct val="100000"/>
                        </a:lnSpc>
                        <a:spcBef>
                          <a:spcPts val="0"/>
                        </a:spcBef>
                        <a:spcAft>
                          <a:spcPts val="0"/>
                        </a:spcAft>
                        <a:buNone/>
                      </a:pPr>
                      <a:r>
                        <a:rPr lang="nl-NL" sz="1200">
                          <a:latin typeface="Arimo"/>
                          <a:ea typeface="Arimo"/>
                          <a:cs typeface="Arimo"/>
                          <a:sym typeface="Arimo"/>
                        </a:rPr>
                        <a:t>‘Nee!'; 'Maar...'; 'Het kan niet...';</a:t>
                      </a:r>
                      <a:endParaRPr sz="1200">
                        <a:latin typeface="Arimo"/>
                        <a:ea typeface="Arimo"/>
                        <a:cs typeface="Arimo"/>
                        <a:sym typeface="Arimo"/>
                      </a:endParaRPr>
                    </a:p>
                  </a:txBody>
                  <a:tcPr marT="33650"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A6B6CB"/>
                    </a:solidFill>
                  </a:tcPr>
                </a:tc>
                <a:tc>
                  <a:txBody>
                    <a:bodyPr/>
                    <a:lstStyle/>
                    <a:p>
                      <a:pPr indent="0" lvl="0" marL="30480" marR="426084" rtl="0" algn="l">
                        <a:lnSpc>
                          <a:spcPct val="144166"/>
                        </a:lnSpc>
                        <a:spcBef>
                          <a:spcPts val="0"/>
                        </a:spcBef>
                        <a:spcAft>
                          <a:spcPts val="0"/>
                        </a:spcAft>
                        <a:buNone/>
                      </a:pPr>
                      <a:r>
                        <a:rPr lang="nl-NL" sz="1200">
                          <a:latin typeface="Arimo"/>
                          <a:ea typeface="Arimo"/>
                          <a:cs typeface="Arimo"/>
                          <a:sym typeface="Arimo"/>
                        </a:rPr>
                        <a:t>‘Ik ben het daar niet mee eens...'; Dat lijkt me niet te kloppen'; ' Dat kan niet, want...';  'Dat vind ik half goed'; 'Dat kan niet'</a:t>
                      </a:r>
                      <a:endParaRPr sz="1200">
                        <a:latin typeface="Arimo"/>
                        <a:ea typeface="Arimo"/>
                        <a:cs typeface="Arimo"/>
                        <a:sym typeface="Arimo"/>
                      </a:endParaRPr>
                    </a:p>
                  </a:txBody>
                  <a:tcPr marT="10150"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lnB cap="flat" cmpd="sng" w="12175">
                      <a:solidFill>
                        <a:srgbClr val="FFFFFF"/>
                      </a:solidFill>
                      <a:prstDash val="solid"/>
                      <a:round/>
                      <a:headEnd len="sm" w="sm" type="none"/>
                      <a:tailEnd len="sm" w="sm" type="none"/>
                    </a:lnB>
                    <a:solidFill>
                      <a:srgbClr val="A6B6CB"/>
                    </a:solidFill>
                  </a:tcPr>
                </a:tc>
              </a:tr>
              <a:tr h="573025">
                <a:tc>
                  <a:txBody>
                    <a:bodyPr/>
                    <a:lstStyle/>
                    <a:p>
                      <a:pPr indent="0" lvl="0" marL="29844" marR="0" rtl="0" algn="l">
                        <a:lnSpc>
                          <a:spcPct val="100000"/>
                        </a:lnSpc>
                        <a:spcBef>
                          <a:spcPts val="0"/>
                        </a:spcBef>
                        <a:spcAft>
                          <a:spcPts val="0"/>
                        </a:spcAft>
                        <a:buNone/>
                      </a:pPr>
                      <a:r>
                        <a:rPr lang="nl-NL" sz="1200">
                          <a:latin typeface="Arimo"/>
                          <a:ea typeface="Arimo"/>
                          <a:cs typeface="Arimo"/>
                          <a:sym typeface="Arimo"/>
                        </a:rPr>
                        <a:t>Redenering</a:t>
                      </a:r>
                      <a:br>
                        <a:rPr lang="nl-NL" sz="1200">
                          <a:latin typeface="Arimo"/>
                          <a:ea typeface="Arimo"/>
                          <a:cs typeface="Arimo"/>
                          <a:sym typeface="Arimo"/>
                        </a:rPr>
                      </a:br>
                      <a:endParaRPr sz="1200">
                        <a:latin typeface="Arimo"/>
                        <a:ea typeface="Arimo"/>
                        <a:cs typeface="Arimo"/>
                        <a:sym typeface="Arimo"/>
                      </a:endParaRPr>
                    </a:p>
                  </a:txBody>
                  <a:tcPr marT="3047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solidFill>
                      <a:srgbClr val="A6B6CB"/>
                    </a:solidFill>
                  </a:tcPr>
                </a:tc>
                <a:tc>
                  <a:txBody>
                    <a:bodyPr/>
                    <a:lstStyle/>
                    <a:p>
                      <a:pPr indent="0" lvl="0" marL="29844" marR="0" rtl="0" algn="l">
                        <a:lnSpc>
                          <a:spcPct val="100000"/>
                        </a:lnSpc>
                        <a:spcBef>
                          <a:spcPts val="0"/>
                        </a:spcBef>
                        <a:spcAft>
                          <a:spcPts val="0"/>
                        </a:spcAft>
                        <a:buNone/>
                      </a:pPr>
                      <a:r>
                        <a:rPr lang="nl-NL" sz="1200">
                          <a:latin typeface="Arimo"/>
                          <a:ea typeface="Arimo"/>
                          <a:cs typeface="Arimo"/>
                          <a:sym typeface="Arimo"/>
                        </a:rPr>
                        <a:t>'Omdat...' </a:t>
                      </a:r>
                      <a:br>
                        <a:rPr lang="nl-NL" sz="1200">
                          <a:latin typeface="Arimo"/>
                          <a:ea typeface="Arimo"/>
                          <a:cs typeface="Arimo"/>
                          <a:sym typeface="Arimo"/>
                        </a:rPr>
                      </a:br>
                      <a:endParaRPr sz="1200">
                        <a:latin typeface="Arimo"/>
                        <a:ea typeface="Arimo"/>
                        <a:cs typeface="Arimo"/>
                        <a:sym typeface="Arimo"/>
                      </a:endParaRPr>
                    </a:p>
                  </a:txBody>
                  <a:tcPr marT="30475"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solidFill>
                      <a:srgbClr val="A6B6CB"/>
                    </a:solidFill>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12175">
                      <a:solidFill>
                        <a:srgbClr val="FFFFFF"/>
                      </a:solidFill>
                      <a:prstDash val="solid"/>
                      <a:round/>
                      <a:headEnd len="sm" w="sm" type="none"/>
                      <a:tailEnd len="sm" w="sm" type="none"/>
                    </a:lnL>
                    <a:lnR cap="flat" cmpd="sng" w="12175">
                      <a:solidFill>
                        <a:srgbClr val="FFFFFF"/>
                      </a:solidFill>
                      <a:prstDash val="solid"/>
                      <a:round/>
                      <a:headEnd len="sm" w="sm" type="none"/>
                      <a:tailEnd len="sm" w="sm" type="none"/>
                    </a:lnR>
                    <a:lnT cap="flat" cmpd="sng" w="12175">
                      <a:solidFill>
                        <a:srgbClr val="FFFFFF"/>
                      </a:solidFill>
                      <a:prstDash val="solid"/>
                      <a:round/>
                      <a:headEnd len="sm" w="sm" type="none"/>
                      <a:tailEnd len="sm" w="sm" type="none"/>
                    </a:lnT>
                    <a:solidFill>
                      <a:srgbClr val="A6B6CB"/>
                    </a:solidFill>
                  </a:tcPr>
                </a:tc>
              </a:tr>
            </a:tbl>
          </a:graphicData>
        </a:graphic>
      </p:graphicFrame>
      <p:sp>
        <p:nvSpPr>
          <p:cNvPr id="295" name="Google Shape;295;p25"/>
          <p:cNvSpPr txBox="1"/>
          <p:nvPr/>
        </p:nvSpPr>
        <p:spPr>
          <a:xfrm>
            <a:off x="3189036" y="411004"/>
            <a:ext cx="3378193" cy="492443"/>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nl-NL" sz="1600">
                <a:solidFill>
                  <a:schemeClr val="dk1"/>
                </a:solidFill>
                <a:latin typeface="Arial"/>
                <a:ea typeface="Arial"/>
                <a:cs typeface="Arial"/>
                <a:sym typeface="Arial"/>
              </a:rPr>
              <a:t>Dialoog in verschillende contexten</a:t>
            </a:r>
            <a:br>
              <a:rPr b="1" lang="nl-NL" sz="1600">
                <a:solidFill>
                  <a:schemeClr val="dk1"/>
                </a:solidFill>
                <a:latin typeface="Arial"/>
                <a:ea typeface="Arial"/>
                <a:cs typeface="Arial"/>
                <a:sym typeface="Arial"/>
              </a:rPr>
            </a:br>
            <a:endParaRPr sz="1600">
              <a:solidFill>
                <a:schemeClr val="dk1"/>
              </a:solidFill>
              <a:latin typeface="Arial"/>
              <a:ea typeface="Arial"/>
              <a:cs typeface="Arial"/>
              <a:sym typeface="Arial"/>
            </a:endParaRPr>
          </a:p>
        </p:txBody>
      </p:sp>
      <p:sp>
        <p:nvSpPr>
          <p:cNvPr id="296" name="Google Shape;296;p25"/>
          <p:cNvSpPr txBox="1"/>
          <p:nvPr/>
        </p:nvSpPr>
        <p:spPr>
          <a:xfrm>
            <a:off x="419734" y="826956"/>
            <a:ext cx="5384166" cy="1901803"/>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6825">
            <a:spAutoFit/>
          </a:bodyPr>
          <a:lstStyle/>
          <a:p>
            <a:pPr indent="0" lvl="0" marL="81915" marR="96520" rtl="0" algn="just">
              <a:lnSpc>
                <a:spcPct val="121000"/>
              </a:lnSpc>
              <a:spcBef>
                <a:spcPts val="0"/>
              </a:spcBef>
              <a:spcAft>
                <a:spcPts val="0"/>
              </a:spcAft>
              <a:buNone/>
            </a:pPr>
            <a:r>
              <a:rPr lang="nl-NL" sz="1200">
                <a:solidFill>
                  <a:schemeClr val="dk1"/>
                </a:solidFill>
                <a:latin typeface="Arimo"/>
                <a:ea typeface="Arimo"/>
                <a:cs typeface="Arimo"/>
                <a:sym typeface="Arimo"/>
              </a:rPr>
              <a:t>Educatieve dialoog kan worden geoefend met diverse groepen </a:t>
            </a:r>
            <a:r>
              <a:rPr b="0" i="0" lang="nl-NL" sz="1200" u="none" cap="none" strike="noStrike">
                <a:solidFill>
                  <a:srgbClr val="000000"/>
                </a:solidFill>
                <a:latin typeface="Arimo"/>
                <a:ea typeface="Arimo"/>
                <a:cs typeface="Arimo"/>
                <a:sym typeface="Arimo"/>
              </a:rPr>
              <a:t>studenten</a:t>
            </a:r>
            <a:r>
              <a:rPr lang="nl-NL" sz="1200">
                <a:solidFill>
                  <a:schemeClr val="dk1"/>
                </a:solidFill>
                <a:latin typeface="Arimo"/>
                <a:ea typeface="Arimo"/>
                <a:cs typeface="Arimo"/>
                <a:sym typeface="Arimo"/>
              </a:rPr>
              <a:t> uit, in groepen van alle leeftijden en over onderwerpen en inhoud heen. Dit is de reden waarom de T-SEDA-toolkit is ontworpen om veelzijdig en aanpasbaar te zijn, en het is al gebruikt door beoefenaars in verschillende contexten.            </a:t>
            </a:r>
            <a:r>
              <a:rPr lang="nl-NL" sz="1200" u="sng">
                <a:solidFill>
                  <a:schemeClr val="hlink"/>
                </a:solidFill>
                <a:latin typeface="Arimo"/>
                <a:ea typeface="Arimo"/>
                <a:cs typeface="Arimo"/>
                <a:sym typeface="Arimo"/>
                <a:hlinkClick r:id="rId3"/>
              </a:rPr>
              <a:t>Video 9: De impact van T-SEDA-onderzoek</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De volgende pagina's helpen je om na te denken over dialoog in je omgeving: kijk eens naar degene die voor jou relevant zijn.</a:t>
            </a:r>
            <a:br>
              <a:rPr lang="nl-NL" sz="1200">
                <a:solidFill>
                  <a:schemeClr val="dk1"/>
                </a:solidFill>
                <a:latin typeface="Arimo"/>
                <a:ea typeface="Arimo"/>
                <a:cs typeface="Arimo"/>
                <a:sym typeface="Arimo"/>
              </a:rPr>
            </a:br>
            <a:endParaRPr sz="1200">
              <a:solidFill>
                <a:schemeClr val="dk1"/>
              </a:solidFill>
              <a:latin typeface="Arimo"/>
              <a:ea typeface="Arimo"/>
              <a:cs typeface="Arimo"/>
              <a:sym typeface="Arimo"/>
            </a:endParaRPr>
          </a:p>
        </p:txBody>
      </p:sp>
      <p:sp>
        <p:nvSpPr>
          <p:cNvPr id="297" name="Google Shape;297;p25"/>
          <p:cNvSpPr txBox="1"/>
          <p:nvPr/>
        </p:nvSpPr>
        <p:spPr>
          <a:xfrm>
            <a:off x="436124" y="2707640"/>
            <a:ext cx="5384166" cy="1169616"/>
          </a:xfrm>
          <a:prstGeom prst="rect">
            <a:avLst/>
          </a:prstGeom>
          <a:solidFill>
            <a:srgbClr val="D9F1F6"/>
          </a:solidFill>
          <a:ln>
            <a:noFill/>
          </a:ln>
        </p:spPr>
        <p:txBody>
          <a:bodyPr anchorCtr="0" anchor="t" bIns="0" lIns="0" spcFirstLastPara="1" rIns="0" wrap="square" tIns="34275">
            <a:spAutoFit/>
          </a:bodyPr>
          <a:lstStyle/>
          <a:p>
            <a:pPr indent="0" lvl="0" marL="78740" marR="168275" rtl="0" algn="l">
              <a:lnSpc>
                <a:spcPct val="121100"/>
              </a:lnSpc>
              <a:spcBef>
                <a:spcPts val="0"/>
              </a:spcBef>
              <a:spcAft>
                <a:spcPts val="0"/>
              </a:spcAft>
              <a:buNone/>
            </a:pPr>
            <a:r>
              <a:rPr lang="nl-NL" sz="1200">
                <a:solidFill>
                  <a:schemeClr val="dk1"/>
                </a:solidFill>
                <a:latin typeface="Arimo"/>
                <a:ea typeface="Arimo"/>
                <a:cs typeface="Arimo"/>
                <a:sym typeface="Arimo"/>
              </a:rPr>
              <a:t>Reflectiepunt: Bekijk de dialoogcodes in deel B, met de voorbeelden van wat u zou kunnen horen, en bekijk de onderstaande voorbeelden. Hoe denk je dat de studenten in jouw omgeving de verschillende dialoogcodes zouden verwoorden? Wat hoor je misschien in je klas?</a:t>
            </a:r>
            <a:br>
              <a:rPr lang="nl-NL" sz="1200">
                <a:solidFill>
                  <a:schemeClr val="dk1"/>
                </a:solidFill>
                <a:latin typeface="Arimo"/>
                <a:ea typeface="Arimo"/>
                <a:cs typeface="Arimo"/>
                <a:sym typeface="Arimo"/>
              </a:rPr>
            </a:br>
            <a:endParaRPr sz="1200">
              <a:solidFill>
                <a:schemeClr val="dk1"/>
              </a:solidFill>
              <a:latin typeface="Arimo"/>
              <a:ea typeface="Arimo"/>
              <a:cs typeface="Arimo"/>
              <a:sym typeface="Arimo"/>
            </a:endParaRPr>
          </a:p>
        </p:txBody>
      </p:sp>
      <p:sp>
        <p:nvSpPr>
          <p:cNvPr id="298" name="Google Shape;298;p25"/>
          <p:cNvSpPr/>
          <p:nvPr/>
        </p:nvSpPr>
        <p:spPr>
          <a:xfrm>
            <a:off x="6198755" y="943115"/>
            <a:ext cx="3378193" cy="253351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9" name="Google Shape;299;p25"/>
          <p:cNvSpPr txBox="1"/>
          <p:nvPr/>
        </p:nvSpPr>
        <p:spPr>
          <a:xfrm>
            <a:off x="5285281" y="7088109"/>
            <a:ext cx="121920" cy="16764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r>
              <a:rPr lang="nl-NL" sz="1000">
                <a:solidFill>
                  <a:schemeClr val="dk1"/>
                </a:solidFill>
                <a:latin typeface="Arial"/>
                <a:ea typeface="Arial"/>
                <a:cs typeface="Arial"/>
                <a:sym typeface="Arial"/>
              </a:rPr>
              <a:t>9</a:t>
            </a:r>
            <a:endParaRPr sz="1000">
              <a:solidFill>
                <a:schemeClr val="dk1"/>
              </a:solidFill>
              <a:latin typeface="Arial"/>
              <a:ea typeface="Arial"/>
              <a:cs typeface="Arial"/>
              <a:sym typeface="Arial"/>
            </a:endParaRPr>
          </a:p>
        </p:txBody>
      </p:sp>
      <p:sp>
        <p:nvSpPr>
          <p:cNvPr id="300" name="Google Shape;300;p25"/>
          <p:cNvSpPr/>
          <p:nvPr/>
        </p:nvSpPr>
        <p:spPr>
          <a:xfrm>
            <a:off x="3517900" y="1635474"/>
            <a:ext cx="353015" cy="353015"/>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8"/>
          <p:cNvSpPr txBox="1"/>
          <p:nvPr>
            <p:ph type="title"/>
          </p:nvPr>
        </p:nvSpPr>
        <p:spPr>
          <a:xfrm>
            <a:off x="1198510" y="648088"/>
            <a:ext cx="8296379" cy="86550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74" name="Google Shape;74;p8"/>
          <p:cNvSpPr txBox="1"/>
          <p:nvPr>
            <p:ph idx="1" type="body"/>
          </p:nvPr>
        </p:nvSpPr>
        <p:spPr>
          <a:xfrm>
            <a:off x="323208" y="2086805"/>
            <a:ext cx="10046982" cy="396303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5" name="Shape 305"/>
        <p:cNvGrpSpPr/>
        <p:nvPr/>
      </p:nvGrpSpPr>
      <p:grpSpPr>
        <a:xfrm>
          <a:off x="0" y="0"/>
          <a:ext cx="0" cy="0"/>
          <a:chOff x="0" y="0"/>
          <a:chExt cx="0" cy="0"/>
        </a:xfrm>
      </p:grpSpPr>
      <p:graphicFrame>
        <p:nvGraphicFramePr>
          <p:cNvPr id="306" name="Google Shape;306;p26"/>
          <p:cNvGraphicFramePr/>
          <p:nvPr/>
        </p:nvGraphicFramePr>
        <p:xfrm>
          <a:off x="407034" y="1721792"/>
          <a:ext cx="3000000" cy="3000000"/>
        </p:xfrm>
        <a:graphic>
          <a:graphicData uri="http://schemas.openxmlformats.org/drawingml/2006/table">
            <a:tbl>
              <a:tblPr bandRow="1" firstRow="1">
                <a:noFill/>
                <a:tableStyleId>{C9065060-6EA6-4DF0-AC9F-4B0937982117}</a:tableStyleId>
              </a:tblPr>
              <a:tblGrid>
                <a:gridCol w="3820325"/>
                <a:gridCol w="3876225"/>
                <a:gridCol w="2500900"/>
              </a:tblGrid>
              <a:tr h="544075">
                <a:tc>
                  <a:txBody>
                    <a:bodyPr/>
                    <a:lstStyle/>
                    <a:p>
                      <a:pPr indent="0" lvl="0" marL="82800" marR="0" rtl="0" algn="l">
                        <a:lnSpc>
                          <a:spcPct val="117272"/>
                        </a:lnSpc>
                        <a:spcBef>
                          <a:spcPts val="0"/>
                        </a:spcBef>
                        <a:spcAft>
                          <a:spcPts val="0"/>
                        </a:spcAft>
                        <a:buNone/>
                      </a:pPr>
                      <a:r>
                        <a:rPr b="1" lang="nl-NL" sz="1100">
                          <a:latin typeface="Arial"/>
                          <a:ea typeface="Arial"/>
                          <a:cs typeface="Arial"/>
                          <a:sym typeface="Arial"/>
                        </a:rPr>
                        <a:t>Luisteren, aandacht en begrip.</a:t>
                      </a:r>
                      <a:br>
                        <a:rPr b="1" lang="nl-NL" sz="1100">
                          <a:latin typeface="Arial"/>
                          <a:ea typeface="Arial"/>
                          <a:cs typeface="Arial"/>
                          <a:sym typeface="Arial"/>
                        </a:rPr>
                      </a:br>
                      <a:r>
                        <a:rPr b="1" lang="nl-NL" sz="1100">
                          <a:latin typeface="Arial"/>
                          <a:ea typeface="Arial"/>
                          <a:cs typeface="Arial"/>
                          <a:sym typeface="Arial"/>
                        </a:rPr>
                        <a:t>Kinderen op het verwachte ontwikkelingsniveau zullen:</a:t>
                      </a:r>
                      <a:br>
                        <a:rPr b="1" lang="nl-NL" sz="1100">
                          <a:latin typeface="Arial"/>
                          <a:ea typeface="Arial"/>
                          <a:cs typeface="Arial"/>
                          <a:sym typeface="Arial"/>
                        </a:rPr>
                      </a:b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c>
                  <a:txBody>
                    <a:bodyPr/>
                    <a:lstStyle/>
                    <a:p>
                      <a:pPr indent="0" lvl="0" marL="82800" marR="0" rtl="0" algn="l">
                        <a:lnSpc>
                          <a:spcPct val="117272"/>
                        </a:lnSpc>
                        <a:spcBef>
                          <a:spcPts val="0"/>
                        </a:spcBef>
                        <a:spcAft>
                          <a:spcPts val="0"/>
                        </a:spcAft>
                        <a:buNone/>
                      </a:pPr>
                      <a:r>
                        <a:rPr b="1" lang="nl-NL" sz="1100">
                          <a:latin typeface="Arial"/>
                          <a:ea typeface="Arial"/>
                          <a:cs typeface="Arial"/>
                          <a:sym typeface="Arial"/>
                        </a:rPr>
                        <a:t>Mogelijke T-SEDA dialoogcode</a:t>
                      </a:r>
                      <a:br>
                        <a:rPr b="1" lang="nl-NL" sz="1100">
                          <a:latin typeface="Arial"/>
                          <a:ea typeface="Arial"/>
                          <a:cs typeface="Arial"/>
                          <a:sym typeface="Arial"/>
                        </a:rPr>
                      </a:b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c>
                  <a:txBody>
                    <a:bodyPr/>
                    <a:lstStyle/>
                    <a:p>
                      <a:pPr indent="0" lvl="0" marL="82800" marR="0" rtl="0" algn="l">
                        <a:lnSpc>
                          <a:spcPct val="117272"/>
                        </a:lnSpc>
                        <a:spcBef>
                          <a:spcPts val="0"/>
                        </a:spcBef>
                        <a:spcAft>
                          <a:spcPts val="0"/>
                        </a:spcAft>
                        <a:buNone/>
                      </a:pPr>
                      <a:r>
                        <a:rPr b="1" lang="nl-NL" sz="1100">
                          <a:latin typeface="Arial"/>
                          <a:ea typeface="Arial"/>
                          <a:cs typeface="Arial"/>
                          <a:sym typeface="Arial"/>
                        </a:rPr>
                        <a:t>Wat je zou kunnen horen</a:t>
                      </a:r>
                      <a:br>
                        <a:rPr b="1" lang="nl-NL" sz="1100">
                          <a:latin typeface="Arial"/>
                          <a:ea typeface="Arial"/>
                          <a:cs typeface="Arial"/>
                          <a:sym typeface="Arial"/>
                        </a:rPr>
                      </a:b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r>
              <a:tr h="877825">
                <a:tc>
                  <a:txBody>
                    <a:bodyPr/>
                    <a:lstStyle/>
                    <a:p>
                      <a:pPr indent="0" lvl="0" marL="82800" marR="0" rtl="0" algn="l">
                        <a:lnSpc>
                          <a:spcPct val="115909"/>
                        </a:lnSpc>
                        <a:spcBef>
                          <a:spcPts val="0"/>
                        </a:spcBef>
                        <a:spcAft>
                          <a:spcPts val="0"/>
                        </a:spcAft>
                        <a:buNone/>
                      </a:pPr>
                      <a:r>
                        <a:rPr lang="nl-NL" sz="1100">
                          <a:latin typeface="Arial"/>
                          <a:ea typeface="Arial"/>
                          <a:cs typeface="Arial"/>
                          <a:sym typeface="Arial"/>
                        </a:rPr>
                        <a:t>Luister aandachtig en reageer op wat ze horen met</a:t>
                      </a:r>
                      <a:br>
                        <a:rPr lang="nl-NL" sz="1100">
                          <a:latin typeface="Arial"/>
                          <a:ea typeface="Arial"/>
                          <a:cs typeface="Arial"/>
                          <a:sym typeface="Arial"/>
                        </a:rPr>
                      </a:br>
                      <a:r>
                        <a:rPr lang="nl-NL" sz="1100">
                          <a:latin typeface="Arial"/>
                          <a:ea typeface="Arial"/>
                          <a:cs typeface="Arial"/>
                          <a:sym typeface="Arial"/>
                        </a:rPr>
                        <a:t>relevante vragen, opmerkingen en acties wanneer</a:t>
                      </a:r>
                      <a:br>
                        <a:rPr lang="nl-NL" sz="1100">
                          <a:latin typeface="Arial"/>
                          <a:ea typeface="Arial"/>
                          <a:cs typeface="Arial"/>
                          <a:sym typeface="Arial"/>
                        </a:rPr>
                      </a:br>
                      <a:r>
                        <a:rPr lang="nl-NL" sz="1100">
                          <a:latin typeface="Arial"/>
                          <a:ea typeface="Arial"/>
                          <a:cs typeface="Arial"/>
                          <a:sym typeface="Arial"/>
                        </a:rPr>
                        <a:t>voorlezen aan en tijdens discussies in de hele klas en interacties met kleine groepen</a:t>
                      </a:r>
                      <a:br>
                        <a:rPr lang="nl-NL" sz="1100">
                          <a:latin typeface="Arial"/>
                          <a:ea typeface="Arial"/>
                          <a:cs typeface="Arial"/>
                          <a:sym typeface="Arial"/>
                        </a:rPr>
                      </a:b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0" algn="l">
                        <a:lnSpc>
                          <a:spcPct val="115909"/>
                        </a:lnSpc>
                        <a:spcBef>
                          <a:spcPts val="0"/>
                        </a:spcBef>
                        <a:spcAft>
                          <a:spcPts val="0"/>
                        </a:spcAft>
                        <a:buNone/>
                      </a:pPr>
                      <a:r>
                        <a:rPr lang="nl-NL" sz="1100">
                          <a:latin typeface="Arial"/>
                          <a:ea typeface="Arial"/>
                          <a:cs typeface="Arial"/>
                          <a:sym typeface="Arial"/>
                        </a:rPr>
                        <a:t>Voortbouwen op ideeën: voortbouwen op, uitwerken, verduidelijken of becommentariëren</a:t>
                      </a:r>
                      <a:br>
                        <a:rPr lang="nl-NL" sz="1100">
                          <a:latin typeface="Arial"/>
                          <a:ea typeface="Arial"/>
                          <a:cs typeface="Arial"/>
                          <a:sym typeface="Arial"/>
                        </a:rPr>
                      </a:br>
                      <a:r>
                        <a:rPr lang="nl-NL" sz="1100">
                          <a:latin typeface="Arial"/>
                          <a:ea typeface="Arial"/>
                          <a:cs typeface="Arial"/>
                          <a:sym typeface="Arial"/>
                        </a:rPr>
                        <a:t>eigen of andermans ideeën uitgedrukt in eerdere beurten of bijdragen</a:t>
                      </a: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0" algn="l">
                        <a:lnSpc>
                          <a:spcPct val="115909"/>
                        </a:lnSpc>
                        <a:spcBef>
                          <a:spcPts val="0"/>
                        </a:spcBef>
                        <a:spcAft>
                          <a:spcPts val="0"/>
                        </a:spcAft>
                        <a:buNone/>
                      </a:pPr>
                      <a:r>
                        <a:rPr lang="nl-NL" sz="1100">
                          <a:latin typeface="Arial"/>
                          <a:ea typeface="Arial"/>
                          <a:cs typeface="Arial"/>
                          <a:sym typeface="Arial"/>
                        </a:rPr>
                        <a:t>Ik ben blij dat ik geen Gruffalo  (monster) heb gezien. De muis was dapper</a:t>
                      </a:r>
                      <a:br>
                        <a:rPr lang="nl-NL" sz="1100">
                          <a:latin typeface="Arial"/>
                          <a:ea typeface="Arial"/>
                          <a:cs typeface="Arial"/>
                          <a:sym typeface="Arial"/>
                        </a:rPr>
                      </a:br>
                      <a:r>
                        <a:rPr lang="nl-NL" sz="1100">
                          <a:latin typeface="Arial"/>
                          <a:ea typeface="Arial"/>
                          <a:cs typeface="Arial"/>
                          <a:sym typeface="Arial"/>
                        </a:rPr>
                        <a:t>Ja, de muis was dapper en stiekem</a:t>
                      </a: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1024125">
                <a:tc>
                  <a:txBody>
                    <a:bodyPr/>
                    <a:lstStyle/>
                    <a:p>
                      <a:pPr indent="0" lvl="0" marL="82800" marR="0" rtl="0" algn="l">
                        <a:lnSpc>
                          <a:spcPct val="115909"/>
                        </a:lnSpc>
                        <a:spcBef>
                          <a:spcPts val="0"/>
                        </a:spcBef>
                        <a:spcAft>
                          <a:spcPts val="0"/>
                        </a:spcAft>
                        <a:buNone/>
                      </a:pPr>
                      <a:r>
                        <a:rPr lang="nl-NL" sz="1100">
                          <a:latin typeface="Arial"/>
                          <a:ea typeface="Arial"/>
                          <a:cs typeface="Arial"/>
                          <a:sym typeface="Arial"/>
                        </a:rPr>
                        <a:t>Maak opmerkingen over wat ze hebben gehoord en vraag het vragen om hun begrip te verduidelijken</a:t>
                      </a:r>
                      <a:br>
                        <a:rPr lang="nl-NL" sz="1100">
                          <a:latin typeface="Arial"/>
                          <a:ea typeface="Arial"/>
                          <a:cs typeface="Arial"/>
                          <a:sym typeface="Arial"/>
                        </a:rPr>
                      </a:b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0" algn="l">
                        <a:lnSpc>
                          <a:spcPct val="115909"/>
                        </a:lnSpc>
                        <a:spcBef>
                          <a:spcPts val="0"/>
                        </a:spcBef>
                        <a:spcAft>
                          <a:spcPts val="0"/>
                        </a:spcAft>
                        <a:buNone/>
                      </a:pPr>
                      <a:r>
                        <a:rPr lang="nl-NL" sz="1100">
                          <a:latin typeface="Arial"/>
                          <a:ea typeface="Arial"/>
                          <a:cs typeface="Arial"/>
                          <a:sym typeface="Arial"/>
                        </a:rPr>
                        <a:t>Voortbouwen op ideeën: voortbouwen op, uitwerken, verduidelijken of becommentariëren</a:t>
                      </a:r>
                      <a:br>
                        <a:rPr lang="nl-NL" sz="1100">
                          <a:latin typeface="Arial"/>
                          <a:ea typeface="Arial"/>
                          <a:cs typeface="Arial"/>
                          <a:sym typeface="Arial"/>
                        </a:rPr>
                      </a:br>
                      <a:r>
                        <a:rPr lang="nl-NL" sz="1100">
                          <a:latin typeface="Arial"/>
                          <a:ea typeface="Arial"/>
                          <a:cs typeface="Arial"/>
                          <a:sym typeface="Arial"/>
                        </a:rPr>
                        <a:t>Eigen of andermans ideeën uitgedrukt in eerdere beurten of bijdragen</a:t>
                      </a:r>
                      <a:br>
                        <a:rPr lang="nl-NL" sz="1100">
                          <a:latin typeface="Arial"/>
                          <a:ea typeface="Arial"/>
                          <a:cs typeface="Arial"/>
                          <a:sym typeface="Arial"/>
                        </a:rPr>
                      </a:br>
                      <a:r>
                        <a:rPr lang="nl-NL" sz="1100">
                          <a:latin typeface="Arial"/>
                          <a:ea typeface="Arial"/>
                          <a:cs typeface="Arial"/>
                          <a:sym typeface="Arial"/>
                        </a:rPr>
                        <a:t>Uitdaging: Een idee in twijfel trekken, het er niet mee eens zijn of een idee uitdagen</a:t>
                      </a:r>
                      <a:br>
                        <a:rPr lang="nl-NL" sz="1100">
                          <a:latin typeface="Arial"/>
                          <a:ea typeface="Arial"/>
                          <a:cs typeface="Arial"/>
                          <a:sym typeface="Arial"/>
                        </a:rPr>
                      </a:b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0" algn="l">
                        <a:lnSpc>
                          <a:spcPct val="115909"/>
                        </a:lnSpc>
                        <a:spcBef>
                          <a:spcPts val="0"/>
                        </a:spcBef>
                        <a:spcAft>
                          <a:spcPts val="0"/>
                        </a:spcAft>
                        <a:buNone/>
                      </a:pPr>
                      <a:r>
                        <a:rPr lang="nl-NL" sz="1100">
                          <a:latin typeface="Arial"/>
                          <a:ea typeface="Arial"/>
                          <a:cs typeface="Arial"/>
                          <a:sym typeface="Arial"/>
                        </a:rPr>
                        <a:t>Waar kwamen de skeletten vandaan?</a:t>
                      </a:r>
                      <a:br>
                        <a:rPr lang="nl-NL" sz="1100">
                          <a:latin typeface="Arial"/>
                          <a:ea typeface="Arial"/>
                          <a:cs typeface="Arial"/>
                          <a:sym typeface="Arial"/>
                        </a:rPr>
                      </a:br>
                      <a:r>
                        <a:rPr lang="nl-NL" sz="1100">
                          <a:latin typeface="Arial"/>
                          <a:ea typeface="Arial"/>
                          <a:cs typeface="Arial"/>
                          <a:sym typeface="Arial"/>
                        </a:rPr>
                        <a:t>dan?</a:t>
                      </a:r>
                      <a:br>
                        <a:rPr lang="nl-NL" sz="1100">
                          <a:latin typeface="Arial"/>
                          <a:ea typeface="Arial"/>
                          <a:cs typeface="Arial"/>
                          <a:sym typeface="Arial"/>
                        </a:rPr>
                      </a:br>
                      <a:r>
                        <a:rPr lang="nl-NL" sz="1100">
                          <a:latin typeface="Arial"/>
                          <a:ea typeface="Arial"/>
                          <a:cs typeface="Arial"/>
                          <a:sym typeface="Arial"/>
                        </a:rPr>
                        <a:t>Nee, ik ben niet bang voor de skeletten, ze zien er vriendelijk uit</a:t>
                      </a:r>
                      <a:br>
                        <a:rPr lang="nl-NL" sz="1100">
                          <a:latin typeface="Arial"/>
                          <a:ea typeface="Arial"/>
                          <a:cs typeface="Arial"/>
                          <a:sym typeface="Arial"/>
                        </a:rPr>
                      </a:b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17575">
                <a:tc>
                  <a:txBody>
                    <a:bodyPr/>
                    <a:lstStyle/>
                    <a:p>
                      <a:pPr indent="0" lvl="0" marL="82800" marR="0" rtl="0" algn="l">
                        <a:lnSpc>
                          <a:spcPct val="115909"/>
                        </a:lnSpc>
                        <a:spcBef>
                          <a:spcPts val="0"/>
                        </a:spcBef>
                        <a:spcAft>
                          <a:spcPts val="0"/>
                        </a:spcAft>
                        <a:buNone/>
                      </a:pPr>
                      <a:r>
                        <a:rPr lang="nl-NL" sz="1100">
                          <a:latin typeface="Arial"/>
                          <a:ea typeface="Arial"/>
                          <a:cs typeface="Arial"/>
                          <a:sym typeface="Arial"/>
                        </a:rPr>
                        <a:t>Voer een gesprek wanneer u bezig bent met heen-en-weer uitwisselingen met hun leraar en leeftijdsgenoten.</a:t>
                      </a:r>
                      <a:br>
                        <a:rPr lang="nl-NL" sz="1100">
                          <a:latin typeface="Arial"/>
                          <a:ea typeface="Arial"/>
                          <a:cs typeface="Arial"/>
                          <a:sym typeface="Arial"/>
                        </a:rPr>
                      </a:b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0" algn="l">
                        <a:lnSpc>
                          <a:spcPct val="115909"/>
                        </a:lnSpc>
                        <a:spcBef>
                          <a:spcPts val="0"/>
                        </a:spcBef>
                        <a:spcAft>
                          <a:spcPts val="0"/>
                        </a:spcAft>
                        <a:buNone/>
                      </a:pPr>
                      <a:r>
                        <a:rPr lang="nl-NL" sz="1100">
                          <a:latin typeface="Arial"/>
                          <a:ea typeface="Arial"/>
                          <a:cs typeface="Arial"/>
                          <a:sym typeface="Arial"/>
                        </a:rPr>
                        <a:t>Connect: Link naar bijdragen / kennis / ervaringen</a:t>
                      </a:r>
                      <a:br>
                        <a:rPr lang="nl-NL" sz="1100">
                          <a:latin typeface="Arial"/>
                          <a:ea typeface="Arial"/>
                          <a:cs typeface="Arial"/>
                          <a:sym typeface="Arial"/>
                        </a:rPr>
                      </a:br>
                      <a:r>
                        <a:rPr lang="nl-NL" sz="1100">
                          <a:latin typeface="Arial"/>
                          <a:ea typeface="Arial"/>
                          <a:cs typeface="Arial"/>
                          <a:sym typeface="Arial"/>
                        </a:rPr>
                        <a:t>voorbij de onmiddellijke dialoog</a:t>
                      </a:r>
                      <a:br>
                        <a:rPr lang="nl-NL" sz="1100">
                          <a:latin typeface="Arial"/>
                          <a:ea typeface="Arial"/>
                          <a:cs typeface="Arial"/>
                          <a:sym typeface="Arial"/>
                        </a:rPr>
                      </a:b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0" algn="l">
                        <a:lnSpc>
                          <a:spcPct val="115909"/>
                        </a:lnSpc>
                        <a:spcBef>
                          <a:spcPts val="0"/>
                        </a:spcBef>
                        <a:spcAft>
                          <a:spcPts val="0"/>
                        </a:spcAft>
                        <a:buNone/>
                      </a:pPr>
                      <a:r>
                        <a:rPr lang="nl-NL" sz="1100">
                          <a:latin typeface="Arial"/>
                          <a:ea typeface="Arial"/>
                          <a:cs typeface="Arial"/>
                          <a:sym typeface="Arial"/>
                        </a:rPr>
                        <a:t>We gingen naar het bos, we gingen</a:t>
                      </a:r>
                      <a:br>
                        <a:rPr lang="nl-NL" sz="1100">
                          <a:latin typeface="Arial"/>
                          <a:ea typeface="Arial"/>
                          <a:cs typeface="Arial"/>
                          <a:sym typeface="Arial"/>
                        </a:rPr>
                      </a:br>
                      <a:r>
                        <a:rPr lang="nl-NL" sz="1100">
                          <a:latin typeface="Arial"/>
                          <a:ea typeface="Arial"/>
                          <a:cs typeface="Arial"/>
                          <a:sym typeface="Arial"/>
                        </a:rPr>
                        <a:t>struikelen…</a:t>
                      </a:r>
                      <a:br>
                        <a:rPr lang="nl-NL" sz="1100">
                          <a:latin typeface="Arial"/>
                          <a:ea typeface="Arial"/>
                          <a:cs typeface="Arial"/>
                          <a:sym typeface="Arial"/>
                        </a:rPr>
                      </a:b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17575">
                <a:tc>
                  <a:txBody>
                    <a:bodyPr/>
                    <a:lstStyle/>
                    <a:p>
                      <a:pPr indent="0" lvl="0" marL="82800" marR="0" rtl="0" algn="l">
                        <a:lnSpc>
                          <a:spcPct val="115909"/>
                        </a:lnSpc>
                        <a:spcBef>
                          <a:spcPts val="0"/>
                        </a:spcBef>
                        <a:spcAft>
                          <a:spcPts val="0"/>
                        </a:spcAft>
                        <a:buNone/>
                      </a:pPr>
                      <a:r>
                        <a:rPr b="1" lang="nl-NL" sz="1100">
                          <a:latin typeface="Arial"/>
                          <a:ea typeface="Arial"/>
                          <a:cs typeface="Arial"/>
                          <a:sym typeface="Arial"/>
                        </a:rPr>
                        <a:t>Sprekend.</a:t>
                      </a:r>
                      <a:br>
                        <a:rPr b="1" lang="nl-NL" sz="1100">
                          <a:latin typeface="Arial"/>
                          <a:ea typeface="Arial"/>
                          <a:cs typeface="Arial"/>
                          <a:sym typeface="Arial"/>
                        </a:rPr>
                      </a:br>
                      <a:r>
                        <a:rPr b="1" lang="nl-NL" sz="1100">
                          <a:latin typeface="Arial"/>
                          <a:ea typeface="Arial"/>
                          <a:cs typeface="Arial"/>
                          <a:sym typeface="Arial"/>
                        </a:rPr>
                        <a:t>Kinderen op het verwachte ontwikkelingsniveau zullen:</a:t>
                      </a:r>
                      <a:br>
                        <a:rPr b="1" lang="nl-NL" sz="1100">
                          <a:latin typeface="Arial"/>
                          <a:ea typeface="Arial"/>
                          <a:cs typeface="Arial"/>
                          <a:sym typeface="Arial"/>
                        </a:rPr>
                      </a:b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c>
                  <a:txBody>
                    <a:bodyPr/>
                    <a:lstStyle/>
                    <a:p>
                      <a:pPr indent="0" lvl="0" marL="82800" marR="0" rtl="0" algn="l">
                        <a:spcBef>
                          <a:spcPts val="0"/>
                        </a:spcBef>
                        <a:spcAft>
                          <a:spcPts val="0"/>
                        </a:spcAft>
                        <a:buNone/>
                      </a:pPr>
                      <a:r>
                        <a:t/>
                      </a: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c>
                  <a:txBody>
                    <a:bodyPr/>
                    <a:lstStyle/>
                    <a:p>
                      <a:pPr indent="0" lvl="0" marL="82800" marR="0" rtl="0" algn="l">
                        <a:spcBef>
                          <a:spcPts val="0"/>
                        </a:spcBef>
                        <a:spcAft>
                          <a:spcPts val="0"/>
                        </a:spcAft>
                        <a:buNone/>
                      </a:pPr>
                      <a:r>
                        <a:t/>
                      </a: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FF"/>
                    </a:solidFill>
                  </a:tcPr>
                </a:tc>
              </a:tr>
              <a:tr h="822950">
                <a:tc>
                  <a:txBody>
                    <a:bodyPr/>
                    <a:lstStyle/>
                    <a:p>
                      <a:pPr indent="0" lvl="0" marL="82800" marR="0" rtl="0" algn="l">
                        <a:lnSpc>
                          <a:spcPct val="115909"/>
                        </a:lnSpc>
                        <a:spcBef>
                          <a:spcPts val="0"/>
                        </a:spcBef>
                        <a:spcAft>
                          <a:spcPts val="0"/>
                        </a:spcAft>
                        <a:buNone/>
                      </a:pPr>
                      <a:r>
                        <a:rPr lang="nl-NL" sz="1100">
                          <a:latin typeface="Arial"/>
                          <a:ea typeface="Arial"/>
                          <a:cs typeface="Arial"/>
                          <a:sym typeface="Arial"/>
                        </a:rPr>
                        <a:t>Neem deel aan een kleine groep, klas en één-op-één</a:t>
                      </a:r>
                      <a:br>
                        <a:rPr lang="nl-NL" sz="1100">
                          <a:latin typeface="Arial"/>
                          <a:ea typeface="Arial"/>
                          <a:cs typeface="Arial"/>
                          <a:sym typeface="Arial"/>
                        </a:rPr>
                      </a:br>
                      <a:r>
                        <a:rPr lang="nl-NL" sz="1100">
                          <a:latin typeface="Arial"/>
                          <a:ea typeface="Arial"/>
                          <a:cs typeface="Arial"/>
                          <a:sym typeface="Arial"/>
                        </a:rPr>
                        <a:t>discussies, het aanbieden van hun eigen ideeën, met behulp van recent geïntroduceerde woordenschat</a:t>
                      </a:r>
                      <a:br>
                        <a:rPr lang="nl-NL" sz="1100">
                          <a:latin typeface="Arial"/>
                          <a:ea typeface="Arial"/>
                          <a:cs typeface="Arial"/>
                          <a:sym typeface="Arial"/>
                        </a:rPr>
                      </a:b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0" algn="l">
                        <a:lnSpc>
                          <a:spcPct val="121000"/>
                        </a:lnSpc>
                        <a:spcBef>
                          <a:spcPts val="0"/>
                        </a:spcBef>
                        <a:spcAft>
                          <a:spcPts val="0"/>
                        </a:spcAft>
                        <a:buNone/>
                      </a:pPr>
                      <a:r>
                        <a:rPr lang="nl-NL" sz="1100">
                          <a:latin typeface="Arial"/>
                          <a:ea typeface="Arial"/>
                          <a:cs typeface="Arial"/>
                          <a:sym typeface="Arial"/>
                        </a:rPr>
                        <a:t>Richting dialoog of activiteit: Neem de verantwoordelijkheid voor het vormgeven van de activiteit of het richten van de dialoog in een gewenste richting</a:t>
                      </a:r>
                      <a:br>
                        <a:rPr lang="nl-NL" sz="1100">
                          <a:latin typeface="Arial"/>
                          <a:ea typeface="Arial"/>
                          <a:cs typeface="Arial"/>
                          <a:sym typeface="Arial"/>
                        </a:rPr>
                      </a:b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0" algn="l">
                        <a:lnSpc>
                          <a:spcPct val="115909"/>
                        </a:lnSpc>
                        <a:spcBef>
                          <a:spcPts val="0"/>
                        </a:spcBef>
                        <a:spcAft>
                          <a:spcPts val="0"/>
                        </a:spcAft>
                        <a:buNone/>
                      </a:pPr>
                      <a:r>
                        <a:rPr lang="nl-NL" sz="1100">
                          <a:latin typeface="Arial"/>
                          <a:ea typeface="Arial"/>
                          <a:cs typeface="Arial"/>
                          <a:sym typeface="Arial"/>
                        </a:rPr>
                        <a:t>Haal je die grote kom dan kun je</a:t>
                      </a:r>
                      <a:br>
                        <a:rPr lang="nl-NL" sz="1100">
                          <a:latin typeface="Arial"/>
                          <a:ea typeface="Arial"/>
                          <a:cs typeface="Arial"/>
                          <a:sym typeface="Arial"/>
                        </a:rPr>
                      </a:br>
                      <a:r>
                        <a:rPr lang="nl-NL" sz="1100">
                          <a:latin typeface="Arial"/>
                          <a:ea typeface="Arial"/>
                          <a:cs typeface="Arial"/>
                          <a:sym typeface="Arial"/>
                        </a:rPr>
                        <a:t>Papa Beer. Ik zal mamabeer zijn</a:t>
                      </a:r>
                      <a:br>
                        <a:rPr lang="nl-NL" sz="1100">
                          <a:latin typeface="Arial"/>
                          <a:ea typeface="Arial"/>
                          <a:cs typeface="Arial"/>
                          <a:sym typeface="Arial"/>
                        </a:rPr>
                      </a:b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621800">
                <a:tc>
                  <a:txBody>
                    <a:bodyPr/>
                    <a:lstStyle/>
                    <a:p>
                      <a:pPr indent="0" lvl="0" marL="82800" marR="0" rtl="0" algn="l">
                        <a:lnSpc>
                          <a:spcPct val="121000"/>
                        </a:lnSpc>
                        <a:spcBef>
                          <a:spcPts val="0"/>
                        </a:spcBef>
                        <a:spcAft>
                          <a:spcPts val="0"/>
                        </a:spcAft>
                        <a:buNone/>
                      </a:pPr>
                      <a:r>
                        <a:rPr lang="nl-NL" sz="1100">
                          <a:latin typeface="Arial"/>
                          <a:ea typeface="Arial"/>
                          <a:cs typeface="Arial"/>
                          <a:sym typeface="Arial"/>
                        </a:rPr>
                        <a:t>Bied uitleg over waarom dingen kunnen gebeuren, gebruik makend van recent geïntroduceerde woordenschat uit verhalen, non-fictie, rijmpjes en gedichten waar nodig</a:t>
                      </a:r>
                      <a:br>
                        <a:rPr lang="nl-NL" sz="1100">
                          <a:latin typeface="Arial"/>
                          <a:ea typeface="Arial"/>
                          <a:cs typeface="Arial"/>
                          <a:sym typeface="Arial"/>
                        </a:rPr>
                      </a:b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0" algn="l">
                        <a:lnSpc>
                          <a:spcPct val="121000"/>
                        </a:lnSpc>
                        <a:spcBef>
                          <a:spcPts val="0"/>
                        </a:spcBef>
                        <a:spcAft>
                          <a:spcPts val="0"/>
                        </a:spcAft>
                        <a:buNone/>
                      </a:pPr>
                      <a:r>
                        <a:rPr lang="nl-NL" sz="1100">
                          <a:latin typeface="Arial"/>
                          <a:ea typeface="Arial"/>
                          <a:cs typeface="Arial"/>
                          <a:sym typeface="Arial"/>
                        </a:rPr>
                        <a:t>Maak redeneren expliciet: verklaar of rechtvaardig met betrekking tot hun eigen of andermans ideeën</a:t>
                      </a:r>
                      <a:br>
                        <a:rPr lang="nl-NL" sz="1100">
                          <a:latin typeface="Arial"/>
                          <a:ea typeface="Arial"/>
                          <a:cs typeface="Arial"/>
                          <a:sym typeface="Arial"/>
                        </a:rPr>
                      </a:b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82800" marR="0" rtl="0" algn="l">
                        <a:lnSpc>
                          <a:spcPct val="115909"/>
                        </a:lnSpc>
                        <a:spcBef>
                          <a:spcPts val="0"/>
                        </a:spcBef>
                        <a:spcAft>
                          <a:spcPts val="0"/>
                        </a:spcAft>
                        <a:buNone/>
                      </a:pPr>
                      <a:r>
                        <a:rPr lang="nl-NL" sz="1100">
                          <a:latin typeface="Arial"/>
                          <a:ea typeface="Arial"/>
                          <a:cs typeface="Arial"/>
                          <a:sym typeface="Arial"/>
                        </a:rPr>
                        <a:t>Ik denk dat als ik een gigantische jam sandwich zou maken</a:t>
                      </a:r>
                      <a:br>
                        <a:rPr lang="nl-NL" sz="1100">
                          <a:latin typeface="Arial"/>
                          <a:ea typeface="Arial"/>
                          <a:cs typeface="Arial"/>
                          <a:sym typeface="Arial"/>
                        </a:rPr>
                      </a:br>
                      <a:r>
                        <a:rPr lang="nl-NL" sz="1100">
                          <a:latin typeface="Arial"/>
                          <a:ea typeface="Arial"/>
                          <a:cs typeface="Arial"/>
                          <a:sym typeface="Arial"/>
                        </a:rPr>
                        <a:t>het brood zou te zacht worden</a:t>
                      </a:r>
                      <a:br>
                        <a:rPr lang="nl-NL" sz="1100">
                          <a:latin typeface="Arial"/>
                          <a:ea typeface="Arial"/>
                          <a:cs typeface="Arial"/>
                          <a:sym typeface="Arial"/>
                        </a:rPr>
                      </a:br>
                      <a:endParaRPr sz="11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bl>
          </a:graphicData>
        </a:graphic>
      </p:graphicFrame>
      <p:sp>
        <p:nvSpPr>
          <p:cNvPr id="307" name="Google Shape;307;p26"/>
          <p:cNvSpPr txBox="1"/>
          <p:nvPr/>
        </p:nvSpPr>
        <p:spPr>
          <a:xfrm>
            <a:off x="407034" y="181609"/>
            <a:ext cx="7073266" cy="1262525"/>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168275" marR="0" rtl="0" algn="ctr">
              <a:lnSpc>
                <a:spcPct val="100000"/>
              </a:lnSpc>
              <a:spcBef>
                <a:spcPts val="0"/>
              </a:spcBef>
              <a:spcAft>
                <a:spcPts val="0"/>
              </a:spcAft>
              <a:buNone/>
            </a:pPr>
            <a:r>
              <a:rPr b="1" lang="nl-NL" sz="1200">
                <a:solidFill>
                  <a:schemeClr val="dk1"/>
                </a:solidFill>
                <a:latin typeface="Arial"/>
                <a:ea typeface="Arial"/>
                <a:cs typeface="Arial"/>
                <a:sym typeface="Arial"/>
              </a:rPr>
              <a:t>Dialoog met jonge kinderen</a:t>
            </a:r>
            <a:endParaRPr/>
          </a:p>
          <a:p>
            <a:pPr indent="0" lvl="0" marL="168275" marR="0" rtl="0" algn="l">
              <a:lnSpc>
                <a:spcPct val="100000"/>
              </a:lnSpc>
              <a:spcBef>
                <a:spcPts val="605"/>
              </a:spcBef>
              <a:spcAft>
                <a:spcPts val="0"/>
              </a:spcAft>
              <a:buNone/>
            </a:pPr>
            <a:r>
              <a:rPr lang="nl-NL" sz="1200">
                <a:solidFill>
                  <a:schemeClr val="dk1"/>
                </a:solidFill>
                <a:latin typeface="Arial"/>
                <a:ea typeface="Arial"/>
                <a:cs typeface="Arial"/>
                <a:sym typeface="Arial"/>
              </a:rPr>
              <a:t>Dialoog staat centraal in het onderwijs in de voorschoolse jaren (2-5 jaar). Er zijn verschillende manieren waarop het uitvoeren van een T-SEDA-onderzoek zal helpen om de soorten dialoog te identificeren die kinderen in dit stadium gebruiken. De onderstaande tabel toont spreek- en luistervaardigheden uit één nationaal curriculum (Engeland). Zou u die in uw eigen nationale context kunnen toepassen?</a:t>
            </a:r>
            <a:endParaRPr sz="1200">
              <a:solidFill>
                <a:schemeClr val="dk1"/>
              </a:solidFill>
              <a:latin typeface="Arimo"/>
              <a:ea typeface="Arimo"/>
              <a:cs typeface="Arimo"/>
              <a:sym typeface="Arimo"/>
            </a:endParaRPr>
          </a:p>
        </p:txBody>
      </p:sp>
      <p:sp>
        <p:nvSpPr>
          <p:cNvPr id="308" name="Google Shape;308;p26"/>
          <p:cNvSpPr/>
          <p:nvPr/>
        </p:nvSpPr>
        <p:spPr>
          <a:xfrm>
            <a:off x="7937500" y="181609"/>
            <a:ext cx="2257297" cy="129425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9" name="Google Shape;309;p26"/>
          <p:cNvSpPr txBox="1"/>
          <p:nvPr/>
        </p:nvSpPr>
        <p:spPr>
          <a:xfrm>
            <a:off x="5803900" y="7134225"/>
            <a:ext cx="167005" cy="167640"/>
          </a:xfrm>
          <a:prstGeom prst="rect">
            <a:avLst/>
          </a:prstGeom>
          <a:noFill/>
          <a:ln>
            <a:noFill/>
          </a:ln>
        </p:spPr>
        <p:txBody>
          <a:bodyPr anchorCtr="0" anchor="t" bIns="0" lIns="0" spcFirstLastPara="1" rIns="0" wrap="square" tIns="625">
            <a:spAutoFit/>
          </a:bodyPr>
          <a:lstStyle/>
          <a:p>
            <a:pPr indent="0" lvl="0" marL="12700" marR="0" rtl="0" algn="l">
              <a:lnSpc>
                <a:spcPct val="100000"/>
              </a:lnSpc>
              <a:spcBef>
                <a:spcPts val="0"/>
              </a:spcBef>
              <a:spcAft>
                <a:spcPts val="0"/>
              </a:spcAft>
              <a:buNone/>
            </a:pPr>
            <a:r>
              <a:rPr lang="nl-NL" sz="1000">
                <a:solidFill>
                  <a:schemeClr val="dk1"/>
                </a:solidFill>
                <a:latin typeface="Arial"/>
                <a:ea typeface="Arial"/>
                <a:cs typeface="Arial"/>
                <a:sym typeface="Arial"/>
              </a:rPr>
              <a:t>10</a:t>
            </a:r>
            <a:endParaRPr sz="10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4" name="Shape 314"/>
        <p:cNvGrpSpPr/>
        <p:nvPr/>
      </p:nvGrpSpPr>
      <p:grpSpPr>
        <a:xfrm>
          <a:off x="0" y="0"/>
          <a:ext cx="0" cy="0"/>
          <a:chOff x="0" y="0"/>
          <a:chExt cx="0" cy="0"/>
        </a:xfrm>
      </p:grpSpPr>
      <p:sp>
        <p:nvSpPr>
          <p:cNvPr id="315" name="Google Shape;315;p27"/>
          <p:cNvSpPr txBox="1"/>
          <p:nvPr/>
        </p:nvSpPr>
        <p:spPr>
          <a:xfrm>
            <a:off x="400322" y="167832"/>
            <a:ext cx="9746977" cy="492443"/>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None/>
            </a:pPr>
            <a:r>
              <a:rPr b="1" lang="nl-NL" sz="1600">
                <a:solidFill>
                  <a:schemeClr val="dk1"/>
                </a:solidFill>
                <a:latin typeface="Arial"/>
                <a:ea typeface="Arial"/>
                <a:cs typeface="Arial"/>
                <a:sym typeface="Arial"/>
              </a:rPr>
              <a:t>Dialoog in het hoger onderwijs en met lerende volwassenen</a:t>
            </a:r>
            <a:br>
              <a:rPr b="1" lang="nl-NL" sz="1600">
                <a:solidFill>
                  <a:schemeClr val="dk1"/>
                </a:solidFill>
                <a:latin typeface="Arial"/>
                <a:ea typeface="Arial"/>
                <a:cs typeface="Arial"/>
                <a:sym typeface="Arial"/>
              </a:rPr>
            </a:br>
            <a:endParaRPr sz="1600">
              <a:solidFill>
                <a:schemeClr val="dk1"/>
              </a:solidFill>
              <a:latin typeface="Arial"/>
              <a:ea typeface="Arial"/>
              <a:cs typeface="Arial"/>
              <a:sym typeface="Arial"/>
            </a:endParaRPr>
          </a:p>
        </p:txBody>
      </p:sp>
      <p:sp>
        <p:nvSpPr>
          <p:cNvPr id="316" name="Google Shape;316;p27"/>
          <p:cNvSpPr/>
          <p:nvPr/>
        </p:nvSpPr>
        <p:spPr>
          <a:xfrm>
            <a:off x="409005" y="504825"/>
            <a:ext cx="4975674" cy="6553200"/>
          </a:xfrm>
          <a:custGeom>
            <a:rect b="b" l="l" r="r" t="t"/>
            <a:pathLst>
              <a:path extrusionOk="0" h="6042025" w="4718685">
                <a:moveTo>
                  <a:pt x="0" y="0"/>
                </a:moveTo>
                <a:lnTo>
                  <a:pt x="4718563" y="0"/>
                </a:lnTo>
                <a:lnTo>
                  <a:pt x="4718563" y="6041863"/>
                </a:lnTo>
                <a:lnTo>
                  <a:pt x="0" y="6041863"/>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7" name="Google Shape;317;p27"/>
          <p:cNvSpPr txBox="1"/>
          <p:nvPr/>
        </p:nvSpPr>
        <p:spPr>
          <a:xfrm>
            <a:off x="479681" y="566667"/>
            <a:ext cx="4794129" cy="6682983"/>
          </a:xfrm>
          <a:prstGeom prst="rect">
            <a:avLst/>
          </a:prstGeom>
          <a:noFill/>
          <a:ln>
            <a:noFill/>
          </a:ln>
        </p:spPr>
        <p:txBody>
          <a:bodyPr anchorCtr="0" anchor="t" bIns="0" lIns="0" spcFirstLastPara="1" rIns="0" wrap="square" tIns="0">
            <a:spAutoFit/>
          </a:bodyPr>
          <a:lstStyle/>
          <a:p>
            <a:pPr indent="0" lvl="0" marL="12700" marR="5080" rtl="0" algn="just">
              <a:lnSpc>
                <a:spcPct val="120800"/>
              </a:lnSpc>
              <a:spcBef>
                <a:spcPts val="0"/>
              </a:spcBef>
              <a:spcAft>
                <a:spcPts val="0"/>
              </a:spcAft>
              <a:buNone/>
            </a:pPr>
            <a:r>
              <a:rPr lang="nl-NL" sz="1200">
                <a:solidFill>
                  <a:schemeClr val="dk1"/>
                </a:solidFill>
                <a:latin typeface="Arimo"/>
                <a:ea typeface="Arimo"/>
                <a:cs typeface="Arimo"/>
                <a:sym typeface="Arimo"/>
              </a:rPr>
              <a:t>De onderwijsdialoog speelt ook een waardevolle rol in het hoger onderwijs en het volwassenenonderwijs. Docenten in verschillende landen hebben succesvolle T-SEDA-onderzoeken uitgevoerd op hun universiteiten, waar ze geloofden dat meer dialoog waardevol zou zijn voor het leren van studenten. Hier zijn enkele voorbeelden uit HE-contexten.</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Steven is een docent rechten die de T-SEDA-middelen heeft gebruikt om zijn eigen onderzoek uit te voeren. Hij merkte op dat de waarde van dialogisch onderwijs is dat het helpt om de zelfgeleide leervaardigheden te bevorderen die belangrijk zijn in HE-contexten .</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Steven realiseerde zich ook dat de verschillende soorten leeromgevingen in HE verschillende vormen van dialogische interactie konden bevorderen. In een grotere college-achtige situatie ontdekte hij dat het stellen van open vragen een manier was om studenten aan te moedigen om in dialoog te gaan</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Toen hij bijvoorbeeld in een lezing de vraag stelde 'Moet het internationaal investeringsrecht op enigerlei wijze betrokken zijn bij antiwitwas- / contraterreurfinancieringsinspanningen, of moeten ze elkaar uitsluiten?', was hij niet op zoek naar een vooraf gedefinieerd antwoord. In plaats daarvan wilde hij dat studenten 'de vraag gaan verkennen, analyseren en evalueren met behulp van hun interne dialoog'. Vervolgens konden ze de vraag op een later tijdstip in een kleinere seminargroep bespreken en overwegen hoe anderen over de vraag hadden gedacht.</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Steven concludeerde dat de dialogische praktijken die in de T-SEDA-toolkit worden voorgesteld, kunnen worden gebruikt in combinatie met HE-onderwerpinhoud om studenten in staat te stellen problemen diepgaander te bespreken en kritischer te worden over  de ontwikkeling van het onderwerp.</a:t>
            </a:r>
            <a:br>
              <a:rPr lang="nl-NL" sz="1200">
                <a:solidFill>
                  <a:schemeClr val="dk1"/>
                </a:solidFill>
                <a:latin typeface="Arimo"/>
                <a:ea typeface="Arimo"/>
                <a:cs typeface="Arimo"/>
                <a:sym typeface="Arimo"/>
              </a:rPr>
            </a:br>
            <a:endParaRPr sz="1200">
              <a:solidFill>
                <a:schemeClr val="dk1"/>
              </a:solidFill>
              <a:latin typeface="Arimo"/>
              <a:ea typeface="Arimo"/>
              <a:cs typeface="Arimo"/>
              <a:sym typeface="Arimo"/>
            </a:endParaRPr>
          </a:p>
        </p:txBody>
      </p:sp>
      <p:sp>
        <p:nvSpPr>
          <p:cNvPr id="318" name="Google Shape;318;p27"/>
          <p:cNvSpPr txBox="1"/>
          <p:nvPr/>
        </p:nvSpPr>
        <p:spPr>
          <a:xfrm>
            <a:off x="5678042" y="1190625"/>
            <a:ext cx="4718685" cy="2776786"/>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725">
            <a:spAutoFit/>
          </a:bodyPr>
          <a:lstStyle/>
          <a:p>
            <a:pPr indent="0" lvl="0" marL="81915" marR="95885" rtl="0" algn="just">
              <a:lnSpc>
                <a:spcPct val="120700"/>
              </a:lnSpc>
              <a:spcBef>
                <a:spcPts val="0"/>
              </a:spcBef>
              <a:spcAft>
                <a:spcPts val="0"/>
              </a:spcAft>
              <a:buNone/>
            </a:pPr>
            <a:r>
              <a:rPr lang="nl-NL" sz="1200">
                <a:solidFill>
                  <a:schemeClr val="dk1"/>
                </a:solidFill>
                <a:latin typeface="Arimo"/>
                <a:ea typeface="Arimo"/>
                <a:cs typeface="Arimo"/>
                <a:sym typeface="Arimo"/>
              </a:rPr>
              <a:t>Kathren geeft Engelse les als tweede taal (ESL) aan volwassen studenten. Ze voerde een T-SEDA-onderzoek uit om een ondersteunende klasomgeving te creëren om de betrokkenheid te vergroten en de studenten in staat te stellen de inhoud van hun lessen creatiever te verkennen. Ze was vooral geïnteresseerd in het gebruik van basisregels voor praten.</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Kathren ontdekte dat het onderzoek haar in staat stelde om meer aandacht te besteden aan aspecten van haar eigen onderwijs, zoals soorten vragen die ze stelde. Haar studenten spraken veel tijdens haar lessen, toonden uitdaging voor elkaars ideeën en breidden uit wat anderen hadden gezegd.</a:t>
            </a:r>
            <a:br>
              <a:rPr lang="nl-NL" sz="1200">
                <a:solidFill>
                  <a:schemeClr val="dk1"/>
                </a:solidFill>
                <a:latin typeface="Arimo"/>
                <a:ea typeface="Arimo"/>
                <a:cs typeface="Arimo"/>
                <a:sym typeface="Arimo"/>
              </a:rPr>
            </a:br>
            <a:endParaRPr sz="1200">
              <a:solidFill>
                <a:schemeClr val="dk1"/>
              </a:solidFill>
              <a:latin typeface="Arimo"/>
              <a:ea typeface="Arimo"/>
              <a:cs typeface="Arimo"/>
              <a:sym typeface="Arimo"/>
            </a:endParaRPr>
          </a:p>
        </p:txBody>
      </p:sp>
      <p:sp>
        <p:nvSpPr>
          <p:cNvPr id="319" name="Google Shape;319;p27"/>
          <p:cNvSpPr/>
          <p:nvPr/>
        </p:nvSpPr>
        <p:spPr>
          <a:xfrm>
            <a:off x="7764030" y="5307210"/>
            <a:ext cx="2632697" cy="197484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0" name="Google Shape;320;p27"/>
          <p:cNvSpPr/>
          <p:nvPr/>
        </p:nvSpPr>
        <p:spPr>
          <a:xfrm>
            <a:off x="5493264" y="4111507"/>
            <a:ext cx="3129401" cy="2125980"/>
          </a:xfrm>
          <a:custGeom>
            <a:rect b="b" l="l" r="r" t="t"/>
            <a:pathLst>
              <a:path extrusionOk="0" h="2125979" w="3318509">
                <a:moveTo>
                  <a:pt x="1382712" y="1382395"/>
                </a:moveTo>
                <a:lnTo>
                  <a:pt x="553085" y="1382395"/>
                </a:lnTo>
                <a:lnTo>
                  <a:pt x="1635760" y="2125751"/>
                </a:lnTo>
                <a:lnTo>
                  <a:pt x="1382712" y="1382395"/>
                </a:lnTo>
                <a:close/>
              </a:path>
              <a:path extrusionOk="0" h="2125979" w="3318509">
                <a:moveTo>
                  <a:pt x="3088106" y="0"/>
                </a:moveTo>
                <a:lnTo>
                  <a:pt x="230403" y="0"/>
                </a:lnTo>
                <a:lnTo>
                  <a:pt x="183967" y="4680"/>
                </a:lnTo>
                <a:lnTo>
                  <a:pt x="140717" y="18105"/>
                </a:lnTo>
                <a:lnTo>
                  <a:pt x="101580" y="39347"/>
                </a:lnTo>
                <a:lnTo>
                  <a:pt x="67481" y="67481"/>
                </a:lnTo>
                <a:lnTo>
                  <a:pt x="39347" y="101580"/>
                </a:lnTo>
                <a:lnTo>
                  <a:pt x="18105" y="140717"/>
                </a:lnTo>
                <a:lnTo>
                  <a:pt x="4680" y="183967"/>
                </a:lnTo>
                <a:lnTo>
                  <a:pt x="0" y="230403"/>
                </a:lnTo>
                <a:lnTo>
                  <a:pt x="0" y="1151991"/>
                </a:lnTo>
                <a:lnTo>
                  <a:pt x="4680" y="1198423"/>
                </a:lnTo>
                <a:lnTo>
                  <a:pt x="18105" y="1241672"/>
                </a:lnTo>
                <a:lnTo>
                  <a:pt x="39347" y="1280809"/>
                </a:lnTo>
                <a:lnTo>
                  <a:pt x="67481" y="1314908"/>
                </a:lnTo>
                <a:lnTo>
                  <a:pt x="101580" y="1343043"/>
                </a:lnTo>
                <a:lnTo>
                  <a:pt x="140717" y="1364287"/>
                </a:lnTo>
                <a:lnTo>
                  <a:pt x="183967" y="1377713"/>
                </a:lnTo>
                <a:lnTo>
                  <a:pt x="230403" y="1382395"/>
                </a:lnTo>
                <a:lnTo>
                  <a:pt x="3088106" y="1382395"/>
                </a:lnTo>
                <a:lnTo>
                  <a:pt x="3134542" y="1377713"/>
                </a:lnTo>
                <a:lnTo>
                  <a:pt x="3177792" y="1364287"/>
                </a:lnTo>
                <a:lnTo>
                  <a:pt x="3216929" y="1343043"/>
                </a:lnTo>
                <a:lnTo>
                  <a:pt x="3251028" y="1314908"/>
                </a:lnTo>
                <a:lnTo>
                  <a:pt x="3279162" y="1280809"/>
                </a:lnTo>
                <a:lnTo>
                  <a:pt x="3300404" y="1241672"/>
                </a:lnTo>
                <a:lnTo>
                  <a:pt x="3313829" y="1198423"/>
                </a:lnTo>
                <a:lnTo>
                  <a:pt x="3318510" y="1151991"/>
                </a:lnTo>
                <a:lnTo>
                  <a:pt x="3318510" y="230403"/>
                </a:lnTo>
                <a:lnTo>
                  <a:pt x="3313829" y="183967"/>
                </a:lnTo>
                <a:lnTo>
                  <a:pt x="3300404" y="140717"/>
                </a:lnTo>
                <a:lnTo>
                  <a:pt x="3279162" y="101580"/>
                </a:lnTo>
                <a:lnTo>
                  <a:pt x="3251028" y="67481"/>
                </a:lnTo>
                <a:lnTo>
                  <a:pt x="3216929" y="39347"/>
                </a:lnTo>
                <a:lnTo>
                  <a:pt x="3177792" y="18105"/>
                </a:lnTo>
                <a:lnTo>
                  <a:pt x="3134542" y="4680"/>
                </a:lnTo>
                <a:lnTo>
                  <a:pt x="3088106"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1" name="Google Shape;321;p27"/>
          <p:cNvSpPr/>
          <p:nvPr/>
        </p:nvSpPr>
        <p:spPr>
          <a:xfrm>
            <a:off x="5537714" y="4111507"/>
            <a:ext cx="3237986" cy="2125980"/>
          </a:xfrm>
          <a:custGeom>
            <a:rect b="b" l="l" r="r" t="t"/>
            <a:pathLst>
              <a:path extrusionOk="0" h="2125979" w="3382009">
                <a:moveTo>
                  <a:pt x="50749" y="898702"/>
                </a:moveTo>
                <a:lnTo>
                  <a:pt x="31750" y="899183"/>
                </a:lnTo>
                <a:lnTo>
                  <a:pt x="31750" y="1151991"/>
                </a:lnTo>
                <a:lnTo>
                  <a:pt x="36436" y="1198422"/>
                </a:lnTo>
                <a:lnTo>
                  <a:pt x="49860" y="1241679"/>
                </a:lnTo>
                <a:lnTo>
                  <a:pt x="71094" y="1280807"/>
                </a:lnTo>
                <a:lnTo>
                  <a:pt x="99237" y="1314907"/>
                </a:lnTo>
                <a:lnTo>
                  <a:pt x="133337" y="1343050"/>
                </a:lnTo>
                <a:lnTo>
                  <a:pt x="172466" y="1364284"/>
                </a:lnTo>
                <a:lnTo>
                  <a:pt x="215722" y="1377708"/>
                </a:lnTo>
                <a:lnTo>
                  <a:pt x="262153" y="1382395"/>
                </a:lnTo>
                <a:lnTo>
                  <a:pt x="584835" y="1382395"/>
                </a:lnTo>
                <a:lnTo>
                  <a:pt x="1667510" y="2125751"/>
                </a:lnTo>
                <a:lnTo>
                  <a:pt x="1640169" y="2045436"/>
                </a:lnTo>
                <a:lnTo>
                  <a:pt x="1606626" y="2045436"/>
                </a:lnTo>
                <a:lnTo>
                  <a:pt x="594690" y="1350645"/>
                </a:lnTo>
                <a:lnTo>
                  <a:pt x="262953" y="1350645"/>
                </a:lnTo>
                <a:lnTo>
                  <a:pt x="241795" y="1349578"/>
                </a:lnTo>
                <a:lnTo>
                  <a:pt x="203073" y="1341678"/>
                </a:lnTo>
                <a:lnTo>
                  <a:pt x="167500" y="1326654"/>
                </a:lnTo>
                <a:lnTo>
                  <a:pt x="135826" y="1305267"/>
                </a:lnTo>
                <a:lnTo>
                  <a:pt x="108877" y="1278318"/>
                </a:lnTo>
                <a:lnTo>
                  <a:pt x="87490" y="1246644"/>
                </a:lnTo>
                <a:lnTo>
                  <a:pt x="72466" y="1211072"/>
                </a:lnTo>
                <a:lnTo>
                  <a:pt x="64566" y="1172337"/>
                </a:lnTo>
                <a:lnTo>
                  <a:pt x="63539" y="1151991"/>
                </a:lnTo>
                <a:lnTo>
                  <a:pt x="63500" y="1151210"/>
                </a:lnTo>
                <a:lnTo>
                  <a:pt x="50749" y="898702"/>
                </a:lnTo>
                <a:close/>
              </a:path>
              <a:path extrusionOk="0" h="2125979" w="3382009">
                <a:moveTo>
                  <a:pt x="3331260" y="898702"/>
                </a:moveTo>
                <a:lnTo>
                  <a:pt x="3318510" y="1151210"/>
                </a:lnTo>
                <a:lnTo>
                  <a:pt x="3318510" y="1151991"/>
                </a:lnTo>
                <a:lnTo>
                  <a:pt x="3314433" y="1192060"/>
                </a:lnTo>
                <a:lnTo>
                  <a:pt x="3302876" y="1229296"/>
                </a:lnTo>
                <a:lnTo>
                  <a:pt x="3284562" y="1263015"/>
                </a:lnTo>
                <a:lnTo>
                  <a:pt x="3260305" y="1292428"/>
                </a:lnTo>
                <a:lnTo>
                  <a:pt x="3230880" y="1316697"/>
                </a:lnTo>
                <a:lnTo>
                  <a:pt x="3197161" y="1335011"/>
                </a:lnTo>
                <a:lnTo>
                  <a:pt x="3159925" y="1346568"/>
                </a:lnTo>
                <a:lnTo>
                  <a:pt x="3119056" y="1350645"/>
                </a:lnTo>
                <a:lnTo>
                  <a:pt x="1370114" y="1350645"/>
                </a:lnTo>
                <a:lnTo>
                  <a:pt x="1606626" y="2045436"/>
                </a:lnTo>
                <a:lnTo>
                  <a:pt x="1640169" y="2045436"/>
                </a:lnTo>
                <a:lnTo>
                  <a:pt x="1414462" y="1382395"/>
                </a:lnTo>
                <a:lnTo>
                  <a:pt x="3119856" y="1382395"/>
                </a:lnTo>
                <a:lnTo>
                  <a:pt x="3166287" y="1377708"/>
                </a:lnTo>
                <a:lnTo>
                  <a:pt x="3209544" y="1364284"/>
                </a:lnTo>
                <a:lnTo>
                  <a:pt x="3248672" y="1343050"/>
                </a:lnTo>
                <a:lnTo>
                  <a:pt x="3282772" y="1314907"/>
                </a:lnTo>
                <a:lnTo>
                  <a:pt x="3310915" y="1280807"/>
                </a:lnTo>
                <a:lnTo>
                  <a:pt x="3332149" y="1241679"/>
                </a:lnTo>
                <a:lnTo>
                  <a:pt x="3345573" y="1198422"/>
                </a:lnTo>
                <a:lnTo>
                  <a:pt x="3350260" y="1151991"/>
                </a:lnTo>
                <a:lnTo>
                  <a:pt x="3350260" y="899183"/>
                </a:lnTo>
                <a:lnTo>
                  <a:pt x="3331260" y="898702"/>
                </a:lnTo>
                <a:close/>
              </a:path>
              <a:path extrusionOk="0" h="2125979" w="3382009">
                <a:moveTo>
                  <a:pt x="31750" y="899183"/>
                </a:moveTo>
                <a:lnTo>
                  <a:pt x="0" y="899985"/>
                </a:lnTo>
                <a:lnTo>
                  <a:pt x="0" y="1151991"/>
                </a:lnTo>
                <a:lnTo>
                  <a:pt x="31750" y="1151991"/>
                </a:lnTo>
                <a:lnTo>
                  <a:pt x="31750" y="899183"/>
                </a:lnTo>
                <a:close/>
              </a:path>
              <a:path extrusionOk="0" h="2125979" w="3382009">
                <a:moveTo>
                  <a:pt x="63500" y="1151210"/>
                </a:moveTo>
                <a:lnTo>
                  <a:pt x="63500" y="1151991"/>
                </a:lnTo>
                <a:lnTo>
                  <a:pt x="63500" y="1151210"/>
                </a:lnTo>
                <a:close/>
              </a:path>
              <a:path extrusionOk="0" h="2125979" w="3382009">
                <a:moveTo>
                  <a:pt x="3318510" y="1151210"/>
                </a:moveTo>
                <a:lnTo>
                  <a:pt x="3318470" y="1151991"/>
                </a:lnTo>
                <a:lnTo>
                  <a:pt x="3318510" y="1151210"/>
                </a:lnTo>
                <a:close/>
              </a:path>
              <a:path extrusionOk="0" h="2125979" w="3382009">
                <a:moveTo>
                  <a:pt x="3350260" y="899183"/>
                </a:moveTo>
                <a:lnTo>
                  <a:pt x="3350260" y="1151991"/>
                </a:lnTo>
                <a:lnTo>
                  <a:pt x="3382010" y="1151991"/>
                </a:lnTo>
                <a:lnTo>
                  <a:pt x="3382010" y="899985"/>
                </a:lnTo>
                <a:lnTo>
                  <a:pt x="3350260" y="899183"/>
                </a:lnTo>
                <a:close/>
              </a:path>
              <a:path extrusionOk="0" h="2125979" w="3382009">
                <a:moveTo>
                  <a:pt x="63500" y="898702"/>
                </a:moveTo>
                <a:lnTo>
                  <a:pt x="50749" y="898702"/>
                </a:lnTo>
                <a:lnTo>
                  <a:pt x="63500" y="1151210"/>
                </a:lnTo>
                <a:lnTo>
                  <a:pt x="63500" y="898702"/>
                </a:lnTo>
                <a:close/>
              </a:path>
              <a:path extrusionOk="0" h="2125979" w="3382009">
                <a:moveTo>
                  <a:pt x="3236168" y="31750"/>
                </a:moveTo>
                <a:lnTo>
                  <a:pt x="3119056" y="31750"/>
                </a:lnTo>
                <a:lnTo>
                  <a:pt x="3140214" y="32816"/>
                </a:lnTo>
                <a:lnTo>
                  <a:pt x="3159925" y="35826"/>
                </a:lnTo>
                <a:lnTo>
                  <a:pt x="3197161" y="47383"/>
                </a:lnTo>
                <a:lnTo>
                  <a:pt x="3230880" y="65684"/>
                </a:lnTo>
                <a:lnTo>
                  <a:pt x="3260305" y="89954"/>
                </a:lnTo>
                <a:lnTo>
                  <a:pt x="3284562" y="119367"/>
                </a:lnTo>
                <a:lnTo>
                  <a:pt x="3302876" y="153098"/>
                </a:lnTo>
                <a:lnTo>
                  <a:pt x="3314433" y="190334"/>
                </a:lnTo>
                <a:lnTo>
                  <a:pt x="3318469" y="230403"/>
                </a:lnTo>
                <a:lnTo>
                  <a:pt x="3318510" y="1151210"/>
                </a:lnTo>
                <a:lnTo>
                  <a:pt x="3331260" y="898702"/>
                </a:lnTo>
                <a:lnTo>
                  <a:pt x="3350260" y="898702"/>
                </a:lnTo>
                <a:lnTo>
                  <a:pt x="3350260" y="230403"/>
                </a:lnTo>
                <a:lnTo>
                  <a:pt x="3345573" y="183972"/>
                </a:lnTo>
                <a:lnTo>
                  <a:pt x="3332149" y="140716"/>
                </a:lnTo>
                <a:lnTo>
                  <a:pt x="3310915" y="101587"/>
                </a:lnTo>
                <a:lnTo>
                  <a:pt x="3282772" y="67487"/>
                </a:lnTo>
                <a:lnTo>
                  <a:pt x="3248672" y="39344"/>
                </a:lnTo>
                <a:lnTo>
                  <a:pt x="3236168" y="31750"/>
                </a:lnTo>
                <a:close/>
              </a:path>
              <a:path extrusionOk="0" h="2125979" w="3382009">
                <a:moveTo>
                  <a:pt x="3119856" y="0"/>
                </a:moveTo>
                <a:lnTo>
                  <a:pt x="262153" y="0"/>
                </a:lnTo>
                <a:lnTo>
                  <a:pt x="238594" y="1181"/>
                </a:lnTo>
                <a:lnTo>
                  <a:pt x="193636" y="10363"/>
                </a:lnTo>
                <a:lnTo>
                  <a:pt x="152336" y="27813"/>
                </a:lnTo>
                <a:lnTo>
                  <a:pt x="115595" y="52616"/>
                </a:lnTo>
                <a:lnTo>
                  <a:pt x="84366" y="83845"/>
                </a:lnTo>
                <a:lnTo>
                  <a:pt x="59562" y="120573"/>
                </a:lnTo>
                <a:lnTo>
                  <a:pt x="42113" y="161886"/>
                </a:lnTo>
                <a:lnTo>
                  <a:pt x="32943" y="206844"/>
                </a:lnTo>
                <a:lnTo>
                  <a:pt x="31750" y="230403"/>
                </a:lnTo>
                <a:lnTo>
                  <a:pt x="31750" y="899183"/>
                </a:lnTo>
                <a:lnTo>
                  <a:pt x="50749" y="898702"/>
                </a:lnTo>
                <a:lnTo>
                  <a:pt x="63500" y="898702"/>
                </a:lnTo>
                <a:lnTo>
                  <a:pt x="63540" y="230403"/>
                </a:lnTo>
                <a:lnTo>
                  <a:pt x="67576" y="190334"/>
                </a:lnTo>
                <a:lnTo>
                  <a:pt x="79133" y="153098"/>
                </a:lnTo>
                <a:lnTo>
                  <a:pt x="97447" y="119367"/>
                </a:lnTo>
                <a:lnTo>
                  <a:pt x="121704" y="89954"/>
                </a:lnTo>
                <a:lnTo>
                  <a:pt x="151130" y="65684"/>
                </a:lnTo>
                <a:lnTo>
                  <a:pt x="184848" y="47383"/>
                </a:lnTo>
                <a:lnTo>
                  <a:pt x="222084" y="35826"/>
                </a:lnTo>
                <a:lnTo>
                  <a:pt x="262953" y="31750"/>
                </a:lnTo>
                <a:lnTo>
                  <a:pt x="3236168" y="31750"/>
                </a:lnTo>
                <a:lnTo>
                  <a:pt x="3229686" y="27813"/>
                </a:lnTo>
                <a:lnTo>
                  <a:pt x="3209544" y="18110"/>
                </a:lnTo>
                <a:lnTo>
                  <a:pt x="3188373" y="10363"/>
                </a:lnTo>
                <a:lnTo>
                  <a:pt x="3166287" y="4686"/>
                </a:lnTo>
                <a:lnTo>
                  <a:pt x="3143415" y="1181"/>
                </a:lnTo>
                <a:lnTo>
                  <a:pt x="3119856" y="0"/>
                </a:lnTo>
                <a:close/>
              </a:path>
              <a:path extrusionOk="0" h="2125979" w="3382009">
                <a:moveTo>
                  <a:pt x="3350260" y="898702"/>
                </a:moveTo>
                <a:lnTo>
                  <a:pt x="3331260" y="898702"/>
                </a:lnTo>
                <a:lnTo>
                  <a:pt x="3350260" y="899183"/>
                </a:lnTo>
                <a:lnTo>
                  <a:pt x="3350260" y="898702"/>
                </a:lnTo>
                <a:close/>
              </a:path>
            </a:pathLst>
          </a:custGeom>
          <a:solidFill>
            <a:srgbClr val="1A616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2" name="Google Shape;322;p27"/>
          <p:cNvSpPr txBox="1"/>
          <p:nvPr/>
        </p:nvSpPr>
        <p:spPr>
          <a:xfrm>
            <a:off x="5728970" y="4192831"/>
            <a:ext cx="2893695" cy="1467646"/>
          </a:xfrm>
          <a:prstGeom prst="rect">
            <a:avLst/>
          </a:prstGeom>
          <a:noFill/>
          <a:ln>
            <a:noFill/>
          </a:ln>
        </p:spPr>
        <p:txBody>
          <a:bodyPr anchorCtr="0" anchor="t" bIns="0" lIns="0" spcFirstLastPara="1" rIns="0" wrap="square" tIns="625">
            <a:spAutoFit/>
          </a:bodyPr>
          <a:lstStyle/>
          <a:p>
            <a:pPr indent="0" lvl="0" marL="12700" marR="5080" rtl="0" algn="l">
              <a:lnSpc>
                <a:spcPct val="120000"/>
              </a:lnSpc>
              <a:spcBef>
                <a:spcPts val="0"/>
              </a:spcBef>
              <a:spcAft>
                <a:spcPts val="0"/>
              </a:spcAft>
              <a:buNone/>
            </a:pPr>
            <a:r>
              <a:rPr lang="nl-NL" sz="1150">
                <a:solidFill>
                  <a:schemeClr val="dk1"/>
                </a:solidFill>
                <a:latin typeface="Arimo"/>
                <a:ea typeface="Arimo"/>
                <a:cs typeface="Arimo"/>
                <a:sym typeface="Arimo"/>
              </a:rPr>
              <a:t>Ik denk dat zodra leraren zich realiseren hoe belangrijk het is om gewoon de manier waarop je misschien vragen stelt te veranderen, of de manier waarop studenten vragen stellen, te veranderen, het echt een heel wow-moment kan zijn.</a:t>
            </a:r>
            <a:br>
              <a:rPr lang="nl-NL" sz="1150">
                <a:solidFill>
                  <a:schemeClr val="dk1"/>
                </a:solidFill>
                <a:latin typeface="Arimo"/>
                <a:ea typeface="Arimo"/>
                <a:cs typeface="Arimo"/>
                <a:sym typeface="Arimo"/>
              </a:rPr>
            </a:br>
            <a:endParaRPr sz="1150">
              <a:solidFill>
                <a:schemeClr val="dk1"/>
              </a:solidFill>
              <a:latin typeface="Arimo"/>
              <a:ea typeface="Arimo"/>
              <a:cs typeface="Arimo"/>
              <a:sym typeface="Arimo"/>
            </a:endParaRPr>
          </a:p>
        </p:txBody>
      </p:sp>
      <p:sp>
        <p:nvSpPr>
          <p:cNvPr id="323" name="Google Shape;323;p27"/>
          <p:cNvSpPr txBox="1"/>
          <p:nvPr/>
        </p:nvSpPr>
        <p:spPr>
          <a:xfrm>
            <a:off x="5262662" y="7088779"/>
            <a:ext cx="167005" cy="16700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nl-NL" sz="1000">
                <a:solidFill>
                  <a:schemeClr val="dk1"/>
                </a:solidFill>
                <a:latin typeface="Arial"/>
                <a:ea typeface="Arial"/>
                <a:cs typeface="Arial"/>
                <a:sym typeface="Arial"/>
              </a:rPr>
              <a:t>11</a:t>
            </a:r>
            <a:endParaRPr sz="100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8" name="Shape 328"/>
        <p:cNvGrpSpPr/>
        <p:nvPr/>
      </p:nvGrpSpPr>
      <p:grpSpPr>
        <a:xfrm>
          <a:off x="0" y="0"/>
          <a:ext cx="0" cy="0"/>
          <a:chOff x="0" y="0"/>
          <a:chExt cx="0" cy="0"/>
        </a:xfrm>
      </p:grpSpPr>
      <p:sp>
        <p:nvSpPr>
          <p:cNvPr id="329" name="Google Shape;329;p28"/>
          <p:cNvSpPr txBox="1"/>
          <p:nvPr/>
        </p:nvSpPr>
        <p:spPr>
          <a:xfrm>
            <a:off x="5600700" y="755013"/>
            <a:ext cx="4699000" cy="5367944"/>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100">
            <a:spAutoFit/>
          </a:bodyPr>
          <a:lstStyle/>
          <a:p>
            <a:pPr indent="0" lvl="0" marL="96838" marR="97155" rtl="0" algn="just">
              <a:lnSpc>
                <a:spcPct val="120800"/>
              </a:lnSpc>
              <a:spcBef>
                <a:spcPts val="0"/>
              </a:spcBef>
              <a:spcAft>
                <a:spcPts val="0"/>
              </a:spcAft>
              <a:buNone/>
            </a:pPr>
            <a:r>
              <a:rPr lang="nl-NL" sz="1200">
                <a:solidFill>
                  <a:schemeClr val="dk1"/>
                </a:solidFill>
                <a:latin typeface="Arimo"/>
                <a:ea typeface="Arimo"/>
                <a:cs typeface="Arimo"/>
                <a:sym typeface="Arimo"/>
              </a:rPr>
              <a:t>In Engeland stelt het National Curriculum document¹ voor kinderen van 5-16 jaar dat studenten zich tijdens hun tijd op school moeten bekwamen in gesproken taal:</a:t>
            </a:r>
            <a:endParaRPr/>
          </a:p>
          <a:p>
            <a:pPr indent="0" lvl="0" marL="538163" marR="97155" rtl="0" algn="just">
              <a:lnSpc>
                <a:spcPct val="120800"/>
              </a:lnSpc>
              <a:spcBef>
                <a:spcPts val="300"/>
              </a:spcBef>
              <a:spcAft>
                <a:spcPts val="0"/>
              </a:spcAft>
              <a:buNone/>
            </a:pPr>
            <a:br>
              <a:rPr lang="nl-NL" sz="1200">
                <a:solidFill>
                  <a:schemeClr val="dk1"/>
                </a:solidFill>
                <a:latin typeface="Arimo"/>
                <a:ea typeface="Arimo"/>
                <a:cs typeface="Arimo"/>
                <a:sym typeface="Arimo"/>
              </a:rPr>
            </a:br>
            <a:r>
              <a:rPr i="1" lang="nl-NL" sz="1200">
                <a:solidFill>
                  <a:schemeClr val="dk1"/>
                </a:solidFill>
                <a:latin typeface="Arimo"/>
                <a:ea typeface="Arimo"/>
                <a:cs typeface="Arimo"/>
                <a:sym typeface="Arimo"/>
              </a:rPr>
              <a:t>6.2 </a:t>
            </a:r>
            <a:r>
              <a:rPr i="1" lang="nl-NL" sz="1200">
                <a:solidFill>
                  <a:srgbClr val="000000"/>
                </a:solidFill>
                <a:latin typeface="Arimo"/>
                <a:ea typeface="Arimo"/>
                <a:cs typeface="Arimo"/>
                <a:sym typeface="Arimo"/>
              </a:rPr>
              <a:t>S</a:t>
            </a:r>
            <a:r>
              <a:rPr b="0" i="1" lang="nl-NL" sz="1200" u="none" cap="none" strike="noStrike">
                <a:solidFill>
                  <a:srgbClr val="000000"/>
                </a:solidFill>
                <a:latin typeface="Arimo"/>
                <a:ea typeface="Arimo"/>
                <a:cs typeface="Arimo"/>
                <a:sym typeface="Arimo"/>
              </a:rPr>
              <a:t>tudenten</a:t>
            </a:r>
            <a:r>
              <a:rPr i="1" lang="nl-NL" sz="1200">
                <a:solidFill>
                  <a:schemeClr val="dk1"/>
                </a:solidFill>
                <a:latin typeface="Arimo"/>
                <a:ea typeface="Arimo"/>
                <a:cs typeface="Arimo"/>
                <a:sym typeface="Arimo"/>
              </a:rPr>
              <a:t> moeten worden geleerd om duidelijk te </a:t>
            </a:r>
            <a:r>
              <a:rPr b="1" i="1" lang="nl-NL" sz="1200">
                <a:solidFill>
                  <a:schemeClr val="dk1"/>
                </a:solidFill>
                <a:latin typeface="Arimo"/>
                <a:ea typeface="Arimo"/>
                <a:cs typeface="Arimo"/>
                <a:sym typeface="Arimo"/>
              </a:rPr>
              <a:t>spreken en ideeën vol vertrouwen </a:t>
            </a:r>
            <a:r>
              <a:rPr i="1" lang="nl-NL" sz="1200">
                <a:solidFill>
                  <a:schemeClr val="dk1"/>
                </a:solidFill>
                <a:latin typeface="Arimo"/>
                <a:ea typeface="Arimo"/>
                <a:cs typeface="Arimo"/>
                <a:sym typeface="Arimo"/>
              </a:rPr>
              <a:t>over te brengen met behulp van standaard Engels. Ze moeten leren om ideeën </a:t>
            </a:r>
            <a:r>
              <a:rPr b="1" i="1" lang="nl-NL" sz="1200">
                <a:solidFill>
                  <a:schemeClr val="dk1"/>
                </a:solidFill>
                <a:latin typeface="Arimo"/>
                <a:ea typeface="Arimo"/>
                <a:cs typeface="Arimo"/>
                <a:sym typeface="Arimo"/>
              </a:rPr>
              <a:t>met redenen </a:t>
            </a:r>
            <a:r>
              <a:rPr i="1" lang="nl-NL" sz="1200">
                <a:solidFill>
                  <a:schemeClr val="dk1"/>
                </a:solidFill>
                <a:latin typeface="Arimo"/>
                <a:ea typeface="Arimo"/>
                <a:cs typeface="Arimo"/>
                <a:sym typeface="Arimo"/>
              </a:rPr>
              <a:t>te rechtvaardigen; vragen stellen om het begrip te controleren; woordenschat ontwikkelen en kennis opbouwen; onderhandelen; evalueren en voortbouwen op de ideeën van anderen; en selecteer het juiste register voor effectieve communicatie. Ze moeten worden geleerd om goed gestructureerde beschrijvingen en verklaringen te geven en hun begrip te ontwikkelen door te speculeren, hypothesen te stellen en ideeën te verkennen. Dit zal hen in staat stellen om hun denken te verduidelijken en hun ideeën voor het schrijven te organiseren.</a:t>
            </a:r>
            <a:br>
              <a:rPr lang="nl-NL" sz="1400">
                <a:solidFill>
                  <a:schemeClr val="dk1"/>
                </a:solidFill>
                <a:latin typeface="Times New Roman"/>
                <a:ea typeface="Times New Roman"/>
                <a:cs typeface="Times New Roman"/>
                <a:sym typeface="Times New Roman"/>
              </a:rPr>
            </a:br>
            <a:endParaRPr sz="1400">
              <a:solidFill>
                <a:schemeClr val="dk1"/>
              </a:solidFill>
              <a:latin typeface="Times New Roman"/>
              <a:ea typeface="Times New Roman"/>
              <a:cs typeface="Times New Roman"/>
              <a:sym typeface="Times New Roman"/>
            </a:endParaRPr>
          </a:p>
          <a:p>
            <a:pPr indent="0" lvl="0" marL="81280" marR="97155" rtl="0" algn="just">
              <a:lnSpc>
                <a:spcPct val="121100"/>
              </a:lnSpc>
              <a:spcBef>
                <a:spcPts val="0"/>
              </a:spcBef>
              <a:spcAft>
                <a:spcPts val="0"/>
              </a:spcAft>
              <a:buNone/>
            </a:pPr>
            <a:r>
              <a:rPr lang="nl-NL" sz="1200">
                <a:solidFill>
                  <a:schemeClr val="dk1"/>
                </a:solidFill>
                <a:latin typeface="Arimo"/>
                <a:ea typeface="Arimo"/>
                <a:cs typeface="Arimo"/>
                <a:sym typeface="Arimo"/>
              </a:rPr>
              <a:t>De gemarkeerde zinnen in de bovenstaande verklaring tonen de overeenkomsten tussen de doelstellingen van de gesproken taal en de dialoog die essentieel is voor het leren in deel B. Wat je in je klas hoort, hangt natuurlijk af van de leeftijd en het stadium van je </a:t>
            </a:r>
            <a:r>
              <a:rPr b="0" i="0" lang="nl-NL" sz="1200" u="none" cap="none" strike="noStrike">
                <a:solidFill>
                  <a:srgbClr val="000000"/>
                </a:solidFill>
                <a:latin typeface="Arimo"/>
                <a:ea typeface="Arimo"/>
                <a:cs typeface="Arimo"/>
                <a:sym typeface="Arimo"/>
              </a:rPr>
              <a:t>studenten</a:t>
            </a:r>
            <a:r>
              <a:rPr lang="nl-NL" sz="1200">
                <a:solidFill>
                  <a:schemeClr val="dk1"/>
                </a:solidFill>
                <a:latin typeface="Arimo"/>
                <a:ea typeface="Arimo"/>
                <a:cs typeface="Arimo"/>
                <a:sym typeface="Arimo"/>
              </a:rPr>
              <a:t>.</a:t>
            </a:r>
            <a:endParaRPr sz="1200">
              <a:solidFill>
                <a:schemeClr val="dk1"/>
              </a:solidFill>
              <a:latin typeface="Arimo"/>
              <a:ea typeface="Arimo"/>
              <a:cs typeface="Arimo"/>
              <a:sym typeface="Arimo"/>
            </a:endParaRPr>
          </a:p>
        </p:txBody>
      </p:sp>
      <p:sp>
        <p:nvSpPr>
          <p:cNvPr id="330" name="Google Shape;330;p28"/>
          <p:cNvSpPr txBox="1"/>
          <p:nvPr/>
        </p:nvSpPr>
        <p:spPr>
          <a:xfrm>
            <a:off x="3800648" y="260513"/>
            <a:ext cx="3258038" cy="492443"/>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nl-NL" sz="1600">
                <a:solidFill>
                  <a:schemeClr val="dk1"/>
                </a:solidFill>
                <a:latin typeface="Arial"/>
                <a:ea typeface="Arial"/>
                <a:cs typeface="Arial"/>
                <a:sym typeface="Arial"/>
              </a:rPr>
              <a:t>Dialoog in verschillende vakken</a:t>
            </a:r>
            <a:br>
              <a:rPr b="1" lang="nl-NL" sz="1600">
                <a:solidFill>
                  <a:schemeClr val="dk1"/>
                </a:solidFill>
                <a:latin typeface="Arial"/>
                <a:ea typeface="Arial"/>
                <a:cs typeface="Arial"/>
                <a:sym typeface="Arial"/>
              </a:rPr>
            </a:br>
            <a:endParaRPr sz="1600">
              <a:solidFill>
                <a:schemeClr val="dk1"/>
              </a:solidFill>
              <a:latin typeface="Arial"/>
              <a:ea typeface="Arial"/>
              <a:cs typeface="Arial"/>
              <a:sym typeface="Arial"/>
            </a:endParaRPr>
          </a:p>
        </p:txBody>
      </p:sp>
      <p:sp>
        <p:nvSpPr>
          <p:cNvPr id="331" name="Google Shape;331;p28"/>
          <p:cNvSpPr txBox="1"/>
          <p:nvPr/>
        </p:nvSpPr>
        <p:spPr>
          <a:xfrm>
            <a:off x="639450" y="6829425"/>
            <a:ext cx="6536050" cy="169277"/>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aseline="30000" lang="nl-NL" sz="1100">
                <a:solidFill>
                  <a:schemeClr val="dk1"/>
                </a:solidFill>
                <a:latin typeface="Arial"/>
                <a:ea typeface="Arial"/>
                <a:cs typeface="Arial"/>
                <a:sym typeface="Arial"/>
              </a:rPr>
              <a:t>1</a:t>
            </a:r>
            <a:r>
              <a:rPr lang="nl-NL" sz="1100">
                <a:solidFill>
                  <a:schemeClr val="dk1"/>
                </a:solidFill>
                <a:latin typeface="Arial"/>
                <a:ea typeface="Arial"/>
                <a:cs typeface="Arial"/>
                <a:sym typeface="Arial"/>
              </a:rPr>
              <a:t> </a:t>
            </a:r>
            <a:r>
              <a:rPr lang="nl-NL" sz="1100" u="sng">
                <a:solidFill>
                  <a:srgbClr val="0000FF"/>
                </a:solidFill>
                <a:latin typeface="Arial"/>
                <a:ea typeface="Arial"/>
                <a:cs typeface="Arial"/>
                <a:sym typeface="Arial"/>
              </a:rPr>
              <a:t>https://</a:t>
            </a:r>
            <a:r>
              <a:rPr lang="nl-NL" sz="1100" u="sng">
                <a:solidFill>
                  <a:schemeClr val="hlink"/>
                </a:solidFill>
                <a:latin typeface="Arial"/>
                <a:ea typeface="Arial"/>
                <a:cs typeface="Arial"/>
                <a:sym typeface="Arial"/>
                <a:hlinkClick r:id="rId3"/>
              </a:rPr>
              <a:t>www.gov.uk/government/publications/national-curriculum-in-england-english-programmes-of-study</a:t>
            </a:r>
            <a:endParaRPr sz="1100">
              <a:solidFill>
                <a:schemeClr val="dk1"/>
              </a:solidFill>
              <a:latin typeface="Arial"/>
              <a:ea typeface="Arial"/>
              <a:cs typeface="Arial"/>
              <a:sym typeface="Arial"/>
            </a:endParaRPr>
          </a:p>
        </p:txBody>
      </p:sp>
      <p:sp>
        <p:nvSpPr>
          <p:cNvPr id="332" name="Google Shape;332;p28"/>
          <p:cNvSpPr txBox="1"/>
          <p:nvPr/>
        </p:nvSpPr>
        <p:spPr>
          <a:xfrm>
            <a:off x="393700" y="809625"/>
            <a:ext cx="4699000" cy="5165581"/>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6825">
            <a:spAutoFit/>
          </a:bodyPr>
          <a:lstStyle/>
          <a:p>
            <a:pPr indent="0" lvl="0" marL="83820" marR="203834" rtl="0" algn="l">
              <a:lnSpc>
                <a:spcPct val="121000"/>
              </a:lnSpc>
              <a:spcBef>
                <a:spcPts val="0"/>
              </a:spcBef>
              <a:spcAft>
                <a:spcPts val="0"/>
              </a:spcAft>
              <a:buNone/>
            </a:pPr>
            <a:r>
              <a:rPr lang="nl-NL" sz="1200">
                <a:solidFill>
                  <a:schemeClr val="dk1"/>
                </a:solidFill>
                <a:latin typeface="Arimo"/>
                <a:ea typeface="Arimo"/>
                <a:cs typeface="Arimo"/>
                <a:sym typeface="Arimo"/>
              </a:rPr>
              <a:t>T-SEDA-onderzoeken kunnen worden uitgevoerd over alle onderwerpen met studenten van elke leeftijd. Het helpen van studenten om hun dialoog te verbeteren, kan helpen bij het leren vanaf de vroegste jaren van de basisschool tot </a:t>
            </a:r>
            <a:r>
              <a:rPr b="0" i="0" lang="nl-NL" sz="1200" u="none" cap="none" strike="noStrike">
                <a:solidFill>
                  <a:srgbClr val="000000"/>
                </a:solidFill>
                <a:latin typeface="Arimo"/>
                <a:ea typeface="Arimo"/>
                <a:cs typeface="Arimo"/>
                <a:sym typeface="Arimo"/>
              </a:rPr>
              <a:t>studenten</a:t>
            </a:r>
            <a:r>
              <a:rPr lang="nl-NL" sz="1200">
                <a:solidFill>
                  <a:schemeClr val="dk1"/>
                </a:solidFill>
                <a:latin typeface="Arimo"/>
                <a:ea typeface="Arimo"/>
                <a:cs typeface="Arimo"/>
                <a:sym typeface="Arimo"/>
              </a:rPr>
              <a:t> in de schoolverlatersleeftijd.</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Leraren hebben de T-SEDA-toolkit op vele manieren gebruikt: primaire wiskunde; natuurkundelessen met 16-jarigen; psychologielessen met 16-jarigen; in secundaire geschiedenis en Engelse lessen. Dit zijn slechts enkele voorbeelden.</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Een typische reactie van deze leraren is dat dialogische praktijken "echt helpen om [studenten] kennis over dat onderwerp te ontwikkelen, en dat "het uitdagen van hun ideeën hen in een ander perspectief deed nadenken" (Jacob)</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Andere leraren wilden de dialoog van hun studenten observeren en verbeteren als onderdeel van de klascultuur in plaats van voor een specifiek onderwerp. Nadia wilde bijvoorbeeld onderzoeken of kinderen konden voortbouwen op elkaars ideeën over een reeks vakken zoals Engels, wiskunde, aardrijkskunde en geschiedenis. Een andere leraar, Lucy, ontdekte dat de studenten in haar klas gespreksregels en luistersignalen gebruikten om voort te bouwen op elkaars ideeën tijdens de klasdiscussie.</a:t>
            </a:r>
            <a:endParaRPr/>
          </a:p>
        </p:txBody>
      </p:sp>
      <p:sp>
        <p:nvSpPr>
          <p:cNvPr id="333" name="Google Shape;333;p28"/>
          <p:cNvSpPr txBox="1"/>
          <p:nvPr/>
        </p:nvSpPr>
        <p:spPr>
          <a:xfrm>
            <a:off x="5262662" y="7088779"/>
            <a:ext cx="167005" cy="16700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nl-NL" sz="1000">
                <a:solidFill>
                  <a:schemeClr val="dk1"/>
                </a:solidFill>
                <a:latin typeface="Arial"/>
                <a:ea typeface="Arial"/>
                <a:cs typeface="Arial"/>
                <a:sym typeface="Arial"/>
              </a:rPr>
              <a:t>12</a:t>
            </a:r>
            <a:endParaRPr sz="10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37" name="Shape 337"/>
        <p:cNvGrpSpPr/>
        <p:nvPr/>
      </p:nvGrpSpPr>
      <p:grpSpPr>
        <a:xfrm>
          <a:off x="0" y="0"/>
          <a:ext cx="0" cy="0"/>
          <a:chOff x="0" y="0"/>
          <a:chExt cx="0" cy="0"/>
        </a:xfrm>
      </p:grpSpPr>
      <p:sp>
        <p:nvSpPr>
          <p:cNvPr id="338" name="Google Shape;338;p29"/>
          <p:cNvSpPr/>
          <p:nvPr/>
        </p:nvSpPr>
        <p:spPr>
          <a:xfrm>
            <a:off x="627260" y="5408496"/>
            <a:ext cx="9768840" cy="1847850"/>
          </a:xfrm>
          <a:custGeom>
            <a:rect b="b" l="l" r="r" t="t"/>
            <a:pathLst>
              <a:path extrusionOk="0" h="1847850" w="9768840">
                <a:moveTo>
                  <a:pt x="0" y="0"/>
                </a:moveTo>
                <a:lnTo>
                  <a:pt x="9768840" y="0"/>
                </a:lnTo>
                <a:lnTo>
                  <a:pt x="9768840" y="1847850"/>
                </a:lnTo>
                <a:lnTo>
                  <a:pt x="0" y="1847850"/>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339" name="Google Shape;339;p29"/>
          <p:cNvGraphicFramePr/>
          <p:nvPr/>
        </p:nvGraphicFramePr>
        <p:xfrm>
          <a:off x="473429" y="200025"/>
          <a:ext cx="3000000" cy="3000000"/>
        </p:xfrm>
        <a:graphic>
          <a:graphicData uri="http://schemas.openxmlformats.org/drawingml/2006/table">
            <a:tbl>
              <a:tblPr bandRow="1" firstRow="1">
                <a:noFill/>
                <a:tableStyleId>{FB88F323-4204-4EEF-9806-543E2594AB4E}</a:tableStyleId>
              </a:tblPr>
              <a:tblGrid>
                <a:gridCol w="2739675"/>
                <a:gridCol w="3276600"/>
                <a:gridCol w="3730275"/>
              </a:tblGrid>
              <a:tr h="833425">
                <a:tc gridSpan="3">
                  <a:txBody>
                    <a:bodyPr/>
                    <a:lstStyle/>
                    <a:p>
                      <a:pPr indent="0" lvl="0" marL="177800" marR="0" rtl="0" algn="ctr">
                        <a:lnSpc>
                          <a:spcPct val="100000"/>
                        </a:lnSpc>
                        <a:spcBef>
                          <a:spcPts val="0"/>
                        </a:spcBef>
                        <a:spcAft>
                          <a:spcPts val="0"/>
                        </a:spcAft>
                        <a:buNone/>
                      </a:pPr>
                      <a:r>
                        <a:rPr b="1" lang="nl-NL" sz="1600"/>
                        <a:t>Gelijkheid en participatie van alle studenten</a:t>
                      </a:r>
                      <a:endParaRPr/>
                    </a:p>
                    <a:p>
                      <a:pPr indent="0" lvl="0" marL="177800" marR="0" rtl="0" algn="l">
                        <a:lnSpc>
                          <a:spcPct val="100000"/>
                        </a:lnSpc>
                        <a:spcBef>
                          <a:spcPts val="590"/>
                        </a:spcBef>
                        <a:spcAft>
                          <a:spcPts val="0"/>
                        </a:spcAft>
                        <a:buNone/>
                      </a:pPr>
                      <a:r>
                        <a:rPr b="0" lang="nl-NL" sz="1400"/>
                        <a:t>Educatieve dialoog kan helpen ruimte te creëren voor de stem van alle studenten en een meer inclusieve klasethos.</a:t>
                      </a:r>
                      <a:endParaRPr sz="1400">
                        <a:latin typeface="Arimo"/>
                        <a:ea typeface="Arimo"/>
                        <a:cs typeface="Arimo"/>
                        <a:sym typeface="Arimo"/>
                      </a:endParaRPr>
                    </a:p>
                  </a:txBody>
                  <a:tcPr marT="74925" marB="0" marR="0" marL="0"/>
                </a:tc>
                <a:tc hMerge="1"/>
                <a:tc hMerge="1"/>
              </a:tr>
              <a:tr h="4031000">
                <a:tc>
                  <a:txBody>
                    <a:bodyPr/>
                    <a:lstStyle/>
                    <a:p>
                      <a:pPr indent="0" lvl="0" marL="44450" marR="0" rtl="0" algn="l">
                        <a:lnSpc>
                          <a:spcPct val="100000"/>
                        </a:lnSpc>
                        <a:spcBef>
                          <a:spcPts val="0"/>
                        </a:spcBef>
                        <a:spcAft>
                          <a:spcPts val="0"/>
                        </a:spcAft>
                        <a:buNone/>
                      </a:pPr>
                      <a:r>
                        <a:rPr b="1" lang="nl-NL" sz="1200"/>
                        <a:t>Dialogische principes voor billijke deelname</a:t>
                      </a:r>
                      <a:br>
                        <a:rPr b="1" lang="nl-NL" sz="1200"/>
                      </a:br>
                      <a:endParaRPr sz="1300"/>
                    </a:p>
                    <a:p>
                      <a:pPr indent="-130175" lvl="0" marL="358775" marR="71755" rtl="0" algn="l">
                        <a:lnSpc>
                          <a:spcPct val="101699"/>
                        </a:lnSpc>
                        <a:spcBef>
                          <a:spcPts val="5"/>
                        </a:spcBef>
                        <a:spcAft>
                          <a:spcPts val="0"/>
                        </a:spcAft>
                        <a:buSzPts val="1200"/>
                        <a:buFont typeface="Arial"/>
                        <a:buChar char="•"/>
                      </a:pPr>
                      <a:r>
                        <a:rPr lang="nl-NL" sz="1200"/>
                        <a:t>Het begrip dialoog is intrinsiek inclusief de verschillende opvattingen en kennis van mensen</a:t>
                      </a:r>
                      <a:endParaRPr/>
                    </a:p>
                    <a:p>
                      <a:pPr indent="-44450" lvl="0" marL="358775" marR="71755" rtl="0" algn="l">
                        <a:lnSpc>
                          <a:spcPct val="101699"/>
                        </a:lnSpc>
                        <a:spcBef>
                          <a:spcPts val="5"/>
                        </a:spcBef>
                        <a:spcAft>
                          <a:spcPts val="0"/>
                        </a:spcAft>
                        <a:buSzPts val="1350"/>
                        <a:buFont typeface="Arial"/>
                        <a:buNone/>
                      </a:pPr>
                      <a:r>
                        <a:t/>
                      </a:r>
                      <a:endParaRPr sz="1350"/>
                    </a:p>
                    <a:p>
                      <a:pPr indent="-130175" lvl="0" marL="358775" marR="0" rtl="0" algn="l">
                        <a:lnSpc>
                          <a:spcPct val="100000"/>
                        </a:lnSpc>
                        <a:spcBef>
                          <a:spcPts val="0"/>
                        </a:spcBef>
                        <a:spcAft>
                          <a:spcPts val="0"/>
                        </a:spcAft>
                        <a:buSzPts val="1200"/>
                        <a:buFont typeface="Arial"/>
                        <a:buChar char="•"/>
                      </a:pPr>
                      <a:r>
                        <a:rPr lang="nl-NL" sz="1200"/>
                        <a:t>allen hebben het recht om gehoord te worden</a:t>
                      </a:r>
                      <a:endParaRPr/>
                    </a:p>
                    <a:p>
                      <a:pPr indent="-47625" lvl="0" marL="358775" marR="0" rtl="0" algn="l">
                        <a:lnSpc>
                          <a:spcPct val="100000"/>
                        </a:lnSpc>
                        <a:spcBef>
                          <a:spcPts val="0"/>
                        </a:spcBef>
                        <a:spcAft>
                          <a:spcPts val="0"/>
                        </a:spcAft>
                        <a:buSzPts val="1300"/>
                        <a:buFont typeface="Arial"/>
                        <a:buNone/>
                      </a:pPr>
                      <a:r>
                        <a:t/>
                      </a:r>
                      <a:endParaRPr sz="1300"/>
                    </a:p>
                    <a:p>
                      <a:pPr indent="-130175" lvl="0" marL="358775" marR="66675" rtl="0" algn="l">
                        <a:lnSpc>
                          <a:spcPct val="101699"/>
                        </a:lnSpc>
                        <a:spcBef>
                          <a:spcPts val="0"/>
                        </a:spcBef>
                        <a:spcAft>
                          <a:spcPts val="0"/>
                        </a:spcAft>
                        <a:buSzPts val="1200"/>
                        <a:buFont typeface="Arial"/>
                        <a:buChar char="•"/>
                      </a:pPr>
                      <a:r>
                        <a:rPr lang="nl-NL" sz="1200"/>
                        <a:t>Iedereen moet deelnemen om het leren van iedereen te bevorderen</a:t>
                      </a:r>
                      <a:endParaRPr/>
                    </a:p>
                    <a:p>
                      <a:pPr indent="-47625" lvl="0" marL="358775" marR="66675" rtl="0" algn="l">
                        <a:lnSpc>
                          <a:spcPct val="101699"/>
                        </a:lnSpc>
                        <a:spcBef>
                          <a:spcPts val="0"/>
                        </a:spcBef>
                        <a:spcAft>
                          <a:spcPts val="0"/>
                        </a:spcAft>
                        <a:buSzPts val="1300"/>
                        <a:buFont typeface="Arial"/>
                        <a:buNone/>
                      </a:pPr>
                      <a:r>
                        <a:t/>
                      </a:r>
                      <a:endParaRPr sz="1300"/>
                    </a:p>
                    <a:p>
                      <a:pPr indent="-130175" lvl="0" marL="358775" marR="85090" rtl="0" algn="l">
                        <a:lnSpc>
                          <a:spcPct val="101699"/>
                        </a:lnSpc>
                        <a:spcBef>
                          <a:spcPts val="0"/>
                        </a:spcBef>
                        <a:spcAft>
                          <a:spcPts val="0"/>
                        </a:spcAft>
                        <a:buSzPts val="1200"/>
                        <a:buFont typeface="Arial"/>
                        <a:buChar char="•"/>
                      </a:pPr>
                      <a:r>
                        <a:rPr lang="nl-NL" sz="1200"/>
                        <a:t>Het opnemen van verschillende stemmen en perspectieven zal bijdragen aan het begrip van wat dialoog in de praktijk betekent</a:t>
                      </a:r>
                      <a:endParaRPr sz="1200">
                        <a:latin typeface="Arimo"/>
                        <a:ea typeface="Arimo"/>
                        <a:cs typeface="Arimo"/>
                        <a:sym typeface="Arimo"/>
                      </a:endParaRPr>
                    </a:p>
                  </a:txBody>
                  <a:tcPr marT="29200" marB="0" marR="0" marL="0"/>
                </a:tc>
                <a:tc>
                  <a:txBody>
                    <a:bodyPr/>
                    <a:lstStyle/>
                    <a:p>
                      <a:pPr indent="0" lvl="0" marL="41275" marR="457834" rtl="0" algn="l">
                        <a:lnSpc>
                          <a:spcPct val="101699"/>
                        </a:lnSpc>
                        <a:spcBef>
                          <a:spcPts val="0"/>
                        </a:spcBef>
                        <a:spcAft>
                          <a:spcPts val="0"/>
                        </a:spcAft>
                        <a:buNone/>
                      </a:pPr>
                      <a:r>
                        <a:rPr b="1" lang="nl-NL" sz="1200"/>
                        <a:t>MAAR belemmeringen voor dialogische participatie voor alle studenten kunnen bestaan in:</a:t>
                      </a:r>
                      <a:br>
                        <a:rPr b="1" lang="nl-NL" sz="1200"/>
                      </a:br>
                      <a:endParaRPr sz="1300"/>
                    </a:p>
                    <a:p>
                      <a:pPr indent="-122238" lvl="0" marL="441325" marR="0" rtl="0" algn="l">
                        <a:lnSpc>
                          <a:spcPct val="100000"/>
                        </a:lnSpc>
                        <a:spcBef>
                          <a:spcPts val="0"/>
                        </a:spcBef>
                        <a:spcAft>
                          <a:spcPts val="0"/>
                        </a:spcAft>
                        <a:buSzPts val="1200"/>
                        <a:buFont typeface="Arial"/>
                        <a:buChar char="•"/>
                      </a:pPr>
                      <a:r>
                        <a:rPr lang="nl-NL" sz="1200"/>
                        <a:t>manieren van communiceren</a:t>
                      </a:r>
                      <a:endParaRPr/>
                    </a:p>
                    <a:p>
                      <a:pPr indent="-36513" lvl="0" marL="441325" marR="0" rtl="0" algn="l">
                        <a:lnSpc>
                          <a:spcPct val="100000"/>
                        </a:lnSpc>
                        <a:spcBef>
                          <a:spcPts val="0"/>
                        </a:spcBef>
                        <a:spcAft>
                          <a:spcPts val="0"/>
                        </a:spcAft>
                        <a:buSzPts val="1350"/>
                        <a:buFont typeface="Arial"/>
                        <a:buNone/>
                      </a:pPr>
                      <a:r>
                        <a:t/>
                      </a:r>
                      <a:endParaRPr sz="1350"/>
                    </a:p>
                    <a:p>
                      <a:pPr indent="-122238" lvl="0" marL="441325" marR="0" rtl="0" algn="l">
                        <a:lnSpc>
                          <a:spcPct val="100000"/>
                        </a:lnSpc>
                        <a:spcBef>
                          <a:spcPts val="5"/>
                        </a:spcBef>
                        <a:spcAft>
                          <a:spcPts val="0"/>
                        </a:spcAft>
                        <a:buSzPts val="1200"/>
                        <a:buFont typeface="Arial"/>
                        <a:buChar char="•"/>
                      </a:pPr>
                      <a:r>
                        <a:rPr lang="nl-NL" sz="1200"/>
                        <a:t>gebrek aan vertrouwen om deel te nemen</a:t>
                      </a:r>
                      <a:endParaRPr/>
                    </a:p>
                    <a:p>
                      <a:pPr indent="-39688" lvl="0" marL="441325" marR="0" rtl="0" algn="l">
                        <a:lnSpc>
                          <a:spcPct val="100000"/>
                        </a:lnSpc>
                        <a:spcBef>
                          <a:spcPts val="5"/>
                        </a:spcBef>
                        <a:spcAft>
                          <a:spcPts val="0"/>
                        </a:spcAft>
                        <a:buSzPts val="1300"/>
                        <a:buFont typeface="Arial"/>
                        <a:buNone/>
                      </a:pPr>
                      <a:r>
                        <a:t/>
                      </a:r>
                      <a:endParaRPr sz="1300"/>
                    </a:p>
                    <a:p>
                      <a:pPr indent="-122238" lvl="0" marL="441325" marR="142240" rtl="0" algn="l">
                        <a:lnSpc>
                          <a:spcPct val="101699"/>
                        </a:lnSpc>
                        <a:spcBef>
                          <a:spcPts val="0"/>
                        </a:spcBef>
                        <a:spcAft>
                          <a:spcPts val="0"/>
                        </a:spcAft>
                        <a:buSzPts val="1200"/>
                        <a:buFont typeface="Arial"/>
                        <a:buChar char="•"/>
                      </a:pPr>
                      <a:r>
                        <a:rPr lang="nl-NL" sz="1200"/>
                        <a:t>Inzicht in verschillende perspectieven en manieren van denken</a:t>
                      </a:r>
                      <a:endParaRPr/>
                    </a:p>
                    <a:p>
                      <a:pPr indent="-36513" lvl="0" marL="441325" marR="142240" rtl="0" algn="l">
                        <a:lnSpc>
                          <a:spcPct val="101699"/>
                        </a:lnSpc>
                        <a:spcBef>
                          <a:spcPts val="0"/>
                        </a:spcBef>
                        <a:spcAft>
                          <a:spcPts val="0"/>
                        </a:spcAft>
                        <a:buSzPts val="1350"/>
                        <a:buFont typeface="Arial"/>
                        <a:buNone/>
                      </a:pPr>
                      <a:r>
                        <a:t/>
                      </a:r>
                      <a:endParaRPr sz="1350"/>
                    </a:p>
                    <a:p>
                      <a:pPr indent="-122238" lvl="0" marL="441325" marR="0" rtl="0" algn="l">
                        <a:lnSpc>
                          <a:spcPct val="100000"/>
                        </a:lnSpc>
                        <a:spcBef>
                          <a:spcPts val="0"/>
                        </a:spcBef>
                        <a:spcAft>
                          <a:spcPts val="0"/>
                        </a:spcAft>
                        <a:buSzPts val="1200"/>
                        <a:buFont typeface="Arial"/>
                        <a:buChar char="•"/>
                      </a:pPr>
                      <a:r>
                        <a:rPr lang="nl-NL" sz="1200"/>
                        <a:t>acceptatie en waardering van diverse opvattingen</a:t>
                      </a:r>
                      <a:endParaRPr/>
                    </a:p>
                    <a:p>
                      <a:pPr indent="-39688" lvl="0" marL="441325" marR="0" rtl="0" algn="l">
                        <a:lnSpc>
                          <a:spcPct val="100000"/>
                        </a:lnSpc>
                        <a:spcBef>
                          <a:spcPts val="0"/>
                        </a:spcBef>
                        <a:spcAft>
                          <a:spcPts val="0"/>
                        </a:spcAft>
                        <a:buSzPts val="1300"/>
                        <a:buFont typeface="Arial"/>
                        <a:buNone/>
                      </a:pPr>
                      <a:r>
                        <a:t/>
                      </a:r>
                      <a:endParaRPr sz="1300"/>
                    </a:p>
                    <a:p>
                      <a:pPr indent="-122238" lvl="0" marL="441325" marR="141605" rtl="0" algn="l">
                        <a:lnSpc>
                          <a:spcPct val="101699"/>
                        </a:lnSpc>
                        <a:spcBef>
                          <a:spcPts val="5"/>
                        </a:spcBef>
                        <a:spcAft>
                          <a:spcPts val="0"/>
                        </a:spcAft>
                        <a:buSzPts val="1200"/>
                        <a:buFont typeface="Arial"/>
                        <a:buChar char="•"/>
                      </a:pPr>
                      <a:r>
                        <a:rPr lang="nl-NL" sz="1200"/>
                        <a:t>contrasterende percepties en motivaties voor participatie</a:t>
                      </a:r>
                      <a:endParaRPr/>
                    </a:p>
                    <a:p>
                      <a:pPr indent="-39688" lvl="0" marL="441325" marR="141605" rtl="0" algn="l">
                        <a:lnSpc>
                          <a:spcPct val="101699"/>
                        </a:lnSpc>
                        <a:spcBef>
                          <a:spcPts val="5"/>
                        </a:spcBef>
                        <a:spcAft>
                          <a:spcPts val="0"/>
                        </a:spcAft>
                        <a:buSzPts val="1300"/>
                        <a:buFont typeface="Arial"/>
                        <a:buNone/>
                      </a:pPr>
                      <a:r>
                        <a:t/>
                      </a:r>
                      <a:endParaRPr sz="1300"/>
                    </a:p>
                    <a:p>
                      <a:pPr indent="-122238" lvl="0" marL="441325" marR="516255" rtl="0" algn="l">
                        <a:lnSpc>
                          <a:spcPct val="101699"/>
                        </a:lnSpc>
                        <a:spcBef>
                          <a:spcPts val="0"/>
                        </a:spcBef>
                        <a:spcAft>
                          <a:spcPts val="0"/>
                        </a:spcAft>
                        <a:buSzPts val="1200"/>
                        <a:buFont typeface="Arial"/>
                        <a:buChar char="•"/>
                      </a:pPr>
                      <a:r>
                        <a:rPr lang="nl-NL" sz="1200"/>
                        <a:t>vooropgezette ideeën over 'vermogen' en vermogen om deel te nemen</a:t>
                      </a:r>
                      <a:endParaRPr/>
                    </a:p>
                    <a:p>
                      <a:pPr indent="-36513" lvl="0" marL="441325" marR="516255" rtl="0" algn="l">
                        <a:lnSpc>
                          <a:spcPct val="101699"/>
                        </a:lnSpc>
                        <a:spcBef>
                          <a:spcPts val="0"/>
                        </a:spcBef>
                        <a:spcAft>
                          <a:spcPts val="0"/>
                        </a:spcAft>
                        <a:buSzPts val="1350"/>
                        <a:buFont typeface="Arial"/>
                        <a:buNone/>
                      </a:pPr>
                      <a:r>
                        <a:t/>
                      </a:r>
                      <a:endParaRPr sz="1350"/>
                    </a:p>
                    <a:p>
                      <a:pPr indent="-122238" lvl="0" marL="441325" marR="0" rtl="0" algn="l">
                        <a:lnSpc>
                          <a:spcPct val="100000"/>
                        </a:lnSpc>
                        <a:spcBef>
                          <a:spcPts val="0"/>
                        </a:spcBef>
                        <a:spcAft>
                          <a:spcPts val="0"/>
                        </a:spcAft>
                        <a:buSzPts val="1200"/>
                        <a:buFont typeface="Arial"/>
                        <a:buChar char="•"/>
                      </a:pPr>
                      <a:r>
                        <a:rPr lang="nl-NL" sz="1200"/>
                        <a:t>Cognitieve uitdaging</a:t>
                      </a:r>
                      <a:endParaRPr sz="1200">
                        <a:latin typeface="Arimo"/>
                        <a:ea typeface="Arimo"/>
                        <a:cs typeface="Arimo"/>
                        <a:sym typeface="Arimo"/>
                      </a:endParaRPr>
                    </a:p>
                  </a:txBody>
                  <a:tcPr marT="34925" marB="0" marR="0" marL="0"/>
                </a:tc>
                <a:tc>
                  <a:txBody>
                    <a:bodyPr/>
                    <a:lstStyle/>
                    <a:p>
                      <a:pPr indent="0" lvl="0" marL="50800" marR="165735" rtl="0" algn="l">
                        <a:lnSpc>
                          <a:spcPct val="101699"/>
                        </a:lnSpc>
                        <a:spcBef>
                          <a:spcPts val="0"/>
                        </a:spcBef>
                        <a:spcAft>
                          <a:spcPts val="0"/>
                        </a:spcAft>
                        <a:buNone/>
                      </a:pPr>
                      <a:r>
                        <a:rPr b="1" lang="nl-NL" sz="1200"/>
                        <a:t>Het is dus belangrijk om rekening te houden met factoren die verband houden met de mensen die deelnemen en de context, zoals:</a:t>
                      </a:r>
                      <a:br>
                        <a:rPr b="1" lang="nl-NL" sz="1200"/>
                      </a:br>
                      <a:endParaRPr sz="1350"/>
                    </a:p>
                    <a:p>
                      <a:pPr indent="-139700" lvl="0" marL="358775" marR="395605" rtl="0" algn="l">
                        <a:lnSpc>
                          <a:spcPct val="108333"/>
                        </a:lnSpc>
                        <a:spcBef>
                          <a:spcPts val="5"/>
                        </a:spcBef>
                        <a:spcAft>
                          <a:spcPts val="0"/>
                        </a:spcAft>
                        <a:buSzPts val="1200"/>
                        <a:buFont typeface="Arial"/>
                        <a:buChar char="•"/>
                      </a:pPr>
                      <a:r>
                        <a:rPr lang="nl-NL" sz="1200"/>
                        <a:t>individuele verschillen in communicatie, inclusief non-verbal</a:t>
                      </a:r>
                      <a:endParaRPr sz="1200"/>
                    </a:p>
                    <a:p>
                      <a:pPr indent="-63500" lvl="0" marL="358775" marR="395605" rtl="0" algn="l">
                        <a:lnSpc>
                          <a:spcPct val="108333"/>
                        </a:lnSpc>
                        <a:spcBef>
                          <a:spcPts val="5"/>
                        </a:spcBef>
                        <a:spcAft>
                          <a:spcPts val="0"/>
                        </a:spcAft>
                        <a:buSzPts val="1200"/>
                        <a:buFont typeface="Arial"/>
                        <a:buNone/>
                      </a:pPr>
                      <a:r>
                        <a:t/>
                      </a:r>
                      <a:endParaRPr sz="1200"/>
                    </a:p>
                    <a:p>
                      <a:pPr indent="-139700" lvl="0" marL="358775" marR="0" rtl="0" algn="just">
                        <a:lnSpc>
                          <a:spcPct val="100000"/>
                        </a:lnSpc>
                        <a:spcBef>
                          <a:spcPts val="0"/>
                        </a:spcBef>
                        <a:spcAft>
                          <a:spcPts val="0"/>
                        </a:spcAft>
                        <a:buSzPts val="1200"/>
                        <a:buFont typeface="Arial"/>
                        <a:buChar char="•"/>
                      </a:pPr>
                      <a:r>
                        <a:rPr lang="nl-NL" sz="1200"/>
                        <a:t>culturele verschillen en overeenkomsten</a:t>
                      </a:r>
                      <a:endParaRPr/>
                    </a:p>
                    <a:p>
                      <a:pPr indent="-63500" lvl="0" marL="358775" marR="0" rtl="0" algn="just">
                        <a:lnSpc>
                          <a:spcPct val="100000"/>
                        </a:lnSpc>
                        <a:spcBef>
                          <a:spcPts val="0"/>
                        </a:spcBef>
                        <a:spcAft>
                          <a:spcPts val="0"/>
                        </a:spcAft>
                        <a:buSzPts val="1200"/>
                        <a:buFont typeface="Arial"/>
                        <a:buNone/>
                      </a:pPr>
                      <a:r>
                        <a:t/>
                      </a:r>
                      <a:endParaRPr sz="1200"/>
                    </a:p>
                    <a:p>
                      <a:pPr indent="-139700" lvl="0" marL="358775" marR="93345" rtl="0" algn="l">
                        <a:lnSpc>
                          <a:spcPct val="101699"/>
                        </a:lnSpc>
                        <a:spcBef>
                          <a:spcPts val="0"/>
                        </a:spcBef>
                        <a:spcAft>
                          <a:spcPts val="0"/>
                        </a:spcAft>
                        <a:buSzPts val="1200"/>
                        <a:buFont typeface="Arial"/>
                        <a:buChar char="•"/>
                      </a:pPr>
                      <a:r>
                        <a:rPr lang="nl-NL" sz="1200"/>
                        <a:t>klasstructuren, routines, activiteiten en omgeving (fysiek en sociaal)</a:t>
                      </a:r>
                      <a:endParaRPr sz="1250"/>
                    </a:p>
                    <a:p>
                      <a:pPr indent="0" lvl="0" marL="50800" marR="0" rtl="0" algn="l">
                        <a:lnSpc>
                          <a:spcPct val="100000"/>
                        </a:lnSpc>
                        <a:spcBef>
                          <a:spcPts val="5"/>
                        </a:spcBef>
                        <a:spcAft>
                          <a:spcPts val="0"/>
                        </a:spcAft>
                        <a:buNone/>
                      </a:pPr>
                      <a:r>
                        <a:rPr b="1" lang="nl-NL" sz="1100"/>
                        <a:t>PRAKTISCHE MAATREGELEN kunnen zijn:</a:t>
                      </a:r>
                      <a:br>
                        <a:rPr b="1" lang="nl-NL" sz="1100"/>
                      </a:br>
                      <a:endParaRPr sz="900"/>
                    </a:p>
                    <a:p>
                      <a:pPr indent="-171450" lvl="0" marL="390525" marR="368300" rtl="0" algn="l">
                        <a:lnSpc>
                          <a:spcPct val="101699"/>
                        </a:lnSpc>
                        <a:spcBef>
                          <a:spcPts val="0"/>
                        </a:spcBef>
                        <a:spcAft>
                          <a:spcPts val="0"/>
                        </a:spcAft>
                        <a:buSzPts val="1200"/>
                        <a:buFont typeface="Arial"/>
                        <a:buChar char="•"/>
                      </a:pPr>
                      <a:r>
                        <a:rPr lang="nl-NL" sz="1200"/>
                        <a:t>het bespreken van de waarde van het luisteren naar andere stemmen in uw omgeving</a:t>
                      </a:r>
                      <a:endParaRPr/>
                    </a:p>
                    <a:p>
                      <a:pPr indent="-95250" lvl="0" marL="390525" marR="368300" rtl="0" algn="l">
                        <a:lnSpc>
                          <a:spcPct val="101699"/>
                        </a:lnSpc>
                        <a:spcBef>
                          <a:spcPts val="0"/>
                        </a:spcBef>
                        <a:spcAft>
                          <a:spcPts val="0"/>
                        </a:spcAft>
                        <a:buSzPts val="1200"/>
                        <a:buFont typeface="Arial"/>
                        <a:buNone/>
                      </a:pPr>
                      <a:r>
                        <a:t/>
                      </a:r>
                      <a:endParaRPr sz="1200"/>
                    </a:p>
                    <a:p>
                      <a:pPr indent="-171450" lvl="0" marL="390525" marR="368300" rtl="0" algn="l">
                        <a:lnSpc>
                          <a:spcPct val="101699"/>
                        </a:lnSpc>
                        <a:spcBef>
                          <a:spcPts val="0"/>
                        </a:spcBef>
                        <a:spcAft>
                          <a:spcPts val="0"/>
                        </a:spcAft>
                        <a:buSzPts val="1200"/>
                        <a:buFont typeface="Arial"/>
                        <a:buChar char="•"/>
                      </a:pPr>
                      <a:r>
                        <a:rPr lang="nl-NL" sz="1200"/>
                        <a:t>het aanpassen en uitbreiden van de observatiesjablonen in de T-SEDA-toolkit om specifieke vragen over inclusie te beantwoorden</a:t>
                      </a:r>
                      <a:endParaRPr/>
                    </a:p>
                    <a:p>
                      <a:pPr indent="-95250" lvl="0" marL="390525" marR="368300" rtl="0" algn="l">
                        <a:lnSpc>
                          <a:spcPct val="101699"/>
                        </a:lnSpc>
                        <a:spcBef>
                          <a:spcPts val="0"/>
                        </a:spcBef>
                        <a:spcAft>
                          <a:spcPts val="0"/>
                        </a:spcAft>
                        <a:buSzPts val="1200"/>
                        <a:buFont typeface="Arial"/>
                        <a:buNone/>
                      </a:pPr>
                      <a:r>
                        <a:t/>
                      </a:r>
                      <a:endParaRPr sz="1200"/>
                    </a:p>
                    <a:p>
                      <a:pPr indent="-171450" lvl="0" marL="390525" marR="368300" rtl="0" algn="l">
                        <a:lnSpc>
                          <a:spcPct val="101699"/>
                        </a:lnSpc>
                        <a:spcBef>
                          <a:spcPts val="0"/>
                        </a:spcBef>
                        <a:spcAft>
                          <a:spcPts val="0"/>
                        </a:spcAft>
                        <a:buSzPts val="1200"/>
                        <a:buFont typeface="Arial"/>
                        <a:buChar char="•"/>
                      </a:pPr>
                      <a:r>
                        <a:rPr lang="nl-NL" sz="1200"/>
                        <a:t>Het ontwikkelen van nieuwe structuren, ondersteuning voor groepsinteractie en cultureel bewustzijn</a:t>
                      </a:r>
                      <a:endParaRPr/>
                    </a:p>
                    <a:p>
                      <a:pPr indent="-95250" lvl="0" marL="390525" marR="368300" rtl="0" algn="l">
                        <a:lnSpc>
                          <a:spcPct val="101699"/>
                        </a:lnSpc>
                        <a:spcBef>
                          <a:spcPts val="0"/>
                        </a:spcBef>
                        <a:spcAft>
                          <a:spcPts val="0"/>
                        </a:spcAft>
                        <a:buSzPts val="1200"/>
                        <a:buFont typeface="Arial"/>
                        <a:buNone/>
                      </a:pPr>
                      <a:r>
                        <a:t/>
                      </a:r>
                      <a:endParaRPr sz="1200">
                        <a:latin typeface="Arial"/>
                        <a:ea typeface="Arial"/>
                        <a:cs typeface="Arial"/>
                        <a:sym typeface="Arial"/>
                      </a:endParaRPr>
                    </a:p>
                  </a:txBody>
                  <a:tcPr marT="34925" marB="0" marR="0" marL="0"/>
                </a:tc>
              </a:tr>
              <a:tr h="1821275">
                <a:tc gridSpan="3">
                  <a:txBody>
                    <a:bodyPr/>
                    <a:lstStyle/>
                    <a:p>
                      <a:pPr indent="0" lvl="0" marL="151765" marR="0" rtl="0" algn="just">
                        <a:lnSpc>
                          <a:spcPct val="100000"/>
                        </a:lnSpc>
                        <a:spcBef>
                          <a:spcPts val="0"/>
                        </a:spcBef>
                        <a:spcAft>
                          <a:spcPts val="0"/>
                        </a:spcAft>
                        <a:buNone/>
                      </a:pPr>
                      <a:r>
                        <a:rPr b="1" lang="nl-NL" sz="1400"/>
                        <a:t>Studenten uit het autistisch spectrum betrekken bij de dialoog</a:t>
                      </a:r>
                      <a:br>
                        <a:rPr b="1" lang="nl-NL" sz="1400"/>
                      </a:br>
                      <a:r>
                        <a:rPr lang="nl-NL" sz="1000"/>
                        <a:t>Ana Laura Trigo Clapés heeft bijvoorbeeld manieren bedacht om het T-SEDA-coderingsschema aan te passen aan de communicatiekenmerken die verband houden met autisme. Sommige van de strategieën werden verrijkt en voegden suggesties toe over hoe ze konden worden geïmplementeerd om het begrip van studenten van de inhoud en structuur van de dialoog te ondersteunen en wat er van hun deelname wordt verwacht. Er werden zes hoofdfuncties toegevoegd, waaronder het opnemen van visuele of fysieke representaties, expliciet zijn, informatie opsplitsen in stappen, opties bieden, de dialoog met collega's bemiddelen en 1-op-1 ondersteuning bieden. Andere nieuwe strategieën met betrekking tot het configureren van de fysieke klasomgeving en het plannen van vriendelijkere activiteiten die mogelijkheden bieden voor verschillende vormen van bijdrage. Neem contact met </a:t>
                      </a:r>
                      <a:r>
                        <a:rPr lang="nl-NL" sz="1000" u="sng">
                          <a:solidFill>
                            <a:schemeClr val="hlink"/>
                          </a:solidFill>
                          <a:hlinkClick r:id="rId3"/>
                        </a:rPr>
                        <a:t>t-seda@educ.cam.ac.uk</a:t>
                      </a:r>
                      <a:r>
                        <a:rPr lang="nl-NL" sz="1000"/>
                        <a:t> op voor meer informatie over de gratis beschikbare bronnen.</a:t>
                      </a:r>
                      <a:br>
                        <a:rPr lang="nl-NL" sz="1000"/>
                      </a:br>
                      <a:r>
                        <a:rPr lang="nl-NL" sz="1000"/>
                        <a:t>13</a:t>
                      </a:r>
                      <a:br>
                        <a:rPr lang="nl-NL" sz="1000"/>
                      </a:br>
                      <a:endParaRPr sz="1000">
                        <a:latin typeface="Arial"/>
                        <a:ea typeface="Arial"/>
                        <a:cs typeface="Arial"/>
                        <a:sym typeface="Arial"/>
                      </a:endParaRPr>
                    </a:p>
                  </a:txBody>
                  <a:tcPr marT="107325" marB="0" marR="0" marL="0"/>
                </a:tc>
                <a:tc hMerge="1"/>
                <a:tc hMerge="1"/>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43" name="Shape 343"/>
        <p:cNvGrpSpPr/>
        <p:nvPr/>
      </p:nvGrpSpPr>
      <p:grpSpPr>
        <a:xfrm>
          <a:off x="0" y="0"/>
          <a:ext cx="0" cy="0"/>
          <a:chOff x="0" y="0"/>
          <a:chExt cx="0" cy="0"/>
        </a:xfrm>
      </p:grpSpPr>
      <p:sp>
        <p:nvSpPr>
          <p:cNvPr id="344" name="Google Shape;344;p30"/>
          <p:cNvSpPr txBox="1"/>
          <p:nvPr/>
        </p:nvSpPr>
        <p:spPr>
          <a:xfrm>
            <a:off x="602888" y="657225"/>
            <a:ext cx="3206236" cy="847027"/>
          </a:xfrm>
          <a:prstGeom prst="rect">
            <a:avLst/>
          </a:prstGeom>
          <a:solidFill>
            <a:srgbClr val="D9F1F6"/>
          </a:solidFill>
          <a:ln>
            <a:noFill/>
          </a:ln>
        </p:spPr>
        <p:txBody>
          <a:bodyPr anchorCtr="0" anchor="t" bIns="0" lIns="0" spcFirstLastPara="1" rIns="0" wrap="square" tIns="15875">
            <a:spAutoFit/>
          </a:bodyPr>
          <a:lstStyle/>
          <a:p>
            <a:pPr indent="0" lvl="0" marL="26034" marR="0" rtl="0" algn="l">
              <a:lnSpc>
                <a:spcPct val="100000"/>
              </a:lnSpc>
              <a:spcBef>
                <a:spcPts val="0"/>
              </a:spcBef>
              <a:spcAft>
                <a:spcPts val="0"/>
              </a:spcAft>
              <a:buNone/>
            </a:pPr>
            <a:r>
              <a:rPr b="1" lang="nl-NL" sz="1800">
                <a:solidFill>
                  <a:srgbClr val="1A616F"/>
                </a:solidFill>
                <a:latin typeface="Arial"/>
                <a:ea typeface="Arial"/>
                <a:cs typeface="Arial"/>
                <a:sym typeface="Arial"/>
              </a:rPr>
              <a:t>Deel d. Hoe productief is de dialoog in mijn klas?  Een zelfaudit voor leerkrachten</a:t>
            </a:r>
            <a:endParaRPr sz="1800">
              <a:solidFill>
                <a:schemeClr val="dk1"/>
              </a:solidFill>
              <a:latin typeface="Arial"/>
              <a:ea typeface="Arial"/>
              <a:cs typeface="Arial"/>
              <a:sym typeface="Arial"/>
            </a:endParaRPr>
          </a:p>
        </p:txBody>
      </p:sp>
      <p:sp>
        <p:nvSpPr>
          <p:cNvPr id="345" name="Google Shape;345;p30"/>
          <p:cNvSpPr txBox="1"/>
          <p:nvPr/>
        </p:nvSpPr>
        <p:spPr>
          <a:xfrm>
            <a:off x="4885316" y="724288"/>
            <a:ext cx="1680584" cy="492443"/>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nl-NL" sz="1600">
                <a:solidFill>
                  <a:schemeClr val="dk1"/>
                </a:solidFill>
                <a:latin typeface="Arial"/>
                <a:ea typeface="Arial"/>
                <a:cs typeface="Arial"/>
                <a:sym typeface="Arial"/>
              </a:rPr>
              <a:t>Zelfaudit</a:t>
            </a:r>
            <a:br>
              <a:rPr b="1" lang="nl-NL" sz="1600">
                <a:solidFill>
                  <a:schemeClr val="dk1"/>
                </a:solidFill>
                <a:latin typeface="Arial"/>
                <a:ea typeface="Arial"/>
                <a:cs typeface="Arial"/>
                <a:sym typeface="Arial"/>
              </a:rPr>
            </a:br>
            <a:endParaRPr sz="1600">
              <a:solidFill>
                <a:schemeClr val="dk1"/>
              </a:solidFill>
              <a:latin typeface="Arial"/>
              <a:ea typeface="Arial"/>
              <a:cs typeface="Arial"/>
              <a:sym typeface="Arial"/>
            </a:endParaRPr>
          </a:p>
        </p:txBody>
      </p:sp>
      <p:sp>
        <p:nvSpPr>
          <p:cNvPr id="346" name="Google Shape;346;p30"/>
          <p:cNvSpPr txBox="1"/>
          <p:nvPr/>
        </p:nvSpPr>
        <p:spPr>
          <a:xfrm>
            <a:off x="630555" y="2001410"/>
            <a:ext cx="9746615" cy="3614836"/>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6825">
            <a:spAutoFit/>
          </a:bodyPr>
          <a:lstStyle/>
          <a:p>
            <a:pPr indent="0" lvl="0" marL="81915" marR="93980" rtl="0" algn="l">
              <a:lnSpc>
                <a:spcPct val="121700"/>
              </a:lnSpc>
              <a:spcBef>
                <a:spcPts val="0"/>
              </a:spcBef>
              <a:spcAft>
                <a:spcPts val="0"/>
              </a:spcAft>
              <a:buNone/>
            </a:pPr>
            <a:r>
              <a:rPr lang="nl-NL" sz="1200">
                <a:solidFill>
                  <a:schemeClr val="dk1"/>
                </a:solidFill>
                <a:latin typeface="Arial"/>
                <a:ea typeface="Arial"/>
                <a:cs typeface="Arial"/>
                <a:sym typeface="Arial"/>
              </a:rPr>
              <a:t>Misschien wilt u beginnen met het uitvoeren van een zelfcontrole1. Maar vergeet niet dat we controleverklaringen soms anders begrijpen. Een grondregel, zoals </a:t>
            </a:r>
            <a:r>
              <a:rPr b="1" lang="nl-NL" sz="1200">
                <a:solidFill>
                  <a:schemeClr val="dk1"/>
                </a:solidFill>
                <a:latin typeface="Arial"/>
                <a:ea typeface="Arial"/>
                <a:cs typeface="Arial"/>
                <a:sym typeface="Arial"/>
              </a:rPr>
              <a:t>'we vertrouwen en luisteren allemaal naar elkaar</a:t>
            </a:r>
            <a:r>
              <a:rPr lang="nl-NL" sz="1200">
                <a:solidFill>
                  <a:schemeClr val="dk1"/>
                </a:solidFill>
                <a:latin typeface="Arial"/>
                <a:ea typeface="Arial"/>
                <a:cs typeface="Arial"/>
                <a:sym typeface="Arial"/>
              </a:rPr>
              <a:t>', heeft bijvoorbeeld verschillende mogelijke betekenissen, zoals2</a:t>
            </a:r>
            <a:endParaRPr/>
          </a:p>
          <a:p>
            <a:pPr indent="-171450" lvl="0" marL="253365" marR="93980" rtl="0" algn="l">
              <a:lnSpc>
                <a:spcPct val="121700"/>
              </a:lnSpc>
              <a:spcBef>
                <a:spcPts val="290"/>
              </a:spcBef>
              <a:spcAft>
                <a:spcPts val="0"/>
              </a:spcAft>
              <a:buClr>
                <a:schemeClr val="dk1"/>
              </a:buClr>
              <a:buSzPts val="1200"/>
              <a:buFont typeface="Arial"/>
              <a:buChar char="•"/>
            </a:pPr>
            <a:r>
              <a:rPr lang="nl-NL" sz="1200">
                <a:solidFill>
                  <a:schemeClr val="dk1"/>
                </a:solidFill>
                <a:latin typeface="Arial"/>
                <a:ea typeface="Arial"/>
                <a:cs typeface="Arial"/>
                <a:sym typeface="Arial"/>
              </a:rPr>
              <a:t>het bevorderen van interpersoonlijke relaties</a:t>
            </a:r>
            <a:br>
              <a:rPr lang="nl-NL" sz="1200">
                <a:solidFill>
                  <a:schemeClr val="dk1"/>
                </a:solidFill>
                <a:latin typeface="Arial"/>
                <a:ea typeface="Arial"/>
                <a:cs typeface="Arial"/>
                <a:sym typeface="Arial"/>
              </a:rPr>
            </a:br>
            <a:r>
              <a:rPr lang="nl-NL" sz="1200">
                <a:solidFill>
                  <a:schemeClr val="dk1"/>
                </a:solidFill>
                <a:latin typeface="Arial"/>
                <a:ea typeface="Arial"/>
                <a:cs typeface="Arial"/>
                <a:sym typeface="Arial"/>
              </a:rPr>
              <a:t>ieders ideeën horen</a:t>
            </a:r>
            <a:br>
              <a:rPr lang="nl-NL" sz="1200">
                <a:solidFill>
                  <a:schemeClr val="dk1"/>
                </a:solidFill>
                <a:latin typeface="Arial"/>
                <a:ea typeface="Arial"/>
                <a:cs typeface="Arial"/>
                <a:sym typeface="Arial"/>
              </a:rPr>
            </a:br>
            <a:r>
              <a:rPr lang="nl-NL" sz="1200">
                <a:solidFill>
                  <a:schemeClr val="dk1"/>
                </a:solidFill>
                <a:latin typeface="Arial"/>
                <a:ea typeface="Arial"/>
                <a:cs typeface="Arial"/>
                <a:sym typeface="Arial"/>
              </a:rPr>
              <a:t>leren van elkaars denken</a:t>
            </a:r>
            <a:endParaRPr/>
          </a:p>
          <a:p>
            <a:pPr indent="0" lvl="0" marL="81915" marR="93980" rtl="0" algn="l">
              <a:lnSpc>
                <a:spcPct val="121700"/>
              </a:lnSpc>
              <a:spcBef>
                <a:spcPts val="290"/>
              </a:spcBef>
              <a:spcAft>
                <a:spcPts val="0"/>
              </a:spcAft>
              <a:buNone/>
            </a:pPr>
            <a:r>
              <a:rPr lang="nl-NL" sz="1200">
                <a:solidFill>
                  <a:schemeClr val="dk1"/>
                </a:solidFill>
                <a:latin typeface="Arial"/>
                <a:ea typeface="Arial"/>
                <a:cs typeface="Arial"/>
                <a:sym typeface="Arial"/>
              </a:rPr>
              <a:t>Uw zelfaudit zal u helpen om de kenmerken van uw huidige klaspraktijk te identificeren. Het zal u ook helpen om:</a:t>
            </a:r>
            <a:endParaRPr/>
          </a:p>
          <a:p>
            <a:pPr indent="-171450" lvl="0" marL="253365" marR="93980" rtl="0" algn="l">
              <a:lnSpc>
                <a:spcPct val="121700"/>
              </a:lnSpc>
              <a:spcBef>
                <a:spcPts val="290"/>
              </a:spcBef>
              <a:spcAft>
                <a:spcPts val="0"/>
              </a:spcAft>
              <a:buClr>
                <a:schemeClr val="dk1"/>
              </a:buClr>
              <a:buSzPts val="1200"/>
              <a:buFont typeface="Arial"/>
              <a:buChar char="•"/>
            </a:pPr>
            <a:r>
              <a:rPr lang="nl-NL" sz="1200">
                <a:solidFill>
                  <a:schemeClr val="dk1"/>
                </a:solidFill>
                <a:latin typeface="Arial"/>
                <a:ea typeface="Arial"/>
                <a:cs typeface="Arial"/>
                <a:sym typeface="Arial"/>
              </a:rPr>
              <a:t>Begin uw reflectieve cyclus door u te concentreren op uw interesses en probeer na te denken over uw vraag</a:t>
            </a:r>
            <a:br>
              <a:rPr lang="nl-NL" sz="1200">
                <a:solidFill>
                  <a:schemeClr val="dk1"/>
                </a:solidFill>
                <a:latin typeface="Arial"/>
                <a:ea typeface="Arial"/>
                <a:cs typeface="Arial"/>
                <a:sym typeface="Arial"/>
              </a:rPr>
            </a:br>
            <a:r>
              <a:rPr lang="nl-NL" sz="1200">
                <a:solidFill>
                  <a:schemeClr val="dk1"/>
                </a:solidFill>
                <a:latin typeface="Arial"/>
                <a:ea typeface="Arial"/>
                <a:cs typeface="Arial"/>
                <a:sym typeface="Arial"/>
              </a:rPr>
              <a:t>reflecteer en monitor wat er gebeurt terwijl je verder gaat</a:t>
            </a:r>
            <a:br>
              <a:rPr lang="nl-NL" sz="1200">
                <a:solidFill>
                  <a:schemeClr val="dk1"/>
                </a:solidFill>
                <a:latin typeface="Arial"/>
                <a:ea typeface="Arial"/>
                <a:cs typeface="Arial"/>
                <a:sym typeface="Arial"/>
              </a:rPr>
            </a:br>
            <a:r>
              <a:rPr lang="nl-NL" sz="1200">
                <a:solidFill>
                  <a:schemeClr val="dk1"/>
                </a:solidFill>
                <a:latin typeface="Arial"/>
                <a:ea typeface="Arial"/>
                <a:cs typeface="Arial"/>
                <a:sym typeface="Arial"/>
              </a:rPr>
              <a:t>Zie hoe de dialoog in uw klaslokaal is veranderd door de audit na uw aanvraag te herhalen</a:t>
            </a:r>
            <a:endParaRPr/>
          </a:p>
          <a:p>
            <a:pPr indent="0" lvl="0" marL="81915" marR="93980" rtl="0" algn="l">
              <a:lnSpc>
                <a:spcPct val="121700"/>
              </a:lnSpc>
              <a:spcBef>
                <a:spcPts val="290"/>
              </a:spcBef>
              <a:spcAft>
                <a:spcPts val="0"/>
              </a:spcAft>
              <a:buNone/>
            </a:pPr>
            <a:r>
              <a:rPr lang="nl-NL" sz="1200">
                <a:solidFill>
                  <a:schemeClr val="dk1"/>
                </a:solidFill>
                <a:latin typeface="Arial"/>
                <a:ea typeface="Arial"/>
                <a:cs typeface="Arial"/>
                <a:sym typeface="Arial"/>
              </a:rPr>
              <a:t>U vindt de zelfcontrole op de volgende pagina en een downloadbare versie is beschikbaar op de T-SEDA-website die u kunt voltooien.</a:t>
            </a:r>
            <a:br>
              <a:rPr lang="nl-NL" sz="1200">
                <a:solidFill>
                  <a:schemeClr val="dk1"/>
                </a:solidFill>
                <a:latin typeface="Arial"/>
                <a:ea typeface="Arial"/>
                <a:cs typeface="Arial"/>
                <a:sym typeface="Arial"/>
              </a:rPr>
            </a:br>
            <a:r>
              <a:rPr lang="nl-NL" sz="1200">
                <a:solidFill>
                  <a:schemeClr val="dk1"/>
                </a:solidFill>
                <a:latin typeface="Arial"/>
                <a:ea typeface="Arial"/>
                <a:cs typeface="Arial"/>
                <a:sym typeface="Arial"/>
              </a:rPr>
              <a:t>Tool 2H, Dialogic Teaching Questionnaire - Assessment of their practice biedt u ook de mogelijkheid om na te denken over uw praktijk. Je kunt dit op verschillende momenten doen terwijl je een onderzoek uitvoert om vast te leggen hoe je praktijk zou kunnen veranderen.</a:t>
            </a:r>
            <a:br>
              <a:rPr lang="nl-NL" sz="1200">
                <a:solidFill>
                  <a:schemeClr val="dk1"/>
                </a:solidFill>
                <a:latin typeface="Arial"/>
                <a:ea typeface="Arial"/>
                <a:cs typeface="Arial"/>
                <a:sym typeface="Arial"/>
              </a:rPr>
            </a:br>
            <a:r>
              <a:rPr lang="nl-NL" sz="1200">
                <a:solidFill>
                  <a:schemeClr val="dk1"/>
                </a:solidFill>
                <a:latin typeface="Arial"/>
                <a:ea typeface="Arial"/>
                <a:cs typeface="Arial"/>
                <a:sym typeface="Arial"/>
              </a:rPr>
              <a:t>            </a:t>
            </a:r>
            <a:r>
              <a:rPr lang="nl-NL" sz="1200" u="sng">
                <a:solidFill>
                  <a:schemeClr val="hlink"/>
                </a:solidFill>
                <a:latin typeface="Arial"/>
                <a:ea typeface="Arial"/>
                <a:cs typeface="Arial"/>
                <a:sym typeface="Arial"/>
                <a:hlinkClick r:id="rId3"/>
              </a:rPr>
              <a:t>Video 6: Je zelfaudit voltooien</a:t>
            </a:r>
            <a:br>
              <a:rPr lang="nl-NL" sz="1200">
                <a:solidFill>
                  <a:schemeClr val="dk1"/>
                </a:solidFill>
                <a:latin typeface="Arial"/>
                <a:ea typeface="Arial"/>
                <a:cs typeface="Arial"/>
                <a:sym typeface="Arial"/>
              </a:rPr>
            </a:br>
            <a:endParaRPr b="1" sz="1200" u="sng">
              <a:solidFill>
                <a:srgbClr val="0000FF"/>
              </a:solidFill>
              <a:latin typeface="Arial"/>
              <a:ea typeface="Arial"/>
              <a:cs typeface="Arial"/>
              <a:sym typeface="Arial"/>
            </a:endParaRPr>
          </a:p>
        </p:txBody>
      </p:sp>
      <p:sp>
        <p:nvSpPr>
          <p:cNvPr id="347" name="Google Shape;347;p30"/>
          <p:cNvSpPr txBox="1"/>
          <p:nvPr/>
        </p:nvSpPr>
        <p:spPr>
          <a:xfrm>
            <a:off x="8242300" y="1709298"/>
            <a:ext cx="2162688" cy="184666"/>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nl-NL" sz="1200">
                <a:solidFill>
                  <a:schemeClr val="dk1"/>
                </a:solidFill>
                <a:latin typeface="Calibri"/>
                <a:ea typeface="Calibri"/>
                <a:cs typeface="Calibri"/>
                <a:sym typeface="Calibri"/>
              </a:rPr>
              <a:t>Sectie van de onderzoekscyclus</a:t>
            </a:r>
            <a:endParaRPr sz="1200">
              <a:solidFill>
                <a:schemeClr val="dk1"/>
              </a:solidFill>
              <a:latin typeface="Arial"/>
              <a:ea typeface="Arial"/>
              <a:cs typeface="Arial"/>
              <a:sym typeface="Arial"/>
            </a:endParaRPr>
          </a:p>
        </p:txBody>
      </p:sp>
      <p:sp>
        <p:nvSpPr>
          <p:cNvPr id="348" name="Google Shape;348;p30"/>
          <p:cNvSpPr/>
          <p:nvPr/>
        </p:nvSpPr>
        <p:spPr>
          <a:xfrm>
            <a:off x="682395" y="5007513"/>
            <a:ext cx="439415" cy="43941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9" name="Google Shape;349;p30"/>
          <p:cNvSpPr txBox="1"/>
          <p:nvPr/>
        </p:nvSpPr>
        <p:spPr>
          <a:xfrm>
            <a:off x="707072" y="6219825"/>
            <a:ext cx="9593580" cy="615553"/>
          </a:xfrm>
          <a:prstGeom prst="rect">
            <a:avLst/>
          </a:prstGeom>
          <a:noFill/>
          <a:ln>
            <a:noFill/>
          </a:ln>
        </p:spPr>
        <p:txBody>
          <a:bodyPr anchorCtr="0" anchor="t" bIns="0" lIns="0" spcFirstLastPara="1" rIns="0" wrap="square" tIns="0">
            <a:spAutoFit/>
          </a:bodyPr>
          <a:lstStyle/>
          <a:p>
            <a:pPr indent="-63500" lvl="0" marL="12700" marR="0" rtl="0" algn="l">
              <a:lnSpc>
                <a:spcPct val="100000"/>
              </a:lnSpc>
              <a:spcBef>
                <a:spcPts val="0"/>
              </a:spcBef>
              <a:spcAft>
                <a:spcPts val="0"/>
              </a:spcAft>
              <a:buClr>
                <a:schemeClr val="dk1"/>
              </a:buClr>
              <a:buSzPts val="1000"/>
              <a:buFont typeface="Arial"/>
              <a:buAutoNum type="arabicPeriod"/>
            </a:pPr>
            <a:r>
              <a:rPr lang="nl-NL" sz="1000">
                <a:solidFill>
                  <a:schemeClr val="dk1"/>
                </a:solidFill>
                <a:latin typeface="Arial"/>
                <a:ea typeface="Arial"/>
                <a:cs typeface="Arial"/>
                <a:sym typeface="Arial"/>
              </a:rPr>
              <a:t> Deze zelfaudit bouwt voort op een originele tabel geschreven door Diane Rawlins, een van onze docenten co-onderzoekers in Cambridge. (Subsidie van de Economic and Social Research Council nr. RES063270081).</a:t>
            </a:r>
            <a:br>
              <a:rPr lang="nl-NL" sz="1000">
                <a:solidFill>
                  <a:schemeClr val="dk1"/>
                </a:solidFill>
                <a:latin typeface="Arial"/>
                <a:ea typeface="Arial"/>
                <a:cs typeface="Arial"/>
                <a:sym typeface="Arial"/>
              </a:rPr>
            </a:br>
            <a:r>
              <a:rPr lang="nl-NL" sz="1000">
                <a:solidFill>
                  <a:schemeClr val="dk1"/>
                </a:solidFill>
                <a:latin typeface="Arial"/>
                <a:ea typeface="Arial"/>
                <a:cs typeface="Arial"/>
                <a:sym typeface="Arial"/>
              </a:rPr>
              <a:t> Dit onderscheid tussen de drie verschillende lagen en elementen van klassikale dialoog werd benadrukt in een grootschalige mixed methods interventiestudie over klassikale dialoog in het onderwijs in wetenschap en wiskunde (</a:t>
            </a:r>
            <a:r>
              <a:rPr lang="nl-NL" sz="1000" u="sng">
                <a:solidFill>
                  <a:schemeClr val="hlink"/>
                </a:solidFill>
                <a:latin typeface="Arial"/>
                <a:ea typeface="Arial"/>
                <a:cs typeface="Arial"/>
                <a:sym typeface="Arial"/>
                <a:hlinkClick r:id="rId5"/>
              </a:rPr>
              <a:t>www.educ.cam.ac.uk/research/projects/episteme/).</a:t>
            </a:r>
            <a:r>
              <a:rPr lang="nl-NL" sz="1000">
                <a:solidFill>
                  <a:schemeClr val="dk1"/>
                </a:solidFill>
                <a:latin typeface="Arial"/>
                <a:ea typeface="Arial"/>
                <a:cs typeface="Arial"/>
                <a:sym typeface="Arial"/>
              </a:rPr>
              <a:t>      </a:t>
            </a:r>
            <a:r>
              <a:rPr baseline="-25000" lang="nl-NL" sz="1500">
                <a:solidFill>
                  <a:schemeClr val="dk1"/>
                </a:solidFill>
                <a:latin typeface="Arial"/>
                <a:ea typeface="Arial"/>
                <a:cs typeface="Arial"/>
                <a:sym typeface="Arial"/>
              </a:rPr>
              <a:t>15</a:t>
            </a:r>
            <a:endParaRPr baseline="-25000" sz="1500">
              <a:solidFill>
                <a:schemeClr val="dk1"/>
              </a:solidFill>
              <a:latin typeface="Arial"/>
              <a:ea typeface="Arial"/>
              <a:cs typeface="Arial"/>
              <a:sym typeface="Arial"/>
            </a:endParaRPr>
          </a:p>
        </p:txBody>
      </p:sp>
      <p:grpSp>
        <p:nvGrpSpPr>
          <p:cNvPr id="350" name="Google Shape;350;p30"/>
          <p:cNvGrpSpPr/>
          <p:nvPr/>
        </p:nvGrpSpPr>
        <p:grpSpPr>
          <a:xfrm>
            <a:off x="8119630" y="615831"/>
            <a:ext cx="2285358" cy="1093468"/>
            <a:chOff x="8119630" y="615831"/>
            <a:chExt cx="2285358" cy="1093468"/>
          </a:xfrm>
        </p:grpSpPr>
        <p:sp>
          <p:nvSpPr>
            <p:cNvPr id="351" name="Google Shape;351;p30"/>
            <p:cNvSpPr/>
            <p:nvPr/>
          </p:nvSpPr>
          <p:spPr>
            <a:xfrm>
              <a:off x="8119630" y="615831"/>
              <a:ext cx="2285358" cy="1093468"/>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2" name="Google Shape;352;p30"/>
            <p:cNvSpPr txBox="1"/>
            <p:nvPr/>
          </p:nvSpPr>
          <p:spPr>
            <a:xfrm>
              <a:off x="9004300" y="885825"/>
              <a:ext cx="1347875" cy="584775"/>
            </a:xfrm>
            <a:prstGeom prst="rect">
              <a:avLst/>
            </a:prstGeom>
            <a:solidFill>
              <a:srgbClr val="F57E1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600">
                  <a:solidFill>
                    <a:schemeClr val="lt1"/>
                  </a:solidFill>
                  <a:latin typeface="Calibri"/>
                  <a:ea typeface="Calibri"/>
                  <a:cs typeface="Calibri"/>
                  <a:sym typeface="Calibri"/>
                </a:rPr>
                <a:t>Interesses en doelstellingen</a:t>
              </a:r>
              <a:endParaRPr sz="1600">
                <a:solidFill>
                  <a:schemeClr val="lt1"/>
                </a:solidFill>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6" name="Shape 356"/>
        <p:cNvGrpSpPr/>
        <p:nvPr/>
      </p:nvGrpSpPr>
      <p:grpSpPr>
        <a:xfrm>
          <a:off x="0" y="0"/>
          <a:ext cx="0" cy="0"/>
          <a:chOff x="0" y="0"/>
          <a:chExt cx="0" cy="0"/>
        </a:xfrm>
      </p:grpSpPr>
      <p:sp>
        <p:nvSpPr>
          <p:cNvPr id="357" name="Google Shape;357;p31"/>
          <p:cNvSpPr txBox="1"/>
          <p:nvPr/>
        </p:nvSpPr>
        <p:spPr>
          <a:xfrm>
            <a:off x="542706" y="307101"/>
            <a:ext cx="9799320" cy="1228541"/>
          </a:xfrm>
          <a:prstGeom prst="rect">
            <a:avLst/>
          </a:prstGeom>
          <a:solidFill>
            <a:srgbClr val="CCCCFF"/>
          </a:solidFill>
          <a:ln>
            <a:noFill/>
          </a:ln>
        </p:spPr>
        <p:txBody>
          <a:bodyPr anchorCtr="0" anchor="t" bIns="0" lIns="0" spcFirstLastPara="1" rIns="0" wrap="square" tIns="73650">
            <a:spAutoFit/>
          </a:bodyPr>
          <a:lstStyle/>
          <a:p>
            <a:pPr indent="0" lvl="0" marL="79375" marR="0" rtl="0" algn="l">
              <a:lnSpc>
                <a:spcPct val="100000"/>
              </a:lnSpc>
              <a:spcBef>
                <a:spcPts val="0"/>
              </a:spcBef>
              <a:spcAft>
                <a:spcPts val="0"/>
              </a:spcAft>
              <a:buNone/>
            </a:pPr>
            <a:r>
              <a:rPr lang="nl-NL" sz="1100">
                <a:solidFill>
                  <a:schemeClr val="dk1"/>
                </a:solidFill>
                <a:latin typeface="Arimo"/>
                <a:ea typeface="Arimo"/>
                <a:cs typeface="Arimo"/>
                <a:sym typeface="Arimo"/>
              </a:rPr>
              <a:t>Reflectiepunt: Vraag jezelf bij het bekijken van de zelfaudit af:</a:t>
            </a:r>
            <a:br>
              <a:rPr lang="nl-NL" sz="1100">
                <a:solidFill>
                  <a:schemeClr val="dk1"/>
                </a:solidFill>
                <a:latin typeface="Arimo"/>
                <a:ea typeface="Arimo"/>
                <a:cs typeface="Arimo"/>
                <a:sym typeface="Arimo"/>
              </a:rPr>
            </a:br>
            <a:r>
              <a:rPr lang="nl-NL" sz="1100">
                <a:solidFill>
                  <a:schemeClr val="dk1"/>
                </a:solidFill>
                <a:latin typeface="Arimo"/>
                <a:ea typeface="Arimo"/>
                <a:cs typeface="Arimo"/>
                <a:sym typeface="Arimo"/>
              </a:rPr>
              <a:t>Wat betekenen deze in mijn praktijk en hoe weet ik dat ze daadwerkelijk gebeuren?</a:t>
            </a:r>
            <a:br>
              <a:rPr lang="nl-NL" sz="1100">
                <a:solidFill>
                  <a:schemeClr val="dk1"/>
                </a:solidFill>
                <a:latin typeface="Arimo"/>
                <a:ea typeface="Arimo"/>
                <a:cs typeface="Arimo"/>
                <a:sym typeface="Arimo"/>
              </a:rPr>
            </a:br>
            <a:r>
              <a:rPr lang="nl-NL" sz="1100">
                <a:solidFill>
                  <a:schemeClr val="dk1"/>
                </a:solidFill>
                <a:latin typeface="Arimo"/>
                <a:ea typeface="Arimo"/>
                <a:cs typeface="Arimo"/>
                <a:sym typeface="Arimo"/>
              </a:rPr>
              <a:t>In hoeverre is het ethos in mijn klas ondersteunend voor dialoog voor leren?</a:t>
            </a:r>
            <a:br>
              <a:rPr lang="nl-NL" sz="1100">
                <a:solidFill>
                  <a:schemeClr val="dk1"/>
                </a:solidFill>
                <a:latin typeface="Arimo"/>
                <a:ea typeface="Arimo"/>
                <a:cs typeface="Arimo"/>
                <a:sym typeface="Arimo"/>
              </a:rPr>
            </a:br>
            <a:r>
              <a:rPr lang="nl-NL" sz="1100">
                <a:solidFill>
                  <a:schemeClr val="dk1"/>
                </a:solidFill>
                <a:latin typeface="Arimo"/>
                <a:ea typeface="Arimo"/>
                <a:cs typeface="Arimo"/>
                <a:sym typeface="Arimo"/>
              </a:rPr>
              <a:t>Wat is het verschil tussen de kolommen 'ik' en 'wij'? Is er een verschil tussen je planning en wat er in de praktijk gebeurt?</a:t>
            </a:r>
            <a:br>
              <a:rPr lang="nl-NL" sz="1100">
                <a:solidFill>
                  <a:schemeClr val="dk1"/>
                </a:solidFill>
                <a:latin typeface="Arimo"/>
                <a:ea typeface="Arimo"/>
                <a:cs typeface="Arimo"/>
                <a:sym typeface="Arimo"/>
              </a:rPr>
            </a:br>
            <a:endParaRPr sz="1100">
              <a:solidFill>
                <a:schemeClr val="dk1"/>
              </a:solidFill>
              <a:latin typeface="Arial"/>
              <a:ea typeface="Arial"/>
              <a:cs typeface="Arial"/>
              <a:sym typeface="Arial"/>
            </a:endParaRPr>
          </a:p>
        </p:txBody>
      </p:sp>
      <p:sp>
        <p:nvSpPr>
          <p:cNvPr id="358" name="Google Shape;358;p31"/>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nl-NL"/>
              <a:t>16</a:t>
            </a:r>
            <a:endParaRPr/>
          </a:p>
        </p:txBody>
      </p:sp>
      <p:pic>
        <p:nvPicPr>
          <p:cNvPr id="359" name="Google Shape;359;p31"/>
          <p:cNvPicPr preferRelativeResize="0"/>
          <p:nvPr/>
        </p:nvPicPr>
        <p:blipFill rotWithShape="1">
          <a:blip r:embed="rId3">
            <a:alphaModFix/>
          </a:blip>
          <a:srcRect b="0" l="0" r="0" t="0"/>
          <a:stretch/>
        </p:blipFill>
        <p:spPr>
          <a:xfrm>
            <a:off x="635416" y="1419225"/>
            <a:ext cx="9613900" cy="602177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3" name="Shape 363"/>
        <p:cNvGrpSpPr/>
        <p:nvPr/>
      </p:nvGrpSpPr>
      <p:grpSpPr>
        <a:xfrm>
          <a:off x="0" y="0"/>
          <a:ext cx="0" cy="0"/>
          <a:chOff x="0" y="0"/>
          <a:chExt cx="0" cy="0"/>
        </a:xfrm>
      </p:grpSpPr>
      <p:sp>
        <p:nvSpPr>
          <p:cNvPr id="364" name="Google Shape;364;p32"/>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nl-NL"/>
              <a:t>17</a:t>
            </a:r>
            <a:endParaRPr/>
          </a:p>
        </p:txBody>
      </p:sp>
      <p:sp>
        <p:nvSpPr>
          <p:cNvPr id="365" name="Google Shape;365;p32"/>
          <p:cNvSpPr txBox="1"/>
          <p:nvPr/>
        </p:nvSpPr>
        <p:spPr>
          <a:xfrm>
            <a:off x="629284" y="556477"/>
            <a:ext cx="3574416" cy="872675"/>
          </a:xfrm>
          <a:prstGeom prst="rect">
            <a:avLst/>
          </a:prstGeom>
          <a:solidFill>
            <a:srgbClr val="D9F1F6"/>
          </a:solidFill>
          <a:ln>
            <a:noFill/>
          </a:ln>
        </p:spPr>
        <p:txBody>
          <a:bodyPr anchorCtr="0" anchor="t" bIns="0" lIns="0" spcFirstLastPara="1" rIns="0" wrap="square" tIns="15875">
            <a:spAutoFit/>
          </a:bodyPr>
          <a:lstStyle/>
          <a:p>
            <a:pPr indent="0" lvl="0" marL="26034" marR="0" rtl="0" algn="l">
              <a:lnSpc>
                <a:spcPct val="100000"/>
              </a:lnSpc>
              <a:spcBef>
                <a:spcPts val="0"/>
              </a:spcBef>
              <a:spcAft>
                <a:spcPts val="0"/>
              </a:spcAft>
              <a:buNone/>
            </a:pPr>
            <a:r>
              <a:rPr b="1" lang="nl-NL" sz="1800">
                <a:solidFill>
                  <a:srgbClr val="1A616F"/>
                </a:solidFill>
                <a:latin typeface="Arial"/>
                <a:ea typeface="Arial"/>
                <a:cs typeface="Arial"/>
                <a:sym typeface="Arial"/>
              </a:rPr>
              <a:t>Deel e. Reflectieve cyclus</a:t>
            </a:r>
            <a:br>
              <a:rPr b="1" lang="nl-NL" sz="1800">
                <a:solidFill>
                  <a:srgbClr val="1A616F"/>
                </a:solidFill>
                <a:latin typeface="Arial"/>
                <a:ea typeface="Arial"/>
                <a:cs typeface="Arial"/>
                <a:sym typeface="Arial"/>
              </a:rPr>
            </a:br>
            <a:r>
              <a:rPr b="1" lang="nl-NL" sz="1800">
                <a:solidFill>
                  <a:srgbClr val="1A616F"/>
                </a:solidFill>
                <a:latin typeface="Arial"/>
                <a:ea typeface="Arial"/>
                <a:cs typeface="Arial"/>
                <a:sym typeface="Arial"/>
              </a:rPr>
              <a:t>van klassikale enquête</a:t>
            </a:r>
            <a:br>
              <a:rPr b="1" lang="nl-NL" sz="1800">
                <a:solidFill>
                  <a:srgbClr val="1A616F"/>
                </a:solidFill>
                <a:latin typeface="Arial"/>
                <a:ea typeface="Arial"/>
                <a:cs typeface="Arial"/>
                <a:sym typeface="Arial"/>
              </a:rPr>
            </a:br>
            <a:endParaRPr sz="1800">
              <a:solidFill>
                <a:schemeClr val="dk1"/>
              </a:solidFill>
              <a:latin typeface="Arial"/>
              <a:ea typeface="Arial"/>
              <a:cs typeface="Arial"/>
              <a:sym typeface="Arial"/>
            </a:endParaRPr>
          </a:p>
        </p:txBody>
      </p:sp>
      <p:sp>
        <p:nvSpPr>
          <p:cNvPr id="366" name="Google Shape;366;p32"/>
          <p:cNvSpPr txBox="1"/>
          <p:nvPr/>
        </p:nvSpPr>
        <p:spPr>
          <a:xfrm>
            <a:off x="629284" y="1651001"/>
            <a:ext cx="4869816" cy="4879284"/>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100">
            <a:spAutoFit/>
          </a:bodyPr>
          <a:lstStyle/>
          <a:p>
            <a:pPr indent="0" lvl="0" marL="83185" marR="95250" rtl="0" algn="just">
              <a:lnSpc>
                <a:spcPct val="120800"/>
              </a:lnSpc>
              <a:spcBef>
                <a:spcPts val="0"/>
              </a:spcBef>
              <a:spcAft>
                <a:spcPts val="0"/>
              </a:spcAft>
              <a:buNone/>
            </a:pPr>
            <a:r>
              <a:rPr lang="nl-NL" sz="1200">
                <a:solidFill>
                  <a:schemeClr val="dk1"/>
                </a:solidFill>
                <a:latin typeface="Arimo"/>
                <a:ea typeface="Arimo"/>
                <a:cs typeface="Arimo"/>
                <a:sym typeface="Arimo"/>
              </a:rPr>
              <a:t>T-SEDA is met name geschikt voor situaties waarin leraren een bijzondere interesse in of bezorgdheid over praten en leren in de klas hebben vastgesteld. Op dit punt heb je misschien uit je zelfcontrole vastgesteld dat je een bepaald doel of doel hebt voor je omgeving, of je hebt dit misschien geïdentificeerd tijdens gesprekken met collega's of zelfs je studenten.</a:t>
            </a:r>
            <a:endParaRPr/>
          </a:p>
          <a:p>
            <a:pPr indent="0" lvl="0" marL="0" marR="0" rtl="0" algn="l">
              <a:lnSpc>
                <a:spcPct val="10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0" marR="0" rtl="0" algn="l">
              <a:lnSpc>
                <a:spcPct val="100000"/>
              </a:lnSpc>
              <a:spcBef>
                <a:spcPts val="5"/>
              </a:spcBef>
              <a:spcAft>
                <a:spcPts val="0"/>
              </a:spcAft>
              <a:buNone/>
            </a:pPr>
            <a:r>
              <a:t/>
            </a:r>
            <a:endParaRPr sz="1150">
              <a:solidFill>
                <a:schemeClr val="dk1"/>
              </a:solidFill>
              <a:latin typeface="Times New Roman"/>
              <a:ea typeface="Times New Roman"/>
              <a:cs typeface="Times New Roman"/>
              <a:sym typeface="Times New Roman"/>
            </a:endParaRPr>
          </a:p>
          <a:p>
            <a:pPr indent="0" lvl="0" marL="83185" marR="95250" rtl="0" algn="just">
              <a:lnSpc>
                <a:spcPct val="120800"/>
              </a:lnSpc>
              <a:spcBef>
                <a:spcPts val="0"/>
              </a:spcBef>
              <a:spcAft>
                <a:spcPts val="0"/>
              </a:spcAft>
              <a:buNone/>
            </a:pPr>
            <a:r>
              <a:rPr lang="nl-NL" sz="1200">
                <a:solidFill>
                  <a:schemeClr val="dk1"/>
                </a:solidFill>
                <a:latin typeface="Arimo"/>
                <a:ea typeface="Arimo"/>
                <a:cs typeface="Arimo"/>
                <a:sym typeface="Arimo"/>
              </a:rPr>
              <a:t>De benaderingen die in de T-SEDA-toolkit worden beschreven, zijn gebaseerd op de overtuiging dat </a:t>
            </a:r>
            <a:r>
              <a:rPr b="1" lang="nl-NL" sz="1200">
                <a:solidFill>
                  <a:schemeClr val="dk1"/>
                </a:solidFill>
                <a:latin typeface="Arimo"/>
                <a:ea typeface="Arimo"/>
                <a:cs typeface="Arimo"/>
                <a:sym typeface="Arimo"/>
              </a:rPr>
              <a:t>reflectief onderzoek </a:t>
            </a:r>
            <a:r>
              <a:rPr lang="nl-NL" sz="1200">
                <a:solidFill>
                  <a:schemeClr val="dk1"/>
                </a:solidFill>
                <a:latin typeface="Arimo"/>
                <a:ea typeface="Arimo"/>
                <a:cs typeface="Arimo"/>
                <a:sym typeface="Arimo"/>
              </a:rPr>
              <a:t>de kern van het onderwijs vormt. Het richten van </a:t>
            </a:r>
            <a:r>
              <a:rPr b="1" lang="nl-NL" sz="1200">
                <a:solidFill>
                  <a:schemeClr val="dk1"/>
                </a:solidFill>
                <a:latin typeface="Arimo"/>
                <a:ea typeface="Arimo"/>
                <a:cs typeface="Arimo"/>
                <a:sym typeface="Arimo"/>
              </a:rPr>
              <a:t>onderzoeksvragen</a:t>
            </a:r>
            <a:r>
              <a:rPr lang="nl-NL" sz="1200">
                <a:solidFill>
                  <a:schemeClr val="dk1"/>
                </a:solidFill>
                <a:latin typeface="Arimo"/>
                <a:ea typeface="Arimo"/>
                <a:cs typeface="Arimo"/>
                <a:sym typeface="Arimo"/>
              </a:rPr>
              <a:t> en het uitvoeren van een </a:t>
            </a:r>
            <a:r>
              <a:rPr b="1" lang="nl-NL" sz="1200">
                <a:solidFill>
                  <a:schemeClr val="dk1"/>
                </a:solidFill>
                <a:latin typeface="Arimo"/>
                <a:ea typeface="Arimo"/>
                <a:cs typeface="Arimo"/>
                <a:sym typeface="Arimo"/>
              </a:rPr>
              <a:t>kort klassikaal onderzoek </a:t>
            </a:r>
            <a:r>
              <a:rPr lang="nl-NL" sz="1200">
                <a:solidFill>
                  <a:schemeClr val="dk1"/>
                </a:solidFill>
                <a:latin typeface="Arimo"/>
                <a:ea typeface="Arimo"/>
                <a:cs typeface="Arimo"/>
                <a:sym typeface="Arimo"/>
              </a:rPr>
              <a:t>kan helpen om de aandacht te richten, het bewustzijn te verscherpen en begrip op te bouwen van wat er </a:t>
            </a:r>
            <a:r>
              <a:rPr b="1" lang="nl-NL" sz="1200">
                <a:solidFill>
                  <a:schemeClr val="dk1"/>
                </a:solidFill>
                <a:latin typeface="Arimo"/>
                <a:ea typeface="Arimo"/>
                <a:cs typeface="Arimo"/>
                <a:sym typeface="Arimo"/>
              </a:rPr>
              <a:t>daadwerkelijk gebeurt </a:t>
            </a:r>
            <a:r>
              <a:rPr lang="nl-NL" sz="1200">
                <a:solidFill>
                  <a:schemeClr val="dk1"/>
                </a:solidFill>
                <a:latin typeface="Arimo"/>
                <a:ea typeface="Arimo"/>
                <a:cs typeface="Arimo"/>
                <a:sym typeface="Arimo"/>
              </a:rPr>
              <a:t>in de snelle klasomgeving. Nadenken over observationeel bewijs en verdere discussie met collega's ondersteunt de daaropvolgende besluitvorming over het stellen van prioriteiten en het beslissen of en hoe in te grijpen. Dit onderzoeksproces lijkt op school gebaseerd actieonderzoek, waarin kennis en begrip worden ontwikkeld door iteratieve cycli van planning, klassikale proeven, observatie, evaluatie en reflectie en wijziging.</a:t>
            </a:r>
            <a:br>
              <a:rPr lang="nl-NL" sz="1200">
                <a:solidFill>
                  <a:schemeClr val="dk1"/>
                </a:solidFill>
                <a:latin typeface="Arimo"/>
                <a:ea typeface="Arimo"/>
                <a:cs typeface="Arimo"/>
                <a:sym typeface="Arimo"/>
              </a:rPr>
            </a:br>
            <a:endParaRPr sz="1200">
              <a:solidFill>
                <a:schemeClr val="dk1"/>
              </a:solidFill>
              <a:latin typeface="Arimo"/>
              <a:ea typeface="Arimo"/>
              <a:cs typeface="Arimo"/>
              <a:sym typeface="Arimo"/>
            </a:endParaRPr>
          </a:p>
        </p:txBody>
      </p:sp>
      <p:sp>
        <p:nvSpPr>
          <p:cNvPr id="367" name="Google Shape;367;p32"/>
          <p:cNvSpPr txBox="1"/>
          <p:nvPr/>
        </p:nvSpPr>
        <p:spPr>
          <a:xfrm>
            <a:off x="4720648" y="699904"/>
            <a:ext cx="4131252" cy="563744"/>
          </a:xfrm>
          <a:prstGeom prst="rect">
            <a:avLst/>
          </a:prstGeom>
          <a:noFill/>
          <a:ln>
            <a:noFill/>
          </a:ln>
        </p:spPr>
        <p:txBody>
          <a:bodyPr anchorCtr="0" anchor="t" bIns="0" lIns="0" spcFirstLastPara="1" rIns="0" wrap="square" tIns="0">
            <a:spAutoFit/>
          </a:bodyPr>
          <a:lstStyle/>
          <a:p>
            <a:pPr indent="335915" lvl="0" marL="12700" marR="5080" rtl="0" algn="l">
              <a:lnSpc>
                <a:spcPct val="120000"/>
              </a:lnSpc>
              <a:spcBef>
                <a:spcPts val="0"/>
              </a:spcBef>
              <a:spcAft>
                <a:spcPts val="0"/>
              </a:spcAft>
              <a:buNone/>
            </a:pPr>
            <a:r>
              <a:rPr b="1" lang="nl-NL" sz="1600">
                <a:solidFill>
                  <a:schemeClr val="dk1"/>
                </a:solidFill>
                <a:latin typeface="Arial"/>
                <a:ea typeface="Arial"/>
                <a:cs typeface="Arial"/>
                <a:sym typeface="Arial"/>
              </a:rPr>
              <a:t>Focus op educatieve dialoog</a:t>
            </a:r>
            <a:br>
              <a:rPr b="1" lang="nl-NL" sz="1600">
                <a:solidFill>
                  <a:schemeClr val="dk1"/>
                </a:solidFill>
                <a:latin typeface="Arial"/>
                <a:ea typeface="Arial"/>
                <a:cs typeface="Arial"/>
                <a:sym typeface="Arial"/>
              </a:rPr>
            </a:br>
            <a:endParaRPr sz="1600">
              <a:solidFill>
                <a:schemeClr val="dk1"/>
              </a:solidFill>
              <a:latin typeface="Arial"/>
              <a:ea typeface="Arial"/>
              <a:cs typeface="Arial"/>
              <a:sym typeface="Arial"/>
            </a:endParaRPr>
          </a:p>
        </p:txBody>
      </p:sp>
      <p:sp>
        <p:nvSpPr>
          <p:cNvPr id="368" name="Google Shape;368;p32"/>
          <p:cNvSpPr txBox="1"/>
          <p:nvPr/>
        </p:nvSpPr>
        <p:spPr>
          <a:xfrm>
            <a:off x="5756789" y="1649610"/>
            <a:ext cx="4640580" cy="3704860"/>
          </a:xfrm>
          <a:prstGeom prst="rect">
            <a:avLst/>
          </a:prstGeom>
          <a:solidFill>
            <a:srgbClr val="D9F1F6"/>
          </a:solidFill>
          <a:ln>
            <a:noFill/>
          </a:ln>
        </p:spPr>
        <p:txBody>
          <a:bodyPr anchorCtr="0" anchor="t" bIns="0" lIns="0" spcFirstLastPara="1" rIns="0" wrap="square" tIns="72375">
            <a:spAutoFit/>
          </a:bodyPr>
          <a:lstStyle/>
          <a:p>
            <a:pPr indent="0" lvl="0" marL="80010" marR="0" rtl="0" algn="l">
              <a:lnSpc>
                <a:spcPct val="100000"/>
              </a:lnSpc>
              <a:spcBef>
                <a:spcPts val="0"/>
              </a:spcBef>
              <a:spcAft>
                <a:spcPts val="0"/>
              </a:spcAft>
              <a:buNone/>
            </a:pPr>
            <a:r>
              <a:rPr b="1" lang="nl-NL" sz="1200">
                <a:solidFill>
                  <a:schemeClr val="dk1"/>
                </a:solidFill>
                <a:latin typeface="Arial"/>
                <a:ea typeface="Arial"/>
                <a:cs typeface="Arial"/>
                <a:sym typeface="Arial"/>
              </a:rPr>
              <a:t>Reflectiepunten:</a:t>
            </a:r>
            <a:br>
              <a:rPr b="1" lang="nl-NL" sz="1200">
                <a:solidFill>
                  <a:schemeClr val="dk1"/>
                </a:solidFill>
                <a:latin typeface="Arial"/>
                <a:ea typeface="Arial"/>
                <a:cs typeface="Arial"/>
                <a:sym typeface="Arial"/>
              </a:rPr>
            </a:br>
            <a:r>
              <a:rPr lang="nl-NL" sz="1200">
                <a:solidFill>
                  <a:schemeClr val="dk1"/>
                </a:solidFill>
                <a:latin typeface="Arimo"/>
                <a:ea typeface="Arimo"/>
                <a:cs typeface="Arimo"/>
                <a:sym typeface="Arimo"/>
              </a:rPr>
              <a:t> 1) Nu je je zelfaudit hebt voltooid, wat zijn de dingen waar je het meest in geïnteresseerd bent om een onderzoek naar uit te voeren? Wat wil je weten of veranderen aan dialoog in jouw setting? Noteer enkele ideeën voor mogelijk onderzoek.</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 2) Ga terug en bekijk het T-SEDA-coderingsschema in deel b. Welke van de codes zijn volgens jou het meest relevant voor jou? Noteer de codes naast uw ideeën voor potentieel onderzoek.</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 3) Misschien bent u ook geïnteresseerd in de andere aspecten van de dialoog, zoals de basisregels en / of algemene niveaus van deelname aan een sessie (sjabloon 2F) of de zelfbeoordeling door studenten van de kwaliteit van groepswerk (sjabloon 2G)</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4) Kijk nu naar de onderzoekscyclus op de volgende pagina. Je hebt gewerkt aan het bovenste gedeelte, Interesses en doelen, waarvoor je aandachtspunten en mogelijke doelen hebt geïdentificeerd. Je bent ook gaan nadenken over de relevante T-SEDA-codes uit het schema. Het volgende gedeelte van de toolkit helpt u om uw focus te beperken, zodat u uw vraag kunt plannen.</a:t>
            </a:r>
            <a:endParaRPr sz="1200">
              <a:solidFill>
                <a:schemeClr val="dk1"/>
              </a:solidFill>
              <a:latin typeface="Arimo"/>
              <a:ea typeface="Arimo"/>
              <a:cs typeface="Arimo"/>
              <a:sym typeface="Arimo"/>
            </a:endParaRPr>
          </a:p>
        </p:txBody>
      </p:sp>
      <p:sp>
        <p:nvSpPr>
          <p:cNvPr id="369" name="Google Shape;369;p32"/>
          <p:cNvSpPr txBox="1"/>
          <p:nvPr/>
        </p:nvSpPr>
        <p:spPr>
          <a:xfrm>
            <a:off x="5692255" y="5986760"/>
            <a:ext cx="4531245" cy="276999"/>
          </a:xfrm>
          <a:prstGeom prst="rect">
            <a:avLst/>
          </a:prstGeom>
          <a:noFill/>
          <a:ln cap="flat" cmpd="sng" w="31750">
            <a:solidFill>
              <a:srgbClr val="2791A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nl-NL" sz="1200">
                <a:solidFill>
                  <a:srgbClr val="000000"/>
                </a:solidFill>
                <a:latin typeface="Arial"/>
                <a:ea typeface="Arial"/>
                <a:cs typeface="Arial"/>
                <a:sym typeface="Arial"/>
              </a:rPr>
              <a:t>Een downloadbaar sjabloon is beschikbaar op onze </a:t>
            </a:r>
            <a:r>
              <a:rPr lang="nl-NL" sz="1200" u="sng">
                <a:solidFill>
                  <a:schemeClr val="hlink"/>
                </a:solidFill>
                <a:latin typeface="Arial"/>
                <a:ea typeface="Arial"/>
                <a:cs typeface="Arial"/>
                <a:sym typeface="Arial"/>
                <a:hlinkClick r:id="rId3"/>
              </a:rPr>
              <a:t>website</a:t>
            </a:r>
            <a:r>
              <a:rPr lang="nl-NL" sz="1200">
                <a:solidFill>
                  <a:srgbClr val="000000"/>
                </a:solidFill>
                <a:latin typeface="Arial"/>
                <a:ea typeface="Arial"/>
                <a:cs typeface="Arial"/>
                <a:sym typeface="Arial"/>
              </a:rPr>
              <a:t>.</a:t>
            </a:r>
            <a:endParaRPr/>
          </a:p>
        </p:txBody>
      </p:sp>
      <p:sp>
        <p:nvSpPr>
          <p:cNvPr id="370" name="Google Shape;370;p32"/>
          <p:cNvSpPr/>
          <p:nvPr/>
        </p:nvSpPr>
        <p:spPr>
          <a:xfrm>
            <a:off x="9918700" y="5991225"/>
            <a:ext cx="232403" cy="23240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75" name="Shape 375"/>
        <p:cNvGrpSpPr/>
        <p:nvPr/>
      </p:nvGrpSpPr>
      <p:grpSpPr>
        <a:xfrm>
          <a:off x="0" y="0"/>
          <a:ext cx="0" cy="0"/>
          <a:chOff x="0" y="0"/>
          <a:chExt cx="0" cy="0"/>
        </a:xfrm>
      </p:grpSpPr>
      <p:sp>
        <p:nvSpPr>
          <p:cNvPr id="376" name="Google Shape;376;p33"/>
          <p:cNvSpPr txBox="1"/>
          <p:nvPr/>
        </p:nvSpPr>
        <p:spPr>
          <a:xfrm>
            <a:off x="588205" y="176526"/>
            <a:ext cx="2956559" cy="1134349"/>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7450">
            <a:spAutoFit/>
          </a:bodyPr>
          <a:lstStyle/>
          <a:p>
            <a:pPr indent="0" lvl="0" marL="83820" marR="231140" rtl="0" algn="l">
              <a:lnSpc>
                <a:spcPct val="121100"/>
              </a:lnSpc>
              <a:spcBef>
                <a:spcPts val="0"/>
              </a:spcBef>
              <a:spcAft>
                <a:spcPts val="0"/>
              </a:spcAft>
              <a:buNone/>
            </a:pPr>
            <a:r>
              <a:rPr lang="nl-NL" sz="1200">
                <a:solidFill>
                  <a:srgbClr val="000000"/>
                </a:solidFill>
                <a:latin typeface="Arimo"/>
                <a:ea typeface="Arimo"/>
                <a:cs typeface="Arimo"/>
                <a:sym typeface="Arimo"/>
              </a:rPr>
              <a:t>Deze pagina toont de reflectieve onderzoekscyclus met aanvullende informatie over elke fase om u te helpen uw eigen onderzoekscyclus in te vullen</a:t>
            </a:r>
            <a:endParaRPr b="0" i="0" sz="1200" u="none" cap="none" strike="noStrike">
              <a:solidFill>
                <a:srgbClr val="000000"/>
              </a:solidFill>
              <a:latin typeface="Arimo"/>
              <a:ea typeface="Arimo"/>
              <a:cs typeface="Arimo"/>
              <a:sym typeface="Arimo"/>
            </a:endParaRPr>
          </a:p>
        </p:txBody>
      </p:sp>
      <p:sp>
        <p:nvSpPr>
          <p:cNvPr id="377" name="Google Shape;377;p33"/>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Clr>
                <a:srgbClr val="000000"/>
              </a:buClr>
              <a:buSzPts val="1000"/>
              <a:buFont typeface="Arial"/>
              <a:buNone/>
            </a:pPr>
            <a:r>
              <a:rPr b="0" i="0" lang="nl-NL" sz="1000" u="none" cap="none" strike="noStrike">
                <a:solidFill>
                  <a:srgbClr val="000000"/>
                </a:solidFill>
                <a:latin typeface="Arial"/>
                <a:ea typeface="Arial"/>
                <a:cs typeface="Arial"/>
                <a:sym typeface="Arial"/>
              </a:rPr>
              <a:t>18</a:t>
            </a:r>
            <a:endParaRPr/>
          </a:p>
        </p:txBody>
      </p:sp>
      <p:sp>
        <p:nvSpPr>
          <p:cNvPr id="378" name="Google Shape;378;p33"/>
          <p:cNvSpPr txBox="1"/>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Clr>
                <a:srgbClr val="000000"/>
              </a:buClr>
              <a:buSzPts val="1000"/>
              <a:buFont typeface="Arial"/>
              <a:buNone/>
            </a:pPr>
            <a:r>
              <a:rPr b="0" i="0" lang="nl-NL" sz="1000" u="none" cap="none" strike="noStrike">
                <a:solidFill>
                  <a:srgbClr val="000000"/>
                </a:solidFill>
                <a:latin typeface="Arial"/>
                <a:ea typeface="Arial"/>
                <a:cs typeface="Arial"/>
                <a:sym typeface="Arial"/>
              </a:rPr>
              <a:t>18</a:t>
            </a:r>
            <a:endParaRPr b="0" i="0" sz="1000" u="none" cap="none" strike="noStrike">
              <a:solidFill>
                <a:srgbClr val="000000"/>
              </a:solidFill>
              <a:latin typeface="Arial"/>
              <a:ea typeface="Arial"/>
              <a:cs typeface="Arial"/>
              <a:sym typeface="Arial"/>
            </a:endParaRPr>
          </a:p>
        </p:txBody>
      </p:sp>
      <p:sp>
        <p:nvSpPr>
          <p:cNvPr id="379" name="Google Shape;379;p33"/>
          <p:cNvSpPr/>
          <p:nvPr/>
        </p:nvSpPr>
        <p:spPr>
          <a:xfrm>
            <a:off x="4113083" y="3117591"/>
            <a:ext cx="2075688" cy="2161579"/>
          </a:xfrm>
          <a:prstGeom prst="ellipse">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80" name="Google Shape;380;p33"/>
          <p:cNvSpPr txBox="1"/>
          <p:nvPr/>
        </p:nvSpPr>
        <p:spPr>
          <a:xfrm>
            <a:off x="7685031" y="3947691"/>
            <a:ext cx="2649152" cy="738664"/>
          </a:xfrm>
          <a:prstGeom prst="rect">
            <a:avLst/>
          </a:prstGeom>
          <a:noFill/>
          <a:ln cap="flat" cmpd="sng" w="9525">
            <a:solidFill>
              <a:srgbClr val="70413C"/>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nl-NL" sz="1400">
                <a:solidFill>
                  <a:srgbClr val="70413C"/>
                </a:solidFill>
                <a:latin typeface="Calibri"/>
                <a:ea typeface="Calibri"/>
                <a:cs typeface="Calibri"/>
                <a:sym typeface="Calibri"/>
              </a:rPr>
              <a:t>Het plannen van het onderzoek en het kiezen van methoden en hulpmiddelen</a:t>
            </a:r>
            <a:endParaRPr b="0" i="0" sz="1400" u="none" cap="none" strike="noStrike">
              <a:solidFill>
                <a:srgbClr val="70413C"/>
              </a:solidFill>
              <a:latin typeface="Calibri"/>
              <a:ea typeface="Calibri"/>
              <a:cs typeface="Calibri"/>
              <a:sym typeface="Calibri"/>
            </a:endParaRPr>
          </a:p>
        </p:txBody>
      </p:sp>
      <p:sp>
        <p:nvSpPr>
          <p:cNvPr id="381" name="Google Shape;381;p33"/>
          <p:cNvSpPr txBox="1"/>
          <p:nvPr/>
        </p:nvSpPr>
        <p:spPr>
          <a:xfrm>
            <a:off x="5866221" y="1369561"/>
            <a:ext cx="2705838" cy="523220"/>
          </a:xfrm>
          <a:prstGeom prst="rect">
            <a:avLst/>
          </a:prstGeom>
          <a:noFill/>
          <a:ln cap="flat" cmpd="sng" w="9525">
            <a:solidFill>
              <a:srgbClr val="B3883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nl-NL" sz="1400">
                <a:solidFill>
                  <a:srgbClr val="B38834"/>
                </a:solidFill>
                <a:latin typeface="Calibri"/>
                <a:ea typeface="Calibri"/>
                <a:cs typeface="Calibri"/>
                <a:sym typeface="Calibri"/>
              </a:rPr>
              <a:t>Identificeren van aandachtspunten en mogelijke doelen</a:t>
            </a:r>
            <a:endParaRPr b="0" i="0" sz="1400" u="none" cap="none" strike="noStrike">
              <a:solidFill>
                <a:srgbClr val="B38834"/>
              </a:solidFill>
              <a:latin typeface="Calibri"/>
              <a:ea typeface="Calibri"/>
              <a:cs typeface="Calibri"/>
              <a:sym typeface="Calibri"/>
            </a:endParaRPr>
          </a:p>
        </p:txBody>
      </p:sp>
      <p:sp>
        <p:nvSpPr>
          <p:cNvPr id="382" name="Google Shape;382;p33"/>
          <p:cNvSpPr txBox="1"/>
          <p:nvPr/>
        </p:nvSpPr>
        <p:spPr>
          <a:xfrm>
            <a:off x="7484266" y="2250448"/>
            <a:ext cx="2849917" cy="523220"/>
          </a:xfrm>
          <a:prstGeom prst="rect">
            <a:avLst/>
          </a:prstGeom>
          <a:noFill/>
          <a:ln cap="flat" cmpd="sng" w="9525">
            <a:solidFill>
              <a:srgbClr val="50769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nl-NL" sz="1400">
                <a:solidFill>
                  <a:srgbClr val="507696"/>
                </a:solidFill>
                <a:latin typeface="Calibri"/>
                <a:ea typeface="Calibri"/>
                <a:cs typeface="Calibri"/>
                <a:sym typeface="Calibri"/>
              </a:rPr>
              <a:t>Focus- en onderzoeksvragen beperken, koppeling aan T-SEDA</a:t>
            </a:r>
            <a:endParaRPr b="0" i="0" sz="1400" u="none" cap="none" strike="noStrike">
              <a:solidFill>
                <a:srgbClr val="507696"/>
              </a:solidFill>
              <a:latin typeface="Calibri"/>
              <a:ea typeface="Calibri"/>
              <a:cs typeface="Calibri"/>
              <a:sym typeface="Calibri"/>
            </a:endParaRPr>
          </a:p>
        </p:txBody>
      </p:sp>
      <p:sp>
        <p:nvSpPr>
          <p:cNvPr id="383" name="Google Shape;383;p33"/>
          <p:cNvSpPr txBox="1"/>
          <p:nvPr/>
        </p:nvSpPr>
        <p:spPr>
          <a:xfrm>
            <a:off x="6725104" y="5279170"/>
            <a:ext cx="2649153" cy="738664"/>
          </a:xfrm>
          <a:prstGeom prst="rect">
            <a:avLst/>
          </a:prstGeom>
          <a:noFill/>
          <a:ln cap="flat" cmpd="sng" w="9525">
            <a:solidFill>
              <a:srgbClr val="812C7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nl-NL" sz="1400">
                <a:solidFill>
                  <a:srgbClr val="812C75"/>
                </a:solidFill>
                <a:latin typeface="Calibri"/>
                <a:ea typeface="Calibri"/>
                <a:cs typeface="Calibri"/>
                <a:sym typeface="Calibri"/>
              </a:rPr>
              <a:t>Het uitvoeren van het onderzoek en het verzamelen van bewijsmateriaal</a:t>
            </a:r>
            <a:endParaRPr b="0" i="0" sz="1400" u="none" cap="none" strike="noStrike">
              <a:solidFill>
                <a:srgbClr val="812C75"/>
              </a:solidFill>
              <a:latin typeface="Calibri"/>
              <a:ea typeface="Calibri"/>
              <a:cs typeface="Calibri"/>
              <a:sym typeface="Calibri"/>
            </a:endParaRPr>
          </a:p>
        </p:txBody>
      </p:sp>
      <p:sp>
        <p:nvSpPr>
          <p:cNvPr id="384" name="Google Shape;384;p33"/>
          <p:cNvSpPr txBox="1"/>
          <p:nvPr/>
        </p:nvSpPr>
        <p:spPr>
          <a:xfrm>
            <a:off x="412719" y="5279170"/>
            <a:ext cx="3054927" cy="738664"/>
          </a:xfrm>
          <a:prstGeom prst="rect">
            <a:avLst/>
          </a:prstGeom>
          <a:noFill/>
          <a:ln cap="flat" cmpd="sng" w="9525">
            <a:solidFill>
              <a:srgbClr val="0F857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nl-NL" sz="1400">
                <a:solidFill>
                  <a:srgbClr val="0F857B"/>
                </a:solidFill>
                <a:latin typeface="Calibri"/>
                <a:ea typeface="Calibri"/>
                <a:cs typeface="Calibri"/>
                <a:sym typeface="Calibri"/>
              </a:rPr>
              <a:t>Nadenken over de bevindingen en nadenken over wat ze zouden kunnen betekenen</a:t>
            </a:r>
            <a:endParaRPr b="0" i="0" sz="1400" u="none" cap="none" strike="noStrike">
              <a:solidFill>
                <a:srgbClr val="0F857B"/>
              </a:solidFill>
              <a:latin typeface="Calibri"/>
              <a:ea typeface="Calibri"/>
              <a:cs typeface="Calibri"/>
              <a:sym typeface="Calibri"/>
            </a:endParaRPr>
          </a:p>
        </p:txBody>
      </p:sp>
      <p:sp>
        <p:nvSpPr>
          <p:cNvPr id="385" name="Google Shape;385;p33"/>
          <p:cNvSpPr/>
          <p:nvPr/>
        </p:nvSpPr>
        <p:spPr>
          <a:xfrm>
            <a:off x="4499452" y="3587676"/>
            <a:ext cx="1200170" cy="701251"/>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nl-NL" sz="1200">
                <a:solidFill>
                  <a:srgbClr val="FFFFFF"/>
                </a:solidFill>
                <a:latin typeface="Calibri"/>
                <a:ea typeface="Calibri"/>
                <a:cs typeface="Calibri"/>
                <a:sym typeface="Calibri"/>
              </a:rPr>
              <a:t>Herhaal indien nodig</a:t>
            </a:r>
            <a:endParaRPr b="0" i="0" sz="1200" u="none" cap="none" strike="noStrike">
              <a:solidFill>
                <a:srgbClr val="FFFFFF"/>
              </a:solidFill>
              <a:latin typeface="Calibri"/>
              <a:ea typeface="Calibri"/>
              <a:cs typeface="Calibri"/>
              <a:sym typeface="Calibri"/>
            </a:endParaRPr>
          </a:p>
        </p:txBody>
      </p:sp>
      <p:cxnSp>
        <p:nvCxnSpPr>
          <p:cNvPr id="386" name="Google Shape;386;p33"/>
          <p:cNvCxnSpPr/>
          <p:nvPr/>
        </p:nvCxnSpPr>
        <p:spPr>
          <a:xfrm>
            <a:off x="4482970" y="1420430"/>
            <a:ext cx="138969" cy="146063"/>
          </a:xfrm>
          <a:prstGeom prst="straightConnector1">
            <a:avLst/>
          </a:prstGeom>
          <a:noFill/>
          <a:ln cap="flat" cmpd="sng" w="9525">
            <a:solidFill>
              <a:srgbClr val="262626"/>
            </a:solidFill>
            <a:prstDash val="solid"/>
            <a:round/>
            <a:headEnd len="sm" w="sm" type="none"/>
            <a:tailEnd len="med" w="med" type="triangle"/>
          </a:ln>
        </p:spPr>
      </p:cxnSp>
      <p:cxnSp>
        <p:nvCxnSpPr>
          <p:cNvPr id="387" name="Google Shape;387;p33"/>
          <p:cNvCxnSpPr>
            <a:stCxn id="388" idx="5"/>
          </p:cNvCxnSpPr>
          <p:nvPr/>
        </p:nvCxnSpPr>
        <p:spPr>
          <a:xfrm>
            <a:off x="3031448" y="1979397"/>
            <a:ext cx="129900" cy="180300"/>
          </a:xfrm>
          <a:prstGeom prst="straightConnector1">
            <a:avLst/>
          </a:prstGeom>
          <a:noFill/>
          <a:ln cap="flat" cmpd="sng" w="9525">
            <a:solidFill>
              <a:srgbClr val="262626"/>
            </a:solidFill>
            <a:prstDash val="solid"/>
            <a:round/>
            <a:headEnd len="sm" w="sm" type="none"/>
            <a:tailEnd len="med" w="med" type="triangle"/>
          </a:ln>
        </p:spPr>
      </p:cxnSp>
      <p:cxnSp>
        <p:nvCxnSpPr>
          <p:cNvPr id="389" name="Google Shape;389;p33"/>
          <p:cNvCxnSpPr>
            <a:stCxn id="390" idx="7"/>
          </p:cNvCxnSpPr>
          <p:nvPr/>
        </p:nvCxnSpPr>
        <p:spPr>
          <a:xfrm flipH="1" rot="10800000">
            <a:off x="3494355" y="6118672"/>
            <a:ext cx="202200" cy="175200"/>
          </a:xfrm>
          <a:prstGeom prst="straightConnector1">
            <a:avLst/>
          </a:prstGeom>
          <a:noFill/>
          <a:ln cap="flat" cmpd="sng" w="9525">
            <a:solidFill>
              <a:srgbClr val="262626"/>
            </a:solidFill>
            <a:prstDash val="solid"/>
            <a:round/>
            <a:headEnd len="sm" w="sm" type="none"/>
            <a:tailEnd len="med" w="med" type="triangle"/>
          </a:ln>
        </p:spPr>
      </p:cxnSp>
      <p:cxnSp>
        <p:nvCxnSpPr>
          <p:cNvPr id="391" name="Google Shape;391;p33"/>
          <p:cNvCxnSpPr/>
          <p:nvPr/>
        </p:nvCxnSpPr>
        <p:spPr>
          <a:xfrm flipH="1">
            <a:off x="7438821" y="3554968"/>
            <a:ext cx="211966" cy="285617"/>
          </a:xfrm>
          <a:prstGeom prst="straightConnector1">
            <a:avLst/>
          </a:prstGeom>
          <a:noFill/>
          <a:ln cap="flat" cmpd="sng" w="9525">
            <a:solidFill>
              <a:srgbClr val="262626"/>
            </a:solidFill>
            <a:prstDash val="solid"/>
            <a:round/>
            <a:headEnd len="sm" w="sm" type="none"/>
            <a:tailEnd len="med" w="med" type="triangle"/>
          </a:ln>
        </p:spPr>
      </p:cxnSp>
      <p:cxnSp>
        <p:nvCxnSpPr>
          <p:cNvPr id="392" name="Google Shape;392;p33"/>
          <p:cNvCxnSpPr/>
          <p:nvPr/>
        </p:nvCxnSpPr>
        <p:spPr>
          <a:xfrm rot="10800000">
            <a:off x="7365111" y="2926889"/>
            <a:ext cx="213694" cy="237606"/>
          </a:xfrm>
          <a:prstGeom prst="straightConnector1">
            <a:avLst/>
          </a:prstGeom>
          <a:noFill/>
          <a:ln cap="flat" cmpd="sng" w="9525">
            <a:solidFill>
              <a:srgbClr val="262626"/>
            </a:solidFill>
            <a:prstDash val="solid"/>
            <a:round/>
            <a:headEnd len="sm" w="sm" type="none"/>
            <a:tailEnd len="med" w="med" type="triangle"/>
          </a:ln>
        </p:spPr>
      </p:cxnSp>
      <p:sp>
        <p:nvSpPr>
          <p:cNvPr id="393" name="Google Shape;393;p33"/>
          <p:cNvSpPr txBox="1"/>
          <p:nvPr/>
        </p:nvSpPr>
        <p:spPr>
          <a:xfrm>
            <a:off x="353808" y="6746254"/>
            <a:ext cx="280763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400"/>
              <a:buFont typeface="Calibri"/>
              <a:buNone/>
            </a:pPr>
            <a:r>
              <a:rPr b="1" i="0" lang="nl-NL" sz="1400" u="sng" cap="none" strike="noStrike">
                <a:solidFill>
                  <a:schemeClr val="hlink"/>
                </a:solidFill>
                <a:latin typeface="Calibri"/>
                <a:ea typeface="Calibri"/>
                <a:cs typeface="Calibri"/>
                <a:sym typeface="Calibri"/>
                <a:hlinkClick r:id="rId3"/>
              </a:rPr>
              <a:t>https://www.camtree.org</a:t>
            </a:r>
            <a:endParaRPr b="1" i="0" sz="1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1400"/>
              <a:buFont typeface="Calibri"/>
              <a:buNone/>
            </a:pPr>
            <a:r>
              <a:rPr b="1" i="0" lang="nl-NL" sz="1400" u="sng" cap="none" strike="noStrike">
                <a:solidFill>
                  <a:schemeClr val="hlink"/>
                </a:solidFill>
                <a:latin typeface="Calibri"/>
                <a:ea typeface="Calibri"/>
                <a:cs typeface="Calibri"/>
                <a:sym typeface="Calibri"/>
                <a:hlinkClick r:id="rId4"/>
              </a:rPr>
              <a:t>https://library.camtree.org</a:t>
            </a:r>
            <a:endParaRPr b="1" i="0" sz="1400" u="none" cap="none" strike="noStrike">
              <a:solidFill>
                <a:srgbClr val="FFFFFF"/>
              </a:solidFill>
              <a:latin typeface="Calibri"/>
              <a:ea typeface="Calibri"/>
              <a:cs typeface="Calibri"/>
              <a:sym typeface="Calibri"/>
            </a:endParaRPr>
          </a:p>
        </p:txBody>
      </p:sp>
      <p:sp>
        <p:nvSpPr>
          <p:cNvPr id="394" name="Google Shape;394;p33"/>
          <p:cNvSpPr txBox="1"/>
          <p:nvPr/>
        </p:nvSpPr>
        <p:spPr>
          <a:xfrm>
            <a:off x="132908" y="3936770"/>
            <a:ext cx="2397284" cy="523220"/>
          </a:xfrm>
          <a:prstGeom prst="rect">
            <a:avLst/>
          </a:prstGeom>
          <a:noFill/>
          <a:ln cap="flat" cmpd="sng" w="9525">
            <a:solidFill>
              <a:srgbClr val="CE6328"/>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nl-NL" sz="1400">
                <a:solidFill>
                  <a:srgbClr val="CE6328"/>
                </a:solidFill>
                <a:latin typeface="Calibri"/>
                <a:ea typeface="Calibri"/>
                <a:cs typeface="Calibri"/>
                <a:sym typeface="Calibri"/>
              </a:rPr>
              <a:t>Praktijk ontwikkelen op basis van de bevindingen</a:t>
            </a:r>
            <a:endParaRPr b="0" i="0" sz="1400" u="none" cap="none" strike="noStrike">
              <a:solidFill>
                <a:srgbClr val="CE6328"/>
              </a:solidFill>
              <a:latin typeface="Calibri"/>
              <a:ea typeface="Calibri"/>
              <a:cs typeface="Calibri"/>
              <a:sym typeface="Calibri"/>
            </a:endParaRPr>
          </a:p>
        </p:txBody>
      </p:sp>
      <p:sp>
        <p:nvSpPr>
          <p:cNvPr id="395" name="Google Shape;395;p33"/>
          <p:cNvSpPr txBox="1"/>
          <p:nvPr/>
        </p:nvSpPr>
        <p:spPr>
          <a:xfrm>
            <a:off x="132908" y="2277326"/>
            <a:ext cx="2604607" cy="523220"/>
          </a:xfrm>
          <a:prstGeom prst="rect">
            <a:avLst/>
          </a:prstGeom>
          <a:noFill/>
          <a:ln cap="flat" cmpd="sng" w="9525">
            <a:solidFill>
              <a:srgbClr val="C6162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nl-NL" sz="1400">
                <a:solidFill>
                  <a:srgbClr val="C61624"/>
                </a:solidFill>
                <a:latin typeface="Calibri"/>
                <a:ea typeface="Calibri"/>
                <a:cs typeface="Calibri"/>
                <a:sym typeface="Calibri"/>
              </a:rPr>
              <a:t>Gezien hoe het hele proces heeft gewerkt</a:t>
            </a:r>
            <a:endParaRPr b="0" i="0" sz="1400" u="none" cap="none" strike="noStrike">
              <a:solidFill>
                <a:srgbClr val="C61624"/>
              </a:solidFill>
              <a:latin typeface="Calibri"/>
              <a:ea typeface="Calibri"/>
              <a:cs typeface="Calibri"/>
              <a:sym typeface="Calibri"/>
            </a:endParaRPr>
          </a:p>
        </p:txBody>
      </p:sp>
      <p:grpSp>
        <p:nvGrpSpPr>
          <p:cNvPr id="396" name="Google Shape;396;p33"/>
          <p:cNvGrpSpPr/>
          <p:nvPr/>
        </p:nvGrpSpPr>
        <p:grpSpPr>
          <a:xfrm>
            <a:off x="2243238" y="838345"/>
            <a:ext cx="6157513" cy="5878253"/>
            <a:chOff x="2243238" y="838345"/>
            <a:chExt cx="6157513" cy="5878253"/>
          </a:xfrm>
        </p:grpSpPr>
        <p:grpSp>
          <p:nvGrpSpPr>
            <p:cNvPr id="397" name="Google Shape;397;p33"/>
            <p:cNvGrpSpPr/>
            <p:nvPr/>
          </p:nvGrpSpPr>
          <p:grpSpPr>
            <a:xfrm>
              <a:off x="2243238" y="885825"/>
              <a:ext cx="6157513" cy="5830773"/>
              <a:chOff x="2243238" y="885825"/>
              <a:chExt cx="6157513" cy="5830773"/>
            </a:xfrm>
          </p:grpSpPr>
          <p:sp>
            <p:nvSpPr>
              <p:cNvPr id="388" name="Google Shape;388;p33"/>
              <p:cNvSpPr/>
              <p:nvPr/>
            </p:nvSpPr>
            <p:spPr>
              <a:xfrm>
                <a:off x="2243238" y="1548626"/>
                <a:ext cx="923445" cy="504680"/>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nl-NL" sz="1200">
                    <a:solidFill>
                      <a:srgbClr val="FFFFFF"/>
                    </a:solidFill>
                    <a:latin typeface="Calibri"/>
                    <a:ea typeface="Calibri"/>
                    <a:cs typeface="Calibri"/>
                    <a:sym typeface="Calibri"/>
                  </a:rPr>
                  <a:t>Delen</a:t>
                </a:r>
                <a:endParaRPr b="0" i="0" sz="1200" u="none" cap="none" strike="noStrike">
                  <a:solidFill>
                    <a:srgbClr val="FFFFFF"/>
                  </a:solidFill>
                  <a:latin typeface="Calibri"/>
                  <a:ea typeface="Calibri"/>
                  <a:cs typeface="Calibri"/>
                  <a:sym typeface="Calibri"/>
                </a:endParaRPr>
              </a:p>
            </p:txBody>
          </p:sp>
          <p:sp>
            <p:nvSpPr>
              <p:cNvPr id="398" name="Google Shape;398;p33"/>
              <p:cNvSpPr/>
              <p:nvPr/>
            </p:nvSpPr>
            <p:spPr>
              <a:xfrm>
                <a:off x="7339666" y="3126944"/>
                <a:ext cx="1061085" cy="457783"/>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nl-NL" sz="1200">
                    <a:solidFill>
                      <a:srgbClr val="FFFFFF"/>
                    </a:solidFill>
                    <a:latin typeface="Calibri"/>
                    <a:ea typeface="Calibri"/>
                    <a:cs typeface="Calibri"/>
                    <a:sym typeface="Calibri"/>
                  </a:rPr>
                  <a:t>Coderingschema</a:t>
                </a:r>
                <a:endParaRPr b="0" i="0" sz="1200" u="none" cap="none" strike="noStrike">
                  <a:solidFill>
                    <a:srgbClr val="FFFFFF"/>
                  </a:solidFill>
                  <a:latin typeface="Calibri"/>
                  <a:ea typeface="Calibri"/>
                  <a:cs typeface="Calibri"/>
                  <a:sym typeface="Calibri"/>
                </a:endParaRPr>
              </a:p>
            </p:txBody>
          </p:sp>
          <p:sp>
            <p:nvSpPr>
              <p:cNvPr id="390" name="Google Shape;390;p33"/>
              <p:cNvSpPr/>
              <p:nvPr/>
            </p:nvSpPr>
            <p:spPr>
              <a:xfrm>
                <a:off x="2737515" y="6221344"/>
                <a:ext cx="886693" cy="495254"/>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nl-NL" sz="1200">
                    <a:solidFill>
                      <a:srgbClr val="FFFFFF"/>
                    </a:solidFill>
                    <a:latin typeface="Calibri"/>
                    <a:ea typeface="Calibri"/>
                    <a:cs typeface="Calibri"/>
                    <a:sym typeface="Calibri"/>
                  </a:rPr>
                  <a:t>Delen</a:t>
                </a:r>
                <a:endParaRPr b="0" i="0" sz="1200" u="none" cap="none" strike="noStrike">
                  <a:solidFill>
                    <a:srgbClr val="FFFFFF"/>
                  </a:solidFill>
                  <a:latin typeface="Calibri"/>
                  <a:ea typeface="Calibri"/>
                  <a:cs typeface="Calibri"/>
                  <a:sym typeface="Calibri"/>
                </a:endParaRPr>
              </a:p>
            </p:txBody>
          </p:sp>
          <p:grpSp>
            <p:nvGrpSpPr>
              <p:cNvPr id="399" name="Google Shape;399;p33"/>
              <p:cNvGrpSpPr/>
              <p:nvPr/>
            </p:nvGrpSpPr>
            <p:grpSpPr>
              <a:xfrm>
                <a:off x="2750657" y="885825"/>
                <a:ext cx="4823246" cy="5354546"/>
                <a:chOff x="3134758" y="-465756"/>
                <a:chExt cx="6439766" cy="7149129"/>
              </a:xfrm>
            </p:grpSpPr>
            <p:pic>
              <p:nvPicPr>
                <p:cNvPr id="400" name="Google Shape;400;p33"/>
                <p:cNvPicPr preferRelativeResize="0"/>
                <p:nvPr/>
              </p:nvPicPr>
              <p:blipFill rotWithShape="1">
                <a:blip r:embed="rId5">
                  <a:alphaModFix/>
                </a:blip>
                <a:srcRect b="0" l="0" r="0" t="0"/>
                <a:stretch/>
              </p:blipFill>
              <p:spPr>
                <a:xfrm>
                  <a:off x="3526783" y="1075531"/>
                  <a:ext cx="1385965" cy="1385965"/>
                </a:xfrm>
                <a:prstGeom prst="rect">
                  <a:avLst/>
                </a:prstGeom>
                <a:noFill/>
                <a:ln>
                  <a:noFill/>
                </a:ln>
              </p:spPr>
            </p:pic>
            <p:sp>
              <p:nvSpPr>
                <p:cNvPr id="401" name="Google Shape;401;p33"/>
                <p:cNvSpPr/>
                <p:nvPr/>
              </p:nvSpPr>
              <p:spPr>
                <a:xfrm>
                  <a:off x="3134758" y="856845"/>
                  <a:ext cx="2143510" cy="1717435"/>
                </a:xfrm>
                <a:prstGeom prst="rect">
                  <a:avLst/>
                </a:prstGeom>
              </p:spPr>
              <p:txBody>
                <a:bodyPr>
                  <a:prstTxWarp prst="textPlain"/>
                </a:bodyPr>
                <a:lstStyle/>
                <a:p>
                  <a:pPr lvl="0" algn="ctr"/>
                  <a:r>
                    <a:rPr b="0" i="0">
                      <a:ln>
                        <a:noFill/>
                      </a:ln>
                      <a:solidFill>
                        <a:srgbClr val="000000"/>
                      </a:solidFill>
                      <a:latin typeface="Calibri"/>
                    </a:rPr>
                    <a:t>Beoordelen en reflecteren</a:t>
                  </a:r>
                </a:p>
              </p:txBody>
            </p:sp>
            <p:pic>
              <p:nvPicPr>
                <p:cNvPr id="402" name="Google Shape;402;p33"/>
                <p:cNvPicPr preferRelativeResize="0"/>
                <p:nvPr/>
              </p:nvPicPr>
              <p:blipFill rotWithShape="1">
                <a:blip r:embed="rId6">
                  <a:alphaModFix/>
                </a:blip>
                <a:srcRect b="0" l="0" r="0" t="0"/>
                <a:stretch/>
              </p:blipFill>
              <p:spPr>
                <a:xfrm>
                  <a:off x="3141759" y="3224830"/>
                  <a:ext cx="1386000" cy="1386000"/>
                </a:xfrm>
                <a:prstGeom prst="rect">
                  <a:avLst/>
                </a:prstGeom>
                <a:noFill/>
                <a:ln>
                  <a:noFill/>
                </a:ln>
              </p:spPr>
            </p:pic>
            <p:sp>
              <p:nvSpPr>
                <p:cNvPr id="403" name="Google Shape;403;p33"/>
                <p:cNvSpPr/>
                <p:nvPr/>
              </p:nvSpPr>
              <p:spPr>
                <a:xfrm>
                  <a:off x="3336948" y="4176192"/>
                  <a:ext cx="995621" cy="588931"/>
                </a:xfrm>
                <a:prstGeom prst="rect">
                  <a:avLst/>
                </a:prstGeom>
              </p:spPr>
              <p:txBody>
                <a:bodyPr>
                  <a:prstTxWarp prst="textPlain"/>
                </a:bodyPr>
                <a:lstStyle/>
                <a:p>
                  <a:pPr lvl="0" algn="ctr"/>
                  <a:r>
                    <a:rPr b="0" i="0">
                      <a:ln>
                        <a:noFill/>
                      </a:ln>
                      <a:solidFill>
                        <a:srgbClr val="000000"/>
                      </a:solidFill>
                      <a:latin typeface="Calibri"/>
                    </a:rPr>
                    <a:t>Actieplan</a:t>
                  </a:r>
                </a:p>
              </p:txBody>
            </p:sp>
            <p:pic>
              <p:nvPicPr>
                <p:cNvPr id="404" name="Google Shape;404;p33"/>
                <p:cNvPicPr preferRelativeResize="0"/>
                <p:nvPr/>
              </p:nvPicPr>
              <p:blipFill rotWithShape="1">
                <a:blip r:embed="rId7">
                  <a:alphaModFix/>
                </a:blip>
                <a:srcRect b="0" l="0" r="0" t="0"/>
                <a:stretch/>
              </p:blipFill>
              <p:spPr>
                <a:xfrm>
                  <a:off x="6716958" y="5091357"/>
                  <a:ext cx="1385965" cy="1385965"/>
                </a:xfrm>
                <a:prstGeom prst="rect">
                  <a:avLst/>
                </a:prstGeom>
                <a:noFill/>
                <a:ln>
                  <a:noFill/>
                </a:ln>
              </p:spPr>
            </p:pic>
            <p:sp>
              <p:nvSpPr>
                <p:cNvPr id="405" name="Google Shape;405;p33"/>
                <p:cNvSpPr/>
                <p:nvPr/>
              </p:nvSpPr>
              <p:spPr>
                <a:xfrm>
                  <a:off x="6295654" y="4519432"/>
                  <a:ext cx="2161294" cy="2163941"/>
                </a:xfrm>
                <a:prstGeom prst="rect">
                  <a:avLst/>
                </a:prstGeom>
              </p:spPr>
              <p:txBody>
                <a:bodyPr>
                  <a:prstTxWarp prst="textPlain"/>
                </a:bodyPr>
                <a:lstStyle/>
                <a:p>
                  <a:pPr lvl="0" algn="ctr"/>
                  <a:r>
                    <a:rPr b="0" i="0">
                      <a:ln>
                        <a:noFill/>
                      </a:ln>
                      <a:solidFill>
                        <a:srgbClr val="000000"/>
                      </a:solidFill>
                      <a:latin typeface="Calibri"/>
                    </a:rPr>
                    <a:t>Betrokkenheid bij gegevens</a:t>
                  </a:r>
                </a:p>
              </p:txBody>
            </p:sp>
            <p:pic>
              <p:nvPicPr>
                <p:cNvPr id="406" name="Google Shape;406;p33"/>
                <p:cNvPicPr preferRelativeResize="0"/>
                <p:nvPr/>
              </p:nvPicPr>
              <p:blipFill rotWithShape="1">
                <a:blip r:embed="rId8">
                  <a:alphaModFix/>
                </a:blip>
                <a:srcRect b="0" l="0" r="0" t="0"/>
                <a:stretch/>
              </p:blipFill>
              <p:spPr>
                <a:xfrm>
                  <a:off x="7730523" y="1093008"/>
                  <a:ext cx="1386000" cy="1386000"/>
                </a:xfrm>
                <a:prstGeom prst="rect">
                  <a:avLst/>
                </a:prstGeom>
                <a:noFill/>
                <a:ln>
                  <a:noFill/>
                </a:ln>
              </p:spPr>
            </p:pic>
            <p:sp>
              <p:nvSpPr>
                <p:cNvPr id="407" name="Google Shape;407;p33"/>
                <p:cNvSpPr/>
                <p:nvPr/>
              </p:nvSpPr>
              <p:spPr>
                <a:xfrm>
                  <a:off x="7656066" y="1365538"/>
                  <a:ext cx="1488268" cy="1298185"/>
                </a:xfrm>
                <a:prstGeom prst="rect">
                  <a:avLst/>
                </a:prstGeom>
              </p:spPr>
              <p:txBody>
                <a:bodyPr>
                  <a:prstTxWarp prst="textPlain"/>
                </a:bodyPr>
                <a:lstStyle/>
                <a:p>
                  <a:pPr lvl="0" algn="ctr"/>
                  <a:r>
                    <a:rPr b="0" i="0">
                      <a:ln>
                        <a:noFill/>
                      </a:ln>
                      <a:solidFill>
                        <a:srgbClr val="000000"/>
                      </a:solidFill>
                      <a:latin typeface="Calibri"/>
                    </a:rPr>
                    <a:t>Focus en vragen</a:t>
                  </a:r>
                </a:p>
              </p:txBody>
            </p:sp>
            <p:pic>
              <p:nvPicPr>
                <p:cNvPr id="408" name="Google Shape;408;p33"/>
                <p:cNvPicPr preferRelativeResize="0"/>
                <p:nvPr/>
              </p:nvPicPr>
              <p:blipFill rotWithShape="1">
                <a:blip r:embed="rId9">
                  <a:alphaModFix/>
                </a:blip>
                <a:srcRect b="0" l="0" r="0" t="0"/>
                <a:stretch/>
              </p:blipFill>
              <p:spPr>
                <a:xfrm>
                  <a:off x="5593833" y="142646"/>
                  <a:ext cx="1386000" cy="1386000"/>
                </a:xfrm>
                <a:prstGeom prst="rect">
                  <a:avLst/>
                </a:prstGeom>
                <a:noFill/>
                <a:ln>
                  <a:noFill/>
                </a:ln>
              </p:spPr>
            </p:pic>
            <p:sp>
              <p:nvSpPr>
                <p:cNvPr id="409" name="Google Shape;409;p33"/>
                <p:cNvSpPr/>
                <p:nvPr/>
              </p:nvSpPr>
              <p:spPr>
                <a:xfrm>
                  <a:off x="5101471" y="-465756"/>
                  <a:ext cx="2370723" cy="2119100"/>
                </a:xfrm>
                <a:prstGeom prst="rect">
                  <a:avLst/>
                </a:prstGeom>
              </p:spPr>
              <p:txBody>
                <a:bodyPr>
                  <a:prstTxWarp prst="textPlain"/>
                </a:bodyPr>
                <a:lstStyle/>
                <a:p>
                  <a:pPr lvl="0" algn="ctr"/>
                  <a:r>
                    <a:rPr b="0" i="0">
                      <a:ln>
                        <a:noFill/>
                      </a:ln>
                      <a:solidFill>
                        <a:srgbClr val="000000"/>
                      </a:solidFill>
                      <a:latin typeface="Calibri"/>
                    </a:rPr>
                    <a:t>Interesses en doelstellingen</a:t>
                  </a:r>
                </a:p>
              </p:txBody>
            </p:sp>
            <p:pic>
              <p:nvPicPr>
                <p:cNvPr id="410" name="Google Shape;410;p33"/>
                <p:cNvPicPr preferRelativeResize="0"/>
                <p:nvPr/>
              </p:nvPicPr>
              <p:blipFill rotWithShape="1">
                <a:blip r:embed="rId10">
                  <a:alphaModFix/>
                </a:blip>
                <a:srcRect b="0" l="0" r="0" t="0"/>
                <a:stretch/>
              </p:blipFill>
              <p:spPr>
                <a:xfrm>
                  <a:off x="4431870" y="5062037"/>
                  <a:ext cx="1386000" cy="1386000"/>
                </a:xfrm>
                <a:prstGeom prst="rect">
                  <a:avLst/>
                </a:prstGeom>
                <a:noFill/>
                <a:ln>
                  <a:noFill/>
                </a:ln>
              </p:spPr>
            </p:pic>
            <p:sp>
              <p:nvSpPr>
                <p:cNvPr id="411" name="Google Shape;411;p33"/>
                <p:cNvSpPr/>
                <p:nvPr/>
              </p:nvSpPr>
              <p:spPr>
                <a:xfrm>
                  <a:off x="4520132" y="5668706"/>
                  <a:ext cx="1204697" cy="969109"/>
                </a:xfrm>
                <a:prstGeom prst="rect">
                  <a:avLst/>
                </a:prstGeom>
              </p:spPr>
              <p:txBody>
                <a:bodyPr>
                  <a:prstTxWarp prst="textPlain"/>
                </a:bodyPr>
                <a:lstStyle/>
                <a:p>
                  <a:pPr lvl="0" algn="ctr"/>
                  <a:r>
                    <a:rPr b="0" i="0">
                      <a:ln>
                        <a:noFill/>
                      </a:ln>
                      <a:solidFill>
                        <a:srgbClr val="000000"/>
                      </a:solidFill>
                      <a:latin typeface="Calibri"/>
                    </a:rPr>
                    <a:t>Interpretatie</a:t>
                  </a:r>
                </a:p>
              </p:txBody>
            </p:sp>
            <p:pic>
              <p:nvPicPr>
                <p:cNvPr id="412" name="Google Shape;412;p33"/>
                <p:cNvPicPr preferRelativeResize="0"/>
                <p:nvPr/>
              </p:nvPicPr>
              <p:blipFill rotWithShape="1">
                <a:blip r:embed="rId11">
                  <a:alphaModFix/>
                </a:blip>
                <a:srcRect b="0" l="0" r="0" t="0"/>
                <a:stretch/>
              </p:blipFill>
              <p:spPr>
                <a:xfrm>
                  <a:off x="8008169" y="3224830"/>
                  <a:ext cx="1386000" cy="1386000"/>
                </a:xfrm>
                <a:prstGeom prst="rect">
                  <a:avLst/>
                </a:prstGeom>
                <a:noFill/>
                <a:ln>
                  <a:noFill/>
                </a:ln>
              </p:spPr>
            </p:pic>
            <p:sp>
              <p:nvSpPr>
                <p:cNvPr id="413" name="Google Shape;413;p33"/>
                <p:cNvSpPr/>
                <p:nvPr/>
              </p:nvSpPr>
              <p:spPr>
                <a:xfrm>
                  <a:off x="7855106" y="3431843"/>
                  <a:ext cx="1719418" cy="1367861"/>
                </a:xfrm>
                <a:prstGeom prst="rect">
                  <a:avLst/>
                </a:prstGeom>
              </p:spPr>
              <p:txBody>
                <a:bodyPr>
                  <a:prstTxWarp prst="textPlain"/>
                </a:bodyPr>
                <a:lstStyle/>
                <a:p>
                  <a:pPr lvl="0" algn="ctr"/>
                  <a:r>
                    <a:rPr b="0" i="0">
                      <a:ln>
                        <a:noFill/>
                      </a:ln>
                      <a:solidFill>
                        <a:srgbClr val="000000"/>
                      </a:solidFill>
                      <a:latin typeface="Calibri"/>
                    </a:rPr>
                    <a:t>Plannen en methoden</a:t>
                  </a:r>
                </a:p>
              </p:txBody>
            </p:sp>
            <p:pic>
              <p:nvPicPr>
                <p:cNvPr id="414" name="Google Shape;414;p33"/>
                <p:cNvPicPr preferRelativeResize="0"/>
                <p:nvPr/>
              </p:nvPicPr>
              <p:blipFill rotWithShape="1">
                <a:blip r:embed="rId12">
                  <a:alphaModFix/>
                </a:blip>
                <a:srcRect b="0" l="0" r="0" t="0"/>
                <a:stretch/>
              </p:blipFill>
              <p:spPr>
                <a:xfrm>
                  <a:off x="4963159" y="2259374"/>
                  <a:ext cx="2725851" cy="2725851"/>
                </a:xfrm>
                <a:prstGeom prst="rect">
                  <a:avLst/>
                </a:prstGeom>
                <a:noFill/>
                <a:ln>
                  <a:noFill/>
                </a:ln>
              </p:spPr>
            </p:pic>
          </p:grpSp>
        </p:grpSp>
        <p:sp>
          <p:nvSpPr>
            <p:cNvPr id="415" name="Google Shape;415;p33"/>
            <p:cNvSpPr/>
            <p:nvPr/>
          </p:nvSpPr>
          <p:spPr>
            <a:xfrm>
              <a:off x="3670300" y="838345"/>
              <a:ext cx="1455978" cy="504680"/>
            </a:xfrm>
            <a:prstGeom prst="ellipse">
              <a:avLst/>
            </a:prstGeom>
            <a:solidFill>
              <a:srgbClr val="595959"/>
            </a:solidFill>
            <a:ln cap="flat" cmpd="sng" w="25400">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nl-NL" sz="1200">
                  <a:solidFill>
                    <a:schemeClr val="lt1"/>
                  </a:solidFill>
                  <a:latin typeface="Arial"/>
                  <a:ea typeface="Arial"/>
                  <a:cs typeface="Arial"/>
                  <a:sym typeface="Arial"/>
                </a:rPr>
                <a:t>Zelfaudit</a:t>
              </a:r>
              <a:endParaRPr i="0" sz="1200" u="none" cap="none" strike="noStrike">
                <a:solidFill>
                  <a:srgbClr val="FFFFFF"/>
                </a:solidFill>
                <a:latin typeface="Calibri"/>
                <a:ea typeface="Calibri"/>
                <a:cs typeface="Calibri"/>
                <a:sym typeface="Calibr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0" name="Shape 420"/>
        <p:cNvGrpSpPr/>
        <p:nvPr/>
      </p:nvGrpSpPr>
      <p:grpSpPr>
        <a:xfrm>
          <a:off x="0" y="0"/>
          <a:ext cx="0" cy="0"/>
          <a:chOff x="0" y="0"/>
          <a:chExt cx="0" cy="0"/>
        </a:xfrm>
      </p:grpSpPr>
      <p:sp>
        <p:nvSpPr>
          <p:cNvPr id="421" name="Google Shape;421;p34"/>
          <p:cNvSpPr txBox="1"/>
          <p:nvPr/>
        </p:nvSpPr>
        <p:spPr>
          <a:xfrm>
            <a:off x="323215" y="761226"/>
            <a:ext cx="3599962" cy="276999"/>
          </a:xfrm>
          <a:prstGeom prst="rect">
            <a:avLst/>
          </a:prstGeom>
          <a:noFill/>
          <a:ln>
            <a:noFill/>
          </a:ln>
        </p:spPr>
        <p:txBody>
          <a:bodyPr anchorCtr="0" anchor="t" bIns="0" lIns="0" spcFirstLastPara="1" rIns="0" wrap="square" tIns="0">
            <a:spAutoFit/>
          </a:bodyPr>
          <a:lstStyle/>
          <a:p>
            <a:pPr indent="0" lvl="0" marL="12700" marR="0" rtl="0" algn="l">
              <a:spcBef>
                <a:spcPts val="0"/>
              </a:spcBef>
              <a:spcAft>
                <a:spcPts val="0"/>
              </a:spcAft>
              <a:buNone/>
            </a:pPr>
            <a:r>
              <a:rPr b="1" lang="nl-NL" sz="1800">
                <a:solidFill>
                  <a:srgbClr val="800000"/>
                </a:solidFill>
                <a:latin typeface="Arial"/>
                <a:ea typeface="Arial"/>
                <a:cs typeface="Arial"/>
                <a:sym typeface="Arial"/>
              </a:rPr>
              <a:t>Reflectieve onderzoekscyclus</a:t>
            </a:r>
            <a:endParaRPr b="0" i="0" sz="1800" u="none" cap="none" strike="noStrike">
              <a:solidFill>
                <a:srgbClr val="000000"/>
              </a:solidFill>
              <a:latin typeface="Arial"/>
              <a:ea typeface="Arial"/>
              <a:cs typeface="Arial"/>
              <a:sym typeface="Arial"/>
            </a:endParaRPr>
          </a:p>
        </p:txBody>
      </p:sp>
      <p:sp>
        <p:nvSpPr>
          <p:cNvPr id="422" name="Google Shape;422;p34"/>
          <p:cNvSpPr txBox="1"/>
          <p:nvPr/>
        </p:nvSpPr>
        <p:spPr>
          <a:xfrm>
            <a:off x="7095999" y="809625"/>
            <a:ext cx="2191943" cy="276999"/>
          </a:xfrm>
          <a:prstGeom prst="rect">
            <a:avLst/>
          </a:prstGeom>
          <a:noFill/>
          <a:ln>
            <a:noFill/>
          </a:ln>
        </p:spPr>
        <p:txBody>
          <a:bodyPr anchorCtr="0" anchor="t" bIns="0" lIns="0" spcFirstLastPara="1" rIns="0" wrap="square" tIns="0">
            <a:spAutoFit/>
          </a:bodyPr>
          <a:lstStyle/>
          <a:p>
            <a:pPr indent="0" lvl="0" marL="12700" marR="0" rtl="0" algn="l">
              <a:spcBef>
                <a:spcPts val="0"/>
              </a:spcBef>
              <a:spcAft>
                <a:spcPts val="0"/>
              </a:spcAft>
              <a:buNone/>
            </a:pPr>
            <a:r>
              <a:rPr b="1" lang="nl-NL" sz="1800">
                <a:solidFill>
                  <a:srgbClr val="800000"/>
                </a:solidFill>
                <a:latin typeface="Arial"/>
                <a:ea typeface="Arial"/>
                <a:cs typeface="Arial"/>
                <a:sym typeface="Arial"/>
              </a:rPr>
              <a:t>Naam</a:t>
            </a:r>
            <a:r>
              <a:rPr b="1" i="0" lang="nl-NL" sz="1800" u="none" cap="none" strike="noStrike">
                <a:solidFill>
                  <a:srgbClr val="800000"/>
                </a:solidFill>
                <a:latin typeface="Arial"/>
                <a:ea typeface="Arial"/>
                <a:cs typeface="Arial"/>
                <a:sym typeface="Arial"/>
              </a:rPr>
              <a:t>: Julia Monks</a:t>
            </a:r>
            <a:endParaRPr b="0" i="0" sz="1800" u="none" cap="none" strike="noStrike">
              <a:solidFill>
                <a:srgbClr val="000000"/>
              </a:solidFill>
              <a:latin typeface="Arial"/>
              <a:ea typeface="Arial"/>
              <a:cs typeface="Arial"/>
              <a:sym typeface="Arial"/>
            </a:endParaRPr>
          </a:p>
        </p:txBody>
      </p:sp>
      <p:sp>
        <p:nvSpPr>
          <p:cNvPr id="423" name="Google Shape;423;p34"/>
          <p:cNvSpPr txBox="1"/>
          <p:nvPr/>
        </p:nvSpPr>
        <p:spPr>
          <a:xfrm>
            <a:off x="323215" y="123825"/>
            <a:ext cx="3914590" cy="44820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8100">
            <a:spAutoFit/>
          </a:bodyPr>
          <a:lstStyle/>
          <a:p>
            <a:pPr indent="0" lvl="0" marL="81280" marR="0" rtl="0" algn="l">
              <a:spcBef>
                <a:spcPts val="0"/>
              </a:spcBef>
              <a:spcAft>
                <a:spcPts val="0"/>
              </a:spcAft>
              <a:buNone/>
            </a:pPr>
            <a:r>
              <a:rPr lang="nl-NL" sz="1200">
                <a:solidFill>
                  <a:srgbClr val="000000"/>
                </a:solidFill>
                <a:latin typeface="Arimo"/>
                <a:ea typeface="Arimo"/>
                <a:cs typeface="Arimo"/>
                <a:sym typeface="Arimo"/>
              </a:rPr>
              <a:t>Hier is een voorbeeld van een voltooide onderzoekscyclus</a:t>
            </a:r>
            <a:endParaRPr b="0" i="0" sz="1200" u="none" cap="none" strike="noStrike">
              <a:solidFill>
                <a:srgbClr val="000000"/>
              </a:solidFill>
              <a:latin typeface="Arimo"/>
              <a:ea typeface="Arimo"/>
              <a:cs typeface="Arimo"/>
              <a:sym typeface="Arimo"/>
            </a:endParaRPr>
          </a:p>
        </p:txBody>
      </p:sp>
      <p:sp>
        <p:nvSpPr>
          <p:cNvPr id="424" name="Google Shape;424;p34"/>
          <p:cNvSpPr/>
          <p:nvPr/>
        </p:nvSpPr>
        <p:spPr>
          <a:xfrm>
            <a:off x="3923177" y="1254537"/>
            <a:ext cx="2703570" cy="126796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5" name="Google Shape;425;p34"/>
          <p:cNvSpPr/>
          <p:nvPr/>
        </p:nvSpPr>
        <p:spPr>
          <a:xfrm>
            <a:off x="7068965" y="2125944"/>
            <a:ext cx="2532875" cy="130454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6" name="Google Shape;426;p34"/>
          <p:cNvSpPr/>
          <p:nvPr/>
        </p:nvSpPr>
        <p:spPr>
          <a:xfrm>
            <a:off x="7012048" y="3883081"/>
            <a:ext cx="2578601" cy="1383791"/>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7" name="Google Shape;427;p34"/>
          <p:cNvSpPr/>
          <p:nvPr/>
        </p:nvSpPr>
        <p:spPr>
          <a:xfrm>
            <a:off x="2210743" y="5712910"/>
            <a:ext cx="2886450" cy="116262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8" name="Google Shape;428;p34"/>
          <p:cNvSpPr txBox="1"/>
          <p:nvPr>
            <p:ph idx="12" type="sldNum"/>
          </p:nvPr>
        </p:nvSpPr>
        <p:spPr>
          <a:xfrm>
            <a:off x="5168690" y="6804034"/>
            <a:ext cx="192404" cy="154529"/>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Clr>
                <a:srgbClr val="000000"/>
              </a:buClr>
              <a:buSzPts val="1000"/>
              <a:buFont typeface="Arial"/>
              <a:buNone/>
            </a:pPr>
            <a:r>
              <a:rPr b="0" i="0" lang="nl-NL" sz="1000" u="none" cap="none" strike="noStrike">
                <a:solidFill>
                  <a:srgbClr val="000000"/>
                </a:solidFill>
                <a:latin typeface="Arial"/>
                <a:ea typeface="Arial"/>
                <a:cs typeface="Arial"/>
                <a:sym typeface="Arial"/>
              </a:rPr>
              <a:t>19</a:t>
            </a:r>
            <a:endParaRPr/>
          </a:p>
        </p:txBody>
      </p:sp>
      <p:sp>
        <p:nvSpPr>
          <p:cNvPr id="429" name="Google Shape;429;p34"/>
          <p:cNvSpPr txBox="1"/>
          <p:nvPr/>
        </p:nvSpPr>
        <p:spPr>
          <a:xfrm>
            <a:off x="5803900" y="7009626"/>
            <a:ext cx="458597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200">
                <a:solidFill>
                  <a:srgbClr val="000000"/>
                </a:solidFill>
                <a:latin typeface="Arial"/>
                <a:ea typeface="Arial"/>
                <a:cs typeface="Arial"/>
                <a:sym typeface="Arial"/>
              </a:rPr>
              <a:t>Een downloadbaar sjabloon is beschikbaar op onze </a:t>
            </a:r>
            <a:r>
              <a:rPr lang="nl-NL" sz="1200" u="sng">
                <a:solidFill>
                  <a:schemeClr val="hlink"/>
                </a:solidFill>
                <a:latin typeface="Arial"/>
                <a:ea typeface="Arial"/>
                <a:cs typeface="Arial"/>
                <a:sym typeface="Arial"/>
                <a:hlinkClick r:id="rId7"/>
              </a:rPr>
              <a:t>website</a:t>
            </a:r>
            <a:r>
              <a:rPr lang="nl-NL" sz="1200">
                <a:solidFill>
                  <a:srgbClr val="000000"/>
                </a:solidFill>
                <a:latin typeface="Arial"/>
                <a:ea typeface="Arial"/>
                <a:cs typeface="Arial"/>
                <a:sym typeface="Arial"/>
              </a:rPr>
              <a:t>.</a:t>
            </a:r>
            <a:endParaRPr b="0" i="0" sz="1200" u="none" cap="none" strike="noStrike">
              <a:solidFill>
                <a:srgbClr val="000000"/>
              </a:solidFill>
              <a:latin typeface="Arial"/>
              <a:ea typeface="Arial"/>
              <a:cs typeface="Arial"/>
              <a:sym typeface="Arial"/>
            </a:endParaRPr>
          </a:p>
        </p:txBody>
      </p:sp>
      <p:sp>
        <p:nvSpPr>
          <p:cNvPr id="430" name="Google Shape;430;p34"/>
          <p:cNvSpPr/>
          <p:nvPr/>
        </p:nvSpPr>
        <p:spPr>
          <a:xfrm>
            <a:off x="10071100" y="7054222"/>
            <a:ext cx="232403" cy="232403"/>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431" name="Google Shape;431;p34"/>
          <p:cNvGrpSpPr/>
          <p:nvPr/>
        </p:nvGrpSpPr>
        <p:grpSpPr>
          <a:xfrm>
            <a:off x="724148" y="1577650"/>
            <a:ext cx="9078692" cy="5203606"/>
            <a:chOff x="1569213" y="1027685"/>
            <a:chExt cx="9078692" cy="5203606"/>
          </a:xfrm>
        </p:grpSpPr>
        <p:grpSp>
          <p:nvGrpSpPr>
            <p:cNvPr id="432" name="Google Shape;432;p34"/>
            <p:cNvGrpSpPr/>
            <p:nvPr/>
          </p:nvGrpSpPr>
          <p:grpSpPr>
            <a:xfrm>
              <a:off x="4649872" y="1027685"/>
              <a:ext cx="2917373" cy="1240065"/>
              <a:chOff x="4408711" y="897056"/>
              <a:chExt cx="2917373" cy="1240065"/>
            </a:xfrm>
          </p:grpSpPr>
          <p:sp>
            <p:nvSpPr>
              <p:cNvPr id="433" name="Google Shape;433;p34"/>
              <p:cNvSpPr/>
              <p:nvPr/>
            </p:nvSpPr>
            <p:spPr>
              <a:xfrm>
                <a:off x="4408711" y="897056"/>
                <a:ext cx="2917373" cy="1240065"/>
              </a:xfrm>
              <a:prstGeom prst="roundRect">
                <a:avLst>
                  <a:gd fmla="val 16667" name="adj"/>
                </a:avLst>
              </a:prstGeom>
              <a:gradFill>
                <a:gsLst>
                  <a:gs pos="0">
                    <a:srgbClr val="EECE9C"/>
                  </a:gs>
                  <a:gs pos="50000">
                    <a:srgbClr val="F2DFC3"/>
                  </a:gs>
                  <a:gs pos="100000">
                    <a:srgbClr val="F8EEE1"/>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34" name="Google Shape;434;p34"/>
              <p:cNvSpPr txBox="1"/>
              <p:nvPr/>
            </p:nvSpPr>
            <p:spPr>
              <a:xfrm>
                <a:off x="4434405" y="1252426"/>
                <a:ext cx="2667324"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nl-NL" sz="1100">
                    <a:solidFill>
                      <a:srgbClr val="000000"/>
                    </a:solidFill>
                    <a:latin typeface="Calibri"/>
                    <a:ea typeface="Calibri"/>
                    <a:cs typeface="Calibri"/>
                    <a:sym typeface="Calibri"/>
                  </a:rPr>
                  <a:t>Als ik kinderen van verschillende niveaus probeer aan te moedigen om samen te werken, heeft het hoger presterende kind de neiging om degenen die worstelen gewoon het antwoord te vertellen.</a:t>
                </a:r>
                <a:endParaRPr b="0" i="0" sz="1800" u="none" cap="none" strike="noStrike">
                  <a:solidFill>
                    <a:srgbClr val="000000"/>
                  </a:solidFill>
                  <a:latin typeface="Calibri"/>
                  <a:ea typeface="Calibri"/>
                  <a:cs typeface="Calibri"/>
                  <a:sym typeface="Calibri"/>
                </a:endParaRPr>
              </a:p>
            </p:txBody>
          </p:sp>
        </p:grpSp>
        <p:grpSp>
          <p:nvGrpSpPr>
            <p:cNvPr id="435" name="Google Shape;435;p34"/>
            <p:cNvGrpSpPr/>
            <p:nvPr/>
          </p:nvGrpSpPr>
          <p:grpSpPr>
            <a:xfrm>
              <a:off x="7671489" y="2001602"/>
              <a:ext cx="2976416" cy="1240066"/>
              <a:chOff x="7430328" y="1870973"/>
              <a:chExt cx="2976416" cy="1240066"/>
            </a:xfrm>
          </p:grpSpPr>
          <p:sp>
            <p:nvSpPr>
              <p:cNvPr id="436" name="Google Shape;436;p34"/>
              <p:cNvSpPr/>
              <p:nvPr/>
            </p:nvSpPr>
            <p:spPr>
              <a:xfrm>
                <a:off x="7489371" y="1870973"/>
                <a:ext cx="2917373" cy="1240066"/>
              </a:xfrm>
              <a:prstGeom prst="roundRect">
                <a:avLst>
                  <a:gd fmla="val 16667" name="adj"/>
                </a:avLst>
              </a:prstGeom>
              <a:gradFill>
                <a:gsLst>
                  <a:gs pos="0">
                    <a:srgbClr val="9AB5CE"/>
                  </a:gs>
                  <a:gs pos="50000">
                    <a:srgbClr val="C1D1DF"/>
                  </a:gs>
                  <a:gs pos="100000">
                    <a:srgbClr val="E1E8EE"/>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37" name="Google Shape;437;p34"/>
              <p:cNvSpPr txBox="1"/>
              <p:nvPr/>
            </p:nvSpPr>
            <p:spPr>
              <a:xfrm>
                <a:off x="7430328" y="2034031"/>
                <a:ext cx="2322659" cy="9002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nl-NL" sz="1050">
                    <a:solidFill>
                      <a:srgbClr val="000000"/>
                    </a:solidFill>
                    <a:latin typeface="Calibri"/>
                    <a:ea typeface="Calibri"/>
                    <a:cs typeface="Calibri"/>
                    <a:sym typeface="Calibri"/>
                  </a:rPr>
                  <a:t>Bouwen studenten voort op ideeën?</a:t>
                </a:r>
                <a:br>
                  <a:rPr lang="nl-NL" sz="1050">
                    <a:solidFill>
                      <a:srgbClr val="000000"/>
                    </a:solidFill>
                    <a:latin typeface="Calibri"/>
                    <a:ea typeface="Calibri"/>
                    <a:cs typeface="Calibri"/>
                    <a:sym typeface="Calibri"/>
                  </a:rPr>
                </a:br>
                <a:r>
                  <a:rPr lang="nl-NL" sz="1050">
                    <a:solidFill>
                      <a:srgbClr val="000000"/>
                    </a:solidFill>
                    <a:latin typeface="Calibri"/>
                    <a:ea typeface="Calibri"/>
                    <a:cs typeface="Calibri"/>
                    <a:sym typeface="Calibri"/>
                  </a:rPr>
                  <a:t>Dragen alle studenten hun steentje bij?  </a:t>
                </a:r>
                <a:br>
                  <a:rPr lang="nl-NL" sz="1050">
                    <a:solidFill>
                      <a:srgbClr val="000000"/>
                    </a:solidFill>
                    <a:latin typeface="Calibri"/>
                    <a:ea typeface="Calibri"/>
                    <a:cs typeface="Calibri"/>
                    <a:sym typeface="Calibri"/>
                  </a:rPr>
                </a:br>
                <a:r>
                  <a:rPr lang="nl-NL" sz="1050">
                    <a:solidFill>
                      <a:srgbClr val="000000"/>
                    </a:solidFill>
                    <a:latin typeface="Calibri"/>
                    <a:ea typeface="Calibri"/>
                    <a:cs typeface="Calibri"/>
                    <a:sym typeface="Calibri"/>
                  </a:rPr>
                  <a:t>Zijn stille studenten betrokken?</a:t>
                </a:r>
                <a:br>
                  <a:rPr lang="nl-NL" sz="1050">
                    <a:solidFill>
                      <a:srgbClr val="000000"/>
                    </a:solidFill>
                    <a:latin typeface="Calibri"/>
                    <a:ea typeface="Calibri"/>
                    <a:cs typeface="Calibri"/>
                    <a:sym typeface="Calibri"/>
                  </a:rPr>
                </a:br>
                <a:r>
                  <a:rPr lang="nl-NL" sz="1050">
                    <a:solidFill>
                      <a:srgbClr val="000000"/>
                    </a:solidFill>
                    <a:latin typeface="Calibri"/>
                    <a:ea typeface="Calibri"/>
                    <a:cs typeface="Calibri"/>
                    <a:sym typeface="Calibri"/>
                  </a:rPr>
                  <a:t>Worden ideeën respectvol uitgedaagd?</a:t>
                </a:r>
                <a:br>
                  <a:rPr lang="nl-NL" sz="1050">
                    <a:solidFill>
                      <a:srgbClr val="000000"/>
                    </a:solidFill>
                    <a:latin typeface="Calibri"/>
                    <a:ea typeface="Calibri"/>
                    <a:cs typeface="Calibri"/>
                    <a:sym typeface="Calibri"/>
                  </a:rPr>
                </a:br>
                <a:r>
                  <a:rPr lang="nl-NL" sz="1050">
                    <a:solidFill>
                      <a:srgbClr val="000000"/>
                    </a:solidFill>
                    <a:latin typeface="Calibri"/>
                    <a:ea typeface="Calibri"/>
                    <a:cs typeface="Calibri"/>
                    <a:sym typeface="Calibri"/>
                  </a:rPr>
                  <a:t>Zijn ideeën gebaseerd op?</a:t>
                </a:r>
                <a:endParaRPr/>
              </a:p>
            </p:txBody>
          </p:sp>
        </p:grpSp>
        <p:grpSp>
          <p:nvGrpSpPr>
            <p:cNvPr id="438" name="Google Shape;438;p34"/>
            <p:cNvGrpSpPr/>
            <p:nvPr/>
          </p:nvGrpSpPr>
          <p:grpSpPr>
            <a:xfrm>
              <a:off x="7730532" y="3528836"/>
              <a:ext cx="2917373" cy="1240067"/>
              <a:chOff x="7650452" y="3389586"/>
              <a:chExt cx="2917373" cy="1240067"/>
            </a:xfrm>
          </p:grpSpPr>
          <p:sp>
            <p:nvSpPr>
              <p:cNvPr id="439" name="Google Shape;439;p34"/>
              <p:cNvSpPr/>
              <p:nvPr/>
            </p:nvSpPr>
            <p:spPr>
              <a:xfrm>
                <a:off x="7650452" y="3389586"/>
                <a:ext cx="2917373" cy="1240067"/>
              </a:xfrm>
              <a:prstGeom prst="roundRect">
                <a:avLst>
                  <a:gd fmla="val 16667" name="adj"/>
                </a:avLst>
              </a:prstGeom>
              <a:gradFill>
                <a:gsLst>
                  <a:gs pos="0">
                    <a:srgbClr val="B49F9D"/>
                  </a:gs>
                  <a:gs pos="50000">
                    <a:srgbClr val="D0C3C3"/>
                  </a:gs>
                  <a:gs pos="100000">
                    <a:srgbClr val="E8E1E1"/>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40" name="Google Shape;440;p34"/>
              <p:cNvSpPr txBox="1"/>
              <p:nvPr/>
            </p:nvSpPr>
            <p:spPr>
              <a:xfrm>
                <a:off x="7740385" y="3603427"/>
                <a:ext cx="2156051" cy="949812"/>
              </a:xfrm>
              <a:prstGeom prst="rect">
                <a:avLst/>
              </a:prstGeom>
              <a:noFill/>
              <a:ln>
                <a:noFill/>
              </a:ln>
            </p:spPr>
            <p:txBody>
              <a:bodyPr anchorCtr="0" anchor="t" bIns="45700" lIns="91425" spcFirstLastPara="1" rIns="91425" wrap="square" tIns="45700">
                <a:spAutoFit/>
              </a:bodyPr>
              <a:lstStyle/>
              <a:p>
                <a:pPr indent="0" lvl="0" marL="0" marR="5080" rtl="0" algn="ctr">
                  <a:spcBef>
                    <a:spcPts val="0"/>
                  </a:spcBef>
                  <a:spcAft>
                    <a:spcPts val="0"/>
                  </a:spcAft>
                  <a:buNone/>
                </a:pPr>
                <a:r>
                  <a:rPr lang="nl-NL" sz="1100">
                    <a:solidFill>
                      <a:srgbClr val="000000"/>
                    </a:solidFill>
                    <a:latin typeface="Calibri"/>
                    <a:ea typeface="Calibri"/>
                    <a:cs typeface="Calibri"/>
                    <a:sym typeface="Calibri"/>
                  </a:rPr>
                  <a:t>Observeer kinderen die in gemengde prestatieparen werken met behulp van hulpmiddelen 2A en 2C om de deelname en kwaliteit van de dialoog te identificeren.</a:t>
                </a:r>
                <a:endParaRPr b="0" i="0" sz="1100" u="none" cap="none" strike="noStrike">
                  <a:solidFill>
                    <a:srgbClr val="000000"/>
                  </a:solidFill>
                  <a:latin typeface="Calibri"/>
                  <a:ea typeface="Calibri"/>
                  <a:cs typeface="Calibri"/>
                  <a:sym typeface="Calibri"/>
                </a:endParaRPr>
              </a:p>
            </p:txBody>
          </p:sp>
        </p:grpSp>
        <p:grpSp>
          <p:nvGrpSpPr>
            <p:cNvPr id="441" name="Google Shape;441;p34"/>
            <p:cNvGrpSpPr/>
            <p:nvPr/>
          </p:nvGrpSpPr>
          <p:grpSpPr>
            <a:xfrm>
              <a:off x="3161885" y="4991226"/>
              <a:ext cx="2917373" cy="1240065"/>
              <a:chOff x="2775722" y="4934011"/>
              <a:chExt cx="2917373" cy="1240065"/>
            </a:xfrm>
          </p:grpSpPr>
          <p:sp>
            <p:nvSpPr>
              <p:cNvPr id="442" name="Google Shape;442;p34"/>
              <p:cNvSpPr/>
              <p:nvPr/>
            </p:nvSpPr>
            <p:spPr>
              <a:xfrm>
                <a:off x="2775722" y="4934011"/>
                <a:ext cx="2917373" cy="1240065"/>
              </a:xfrm>
              <a:prstGeom prst="roundRect">
                <a:avLst>
                  <a:gd fmla="val 16667" name="adj"/>
                </a:avLst>
              </a:prstGeom>
              <a:gradFill>
                <a:gsLst>
                  <a:gs pos="0">
                    <a:srgbClr val="93C1BB"/>
                  </a:gs>
                  <a:gs pos="50000">
                    <a:srgbClr val="BED7D4"/>
                  </a:gs>
                  <a:gs pos="100000">
                    <a:srgbClr val="DFEBE9"/>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43" name="Google Shape;443;p34"/>
              <p:cNvSpPr txBox="1"/>
              <p:nvPr/>
            </p:nvSpPr>
            <p:spPr>
              <a:xfrm>
                <a:off x="3261621" y="5038049"/>
                <a:ext cx="2365971" cy="11079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nl-NL" sz="1100">
                    <a:solidFill>
                      <a:srgbClr val="000000"/>
                    </a:solidFill>
                    <a:latin typeface="Calibri"/>
                    <a:ea typeface="Calibri"/>
                    <a:cs typeface="Calibri"/>
                    <a:sym typeface="Calibri"/>
                  </a:rPr>
                  <a:t>Kinderen bouwen zelden voort op ideeën, hoog presterende kinderen die uitleggen of antwoorden geven. Zeer weinig deelname van laag presterende kinderen, allemaal geleid door hoog presterende kinderen.</a:t>
                </a:r>
                <a:endParaRPr b="0" i="0" sz="1100" u="none" cap="none" strike="noStrike">
                  <a:solidFill>
                    <a:srgbClr val="000000"/>
                  </a:solidFill>
                  <a:latin typeface="Calibri"/>
                  <a:ea typeface="Calibri"/>
                  <a:cs typeface="Calibri"/>
                  <a:sym typeface="Calibri"/>
                </a:endParaRPr>
              </a:p>
            </p:txBody>
          </p:sp>
        </p:grpSp>
        <p:grpSp>
          <p:nvGrpSpPr>
            <p:cNvPr id="444" name="Google Shape;444;p34"/>
            <p:cNvGrpSpPr/>
            <p:nvPr/>
          </p:nvGrpSpPr>
          <p:grpSpPr>
            <a:xfrm>
              <a:off x="6232865" y="4980930"/>
              <a:ext cx="2917373" cy="1240065"/>
              <a:chOff x="6125535" y="4971642"/>
              <a:chExt cx="2917373" cy="1240065"/>
            </a:xfrm>
          </p:grpSpPr>
          <p:sp>
            <p:nvSpPr>
              <p:cNvPr id="445" name="Google Shape;445;p34"/>
              <p:cNvSpPr/>
              <p:nvPr/>
            </p:nvSpPr>
            <p:spPr>
              <a:xfrm>
                <a:off x="6125535" y="4971642"/>
                <a:ext cx="2917373" cy="1240065"/>
              </a:xfrm>
              <a:prstGeom prst="roundRect">
                <a:avLst>
                  <a:gd fmla="val 16667" name="adj"/>
                </a:avLst>
              </a:prstGeom>
              <a:gradFill>
                <a:gsLst>
                  <a:gs pos="0">
                    <a:srgbClr val="B598AF"/>
                  </a:gs>
                  <a:gs pos="50000">
                    <a:srgbClr val="D1C1CD"/>
                  </a:gs>
                  <a:gs pos="100000">
                    <a:srgbClr val="E7E0E7"/>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46" name="Google Shape;446;p34"/>
              <p:cNvSpPr txBox="1"/>
              <p:nvPr/>
            </p:nvSpPr>
            <p:spPr>
              <a:xfrm>
                <a:off x="6199087" y="5203372"/>
                <a:ext cx="2144988"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nl-NL" sz="1100">
                    <a:solidFill>
                      <a:srgbClr val="000000"/>
                    </a:solidFill>
                    <a:latin typeface="Calibri"/>
                    <a:ea typeface="Calibri"/>
                    <a:cs typeface="Calibri"/>
                    <a:sym typeface="Calibri"/>
                  </a:rPr>
                  <a:t>Transcribeer en codeer korte afleveringen, identificeer en tel voorbeelden van elke code (B, R, IR &amp; CH)</a:t>
                </a:r>
                <a:endParaRPr b="0" i="0" sz="1100" u="none" cap="none" strike="noStrike">
                  <a:solidFill>
                    <a:srgbClr val="000000"/>
                  </a:solidFill>
                  <a:latin typeface="Calibri"/>
                  <a:ea typeface="Calibri"/>
                  <a:cs typeface="Calibri"/>
                  <a:sym typeface="Calibri"/>
                </a:endParaRPr>
              </a:p>
            </p:txBody>
          </p:sp>
        </p:grpSp>
        <p:grpSp>
          <p:nvGrpSpPr>
            <p:cNvPr id="447" name="Google Shape;447;p34"/>
            <p:cNvGrpSpPr/>
            <p:nvPr/>
          </p:nvGrpSpPr>
          <p:grpSpPr>
            <a:xfrm>
              <a:off x="1569213" y="3464076"/>
              <a:ext cx="2917373" cy="1280187"/>
              <a:chOff x="1104897" y="3322834"/>
              <a:chExt cx="2917373" cy="1280187"/>
            </a:xfrm>
          </p:grpSpPr>
          <p:sp>
            <p:nvSpPr>
              <p:cNvPr id="448" name="Google Shape;448;p34"/>
              <p:cNvSpPr/>
              <p:nvPr/>
            </p:nvSpPr>
            <p:spPr>
              <a:xfrm>
                <a:off x="1104897" y="3322834"/>
                <a:ext cx="2917373" cy="1240065"/>
              </a:xfrm>
              <a:prstGeom prst="roundRect">
                <a:avLst>
                  <a:gd fmla="val 16667" name="adj"/>
                </a:avLst>
              </a:prstGeom>
              <a:gradFill>
                <a:gsLst>
                  <a:gs pos="0">
                    <a:srgbClr val="F3A08A"/>
                  </a:gs>
                  <a:gs pos="50000">
                    <a:srgbClr val="F6C5B8"/>
                  </a:gs>
                  <a:gs pos="100000">
                    <a:srgbClr val="FAE2DC"/>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49" name="Google Shape;449;p34"/>
              <p:cNvSpPr txBox="1"/>
              <p:nvPr/>
            </p:nvSpPr>
            <p:spPr>
              <a:xfrm>
                <a:off x="1491924" y="3482330"/>
                <a:ext cx="2316966" cy="112069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nl-NL" sz="1100">
                    <a:solidFill>
                      <a:srgbClr val="000000"/>
                    </a:solidFill>
                    <a:latin typeface="Calibri"/>
                    <a:ea typeface="Calibri"/>
                    <a:cs typeface="Calibri"/>
                    <a:sym typeface="Calibri"/>
                  </a:rPr>
                  <a:t>Creëer samen basisregels. </a:t>
                </a:r>
                <a:br>
                  <a:rPr lang="nl-NL" sz="1100">
                    <a:solidFill>
                      <a:srgbClr val="000000"/>
                    </a:solidFill>
                    <a:latin typeface="Calibri"/>
                    <a:ea typeface="Calibri"/>
                    <a:cs typeface="Calibri"/>
                    <a:sym typeface="Calibri"/>
                  </a:rPr>
                </a:br>
                <a:r>
                  <a:rPr lang="nl-NL" sz="1100">
                    <a:solidFill>
                      <a:srgbClr val="000000"/>
                    </a:solidFill>
                    <a:latin typeface="Calibri"/>
                    <a:ea typeface="Calibri"/>
                    <a:cs typeface="Calibri"/>
                    <a:sym typeface="Calibri"/>
                  </a:rPr>
                  <a:t>Bespreek hoe dialoog alle studenten kan helpen. Introduceer zinsstammen. Ontwikkel meta-bewustzijn van de voordelen van dialoog.</a:t>
                </a:r>
                <a:endParaRPr b="0" i="0" sz="1200" u="none" cap="none" strike="noStrike">
                  <a:solidFill>
                    <a:srgbClr val="000000"/>
                  </a:solidFill>
                  <a:latin typeface="Calibri"/>
                  <a:ea typeface="Calibri"/>
                  <a:cs typeface="Calibri"/>
                  <a:sym typeface="Calibri"/>
                </a:endParaRPr>
              </a:p>
              <a:p>
                <a:pPr indent="225425" lvl="0" marL="12700" marR="5080" rtl="0" algn="l">
                  <a:lnSpc>
                    <a:spcPct val="101699"/>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grpSp>
        <p:grpSp>
          <p:nvGrpSpPr>
            <p:cNvPr id="450" name="Google Shape;450;p34"/>
            <p:cNvGrpSpPr/>
            <p:nvPr/>
          </p:nvGrpSpPr>
          <p:grpSpPr>
            <a:xfrm>
              <a:off x="1569213" y="2001603"/>
              <a:ext cx="2917373" cy="1240065"/>
              <a:chOff x="1328052" y="1870974"/>
              <a:chExt cx="2917373" cy="1240065"/>
            </a:xfrm>
          </p:grpSpPr>
          <p:sp>
            <p:nvSpPr>
              <p:cNvPr id="451" name="Google Shape;451;p34"/>
              <p:cNvSpPr/>
              <p:nvPr/>
            </p:nvSpPr>
            <p:spPr>
              <a:xfrm>
                <a:off x="1328052" y="1870974"/>
                <a:ext cx="2917373" cy="1240065"/>
              </a:xfrm>
              <a:prstGeom prst="roundRect">
                <a:avLst>
                  <a:gd fmla="val 16667" name="adj"/>
                </a:avLst>
              </a:prstGeom>
              <a:gradFill>
                <a:gsLst>
                  <a:gs pos="0">
                    <a:srgbClr val="EE8A8B"/>
                  </a:gs>
                  <a:gs pos="50000">
                    <a:srgbClr val="F3B7B9"/>
                  </a:gs>
                  <a:gs pos="100000">
                    <a:srgbClr val="F8DCDC"/>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52" name="Google Shape;452;p34"/>
              <p:cNvSpPr txBox="1"/>
              <p:nvPr/>
            </p:nvSpPr>
            <p:spPr>
              <a:xfrm>
                <a:off x="1937726" y="1881631"/>
                <a:ext cx="2228058" cy="12234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nl-NL" sz="1050">
                    <a:solidFill>
                      <a:srgbClr val="000000"/>
                    </a:solidFill>
                    <a:latin typeface="Calibri"/>
                    <a:ea typeface="Calibri"/>
                    <a:cs typeface="Calibri"/>
                    <a:sym typeface="Calibri"/>
                  </a:rPr>
                  <a:t>Aanzienlijke verbetering van de kwantiteit en kwaliteit van de dialoog - uitleg van redeneringen en voortbouwen op ideeën. </a:t>
                </a:r>
                <a:br>
                  <a:rPr lang="nl-NL" sz="1050">
                    <a:solidFill>
                      <a:srgbClr val="000000"/>
                    </a:solidFill>
                    <a:latin typeface="Calibri"/>
                    <a:ea typeface="Calibri"/>
                    <a:cs typeface="Calibri"/>
                    <a:sym typeface="Calibri"/>
                  </a:rPr>
                </a:br>
                <a:r>
                  <a:rPr lang="nl-NL" sz="1050">
                    <a:solidFill>
                      <a:srgbClr val="000000"/>
                    </a:solidFill>
                    <a:latin typeface="Calibri"/>
                    <a:ea typeface="Calibri"/>
                    <a:cs typeface="Calibri"/>
                    <a:sym typeface="Calibri"/>
                  </a:rPr>
                  <a:t>Heeft dit invloed op het leren? </a:t>
                </a:r>
                <a:br>
                  <a:rPr lang="nl-NL" sz="1050">
                    <a:solidFill>
                      <a:srgbClr val="000000"/>
                    </a:solidFill>
                    <a:latin typeface="Calibri"/>
                    <a:ea typeface="Calibri"/>
                    <a:cs typeface="Calibri"/>
                    <a:sym typeface="Calibri"/>
                  </a:rPr>
                </a:br>
                <a:r>
                  <a:rPr lang="nl-NL" sz="1050">
                    <a:solidFill>
                      <a:srgbClr val="000000"/>
                    </a:solidFill>
                    <a:latin typeface="Calibri"/>
                    <a:ea typeface="Calibri"/>
                    <a:cs typeface="Calibri"/>
                    <a:sym typeface="Calibri"/>
                  </a:rPr>
                  <a:t>Zouden de resultaten anders zijn voor paren die op dezelfde manier worden bereikt?</a:t>
                </a:r>
                <a:endParaRPr b="0" i="0" sz="1050" u="none" cap="none" strike="noStrike">
                  <a:solidFill>
                    <a:srgbClr val="000000"/>
                  </a:solidFill>
                  <a:latin typeface="Calibri"/>
                  <a:ea typeface="Calibri"/>
                  <a:cs typeface="Calibri"/>
                  <a:sym typeface="Calibri"/>
                </a:endParaRPr>
              </a:p>
            </p:txBody>
          </p:sp>
        </p:grpSp>
        <p:sp>
          <p:nvSpPr>
            <p:cNvPr id="453" name="Google Shape;453;p34"/>
            <p:cNvSpPr/>
            <p:nvPr/>
          </p:nvSpPr>
          <p:spPr>
            <a:xfrm>
              <a:off x="5082870" y="2618317"/>
              <a:ext cx="2051376" cy="2010509"/>
            </a:xfrm>
            <a:prstGeom prst="arc">
              <a:avLst>
                <a:gd fmla="val 15399189" name="adj1"/>
                <a:gd fmla="val 14527644" name="adj2"/>
              </a:avLst>
            </a:prstGeom>
            <a:noFill/>
            <a:ln cap="flat" cmpd="sng" w="19050">
              <a:solidFill>
                <a:srgbClr val="C4BD97"/>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454" name="Google Shape;454;p34"/>
          <p:cNvGrpSpPr/>
          <p:nvPr/>
        </p:nvGrpSpPr>
        <p:grpSpPr>
          <a:xfrm>
            <a:off x="4279900" y="581025"/>
            <a:ext cx="1682649" cy="1240737"/>
            <a:chOff x="4279900" y="581025"/>
            <a:chExt cx="1682649" cy="1240737"/>
          </a:xfrm>
        </p:grpSpPr>
        <p:sp>
          <p:nvSpPr>
            <p:cNvPr id="455" name="Google Shape;455;p34"/>
            <p:cNvSpPr/>
            <p:nvPr/>
          </p:nvSpPr>
          <p:spPr>
            <a:xfrm>
              <a:off x="4279900" y="581025"/>
              <a:ext cx="1682649" cy="1240737"/>
            </a:xfrm>
            <a:prstGeom prst="rect">
              <a:avLst/>
            </a:prstGeom>
          </p:spPr>
          <p:txBody>
            <a:bodyPr>
              <a:prstTxWarp prst="textPlain"/>
            </a:bodyPr>
            <a:lstStyle/>
            <a:p>
              <a:pPr lvl="0" algn="ctr"/>
              <a:r>
                <a:rPr b="0" i="0">
                  <a:ln>
                    <a:noFill/>
                  </a:ln>
                  <a:solidFill>
                    <a:srgbClr val="000000"/>
                  </a:solidFill>
                  <a:latin typeface="Calibri"/>
                </a:rPr>
                <a:t>Interesses en doelstellingen</a:t>
              </a:r>
            </a:p>
          </p:txBody>
        </p:sp>
        <p:pic>
          <p:nvPicPr>
            <p:cNvPr id="456" name="Google Shape;456;p34"/>
            <p:cNvPicPr preferRelativeResize="0"/>
            <p:nvPr/>
          </p:nvPicPr>
          <p:blipFill rotWithShape="1">
            <a:blip r:embed="rId9">
              <a:alphaModFix/>
            </a:blip>
            <a:srcRect b="0" l="0" r="0" t="0"/>
            <a:stretch/>
          </p:blipFill>
          <p:spPr>
            <a:xfrm>
              <a:off x="4654698" y="622097"/>
              <a:ext cx="1027984" cy="1027984"/>
            </a:xfrm>
            <a:prstGeom prst="rect">
              <a:avLst/>
            </a:prstGeom>
            <a:noFill/>
            <a:ln>
              <a:noFill/>
            </a:ln>
          </p:spPr>
        </p:pic>
      </p:grpSp>
      <p:grpSp>
        <p:nvGrpSpPr>
          <p:cNvPr id="457" name="Google Shape;457;p34"/>
          <p:cNvGrpSpPr/>
          <p:nvPr/>
        </p:nvGrpSpPr>
        <p:grpSpPr>
          <a:xfrm>
            <a:off x="9116699" y="2203929"/>
            <a:ext cx="1106801" cy="1157679"/>
            <a:chOff x="9116699" y="2203929"/>
            <a:chExt cx="1106801" cy="1157679"/>
          </a:xfrm>
        </p:grpSpPr>
        <p:pic>
          <p:nvPicPr>
            <p:cNvPr id="458" name="Google Shape;458;p34"/>
            <p:cNvPicPr preferRelativeResize="0"/>
            <p:nvPr/>
          </p:nvPicPr>
          <p:blipFill rotWithShape="1">
            <a:blip r:embed="rId10">
              <a:alphaModFix/>
            </a:blip>
            <a:srcRect b="0" l="0" r="0" t="0"/>
            <a:stretch/>
          </p:blipFill>
          <p:spPr>
            <a:xfrm>
              <a:off x="9168736" y="2203929"/>
              <a:ext cx="1027984" cy="1027984"/>
            </a:xfrm>
            <a:prstGeom prst="rect">
              <a:avLst/>
            </a:prstGeom>
            <a:noFill/>
            <a:ln>
              <a:noFill/>
            </a:ln>
          </p:spPr>
        </p:pic>
        <p:sp>
          <p:nvSpPr>
            <p:cNvPr id="459" name="Google Shape;459;p34"/>
            <p:cNvSpPr/>
            <p:nvPr/>
          </p:nvSpPr>
          <p:spPr>
            <a:xfrm>
              <a:off x="9116699" y="2333625"/>
              <a:ext cx="1106801" cy="1027983"/>
            </a:xfrm>
            <a:prstGeom prst="rect">
              <a:avLst/>
            </a:prstGeom>
          </p:spPr>
          <p:txBody>
            <a:bodyPr>
              <a:prstTxWarp prst="textPlain"/>
            </a:bodyPr>
            <a:lstStyle/>
            <a:p>
              <a:pPr lvl="0" algn="ctr"/>
              <a:r>
                <a:rPr b="0" i="0">
                  <a:ln>
                    <a:noFill/>
                  </a:ln>
                  <a:solidFill>
                    <a:srgbClr val="000000"/>
                  </a:solidFill>
                  <a:latin typeface="Calibri"/>
                </a:rPr>
                <a:t>Focus en vragen</a:t>
              </a:r>
            </a:p>
          </p:txBody>
        </p:sp>
      </p:grpSp>
      <p:grpSp>
        <p:nvGrpSpPr>
          <p:cNvPr id="460" name="Google Shape;460;p34"/>
          <p:cNvGrpSpPr/>
          <p:nvPr/>
        </p:nvGrpSpPr>
        <p:grpSpPr>
          <a:xfrm>
            <a:off x="9156700" y="3866653"/>
            <a:ext cx="1206092" cy="1162647"/>
            <a:chOff x="9156700" y="3866653"/>
            <a:chExt cx="1206092" cy="1162647"/>
          </a:xfrm>
        </p:grpSpPr>
        <p:pic>
          <p:nvPicPr>
            <p:cNvPr id="461" name="Google Shape;461;p34"/>
            <p:cNvPicPr preferRelativeResize="0"/>
            <p:nvPr/>
          </p:nvPicPr>
          <p:blipFill rotWithShape="1">
            <a:blip r:embed="rId11">
              <a:alphaModFix/>
            </a:blip>
            <a:srcRect b="0" l="0" r="0" t="0"/>
            <a:stretch/>
          </p:blipFill>
          <p:spPr>
            <a:xfrm>
              <a:off x="9234195" y="3866653"/>
              <a:ext cx="1027984" cy="1027984"/>
            </a:xfrm>
            <a:prstGeom prst="rect">
              <a:avLst/>
            </a:prstGeom>
            <a:noFill/>
            <a:ln>
              <a:noFill/>
            </a:ln>
          </p:spPr>
        </p:pic>
        <p:sp>
          <p:nvSpPr>
            <p:cNvPr id="462" name="Google Shape;462;p34"/>
            <p:cNvSpPr/>
            <p:nvPr/>
          </p:nvSpPr>
          <p:spPr>
            <a:xfrm>
              <a:off x="9156700" y="3933825"/>
              <a:ext cx="1206092" cy="1095475"/>
            </a:xfrm>
            <a:prstGeom prst="rect">
              <a:avLst/>
            </a:prstGeom>
          </p:spPr>
          <p:txBody>
            <a:bodyPr>
              <a:prstTxWarp prst="textPlain"/>
            </a:bodyPr>
            <a:lstStyle/>
            <a:p>
              <a:pPr lvl="0" algn="ctr"/>
              <a:r>
                <a:rPr b="0" i="0">
                  <a:ln>
                    <a:noFill/>
                  </a:ln>
                  <a:solidFill>
                    <a:srgbClr val="000000"/>
                  </a:solidFill>
                  <a:latin typeface="Calibri"/>
                </a:rPr>
                <a:t>Plannen en methoden</a:t>
              </a:r>
            </a:p>
          </p:txBody>
        </p:sp>
      </p:grpSp>
      <p:grpSp>
        <p:nvGrpSpPr>
          <p:cNvPr id="463" name="Google Shape;463;p34"/>
          <p:cNvGrpSpPr/>
          <p:nvPr/>
        </p:nvGrpSpPr>
        <p:grpSpPr>
          <a:xfrm>
            <a:off x="7542345" y="5229225"/>
            <a:ext cx="1538155" cy="1422455"/>
            <a:chOff x="7542345" y="5229225"/>
            <a:chExt cx="1538155" cy="1422455"/>
          </a:xfrm>
        </p:grpSpPr>
        <p:pic>
          <p:nvPicPr>
            <p:cNvPr id="464" name="Google Shape;464;p34"/>
            <p:cNvPicPr preferRelativeResize="0"/>
            <p:nvPr/>
          </p:nvPicPr>
          <p:blipFill rotWithShape="1">
            <a:blip r:embed="rId12">
              <a:alphaModFix/>
            </a:blip>
            <a:srcRect b="0" l="0" r="0" t="0"/>
            <a:stretch/>
          </p:blipFill>
          <p:spPr>
            <a:xfrm>
              <a:off x="7791181" y="5467930"/>
              <a:ext cx="1027983" cy="1027983"/>
            </a:xfrm>
            <a:prstGeom prst="rect">
              <a:avLst/>
            </a:prstGeom>
            <a:noFill/>
            <a:ln>
              <a:noFill/>
            </a:ln>
          </p:spPr>
        </p:pic>
        <p:sp>
          <p:nvSpPr>
            <p:cNvPr id="465" name="Google Shape;465;p34"/>
            <p:cNvSpPr/>
            <p:nvPr/>
          </p:nvSpPr>
          <p:spPr>
            <a:xfrm>
              <a:off x="7542345" y="5229225"/>
              <a:ext cx="1538155" cy="1422455"/>
            </a:xfrm>
            <a:prstGeom prst="rect">
              <a:avLst/>
            </a:prstGeom>
          </p:spPr>
          <p:txBody>
            <a:bodyPr>
              <a:prstTxWarp prst="textPlain"/>
            </a:bodyPr>
            <a:lstStyle/>
            <a:p>
              <a:pPr lvl="0" algn="ctr"/>
              <a:r>
                <a:rPr b="0" i="0">
                  <a:ln>
                    <a:noFill/>
                  </a:ln>
                  <a:solidFill>
                    <a:srgbClr val="000000"/>
                  </a:solidFill>
                  <a:latin typeface="Calibri"/>
                </a:rPr>
                <a:t>Betrokkenheid bij gegevens</a:t>
              </a:r>
            </a:p>
          </p:txBody>
        </p:sp>
      </p:grpSp>
      <p:grpSp>
        <p:nvGrpSpPr>
          <p:cNvPr id="466" name="Google Shape;466;p34"/>
          <p:cNvGrpSpPr/>
          <p:nvPr/>
        </p:nvGrpSpPr>
        <p:grpSpPr>
          <a:xfrm>
            <a:off x="1713682" y="5438700"/>
            <a:ext cx="1043173" cy="1162125"/>
            <a:chOff x="1713682" y="5438700"/>
            <a:chExt cx="1043173" cy="1162125"/>
          </a:xfrm>
        </p:grpSpPr>
        <p:pic>
          <p:nvPicPr>
            <p:cNvPr id="467" name="Google Shape;467;p34"/>
            <p:cNvPicPr preferRelativeResize="0"/>
            <p:nvPr/>
          </p:nvPicPr>
          <p:blipFill rotWithShape="1">
            <a:blip r:embed="rId13">
              <a:alphaModFix/>
            </a:blip>
            <a:srcRect b="0" l="0" r="0" t="0"/>
            <a:stretch/>
          </p:blipFill>
          <p:spPr>
            <a:xfrm>
              <a:off x="1713682" y="5438700"/>
              <a:ext cx="1043173" cy="1043173"/>
            </a:xfrm>
            <a:prstGeom prst="rect">
              <a:avLst/>
            </a:prstGeom>
            <a:noFill/>
            <a:ln>
              <a:noFill/>
            </a:ln>
          </p:spPr>
        </p:pic>
        <p:sp>
          <p:nvSpPr>
            <p:cNvPr id="468" name="Google Shape;468;p34"/>
            <p:cNvSpPr/>
            <p:nvPr/>
          </p:nvSpPr>
          <p:spPr>
            <a:xfrm>
              <a:off x="1786520" y="5940452"/>
              <a:ext cx="893180" cy="660373"/>
            </a:xfrm>
            <a:prstGeom prst="rect">
              <a:avLst/>
            </a:prstGeom>
          </p:spPr>
          <p:txBody>
            <a:bodyPr>
              <a:prstTxWarp prst="textPlain"/>
            </a:bodyPr>
            <a:lstStyle/>
            <a:p>
              <a:pPr lvl="0" algn="ctr"/>
              <a:r>
                <a:rPr b="0" i="0">
                  <a:ln>
                    <a:noFill/>
                  </a:ln>
                  <a:solidFill>
                    <a:srgbClr val="000000"/>
                  </a:solidFill>
                  <a:latin typeface="Calibri"/>
                </a:rPr>
                <a:t>Interpretatie</a:t>
              </a:r>
            </a:p>
          </p:txBody>
        </p:sp>
      </p:grpSp>
      <p:grpSp>
        <p:nvGrpSpPr>
          <p:cNvPr id="469" name="Google Shape;469;p34"/>
          <p:cNvGrpSpPr/>
          <p:nvPr/>
        </p:nvGrpSpPr>
        <p:grpSpPr>
          <a:xfrm>
            <a:off x="165505" y="3927761"/>
            <a:ext cx="1036951" cy="1163819"/>
            <a:chOff x="165505" y="3927761"/>
            <a:chExt cx="1036951" cy="1163819"/>
          </a:xfrm>
        </p:grpSpPr>
        <p:pic>
          <p:nvPicPr>
            <p:cNvPr id="470" name="Google Shape;470;p34"/>
            <p:cNvPicPr preferRelativeResize="0"/>
            <p:nvPr/>
          </p:nvPicPr>
          <p:blipFill rotWithShape="1">
            <a:blip r:embed="rId14">
              <a:alphaModFix/>
            </a:blip>
            <a:srcRect b="0" l="0" r="0" t="0"/>
            <a:stretch/>
          </p:blipFill>
          <p:spPr>
            <a:xfrm>
              <a:off x="165505" y="3927761"/>
              <a:ext cx="1036951" cy="1036951"/>
            </a:xfrm>
            <a:prstGeom prst="rect">
              <a:avLst/>
            </a:prstGeom>
            <a:noFill/>
            <a:ln>
              <a:noFill/>
            </a:ln>
          </p:spPr>
        </p:pic>
        <p:sp>
          <p:nvSpPr>
            <p:cNvPr id="471" name="Google Shape;471;p34"/>
            <p:cNvSpPr/>
            <p:nvPr/>
          </p:nvSpPr>
          <p:spPr>
            <a:xfrm>
              <a:off x="317500" y="4767548"/>
              <a:ext cx="685800" cy="324032"/>
            </a:xfrm>
            <a:prstGeom prst="rect">
              <a:avLst/>
            </a:prstGeom>
          </p:spPr>
          <p:txBody>
            <a:bodyPr>
              <a:prstTxWarp prst="textPlain"/>
            </a:bodyPr>
            <a:lstStyle/>
            <a:p>
              <a:pPr lvl="0" algn="ctr"/>
              <a:r>
                <a:rPr b="0" i="0">
                  <a:ln>
                    <a:noFill/>
                  </a:ln>
                  <a:solidFill>
                    <a:srgbClr val="000000"/>
                  </a:solidFill>
                  <a:latin typeface="Calibri"/>
                </a:rPr>
                <a:t>Actieplan</a:t>
              </a:r>
            </a:p>
          </p:txBody>
        </p:sp>
      </p:grpSp>
      <p:grpSp>
        <p:nvGrpSpPr>
          <p:cNvPr id="472" name="Google Shape;472;p34"/>
          <p:cNvGrpSpPr/>
          <p:nvPr/>
        </p:nvGrpSpPr>
        <p:grpSpPr>
          <a:xfrm>
            <a:off x="12700" y="2125944"/>
            <a:ext cx="1458785" cy="1274218"/>
            <a:chOff x="12700" y="2125944"/>
            <a:chExt cx="1458785" cy="1274218"/>
          </a:xfrm>
        </p:grpSpPr>
        <p:pic>
          <p:nvPicPr>
            <p:cNvPr id="473" name="Google Shape;473;p34"/>
            <p:cNvPicPr preferRelativeResize="0"/>
            <p:nvPr/>
          </p:nvPicPr>
          <p:blipFill rotWithShape="1">
            <a:blip r:embed="rId15">
              <a:alphaModFix/>
            </a:blip>
            <a:srcRect b="0" l="0" r="0" t="0"/>
            <a:stretch/>
          </p:blipFill>
          <p:spPr>
            <a:xfrm>
              <a:off x="211008" y="2200916"/>
              <a:ext cx="1043173" cy="1043173"/>
            </a:xfrm>
            <a:prstGeom prst="rect">
              <a:avLst/>
            </a:prstGeom>
            <a:noFill/>
            <a:ln>
              <a:noFill/>
            </a:ln>
          </p:spPr>
        </p:pic>
        <p:sp>
          <p:nvSpPr>
            <p:cNvPr id="474" name="Google Shape;474;p34"/>
            <p:cNvSpPr/>
            <p:nvPr/>
          </p:nvSpPr>
          <p:spPr>
            <a:xfrm>
              <a:off x="12700" y="2125944"/>
              <a:ext cx="1458785" cy="1274218"/>
            </a:xfrm>
            <a:prstGeom prst="rect">
              <a:avLst/>
            </a:prstGeom>
          </p:spPr>
          <p:txBody>
            <a:bodyPr>
              <a:prstTxWarp prst="textPlain"/>
            </a:bodyPr>
            <a:lstStyle/>
            <a:p>
              <a:pPr lvl="0" algn="ctr"/>
              <a:r>
                <a:rPr b="0" i="0">
                  <a:ln>
                    <a:noFill/>
                  </a:ln>
                  <a:solidFill>
                    <a:srgbClr val="000000"/>
                  </a:solidFill>
                  <a:latin typeface="Calibri"/>
                </a:rPr>
                <a:t>Beoordelen en reflecteren</a:t>
              </a: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78" name="Shape 478"/>
        <p:cNvGrpSpPr/>
        <p:nvPr/>
      </p:nvGrpSpPr>
      <p:grpSpPr>
        <a:xfrm>
          <a:off x="0" y="0"/>
          <a:ext cx="0" cy="0"/>
          <a:chOff x="0" y="0"/>
          <a:chExt cx="0" cy="0"/>
        </a:xfrm>
      </p:grpSpPr>
      <p:sp>
        <p:nvSpPr>
          <p:cNvPr id="479" name="Google Shape;479;p35"/>
          <p:cNvSpPr txBox="1"/>
          <p:nvPr/>
        </p:nvSpPr>
        <p:spPr>
          <a:xfrm>
            <a:off x="616464" y="643135"/>
            <a:ext cx="2680328" cy="871391"/>
          </a:xfrm>
          <a:prstGeom prst="rect">
            <a:avLst/>
          </a:prstGeom>
          <a:solidFill>
            <a:srgbClr val="D9F1F6"/>
          </a:solidFill>
          <a:ln>
            <a:noFill/>
          </a:ln>
        </p:spPr>
        <p:txBody>
          <a:bodyPr anchorCtr="0" anchor="t" bIns="0" lIns="0" spcFirstLastPara="1" rIns="0" wrap="square" tIns="14600">
            <a:spAutoFit/>
          </a:bodyPr>
          <a:lstStyle/>
          <a:p>
            <a:pPr indent="0" lvl="0" marL="26034" marR="0" rtl="0" algn="l">
              <a:lnSpc>
                <a:spcPct val="100000"/>
              </a:lnSpc>
              <a:spcBef>
                <a:spcPts val="0"/>
              </a:spcBef>
              <a:spcAft>
                <a:spcPts val="0"/>
              </a:spcAft>
              <a:buNone/>
            </a:pPr>
            <a:r>
              <a:rPr b="1" lang="nl-NL" sz="1800">
                <a:solidFill>
                  <a:srgbClr val="1A616F"/>
                </a:solidFill>
                <a:latin typeface="Arial"/>
                <a:ea typeface="Arial"/>
                <a:cs typeface="Arial"/>
                <a:sym typeface="Arial"/>
              </a:rPr>
              <a:t>Deel f. Kiezen</a:t>
            </a:r>
            <a:br>
              <a:rPr b="1" lang="nl-NL" sz="1800">
                <a:solidFill>
                  <a:srgbClr val="1A616F"/>
                </a:solidFill>
                <a:latin typeface="Arial"/>
                <a:ea typeface="Arial"/>
                <a:cs typeface="Arial"/>
                <a:sym typeface="Arial"/>
              </a:rPr>
            </a:br>
            <a:r>
              <a:rPr b="1" lang="nl-NL" sz="1800">
                <a:solidFill>
                  <a:srgbClr val="1A616F"/>
                </a:solidFill>
                <a:latin typeface="Arial"/>
                <a:ea typeface="Arial"/>
                <a:cs typeface="Arial"/>
                <a:sym typeface="Arial"/>
              </a:rPr>
              <a:t>een onderzoeksfocus</a:t>
            </a:r>
            <a:br>
              <a:rPr b="1" lang="nl-NL" sz="1800">
                <a:solidFill>
                  <a:srgbClr val="1A616F"/>
                </a:solidFill>
                <a:latin typeface="Arial"/>
                <a:ea typeface="Arial"/>
                <a:cs typeface="Arial"/>
                <a:sym typeface="Arial"/>
              </a:rPr>
            </a:br>
            <a:endParaRPr sz="1800">
              <a:solidFill>
                <a:schemeClr val="dk1"/>
              </a:solidFill>
              <a:latin typeface="Arial"/>
              <a:ea typeface="Arial"/>
              <a:cs typeface="Arial"/>
              <a:sym typeface="Arial"/>
            </a:endParaRPr>
          </a:p>
        </p:txBody>
      </p:sp>
      <p:sp>
        <p:nvSpPr>
          <p:cNvPr id="480" name="Google Shape;480;p35"/>
          <p:cNvSpPr txBox="1"/>
          <p:nvPr/>
        </p:nvSpPr>
        <p:spPr>
          <a:xfrm>
            <a:off x="637541" y="1962784"/>
            <a:ext cx="4660265" cy="1619098"/>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6825">
            <a:spAutoFit/>
          </a:bodyPr>
          <a:lstStyle/>
          <a:p>
            <a:pPr indent="0" lvl="0" marL="83820" marR="94615" rtl="0" algn="just">
              <a:lnSpc>
                <a:spcPct val="121000"/>
              </a:lnSpc>
              <a:spcBef>
                <a:spcPts val="0"/>
              </a:spcBef>
              <a:spcAft>
                <a:spcPts val="0"/>
              </a:spcAft>
              <a:buNone/>
            </a:pPr>
            <a:r>
              <a:rPr lang="nl-NL" sz="1200">
                <a:solidFill>
                  <a:schemeClr val="dk1"/>
                </a:solidFill>
                <a:latin typeface="Arimo"/>
                <a:ea typeface="Arimo"/>
                <a:cs typeface="Arimo"/>
                <a:sym typeface="Arimo"/>
              </a:rPr>
              <a:t>Het genereren van een onderzoeksvraag kan een uitdaging zijn omdat er zoveel is dat je zou kunnen doen: een algemene vuistregel voor onderzoeksvragen is om je denken te beperken tot iets dat je kunt doen. Je hebt misschien het algemene doel dat de studenten in je klas allemaal deelnemen, voortbouwen op elkaars ideeën en elkaar uitdagen, maar dat is veel om op te focussen!</a:t>
            </a:r>
            <a:br>
              <a:rPr lang="nl-NL" sz="1200">
                <a:solidFill>
                  <a:schemeClr val="dk1"/>
                </a:solidFill>
                <a:latin typeface="Arimo"/>
                <a:ea typeface="Arimo"/>
                <a:cs typeface="Arimo"/>
                <a:sym typeface="Arimo"/>
              </a:rPr>
            </a:br>
            <a:endParaRPr sz="1200">
              <a:solidFill>
                <a:schemeClr val="dk1"/>
              </a:solidFill>
              <a:latin typeface="Arimo"/>
              <a:ea typeface="Arimo"/>
              <a:cs typeface="Arimo"/>
              <a:sym typeface="Arimo"/>
            </a:endParaRPr>
          </a:p>
        </p:txBody>
      </p:sp>
      <p:sp>
        <p:nvSpPr>
          <p:cNvPr id="481" name="Google Shape;481;p35"/>
          <p:cNvSpPr txBox="1"/>
          <p:nvPr/>
        </p:nvSpPr>
        <p:spPr>
          <a:xfrm>
            <a:off x="3517900" y="792897"/>
            <a:ext cx="3505200" cy="492443"/>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nl-NL" sz="1600">
                <a:solidFill>
                  <a:schemeClr val="dk1"/>
                </a:solidFill>
                <a:latin typeface="Arial"/>
                <a:ea typeface="Arial"/>
                <a:cs typeface="Arial"/>
                <a:sym typeface="Arial"/>
              </a:rPr>
              <a:t>Een onderzoeksvraag genereren</a:t>
            </a:r>
            <a:br>
              <a:rPr b="1" lang="nl-NL" sz="1600">
                <a:solidFill>
                  <a:schemeClr val="dk1"/>
                </a:solidFill>
                <a:latin typeface="Arial"/>
                <a:ea typeface="Arial"/>
                <a:cs typeface="Arial"/>
                <a:sym typeface="Arial"/>
              </a:rPr>
            </a:br>
            <a:endParaRPr sz="1600">
              <a:solidFill>
                <a:schemeClr val="dk1"/>
              </a:solidFill>
              <a:latin typeface="Arial"/>
              <a:ea typeface="Arial"/>
              <a:cs typeface="Arial"/>
              <a:sym typeface="Arial"/>
            </a:endParaRPr>
          </a:p>
        </p:txBody>
      </p:sp>
      <p:sp>
        <p:nvSpPr>
          <p:cNvPr id="482" name="Google Shape;482;p35"/>
          <p:cNvSpPr txBox="1"/>
          <p:nvPr/>
        </p:nvSpPr>
        <p:spPr>
          <a:xfrm>
            <a:off x="8239499" y="1722537"/>
            <a:ext cx="2024393" cy="307777"/>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i="1" lang="nl-NL" sz="1000">
                <a:solidFill>
                  <a:schemeClr val="dk1"/>
                </a:solidFill>
                <a:latin typeface="Arial"/>
                <a:ea typeface="Arial"/>
                <a:cs typeface="Arial"/>
                <a:sym typeface="Arial"/>
              </a:rPr>
              <a:t>Sectie van de onderzoekscyclus</a:t>
            </a:r>
            <a:br>
              <a:rPr i="1" lang="nl-NL" sz="1000">
                <a:solidFill>
                  <a:schemeClr val="dk1"/>
                </a:solidFill>
                <a:latin typeface="Arial"/>
                <a:ea typeface="Arial"/>
                <a:cs typeface="Arial"/>
                <a:sym typeface="Arial"/>
              </a:rPr>
            </a:br>
            <a:endParaRPr sz="1000">
              <a:solidFill>
                <a:schemeClr val="dk1"/>
              </a:solidFill>
              <a:latin typeface="Arial"/>
              <a:ea typeface="Arial"/>
              <a:cs typeface="Arial"/>
              <a:sym typeface="Arial"/>
            </a:endParaRPr>
          </a:p>
        </p:txBody>
      </p:sp>
      <p:sp>
        <p:nvSpPr>
          <p:cNvPr id="483" name="Google Shape;483;p35"/>
          <p:cNvSpPr/>
          <p:nvPr/>
        </p:nvSpPr>
        <p:spPr>
          <a:xfrm>
            <a:off x="5589269" y="1968501"/>
            <a:ext cx="4781550" cy="5315585"/>
          </a:xfrm>
          <a:custGeom>
            <a:rect b="b" l="l" r="r" t="t"/>
            <a:pathLst>
              <a:path extrusionOk="0" h="5315584" w="4781550">
                <a:moveTo>
                  <a:pt x="0" y="0"/>
                </a:moveTo>
                <a:lnTo>
                  <a:pt x="4781396" y="0"/>
                </a:lnTo>
                <a:lnTo>
                  <a:pt x="4781396" y="5315159"/>
                </a:lnTo>
                <a:lnTo>
                  <a:pt x="0" y="531515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4" name="Google Shape;484;p35"/>
          <p:cNvSpPr txBox="1"/>
          <p:nvPr/>
        </p:nvSpPr>
        <p:spPr>
          <a:xfrm>
            <a:off x="5576449" y="1955681"/>
            <a:ext cx="4809490" cy="5343525"/>
          </a:xfrm>
          <a:prstGeom prst="rect">
            <a:avLst/>
          </a:prstGeom>
          <a:noFill/>
          <a:ln>
            <a:noFill/>
          </a:ln>
        </p:spPr>
        <p:txBody>
          <a:bodyPr anchorCtr="0" anchor="t" bIns="0" lIns="0" spcFirstLastPara="1" rIns="0" wrap="square" tIns="10775">
            <a:spAutoFit/>
          </a:bodyPr>
          <a:lstStyle/>
          <a:p>
            <a:pPr indent="0" lvl="0" marL="55880" marR="180975" rtl="0" algn="l">
              <a:lnSpc>
                <a:spcPct val="121100"/>
              </a:lnSpc>
              <a:spcBef>
                <a:spcPts val="0"/>
              </a:spcBef>
              <a:spcAft>
                <a:spcPts val="0"/>
              </a:spcAft>
              <a:buNone/>
            </a:pPr>
            <a:r>
              <a:rPr lang="nl-NL" sz="1200">
                <a:solidFill>
                  <a:schemeClr val="dk1"/>
                </a:solidFill>
                <a:latin typeface="Arimo"/>
                <a:ea typeface="Arimo"/>
                <a:cs typeface="Arimo"/>
                <a:sym typeface="Arimo"/>
              </a:rPr>
              <a:t>The following pages offer guidance for different ways to generate an  inquiry question, and it’s good to remember that there’s no one right way  to do it. However, there are some principles to keep in mind when coming  up with an inquiry question:</a:t>
            </a:r>
            <a:endParaRPr sz="1200">
              <a:solidFill>
                <a:schemeClr val="dk1"/>
              </a:solidFill>
              <a:latin typeface="Arimo"/>
              <a:ea typeface="Arimo"/>
              <a:cs typeface="Arimo"/>
              <a:sym typeface="Arimo"/>
            </a:endParaRPr>
          </a:p>
          <a:p>
            <a:pPr indent="0" lvl="0" marL="0" marR="0" rtl="0" algn="l">
              <a:lnSpc>
                <a:spcPct val="100000"/>
              </a:lnSpc>
              <a:spcBef>
                <a:spcPts val="20"/>
              </a:spcBef>
              <a:spcAft>
                <a:spcPts val="0"/>
              </a:spcAft>
              <a:buNone/>
            </a:pPr>
            <a:r>
              <a:t/>
            </a:r>
            <a:endParaRPr sz="1500">
              <a:solidFill>
                <a:schemeClr val="dk1"/>
              </a:solidFill>
              <a:latin typeface="Times New Roman"/>
              <a:ea typeface="Times New Roman"/>
              <a:cs typeface="Times New Roman"/>
              <a:sym typeface="Times New Roman"/>
            </a:endParaRPr>
          </a:p>
          <a:p>
            <a:pPr indent="0" lvl="0" marL="55880" marR="121920" rtl="0" algn="l">
              <a:lnSpc>
                <a:spcPct val="120000"/>
              </a:lnSpc>
              <a:spcBef>
                <a:spcPts val="0"/>
              </a:spcBef>
              <a:spcAft>
                <a:spcPts val="0"/>
              </a:spcAft>
              <a:buNone/>
            </a:pPr>
            <a:r>
              <a:rPr lang="nl-NL" sz="1200">
                <a:solidFill>
                  <a:schemeClr val="dk1"/>
                </a:solidFill>
                <a:latin typeface="Arimo"/>
                <a:ea typeface="Arimo"/>
                <a:cs typeface="Arimo"/>
                <a:sym typeface="Arimo"/>
              </a:rPr>
              <a:t>· It should be based on a real issue that you have noticed in your classroom  so that the inquiry is meaningful to you.</a:t>
            </a:r>
            <a:endParaRPr sz="1200">
              <a:solidFill>
                <a:schemeClr val="dk1"/>
              </a:solidFill>
              <a:latin typeface="Arimo"/>
              <a:ea typeface="Arimo"/>
              <a:cs typeface="Arimo"/>
              <a:sym typeface="Arimo"/>
            </a:endParaRPr>
          </a:p>
          <a:p>
            <a:pPr indent="0" lvl="0" marL="0" marR="0" rtl="0" algn="l">
              <a:lnSpc>
                <a:spcPct val="100000"/>
              </a:lnSpc>
              <a:spcBef>
                <a:spcPts val="10"/>
              </a:spcBef>
              <a:spcAft>
                <a:spcPts val="0"/>
              </a:spcAft>
              <a:buNone/>
            </a:pPr>
            <a:r>
              <a:t/>
            </a:r>
            <a:endParaRPr sz="1500">
              <a:solidFill>
                <a:schemeClr val="dk1"/>
              </a:solidFill>
              <a:latin typeface="Times New Roman"/>
              <a:ea typeface="Times New Roman"/>
              <a:cs typeface="Times New Roman"/>
              <a:sym typeface="Times New Roman"/>
            </a:endParaRPr>
          </a:p>
          <a:p>
            <a:pPr indent="0" lvl="0" marL="55880" marR="339725" rtl="0" algn="l">
              <a:lnSpc>
                <a:spcPct val="120800"/>
              </a:lnSpc>
              <a:spcBef>
                <a:spcPts val="0"/>
              </a:spcBef>
              <a:spcAft>
                <a:spcPts val="0"/>
              </a:spcAft>
              <a:buNone/>
            </a:pPr>
            <a:r>
              <a:rPr lang="nl-NL" sz="1200">
                <a:solidFill>
                  <a:schemeClr val="dk1"/>
                </a:solidFill>
                <a:latin typeface="Arimo"/>
                <a:ea typeface="Arimo"/>
                <a:cs typeface="Arimo"/>
                <a:sym typeface="Arimo"/>
              </a:rPr>
              <a:t>· Discussing your thoughts with other colleagues can really help you to  come up with a question – for example, you might realise that all of the  teachers in your team have noticed the same issue</a:t>
            </a:r>
            <a:endParaRPr sz="1200">
              <a:solidFill>
                <a:schemeClr val="dk1"/>
              </a:solidFill>
              <a:latin typeface="Arimo"/>
              <a:ea typeface="Arimo"/>
              <a:cs typeface="Arimo"/>
              <a:sym typeface="Arimo"/>
            </a:endParaRPr>
          </a:p>
          <a:p>
            <a:pPr indent="0" lvl="0" marL="0" marR="0" rtl="0" algn="l">
              <a:lnSpc>
                <a:spcPct val="100000"/>
              </a:lnSpc>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55880" marR="88900" rtl="0" algn="l">
              <a:lnSpc>
                <a:spcPct val="121700"/>
              </a:lnSpc>
              <a:spcBef>
                <a:spcPts val="0"/>
              </a:spcBef>
              <a:spcAft>
                <a:spcPts val="0"/>
              </a:spcAft>
              <a:buNone/>
            </a:pPr>
            <a:r>
              <a:rPr lang="nl-NL" sz="1200">
                <a:solidFill>
                  <a:schemeClr val="dk1"/>
                </a:solidFill>
                <a:latin typeface="Arimo"/>
                <a:ea typeface="Arimo"/>
                <a:cs typeface="Arimo"/>
                <a:sym typeface="Arimo"/>
              </a:rPr>
              <a:t>· It should be manageable for you in your classroom (based on the time you  have and if there are other adults to help, for example)</a:t>
            </a:r>
            <a:endParaRPr sz="1200">
              <a:solidFill>
                <a:schemeClr val="dk1"/>
              </a:solidFill>
              <a:latin typeface="Arimo"/>
              <a:ea typeface="Arimo"/>
              <a:cs typeface="Arimo"/>
              <a:sym typeface="Arimo"/>
            </a:endParaRPr>
          </a:p>
          <a:p>
            <a:pPr indent="0" lvl="0" marL="0" marR="0" rtl="0" algn="l">
              <a:lnSpc>
                <a:spcPct val="100000"/>
              </a:lnSpc>
              <a:spcBef>
                <a:spcPts val="25"/>
              </a:spcBef>
              <a:spcAft>
                <a:spcPts val="0"/>
              </a:spcAft>
              <a:buNone/>
            </a:pPr>
            <a:r>
              <a:t/>
            </a:r>
            <a:endParaRPr sz="1500">
              <a:solidFill>
                <a:schemeClr val="dk1"/>
              </a:solidFill>
              <a:latin typeface="Times New Roman"/>
              <a:ea typeface="Times New Roman"/>
              <a:cs typeface="Times New Roman"/>
              <a:sym typeface="Times New Roman"/>
            </a:endParaRPr>
          </a:p>
          <a:p>
            <a:pPr indent="0" lvl="0" marL="55880" marR="711200" rtl="0" algn="l">
              <a:lnSpc>
                <a:spcPct val="120000"/>
              </a:lnSpc>
              <a:spcBef>
                <a:spcPts val="0"/>
              </a:spcBef>
              <a:spcAft>
                <a:spcPts val="0"/>
              </a:spcAft>
              <a:buNone/>
            </a:pPr>
            <a:r>
              <a:rPr lang="nl-NL" sz="1200">
                <a:solidFill>
                  <a:schemeClr val="dk1"/>
                </a:solidFill>
                <a:latin typeface="Arimo"/>
                <a:ea typeface="Arimo"/>
                <a:cs typeface="Arimo"/>
                <a:sym typeface="Arimo"/>
              </a:rPr>
              <a:t>· It should lead to understanding practice, taking an action, trying  something out, and/or to improving a teaching/learning situation</a:t>
            </a:r>
            <a:endParaRPr sz="1200">
              <a:solidFill>
                <a:schemeClr val="dk1"/>
              </a:solidFill>
              <a:latin typeface="Arimo"/>
              <a:ea typeface="Arimo"/>
              <a:cs typeface="Arimo"/>
              <a:sym typeface="Arimo"/>
            </a:endParaRPr>
          </a:p>
          <a:p>
            <a:pPr indent="0" lvl="0" marL="0" marR="0" rtl="0" algn="l">
              <a:lnSpc>
                <a:spcPct val="100000"/>
              </a:lnSpc>
              <a:spcBef>
                <a:spcPts val="10"/>
              </a:spcBef>
              <a:spcAft>
                <a:spcPts val="0"/>
              </a:spcAft>
              <a:buNone/>
            </a:pPr>
            <a:r>
              <a:t/>
            </a:r>
            <a:endParaRPr sz="1500">
              <a:solidFill>
                <a:schemeClr val="dk1"/>
              </a:solidFill>
              <a:latin typeface="Times New Roman"/>
              <a:ea typeface="Times New Roman"/>
              <a:cs typeface="Times New Roman"/>
              <a:sym typeface="Times New Roman"/>
            </a:endParaRPr>
          </a:p>
          <a:p>
            <a:pPr indent="0" lvl="0" marL="55880" marR="281305" rtl="0" algn="l">
              <a:lnSpc>
                <a:spcPct val="120800"/>
              </a:lnSpc>
              <a:spcBef>
                <a:spcPts val="5"/>
              </a:spcBef>
              <a:spcAft>
                <a:spcPts val="0"/>
              </a:spcAft>
              <a:buNone/>
            </a:pPr>
            <a:r>
              <a:rPr lang="nl-NL" sz="1200">
                <a:solidFill>
                  <a:schemeClr val="dk1"/>
                </a:solidFill>
                <a:latin typeface="Arimo"/>
                <a:ea typeface="Arimo"/>
                <a:cs typeface="Arimo"/>
                <a:sym typeface="Arimo"/>
              </a:rPr>
              <a:t>· It should not lead to a simple ‘yes’ or ‘no’ answer. Good research  questions start with words like ‘How..’; ‘What happens when…’. They are  genuinely open to different answers emerging.</a:t>
            </a:r>
            <a:endParaRPr sz="1200">
              <a:solidFill>
                <a:schemeClr val="dk1"/>
              </a:solidFill>
              <a:latin typeface="Arimo"/>
              <a:ea typeface="Arimo"/>
              <a:cs typeface="Arimo"/>
              <a:sym typeface="Arimo"/>
            </a:endParaRPr>
          </a:p>
        </p:txBody>
      </p:sp>
      <p:sp>
        <p:nvSpPr>
          <p:cNvPr id="485" name="Google Shape;485;p35"/>
          <p:cNvSpPr txBox="1"/>
          <p:nvPr/>
        </p:nvSpPr>
        <p:spPr>
          <a:xfrm>
            <a:off x="643891" y="3791584"/>
            <a:ext cx="4652010" cy="2969467"/>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6825">
            <a:spAutoFit/>
          </a:bodyPr>
          <a:lstStyle/>
          <a:p>
            <a:pPr indent="0" lvl="0" marL="83820" marR="95250" rtl="0" algn="just">
              <a:lnSpc>
                <a:spcPct val="121000"/>
              </a:lnSpc>
              <a:spcBef>
                <a:spcPts val="0"/>
              </a:spcBef>
              <a:spcAft>
                <a:spcPts val="0"/>
              </a:spcAft>
              <a:buNone/>
            </a:pPr>
            <a:r>
              <a:rPr lang="nl-NL" sz="1200">
                <a:solidFill>
                  <a:schemeClr val="dk1"/>
                </a:solidFill>
                <a:latin typeface="Arimo"/>
                <a:ea typeface="Arimo"/>
                <a:cs typeface="Arimo"/>
                <a:sym typeface="Arimo"/>
              </a:rPr>
              <a:t>Wanneer je nadenkt over wat je kunt doen, kan het helpen om jezelf af te vragen 'Hoe ga ik mijn onderzoeksvraag onderzoeken?' om met een onderzoeksvraag te komen die behapbaar is. Secties 1 en 2 van deze toolkit geven u voorbeelden van T-SEDA-codes, observatietechnieken en sjablonen: het is de moeite waard om deze te bekijken terwijl u uw aanvraag plant. Je kunt ook deze video's bekijken: </a:t>
            </a:r>
            <a:br>
              <a:rPr lang="nl-NL" sz="1200">
                <a:solidFill>
                  <a:schemeClr val="dk1"/>
                </a:solidFill>
                <a:latin typeface="Arimo"/>
                <a:ea typeface="Arimo"/>
                <a:cs typeface="Arimo"/>
                <a:sym typeface="Arimo"/>
              </a:rPr>
            </a:br>
            <a:endParaRPr b="1" sz="1200" u="sng">
              <a:solidFill>
                <a:schemeClr val="hlink"/>
              </a:solidFill>
              <a:latin typeface="Arimo"/>
              <a:ea typeface="Arimo"/>
              <a:cs typeface="Arimo"/>
              <a:sym typeface="Arimo"/>
              <a:hlinkClick r:id="rId3"/>
            </a:endParaRPr>
          </a:p>
          <a:p>
            <a:pPr indent="0" lvl="0" marL="585788" marR="95250" rtl="0" algn="just">
              <a:lnSpc>
                <a:spcPct val="121000"/>
              </a:lnSpc>
              <a:spcBef>
                <a:spcPts val="290"/>
              </a:spcBef>
              <a:spcAft>
                <a:spcPts val="0"/>
              </a:spcAft>
              <a:buNone/>
            </a:pPr>
            <a:r>
              <a:rPr b="1" lang="nl-NL" sz="1200" u="sng">
                <a:solidFill>
                  <a:srgbClr val="0000FF"/>
                </a:solidFill>
                <a:latin typeface="Arial"/>
                <a:ea typeface="Arial"/>
                <a:cs typeface="Arial"/>
                <a:sym typeface="Arial"/>
              </a:rPr>
              <a:t>Video 7: Je </a:t>
            </a:r>
            <a:r>
              <a:rPr b="1" lang="nl-NL" sz="1200" u="sng">
                <a:solidFill>
                  <a:schemeClr val="hlink"/>
                </a:solidFill>
                <a:latin typeface="Arial"/>
                <a:ea typeface="Arial"/>
                <a:cs typeface="Arial"/>
                <a:sym typeface="Arial"/>
                <a:hlinkClick r:id="rId4"/>
              </a:rPr>
              <a:t>reflectiecyclus</a:t>
            </a:r>
            <a:r>
              <a:rPr b="1" lang="nl-NL" sz="1200" u="sng">
                <a:solidFill>
                  <a:srgbClr val="0000FF"/>
                </a:solidFill>
                <a:latin typeface="Arial"/>
                <a:ea typeface="Arial"/>
                <a:cs typeface="Arial"/>
                <a:sym typeface="Arial"/>
              </a:rPr>
              <a:t> voltooien</a:t>
            </a:r>
            <a:br>
              <a:rPr b="1" lang="nl-NL" sz="1200" u="sng">
                <a:solidFill>
                  <a:srgbClr val="0000FF"/>
                </a:solidFill>
                <a:latin typeface="Arial"/>
                <a:ea typeface="Arial"/>
                <a:cs typeface="Arial"/>
                <a:sym typeface="Arial"/>
              </a:rPr>
            </a:br>
            <a:r>
              <a:rPr b="1" lang="nl-NL" sz="1200" u="sng">
                <a:solidFill>
                  <a:srgbClr val="0000FF"/>
                </a:solidFill>
                <a:latin typeface="Arial"/>
                <a:ea typeface="Arial"/>
                <a:cs typeface="Arial"/>
                <a:sym typeface="Arial"/>
              </a:rPr>
              <a:t>Video 10: Het coderingsschema </a:t>
            </a:r>
            <a:r>
              <a:rPr b="1" lang="nl-NL" sz="1200" u="sng">
                <a:solidFill>
                  <a:schemeClr val="hlink"/>
                </a:solidFill>
                <a:latin typeface="Arial"/>
                <a:ea typeface="Arial"/>
                <a:cs typeface="Arial"/>
                <a:sym typeface="Arial"/>
                <a:hlinkClick r:id="rId5"/>
              </a:rPr>
              <a:t>gebruiken</a:t>
            </a:r>
            <a:r>
              <a:rPr b="1" lang="nl-NL" sz="1200" u="sng">
                <a:solidFill>
                  <a:srgbClr val="0000FF"/>
                </a:solidFill>
                <a:latin typeface="Arial"/>
                <a:ea typeface="Arial"/>
                <a:cs typeface="Arial"/>
                <a:sym typeface="Arial"/>
              </a:rPr>
              <a:t> (deel 1) </a:t>
            </a:r>
            <a:endParaRPr b="1" sz="1200" u="sng">
              <a:solidFill>
                <a:srgbClr val="0000FF"/>
              </a:solidFill>
              <a:latin typeface="Arial"/>
              <a:ea typeface="Arial"/>
              <a:cs typeface="Arial"/>
              <a:sym typeface="Arial"/>
            </a:endParaRPr>
          </a:p>
          <a:p>
            <a:pPr indent="0" lvl="0" marL="585788" marR="95250" rtl="0" algn="just">
              <a:lnSpc>
                <a:spcPct val="121000"/>
              </a:lnSpc>
              <a:spcBef>
                <a:spcPts val="600"/>
              </a:spcBef>
              <a:spcAft>
                <a:spcPts val="0"/>
              </a:spcAft>
              <a:buNone/>
            </a:pPr>
            <a:r>
              <a:rPr b="1" lang="nl-NL" sz="1200" u="sng">
                <a:solidFill>
                  <a:srgbClr val="0000FF"/>
                </a:solidFill>
                <a:latin typeface="Arial"/>
                <a:ea typeface="Arial"/>
                <a:cs typeface="Arial"/>
                <a:sym typeface="Arial"/>
              </a:rPr>
              <a:t>Video 11: Het </a:t>
            </a:r>
            <a:r>
              <a:rPr b="1" lang="nl-NL" sz="1200" u="sng">
                <a:solidFill>
                  <a:schemeClr val="hlink"/>
                </a:solidFill>
                <a:latin typeface="Arial"/>
                <a:ea typeface="Arial"/>
                <a:cs typeface="Arial"/>
                <a:sym typeface="Arial"/>
                <a:hlinkClick r:id="rId6"/>
              </a:rPr>
              <a:t>coderingsschema</a:t>
            </a:r>
            <a:r>
              <a:rPr b="1" lang="nl-NL" sz="1200" u="sng">
                <a:solidFill>
                  <a:srgbClr val="0000FF"/>
                </a:solidFill>
                <a:latin typeface="Arial"/>
                <a:ea typeface="Arial"/>
                <a:cs typeface="Arial"/>
                <a:sym typeface="Arial"/>
              </a:rPr>
              <a:t> gebruiken (deel 2) </a:t>
            </a:r>
            <a:br>
              <a:rPr b="1" lang="nl-NL" sz="1200" u="sng">
                <a:solidFill>
                  <a:srgbClr val="0000FF"/>
                </a:solidFill>
                <a:latin typeface="Arial"/>
                <a:ea typeface="Arial"/>
                <a:cs typeface="Arial"/>
                <a:sym typeface="Arial"/>
              </a:rPr>
            </a:br>
            <a:endParaRPr sz="1200">
              <a:solidFill>
                <a:schemeClr val="dk1"/>
              </a:solidFill>
              <a:latin typeface="Arimo"/>
              <a:ea typeface="Arimo"/>
              <a:cs typeface="Arimo"/>
              <a:sym typeface="Arimo"/>
            </a:endParaRPr>
          </a:p>
        </p:txBody>
      </p:sp>
      <p:sp>
        <p:nvSpPr>
          <p:cNvPr id="486" name="Google Shape;486;p35"/>
          <p:cNvSpPr/>
          <p:nvPr/>
        </p:nvSpPr>
        <p:spPr>
          <a:xfrm>
            <a:off x="774700" y="5478661"/>
            <a:ext cx="417188" cy="41719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7" name="Google Shape;487;p35"/>
          <p:cNvSpPr/>
          <p:nvPr/>
        </p:nvSpPr>
        <p:spPr>
          <a:xfrm>
            <a:off x="759362" y="5818244"/>
            <a:ext cx="411475" cy="411479"/>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8" name="Google Shape;488;p35"/>
          <p:cNvSpPr/>
          <p:nvPr/>
        </p:nvSpPr>
        <p:spPr>
          <a:xfrm>
            <a:off x="756505" y="6151824"/>
            <a:ext cx="417188" cy="41719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9" name="Google Shape;489;p35"/>
          <p:cNvSpPr/>
          <p:nvPr/>
        </p:nvSpPr>
        <p:spPr>
          <a:xfrm>
            <a:off x="7771772" y="474347"/>
            <a:ext cx="2680328" cy="1021078"/>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0" name="Google Shape;490;p35"/>
          <p:cNvSpPr/>
          <p:nvPr/>
        </p:nvSpPr>
        <p:spPr>
          <a:xfrm>
            <a:off x="5576449" y="1955681"/>
            <a:ext cx="4809490" cy="5343525"/>
          </a:xfrm>
          <a:custGeom>
            <a:rect b="b" l="l" r="r" t="t"/>
            <a:pathLst>
              <a:path extrusionOk="0" h="5343525" w="4809490">
                <a:moveTo>
                  <a:pt x="0" y="0"/>
                </a:moveTo>
                <a:lnTo>
                  <a:pt x="4809490" y="0"/>
                </a:lnTo>
                <a:lnTo>
                  <a:pt x="4809490" y="5343525"/>
                </a:lnTo>
                <a:lnTo>
                  <a:pt x="0" y="5343525"/>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1" name="Google Shape;491;p35"/>
          <p:cNvSpPr/>
          <p:nvPr/>
        </p:nvSpPr>
        <p:spPr>
          <a:xfrm>
            <a:off x="5408515" y="1968502"/>
            <a:ext cx="5124206" cy="4801452"/>
          </a:xfrm>
          <a:custGeom>
            <a:rect b="b" l="l" r="r" t="t"/>
            <a:pathLst>
              <a:path extrusionOk="0" h="5315584" w="4781550">
                <a:moveTo>
                  <a:pt x="0" y="0"/>
                </a:moveTo>
                <a:lnTo>
                  <a:pt x="4781396" y="0"/>
                </a:lnTo>
                <a:lnTo>
                  <a:pt x="4781396" y="5315159"/>
                </a:lnTo>
                <a:lnTo>
                  <a:pt x="0" y="531515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2" name="Google Shape;492;p35"/>
          <p:cNvSpPr txBox="1"/>
          <p:nvPr/>
        </p:nvSpPr>
        <p:spPr>
          <a:xfrm>
            <a:off x="5465740" y="2021740"/>
            <a:ext cx="5066981" cy="1096519"/>
          </a:xfrm>
          <a:prstGeom prst="rect">
            <a:avLst/>
          </a:prstGeom>
          <a:noFill/>
          <a:ln>
            <a:noFill/>
          </a:ln>
        </p:spPr>
        <p:txBody>
          <a:bodyPr anchorCtr="0" anchor="t" bIns="0" lIns="0" spcFirstLastPara="1" rIns="0" wrap="square" tIns="0">
            <a:spAutoFit/>
          </a:bodyPr>
          <a:lstStyle/>
          <a:p>
            <a:pPr indent="0" lvl="0" marL="12700" marR="5080" rtl="0" algn="just">
              <a:lnSpc>
                <a:spcPct val="121100"/>
              </a:lnSpc>
              <a:spcBef>
                <a:spcPts val="0"/>
              </a:spcBef>
              <a:spcAft>
                <a:spcPts val="0"/>
              </a:spcAft>
              <a:buNone/>
            </a:pPr>
            <a:r>
              <a:rPr lang="nl-NL" sz="1200">
                <a:solidFill>
                  <a:schemeClr val="dk1"/>
                </a:solidFill>
                <a:latin typeface="Arimo"/>
                <a:ea typeface="Arimo"/>
                <a:cs typeface="Arimo"/>
                <a:sym typeface="Arimo"/>
              </a:rPr>
              <a:t>De volgende pagina's bieden richtlijnen voor verschillende manieren om een onderzoeksvraag te genereren, en het is goed om te onthouden dat er niet één juiste manier is om dit te doen. Er zijn echter enkele principes om in gedachten te houden bij het bedenken van een onderzoeksvraag:</a:t>
            </a:r>
            <a:br>
              <a:rPr lang="nl-NL" sz="1200">
                <a:solidFill>
                  <a:schemeClr val="dk1"/>
                </a:solidFill>
                <a:latin typeface="Arimo"/>
                <a:ea typeface="Arimo"/>
                <a:cs typeface="Arimo"/>
                <a:sym typeface="Arimo"/>
              </a:rPr>
            </a:br>
            <a:endParaRPr sz="1200">
              <a:solidFill>
                <a:schemeClr val="dk1"/>
              </a:solidFill>
              <a:latin typeface="Arimo"/>
              <a:ea typeface="Arimo"/>
              <a:cs typeface="Arimo"/>
              <a:sym typeface="Arimo"/>
            </a:endParaRPr>
          </a:p>
        </p:txBody>
      </p:sp>
      <p:sp>
        <p:nvSpPr>
          <p:cNvPr id="493" name="Google Shape;493;p35"/>
          <p:cNvSpPr txBox="1"/>
          <p:nvPr/>
        </p:nvSpPr>
        <p:spPr>
          <a:xfrm>
            <a:off x="5262662" y="7088109"/>
            <a:ext cx="167005" cy="167640"/>
          </a:xfrm>
          <a:prstGeom prst="rect">
            <a:avLst/>
          </a:prstGeom>
          <a:noFill/>
          <a:ln>
            <a:noFill/>
          </a:ln>
        </p:spPr>
        <p:txBody>
          <a:bodyPr anchorCtr="0" anchor="t" bIns="0" lIns="0" spcFirstLastPara="1" rIns="0" wrap="square" tIns="625">
            <a:spAutoFit/>
          </a:bodyPr>
          <a:lstStyle/>
          <a:p>
            <a:pPr indent="0" lvl="0" marL="12700" marR="0" rtl="0" algn="l">
              <a:lnSpc>
                <a:spcPct val="100000"/>
              </a:lnSpc>
              <a:spcBef>
                <a:spcPts val="0"/>
              </a:spcBef>
              <a:spcAft>
                <a:spcPts val="0"/>
              </a:spcAft>
              <a:buNone/>
            </a:pPr>
            <a:r>
              <a:rPr lang="nl-NL" sz="1000">
                <a:solidFill>
                  <a:schemeClr val="dk1"/>
                </a:solidFill>
                <a:latin typeface="Arial"/>
                <a:ea typeface="Arial"/>
                <a:cs typeface="Arial"/>
                <a:sym typeface="Arial"/>
              </a:rPr>
              <a:t>20</a:t>
            </a:r>
            <a:endParaRPr sz="1000">
              <a:solidFill>
                <a:schemeClr val="dk1"/>
              </a:solidFill>
              <a:latin typeface="Arial"/>
              <a:ea typeface="Arial"/>
              <a:cs typeface="Arial"/>
              <a:sym typeface="Arial"/>
            </a:endParaRPr>
          </a:p>
        </p:txBody>
      </p:sp>
      <p:sp>
        <p:nvSpPr>
          <p:cNvPr id="494" name="Google Shape;494;p35"/>
          <p:cNvSpPr txBox="1"/>
          <p:nvPr/>
        </p:nvSpPr>
        <p:spPr>
          <a:xfrm>
            <a:off x="5674747" y="3032594"/>
            <a:ext cx="4821901" cy="3960893"/>
          </a:xfrm>
          <a:prstGeom prst="rect">
            <a:avLst/>
          </a:prstGeom>
          <a:noFill/>
          <a:ln>
            <a:noFill/>
          </a:ln>
        </p:spPr>
        <p:txBody>
          <a:bodyPr anchorCtr="0" anchor="t" bIns="0" lIns="0" spcFirstLastPara="1" rIns="0" wrap="square" tIns="0">
            <a:spAutoFit/>
          </a:bodyPr>
          <a:lstStyle/>
          <a:p>
            <a:pPr indent="-171450" lvl="0" marL="184150" marR="434975" rtl="0" algn="l">
              <a:lnSpc>
                <a:spcPct val="120000"/>
              </a:lnSpc>
              <a:spcBef>
                <a:spcPts val="0"/>
              </a:spcBef>
              <a:spcAft>
                <a:spcPts val="0"/>
              </a:spcAft>
              <a:buClr>
                <a:schemeClr val="dk1"/>
              </a:buClr>
              <a:buSzPts val="1000"/>
              <a:buFont typeface="Arial"/>
              <a:buChar char="•"/>
            </a:pPr>
            <a:r>
              <a:rPr lang="nl-NL" sz="1200">
                <a:solidFill>
                  <a:schemeClr val="dk1"/>
                </a:solidFill>
                <a:latin typeface="Arial"/>
                <a:ea typeface="Arial"/>
                <a:cs typeface="Arial"/>
                <a:sym typeface="Arial"/>
              </a:rPr>
              <a:t>Het moet gebaseerd zijn op een echt probleem dat je in je klas hebt opgemerkt, zodat het onderzoek zinvol voor je is</a:t>
            </a:r>
            <a:br>
              <a:rPr lang="nl-NL" sz="1200">
                <a:solidFill>
                  <a:schemeClr val="dk1"/>
                </a:solidFill>
                <a:latin typeface="Arial"/>
                <a:ea typeface="Arial"/>
                <a:cs typeface="Arial"/>
                <a:sym typeface="Arial"/>
              </a:rPr>
            </a:br>
            <a:r>
              <a:rPr lang="nl-NL" sz="1200">
                <a:solidFill>
                  <a:schemeClr val="dk1"/>
                </a:solidFill>
                <a:latin typeface="Arial"/>
                <a:ea typeface="Arial"/>
                <a:cs typeface="Arial"/>
                <a:sym typeface="Arial"/>
              </a:rPr>
              <a:t>Het bespreken van je gedachten met andere collega's kan je echt helpen om een vraag te bedenken - je kunt je bijvoorbeeld realiseren dat alle leraren in je team hetzelfde probleem hebben opgemerkt</a:t>
            </a:r>
            <a:br>
              <a:rPr lang="nl-NL" sz="1200">
                <a:solidFill>
                  <a:schemeClr val="dk1"/>
                </a:solidFill>
                <a:latin typeface="Arial"/>
                <a:ea typeface="Arial"/>
                <a:cs typeface="Arial"/>
                <a:sym typeface="Arial"/>
              </a:rPr>
            </a:br>
            <a:r>
              <a:rPr lang="nl-NL" sz="1200">
                <a:solidFill>
                  <a:schemeClr val="dk1"/>
                </a:solidFill>
                <a:latin typeface="Arial"/>
                <a:ea typeface="Arial"/>
                <a:cs typeface="Arial"/>
                <a:sym typeface="Arial"/>
              </a:rPr>
              <a:t>Het moet voor jou behapbaar zijn in je klas (op basis van de tijd die je hebt en of er andere volwassenen zijn om te helpen, bijvoorbeeld)</a:t>
            </a:r>
            <a:br>
              <a:rPr lang="nl-NL" sz="1200">
                <a:solidFill>
                  <a:schemeClr val="dk1"/>
                </a:solidFill>
                <a:latin typeface="Arial"/>
                <a:ea typeface="Arial"/>
                <a:cs typeface="Arial"/>
                <a:sym typeface="Arial"/>
              </a:rPr>
            </a:br>
            <a:r>
              <a:rPr lang="nl-NL" sz="1200">
                <a:solidFill>
                  <a:schemeClr val="dk1"/>
                </a:solidFill>
                <a:latin typeface="Arial"/>
                <a:ea typeface="Arial"/>
                <a:cs typeface="Arial"/>
                <a:sym typeface="Arial"/>
              </a:rPr>
              <a:t>Het moet leiden tot het begrijpen van de praktijk, het ondernemen van een actie, het uitproberen van iets en/of het verbeteren van een onderwijs/leersituatie</a:t>
            </a:r>
            <a:endParaRPr sz="1200">
              <a:solidFill>
                <a:schemeClr val="dk1"/>
              </a:solidFill>
              <a:latin typeface="Arial"/>
              <a:ea typeface="Arial"/>
              <a:cs typeface="Arial"/>
              <a:sym typeface="Arial"/>
            </a:endParaRPr>
          </a:p>
          <a:p>
            <a:pPr indent="-171450" lvl="0" marL="184150" marR="5080" rtl="0" algn="l">
              <a:lnSpc>
                <a:spcPct val="120800"/>
              </a:lnSpc>
              <a:spcBef>
                <a:spcPts val="805"/>
              </a:spcBef>
              <a:spcAft>
                <a:spcPts val="0"/>
              </a:spcAft>
              <a:buClr>
                <a:schemeClr val="dk1"/>
              </a:buClr>
              <a:buSzPts val="1000"/>
              <a:buFont typeface="Arial"/>
              <a:buChar char="•"/>
            </a:pPr>
            <a:r>
              <a:rPr lang="nl-NL" sz="1200">
                <a:solidFill>
                  <a:schemeClr val="dk1"/>
                </a:solidFill>
                <a:latin typeface="Arial"/>
                <a:ea typeface="Arial"/>
                <a:cs typeface="Arial"/>
                <a:sym typeface="Arial"/>
              </a:rPr>
              <a:t>Het mag niet leiden tot een simpel 'ja' of 'nee' antwoord. Goede onderzoeksvragen beginnen met woorden als 'Hoe...?'; 'Wat gebeurt er als...?'. Ze staan echt open voor verschillende antwoorden die naar voren komen</a:t>
            </a:r>
            <a:br>
              <a:rPr lang="nl-NL" sz="1200">
                <a:solidFill>
                  <a:schemeClr val="dk1"/>
                </a:solidFill>
                <a:latin typeface="Arial"/>
                <a:ea typeface="Arial"/>
                <a:cs typeface="Arial"/>
                <a:sym typeface="Arial"/>
              </a:rPr>
            </a:br>
            <a:endParaRPr sz="1200">
              <a:solidFill>
                <a:schemeClr val="dk1"/>
              </a:solidFill>
              <a:latin typeface="Arial"/>
              <a:ea typeface="Arial"/>
              <a:cs typeface="Arial"/>
              <a:sym typeface="Arial"/>
            </a:endParaRPr>
          </a:p>
        </p:txBody>
      </p:sp>
      <p:sp>
        <p:nvSpPr>
          <p:cNvPr id="495" name="Google Shape;495;p35"/>
          <p:cNvSpPr txBox="1"/>
          <p:nvPr/>
        </p:nvSpPr>
        <p:spPr>
          <a:xfrm>
            <a:off x="8547100" y="707340"/>
            <a:ext cx="1716792" cy="584775"/>
          </a:xfrm>
          <a:prstGeom prst="rect">
            <a:avLst/>
          </a:prstGeom>
          <a:solidFill>
            <a:srgbClr val="E26B6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600">
                <a:solidFill>
                  <a:schemeClr val="lt1"/>
                </a:solidFill>
                <a:latin typeface="Calibri"/>
                <a:ea typeface="Calibri"/>
                <a:cs typeface="Calibri"/>
                <a:sym typeface="Calibri"/>
              </a:rPr>
              <a:t>Focus en onderzoeksvragen</a:t>
            </a:r>
            <a:endParaRPr sz="16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9" name="Shape 79"/>
        <p:cNvGrpSpPr/>
        <p:nvPr/>
      </p:nvGrpSpPr>
      <p:grpSpPr>
        <a:xfrm>
          <a:off x="0" y="0"/>
          <a:ext cx="0" cy="0"/>
          <a:chOff x="0" y="0"/>
          <a:chExt cx="0" cy="0"/>
        </a:xfrm>
      </p:grpSpPr>
      <p:sp>
        <p:nvSpPr>
          <p:cNvPr id="80" name="Google Shape;80;p9"/>
          <p:cNvSpPr txBox="1"/>
          <p:nvPr/>
        </p:nvSpPr>
        <p:spPr>
          <a:xfrm>
            <a:off x="5285281" y="7088109"/>
            <a:ext cx="121920" cy="16764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fld id="{00000000-1234-1234-1234-123412341234}" type="slidenum">
              <a:rPr lang="nl-NL" sz="1000">
                <a:solidFill>
                  <a:schemeClr val="dk1"/>
                </a:solidFill>
                <a:latin typeface="Arial"/>
                <a:ea typeface="Arial"/>
                <a:cs typeface="Arial"/>
                <a:sym typeface="Arial"/>
              </a:rPr>
              <a:t>‹#›</a:t>
            </a:fld>
            <a:endParaRPr sz="1000">
              <a:solidFill>
                <a:schemeClr val="dk1"/>
              </a:solidFill>
              <a:latin typeface="Arial"/>
              <a:ea typeface="Arial"/>
              <a:cs typeface="Arial"/>
              <a:sym typeface="Arial"/>
            </a:endParaRPr>
          </a:p>
        </p:txBody>
      </p:sp>
      <p:sp>
        <p:nvSpPr>
          <p:cNvPr id="81" name="Google Shape;81;p9"/>
          <p:cNvSpPr txBox="1"/>
          <p:nvPr/>
        </p:nvSpPr>
        <p:spPr>
          <a:xfrm>
            <a:off x="421498" y="504825"/>
            <a:ext cx="9727565" cy="6432851"/>
          </a:xfrm>
          <a:prstGeom prst="rect">
            <a:avLst/>
          </a:prstGeom>
          <a:noFill/>
          <a:ln>
            <a:noFill/>
          </a:ln>
        </p:spPr>
        <p:txBody>
          <a:bodyPr anchorCtr="0" anchor="t" bIns="0" lIns="0" spcFirstLastPara="1" rIns="0" wrap="square" tIns="0">
            <a:spAutoFit/>
          </a:bodyPr>
          <a:lstStyle/>
          <a:p>
            <a:pPr indent="0" lvl="0" marL="159385" marR="0" rtl="0" algn="ctr">
              <a:lnSpc>
                <a:spcPct val="100000"/>
              </a:lnSpc>
              <a:spcBef>
                <a:spcPts val="0"/>
              </a:spcBef>
              <a:spcAft>
                <a:spcPts val="0"/>
              </a:spcAft>
              <a:buNone/>
            </a:pPr>
            <a:r>
              <a:rPr lang="nl-NL" sz="1400">
                <a:solidFill>
                  <a:srgbClr val="1A616F"/>
                </a:solidFill>
                <a:latin typeface="Arial"/>
                <a:ea typeface="Arial"/>
                <a:cs typeface="Arial"/>
                <a:sym typeface="Arial"/>
              </a:rPr>
              <a:t>Het T-SEDA Collectief</a:t>
            </a:r>
            <a:endParaRPr/>
          </a:p>
          <a:p>
            <a:pPr indent="0" lvl="0" marL="159385" marR="0" rtl="0" algn="l">
              <a:lnSpc>
                <a:spcPct val="100000"/>
              </a:lnSpc>
              <a:spcBef>
                <a:spcPts val="0"/>
              </a:spcBef>
              <a:spcAft>
                <a:spcPts val="0"/>
              </a:spcAft>
              <a:buNone/>
            </a:pPr>
            <a:br>
              <a:rPr lang="nl-NL" sz="1400">
                <a:solidFill>
                  <a:srgbClr val="1A616F"/>
                </a:solidFill>
                <a:latin typeface="Arial"/>
                <a:ea typeface="Arial"/>
                <a:cs typeface="Arial"/>
                <a:sym typeface="Arial"/>
              </a:rPr>
            </a:br>
            <a:r>
              <a:rPr lang="nl-NL" sz="1200">
                <a:solidFill>
                  <a:schemeClr val="dk1"/>
                </a:solidFill>
                <a:latin typeface="Arial"/>
                <a:ea typeface="Arial"/>
                <a:cs typeface="Arial"/>
                <a:sym typeface="Arial"/>
              </a:rPr>
              <a:t>De ontwikkeling van T-SEDA is een teaminspanning geweest, waaronder: Ruth Kershner, Sara Hennessy, Elisa Calcagni, Farah Ahmed, Victoria Cook, Laura Kerslake, Lisa Lee en Maria Vrikki van de Faculteit Onderwijs van de Universiteit van Cambridge, en Nube Estrada en Flora Hernández van de Nationale Autonome Universiteit van Mexico. We zijn de vele collega's die de afgelopen jaren op de een of andere manier hebben bijgedragen aan de ontwikkeling van T-SEDA erg dankbaar. Dit omvat degenen die hebben geholpen met vertalen in het Spaans, Chinees, Frans, Arabisch, Italiaans, Japans en Hebreeuws en Nederlands (Ana Laura Trigo Clapés, Elisa de Padua, Elisa Izquierdo, Qian Liu, Yun Long, Ji Ying, Chih Ching Chang, Delphine Cestonaro, Benzi Slakmon, </a:t>
            </a:r>
            <a:r>
              <a:rPr lang="nl-NL" sz="1200">
                <a:solidFill>
                  <a:schemeClr val="dk1"/>
                </a:solidFill>
                <a:latin typeface="Arimo"/>
                <a:ea typeface="Arimo"/>
                <a:cs typeface="Arimo"/>
                <a:sym typeface="Arimo"/>
              </a:rPr>
              <a:t>Orianne Monashe, </a:t>
            </a:r>
            <a:r>
              <a:rPr b="0" i="0" lang="nl-NL" sz="1200" u="none" strike="noStrike">
                <a:solidFill>
                  <a:schemeClr val="dk1"/>
                </a:solidFill>
                <a:latin typeface="Arimo"/>
                <a:ea typeface="Arimo"/>
                <a:cs typeface="Arimo"/>
                <a:sym typeface="Arimo"/>
              </a:rPr>
              <a:t>Haydeé</a:t>
            </a:r>
            <a:r>
              <a:rPr lang="nl-NL" sz="1200">
                <a:solidFill>
                  <a:schemeClr val="dk1"/>
                </a:solidFill>
                <a:latin typeface="Arimo"/>
                <a:ea typeface="Arimo"/>
                <a:cs typeface="Arimo"/>
                <a:sym typeface="Arimo"/>
              </a:rPr>
              <a:t> Ceballos, </a:t>
            </a:r>
            <a:r>
              <a:rPr lang="nl-NL" sz="1200">
                <a:solidFill>
                  <a:schemeClr val="dk1"/>
                </a:solidFill>
                <a:latin typeface="Arial"/>
                <a:ea typeface="Arial"/>
                <a:cs typeface="Arial"/>
                <a:sym typeface="Arial"/>
              </a:rPr>
              <a:t>Keiko Aramaki, Tomonori Ichiyanagi, Ayano Ikeda, Kaori Kanai, Naomi Kagawa, Kiyomi Shijo, Lu Xiaoyun, Arwa Al Qassim, Chiara Piccini, Patricia Brooks, </a:t>
            </a:r>
            <a:r>
              <a:rPr b="0" i="0" lang="nl-NL" sz="1200" cap="none" strike="noStrike">
                <a:solidFill>
                  <a:srgbClr val="000000"/>
                </a:solidFill>
                <a:latin typeface="Arimo"/>
                <a:ea typeface="Arimo"/>
                <a:cs typeface="Arimo"/>
                <a:sym typeface="Arimo"/>
              </a:rPr>
              <a:t>Ingvill Rasmussen, Leonie Johann, Luwei Bai</a:t>
            </a:r>
            <a:r>
              <a:rPr lang="nl-NL" sz="1200">
                <a:solidFill>
                  <a:schemeClr val="dk1"/>
                </a:solidFill>
                <a:latin typeface="Arial"/>
                <a:ea typeface="Arial"/>
                <a:cs typeface="Arial"/>
                <a:sym typeface="Arial"/>
              </a:rPr>
              <a:t>).</a:t>
            </a:r>
            <a:endParaRPr sz="1400">
              <a:solidFill>
                <a:srgbClr val="1A616F"/>
              </a:solidFill>
              <a:latin typeface="Arial"/>
              <a:ea typeface="Arial"/>
              <a:cs typeface="Arial"/>
              <a:sym typeface="Arial"/>
            </a:endParaRPr>
          </a:p>
          <a:p>
            <a:pPr indent="0" lvl="0" marL="159385" marR="0" rtl="0" algn="l">
              <a:lnSpc>
                <a:spcPct val="100000"/>
              </a:lnSpc>
              <a:spcBef>
                <a:spcPts val="0"/>
              </a:spcBef>
              <a:spcAft>
                <a:spcPts val="0"/>
              </a:spcAft>
              <a:buNone/>
            </a:pPr>
            <a:r>
              <a:t/>
            </a:r>
            <a:endParaRPr sz="1400">
              <a:solidFill>
                <a:srgbClr val="1A616F"/>
              </a:solidFill>
              <a:latin typeface="Arial"/>
              <a:ea typeface="Arial"/>
              <a:cs typeface="Arial"/>
              <a:sym typeface="Arial"/>
            </a:endParaRPr>
          </a:p>
          <a:p>
            <a:pPr indent="0" lvl="0" marL="125095" marR="0" rtl="0" algn="ctr">
              <a:lnSpc>
                <a:spcPct val="100000"/>
              </a:lnSpc>
              <a:spcBef>
                <a:spcPts val="0"/>
              </a:spcBef>
              <a:spcAft>
                <a:spcPts val="0"/>
              </a:spcAft>
              <a:buNone/>
            </a:pPr>
            <a:r>
              <a:rPr lang="nl-NL" sz="1200">
                <a:solidFill>
                  <a:srgbClr val="1A616F"/>
                </a:solidFill>
                <a:latin typeface="Arial"/>
                <a:ea typeface="Arial"/>
                <a:cs typeface="Arial"/>
                <a:sym typeface="Arial"/>
              </a:rPr>
              <a:t>Dankbetuigingen</a:t>
            </a:r>
            <a:endParaRPr/>
          </a:p>
          <a:p>
            <a:pPr indent="0" lvl="0" marL="125095" marR="0" rtl="0" algn="l">
              <a:lnSpc>
                <a:spcPct val="100000"/>
              </a:lnSpc>
              <a:spcBef>
                <a:spcPts val="0"/>
              </a:spcBef>
              <a:spcAft>
                <a:spcPts val="0"/>
              </a:spcAft>
              <a:buNone/>
            </a:pPr>
            <a:br>
              <a:rPr lang="nl-NL" sz="1200">
                <a:solidFill>
                  <a:srgbClr val="1A616F"/>
                </a:solidFill>
                <a:latin typeface="Arial"/>
                <a:ea typeface="Arial"/>
                <a:cs typeface="Arial"/>
                <a:sym typeface="Arial"/>
              </a:rPr>
            </a:br>
            <a:r>
              <a:rPr lang="nl-NL" sz="1200">
                <a:solidFill>
                  <a:schemeClr val="dk1"/>
                </a:solidFill>
                <a:latin typeface="Arial"/>
                <a:ea typeface="Arial"/>
                <a:cs typeface="Arial"/>
                <a:sym typeface="Arial"/>
              </a:rPr>
              <a:t>Het oorspronkelijke werk aan T-SEDA (en zijn voorloper SEDA) werd ondersteund door de British Academy (International Partnership and Mobility Scheme) via het 3-jarige project getiteld "A Tool for Analysing Dialogic  Interactions in Classrooms" (2013-2015), geleid door Sara Hennessy en Sylvia Rojas-Drummond aan de Universiteit van Cambridge, VK, en de Nationale Autonome Universiteit van Mexico: </a:t>
            </a:r>
            <a:r>
              <a:rPr lang="nl-NL" sz="1200" u="sng">
                <a:solidFill>
                  <a:schemeClr val="hlink"/>
                </a:solidFill>
                <a:latin typeface="Arial"/>
                <a:ea typeface="Arial"/>
                <a:cs typeface="Arial"/>
                <a:sym typeface="Arial"/>
                <a:hlinkClick r:id="rId3"/>
              </a:rPr>
              <a:t>http://tinyurl.com/BAdialogue</a:t>
            </a:r>
            <a:r>
              <a:rPr lang="nl-NL" sz="1200">
                <a:solidFill>
                  <a:srgbClr val="1A616F"/>
                </a:solidFill>
                <a:latin typeface="Arial"/>
                <a:ea typeface="Arial"/>
                <a:cs typeface="Arial"/>
                <a:sym typeface="Arial"/>
              </a:rPr>
              <a:t>. </a:t>
            </a:r>
            <a:r>
              <a:rPr lang="nl-NL" sz="1200">
                <a:solidFill>
                  <a:schemeClr val="dk1"/>
                </a:solidFill>
                <a:latin typeface="Arial"/>
                <a:ea typeface="Arial"/>
                <a:cs typeface="Arial"/>
                <a:sym typeface="Arial"/>
              </a:rPr>
              <a:t>Het Mexicaanse werk werd ondersteund door de Dirección General de Asuntos del Personal Académico van de Nationale Autonome Universiteit van Mexico (DGAPA-UNAM) (PAPIIT-projectnummer: IN303313 en PAPIME-nummer: PE305814). We waarderen de steun van de Economic  and  Social Research Council (RES063270081; RES000230825), sponsor van het grootste deel van het eerdere werk van het Britse team op dit gebied. Ons meest recente ESRC-project (ES/M007103/1) getiteld 'Classroom Dialogue: Does it Make a Difference for Student Learning?' (Christine Howe, Sara Hennessy, Neil Mercer, Maria Vrikki &amp;; Lisa Wheatley, 2015-17: </a:t>
            </a:r>
            <a:r>
              <a:rPr lang="nl-NL" sz="1200" u="sng">
                <a:solidFill>
                  <a:schemeClr val="hlink"/>
                </a:solidFill>
                <a:latin typeface="Arial"/>
                <a:ea typeface="Arial"/>
                <a:cs typeface="Arial"/>
                <a:sym typeface="Arial"/>
                <a:hlinkClick r:id="rId4"/>
              </a:rPr>
              <a:t>http://tinyurl.com/ESRCdialogue</a:t>
            </a:r>
            <a:r>
              <a:rPr lang="nl-NL" sz="1200">
                <a:solidFill>
                  <a:srgbClr val="1A616F"/>
                </a:solidFill>
                <a:latin typeface="Arial"/>
                <a:ea typeface="Arial"/>
                <a:cs typeface="Arial"/>
                <a:sym typeface="Arial"/>
              </a:rPr>
              <a:t>) </a:t>
            </a:r>
            <a:r>
              <a:rPr lang="nl-NL" sz="1200">
                <a:solidFill>
                  <a:schemeClr val="dk1"/>
                </a:solidFill>
                <a:latin typeface="Arial"/>
                <a:ea typeface="Arial"/>
                <a:cs typeface="Arial"/>
                <a:sym typeface="Arial"/>
              </a:rPr>
              <a:t>maakte gebruik van SEDA om CDAS te ontwikkelen, een nieuw 12-categorieënschema en beoordelingsschalen, en testte ze uitgebreid met een grote steekproef van 72 leraren van kinderen van 10-11 jaar. Statistische analyses van de relaties tussen dialogisch onderwijs en de prestaties en attitudes van studenten leverden de bevindingen op die deze versie van de toolkit hebben gevormd. Een ESRC Impact Acceleration-subsidie ondersteunde de verdere ontwikkeling van de toolkit en proeven in verschillende onderwijscontexten in zeven landen in 2018-19.</a:t>
            </a:r>
            <a:endParaRPr/>
          </a:p>
          <a:p>
            <a:pPr indent="0" lvl="0" marL="125095" marR="0" rtl="0" algn="l">
              <a:lnSpc>
                <a:spcPct val="100000"/>
              </a:lnSpc>
              <a:spcBef>
                <a:spcPts val="0"/>
              </a:spcBef>
              <a:spcAft>
                <a:spcPts val="0"/>
              </a:spcAft>
              <a:buNone/>
            </a:pPr>
            <a:br>
              <a:rPr lang="nl-NL" sz="1200">
                <a:solidFill>
                  <a:schemeClr val="dk1"/>
                </a:solidFill>
                <a:latin typeface="Arial"/>
                <a:ea typeface="Arial"/>
                <a:cs typeface="Arial"/>
                <a:sym typeface="Arial"/>
              </a:rPr>
            </a:br>
            <a:r>
              <a:rPr lang="nl-NL" sz="1200">
                <a:solidFill>
                  <a:schemeClr val="dk1"/>
                </a:solidFill>
                <a:latin typeface="Arial"/>
                <a:ea typeface="Arial"/>
                <a:cs typeface="Arial"/>
                <a:sym typeface="Arial"/>
              </a:rPr>
              <a:t>T-SEDA wordt wereldwijd gebruikt door beoefenaars van voorschoolse jaren tot hoger onderwijs. We bedanken alle facilitators, docenten en studenten die hebben deelgenomen aan ons onderzoek en testen in verschillende landen waaruit voorbeelden in deze toolkit zijn genomen met hun vriendelijke toestemming. Sommige namen zijn veranderd waar leraren anoniem wilden blijven. Foto's in de toolkit zijn afgeleid van onze onderzoeken; er zijn toestemmingen ontvangen om ze te gebruiken voor educatieve doeleinden.</a:t>
            </a:r>
            <a:br>
              <a:rPr lang="nl-NL" sz="1200">
                <a:solidFill>
                  <a:srgbClr val="1A616F"/>
                </a:solidFill>
                <a:latin typeface="Arial"/>
                <a:ea typeface="Arial"/>
                <a:cs typeface="Arial"/>
                <a:sym typeface="Arial"/>
              </a:rPr>
            </a:br>
            <a:endParaRPr sz="1200">
              <a:solidFill>
                <a:schemeClr val="dk1"/>
              </a:solidFill>
              <a:latin typeface="Times New Roman"/>
              <a:ea typeface="Times New Roman"/>
              <a:cs typeface="Times New Roman"/>
              <a:sym typeface="Times New Roman"/>
            </a:endParaRPr>
          </a:p>
          <a:p>
            <a:pPr indent="0" lvl="0" marL="92075" marR="835660" rtl="0" algn="l">
              <a:lnSpc>
                <a:spcPct val="121700"/>
              </a:lnSpc>
              <a:spcBef>
                <a:spcPts val="0"/>
              </a:spcBef>
              <a:spcAft>
                <a:spcPts val="0"/>
              </a:spcAft>
              <a:buNone/>
            </a:pPr>
            <a:r>
              <a:rPr b="1" lang="nl-NL" sz="1200">
                <a:solidFill>
                  <a:schemeClr val="dk1"/>
                </a:solidFill>
                <a:latin typeface="Arimo"/>
                <a:ea typeface="Arimo"/>
                <a:cs typeface="Arimo"/>
                <a:sym typeface="Arimo"/>
              </a:rPr>
              <a:t>Om de T-SEDA toolkit te citeren: </a:t>
            </a:r>
            <a:r>
              <a:rPr lang="nl-NL" sz="1200">
                <a:solidFill>
                  <a:srgbClr val="201F1E"/>
                </a:solidFill>
                <a:latin typeface="Arimo"/>
                <a:ea typeface="Arimo"/>
                <a:cs typeface="Arimo"/>
                <a:sym typeface="Arimo"/>
              </a:rPr>
              <a:t>T-SEDA Collective (2023). </a:t>
            </a:r>
            <a:r>
              <a:rPr i="1" lang="nl-NL" sz="1200">
                <a:solidFill>
                  <a:srgbClr val="201F1E"/>
                </a:solidFill>
                <a:latin typeface="Arial"/>
                <a:ea typeface="Arial"/>
                <a:cs typeface="Arial"/>
                <a:sym typeface="Arial"/>
              </a:rPr>
              <a:t>Toolkit for Systematic Educational Dialogue Analysis (T-SEDA): A resource for inquiry into practice. v.9. </a:t>
            </a:r>
            <a:r>
              <a:rPr lang="nl-NL" sz="1200">
                <a:solidFill>
                  <a:srgbClr val="201F1E"/>
                </a:solidFill>
                <a:latin typeface="Arimo"/>
                <a:ea typeface="Arimo"/>
                <a:cs typeface="Arimo"/>
                <a:sym typeface="Arimo"/>
              </a:rPr>
              <a:t>University of Cambridge. </a:t>
            </a:r>
            <a:r>
              <a:rPr lang="nl-NL" sz="1200" u="sng">
                <a:solidFill>
                  <a:schemeClr val="hlink"/>
                </a:solidFill>
                <a:latin typeface="Arimo"/>
                <a:ea typeface="Arimo"/>
                <a:cs typeface="Arimo"/>
                <a:sym typeface="Arimo"/>
                <a:hlinkClick r:id="rId5"/>
              </a:rPr>
              <a:t>http://bit.ly/T-SEDA.</a:t>
            </a:r>
            <a:endParaRPr sz="1200">
              <a:solidFill>
                <a:schemeClr val="dk1"/>
              </a:solidFill>
              <a:latin typeface="Arimo"/>
              <a:ea typeface="Arimo"/>
              <a:cs typeface="Arimo"/>
              <a:sym typeface="Arim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graphicFrame>
        <p:nvGraphicFramePr>
          <p:cNvPr id="501" name="Google Shape;501;p36"/>
          <p:cNvGraphicFramePr/>
          <p:nvPr/>
        </p:nvGraphicFramePr>
        <p:xfrm>
          <a:off x="850900" y="1683750"/>
          <a:ext cx="3000000" cy="3000000"/>
        </p:xfrm>
        <a:graphic>
          <a:graphicData uri="http://schemas.openxmlformats.org/drawingml/2006/table">
            <a:tbl>
              <a:tblPr>
                <a:noFill/>
                <a:tableStyleId>{9D93C154-7783-4E5A-BD0C-5055F433870D}</a:tableStyleId>
              </a:tblPr>
              <a:tblGrid>
                <a:gridCol w="4412250"/>
                <a:gridCol w="4731750"/>
              </a:tblGrid>
              <a:tr h="218900">
                <a:tc>
                  <a:txBody>
                    <a:bodyPr/>
                    <a:lstStyle/>
                    <a:p>
                      <a:pPr indent="0" lvl="0" marL="0" marR="0" rtl="0" algn="ctr">
                        <a:lnSpc>
                          <a:spcPct val="115000"/>
                        </a:lnSpc>
                        <a:spcBef>
                          <a:spcPts val="0"/>
                        </a:spcBef>
                        <a:spcAft>
                          <a:spcPts val="0"/>
                        </a:spcAft>
                        <a:buNone/>
                      </a:pPr>
                      <a:r>
                        <a:rPr b="1" lang="nl-NL" sz="1400"/>
                        <a:t>Onderzoeksdoeleinden</a:t>
                      </a:r>
                      <a:endParaRPr b="1" sz="1400">
                        <a:latin typeface="Arial"/>
                        <a:ea typeface="Arial"/>
                        <a:cs typeface="Arial"/>
                        <a:sym typeface="Arial"/>
                      </a:endParaRPr>
                    </a:p>
                  </a:txBody>
                  <a:tcPr marT="34550" marB="34550" marR="34550" marL="34550">
                    <a:solidFill>
                      <a:srgbClr val="D8D8D8"/>
                    </a:solidFill>
                  </a:tcPr>
                </a:tc>
                <a:tc>
                  <a:txBody>
                    <a:bodyPr/>
                    <a:lstStyle/>
                    <a:p>
                      <a:pPr indent="0" lvl="0" marL="0" marR="0" rtl="0" algn="ctr">
                        <a:lnSpc>
                          <a:spcPct val="115000"/>
                        </a:lnSpc>
                        <a:spcBef>
                          <a:spcPts val="0"/>
                        </a:spcBef>
                        <a:spcAft>
                          <a:spcPts val="0"/>
                        </a:spcAft>
                        <a:buNone/>
                      </a:pPr>
                      <a:r>
                        <a:rPr b="1" lang="nl-NL" sz="1400"/>
                        <a:t>Voorbeelden van aanvragen</a:t>
                      </a:r>
                      <a:endParaRPr b="1" sz="1400">
                        <a:latin typeface="Arial"/>
                        <a:ea typeface="Arial"/>
                        <a:cs typeface="Arial"/>
                        <a:sym typeface="Arial"/>
                      </a:endParaRPr>
                    </a:p>
                  </a:txBody>
                  <a:tcPr marT="34550" marB="34550" marR="34550" marL="34550">
                    <a:solidFill>
                      <a:srgbClr val="D8D8D8"/>
                    </a:solidFill>
                  </a:tcPr>
                </a:tc>
              </a:tr>
              <a:tr h="364975">
                <a:tc>
                  <a:txBody>
                    <a:bodyPr/>
                    <a:lstStyle/>
                    <a:p>
                      <a:pPr indent="-165100" lvl="0" marL="271463" marR="0" rtl="0" algn="l">
                        <a:lnSpc>
                          <a:spcPct val="115000"/>
                        </a:lnSpc>
                        <a:spcBef>
                          <a:spcPts val="0"/>
                        </a:spcBef>
                        <a:spcAft>
                          <a:spcPts val="0"/>
                        </a:spcAft>
                        <a:buNone/>
                      </a:pPr>
                      <a:r>
                        <a:rPr lang="nl-NL" sz="1200">
                          <a:solidFill>
                            <a:schemeClr val="lt1"/>
                          </a:solidFill>
                        </a:rPr>
                        <a:t>Observeer de onafhankelijke ontwikkeling van de dialoog door studenten</a:t>
                      </a:r>
                      <a:endParaRPr sz="1200">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lang="nl-NL" sz="1200"/>
                        <a:t>-  Observeer de deelname van focusstudenten met en zonder de inbreng van de docent</a:t>
                      </a:r>
                      <a:endParaRPr sz="1200">
                        <a:latin typeface="Arial"/>
                        <a:ea typeface="Arial"/>
                        <a:cs typeface="Arial"/>
                        <a:sym typeface="Arial"/>
                      </a:endParaRPr>
                    </a:p>
                  </a:txBody>
                  <a:tcPr marT="34550" marB="34550" marR="34550" marL="34550">
                    <a:solidFill>
                      <a:srgbClr val="D9F1F6"/>
                    </a:solidFill>
                  </a:tcPr>
                </a:tc>
              </a:tr>
              <a:tr h="364975">
                <a:tc>
                  <a:txBody>
                    <a:bodyPr/>
                    <a:lstStyle/>
                    <a:p>
                      <a:pPr indent="-165100" lvl="0" marL="271463" marR="0" rtl="0" algn="l">
                        <a:lnSpc>
                          <a:spcPct val="115000"/>
                        </a:lnSpc>
                        <a:spcBef>
                          <a:spcPts val="0"/>
                        </a:spcBef>
                        <a:spcAft>
                          <a:spcPts val="0"/>
                        </a:spcAft>
                        <a:buNone/>
                      </a:pPr>
                      <a:r>
                        <a:rPr lang="nl-NL" sz="1200">
                          <a:solidFill>
                            <a:schemeClr val="lt1"/>
                          </a:solidFill>
                        </a:rPr>
                        <a:t>Observeer de dialogische vaardigheden van studenten in specifieke activiteiten</a:t>
                      </a:r>
                      <a:endParaRPr sz="1200">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lang="nl-NL" sz="1200"/>
                        <a:t>-  Observeer of studenten dialogische vaardigheden ontwikkelden in zelfstandig spelend leren</a:t>
                      </a:r>
                      <a:endParaRPr sz="1200">
                        <a:latin typeface="Arial"/>
                        <a:ea typeface="Arial"/>
                        <a:cs typeface="Arial"/>
                        <a:sym typeface="Arial"/>
                      </a:endParaRPr>
                    </a:p>
                  </a:txBody>
                  <a:tcPr marT="34550" marB="34550" marR="34550" marL="34550">
                    <a:solidFill>
                      <a:srgbClr val="D9F1F6"/>
                    </a:solidFill>
                  </a:tcPr>
                </a:tc>
              </a:tr>
              <a:tr h="511050">
                <a:tc>
                  <a:txBody>
                    <a:bodyPr/>
                    <a:lstStyle/>
                    <a:p>
                      <a:pPr indent="-165100" lvl="0" marL="271463" marR="0" rtl="0" algn="l">
                        <a:lnSpc>
                          <a:spcPct val="115000"/>
                        </a:lnSpc>
                        <a:spcBef>
                          <a:spcPts val="0"/>
                        </a:spcBef>
                        <a:spcAft>
                          <a:spcPts val="0"/>
                        </a:spcAft>
                        <a:buNone/>
                      </a:pPr>
                      <a:r>
                        <a:rPr lang="nl-NL" sz="1200">
                          <a:solidFill>
                            <a:schemeClr val="lt1"/>
                          </a:solidFill>
                        </a:rPr>
                        <a:t>Observeer een specifieke vorm van deelname aan dialoog van studenten</a:t>
                      </a:r>
                      <a:endParaRPr sz="1200">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lang="nl-NL" sz="1200"/>
                        <a:t>-  Observeer of studenten kunnen reageren op uitdagende vragen en antwoorden kunnen rechtvaardigen</a:t>
                      </a:r>
                      <a:endParaRPr sz="1200">
                        <a:latin typeface="Arial"/>
                        <a:ea typeface="Arial"/>
                        <a:cs typeface="Arial"/>
                        <a:sym typeface="Arial"/>
                      </a:endParaRPr>
                    </a:p>
                  </a:txBody>
                  <a:tcPr marT="34550" marB="34550" marR="34550" marL="34550">
                    <a:solidFill>
                      <a:srgbClr val="D9F1F6"/>
                    </a:solidFill>
                  </a:tcPr>
                </a:tc>
              </a:tr>
              <a:tr h="511050">
                <a:tc>
                  <a:txBody>
                    <a:bodyPr/>
                    <a:lstStyle/>
                    <a:p>
                      <a:pPr indent="-165100" lvl="0" marL="271463" marR="0" rtl="0" algn="l">
                        <a:lnSpc>
                          <a:spcPct val="115000"/>
                        </a:lnSpc>
                        <a:spcBef>
                          <a:spcPts val="0"/>
                        </a:spcBef>
                        <a:spcAft>
                          <a:spcPts val="0"/>
                        </a:spcAft>
                        <a:buNone/>
                      </a:pPr>
                      <a:r>
                        <a:rPr lang="nl-NL" sz="1200">
                          <a:solidFill>
                            <a:schemeClr val="lt1"/>
                          </a:solidFill>
                        </a:rPr>
                        <a:t>Registreer de participatieniveaus van studenten in een klas of observeer de deelname van stillere studenten</a:t>
                      </a:r>
                      <a:endParaRPr sz="1200">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lang="nl-NL" sz="1200"/>
                        <a:t>- Nadat u de ongelijke deelname aan gesprekken hebt herkend</a:t>
                      </a:r>
                      <a:r>
                        <a:rPr lang="nl-NL" sz="1200">
                          <a:solidFill>
                            <a:schemeClr val="dk1"/>
                          </a:solidFill>
                        </a:rPr>
                        <a:t>, noteert </a:t>
                      </a:r>
                      <a:r>
                        <a:rPr lang="nl-NL" sz="1200"/>
                        <a:t>u de studenten die hebben deelgenomen en hoe vaak</a:t>
                      </a:r>
                      <a:endParaRPr sz="1200">
                        <a:latin typeface="Arial"/>
                        <a:ea typeface="Arial"/>
                        <a:cs typeface="Arial"/>
                        <a:sym typeface="Arial"/>
                      </a:endParaRPr>
                    </a:p>
                  </a:txBody>
                  <a:tcPr marT="34550" marB="34550" marR="34550" marL="34550">
                    <a:solidFill>
                      <a:srgbClr val="D9F1F6"/>
                    </a:solidFill>
                  </a:tcPr>
                </a:tc>
              </a:tr>
              <a:tr h="511050">
                <a:tc>
                  <a:txBody>
                    <a:bodyPr/>
                    <a:lstStyle/>
                    <a:p>
                      <a:pPr indent="-165100" lvl="0" marL="271463" marR="0" rtl="0" algn="l">
                        <a:lnSpc>
                          <a:spcPct val="115000"/>
                        </a:lnSpc>
                        <a:spcBef>
                          <a:spcPts val="0"/>
                        </a:spcBef>
                        <a:spcAft>
                          <a:spcPts val="0"/>
                        </a:spcAft>
                        <a:buNone/>
                      </a:pPr>
                      <a:r>
                        <a:rPr lang="nl-NL" sz="1200">
                          <a:solidFill>
                            <a:schemeClr val="lt1"/>
                          </a:solidFill>
                        </a:rPr>
                        <a:t>Evalueer de kwaliteit van de dialoog in de klas, rekening houdend met de deelname van de leraar en de studenten</a:t>
                      </a:r>
                      <a:endParaRPr sz="1200">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lang="nl-NL" sz="1200"/>
                        <a:t>-  Merk op hoeveel kinderen de ideeën van anderen uitwerkten en hoezeer de leraar het aanmoedigde</a:t>
                      </a:r>
                      <a:endParaRPr sz="1200">
                        <a:latin typeface="Arial"/>
                        <a:ea typeface="Arial"/>
                        <a:cs typeface="Arial"/>
                        <a:sym typeface="Arial"/>
                      </a:endParaRPr>
                    </a:p>
                  </a:txBody>
                  <a:tcPr marT="34550" marB="34550" marR="34550" marL="34550">
                    <a:solidFill>
                      <a:srgbClr val="D9F1F6"/>
                    </a:solidFill>
                  </a:tcPr>
                </a:tc>
              </a:tr>
              <a:tr h="366200">
                <a:tc>
                  <a:txBody>
                    <a:bodyPr/>
                    <a:lstStyle/>
                    <a:p>
                      <a:pPr indent="-165100" lvl="0" marL="271463" marR="0" rtl="0" algn="l">
                        <a:lnSpc>
                          <a:spcPct val="115000"/>
                        </a:lnSpc>
                        <a:spcBef>
                          <a:spcPts val="0"/>
                        </a:spcBef>
                        <a:spcAft>
                          <a:spcPts val="0"/>
                        </a:spcAft>
                        <a:buNone/>
                      </a:pPr>
                      <a:r>
                        <a:rPr lang="nl-NL" sz="1200">
                          <a:solidFill>
                            <a:schemeClr val="lt1"/>
                          </a:solidFill>
                        </a:rPr>
                        <a:t>Betrek studenten bij de ontwikkeling of evaluatie van de dialoog</a:t>
                      </a:r>
                      <a:endParaRPr sz="1200">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lang="nl-NL" sz="1200"/>
                        <a:t>-  Vraag de studenten om elementen van klassikale discussies op te nemen</a:t>
                      </a:r>
                      <a:endParaRPr sz="1200">
                        <a:latin typeface="Arial"/>
                        <a:ea typeface="Arial"/>
                        <a:cs typeface="Arial"/>
                        <a:sym typeface="Arial"/>
                      </a:endParaRPr>
                    </a:p>
                  </a:txBody>
                  <a:tcPr marT="34550" marB="34550" marR="34550" marL="34550">
                    <a:solidFill>
                      <a:srgbClr val="D9F1F6"/>
                    </a:solidFill>
                  </a:tcPr>
                </a:tc>
              </a:tr>
              <a:tr h="511050">
                <a:tc>
                  <a:txBody>
                    <a:bodyPr/>
                    <a:lstStyle/>
                    <a:p>
                      <a:pPr indent="-165100" lvl="0" marL="271463" marR="0" rtl="0" algn="l">
                        <a:lnSpc>
                          <a:spcPct val="115000"/>
                        </a:lnSpc>
                        <a:spcBef>
                          <a:spcPts val="0"/>
                        </a:spcBef>
                        <a:spcAft>
                          <a:spcPts val="0"/>
                        </a:spcAft>
                        <a:buNone/>
                      </a:pPr>
                      <a:r>
                        <a:rPr lang="nl-NL" sz="1200">
                          <a:solidFill>
                            <a:schemeClr val="lt1"/>
                          </a:solidFill>
                        </a:rPr>
                        <a:t>Help studenten hun taalvaardigheid en prestaties te ontwikkelen</a:t>
                      </a:r>
                      <a:endParaRPr sz="1200">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lang="nl-NL" sz="1200"/>
                        <a:t>-  ontwikkel de dialogische spraak van studenten en observeer de impact op lezen en schrijven in Engelse lessen</a:t>
                      </a:r>
                      <a:endParaRPr sz="1200">
                        <a:latin typeface="Arial"/>
                        <a:ea typeface="Arial"/>
                        <a:cs typeface="Arial"/>
                        <a:sym typeface="Arial"/>
                      </a:endParaRPr>
                    </a:p>
                  </a:txBody>
                  <a:tcPr marT="34550" marB="34550" marR="34550" marL="34550">
                    <a:solidFill>
                      <a:srgbClr val="D9F1F6"/>
                    </a:solidFill>
                  </a:tcPr>
                </a:tc>
              </a:tr>
              <a:tr h="511050">
                <a:tc>
                  <a:txBody>
                    <a:bodyPr/>
                    <a:lstStyle/>
                    <a:p>
                      <a:pPr indent="-165100" lvl="0" marL="271463" marR="0" rtl="0" algn="l">
                        <a:lnSpc>
                          <a:spcPct val="115000"/>
                        </a:lnSpc>
                        <a:spcBef>
                          <a:spcPts val="0"/>
                        </a:spcBef>
                        <a:spcAft>
                          <a:spcPts val="0"/>
                        </a:spcAft>
                        <a:buNone/>
                      </a:pPr>
                      <a:r>
                        <a:rPr lang="nl-NL" sz="1200">
                          <a:solidFill>
                            <a:schemeClr val="lt1"/>
                          </a:solidFill>
                        </a:rPr>
                        <a:t>Ontwikkel of test een innovatie in de praktijk</a:t>
                      </a:r>
                      <a:endParaRPr sz="1200">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lang="nl-NL" sz="1200"/>
                        <a:t>-  Vervang afstandsmarkering door onmiddellijke feedback door dialogisch onderwijs toe te passen</a:t>
                      </a:r>
                      <a:endParaRPr sz="1200">
                        <a:latin typeface="Arial"/>
                        <a:ea typeface="Arial"/>
                        <a:cs typeface="Arial"/>
                        <a:sym typeface="Arial"/>
                      </a:endParaRPr>
                    </a:p>
                  </a:txBody>
                  <a:tcPr marT="34550" marB="34550" marR="34550" marL="34550">
                    <a:solidFill>
                      <a:srgbClr val="D9F1F6"/>
                    </a:solidFill>
                  </a:tcPr>
                </a:tc>
              </a:tr>
              <a:tr h="511050">
                <a:tc>
                  <a:txBody>
                    <a:bodyPr/>
                    <a:lstStyle/>
                    <a:p>
                      <a:pPr indent="-165100" lvl="0" marL="271463" marR="0" rtl="0" algn="l">
                        <a:lnSpc>
                          <a:spcPct val="115000"/>
                        </a:lnSpc>
                        <a:spcBef>
                          <a:spcPts val="0"/>
                        </a:spcBef>
                        <a:spcAft>
                          <a:spcPts val="0"/>
                        </a:spcAft>
                        <a:buNone/>
                      </a:pPr>
                      <a:r>
                        <a:rPr lang="nl-NL" sz="1200">
                          <a:solidFill>
                            <a:schemeClr val="lt1"/>
                          </a:solidFill>
                        </a:rPr>
                        <a:t>Ontwikkel nieuwe strategieën en middelen om de kwaliteit van de klassendialoog en de eigen praktijk te verbeteren</a:t>
                      </a:r>
                      <a:endParaRPr sz="1200">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lang="nl-NL" sz="1200"/>
                        <a:t>-  nieuwe strategieën en middelen te verwerven om de praktijk en de kwaliteit van literaire bijeenkomsten te vergemakkelijken</a:t>
                      </a:r>
                      <a:endParaRPr sz="1200">
                        <a:latin typeface="Arial"/>
                        <a:ea typeface="Arial"/>
                        <a:cs typeface="Arial"/>
                        <a:sym typeface="Arial"/>
                      </a:endParaRPr>
                    </a:p>
                  </a:txBody>
                  <a:tcPr marT="34550" marB="34550" marR="34550" marL="34550">
                    <a:solidFill>
                      <a:srgbClr val="D9F1F6"/>
                    </a:solidFill>
                  </a:tcPr>
                </a:tc>
              </a:tr>
              <a:tr h="511050">
                <a:tc>
                  <a:txBody>
                    <a:bodyPr/>
                    <a:lstStyle/>
                    <a:p>
                      <a:pPr indent="-165100" lvl="0" marL="271463" marR="0" rtl="0" algn="l">
                        <a:lnSpc>
                          <a:spcPct val="115000"/>
                        </a:lnSpc>
                        <a:spcBef>
                          <a:spcPts val="0"/>
                        </a:spcBef>
                        <a:spcAft>
                          <a:spcPts val="0"/>
                        </a:spcAft>
                        <a:buNone/>
                      </a:pPr>
                      <a:r>
                        <a:rPr lang="nl-NL" sz="1200">
                          <a:solidFill>
                            <a:schemeClr val="lt1"/>
                          </a:solidFill>
                        </a:rPr>
                        <a:t>Manieren identificeren om bepaalde vormen van participatie van studenten te faciliteren/ondersteunen</a:t>
                      </a:r>
                      <a:endParaRPr sz="1200">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lang="nl-NL" sz="1200"/>
                        <a:t>-  Ondersteun het luisteren en reageren van studenten op elkaar en bouw voort op elkaars ideeën en daag ze uit</a:t>
                      </a:r>
                      <a:endParaRPr sz="1200">
                        <a:latin typeface="Arial"/>
                        <a:ea typeface="Arial"/>
                        <a:cs typeface="Arial"/>
                        <a:sym typeface="Arial"/>
                      </a:endParaRPr>
                    </a:p>
                  </a:txBody>
                  <a:tcPr marT="34550" marB="34550" marR="34550" marL="34550">
                    <a:solidFill>
                      <a:srgbClr val="D9F1F6"/>
                    </a:solidFill>
                  </a:tcPr>
                </a:tc>
              </a:tr>
              <a:tr h="364975">
                <a:tc>
                  <a:txBody>
                    <a:bodyPr/>
                    <a:lstStyle/>
                    <a:p>
                      <a:pPr indent="-165100" lvl="0" marL="271463" marR="0" rtl="0" algn="l">
                        <a:lnSpc>
                          <a:spcPct val="115000"/>
                        </a:lnSpc>
                        <a:spcBef>
                          <a:spcPts val="0"/>
                        </a:spcBef>
                        <a:spcAft>
                          <a:spcPts val="0"/>
                        </a:spcAft>
                        <a:buNone/>
                      </a:pPr>
                      <a:r>
                        <a:rPr lang="nl-NL" sz="1200">
                          <a:solidFill>
                            <a:schemeClr val="lt1"/>
                          </a:solidFill>
                        </a:rPr>
                        <a:t>Probeer een bepaalde dialogische strategie uit</a:t>
                      </a:r>
                      <a:endParaRPr sz="1200">
                        <a:solidFill>
                          <a:schemeClr val="lt1"/>
                        </a:solidFill>
                        <a:latin typeface="Arial"/>
                        <a:ea typeface="Arial"/>
                        <a:cs typeface="Arial"/>
                        <a:sym typeface="Arial"/>
                      </a:endParaRPr>
                    </a:p>
                  </a:txBody>
                  <a:tcPr marT="34550" marB="34550" marR="34550" marL="34550">
                    <a:solidFill>
                      <a:srgbClr val="2791A6"/>
                    </a:solidFill>
                  </a:tcPr>
                </a:tc>
                <a:tc>
                  <a:txBody>
                    <a:bodyPr/>
                    <a:lstStyle/>
                    <a:p>
                      <a:pPr indent="-82549" lvl="0" marL="141288" marR="0" rtl="0" algn="l">
                        <a:lnSpc>
                          <a:spcPct val="115000"/>
                        </a:lnSpc>
                        <a:spcBef>
                          <a:spcPts val="0"/>
                        </a:spcBef>
                        <a:spcAft>
                          <a:spcPts val="0"/>
                        </a:spcAft>
                        <a:buNone/>
                      </a:pPr>
                      <a:r>
                        <a:rPr lang="nl-NL" sz="1200"/>
                        <a:t>-  Introduceer basisregels voor praten om de dialoog in groepswerk te verbeteren</a:t>
                      </a:r>
                      <a:endParaRPr sz="1200">
                        <a:latin typeface="Arial"/>
                        <a:ea typeface="Arial"/>
                        <a:cs typeface="Arial"/>
                        <a:sym typeface="Arial"/>
                      </a:endParaRPr>
                    </a:p>
                  </a:txBody>
                  <a:tcPr marT="34550" marB="34550" marR="34550" marL="34550">
                    <a:solidFill>
                      <a:srgbClr val="D9F1F6"/>
                    </a:solidFill>
                  </a:tcPr>
                </a:tc>
              </a:tr>
            </a:tbl>
          </a:graphicData>
        </a:graphic>
      </p:graphicFrame>
      <p:sp>
        <p:nvSpPr>
          <p:cNvPr id="502" name="Google Shape;502;p36"/>
          <p:cNvSpPr txBox="1"/>
          <p:nvPr/>
        </p:nvSpPr>
        <p:spPr>
          <a:xfrm>
            <a:off x="660400" y="325874"/>
            <a:ext cx="9258300"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1400">
                <a:solidFill>
                  <a:srgbClr val="000000"/>
                </a:solidFill>
                <a:latin typeface="Arial"/>
                <a:ea typeface="Arial"/>
                <a:cs typeface="Arial"/>
                <a:sym typeface="Arial"/>
              </a:rPr>
              <a:t>Voorbeelden van T-SEDA-enquêtes </a:t>
            </a:r>
            <a:br>
              <a:rPr lang="nl-NL" sz="1400">
                <a:solidFill>
                  <a:srgbClr val="000000"/>
                </a:solidFill>
                <a:latin typeface="Arial"/>
                <a:ea typeface="Arial"/>
                <a:cs typeface="Arial"/>
                <a:sym typeface="Arial"/>
              </a:rPr>
            </a:br>
            <a:r>
              <a:rPr lang="nl-NL" sz="1400">
                <a:solidFill>
                  <a:srgbClr val="000000"/>
                </a:solidFill>
                <a:latin typeface="Arial"/>
                <a:ea typeface="Arial"/>
                <a:cs typeface="Arial"/>
                <a:sym typeface="Arial"/>
              </a:rPr>
              <a:t>In een internationaal project waarbij 72 leerkrachten (kleuterschool tot tertiair) in 6 landen betrokken waren, werden de volgende onderzoeken uitgevoerd. Ze tonen enkele van de interesses die beoefenaars hebben onderzocht met behulp van de T-SEDA-toolkit (</a:t>
            </a:r>
            <a:r>
              <a:rPr lang="nl-NL" sz="1400" u="sng">
                <a:solidFill>
                  <a:schemeClr val="hlink"/>
                </a:solidFill>
                <a:latin typeface="Arial"/>
                <a:ea typeface="Arial"/>
                <a:cs typeface="Arial"/>
                <a:sym typeface="Arial"/>
                <a:hlinkClick r:id="rId3"/>
              </a:rPr>
              <a:t>Calcagni et al., 2023</a:t>
            </a:r>
            <a:r>
              <a:rPr lang="nl-NL" sz="1400">
                <a:solidFill>
                  <a:srgbClr val="000000"/>
                </a:solidFill>
                <a:latin typeface="Arial"/>
                <a:ea typeface="Arial"/>
                <a:cs typeface="Arial"/>
                <a:sym typeface="Arial"/>
              </a:rPr>
              <a:t>). Gedetailleerde onderzoeksrapporten uit verschillende contexten zijn beschikbaar in de </a:t>
            </a:r>
            <a:r>
              <a:rPr lang="nl-NL" sz="1400" u="sng">
                <a:solidFill>
                  <a:schemeClr val="hlink"/>
                </a:solidFill>
                <a:latin typeface="Arial"/>
                <a:ea typeface="Arial"/>
                <a:cs typeface="Arial"/>
                <a:sym typeface="Arial"/>
                <a:hlinkClick r:id="rId4"/>
              </a:rPr>
              <a:t>Camtree-bibliotheek</a:t>
            </a:r>
            <a:r>
              <a:rPr lang="nl-NL" sz="1400">
                <a:solidFill>
                  <a:srgbClr val="000000"/>
                </a:solidFill>
                <a:latin typeface="Arial"/>
                <a:ea typeface="Arial"/>
                <a:cs typeface="Arial"/>
                <a:sym typeface="Arial"/>
              </a:rPr>
              <a:t>.</a:t>
            </a:r>
            <a:endParaRPr i="0" sz="1400" u="none" cap="none" strike="noStrike">
              <a:solidFill>
                <a:srgbClr val="000000"/>
              </a:solidFill>
              <a:highlight>
                <a:srgbClr val="00FF00"/>
              </a:highlight>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06" name="Shape 506"/>
        <p:cNvGrpSpPr/>
        <p:nvPr/>
      </p:nvGrpSpPr>
      <p:grpSpPr>
        <a:xfrm>
          <a:off x="0" y="0"/>
          <a:ext cx="0" cy="0"/>
          <a:chOff x="0" y="0"/>
          <a:chExt cx="0" cy="0"/>
        </a:xfrm>
      </p:grpSpPr>
      <p:sp>
        <p:nvSpPr>
          <p:cNvPr id="507" name="Google Shape;507;p37"/>
          <p:cNvSpPr txBox="1"/>
          <p:nvPr/>
        </p:nvSpPr>
        <p:spPr>
          <a:xfrm>
            <a:off x="165099" y="633651"/>
            <a:ext cx="10118087" cy="861774"/>
          </a:xfrm>
          <a:prstGeom prst="rect">
            <a:avLst/>
          </a:prstGeom>
          <a:noFill/>
          <a:ln>
            <a:noFill/>
          </a:ln>
        </p:spPr>
        <p:txBody>
          <a:bodyPr anchorCtr="0" anchor="t" bIns="0" lIns="0" spcFirstLastPara="1" rIns="0" wrap="square" tIns="0">
            <a:spAutoFit/>
          </a:bodyPr>
          <a:lstStyle/>
          <a:p>
            <a:pPr indent="0" lvl="0" marL="360363" marR="0" rtl="0" algn="ctr">
              <a:lnSpc>
                <a:spcPct val="100000"/>
              </a:lnSpc>
              <a:spcBef>
                <a:spcPts val="0"/>
              </a:spcBef>
              <a:spcAft>
                <a:spcPts val="0"/>
              </a:spcAft>
              <a:buNone/>
            </a:pPr>
            <a:r>
              <a:rPr b="1" lang="nl-NL" sz="1600">
                <a:solidFill>
                  <a:schemeClr val="dk1"/>
                </a:solidFill>
                <a:latin typeface="Arial"/>
                <a:ea typeface="Arial"/>
                <a:cs typeface="Arial"/>
                <a:sym typeface="Arial"/>
              </a:rPr>
              <a:t>Je gedachten ombuigen naar een onderzoeksvraag</a:t>
            </a:r>
            <a:endParaRPr/>
          </a:p>
          <a:p>
            <a:pPr indent="0" lvl="0" marL="360363" marR="0" rtl="0" algn="l">
              <a:lnSpc>
                <a:spcPct val="100000"/>
              </a:lnSpc>
              <a:spcBef>
                <a:spcPts val="0"/>
              </a:spcBef>
              <a:spcAft>
                <a:spcPts val="0"/>
              </a:spcAft>
              <a:buNone/>
            </a:pPr>
            <a:br>
              <a:rPr b="1" lang="nl-NL" sz="1600">
                <a:solidFill>
                  <a:schemeClr val="dk1"/>
                </a:solidFill>
                <a:latin typeface="Arial"/>
                <a:ea typeface="Arial"/>
                <a:cs typeface="Arial"/>
                <a:sym typeface="Arial"/>
              </a:rPr>
            </a:br>
            <a:r>
              <a:rPr lang="nl-NL" sz="1200">
                <a:solidFill>
                  <a:schemeClr val="dk1"/>
                </a:solidFill>
                <a:latin typeface="Arimo"/>
                <a:ea typeface="Arimo"/>
                <a:cs typeface="Arimo"/>
                <a:sym typeface="Arimo"/>
              </a:rPr>
              <a:t>Een manier om een onderzoeksvraag te genereren, is door het te zien als een trechterproces waarin je begint met een probleem en vervolgens je focus beperkt, totdat je bij een onderzoeksvraag komt.</a:t>
            </a:r>
            <a:endParaRPr sz="1200">
              <a:solidFill>
                <a:schemeClr val="dk1"/>
              </a:solidFill>
              <a:latin typeface="Arimo"/>
              <a:ea typeface="Arimo"/>
              <a:cs typeface="Arimo"/>
              <a:sym typeface="Arimo"/>
            </a:endParaRPr>
          </a:p>
        </p:txBody>
      </p:sp>
      <p:sp>
        <p:nvSpPr>
          <p:cNvPr id="508" name="Google Shape;508;p37"/>
          <p:cNvSpPr/>
          <p:nvPr/>
        </p:nvSpPr>
        <p:spPr>
          <a:xfrm>
            <a:off x="6132189" y="6727068"/>
            <a:ext cx="3965575" cy="523875"/>
          </a:xfrm>
          <a:custGeom>
            <a:rect b="b" l="l" r="r" t="t"/>
            <a:pathLst>
              <a:path extrusionOk="0" h="523875" w="3965575">
                <a:moveTo>
                  <a:pt x="0" y="0"/>
                </a:moveTo>
                <a:lnTo>
                  <a:pt x="3965456" y="0"/>
                </a:lnTo>
                <a:lnTo>
                  <a:pt x="3965456" y="523607"/>
                </a:lnTo>
                <a:lnTo>
                  <a:pt x="0" y="523607"/>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9" name="Google Shape;509;p37"/>
          <p:cNvSpPr txBox="1"/>
          <p:nvPr/>
        </p:nvSpPr>
        <p:spPr>
          <a:xfrm>
            <a:off x="6359544" y="6814183"/>
            <a:ext cx="3863956" cy="537198"/>
          </a:xfrm>
          <a:prstGeom prst="rect">
            <a:avLst/>
          </a:prstGeom>
          <a:noFill/>
          <a:ln>
            <a:noFill/>
          </a:ln>
        </p:spPr>
        <p:txBody>
          <a:bodyPr anchorCtr="0" anchor="t" bIns="0" lIns="0" spcFirstLastPara="1" rIns="0" wrap="square" tIns="0">
            <a:spAutoFit/>
          </a:bodyPr>
          <a:lstStyle/>
          <a:p>
            <a:pPr indent="-168275" lvl="0" marL="179388" marR="5080" rtl="0" algn="l">
              <a:lnSpc>
                <a:spcPct val="115999"/>
              </a:lnSpc>
              <a:spcBef>
                <a:spcPts val="0"/>
              </a:spcBef>
              <a:spcAft>
                <a:spcPts val="0"/>
              </a:spcAft>
              <a:buNone/>
            </a:pPr>
            <a:r>
              <a:rPr lang="nl-NL" sz="1000">
                <a:solidFill>
                  <a:schemeClr val="dk1"/>
                </a:solidFill>
                <a:latin typeface="Arial"/>
                <a:ea typeface="Arial"/>
                <a:cs typeface="Arial"/>
                <a:sym typeface="Arial"/>
              </a:rPr>
              <a:t>Voorbeeld onderzoeksvraag: Verbetert het gebruik van zinstammen het redeneren (R) van studenten in wiskunde? Hoe?</a:t>
            </a:r>
            <a:br>
              <a:rPr lang="nl-NL" sz="1050">
                <a:solidFill>
                  <a:schemeClr val="dk1"/>
                </a:solidFill>
                <a:latin typeface="Arial"/>
                <a:ea typeface="Arial"/>
                <a:cs typeface="Arial"/>
                <a:sym typeface="Arial"/>
              </a:rPr>
            </a:br>
            <a:endParaRPr sz="1050">
              <a:solidFill>
                <a:schemeClr val="dk1"/>
              </a:solidFill>
              <a:latin typeface="Arial"/>
              <a:ea typeface="Arial"/>
              <a:cs typeface="Arial"/>
              <a:sym typeface="Arial"/>
            </a:endParaRPr>
          </a:p>
        </p:txBody>
      </p:sp>
      <p:sp>
        <p:nvSpPr>
          <p:cNvPr id="510" name="Google Shape;510;p37"/>
          <p:cNvSpPr/>
          <p:nvPr/>
        </p:nvSpPr>
        <p:spPr>
          <a:xfrm>
            <a:off x="546100" y="2615443"/>
            <a:ext cx="4950455" cy="463930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1" name="Google Shape;511;p37"/>
          <p:cNvSpPr/>
          <p:nvPr/>
        </p:nvSpPr>
        <p:spPr>
          <a:xfrm>
            <a:off x="6745599" y="4254379"/>
            <a:ext cx="2815590" cy="633730"/>
          </a:xfrm>
          <a:custGeom>
            <a:rect b="b" l="l" r="r" t="t"/>
            <a:pathLst>
              <a:path extrusionOk="0" h="633729" w="2815590">
                <a:moveTo>
                  <a:pt x="0" y="0"/>
                </a:moveTo>
                <a:lnTo>
                  <a:pt x="2815423" y="0"/>
                </a:lnTo>
                <a:lnTo>
                  <a:pt x="2815423" y="633406"/>
                </a:lnTo>
                <a:lnTo>
                  <a:pt x="0" y="633406"/>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2" name="Google Shape;512;p37"/>
          <p:cNvSpPr txBox="1"/>
          <p:nvPr/>
        </p:nvSpPr>
        <p:spPr>
          <a:xfrm>
            <a:off x="6877525" y="4381039"/>
            <a:ext cx="2531745" cy="572080"/>
          </a:xfrm>
          <a:prstGeom prst="rect">
            <a:avLst/>
          </a:prstGeom>
          <a:noFill/>
          <a:ln>
            <a:noFill/>
          </a:ln>
        </p:spPr>
        <p:txBody>
          <a:bodyPr anchorCtr="0" anchor="t" bIns="0" lIns="0" spcFirstLastPara="1" rIns="0" wrap="square" tIns="0">
            <a:spAutoFit/>
          </a:bodyPr>
          <a:lstStyle/>
          <a:p>
            <a:pPr indent="-217488" lvl="0" marL="228600" marR="5080" rtl="0" algn="l">
              <a:lnSpc>
                <a:spcPct val="115999"/>
              </a:lnSpc>
              <a:spcBef>
                <a:spcPts val="0"/>
              </a:spcBef>
              <a:spcAft>
                <a:spcPts val="0"/>
              </a:spcAft>
              <a:buNone/>
            </a:pPr>
            <a:r>
              <a:rPr lang="nl-NL" sz="1100">
                <a:solidFill>
                  <a:schemeClr val="dk1"/>
                </a:solidFill>
                <a:latin typeface="Arial"/>
                <a:ea typeface="Arial"/>
                <a:cs typeface="Arial"/>
                <a:sym typeface="Arial"/>
              </a:rPr>
              <a:t>Ik wil zien wat er gebeurt als ik zinstarters gebruik met de studenten</a:t>
            </a:r>
            <a:br>
              <a:rPr lang="nl-NL" sz="1100">
                <a:solidFill>
                  <a:schemeClr val="dk1"/>
                </a:solidFill>
                <a:latin typeface="Arial"/>
                <a:ea typeface="Arial"/>
                <a:cs typeface="Arial"/>
                <a:sym typeface="Arial"/>
              </a:rPr>
            </a:br>
            <a:endParaRPr sz="1100">
              <a:solidFill>
                <a:schemeClr val="dk1"/>
              </a:solidFill>
              <a:latin typeface="Arial"/>
              <a:ea typeface="Arial"/>
              <a:cs typeface="Arial"/>
              <a:sym typeface="Arial"/>
            </a:endParaRPr>
          </a:p>
        </p:txBody>
      </p:sp>
      <p:sp>
        <p:nvSpPr>
          <p:cNvPr id="513" name="Google Shape;513;p37"/>
          <p:cNvSpPr/>
          <p:nvPr/>
        </p:nvSpPr>
        <p:spPr>
          <a:xfrm>
            <a:off x="6039480" y="2718314"/>
            <a:ext cx="4150360" cy="567055"/>
          </a:xfrm>
          <a:custGeom>
            <a:rect b="b" l="l" r="r" t="t"/>
            <a:pathLst>
              <a:path extrusionOk="0" h="567054" w="4150359">
                <a:moveTo>
                  <a:pt x="0" y="0"/>
                </a:moveTo>
                <a:lnTo>
                  <a:pt x="4150147" y="0"/>
                </a:lnTo>
                <a:lnTo>
                  <a:pt x="4150147" y="566765"/>
                </a:lnTo>
                <a:lnTo>
                  <a:pt x="0" y="566765"/>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4" name="Google Shape;514;p37"/>
          <p:cNvSpPr txBox="1"/>
          <p:nvPr/>
        </p:nvSpPr>
        <p:spPr>
          <a:xfrm>
            <a:off x="6175035" y="2786674"/>
            <a:ext cx="3858260" cy="627031"/>
          </a:xfrm>
          <a:prstGeom prst="rect">
            <a:avLst/>
          </a:prstGeom>
          <a:noFill/>
          <a:ln>
            <a:noFill/>
          </a:ln>
        </p:spPr>
        <p:txBody>
          <a:bodyPr anchorCtr="0" anchor="t" bIns="0" lIns="0" spcFirstLastPara="1" rIns="0" wrap="square" tIns="0">
            <a:spAutoFit/>
          </a:bodyPr>
          <a:lstStyle/>
          <a:p>
            <a:pPr indent="-1417638" lvl="0" marL="1428750" marR="5080" rtl="0" algn="l">
              <a:lnSpc>
                <a:spcPct val="113999"/>
              </a:lnSpc>
              <a:spcBef>
                <a:spcPts val="0"/>
              </a:spcBef>
              <a:spcAft>
                <a:spcPts val="0"/>
              </a:spcAft>
              <a:buNone/>
            </a:pPr>
            <a:r>
              <a:rPr lang="nl-NL" sz="1100">
                <a:solidFill>
                  <a:schemeClr val="dk1"/>
                </a:solidFill>
                <a:latin typeface="Arial"/>
                <a:ea typeface="Arial"/>
                <a:cs typeface="Arial"/>
                <a:sym typeface="Arial"/>
              </a:rPr>
              <a:t>Ik heb gemerkt dat studenten tijdens klasdiscussies geen redenen geven voor hun antwoorden</a:t>
            </a:r>
            <a:br>
              <a:rPr lang="nl-NL" sz="1100">
                <a:solidFill>
                  <a:schemeClr val="dk1"/>
                </a:solidFill>
                <a:latin typeface="Arial"/>
                <a:ea typeface="Arial"/>
                <a:cs typeface="Arial"/>
                <a:sym typeface="Arial"/>
              </a:rPr>
            </a:br>
            <a:endParaRPr sz="1100">
              <a:solidFill>
                <a:schemeClr val="dk1"/>
              </a:solidFill>
              <a:latin typeface="Arial"/>
              <a:ea typeface="Arial"/>
              <a:cs typeface="Arial"/>
              <a:sym typeface="Arial"/>
            </a:endParaRPr>
          </a:p>
        </p:txBody>
      </p:sp>
      <p:sp>
        <p:nvSpPr>
          <p:cNvPr id="515" name="Google Shape;515;p37"/>
          <p:cNvSpPr/>
          <p:nvPr/>
        </p:nvSpPr>
        <p:spPr>
          <a:xfrm>
            <a:off x="7289160" y="5991739"/>
            <a:ext cx="1741170" cy="471170"/>
          </a:xfrm>
          <a:custGeom>
            <a:rect b="b" l="l" r="r" t="t"/>
            <a:pathLst>
              <a:path extrusionOk="0" h="471170" w="1741170">
                <a:moveTo>
                  <a:pt x="0" y="0"/>
                </a:moveTo>
                <a:lnTo>
                  <a:pt x="1740916" y="0"/>
                </a:lnTo>
                <a:lnTo>
                  <a:pt x="1740916" y="470929"/>
                </a:lnTo>
                <a:lnTo>
                  <a:pt x="0" y="470929"/>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6" name="Google Shape;516;p37"/>
          <p:cNvSpPr txBox="1"/>
          <p:nvPr/>
        </p:nvSpPr>
        <p:spPr>
          <a:xfrm>
            <a:off x="7404278" y="5999358"/>
            <a:ext cx="1453515" cy="307456"/>
          </a:xfrm>
          <a:prstGeom prst="rect">
            <a:avLst/>
          </a:prstGeom>
          <a:noFill/>
          <a:ln>
            <a:noFill/>
          </a:ln>
        </p:spPr>
        <p:txBody>
          <a:bodyPr anchorCtr="0" anchor="t" bIns="0" lIns="0" spcFirstLastPara="1" rIns="0" wrap="square" tIns="0">
            <a:spAutoFit/>
          </a:bodyPr>
          <a:lstStyle/>
          <a:p>
            <a:pPr indent="-187960" lvl="0" marL="200025" marR="5080" rtl="0" algn="ctr">
              <a:lnSpc>
                <a:spcPct val="115999"/>
              </a:lnSpc>
              <a:spcBef>
                <a:spcPts val="0"/>
              </a:spcBef>
              <a:spcAft>
                <a:spcPts val="0"/>
              </a:spcAft>
              <a:buNone/>
            </a:pPr>
            <a:r>
              <a:rPr lang="nl-NL" sz="900">
                <a:solidFill>
                  <a:schemeClr val="dk1"/>
                </a:solidFill>
                <a:latin typeface="Arial"/>
                <a:ea typeface="Arial"/>
                <a:cs typeface="Arial"/>
                <a:sym typeface="Arial"/>
              </a:rPr>
              <a:t>Ik wil me concentreren op redeneren in wiskunde</a:t>
            </a:r>
            <a:endParaRPr sz="900">
              <a:solidFill>
                <a:schemeClr val="dk1"/>
              </a:solidFill>
              <a:latin typeface="Arial"/>
              <a:ea typeface="Arial"/>
              <a:cs typeface="Arial"/>
              <a:sym typeface="Arial"/>
            </a:endParaRPr>
          </a:p>
        </p:txBody>
      </p:sp>
      <p:sp>
        <p:nvSpPr>
          <p:cNvPr id="517" name="Google Shape;517;p37"/>
          <p:cNvSpPr txBox="1"/>
          <p:nvPr/>
        </p:nvSpPr>
        <p:spPr>
          <a:xfrm>
            <a:off x="927100" y="2718946"/>
            <a:ext cx="4190999" cy="346698"/>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5075">
            <a:spAutoFit/>
          </a:bodyPr>
          <a:lstStyle/>
          <a:p>
            <a:pPr indent="-1412240" lvl="0" marL="1576705" marR="173990" rtl="0" algn="l">
              <a:lnSpc>
                <a:spcPct val="115999"/>
              </a:lnSpc>
              <a:spcBef>
                <a:spcPts val="0"/>
              </a:spcBef>
              <a:spcAft>
                <a:spcPts val="0"/>
              </a:spcAft>
              <a:buNone/>
            </a:pPr>
            <a:r>
              <a:rPr lang="nl-NL" sz="1000">
                <a:solidFill>
                  <a:schemeClr val="dk1"/>
                </a:solidFill>
                <a:latin typeface="Arial"/>
                <a:ea typeface="Arial"/>
                <a:cs typeface="Arial"/>
                <a:sym typeface="Arial"/>
              </a:rPr>
              <a:t>Wat is je opgevallen dat problematisch, interessant of uitdagend is in je klas?</a:t>
            </a:r>
            <a:endParaRPr sz="1100">
              <a:solidFill>
                <a:schemeClr val="dk1"/>
              </a:solidFill>
              <a:latin typeface="Arial"/>
              <a:ea typeface="Arial"/>
              <a:cs typeface="Arial"/>
              <a:sym typeface="Arial"/>
            </a:endParaRPr>
          </a:p>
        </p:txBody>
      </p:sp>
      <p:sp>
        <p:nvSpPr>
          <p:cNvPr id="518" name="Google Shape;518;p37"/>
          <p:cNvSpPr txBox="1"/>
          <p:nvPr/>
        </p:nvSpPr>
        <p:spPr>
          <a:xfrm>
            <a:off x="1791449" y="4223383"/>
            <a:ext cx="2475865" cy="552779"/>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32375">
            <a:spAutoFit/>
          </a:bodyPr>
          <a:lstStyle/>
          <a:p>
            <a:pPr indent="-262255" lvl="0" marL="434975" marR="186055" rtl="0" algn="ctr">
              <a:lnSpc>
                <a:spcPct val="115999"/>
              </a:lnSpc>
              <a:spcBef>
                <a:spcPts val="0"/>
              </a:spcBef>
              <a:spcAft>
                <a:spcPts val="0"/>
              </a:spcAft>
              <a:buNone/>
            </a:pPr>
            <a:r>
              <a:rPr lang="nl-NL" sz="1000">
                <a:solidFill>
                  <a:schemeClr val="dk1"/>
                </a:solidFill>
                <a:latin typeface="Arial"/>
                <a:ea typeface="Arial"/>
                <a:cs typeface="Arial"/>
                <a:sym typeface="Arial"/>
              </a:rPr>
              <a:t>Wat kun je doen om de veranderingen tot stand te brengen die je wilt zien?</a:t>
            </a:r>
            <a:endParaRPr sz="1100">
              <a:solidFill>
                <a:schemeClr val="dk1"/>
              </a:solidFill>
              <a:latin typeface="Arial"/>
              <a:ea typeface="Arial"/>
              <a:cs typeface="Arial"/>
              <a:sym typeface="Arial"/>
            </a:endParaRPr>
          </a:p>
        </p:txBody>
      </p:sp>
      <p:sp>
        <p:nvSpPr>
          <p:cNvPr id="519" name="Google Shape;519;p37"/>
          <p:cNvSpPr txBox="1"/>
          <p:nvPr/>
        </p:nvSpPr>
        <p:spPr>
          <a:xfrm>
            <a:off x="2240274" y="5113532"/>
            <a:ext cx="1562100" cy="548805"/>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36825">
            <a:spAutoFit/>
          </a:bodyPr>
          <a:lstStyle/>
          <a:p>
            <a:pPr indent="34925" lvl="0" marL="149225" marR="160655" rtl="0" algn="ctr">
              <a:lnSpc>
                <a:spcPct val="113999"/>
              </a:lnSpc>
              <a:spcBef>
                <a:spcPts val="0"/>
              </a:spcBef>
              <a:spcAft>
                <a:spcPts val="0"/>
              </a:spcAft>
              <a:buNone/>
            </a:pPr>
            <a:r>
              <a:rPr lang="nl-NL" sz="1000">
                <a:solidFill>
                  <a:schemeClr val="dk1"/>
                </a:solidFill>
                <a:latin typeface="Arial"/>
                <a:ea typeface="Arial"/>
                <a:cs typeface="Arial"/>
                <a:sym typeface="Arial"/>
              </a:rPr>
              <a:t>Welke aspecten van de T-SEDA toolkit ga je gebruiken?</a:t>
            </a:r>
            <a:endParaRPr sz="1100">
              <a:solidFill>
                <a:schemeClr val="dk1"/>
              </a:solidFill>
              <a:latin typeface="Arial"/>
              <a:ea typeface="Arial"/>
              <a:cs typeface="Arial"/>
              <a:sym typeface="Arial"/>
            </a:endParaRPr>
          </a:p>
        </p:txBody>
      </p:sp>
      <p:sp>
        <p:nvSpPr>
          <p:cNvPr id="520" name="Google Shape;520;p37"/>
          <p:cNvSpPr txBox="1"/>
          <p:nvPr/>
        </p:nvSpPr>
        <p:spPr>
          <a:xfrm>
            <a:off x="2527300" y="5926689"/>
            <a:ext cx="990600" cy="335989"/>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27925">
            <a:spAutoFit/>
          </a:bodyPr>
          <a:lstStyle/>
          <a:p>
            <a:pPr indent="0" lvl="0" marL="84455" marR="0" rtl="0" algn="ctr">
              <a:lnSpc>
                <a:spcPct val="100000"/>
              </a:lnSpc>
              <a:spcBef>
                <a:spcPts val="0"/>
              </a:spcBef>
              <a:spcAft>
                <a:spcPts val="0"/>
              </a:spcAft>
              <a:buNone/>
            </a:pPr>
            <a:r>
              <a:rPr lang="nl-NL" sz="1000">
                <a:solidFill>
                  <a:schemeClr val="dk1"/>
                </a:solidFill>
                <a:latin typeface="Arial"/>
                <a:ea typeface="Arial"/>
                <a:cs typeface="Arial"/>
                <a:sym typeface="Arial"/>
              </a:rPr>
              <a:t>Overige bijzonderheden</a:t>
            </a:r>
            <a:endParaRPr sz="1000">
              <a:solidFill>
                <a:schemeClr val="dk1"/>
              </a:solidFill>
              <a:latin typeface="Arial"/>
              <a:ea typeface="Arial"/>
              <a:cs typeface="Arial"/>
              <a:sym typeface="Arial"/>
            </a:endParaRPr>
          </a:p>
        </p:txBody>
      </p:sp>
      <p:sp>
        <p:nvSpPr>
          <p:cNvPr id="521" name="Google Shape;521;p37"/>
          <p:cNvSpPr/>
          <p:nvPr/>
        </p:nvSpPr>
        <p:spPr>
          <a:xfrm>
            <a:off x="6386826" y="3528571"/>
            <a:ext cx="3896360" cy="582295"/>
          </a:xfrm>
          <a:custGeom>
            <a:rect b="b" l="l" r="r" t="t"/>
            <a:pathLst>
              <a:path extrusionOk="0" h="582295" w="3896359">
                <a:moveTo>
                  <a:pt x="0" y="0"/>
                </a:moveTo>
                <a:lnTo>
                  <a:pt x="3896277" y="0"/>
                </a:lnTo>
                <a:lnTo>
                  <a:pt x="3896277" y="581998"/>
                </a:lnTo>
                <a:lnTo>
                  <a:pt x="0" y="581998"/>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2" name="Google Shape;522;p37"/>
          <p:cNvSpPr txBox="1"/>
          <p:nvPr/>
        </p:nvSpPr>
        <p:spPr>
          <a:xfrm>
            <a:off x="6595466" y="3619498"/>
            <a:ext cx="3458210" cy="572080"/>
          </a:xfrm>
          <a:prstGeom prst="rect">
            <a:avLst/>
          </a:prstGeom>
          <a:noFill/>
          <a:ln>
            <a:noFill/>
          </a:ln>
        </p:spPr>
        <p:txBody>
          <a:bodyPr anchorCtr="0" anchor="t" bIns="0" lIns="0" spcFirstLastPara="1" rIns="0" wrap="square" tIns="0">
            <a:spAutoFit/>
          </a:bodyPr>
          <a:lstStyle/>
          <a:p>
            <a:pPr indent="-1209675" lvl="0" marL="1209675" marR="5080" rtl="0" algn="l">
              <a:lnSpc>
                <a:spcPct val="115999"/>
              </a:lnSpc>
              <a:spcBef>
                <a:spcPts val="0"/>
              </a:spcBef>
              <a:spcAft>
                <a:spcPts val="0"/>
              </a:spcAft>
              <a:buNone/>
            </a:pPr>
            <a:r>
              <a:rPr lang="nl-NL" sz="1100">
                <a:solidFill>
                  <a:schemeClr val="dk1"/>
                </a:solidFill>
                <a:latin typeface="Arial"/>
                <a:ea typeface="Arial"/>
                <a:cs typeface="Arial"/>
                <a:sym typeface="Arial"/>
              </a:rPr>
              <a:t>Ik wil dat alle studenten redenen kunnen geven wanneer ze hun mening delen</a:t>
            </a:r>
            <a:br>
              <a:rPr lang="nl-NL" sz="1100">
                <a:solidFill>
                  <a:schemeClr val="dk1"/>
                </a:solidFill>
                <a:latin typeface="Arial"/>
                <a:ea typeface="Arial"/>
                <a:cs typeface="Arial"/>
                <a:sym typeface="Arial"/>
              </a:rPr>
            </a:br>
            <a:endParaRPr sz="1100">
              <a:solidFill>
                <a:schemeClr val="dk1"/>
              </a:solidFill>
              <a:latin typeface="Arial"/>
              <a:ea typeface="Arial"/>
              <a:cs typeface="Arial"/>
              <a:sym typeface="Arial"/>
            </a:endParaRPr>
          </a:p>
        </p:txBody>
      </p:sp>
      <p:sp>
        <p:nvSpPr>
          <p:cNvPr id="523" name="Google Shape;523;p37"/>
          <p:cNvSpPr/>
          <p:nvPr/>
        </p:nvSpPr>
        <p:spPr>
          <a:xfrm>
            <a:off x="6957689" y="5119246"/>
            <a:ext cx="2315845" cy="638810"/>
          </a:xfrm>
          <a:custGeom>
            <a:rect b="b" l="l" r="r" t="t"/>
            <a:pathLst>
              <a:path extrusionOk="0" h="638810" w="2315845">
                <a:moveTo>
                  <a:pt x="0" y="0"/>
                </a:moveTo>
                <a:lnTo>
                  <a:pt x="2315298" y="0"/>
                </a:lnTo>
                <a:lnTo>
                  <a:pt x="2315298" y="638484"/>
                </a:lnTo>
                <a:lnTo>
                  <a:pt x="0" y="638484"/>
                </a:lnTo>
                <a:lnTo>
                  <a:pt x="0" y="0"/>
                </a:lnTo>
                <a:close/>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4" name="Google Shape;524;p37"/>
          <p:cNvSpPr txBox="1"/>
          <p:nvPr/>
        </p:nvSpPr>
        <p:spPr>
          <a:xfrm>
            <a:off x="7217471" y="5219698"/>
            <a:ext cx="1863029" cy="572080"/>
          </a:xfrm>
          <a:prstGeom prst="rect">
            <a:avLst/>
          </a:prstGeom>
          <a:noFill/>
          <a:ln>
            <a:noFill/>
          </a:ln>
        </p:spPr>
        <p:txBody>
          <a:bodyPr anchorCtr="0" anchor="t" bIns="0" lIns="0" spcFirstLastPara="1" rIns="0" wrap="square" tIns="0">
            <a:spAutoFit/>
          </a:bodyPr>
          <a:lstStyle/>
          <a:p>
            <a:pPr indent="-306388" lvl="0" marL="319088" marR="5080" rtl="0" algn="l">
              <a:lnSpc>
                <a:spcPct val="115999"/>
              </a:lnSpc>
              <a:spcBef>
                <a:spcPts val="0"/>
              </a:spcBef>
              <a:spcAft>
                <a:spcPts val="0"/>
              </a:spcAft>
              <a:buNone/>
            </a:pPr>
            <a:r>
              <a:rPr lang="nl-NL" sz="1100">
                <a:solidFill>
                  <a:schemeClr val="dk1"/>
                </a:solidFill>
                <a:latin typeface="Arial"/>
                <a:ea typeface="Arial"/>
                <a:cs typeface="Arial"/>
                <a:sym typeface="Arial"/>
              </a:rPr>
              <a:t>Ik ga kijken naar dialoogcode Redeneren (R)</a:t>
            </a:r>
            <a:br>
              <a:rPr lang="nl-NL" sz="1100">
                <a:solidFill>
                  <a:schemeClr val="dk1"/>
                </a:solidFill>
                <a:latin typeface="Arial"/>
                <a:ea typeface="Arial"/>
                <a:cs typeface="Arial"/>
                <a:sym typeface="Arial"/>
              </a:rPr>
            </a:br>
            <a:endParaRPr sz="1100">
              <a:solidFill>
                <a:schemeClr val="dk1"/>
              </a:solidFill>
              <a:latin typeface="Arial"/>
              <a:ea typeface="Arial"/>
              <a:cs typeface="Arial"/>
              <a:sym typeface="Arial"/>
            </a:endParaRPr>
          </a:p>
        </p:txBody>
      </p:sp>
      <p:sp>
        <p:nvSpPr>
          <p:cNvPr id="525" name="Google Shape;525;p37"/>
          <p:cNvSpPr txBox="1"/>
          <p:nvPr/>
        </p:nvSpPr>
        <p:spPr>
          <a:xfrm>
            <a:off x="1353180" y="3491107"/>
            <a:ext cx="3336925" cy="345416"/>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3800">
            <a:spAutoFit/>
          </a:bodyPr>
          <a:lstStyle/>
          <a:p>
            <a:pPr indent="-522288" lvl="0" marL="849313" marR="342900" rtl="0" algn="ctr">
              <a:lnSpc>
                <a:spcPct val="115999"/>
              </a:lnSpc>
              <a:spcBef>
                <a:spcPts val="0"/>
              </a:spcBef>
              <a:spcAft>
                <a:spcPts val="0"/>
              </a:spcAft>
              <a:buNone/>
            </a:pPr>
            <a:r>
              <a:rPr lang="nl-NL" sz="1000">
                <a:solidFill>
                  <a:schemeClr val="dk1"/>
                </a:solidFill>
                <a:latin typeface="Arial"/>
                <a:ea typeface="Arial"/>
                <a:cs typeface="Arial"/>
                <a:sym typeface="Arial"/>
              </a:rPr>
              <a:t>Wat wil je zien gebeuren of veranderen in je klas?</a:t>
            </a:r>
            <a:endParaRPr sz="1100">
              <a:solidFill>
                <a:schemeClr val="dk1"/>
              </a:solidFill>
              <a:latin typeface="Arial"/>
              <a:ea typeface="Arial"/>
              <a:cs typeface="Arial"/>
              <a:sym typeface="Arial"/>
            </a:endParaRPr>
          </a:p>
        </p:txBody>
      </p:sp>
      <p:sp>
        <p:nvSpPr>
          <p:cNvPr id="526" name="Google Shape;526;p37"/>
          <p:cNvSpPr txBox="1"/>
          <p:nvPr/>
        </p:nvSpPr>
        <p:spPr>
          <a:xfrm>
            <a:off x="1107555" y="2028825"/>
            <a:ext cx="3843654" cy="206467"/>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21575">
            <a:spAutoFit/>
          </a:bodyPr>
          <a:lstStyle/>
          <a:p>
            <a:pPr indent="0" lvl="0" marL="788035" marR="0" rtl="0" algn="l">
              <a:lnSpc>
                <a:spcPct val="100000"/>
              </a:lnSpc>
              <a:spcBef>
                <a:spcPts val="0"/>
              </a:spcBef>
              <a:spcAft>
                <a:spcPts val="0"/>
              </a:spcAft>
              <a:buNone/>
            </a:pPr>
            <a:r>
              <a:rPr b="1" lang="nl-NL" sz="1200">
                <a:solidFill>
                  <a:schemeClr val="dk1"/>
                </a:solidFill>
                <a:latin typeface="Arimo"/>
                <a:ea typeface="Arimo"/>
                <a:cs typeface="Arimo"/>
                <a:sym typeface="Arimo"/>
              </a:rPr>
              <a:t>Vragen stellen om jezelf te stellen</a:t>
            </a:r>
            <a:endParaRPr b="1" sz="1200">
              <a:solidFill>
                <a:schemeClr val="dk1"/>
              </a:solidFill>
              <a:latin typeface="Arimo"/>
              <a:ea typeface="Arimo"/>
              <a:cs typeface="Arimo"/>
              <a:sym typeface="Arimo"/>
            </a:endParaRPr>
          </a:p>
        </p:txBody>
      </p:sp>
      <p:sp>
        <p:nvSpPr>
          <p:cNvPr id="527" name="Google Shape;527;p37"/>
          <p:cNvSpPr txBox="1"/>
          <p:nvPr/>
        </p:nvSpPr>
        <p:spPr>
          <a:xfrm>
            <a:off x="5880099" y="2044924"/>
            <a:ext cx="4572001" cy="207749"/>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22850">
            <a:spAutoFit/>
          </a:bodyPr>
          <a:lstStyle/>
          <a:p>
            <a:pPr indent="0" lvl="0" marL="173355" marR="0" rtl="0" algn="l">
              <a:lnSpc>
                <a:spcPct val="100000"/>
              </a:lnSpc>
              <a:spcBef>
                <a:spcPts val="0"/>
              </a:spcBef>
              <a:spcAft>
                <a:spcPts val="0"/>
              </a:spcAft>
              <a:buNone/>
            </a:pPr>
            <a:r>
              <a:rPr b="1" lang="nl-NL" sz="1200">
                <a:solidFill>
                  <a:schemeClr val="dk1"/>
                </a:solidFill>
                <a:latin typeface="Arimo"/>
                <a:ea typeface="Arimo"/>
                <a:cs typeface="Arimo"/>
                <a:sym typeface="Arimo"/>
              </a:rPr>
              <a:t>Een voorbeeld van een onderzoeksvraag te genereren</a:t>
            </a:r>
            <a:endParaRPr b="1" sz="1200">
              <a:solidFill>
                <a:schemeClr val="dk1"/>
              </a:solidFill>
              <a:latin typeface="Arimo"/>
              <a:ea typeface="Arimo"/>
              <a:cs typeface="Arimo"/>
              <a:sym typeface="Arimo"/>
            </a:endParaRPr>
          </a:p>
        </p:txBody>
      </p:sp>
      <p:sp>
        <p:nvSpPr>
          <p:cNvPr id="528" name="Google Shape;528;p37"/>
          <p:cNvSpPr/>
          <p:nvPr/>
        </p:nvSpPr>
        <p:spPr>
          <a:xfrm>
            <a:off x="5955576" y="3226404"/>
            <a:ext cx="1430020" cy="3503929"/>
          </a:xfrm>
          <a:custGeom>
            <a:rect b="b" l="l" r="r" t="t"/>
            <a:pathLst>
              <a:path extrusionOk="0" h="3503929" w="1430020">
                <a:moveTo>
                  <a:pt x="218033" y="0"/>
                </a:moveTo>
                <a:lnTo>
                  <a:pt x="0" y="83185"/>
                </a:lnTo>
                <a:lnTo>
                  <a:pt x="990549" y="2679573"/>
                </a:lnTo>
                <a:lnTo>
                  <a:pt x="881532" y="2721152"/>
                </a:lnTo>
                <a:lnTo>
                  <a:pt x="1429753" y="3503434"/>
                </a:lnTo>
                <a:lnTo>
                  <a:pt x="1322516" y="2596388"/>
                </a:lnTo>
                <a:lnTo>
                  <a:pt x="1208582" y="2596388"/>
                </a:lnTo>
                <a:lnTo>
                  <a:pt x="218033" y="0"/>
                </a:lnTo>
                <a:close/>
              </a:path>
              <a:path extrusionOk="0" h="3503929" w="1430020">
                <a:moveTo>
                  <a:pt x="1317599" y="2554795"/>
                </a:moveTo>
                <a:lnTo>
                  <a:pt x="1208582" y="2596388"/>
                </a:lnTo>
                <a:lnTo>
                  <a:pt x="1322516" y="2596388"/>
                </a:lnTo>
                <a:lnTo>
                  <a:pt x="1317599" y="2554795"/>
                </a:lnTo>
                <a:close/>
              </a:path>
            </a:pathLst>
          </a:custGeom>
          <a:solidFill>
            <a:srgbClr val="00B0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9" name="Google Shape;529;p37"/>
          <p:cNvSpPr/>
          <p:nvPr/>
        </p:nvSpPr>
        <p:spPr>
          <a:xfrm>
            <a:off x="5955576" y="3226404"/>
            <a:ext cx="1430020" cy="3503929"/>
          </a:xfrm>
          <a:custGeom>
            <a:rect b="b" l="l" r="r" t="t"/>
            <a:pathLst>
              <a:path extrusionOk="0" h="3503929" w="1430020">
                <a:moveTo>
                  <a:pt x="218033" y="0"/>
                </a:moveTo>
                <a:lnTo>
                  <a:pt x="0" y="83185"/>
                </a:lnTo>
                <a:lnTo>
                  <a:pt x="990549" y="2679573"/>
                </a:lnTo>
                <a:lnTo>
                  <a:pt x="881532" y="2721152"/>
                </a:lnTo>
                <a:lnTo>
                  <a:pt x="1429753" y="3503434"/>
                </a:lnTo>
                <a:lnTo>
                  <a:pt x="1425447" y="3467011"/>
                </a:lnTo>
                <a:lnTo>
                  <a:pt x="1415859" y="3467011"/>
                </a:lnTo>
                <a:lnTo>
                  <a:pt x="896353" y="2725699"/>
                </a:lnTo>
                <a:lnTo>
                  <a:pt x="1002842" y="2685072"/>
                </a:lnTo>
                <a:lnTo>
                  <a:pt x="12293" y="88684"/>
                </a:lnTo>
                <a:lnTo>
                  <a:pt x="212534" y="12293"/>
                </a:lnTo>
                <a:lnTo>
                  <a:pt x="222723" y="12293"/>
                </a:lnTo>
                <a:lnTo>
                  <a:pt x="218033" y="0"/>
                </a:lnTo>
                <a:close/>
              </a:path>
              <a:path extrusionOk="0" h="3503929" w="1430020">
                <a:moveTo>
                  <a:pt x="1319167" y="2568054"/>
                </a:moveTo>
                <a:lnTo>
                  <a:pt x="1309573" y="2568054"/>
                </a:lnTo>
                <a:lnTo>
                  <a:pt x="1415859" y="3467011"/>
                </a:lnTo>
                <a:lnTo>
                  <a:pt x="1425447" y="3467011"/>
                </a:lnTo>
                <a:lnTo>
                  <a:pt x="1319167" y="2568054"/>
                </a:lnTo>
                <a:close/>
              </a:path>
              <a:path extrusionOk="0" h="3503929" w="1430020">
                <a:moveTo>
                  <a:pt x="222723" y="12293"/>
                </a:moveTo>
                <a:lnTo>
                  <a:pt x="212534" y="12293"/>
                </a:lnTo>
                <a:lnTo>
                  <a:pt x="1203083" y="2608681"/>
                </a:lnTo>
                <a:lnTo>
                  <a:pt x="1235306" y="2596388"/>
                </a:lnTo>
                <a:lnTo>
                  <a:pt x="1208582" y="2596388"/>
                </a:lnTo>
                <a:lnTo>
                  <a:pt x="222723" y="12293"/>
                </a:lnTo>
                <a:close/>
              </a:path>
              <a:path extrusionOk="0" h="3503929" w="1430020">
                <a:moveTo>
                  <a:pt x="1317599" y="2554795"/>
                </a:moveTo>
                <a:lnTo>
                  <a:pt x="1208582" y="2596388"/>
                </a:lnTo>
                <a:lnTo>
                  <a:pt x="1235306" y="2596388"/>
                </a:lnTo>
                <a:lnTo>
                  <a:pt x="1309573" y="2568054"/>
                </a:lnTo>
                <a:lnTo>
                  <a:pt x="1319167" y="2568054"/>
                </a:lnTo>
                <a:lnTo>
                  <a:pt x="1317599" y="2554795"/>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0" name="Google Shape;530;p37"/>
          <p:cNvSpPr/>
          <p:nvPr/>
        </p:nvSpPr>
        <p:spPr>
          <a:xfrm>
            <a:off x="8820290" y="3207677"/>
            <a:ext cx="1453515" cy="3556000"/>
          </a:xfrm>
          <a:custGeom>
            <a:rect b="b" l="l" r="r" t="t"/>
            <a:pathLst>
              <a:path extrusionOk="0" h="3556000" w="1453515">
                <a:moveTo>
                  <a:pt x="109296" y="2591587"/>
                </a:moveTo>
                <a:lnTo>
                  <a:pt x="0" y="3555923"/>
                </a:lnTo>
                <a:lnTo>
                  <a:pt x="560793" y="2763837"/>
                </a:lnTo>
                <a:lnTo>
                  <a:pt x="447916" y="2720771"/>
                </a:lnTo>
                <a:lnTo>
                  <a:pt x="480771" y="2634653"/>
                </a:lnTo>
                <a:lnTo>
                  <a:pt x="222173" y="2634653"/>
                </a:lnTo>
                <a:lnTo>
                  <a:pt x="109296" y="2591587"/>
                </a:lnTo>
                <a:close/>
              </a:path>
              <a:path extrusionOk="0" h="3556000" w="1453515">
                <a:moveTo>
                  <a:pt x="1227327" y="0"/>
                </a:moveTo>
                <a:lnTo>
                  <a:pt x="222173" y="2634653"/>
                </a:lnTo>
                <a:lnTo>
                  <a:pt x="480771" y="2634653"/>
                </a:lnTo>
                <a:lnTo>
                  <a:pt x="1453070" y="86131"/>
                </a:lnTo>
                <a:lnTo>
                  <a:pt x="1227327" y="0"/>
                </a:lnTo>
                <a:close/>
              </a:path>
            </a:pathLst>
          </a:custGeom>
          <a:solidFill>
            <a:srgbClr val="00B0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1" name="Google Shape;531;p37"/>
          <p:cNvSpPr/>
          <p:nvPr/>
        </p:nvSpPr>
        <p:spPr>
          <a:xfrm>
            <a:off x="8820290" y="3207677"/>
            <a:ext cx="1453515" cy="3556000"/>
          </a:xfrm>
          <a:custGeom>
            <a:rect b="b" l="l" r="r" t="t"/>
            <a:pathLst>
              <a:path extrusionOk="0" h="3556000" w="1453515">
                <a:moveTo>
                  <a:pt x="109296" y="2591587"/>
                </a:moveTo>
                <a:lnTo>
                  <a:pt x="0" y="3555923"/>
                </a:lnTo>
                <a:lnTo>
                  <a:pt x="25302" y="3520186"/>
                </a:lnTo>
                <a:lnTo>
                  <a:pt x="13639" y="3520186"/>
                </a:lnTo>
                <a:lnTo>
                  <a:pt x="117386" y="2604871"/>
                </a:lnTo>
                <a:lnTo>
                  <a:pt x="144114" y="2604871"/>
                </a:lnTo>
                <a:lnTo>
                  <a:pt x="109296" y="2591587"/>
                </a:lnTo>
                <a:close/>
              </a:path>
              <a:path extrusionOk="0" h="3556000" w="1453515">
                <a:moveTo>
                  <a:pt x="1259548" y="12293"/>
                </a:moveTo>
                <a:lnTo>
                  <a:pt x="1232827" y="12293"/>
                </a:lnTo>
                <a:lnTo>
                  <a:pt x="1440776" y="91630"/>
                </a:lnTo>
                <a:lnTo>
                  <a:pt x="435622" y="2726283"/>
                </a:lnTo>
                <a:lnTo>
                  <a:pt x="545922" y="2768358"/>
                </a:lnTo>
                <a:lnTo>
                  <a:pt x="13639" y="3520186"/>
                </a:lnTo>
                <a:lnTo>
                  <a:pt x="25302" y="3520186"/>
                </a:lnTo>
                <a:lnTo>
                  <a:pt x="560793" y="2763837"/>
                </a:lnTo>
                <a:lnTo>
                  <a:pt x="447916" y="2720771"/>
                </a:lnTo>
                <a:lnTo>
                  <a:pt x="1453070" y="86131"/>
                </a:lnTo>
                <a:lnTo>
                  <a:pt x="1259548" y="12293"/>
                </a:lnTo>
                <a:close/>
              </a:path>
              <a:path extrusionOk="0" h="3556000" w="1453515">
                <a:moveTo>
                  <a:pt x="144114" y="2604871"/>
                </a:moveTo>
                <a:lnTo>
                  <a:pt x="117386" y="2604871"/>
                </a:lnTo>
                <a:lnTo>
                  <a:pt x="227672" y="2646946"/>
                </a:lnTo>
                <a:lnTo>
                  <a:pt x="232363" y="2634653"/>
                </a:lnTo>
                <a:lnTo>
                  <a:pt x="222173" y="2634653"/>
                </a:lnTo>
                <a:lnTo>
                  <a:pt x="144114" y="2604871"/>
                </a:lnTo>
                <a:close/>
              </a:path>
              <a:path extrusionOk="0" h="3556000" w="1453515">
                <a:moveTo>
                  <a:pt x="1227327" y="0"/>
                </a:moveTo>
                <a:lnTo>
                  <a:pt x="222173" y="2634653"/>
                </a:lnTo>
                <a:lnTo>
                  <a:pt x="232363" y="2634653"/>
                </a:lnTo>
                <a:lnTo>
                  <a:pt x="1232827" y="12293"/>
                </a:lnTo>
                <a:lnTo>
                  <a:pt x="1259548" y="12293"/>
                </a:lnTo>
                <a:lnTo>
                  <a:pt x="1227327"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2" name="Google Shape;532;p37"/>
          <p:cNvSpPr txBox="1"/>
          <p:nvPr>
            <p:ph idx="12" type="sldNum"/>
          </p:nvPr>
        </p:nvSpPr>
        <p:spPr>
          <a:xfrm>
            <a:off x="5164987" y="7072867"/>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nl-NL"/>
              <a:t>21</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36" name="Shape 536"/>
        <p:cNvGrpSpPr/>
        <p:nvPr/>
      </p:nvGrpSpPr>
      <p:grpSpPr>
        <a:xfrm>
          <a:off x="0" y="0"/>
          <a:ext cx="0" cy="0"/>
          <a:chOff x="0" y="0"/>
          <a:chExt cx="0" cy="0"/>
        </a:xfrm>
      </p:grpSpPr>
      <p:sp>
        <p:nvSpPr>
          <p:cNvPr id="537" name="Google Shape;537;p38"/>
          <p:cNvSpPr txBox="1"/>
          <p:nvPr/>
        </p:nvSpPr>
        <p:spPr>
          <a:xfrm>
            <a:off x="241300" y="627379"/>
            <a:ext cx="10210800" cy="205826"/>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20950">
            <a:spAutoFit/>
          </a:bodyPr>
          <a:lstStyle/>
          <a:p>
            <a:pPr indent="0" lvl="0" marL="495300" marR="0" rtl="0" algn="l">
              <a:spcBef>
                <a:spcPts val="0"/>
              </a:spcBef>
              <a:spcAft>
                <a:spcPts val="0"/>
              </a:spcAft>
              <a:buNone/>
            </a:pPr>
            <a:r>
              <a:rPr lang="nl-NL" sz="1200">
                <a:solidFill>
                  <a:schemeClr val="dk1"/>
                </a:solidFill>
                <a:latin typeface="Arimo"/>
                <a:ea typeface="Arimo"/>
                <a:cs typeface="Arimo"/>
                <a:sym typeface="Arimo"/>
              </a:rPr>
              <a:t>De diagrammen op deze pagina's kunnen u wat meer ideeën geven over waar u zich op wilt concentreren en hoe u uw vraag kunt vormgeven</a:t>
            </a:r>
            <a:endParaRPr sz="1200">
              <a:solidFill>
                <a:schemeClr val="dk1"/>
              </a:solidFill>
              <a:latin typeface="Arimo"/>
              <a:ea typeface="Arimo"/>
              <a:cs typeface="Arimo"/>
              <a:sym typeface="Arimo"/>
            </a:endParaRPr>
          </a:p>
        </p:txBody>
      </p:sp>
      <p:sp>
        <p:nvSpPr>
          <p:cNvPr id="538" name="Google Shape;538;p38"/>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nl-NL"/>
              <a:t>22</a:t>
            </a:r>
            <a:endParaRPr/>
          </a:p>
        </p:txBody>
      </p:sp>
      <p:grpSp>
        <p:nvGrpSpPr>
          <p:cNvPr id="539" name="Google Shape;539;p38"/>
          <p:cNvGrpSpPr/>
          <p:nvPr/>
        </p:nvGrpSpPr>
        <p:grpSpPr>
          <a:xfrm>
            <a:off x="1082067" y="1557999"/>
            <a:ext cx="8757865" cy="4751651"/>
            <a:chOff x="2567" y="595974"/>
            <a:chExt cx="8757865" cy="4751651"/>
          </a:xfrm>
        </p:grpSpPr>
        <p:sp>
          <p:nvSpPr>
            <p:cNvPr id="540" name="Google Shape;540;p38"/>
            <p:cNvSpPr/>
            <p:nvPr/>
          </p:nvSpPr>
          <p:spPr>
            <a:xfrm>
              <a:off x="7594520" y="3457046"/>
              <a:ext cx="91440" cy="533109"/>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41" name="Google Shape;541;p38"/>
            <p:cNvSpPr/>
            <p:nvPr/>
          </p:nvSpPr>
          <p:spPr>
            <a:xfrm>
              <a:off x="4279664" y="1759955"/>
              <a:ext cx="3360576" cy="533109"/>
            </a:xfrm>
            <a:custGeom>
              <a:rect b="b" l="l" r="r" t="t"/>
              <a:pathLst>
                <a:path extrusionOk="0" h="120000" w="120000">
                  <a:moveTo>
                    <a:pt x="0" y="0"/>
                  </a:moveTo>
                  <a:lnTo>
                    <a:pt x="0" y="81776"/>
                  </a:lnTo>
                  <a:lnTo>
                    <a:pt x="120000" y="81776"/>
                  </a:lnTo>
                  <a:lnTo>
                    <a:pt x="120000" y="120000"/>
                  </a:lnTo>
                </a:path>
              </a:pathLst>
            </a:custGeom>
            <a:noFill/>
            <a:ln cap="flat" cmpd="sng" w="25400">
              <a:solidFill>
                <a:schemeClr val="accent3"/>
              </a:solidFill>
              <a:prstDash val="solid"/>
              <a:round/>
              <a:headEnd len="sm" w="sm" type="none"/>
              <a:tailEnd len="sm" w="sm" type="none"/>
            </a:ln>
          </p:spPr>
        </p:sp>
        <p:sp>
          <p:nvSpPr>
            <p:cNvPr id="542" name="Google Shape;542;p38"/>
            <p:cNvSpPr/>
            <p:nvPr/>
          </p:nvSpPr>
          <p:spPr>
            <a:xfrm>
              <a:off x="5354136" y="3457046"/>
              <a:ext cx="91440" cy="533109"/>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43" name="Google Shape;543;p38"/>
            <p:cNvSpPr/>
            <p:nvPr/>
          </p:nvSpPr>
          <p:spPr>
            <a:xfrm>
              <a:off x="4279664" y="1759955"/>
              <a:ext cx="1120192" cy="533109"/>
            </a:xfrm>
            <a:custGeom>
              <a:rect b="b" l="l" r="r" t="t"/>
              <a:pathLst>
                <a:path extrusionOk="0" h="120000" w="120000">
                  <a:moveTo>
                    <a:pt x="0" y="0"/>
                  </a:moveTo>
                  <a:lnTo>
                    <a:pt x="0" y="81776"/>
                  </a:lnTo>
                  <a:lnTo>
                    <a:pt x="120000" y="81776"/>
                  </a:lnTo>
                  <a:lnTo>
                    <a:pt x="120000" y="120000"/>
                  </a:lnTo>
                </a:path>
              </a:pathLst>
            </a:custGeom>
            <a:noFill/>
            <a:ln cap="flat" cmpd="sng" w="25400">
              <a:solidFill>
                <a:schemeClr val="accent3"/>
              </a:solidFill>
              <a:prstDash val="solid"/>
              <a:round/>
              <a:headEnd len="sm" w="sm" type="none"/>
              <a:tailEnd len="sm" w="sm" type="none"/>
            </a:ln>
          </p:spPr>
        </p:sp>
        <p:sp>
          <p:nvSpPr>
            <p:cNvPr id="544" name="Google Shape;544;p38"/>
            <p:cNvSpPr/>
            <p:nvPr/>
          </p:nvSpPr>
          <p:spPr>
            <a:xfrm>
              <a:off x="3113752" y="3457046"/>
              <a:ext cx="91440" cy="533109"/>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45" name="Google Shape;545;p38"/>
            <p:cNvSpPr/>
            <p:nvPr/>
          </p:nvSpPr>
          <p:spPr>
            <a:xfrm>
              <a:off x="3159472" y="1759955"/>
              <a:ext cx="1120192" cy="533109"/>
            </a:xfrm>
            <a:custGeom>
              <a:rect b="b" l="l" r="r" t="t"/>
              <a:pathLst>
                <a:path extrusionOk="0" h="120000" w="120000">
                  <a:moveTo>
                    <a:pt x="120000" y="0"/>
                  </a:moveTo>
                  <a:lnTo>
                    <a:pt x="120000" y="81776"/>
                  </a:lnTo>
                  <a:lnTo>
                    <a:pt x="0" y="81776"/>
                  </a:lnTo>
                  <a:lnTo>
                    <a:pt x="0" y="120000"/>
                  </a:lnTo>
                </a:path>
              </a:pathLst>
            </a:custGeom>
            <a:noFill/>
            <a:ln cap="flat" cmpd="sng" w="25400">
              <a:solidFill>
                <a:schemeClr val="accent3"/>
              </a:solidFill>
              <a:prstDash val="solid"/>
              <a:round/>
              <a:headEnd len="sm" w="sm" type="none"/>
              <a:tailEnd len="sm" w="sm" type="none"/>
            </a:ln>
          </p:spPr>
        </p:sp>
        <p:sp>
          <p:nvSpPr>
            <p:cNvPr id="546" name="Google Shape;546;p38"/>
            <p:cNvSpPr/>
            <p:nvPr/>
          </p:nvSpPr>
          <p:spPr>
            <a:xfrm>
              <a:off x="873368" y="3457046"/>
              <a:ext cx="91440" cy="533109"/>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47" name="Google Shape;547;p38"/>
            <p:cNvSpPr/>
            <p:nvPr/>
          </p:nvSpPr>
          <p:spPr>
            <a:xfrm>
              <a:off x="919088" y="1759955"/>
              <a:ext cx="3360576" cy="533109"/>
            </a:xfrm>
            <a:custGeom>
              <a:rect b="b" l="l" r="r" t="t"/>
              <a:pathLst>
                <a:path extrusionOk="0" h="120000" w="120000">
                  <a:moveTo>
                    <a:pt x="120000" y="0"/>
                  </a:moveTo>
                  <a:lnTo>
                    <a:pt x="120000" y="81776"/>
                  </a:lnTo>
                  <a:lnTo>
                    <a:pt x="0" y="81776"/>
                  </a:lnTo>
                  <a:lnTo>
                    <a:pt x="0" y="120000"/>
                  </a:lnTo>
                </a:path>
              </a:pathLst>
            </a:custGeom>
            <a:noFill/>
            <a:ln cap="flat" cmpd="sng" w="25400">
              <a:solidFill>
                <a:schemeClr val="accent3"/>
              </a:solidFill>
              <a:prstDash val="solid"/>
              <a:round/>
              <a:headEnd len="sm" w="sm" type="none"/>
              <a:tailEnd len="sm" w="sm" type="none"/>
            </a:ln>
          </p:spPr>
        </p:sp>
        <p:sp>
          <p:nvSpPr>
            <p:cNvPr id="548" name="Google Shape;548;p38"/>
            <p:cNvSpPr/>
            <p:nvPr/>
          </p:nvSpPr>
          <p:spPr>
            <a:xfrm>
              <a:off x="3363143" y="595974"/>
              <a:ext cx="1833041" cy="1163981"/>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8"/>
            <p:cNvSpPr/>
            <p:nvPr/>
          </p:nvSpPr>
          <p:spPr>
            <a:xfrm>
              <a:off x="3566814" y="789462"/>
              <a:ext cx="1833041" cy="1163981"/>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8"/>
            <p:cNvSpPr txBox="1"/>
            <p:nvPr/>
          </p:nvSpPr>
          <p:spPr>
            <a:xfrm>
              <a:off x="3600906" y="823554"/>
              <a:ext cx="1764857" cy="1095797"/>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46474A"/>
                </a:buClr>
                <a:buSzPts val="1100"/>
                <a:buFont typeface="Arial"/>
                <a:buNone/>
              </a:pPr>
              <a:r>
                <a:rPr lang="nl-NL" sz="1100">
                  <a:solidFill>
                    <a:srgbClr val="46474A"/>
                  </a:solidFill>
                  <a:latin typeface="Arial"/>
                  <a:ea typeface="Arial"/>
                  <a:cs typeface="Arial"/>
                  <a:sym typeface="Arial"/>
                </a:rPr>
                <a:t>Ik wil me richten op mijn eigen praktijk. </a:t>
              </a:r>
              <a:endParaRPr/>
            </a:p>
            <a:p>
              <a:pPr indent="0" lvl="0" marL="0" marR="0" rtl="0" algn="ctr">
                <a:lnSpc>
                  <a:spcPct val="90000"/>
                </a:lnSpc>
                <a:spcBef>
                  <a:spcPts val="385"/>
                </a:spcBef>
                <a:spcAft>
                  <a:spcPts val="0"/>
                </a:spcAft>
                <a:buClr>
                  <a:srgbClr val="46474A"/>
                </a:buClr>
                <a:buSzPts val="1100"/>
                <a:buFont typeface="Arial"/>
                <a:buNone/>
              </a:pPr>
              <a:r>
                <a:rPr lang="nl-NL" sz="1100">
                  <a:solidFill>
                    <a:srgbClr val="46474A"/>
                  </a:solidFill>
                  <a:latin typeface="Arial"/>
                  <a:ea typeface="Arial"/>
                  <a:cs typeface="Arial"/>
                  <a:sym typeface="Arial"/>
                </a:rPr>
                <a:t>Ik wil...</a:t>
              </a:r>
              <a:endParaRPr sz="1100">
                <a:solidFill>
                  <a:schemeClr val="dk1"/>
                </a:solidFill>
                <a:latin typeface="Calibri"/>
                <a:ea typeface="Calibri"/>
                <a:cs typeface="Calibri"/>
                <a:sym typeface="Calibri"/>
              </a:endParaRPr>
            </a:p>
          </p:txBody>
        </p:sp>
        <p:sp>
          <p:nvSpPr>
            <p:cNvPr id="551" name="Google Shape;551;p38"/>
            <p:cNvSpPr/>
            <p:nvPr/>
          </p:nvSpPr>
          <p:spPr>
            <a:xfrm>
              <a:off x="2567" y="2293065"/>
              <a:ext cx="1833041" cy="1163981"/>
            </a:xfrm>
            <a:prstGeom prst="roundRect">
              <a:avLst>
                <a:gd fmla="val 10000"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8"/>
            <p:cNvSpPr/>
            <p:nvPr/>
          </p:nvSpPr>
          <p:spPr>
            <a:xfrm>
              <a:off x="206238" y="2486553"/>
              <a:ext cx="1833041" cy="1163981"/>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8"/>
            <p:cNvSpPr txBox="1"/>
            <p:nvPr/>
          </p:nvSpPr>
          <p:spPr>
            <a:xfrm>
              <a:off x="240330" y="2520645"/>
              <a:ext cx="1764857" cy="1095797"/>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46474A"/>
                </a:buClr>
                <a:buSzPts val="1100"/>
                <a:buFont typeface="Arial"/>
                <a:buNone/>
              </a:pPr>
              <a:r>
                <a:rPr lang="nl-NL" sz="1100">
                  <a:solidFill>
                    <a:srgbClr val="46474A"/>
                  </a:solidFill>
                  <a:latin typeface="Arial"/>
                  <a:ea typeface="Arial"/>
                  <a:cs typeface="Arial"/>
                  <a:sym typeface="Arial"/>
                </a:rPr>
                <a:t>Manieren vinden om studenten elkaars ideeën in twijfel te laten trekken</a:t>
              </a:r>
              <a:endParaRPr sz="1100">
                <a:solidFill>
                  <a:schemeClr val="dk1"/>
                </a:solidFill>
                <a:latin typeface="Calibri"/>
                <a:ea typeface="Calibri"/>
                <a:cs typeface="Calibri"/>
                <a:sym typeface="Calibri"/>
              </a:endParaRPr>
            </a:p>
          </p:txBody>
        </p:sp>
        <p:sp>
          <p:nvSpPr>
            <p:cNvPr id="554" name="Google Shape;554;p38"/>
            <p:cNvSpPr/>
            <p:nvPr/>
          </p:nvSpPr>
          <p:spPr>
            <a:xfrm>
              <a:off x="2567" y="3990156"/>
              <a:ext cx="1833041" cy="1163981"/>
            </a:xfrm>
            <a:prstGeom prst="roundRect">
              <a:avLst>
                <a:gd fmla="val 10000"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8"/>
            <p:cNvSpPr/>
            <p:nvPr/>
          </p:nvSpPr>
          <p:spPr>
            <a:xfrm>
              <a:off x="206238" y="4183644"/>
              <a:ext cx="1833041" cy="1163981"/>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8"/>
            <p:cNvSpPr txBox="1"/>
            <p:nvPr/>
          </p:nvSpPr>
          <p:spPr>
            <a:xfrm>
              <a:off x="240330" y="4217736"/>
              <a:ext cx="1764857" cy="1095797"/>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46474A"/>
                </a:buClr>
                <a:buSzPts val="1100"/>
                <a:buFont typeface="Arial"/>
                <a:buNone/>
              </a:pPr>
              <a:r>
                <a:rPr lang="nl-NL" sz="1100">
                  <a:solidFill>
                    <a:srgbClr val="46474A"/>
                  </a:solidFill>
                  <a:latin typeface="Arial"/>
                  <a:ea typeface="Arial"/>
                  <a:cs typeface="Arial"/>
                  <a:sym typeface="Arial"/>
                </a:rPr>
                <a:t>Hoeveel maak ik gebruik van de zinsstarters om manieren van vragen stellen te modelleren?</a:t>
              </a:r>
              <a:endParaRPr sz="1100">
                <a:solidFill>
                  <a:schemeClr val="dk1"/>
                </a:solidFill>
                <a:latin typeface="Calibri"/>
                <a:ea typeface="Calibri"/>
                <a:cs typeface="Calibri"/>
                <a:sym typeface="Calibri"/>
              </a:endParaRPr>
            </a:p>
          </p:txBody>
        </p:sp>
        <p:sp>
          <p:nvSpPr>
            <p:cNvPr id="557" name="Google Shape;557;p38"/>
            <p:cNvSpPr/>
            <p:nvPr/>
          </p:nvSpPr>
          <p:spPr>
            <a:xfrm>
              <a:off x="2242951" y="2293065"/>
              <a:ext cx="1833041" cy="1163981"/>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8"/>
            <p:cNvSpPr/>
            <p:nvPr/>
          </p:nvSpPr>
          <p:spPr>
            <a:xfrm>
              <a:off x="2446622" y="2486553"/>
              <a:ext cx="1833041" cy="1163981"/>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8"/>
            <p:cNvSpPr txBox="1"/>
            <p:nvPr/>
          </p:nvSpPr>
          <p:spPr>
            <a:xfrm>
              <a:off x="2480714" y="2520645"/>
              <a:ext cx="1764857" cy="1095797"/>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46474A"/>
                </a:buClr>
                <a:buSzPts val="1100"/>
                <a:buFont typeface="Arial"/>
                <a:buNone/>
              </a:pPr>
              <a:r>
                <a:rPr lang="nl-NL" sz="1100">
                  <a:solidFill>
                    <a:srgbClr val="46474A"/>
                  </a:solidFill>
                  <a:latin typeface="Arial"/>
                  <a:ea typeface="Arial"/>
                  <a:cs typeface="Arial"/>
                  <a:sym typeface="Arial"/>
                </a:rPr>
                <a:t>Bedenk hoe ik studenten kan aanmoedigen om hun ideeën te motiveren</a:t>
              </a:r>
              <a:endParaRPr sz="1100">
                <a:solidFill>
                  <a:schemeClr val="dk1"/>
                </a:solidFill>
                <a:latin typeface="Calibri"/>
                <a:ea typeface="Calibri"/>
                <a:cs typeface="Calibri"/>
                <a:sym typeface="Calibri"/>
              </a:endParaRPr>
            </a:p>
          </p:txBody>
        </p:sp>
        <p:sp>
          <p:nvSpPr>
            <p:cNvPr id="560" name="Google Shape;560;p38"/>
            <p:cNvSpPr/>
            <p:nvPr/>
          </p:nvSpPr>
          <p:spPr>
            <a:xfrm>
              <a:off x="2242951" y="3990156"/>
              <a:ext cx="1833041" cy="1163981"/>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8"/>
            <p:cNvSpPr/>
            <p:nvPr/>
          </p:nvSpPr>
          <p:spPr>
            <a:xfrm>
              <a:off x="2446622" y="4183644"/>
              <a:ext cx="1833041" cy="1163981"/>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8"/>
            <p:cNvSpPr txBox="1"/>
            <p:nvPr/>
          </p:nvSpPr>
          <p:spPr>
            <a:xfrm>
              <a:off x="2480714" y="4217736"/>
              <a:ext cx="1764857" cy="1095797"/>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46474A"/>
                </a:buClr>
                <a:buSzPts val="1100"/>
                <a:buFont typeface="Arial"/>
                <a:buNone/>
              </a:pPr>
              <a:r>
                <a:rPr lang="nl-NL" sz="1100">
                  <a:solidFill>
                    <a:srgbClr val="46474A"/>
                  </a:solidFill>
                  <a:latin typeface="Arial"/>
                  <a:ea typeface="Arial"/>
                  <a:cs typeface="Arial"/>
                  <a:sym typeface="Arial"/>
                </a:rPr>
                <a:t>Hoe vaak stel ik vervolgvragen?</a:t>
              </a:r>
              <a:br>
                <a:rPr lang="nl-NL" sz="1100">
                  <a:solidFill>
                    <a:srgbClr val="46474A"/>
                  </a:solidFill>
                  <a:latin typeface="Arial"/>
                  <a:ea typeface="Arial"/>
                  <a:cs typeface="Arial"/>
                  <a:sym typeface="Arial"/>
                </a:rPr>
              </a:br>
              <a:r>
                <a:rPr lang="nl-NL" sz="1100">
                  <a:solidFill>
                    <a:srgbClr val="46474A"/>
                  </a:solidFill>
                  <a:latin typeface="Arial"/>
                  <a:ea typeface="Arial"/>
                  <a:cs typeface="Arial"/>
                  <a:sym typeface="Arial"/>
                </a:rPr>
                <a:t>Laat ik voldoende tijd over voor studenten om hun antwoorden volledig uit te leggen?</a:t>
              </a:r>
              <a:endParaRPr sz="1100">
                <a:solidFill>
                  <a:schemeClr val="dk1"/>
                </a:solidFill>
                <a:latin typeface="Calibri"/>
                <a:ea typeface="Calibri"/>
                <a:cs typeface="Calibri"/>
                <a:sym typeface="Calibri"/>
              </a:endParaRPr>
            </a:p>
          </p:txBody>
        </p:sp>
        <p:sp>
          <p:nvSpPr>
            <p:cNvPr id="563" name="Google Shape;563;p38"/>
            <p:cNvSpPr/>
            <p:nvPr/>
          </p:nvSpPr>
          <p:spPr>
            <a:xfrm>
              <a:off x="4483335" y="2293065"/>
              <a:ext cx="1833041" cy="1163981"/>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8"/>
            <p:cNvSpPr/>
            <p:nvPr/>
          </p:nvSpPr>
          <p:spPr>
            <a:xfrm>
              <a:off x="4687006" y="2486553"/>
              <a:ext cx="1833041" cy="1163981"/>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8"/>
            <p:cNvSpPr txBox="1"/>
            <p:nvPr/>
          </p:nvSpPr>
          <p:spPr>
            <a:xfrm>
              <a:off x="4721098" y="2520645"/>
              <a:ext cx="1764857" cy="1095797"/>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454744"/>
                </a:buClr>
                <a:buSzPts val="1100"/>
                <a:buFont typeface="Arial"/>
                <a:buNone/>
              </a:pPr>
              <a:r>
                <a:rPr lang="nl-NL" sz="1100">
                  <a:solidFill>
                    <a:srgbClr val="454744"/>
                  </a:solidFill>
                  <a:latin typeface="Arial"/>
                  <a:ea typeface="Arial"/>
                  <a:cs typeface="Arial"/>
                  <a:sym typeface="Arial"/>
                </a:rPr>
                <a:t>Bevorder manieren waarop studenten op elkaars ideeën kunnen voortbouwen</a:t>
              </a:r>
              <a:endParaRPr sz="1100">
                <a:solidFill>
                  <a:schemeClr val="dk1"/>
                </a:solidFill>
                <a:latin typeface="Calibri"/>
                <a:ea typeface="Calibri"/>
                <a:cs typeface="Calibri"/>
                <a:sym typeface="Calibri"/>
              </a:endParaRPr>
            </a:p>
          </p:txBody>
        </p:sp>
        <p:sp>
          <p:nvSpPr>
            <p:cNvPr id="566" name="Google Shape;566;p38"/>
            <p:cNvSpPr/>
            <p:nvPr/>
          </p:nvSpPr>
          <p:spPr>
            <a:xfrm>
              <a:off x="4483335" y="3990156"/>
              <a:ext cx="1833041" cy="1163981"/>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8"/>
            <p:cNvSpPr/>
            <p:nvPr/>
          </p:nvSpPr>
          <p:spPr>
            <a:xfrm>
              <a:off x="4687006" y="4183644"/>
              <a:ext cx="1833041" cy="1163981"/>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8"/>
            <p:cNvSpPr txBox="1"/>
            <p:nvPr/>
          </p:nvSpPr>
          <p:spPr>
            <a:xfrm>
              <a:off x="4721098" y="4217736"/>
              <a:ext cx="1764857" cy="1095797"/>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46474A"/>
                </a:buClr>
                <a:buSzPts val="1100"/>
                <a:buFont typeface="Arial"/>
                <a:buNone/>
              </a:pPr>
              <a:r>
                <a:rPr lang="nl-NL" sz="1100">
                  <a:solidFill>
                    <a:srgbClr val="46474A"/>
                  </a:solidFill>
                  <a:latin typeface="Arial"/>
                  <a:ea typeface="Arial"/>
                  <a:cs typeface="Arial"/>
                  <a:sym typeface="Arial"/>
                </a:rPr>
                <a:t>In hoeverre bied ik leaners de mogelijkheid om op elkaar te reageren in plaats van op mij?</a:t>
              </a:r>
              <a:endParaRPr sz="1100">
                <a:solidFill>
                  <a:schemeClr val="dk1"/>
                </a:solidFill>
                <a:latin typeface="Calibri"/>
                <a:ea typeface="Calibri"/>
                <a:cs typeface="Calibri"/>
                <a:sym typeface="Calibri"/>
              </a:endParaRPr>
            </a:p>
          </p:txBody>
        </p:sp>
        <p:sp>
          <p:nvSpPr>
            <p:cNvPr id="569" name="Google Shape;569;p38"/>
            <p:cNvSpPr/>
            <p:nvPr/>
          </p:nvSpPr>
          <p:spPr>
            <a:xfrm>
              <a:off x="6723719" y="2293065"/>
              <a:ext cx="1833041" cy="1163981"/>
            </a:xfrm>
            <a:prstGeom prst="roundRect">
              <a:avLst>
                <a:gd fmla="val 10000" name="adj"/>
              </a:avLst>
            </a:prstGeom>
            <a:solidFill>
              <a:srgbClr val="E13DC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8"/>
            <p:cNvSpPr/>
            <p:nvPr/>
          </p:nvSpPr>
          <p:spPr>
            <a:xfrm>
              <a:off x="6927391" y="2486553"/>
              <a:ext cx="1833041" cy="1163981"/>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8"/>
            <p:cNvSpPr txBox="1"/>
            <p:nvPr/>
          </p:nvSpPr>
          <p:spPr>
            <a:xfrm>
              <a:off x="6961483" y="2520645"/>
              <a:ext cx="1764857" cy="1095797"/>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46474A"/>
                </a:buClr>
                <a:buSzPts val="1100"/>
                <a:buFont typeface="Arial"/>
                <a:buNone/>
              </a:pPr>
              <a:r>
                <a:rPr lang="nl-NL" sz="1100">
                  <a:solidFill>
                    <a:srgbClr val="46474A"/>
                  </a:solidFill>
                  <a:latin typeface="Arial"/>
                  <a:ea typeface="Arial"/>
                  <a:cs typeface="Arial"/>
                  <a:sym typeface="Arial"/>
                </a:rPr>
                <a:t>Bedenk hoe ik studenten kan aanmoedigen om verbanden te leggen in een volgorde van leren</a:t>
              </a:r>
              <a:endParaRPr sz="1100">
                <a:solidFill>
                  <a:schemeClr val="dk1"/>
                </a:solidFill>
                <a:latin typeface="Calibri"/>
                <a:ea typeface="Calibri"/>
                <a:cs typeface="Calibri"/>
                <a:sym typeface="Calibri"/>
              </a:endParaRPr>
            </a:p>
          </p:txBody>
        </p:sp>
        <p:sp>
          <p:nvSpPr>
            <p:cNvPr id="572" name="Google Shape;572;p38"/>
            <p:cNvSpPr/>
            <p:nvPr/>
          </p:nvSpPr>
          <p:spPr>
            <a:xfrm>
              <a:off x="6723719" y="3990156"/>
              <a:ext cx="1833041" cy="1163981"/>
            </a:xfrm>
            <a:prstGeom prst="roundRect">
              <a:avLst>
                <a:gd fmla="val 10000" name="adj"/>
              </a:avLst>
            </a:prstGeom>
            <a:solidFill>
              <a:srgbClr val="E13DC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8"/>
            <p:cNvSpPr/>
            <p:nvPr/>
          </p:nvSpPr>
          <p:spPr>
            <a:xfrm>
              <a:off x="6927391" y="4183644"/>
              <a:ext cx="1833041" cy="1163981"/>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8"/>
            <p:cNvSpPr txBox="1"/>
            <p:nvPr/>
          </p:nvSpPr>
          <p:spPr>
            <a:xfrm>
              <a:off x="6961483" y="4217736"/>
              <a:ext cx="1764857" cy="1095797"/>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46474A"/>
                </a:buClr>
                <a:buSzPts val="1100"/>
                <a:buFont typeface="Arial"/>
                <a:buNone/>
              </a:pPr>
              <a:r>
                <a:rPr lang="nl-NL" sz="1100">
                  <a:solidFill>
                    <a:srgbClr val="46474A"/>
                  </a:solidFill>
                  <a:latin typeface="Arial"/>
                  <a:ea typeface="Arial"/>
                  <a:cs typeface="Arial"/>
                  <a:sym typeface="Arial"/>
                </a:rPr>
                <a:t>Hoe vaak bied ik leaners de mogelijkheid om hun ervaringen van buiten het klaslokaal te delen in persoonlijke, gezondheids- en sociale educatie?</a:t>
              </a:r>
              <a:endParaRPr sz="1100">
                <a:solidFill>
                  <a:schemeClr val="dk1"/>
                </a:solidFill>
                <a:latin typeface="Calibri"/>
                <a:ea typeface="Calibri"/>
                <a:cs typeface="Calibri"/>
                <a:sym typeface="Calibri"/>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78" name="Shape 578"/>
        <p:cNvGrpSpPr/>
        <p:nvPr/>
      </p:nvGrpSpPr>
      <p:grpSpPr>
        <a:xfrm>
          <a:off x="0" y="0"/>
          <a:ext cx="0" cy="0"/>
          <a:chOff x="0" y="0"/>
          <a:chExt cx="0" cy="0"/>
        </a:xfrm>
      </p:grpSpPr>
      <p:sp>
        <p:nvSpPr>
          <p:cNvPr id="579" name="Google Shape;579;p39"/>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nl-NL"/>
              <a:t>23</a:t>
            </a:r>
            <a:endParaRPr/>
          </a:p>
        </p:txBody>
      </p:sp>
      <p:grpSp>
        <p:nvGrpSpPr>
          <p:cNvPr id="580" name="Google Shape;580;p39"/>
          <p:cNvGrpSpPr/>
          <p:nvPr/>
        </p:nvGrpSpPr>
        <p:grpSpPr>
          <a:xfrm>
            <a:off x="1252252" y="584567"/>
            <a:ext cx="8265095" cy="6165114"/>
            <a:chOff x="553752" y="3542"/>
            <a:chExt cx="8265095" cy="6165114"/>
          </a:xfrm>
        </p:grpSpPr>
        <p:sp>
          <p:nvSpPr>
            <p:cNvPr id="581" name="Google Shape;581;p39"/>
            <p:cNvSpPr/>
            <p:nvPr/>
          </p:nvSpPr>
          <p:spPr>
            <a:xfrm>
              <a:off x="7715964" y="2703634"/>
              <a:ext cx="91440" cy="503113"/>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82" name="Google Shape;582;p39"/>
            <p:cNvSpPr/>
            <p:nvPr/>
          </p:nvSpPr>
          <p:spPr>
            <a:xfrm>
              <a:off x="4590194" y="1102031"/>
              <a:ext cx="3171490" cy="503113"/>
            </a:xfrm>
            <a:custGeom>
              <a:rect b="b" l="l" r="r" t="t"/>
              <a:pathLst>
                <a:path extrusionOk="0" h="120000" w="120000">
                  <a:moveTo>
                    <a:pt x="0" y="0"/>
                  </a:moveTo>
                  <a:lnTo>
                    <a:pt x="0" y="81777"/>
                  </a:lnTo>
                  <a:lnTo>
                    <a:pt x="120000" y="81777"/>
                  </a:lnTo>
                  <a:lnTo>
                    <a:pt x="120000" y="120000"/>
                  </a:lnTo>
                </a:path>
              </a:pathLst>
            </a:custGeom>
            <a:noFill/>
            <a:ln cap="flat" cmpd="sng" w="25400">
              <a:solidFill>
                <a:schemeClr val="accent3"/>
              </a:solidFill>
              <a:prstDash val="solid"/>
              <a:round/>
              <a:headEnd len="sm" w="sm" type="none"/>
              <a:tailEnd len="sm" w="sm" type="none"/>
            </a:ln>
          </p:spPr>
        </p:sp>
        <p:sp>
          <p:nvSpPr>
            <p:cNvPr id="583" name="Google Shape;583;p39"/>
            <p:cNvSpPr/>
            <p:nvPr/>
          </p:nvSpPr>
          <p:spPr>
            <a:xfrm>
              <a:off x="5601637" y="2703634"/>
              <a:ext cx="91440" cy="503113"/>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84" name="Google Shape;584;p39"/>
            <p:cNvSpPr/>
            <p:nvPr/>
          </p:nvSpPr>
          <p:spPr>
            <a:xfrm>
              <a:off x="4590194" y="1102031"/>
              <a:ext cx="1057163" cy="503113"/>
            </a:xfrm>
            <a:custGeom>
              <a:rect b="b" l="l" r="r" t="t"/>
              <a:pathLst>
                <a:path extrusionOk="0" h="120000" w="120000">
                  <a:moveTo>
                    <a:pt x="0" y="0"/>
                  </a:moveTo>
                  <a:lnTo>
                    <a:pt x="0" y="81777"/>
                  </a:lnTo>
                  <a:lnTo>
                    <a:pt x="120000" y="81777"/>
                  </a:lnTo>
                  <a:lnTo>
                    <a:pt x="120000" y="120000"/>
                  </a:lnTo>
                </a:path>
              </a:pathLst>
            </a:custGeom>
            <a:noFill/>
            <a:ln cap="flat" cmpd="sng" w="25400">
              <a:solidFill>
                <a:schemeClr val="accent3"/>
              </a:solidFill>
              <a:prstDash val="solid"/>
              <a:round/>
              <a:headEnd len="sm" w="sm" type="none"/>
              <a:tailEnd len="sm" w="sm" type="none"/>
            </a:ln>
          </p:spPr>
        </p:sp>
        <p:sp>
          <p:nvSpPr>
            <p:cNvPr id="585" name="Google Shape;585;p39"/>
            <p:cNvSpPr/>
            <p:nvPr/>
          </p:nvSpPr>
          <p:spPr>
            <a:xfrm>
              <a:off x="3487310" y="2703634"/>
              <a:ext cx="91440" cy="503113"/>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86" name="Google Shape;586;p39"/>
            <p:cNvSpPr/>
            <p:nvPr/>
          </p:nvSpPr>
          <p:spPr>
            <a:xfrm>
              <a:off x="3533030" y="1102031"/>
              <a:ext cx="1057163" cy="503113"/>
            </a:xfrm>
            <a:custGeom>
              <a:rect b="b" l="l" r="r" t="t"/>
              <a:pathLst>
                <a:path extrusionOk="0" h="120000" w="120000">
                  <a:moveTo>
                    <a:pt x="120000" y="0"/>
                  </a:moveTo>
                  <a:lnTo>
                    <a:pt x="120000" y="81777"/>
                  </a:lnTo>
                  <a:lnTo>
                    <a:pt x="0" y="81777"/>
                  </a:lnTo>
                  <a:lnTo>
                    <a:pt x="0" y="120000"/>
                  </a:lnTo>
                </a:path>
              </a:pathLst>
            </a:custGeom>
            <a:noFill/>
            <a:ln cap="flat" cmpd="sng" w="25400">
              <a:solidFill>
                <a:schemeClr val="accent3"/>
              </a:solidFill>
              <a:prstDash val="solid"/>
              <a:round/>
              <a:headEnd len="sm" w="sm" type="none"/>
              <a:tailEnd len="sm" w="sm" type="none"/>
            </a:ln>
          </p:spPr>
        </p:sp>
        <p:sp>
          <p:nvSpPr>
            <p:cNvPr id="587" name="Google Shape;587;p39"/>
            <p:cNvSpPr/>
            <p:nvPr/>
          </p:nvSpPr>
          <p:spPr>
            <a:xfrm>
              <a:off x="1372984" y="2703634"/>
              <a:ext cx="91440" cy="503113"/>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588" name="Google Shape;588;p39"/>
            <p:cNvSpPr/>
            <p:nvPr/>
          </p:nvSpPr>
          <p:spPr>
            <a:xfrm>
              <a:off x="1418704" y="1102031"/>
              <a:ext cx="3171490" cy="503113"/>
            </a:xfrm>
            <a:custGeom>
              <a:rect b="b" l="l" r="r" t="t"/>
              <a:pathLst>
                <a:path extrusionOk="0" h="120000" w="120000">
                  <a:moveTo>
                    <a:pt x="120000" y="0"/>
                  </a:moveTo>
                  <a:lnTo>
                    <a:pt x="120000" y="81777"/>
                  </a:lnTo>
                  <a:lnTo>
                    <a:pt x="0" y="81777"/>
                  </a:lnTo>
                  <a:lnTo>
                    <a:pt x="0" y="120000"/>
                  </a:lnTo>
                </a:path>
              </a:pathLst>
            </a:custGeom>
            <a:noFill/>
            <a:ln cap="flat" cmpd="sng" w="25400">
              <a:solidFill>
                <a:schemeClr val="accent3"/>
              </a:solidFill>
              <a:prstDash val="solid"/>
              <a:round/>
              <a:headEnd len="sm" w="sm" type="none"/>
              <a:tailEnd len="sm" w="sm" type="none"/>
            </a:ln>
          </p:spPr>
        </p:sp>
        <p:sp>
          <p:nvSpPr>
            <p:cNvPr id="589" name="Google Shape;589;p39"/>
            <p:cNvSpPr/>
            <p:nvPr/>
          </p:nvSpPr>
          <p:spPr>
            <a:xfrm>
              <a:off x="3725242" y="3542"/>
              <a:ext cx="1729903" cy="1098488"/>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9"/>
            <p:cNvSpPr/>
            <p:nvPr/>
          </p:nvSpPr>
          <p:spPr>
            <a:xfrm>
              <a:off x="3917453" y="186143"/>
              <a:ext cx="1729903" cy="1098488"/>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9"/>
            <p:cNvSpPr txBox="1"/>
            <p:nvPr/>
          </p:nvSpPr>
          <p:spPr>
            <a:xfrm>
              <a:off x="3949627" y="218317"/>
              <a:ext cx="1665555" cy="103414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Calibri"/>
                <a:buNone/>
              </a:pPr>
              <a:r>
                <a:rPr lang="nl-NL" sz="1200">
                  <a:solidFill>
                    <a:schemeClr val="dk1"/>
                  </a:solidFill>
                  <a:latin typeface="Calibri"/>
                  <a:ea typeface="Calibri"/>
                  <a:cs typeface="Calibri"/>
                  <a:sym typeface="Calibri"/>
                </a:rPr>
                <a:t>I wil inzetten op de studentendialoog </a:t>
              </a:r>
              <a:br>
                <a:rPr lang="nl-NL" sz="1200">
                  <a:solidFill>
                    <a:schemeClr val="dk1"/>
                  </a:solidFill>
                  <a:latin typeface="Calibri"/>
                  <a:ea typeface="Calibri"/>
                  <a:cs typeface="Calibri"/>
                  <a:sym typeface="Calibri"/>
                </a:rPr>
              </a:br>
              <a:r>
                <a:rPr lang="nl-NL" sz="1200">
                  <a:solidFill>
                    <a:schemeClr val="dk1"/>
                  </a:solidFill>
                  <a:latin typeface="Calibri"/>
                  <a:ea typeface="Calibri"/>
                  <a:cs typeface="Calibri"/>
                  <a:sym typeface="Calibri"/>
                </a:rPr>
                <a:t>Ik wil...</a:t>
              </a:r>
              <a:endParaRPr sz="1200">
                <a:solidFill>
                  <a:schemeClr val="dk1"/>
                </a:solidFill>
                <a:latin typeface="Calibri"/>
                <a:ea typeface="Calibri"/>
                <a:cs typeface="Calibri"/>
                <a:sym typeface="Calibri"/>
              </a:endParaRPr>
            </a:p>
          </p:txBody>
        </p:sp>
        <p:sp>
          <p:nvSpPr>
            <p:cNvPr id="592" name="Google Shape;592;p39"/>
            <p:cNvSpPr/>
            <p:nvPr/>
          </p:nvSpPr>
          <p:spPr>
            <a:xfrm>
              <a:off x="553752" y="1605145"/>
              <a:ext cx="1729903" cy="1098488"/>
            </a:xfrm>
            <a:prstGeom prst="roundRect">
              <a:avLst>
                <a:gd fmla="val 10000"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9"/>
            <p:cNvSpPr/>
            <p:nvPr/>
          </p:nvSpPr>
          <p:spPr>
            <a:xfrm>
              <a:off x="745963" y="1787746"/>
              <a:ext cx="1729903" cy="1098488"/>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9"/>
            <p:cNvSpPr txBox="1"/>
            <p:nvPr/>
          </p:nvSpPr>
          <p:spPr>
            <a:xfrm>
              <a:off x="778137" y="1819920"/>
              <a:ext cx="1665555" cy="103414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Calibri"/>
                <a:buNone/>
              </a:pPr>
              <a:r>
                <a:rPr lang="nl-NL" sz="1200">
                  <a:solidFill>
                    <a:schemeClr val="dk1"/>
                  </a:solidFill>
                  <a:latin typeface="Calibri"/>
                  <a:ea typeface="Calibri"/>
                  <a:cs typeface="Calibri"/>
                  <a:sym typeface="Calibri"/>
                </a:rPr>
                <a:t>Help de studenten om redenen te geven voor hun ideeën (Maak redeneren expliciet, R)</a:t>
              </a:r>
              <a:endParaRPr sz="1200">
                <a:solidFill>
                  <a:schemeClr val="dk1"/>
                </a:solidFill>
                <a:latin typeface="Calibri"/>
                <a:ea typeface="Calibri"/>
                <a:cs typeface="Calibri"/>
                <a:sym typeface="Calibri"/>
              </a:endParaRPr>
            </a:p>
          </p:txBody>
        </p:sp>
        <p:sp>
          <p:nvSpPr>
            <p:cNvPr id="595" name="Google Shape;595;p39"/>
            <p:cNvSpPr/>
            <p:nvPr/>
          </p:nvSpPr>
          <p:spPr>
            <a:xfrm>
              <a:off x="553752" y="3206747"/>
              <a:ext cx="1729903" cy="2604857"/>
            </a:xfrm>
            <a:prstGeom prst="roundRect">
              <a:avLst>
                <a:gd fmla="val 10000"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9"/>
            <p:cNvSpPr/>
            <p:nvPr/>
          </p:nvSpPr>
          <p:spPr>
            <a:xfrm>
              <a:off x="745963" y="3389348"/>
              <a:ext cx="1729903" cy="2604857"/>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9"/>
            <p:cNvSpPr txBox="1"/>
            <p:nvPr/>
          </p:nvSpPr>
          <p:spPr>
            <a:xfrm>
              <a:off x="796630" y="3440015"/>
              <a:ext cx="1628569" cy="250352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Calibri"/>
                <a:buNone/>
              </a:pPr>
              <a:r>
                <a:rPr lang="nl-NL" sz="1200">
                  <a:solidFill>
                    <a:schemeClr val="dk1"/>
                  </a:solidFill>
                  <a:latin typeface="Calibri"/>
                  <a:ea typeface="Calibri"/>
                  <a:cs typeface="Calibri"/>
                  <a:sym typeface="Calibri"/>
                </a:rPr>
                <a:t>Hoe vaak geven studenten bij Computer Studies redenen voor hun beslissingen als ze in tweetallen coderen?                          In hoeverre geven studenten redenen als ze voorspellingen doen in de wetenschap?</a:t>
              </a:r>
              <a:endParaRPr sz="1200">
                <a:solidFill>
                  <a:schemeClr val="dk1"/>
                </a:solidFill>
                <a:latin typeface="Calibri"/>
                <a:ea typeface="Calibri"/>
                <a:cs typeface="Calibri"/>
                <a:sym typeface="Calibri"/>
              </a:endParaRPr>
            </a:p>
          </p:txBody>
        </p:sp>
        <p:sp>
          <p:nvSpPr>
            <p:cNvPr id="598" name="Google Shape;598;p39"/>
            <p:cNvSpPr/>
            <p:nvPr/>
          </p:nvSpPr>
          <p:spPr>
            <a:xfrm>
              <a:off x="2668079" y="1605145"/>
              <a:ext cx="1729903" cy="1098488"/>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9"/>
            <p:cNvSpPr/>
            <p:nvPr/>
          </p:nvSpPr>
          <p:spPr>
            <a:xfrm>
              <a:off x="2860290" y="1787746"/>
              <a:ext cx="1729903" cy="1098488"/>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9"/>
            <p:cNvSpPr txBox="1"/>
            <p:nvPr/>
          </p:nvSpPr>
          <p:spPr>
            <a:xfrm>
              <a:off x="2892464" y="1819920"/>
              <a:ext cx="1665555" cy="103414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Calibri"/>
                <a:buNone/>
              </a:pPr>
              <a:r>
                <a:rPr lang="nl-NL" sz="1200">
                  <a:solidFill>
                    <a:schemeClr val="dk1"/>
                  </a:solidFill>
                  <a:latin typeface="Calibri"/>
                  <a:ea typeface="Calibri"/>
                  <a:cs typeface="Calibri"/>
                  <a:sym typeface="Calibri"/>
                </a:rPr>
                <a:t>Help studenten om elkaars ideeën in twijfel te trekken en uit te dagen (Uitdagen UI)</a:t>
              </a:r>
              <a:endParaRPr sz="1200">
                <a:solidFill>
                  <a:schemeClr val="dk1"/>
                </a:solidFill>
                <a:latin typeface="Calibri"/>
                <a:ea typeface="Calibri"/>
                <a:cs typeface="Calibri"/>
                <a:sym typeface="Calibri"/>
              </a:endParaRPr>
            </a:p>
          </p:txBody>
        </p:sp>
        <p:sp>
          <p:nvSpPr>
            <p:cNvPr id="601" name="Google Shape;601;p39"/>
            <p:cNvSpPr/>
            <p:nvPr/>
          </p:nvSpPr>
          <p:spPr>
            <a:xfrm>
              <a:off x="2668079" y="3206747"/>
              <a:ext cx="1729903" cy="2644787"/>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9"/>
            <p:cNvSpPr/>
            <p:nvPr/>
          </p:nvSpPr>
          <p:spPr>
            <a:xfrm>
              <a:off x="2860290" y="3389348"/>
              <a:ext cx="1729903" cy="2644787"/>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9"/>
            <p:cNvSpPr txBox="1"/>
            <p:nvPr/>
          </p:nvSpPr>
          <p:spPr>
            <a:xfrm>
              <a:off x="2910957" y="3440015"/>
              <a:ext cx="1628569" cy="2543453"/>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Calibri"/>
                <a:buNone/>
              </a:pPr>
              <a:r>
                <a:rPr lang="nl-NL" sz="1200">
                  <a:solidFill>
                    <a:schemeClr val="dk1"/>
                  </a:solidFill>
                  <a:latin typeface="Calibri"/>
                  <a:ea typeface="Calibri"/>
                  <a:cs typeface="Calibri"/>
                  <a:sym typeface="Calibri"/>
                </a:rPr>
                <a:t>In hoeverre dagen mijn studenten elkaars ideeën uit als ze bronnen in de geschiedenis onderzoeken?                               Hoe goed evalueren mijn studenten in hun media- en gendermodule (Sociologie BA) verschillende kritische theorieën tijdens discussies?</a:t>
              </a:r>
              <a:endParaRPr sz="1200">
                <a:solidFill>
                  <a:schemeClr val="dk1"/>
                </a:solidFill>
                <a:latin typeface="Calibri"/>
                <a:ea typeface="Calibri"/>
                <a:cs typeface="Calibri"/>
                <a:sym typeface="Calibri"/>
              </a:endParaRPr>
            </a:p>
          </p:txBody>
        </p:sp>
        <p:sp>
          <p:nvSpPr>
            <p:cNvPr id="604" name="Google Shape;604;p39"/>
            <p:cNvSpPr/>
            <p:nvPr/>
          </p:nvSpPr>
          <p:spPr>
            <a:xfrm>
              <a:off x="4782405" y="1605145"/>
              <a:ext cx="1729903" cy="1098488"/>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9"/>
            <p:cNvSpPr/>
            <p:nvPr/>
          </p:nvSpPr>
          <p:spPr>
            <a:xfrm>
              <a:off x="4974617" y="1787746"/>
              <a:ext cx="1729903" cy="1098488"/>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9"/>
            <p:cNvSpPr txBox="1"/>
            <p:nvPr/>
          </p:nvSpPr>
          <p:spPr>
            <a:xfrm>
              <a:off x="5006791" y="1819920"/>
              <a:ext cx="1665555" cy="103414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Calibri"/>
                <a:buNone/>
              </a:pPr>
              <a:r>
                <a:rPr lang="nl-NL" sz="1200">
                  <a:solidFill>
                    <a:schemeClr val="dk1"/>
                  </a:solidFill>
                  <a:latin typeface="Calibri"/>
                  <a:ea typeface="Calibri"/>
                  <a:cs typeface="Calibri"/>
                  <a:sym typeface="Calibri"/>
                </a:rPr>
                <a:t>Help de studenten om op elkaars ideeën voort te bouwen (B)</a:t>
              </a:r>
              <a:endParaRPr sz="1200">
                <a:solidFill>
                  <a:schemeClr val="dk1"/>
                </a:solidFill>
                <a:latin typeface="Calibri"/>
                <a:ea typeface="Calibri"/>
                <a:cs typeface="Calibri"/>
                <a:sym typeface="Calibri"/>
              </a:endParaRPr>
            </a:p>
          </p:txBody>
        </p:sp>
        <p:sp>
          <p:nvSpPr>
            <p:cNvPr id="607" name="Google Shape;607;p39"/>
            <p:cNvSpPr/>
            <p:nvPr/>
          </p:nvSpPr>
          <p:spPr>
            <a:xfrm>
              <a:off x="4782405" y="3206747"/>
              <a:ext cx="1729903" cy="2779308"/>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9"/>
            <p:cNvSpPr/>
            <p:nvPr/>
          </p:nvSpPr>
          <p:spPr>
            <a:xfrm>
              <a:off x="4974617" y="3389348"/>
              <a:ext cx="1729903" cy="2779308"/>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9"/>
            <p:cNvSpPr txBox="1"/>
            <p:nvPr/>
          </p:nvSpPr>
          <p:spPr>
            <a:xfrm>
              <a:off x="5025284" y="3440015"/>
              <a:ext cx="1628569" cy="2677974"/>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Calibri"/>
                <a:buNone/>
              </a:pPr>
              <a:r>
                <a:rPr lang="nl-NL" sz="1200">
                  <a:solidFill>
                    <a:schemeClr val="dk1"/>
                  </a:solidFill>
                  <a:latin typeface="Calibri"/>
                  <a:ea typeface="Calibri"/>
                  <a:cs typeface="Calibri"/>
                  <a:sym typeface="Calibri"/>
                </a:rPr>
                <a:t>In hoeverre bouwen mijn studenten in de eerste jaren voort op elkaars ideeën tijdens het spelen met een kleine wereld?                                  Hoe goed verdiepen studenten hun begrip door voort te bouwen op elkaars ideeën?</a:t>
              </a:r>
              <a:endParaRPr sz="1200">
                <a:solidFill>
                  <a:schemeClr val="dk1"/>
                </a:solidFill>
                <a:latin typeface="Calibri"/>
                <a:ea typeface="Calibri"/>
                <a:cs typeface="Calibri"/>
                <a:sym typeface="Calibri"/>
              </a:endParaRPr>
            </a:p>
          </p:txBody>
        </p:sp>
        <p:sp>
          <p:nvSpPr>
            <p:cNvPr id="610" name="Google Shape;610;p39"/>
            <p:cNvSpPr/>
            <p:nvPr/>
          </p:nvSpPr>
          <p:spPr>
            <a:xfrm>
              <a:off x="6896732" y="1605145"/>
              <a:ext cx="1729903" cy="1098488"/>
            </a:xfrm>
            <a:prstGeom prst="roundRect">
              <a:avLst>
                <a:gd fmla="val 10000" name="adj"/>
              </a:avLst>
            </a:prstGeom>
            <a:solidFill>
              <a:srgbClr val="E13DC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9"/>
            <p:cNvSpPr/>
            <p:nvPr/>
          </p:nvSpPr>
          <p:spPr>
            <a:xfrm>
              <a:off x="7088944" y="1787746"/>
              <a:ext cx="1729903" cy="1098488"/>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9"/>
            <p:cNvSpPr txBox="1"/>
            <p:nvPr/>
          </p:nvSpPr>
          <p:spPr>
            <a:xfrm>
              <a:off x="7121118" y="1819920"/>
              <a:ext cx="1665555" cy="103414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Calibri"/>
                <a:buNone/>
              </a:pPr>
              <a:r>
                <a:rPr lang="nl-NL" sz="1200">
                  <a:solidFill>
                    <a:schemeClr val="dk1"/>
                  </a:solidFill>
                  <a:latin typeface="Calibri"/>
                  <a:ea typeface="Calibri"/>
                  <a:cs typeface="Calibri"/>
                  <a:sym typeface="Calibri"/>
                </a:rPr>
                <a:t>Help studenten om verbanden te leggen in een volgorde van leren (Verbinden V)</a:t>
              </a:r>
              <a:endParaRPr sz="1200">
                <a:solidFill>
                  <a:schemeClr val="dk1"/>
                </a:solidFill>
                <a:latin typeface="Calibri"/>
                <a:ea typeface="Calibri"/>
                <a:cs typeface="Calibri"/>
                <a:sym typeface="Calibri"/>
              </a:endParaRPr>
            </a:p>
          </p:txBody>
        </p:sp>
        <p:sp>
          <p:nvSpPr>
            <p:cNvPr id="613" name="Google Shape;613;p39"/>
            <p:cNvSpPr/>
            <p:nvPr/>
          </p:nvSpPr>
          <p:spPr>
            <a:xfrm>
              <a:off x="6896732" y="3206747"/>
              <a:ext cx="1729903" cy="2682048"/>
            </a:xfrm>
            <a:prstGeom prst="roundRect">
              <a:avLst>
                <a:gd fmla="val 10000" name="adj"/>
              </a:avLst>
            </a:prstGeom>
            <a:solidFill>
              <a:srgbClr val="E13DC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9"/>
            <p:cNvSpPr/>
            <p:nvPr/>
          </p:nvSpPr>
          <p:spPr>
            <a:xfrm>
              <a:off x="7088944" y="3389348"/>
              <a:ext cx="1729903" cy="2682048"/>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9"/>
            <p:cNvSpPr txBox="1"/>
            <p:nvPr/>
          </p:nvSpPr>
          <p:spPr>
            <a:xfrm>
              <a:off x="7139611" y="3440015"/>
              <a:ext cx="1628569" cy="2580714"/>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Calibri"/>
                <a:buNone/>
              </a:pPr>
              <a:r>
                <a:rPr lang="nl-NL" sz="1200">
                  <a:solidFill>
                    <a:schemeClr val="dk1"/>
                  </a:solidFill>
                  <a:latin typeface="Calibri"/>
                  <a:ea typeface="Calibri"/>
                  <a:cs typeface="Calibri"/>
                  <a:sym typeface="Calibri"/>
                </a:rPr>
                <a:t>In hoeverre brengen studenten hun eigen ervaringen in de klassikale discussie?                In hoeverre kunnen mijn studenten verbanden leggen met de Russische Revolutie als we het over Animal Farm hebben?</a:t>
              </a:r>
              <a:endParaRPr sz="1200">
                <a:solidFill>
                  <a:schemeClr val="dk1"/>
                </a:solidFill>
                <a:latin typeface="Calibri"/>
                <a:ea typeface="Calibri"/>
                <a:cs typeface="Calibri"/>
                <a:sym typeface="Calibri"/>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20" name="Shape 620"/>
        <p:cNvGrpSpPr/>
        <p:nvPr/>
      </p:nvGrpSpPr>
      <p:grpSpPr>
        <a:xfrm>
          <a:off x="0" y="0"/>
          <a:ext cx="0" cy="0"/>
          <a:chOff x="0" y="0"/>
          <a:chExt cx="0" cy="0"/>
        </a:xfrm>
      </p:grpSpPr>
      <p:sp>
        <p:nvSpPr>
          <p:cNvPr id="621" name="Google Shape;621;p40"/>
          <p:cNvSpPr/>
          <p:nvPr/>
        </p:nvSpPr>
        <p:spPr>
          <a:xfrm>
            <a:off x="624720" y="6372225"/>
            <a:ext cx="9773285" cy="875665"/>
          </a:xfrm>
          <a:custGeom>
            <a:rect b="b" l="l" r="r" t="t"/>
            <a:pathLst>
              <a:path extrusionOk="0" h="875665" w="9773285">
                <a:moveTo>
                  <a:pt x="0" y="0"/>
                </a:moveTo>
                <a:lnTo>
                  <a:pt x="9773285" y="0"/>
                </a:lnTo>
                <a:lnTo>
                  <a:pt x="9773285" y="875665"/>
                </a:lnTo>
                <a:lnTo>
                  <a:pt x="0" y="875665"/>
                </a:lnTo>
                <a:lnTo>
                  <a:pt x="0"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2" name="Google Shape;622;p40"/>
          <p:cNvSpPr txBox="1"/>
          <p:nvPr/>
        </p:nvSpPr>
        <p:spPr>
          <a:xfrm>
            <a:off x="691268" y="6372225"/>
            <a:ext cx="9573260" cy="873060"/>
          </a:xfrm>
          <a:prstGeom prst="rect">
            <a:avLst/>
          </a:prstGeom>
          <a:noFill/>
          <a:ln>
            <a:noFill/>
          </a:ln>
        </p:spPr>
        <p:txBody>
          <a:bodyPr anchorCtr="0" anchor="t" bIns="0" lIns="0" spcFirstLastPara="1" rIns="0" wrap="square" tIns="0">
            <a:spAutoFit/>
          </a:bodyPr>
          <a:lstStyle/>
          <a:p>
            <a:pPr indent="0" lvl="0" marL="12700" marR="5080" rtl="0" algn="l">
              <a:lnSpc>
                <a:spcPct val="120800"/>
              </a:lnSpc>
              <a:spcBef>
                <a:spcPts val="0"/>
              </a:spcBef>
              <a:spcAft>
                <a:spcPts val="0"/>
              </a:spcAft>
              <a:buNone/>
            </a:pPr>
            <a:r>
              <a:rPr lang="nl-NL" sz="1200">
                <a:solidFill>
                  <a:schemeClr val="dk1"/>
                </a:solidFill>
                <a:latin typeface="Arial"/>
                <a:ea typeface="Arial"/>
                <a:cs typeface="Arial"/>
                <a:sym typeface="Arial"/>
              </a:rPr>
              <a:t>Reflectiepunt: Op dit punt moet je een idee hebben over wat je wilt dat je onderzoeksvraag (en) zijn. Zo niet, kijk dan nog eens naar je zelfaudit en de begeleiding bij het genereren van een onderzoeksvraag. Je kunt ook inspiratie opdoen in deel H, waarin wordt uitgelegd hoe je de dialoog in je klas kunt coderen en analyseren. Of je kunt je gedachten bespreken met een collega om je te helpen denken.</a:t>
            </a:r>
            <a:br>
              <a:rPr lang="nl-NL" sz="1200">
                <a:solidFill>
                  <a:schemeClr val="dk1"/>
                </a:solidFill>
                <a:latin typeface="Arial"/>
                <a:ea typeface="Arial"/>
                <a:cs typeface="Arial"/>
                <a:sym typeface="Arial"/>
              </a:rPr>
            </a:br>
            <a:endParaRPr sz="1200">
              <a:solidFill>
                <a:schemeClr val="dk1"/>
              </a:solidFill>
              <a:latin typeface="Arimo"/>
              <a:ea typeface="Arimo"/>
              <a:cs typeface="Arimo"/>
              <a:sym typeface="Arimo"/>
            </a:endParaRPr>
          </a:p>
        </p:txBody>
      </p:sp>
      <p:sp>
        <p:nvSpPr>
          <p:cNvPr id="623" name="Google Shape;623;p40"/>
          <p:cNvSpPr txBox="1"/>
          <p:nvPr>
            <p:ph idx="12" type="sldNum"/>
          </p:nvPr>
        </p:nvSpPr>
        <p:spPr>
          <a:xfrm>
            <a:off x="5249962" y="7058025"/>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nl-NL"/>
              <a:t>24</a:t>
            </a:r>
            <a:endParaRPr/>
          </a:p>
        </p:txBody>
      </p:sp>
      <p:grpSp>
        <p:nvGrpSpPr>
          <p:cNvPr id="624" name="Google Shape;624;p40"/>
          <p:cNvGrpSpPr/>
          <p:nvPr/>
        </p:nvGrpSpPr>
        <p:grpSpPr>
          <a:xfrm>
            <a:off x="2809437" y="734531"/>
            <a:ext cx="5403849" cy="5416454"/>
            <a:chOff x="1362075" y="1106"/>
            <a:chExt cx="5403849" cy="5416454"/>
          </a:xfrm>
        </p:grpSpPr>
        <p:sp>
          <p:nvSpPr>
            <p:cNvPr id="625" name="Google Shape;625;p40"/>
            <p:cNvSpPr/>
            <p:nvPr/>
          </p:nvSpPr>
          <p:spPr>
            <a:xfrm>
              <a:off x="5791418" y="2373312"/>
              <a:ext cx="91440" cy="442018"/>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626" name="Google Shape;626;p40"/>
            <p:cNvSpPr/>
            <p:nvPr/>
          </p:nvSpPr>
          <p:spPr>
            <a:xfrm>
              <a:off x="3979564" y="966200"/>
              <a:ext cx="1857573" cy="442018"/>
            </a:xfrm>
            <a:custGeom>
              <a:rect b="b" l="l" r="r" t="t"/>
              <a:pathLst>
                <a:path extrusionOk="0" h="120000" w="120000">
                  <a:moveTo>
                    <a:pt x="0" y="0"/>
                  </a:moveTo>
                  <a:lnTo>
                    <a:pt x="0" y="81776"/>
                  </a:lnTo>
                  <a:lnTo>
                    <a:pt x="120000" y="81776"/>
                  </a:lnTo>
                  <a:lnTo>
                    <a:pt x="120000" y="120000"/>
                  </a:lnTo>
                </a:path>
              </a:pathLst>
            </a:custGeom>
            <a:noFill/>
            <a:ln cap="flat" cmpd="sng" w="25400">
              <a:solidFill>
                <a:schemeClr val="accent3"/>
              </a:solidFill>
              <a:prstDash val="solid"/>
              <a:round/>
              <a:headEnd len="sm" w="sm" type="none"/>
              <a:tailEnd len="sm" w="sm" type="none"/>
            </a:ln>
          </p:spPr>
        </p:sp>
        <p:sp>
          <p:nvSpPr>
            <p:cNvPr id="627" name="Google Shape;627;p40"/>
            <p:cNvSpPr/>
            <p:nvPr/>
          </p:nvSpPr>
          <p:spPr>
            <a:xfrm>
              <a:off x="3933844" y="2373312"/>
              <a:ext cx="91440" cy="442018"/>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628" name="Google Shape;628;p40"/>
            <p:cNvSpPr/>
            <p:nvPr/>
          </p:nvSpPr>
          <p:spPr>
            <a:xfrm>
              <a:off x="3933844" y="966200"/>
              <a:ext cx="91440" cy="442018"/>
            </a:xfrm>
            <a:custGeom>
              <a:rect b="b" l="l" r="r" t="t"/>
              <a:pathLst>
                <a:path extrusionOk="0" h="120000" w="120000">
                  <a:moveTo>
                    <a:pt x="60000" y="0"/>
                  </a:moveTo>
                  <a:lnTo>
                    <a:pt x="60000" y="120000"/>
                  </a:lnTo>
                </a:path>
              </a:pathLst>
            </a:custGeom>
            <a:noFill/>
            <a:ln cap="flat" cmpd="sng" w="25400">
              <a:solidFill>
                <a:schemeClr val="accent3"/>
              </a:solidFill>
              <a:prstDash val="solid"/>
              <a:round/>
              <a:headEnd len="sm" w="sm" type="none"/>
              <a:tailEnd len="sm" w="sm" type="none"/>
            </a:ln>
          </p:spPr>
        </p:sp>
        <p:sp>
          <p:nvSpPr>
            <p:cNvPr id="629" name="Google Shape;629;p40"/>
            <p:cNvSpPr/>
            <p:nvPr/>
          </p:nvSpPr>
          <p:spPr>
            <a:xfrm>
              <a:off x="2076271" y="2373312"/>
              <a:ext cx="91440" cy="442018"/>
            </a:xfrm>
            <a:custGeom>
              <a:rect b="b" l="l" r="r" t="t"/>
              <a:pathLst>
                <a:path extrusionOk="0" h="120000" w="120000">
                  <a:moveTo>
                    <a:pt x="60000" y="0"/>
                  </a:moveTo>
                  <a:lnTo>
                    <a:pt x="60000" y="120000"/>
                  </a:lnTo>
                </a:path>
              </a:pathLst>
            </a:custGeom>
            <a:noFill/>
            <a:ln cap="flat" cmpd="sng" w="25400">
              <a:solidFill>
                <a:schemeClr val="accent4"/>
              </a:solidFill>
              <a:prstDash val="solid"/>
              <a:round/>
              <a:headEnd len="sm" w="sm" type="none"/>
              <a:tailEnd len="sm" w="sm" type="none"/>
            </a:ln>
          </p:spPr>
        </p:sp>
        <p:sp>
          <p:nvSpPr>
            <p:cNvPr id="630" name="Google Shape;630;p40"/>
            <p:cNvSpPr/>
            <p:nvPr/>
          </p:nvSpPr>
          <p:spPr>
            <a:xfrm>
              <a:off x="2121991" y="966200"/>
              <a:ext cx="1857573" cy="442018"/>
            </a:xfrm>
            <a:custGeom>
              <a:rect b="b" l="l" r="r" t="t"/>
              <a:pathLst>
                <a:path extrusionOk="0" h="120000" w="120000">
                  <a:moveTo>
                    <a:pt x="120000" y="0"/>
                  </a:moveTo>
                  <a:lnTo>
                    <a:pt x="120000" y="81776"/>
                  </a:lnTo>
                  <a:lnTo>
                    <a:pt x="0" y="81776"/>
                  </a:lnTo>
                  <a:lnTo>
                    <a:pt x="0" y="120000"/>
                  </a:lnTo>
                </a:path>
              </a:pathLst>
            </a:custGeom>
            <a:noFill/>
            <a:ln cap="flat" cmpd="sng" w="25400">
              <a:solidFill>
                <a:schemeClr val="accent3"/>
              </a:solidFill>
              <a:prstDash val="solid"/>
              <a:round/>
              <a:headEnd len="sm" w="sm" type="none"/>
              <a:tailEnd len="sm" w="sm" type="none"/>
            </a:ln>
          </p:spPr>
        </p:sp>
        <p:sp>
          <p:nvSpPr>
            <p:cNvPr id="631" name="Google Shape;631;p40"/>
            <p:cNvSpPr/>
            <p:nvPr/>
          </p:nvSpPr>
          <p:spPr>
            <a:xfrm>
              <a:off x="3219648" y="1106"/>
              <a:ext cx="1519832" cy="965093"/>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40"/>
            <p:cNvSpPr/>
            <p:nvPr/>
          </p:nvSpPr>
          <p:spPr>
            <a:xfrm>
              <a:off x="3388518" y="161533"/>
              <a:ext cx="1519832" cy="965093"/>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40"/>
            <p:cNvSpPr txBox="1"/>
            <p:nvPr/>
          </p:nvSpPr>
          <p:spPr>
            <a:xfrm>
              <a:off x="3416785" y="189800"/>
              <a:ext cx="1463298" cy="908559"/>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Calibri"/>
                <a:buNone/>
              </a:pPr>
              <a:r>
                <a:rPr lang="nl-NL" sz="1200">
                  <a:solidFill>
                    <a:schemeClr val="dk1"/>
                  </a:solidFill>
                  <a:latin typeface="Calibri"/>
                  <a:ea typeface="Calibri"/>
                  <a:cs typeface="Calibri"/>
                  <a:sym typeface="Calibri"/>
                </a:rPr>
                <a:t>Ik wil me richten op studentenparticipatie</a:t>
              </a:r>
              <a:br>
                <a:rPr lang="nl-NL" sz="1200">
                  <a:solidFill>
                    <a:schemeClr val="dk1"/>
                  </a:solidFill>
                  <a:latin typeface="Calibri"/>
                  <a:ea typeface="Calibri"/>
                  <a:cs typeface="Calibri"/>
                  <a:sym typeface="Calibri"/>
                </a:rPr>
              </a:br>
              <a:r>
                <a:rPr lang="nl-NL" sz="1200">
                  <a:solidFill>
                    <a:schemeClr val="dk1"/>
                  </a:solidFill>
                  <a:latin typeface="Calibri"/>
                  <a:ea typeface="Calibri"/>
                  <a:cs typeface="Calibri"/>
                  <a:sym typeface="Calibri"/>
                </a:rPr>
                <a:t>Ik wil...</a:t>
              </a:r>
              <a:endParaRPr sz="1200">
                <a:solidFill>
                  <a:schemeClr val="dk1"/>
                </a:solidFill>
                <a:latin typeface="Calibri"/>
                <a:ea typeface="Calibri"/>
                <a:cs typeface="Calibri"/>
                <a:sym typeface="Calibri"/>
              </a:endParaRPr>
            </a:p>
          </p:txBody>
        </p:sp>
        <p:sp>
          <p:nvSpPr>
            <p:cNvPr id="634" name="Google Shape;634;p40"/>
            <p:cNvSpPr/>
            <p:nvPr/>
          </p:nvSpPr>
          <p:spPr>
            <a:xfrm>
              <a:off x="1362075" y="1408218"/>
              <a:ext cx="1519832" cy="965093"/>
            </a:xfrm>
            <a:prstGeom prst="roundRect">
              <a:avLst>
                <a:gd fmla="val 10000"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40"/>
            <p:cNvSpPr/>
            <p:nvPr/>
          </p:nvSpPr>
          <p:spPr>
            <a:xfrm>
              <a:off x="1530945" y="1568645"/>
              <a:ext cx="1519832" cy="965093"/>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40"/>
            <p:cNvSpPr txBox="1"/>
            <p:nvPr/>
          </p:nvSpPr>
          <p:spPr>
            <a:xfrm>
              <a:off x="1559212" y="1596912"/>
              <a:ext cx="1463298" cy="908559"/>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Calibri"/>
                <a:buNone/>
              </a:pPr>
              <a:r>
                <a:rPr lang="nl-NL" sz="1200">
                  <a:solidFill>
                    <a:schemeClr val="dk1"/>
                  </a:solidFill>
                  <a:latin typeface="Calibri"/>
                  <a:ea typeface="Calibri"/>
                  <a:cs typeface="Calibri"/>
                  <a:sym typeface="Calibri"/>
                </a:rPr>
                <a:t>Meer studenten nemen deel aan de dialoog in de klas</a:t>
              </a:r>
              <a:endParaRPr sz="1200">
                <a:solidFill>
                  <a:schemeClr val="dk1"/>
                </a:solidFill>
                <a:latin typeface="Calibri"/>
                <a:ea typeface="Calibri"/>
                <a:cs typeface="Calibri"/>
                <a:sym typeface="Calibri"/>
              </a:endParaRPr>
            </a:p>
          </p:txBody>
        </p:sp>
        <p:sp>
          <p:nvSpPr>
            <p:cNvPr id="637" name="Google Shape;637;p40"/>
            <p:cNvSpPr/>
            <p:nvPr/>
          </p:nvSpPr>
          <p:spPr>
            <a:xfrm>
              <a:off x="1362075" y="2815330"/>
              <a:ext cx="1519832" cy="2288536"/>
            </a:xfrm>
            <a:prstGeom prst="roundRect">
              <a:avLst>
                <a:gd fmla="val 10000"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40"/>
            <p:cNvSpPr/>
            <p:nvPr/>
          </p:nvSpPr>
          <p:spPr>
            <a:xfrm>
              <a:off x="1530945" y="2975757"/>
              <a:ext cx="1519832" cy="2288536"/>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40"/>
            <p:cNvSpPr txBox="1"/>
            <p:nvPr/>
          </p:nvSpPr>
          <p:spPr>
            <a:xfrm>
              <a:off x="1575459" y="3020271"/>
              <a:ext cx="1430804" cy="2199508"/>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Calibri"/>
                <a:buNone/>
              </a:pPr>
              <a:r>
                <a:rPr lang="nl-NL" sz="1200">
                  <a:solidFill>
                    <a:schemeClr val="dk1"/>
                  </a:solidFill>
                  <a:latin typeface="Calibri"/>
                  <a:ea typeface="Calibri"/>
                  <a:cs typeface="Calibri"/>
                  <a:sym typeface="Calibri"/>
                </a:rPr>
                <a:t>Welke invloed heeft een 'praatmaatje'-aanpak op de dialoog in mijn klas? </a:t>
              </a:r>
              <a:br>
                <a:rPr lang="nl-NL" sz="1200">
                  <a:solidFill>
                    <a:schemeClr val="dk1"/>
                  </a:solidFill>
                  <a:latin typeface="Calibri"/>
                  <a:ea typeface="Calibri"/>
                  <a:cs typeface="Calibri"/>
                  <a:sym typeface="Calibri"/>
                </a:rPr>
              </a:br>
              <a:r>
                <a:rPr lang="nl-NL" sz="1200">
                  <a:solidFill>
                    <a:schemeClr val="dk1"/>
                  </a:solidFill>
                  <a:latin typeface="Calibri"/>
                  <a:ea typeface="Calibri"/>
                  <a:cs typeface="Calibri"/>
                  <a:sym typeface="Calibri"/>
                </a:rPr>
                <a:t>In hoeverre wordt het gesprek in mijn klas gedomineerd door een paar studenten?</a:t>
              </a:r>
              <a:endParaRPr sz="1200">
                <a:solidFill>
                  <a:schemeClr val="dk1"/>
                </a:solidFill>
                <a:latin typeface="Calibri"/>
                <a:ea typeface="Calibri"/>
                <a:cs typeface="Calibri"/>
                <a:sym typeface="Calibri"/>
              </a:endParaRPr>
            </a:p>
          </p:txBody>
        </p:sp>
        <p:sp>
          <p:nvSpPr>
            <p:cNvPr id="640" name="Google Shape;640;p40"/>
            <p:cNvSpPr/>
            <p:nvPr/>
          </p:nvSpPr>
          <p:spPr>
            <a:xfrm>
              <a:off x="3219648" y="1408218"/>
              <a:ext cx="1519832" cy="965093"/>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40"/>
            <p:cNvSpPr/>
            <p:nvPr/>
          </p:nvSpPr>
          <p:spPr>
            <a:xfrm>
              <a:off x="3388518" y="1568645"/>
              <a:ext cx="1519832" cy="965093"/>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40"/>
            <p:cNvSpPr txBox="1"/>
            <p:nvPr/>
          </p:nvSpPr>
          <p:spPr>
            <a:xfrm>
              <a:off x="3416785" y="1596912"/>
              <a:ext cx="1463298" cy="908559"/>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Calibri"/>
                <a:buNone/>
              </a:pPr>
              <a:r>
                <a:rPr lang="nl-NL" sz="1200">
                  <a:solidFill>
                    <a:schemeClr val="dk1"/>
                  </a:solidFill>
                  <a:latin typeface="Calibri"/>
                  <a:ea typeface="Calibri"/>
                  <a:cs typeface="Calibri"/>
                  <a:sym typeface="Calibri"/>
                </a:rPr>
                <a:t>Groepen om productiever met elkaar te praten</a:t>
              </a:r>
              <a:endParaRPr sz="1200">
                <a:solidFill>
                  <a:schemeClr val="dk1"/>
                </a:solidFill>
                <a:latin typeface="Calibri"/>
                <a:ea typeface="Calibri"/>
                <a:cs typeface="Calibri"/>
                <a:sym typeface="Calibri"/>
              </a:endParaRPr>
            </a:p>
          </p:txBody>
        </p:sp>
        <p:sp>
          <p:nvSpPr>
            <p:cNvPr id="643" name="Google Shape;643;p40"/>
            <p:cNvSpPr/>
            <p:nvPr/>
          </p:nvSpPr>
          <p:spPr>
            <a:xfrm>
              <a:off x="3219648" y="2815330"/>
              <a:ext cx="1519832" cy="2323617"/>
            </a:xfrm>
            <a:prstGeom prst="roundRect">
              <a:avLst>
                <a:gd fmla="val 10000" name="adj"/>
              </a:avLst>
            </a:prstGeom>
            <a:solidFill>
              <a:srgbClr val="FFFF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40"/>
            <p:cNvSpPr/>
            <p:nvPr/>
          </p:nvSpPr>
          <p:spPr>
            <a:xfrm>
              <a:off x="3388518" y="2975757"/>
              <a:ext cx="1519832" cy="2323617"/>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40"/>
            <p:cNvSpPr txBox="1"/>
            <p:nvPr/>
          </p:nvSpPr>
          <p:spPr>
            <a:xfrm>
              <a:off x="3433032" y="3020271"/>
              <a:ext cx="1430804" cy="2234589"/>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Calibri"/>
                <a:buNone/>
              </a:pPr>
              <a:r>
                <a:rPr lang="nl-NL" sz="1200">
                  <a:solidFill>
                    <a:schemeClr val="dk1"/>
                  </a:solidFill>
                  <a:latin typeface="Calibri"/>
                  <a:ea typeface="Calibri"/>
                  <a:cs typeface="Calibri"/>
                  <a:sym typeface="Calibri"/>
                </a:rPr>
                <a:t>Hoe ervaren studenten de kwaliteit van hun groepswerk?  </a:t>
              </a:r>
              <a:br>
                <a:rPr lang="nl-NL" sz="1200">
                  <a:solidFill>
                    <a:schemeClr val="dk1"/>
                  </a:solidFill>
                  <a:latin typeface="Calibri"/>
                  <a:ea typeface="Calibri"/>
                  <a:cs typeface="Calibri"/>
                  <a:sym typeface="Calibri"/>
                </a:rPr>
              </a:br>
              <a:r>
                <a:rPr lang="nl-NL" sz="1200">
                  <a:solidFill>
                    <a:schemeClr val="dk1"/>
                  </a:solidFill>
                  <a:latin typeface="Calibri"/>
                  <a:ea typeface="Calibri"/>
                  <a:cs typeface="Calibri"/>
                  <a:sym typeface="Calibri"/>
                </a:rPr>
                <a:t>Welk verschil maakt het geven van rollen aan studenten in groepswerk voor de dialoog?</a:t>
              </a:r>
              <a:endParaRPr sz="1200">
                <a:solidFill>
                  <a:schemeClr val="dk1"/>
                </a:solidFill>
                <a:latin typeface="Calibri"/>
                <a:ea typeface="Calibri"/>
                <a:cs typeface="Calibri"/>
                <a:sym typeface="Calibri"/>
              </a:endParaRPr>
            </a:p>
          </p:txBody>
        </p:sp>
        <p:sp>
          <p:nvSpPr>
            <p:cNvPr id="646" name="Google Shape;646;p40"/>
            <p:cNvSpPr/>
            <p:nvPr/>
          </p:nvSpPr>
          <p:spPr>
            <a:xfrm>
              <a:off x="5077221" y="1408218"/>
              <a:ext cx="1519832" cy="965093"/>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40"/>
            <p:cNvSpPr/>
            <p:nvPr/>
          </p:nvSpPr>
          <p:spPr>
            <a:xfrm>
              <a:off x="5246092" y="1568645"/>
              <a:ext cx="1519832" cy="965093"/>
            </a:xfrm>
            <a:prstGeom prst="roundRect">
              <a:avLst>
                <a:gd fmla="val 10000" name="adj"/>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40"/>
            <p:cNvSpPr txBox="1"/>
            <p:nvPr/>
          </p:nvSpPr>
          <p:spPr>
            <a:xfrm>
              <a:off x="5274359" y="1596912"/>
              <a:ext cx="1463298" cy="908559"/>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Calibri"/>
                <a:buNone/>
              </a:pPr>
              <a:r>
                <a:rPr lang="nl-NL" sz="1200">
                  <a:solidFill>
                    <a:schemeClr val="dk1"/>
                  </a:solidFill>
                  <a:latin typeface="Calibri"/>
                  <a:ea typeface="Calibri"/>
                  <a:cs typeface="Calibri"/>
                  <a:sym typeface="Calibri"/>
                </a:rPr>
                <a:t>Om basisregels te verankeren in mijn klascultuur</a:t>
              </a:r>
              <a:endParaRPr sz="1200">
                <a:solidFill>
                  <a:schemeClr val="dk1"/>
                </a:solidFill>
                <a:latin typeface="Calibri"/>
                <a:ea typeface="Calibri"/>
                <a:cs typeface="Calibri"/>
                <a:sym typeface="Calibri"/>
              </a:endParaRPr>
            </a:p>
          </p:txBody>
        </p:sp>
        <p:sp>
          <p:nvSpPr>
            <p:cNvPr id="649" name="Google Shape;649;p40"/>
            <p:cNvSpPr/>
            <p:nvPr/>
          </p:nvSpPr>
          <p:spPr>
            <a:xfrm>
              <a:off x="5077221" y="2815330"/>
              <a:ext cx="1519832" cy="2441803"/>
            </a:xfrm>
            <a:prstGeom prst="roundRect">
              <a:avLst>
                <a:gd fmla="val 10000" name="adj"/>
              </a:avLst>
            </a:prstGeom>
            <a:solidFill>
              <a:srgbClr val="92D05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40"/>
            <p:cNvSpPr/>
            <p:nvPr/>
          </p:nvSpPr>
          <p:spPr>
            <a:xfrm>
              <a:off x="5246092" y="2975757"/>
              <a:ext cx="1519832" cy="2441803"/>
            </a:xfrm>
            <a:prstGeom prst="roundRect">
              <a:avLst>
                <a:gd fmla="val 10000" name="adj"/>
              </a:avLst>
            </a:prstGeom>
            <a:solidFill>
              <a:schemeClr val="lt1">
                <a:alpha val="89803"/>
              </a:schemeClr>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40"/>
            <p:cNvSpPr txBox="1"/>
            <p:nvPr/>
          </p:nvSpPr>
          <p:spPr>
            <a:xfrm>
              <a:off x="5290606" y="3020271"/>
              <a:ext cx="1430804" cy="2352775"/>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Calibri"/>
                <a:buNone/>
              </a:pPr>
              <a:r>
                <a:rPr lang="nl-NL" sz="1200">
                  <a:solidFill>
                    <a:schemeClr val="dk1"/>
                  </a:solidFill>
                  <a:latin typeface="Calibri"/>
                  <a:ea typeface="Calibri"/>
                  <a:cs typeface="Calibri"/>
                  <a:sym typeface="Calibri"/>
                </a:rPr>
                <a:t>Welk verschil maakt het gebruik van basisregels voor de dialoog in mijn klas? </a:t>
              </a:r>
              <a:br>
                <a:rPr lang="nl-NL" sz="1200">
                  <a:solidFill>
                    <a:schemeClr val="dk1"/>
                  </a:solidFill>
                  <a:latin typeface="Calibri"/>
                  <a:ea typeface="Calibri"/>
                  <a:cs typeface="Calibri"/>
                  <a:sym typeface="Calibri"/>
                </a:rPr>
              </a:br>
              <a:r>
                <a:rPr lang="nl-NL" sz="1200">
                  <a:solidFill>
                    <a:schemeClr val="dk1"/>
                  </a:solidFill>
                  <a:latin typeface="Calibri"/>
                  <a:ea typeface="Calibri"/>
                  <a:cs typeface="Calibri"/>
                  <a:sym typeface="Calibri"/>
                </a:rPr>
                <a:t>Hoe vaak verwijs ik in mijn onderwijs naar de spelregels?</a:t>
              </a:r>
              <a:endParaRPr sz="1200">
                <a:solidFill>
                  <a:schemeClr val="dk1"/>
                </a:solidFill>
                <a:latin typeface="Calibri"/>
                <a:ea typeface="Calibri"/>
                <a:cs typeface="Calibri"/>
                <a:sym typeface="Calibri"/>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55" name="Shape 655"/>
        <p:cNvGrpSpPr/>
        <p:nvPr/>
      </p:nvGrpSpPr>
      <p:grpSpPr>
        <a:xfrm>
          <a:off x="0" y="0"/>
          <a:ext cx="0" cy="0"/>
          <a:chOff x="0" y="0"/>
          <a:chExt cx="0" cy="0"/>
        </a:xfrm>
      </p:grpSpPr>
      <p:sp>
        <p:nvSpPr>
          <p:cNvPr id="656" name="Google Shape;656;p41"/>
          <p:cNvSpPr txBox="1"/>
          <p:nvPr/>
        </p:nvSpPr>
        <p:spPr>
          <a:xfrm>
            <a:off x="704851" y="592988"/>
            <a:ext cx="2813049" cy="580287"/>
          </a:xfrm>
          <a:prstGeom prst="rect">
            <a:avLst/>
          </a:prstGeom>
          <a:solidFill>
            <a:srgbClr val="D9F1F6"/>
          </a:solidFill>
          <a:ln>
            <a:noFill/>
          </a:ln>
        </p:spPr>
        <p:txBody>
          <a:bodyPr anchorCtr="0" anchor="t" bIns="0" lIns="0" spcFirstLastPara="1" rIns="0" wrap="square" tIns="13325">
            <a:spAutoFit/>
          </a:bodyPr>
          <a:lstStyle/>
          <a:p>
            <a:pPr indent="0" lvl="0" marL="26034" marR="0" rtl="0" algn="l">
              <a:lnSpc>
                <a:spcPct val="100000"/>
              </a:lnSpc>
              <a:spcBef>
                <a:spcPts val="0"/>
              </a:spcBef>
              <a:spcAft>
                <a:spcPts val="0"/>
              </a:spcAft>
              <a:buNone/>
            </a:pPr>
            <a:r>
              <a:rPr b="1" lang="nl-NL" sz="1800">
                <a:solidFill>
                  <a:srgbClr val="1A616F"/>
                </a:solidFill>
                <a:latin typeface="Arial"/>
                <a:ea typeface="Arial"/>
                <a:cs typeface="Arial"/>
                <a:sym typeface="Arial"/>
              </a:rPr>
              <a:t>Deel g. Onderzoeksethiek</a:t>
            </a:r>
            <a:br>
              <a:rPr b="1" lang="nl-NL" sz="1800">
                <a:solidFill>
                  <a:srgbClr val="1A616F"/>
                </a:solidFill>
                <a:latin typeface="Arial"/>
                <a:ea typeface="Arial"/>
                <a:cs typeface="Arial"/>
                <a:sym typeface="Arial"/>
              </a:rPr>
            </a:br>
            <a:endParaRPr sz="1800">
              <a:solidFill>
                <a:schemeClr val="dk1"/>
              </a:solidFill>
              <a:latin typeface="Arial"/>
              <a:ea typeface="Arial"/>
              <a:cs typeface="Arial"/>
              <a:sym typeface="Arial"/>
            </a:endParaRPr>
          </a:p>
        </p:txBody>
      </p:sp>
      <p:sp>
        <p:nvSpPr>
          <p:cNvPr id="657" name="Google Shape;657;p41"/>
          <p:cNvSpPr txBox="1"/>
          <p:nvPr/>
        </p:nvSpPr>
        <p:spPr>
          <a:xfrm>
            <a:off x="3967222" y="739528"/>
            <a:ext cx="5113278" cy="492443"/>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nl-NL" sz="1600">
                <a:solidFill>
                  <a:schemeClr val="dk1"/>
                </a:solidFill>
                <a:latin typeface="Arial"/>
                <a:ea typeface="Arial"/>
                <a:cs typeface="Arial"/>
                <a:sym typeface="Arial"/>
              </a:rPr>
              <a:t>Ervoor zorgen dat u een ethisch onderzoek uitvoert</a:t>
            </a:r>
            <a:br>
              <a:rPr b="1" lang="nl-NL" sz="1600">
                <a:solidFill>
                  <a:schemeClr val="dk1"/>
                </a:solidFill>
                <a:latin typeface="Arial"/>
                <a:ea typeface="Arial"/>
                <a:cs typeface="Arial"/>
                <a:sym typeface="Arial"/>
              </a:rPr>
            </a:br>
            <a:endParaRPr sz="1600">
              <a:solidFill>
                <a:schemeClr val="dk1"/>
              </a:solidFill>
              <a:latin typeface="Arial"/>
              <a:ea typeface="Arial"/>
              <a:cs typeface="Arial"/>
              <a:sym typeface="Arial"/>
            </a:endParaRPr>
          </a:p>
        </p:txBody>
      </p:sp>
      <p:sp>
        <p:nvSpPr>
          <p:cNvPr id="658" name="Google Shape;658;p41"/>
          <p:cNvSpPr txBox="1"/>
          <p:nvPr/>
        </p:nvSpPr>
        <p:spPr>
          <a:xfrm>
            <a:off x="642499" y="1314604"/>
            <a:ext cx="9660890" cy="873060"/>
          </a:xfrm>
          <a:prstGeom prst="rect">
            <a:avLst/>
          </a:prstGeom>
          <a:noFill/>
          <a:ln>
            <a:noFill/>
          </a:ln>
        </p:spPr>
        <p:txBody>
          <a:bodyPr anchorCtr="0" anchor="t" bIns="0" lIns="0" spcFirstLastPara="1" rIns="0" wrap="square" tIns="0">
            <a:spAutoFit/>
          </a:bodyPr>
          <a:lstStyle/>
          <a:p>
            <a:pPr indent="0" lvl="0" marL="12700" marR="5080" rtl="0" algn="l">
              <a:lnSpc>
                <a:spcPct val="121100"/>
              </a:lnSpc>
              <a:spcBef>
                <a:spcPts val="0"/>
              </a:spcBef>
              <a:spcAft>
                <a:spcPts val="0"/>
              </a:spcAft>
              <a:buNone/>
            </a:pPr>
            <a:r>
              <a:rPr lang="nl-NL" sz="1200">
                <a:solidFill>
                  <a:schemeClr val="dk1"/>
                </a:solidFill>
                <a:latin typeface="Arimo"/>
                <a:ea typeface="Arimo"/>
                <a:cs typeface="Arimo"/>
                <a:sym typeface="Arimo"/>
              </a:rPr>
              <a:t>De T-SEDA professionele leertoolkit is bedoeld om het reflectieve onderzoek van leraren te ondersteunen, met als doel de dialoog in de klas te verbeteren. Zoals bij elke vorm van professionele activiteit zijn er enkele algemene ethische overwegingen voor het gebruik van T-SEDA om de dialoog te onderzoeken. Merk op dat van onderwijsonderzoekers in Groot-Brittannië wordt verwacht dat ze zich houden aan ethische richtlijnen van de British Educational Research Association en deze bieden ook nuttige richtlijnen voor anderen: </a:t>
            </a:r>
            <a:r>
              <a:rPr lang="nl-NL" sz="1200" u="sng">
                <a:solidFill>
                  <a:schemeClr val="hlink"/>
                </a:solidFill>
                <a:latin typeface="Arimo"/>
                <a:ea typeface="Arimo"/>
                <a:cs typeface="Arimo"/>
                <a:sym typeface="Arimo"/>
                <a:hlinkClick r:id="rId3"/>
              </a:rPr>
              <a:t>http://bit.ly/BERAethics2018.</a:t>
            </a:r>
            <a:endParaRPr sz="1200">
              <a:solidFill>
                <a:schemeClr val="dk1"/>
              </a:solidFill>
              <a:latin typeface="Arimo"/>
              <a:ea typeface="Arimo"/>
              <a:cs typeface="Arimo"/>
              <a:sym typeface="Arimo"/>
            </a:endParaRPr>
          </a:p>
        </p:txBody>
      </p:sp>
      <p:sp>
        <p:nvSpPr>
          <p:cNvPr id="659" name="Google Shape;659;p41"/>
          <p:cNvSpPr txBox="1"/>
          <p:nvPr/>
        </p:nvSpPr>
        <p:spPr>
          <a:xfrm>
            <a:off x="628651" y="2450397"/>
            <a:ext cx="4634011" cy="1569019"/>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5550">
            <a:spAutoFit/>
          </a:bodyPr>
          <a:lstStyle/>
          <a:p>
            <a:pPr indent="0" lvl="0" marL="83820" marR="0" rtl="0" algn="l">
              <a:lnSpc>
                <a:spcPct val="100000"/>
              </a:lnSpc>
              <a:spcBef>
                <a:spcPts val="0"/>
              </a:spcBef>
              <a:spcAft>
                <a:spcPts val="0"/>
              </a:spcAft>
              <a:buNone/>
            </a:pPr>
            <a:r>
              <a:rPr lang="nl-NL" sz="1200">
                <a:solidFill>
                  <a:schemeClr val="dk1"/>
                </a:solidFill>
                <a:latin typeface="Arimo"/>
                <a:ea typeface="Arimo"/>
                <a:cs typeface="Arimo"/>
                <a:sym typeface="Arimo"/>
              </a:rPr>
              <a:t>De principes van onderzoeksethiek:</a:t>
            </a:r>
            <a:endParaRPr/>
          </a:p>
          <a:p>
            <a:pPr indent="0" lvl="0" marL="83820" marR="0" rtl="0" algn="l">
              <a:lnSpc>
                <a:spcPct val="100000"/>
              </a:lnSpc>
              <a:spcBef>
                <a:spcPts val="595"/>
              </a:spcBef>
              <a:spcAft>
                <a:spcPts val="0"/>
              </a:spcAft>
              <a:buNone/>
            </a:pPr>
            <a:r>
              <a:rPr lang="nl-NL" sz="1200">
                <a:solidFill>
                  <a:schemeClr val="dk1"/>
                </a:solidFill>
                <a:latin typeface="Arimo"/>
                <a:ea typeface="Arimo"/>
                <a:cs typeface="Arimo"/>
                <a:sym typeface="Arimo"/>
              </a:rPr>
              <a:t>Het risico op schade minimaliseren en de voordelen maximaliseren</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Het verkrijgen van geïnformeerde toestemming</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Bescherming van anonimiteit en vertrouwelijkheid</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Misleidende praktijken vermijden</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Het recht om zich terug te trekken uit onderzoek</a:t>
            </a:r>
            <a:endParaRPr sz="1200">
              <a:solidFill>
                <a:schemeClr val="dk1"/>
              </a:solidFill>
              <a:latin typeface="Arimo"/>
              <a:ea typeface="Arimo"/>
              <a:cs typeface="Arimo"/>
              <a:sym typeface="Arimo"/>
            </a:endParaRPr>
          </a:p>
        </p:txBody>
      </p:sp>
      <p:sp>
        <p:nvSpPr>
          <p:cNvPr id="660" name="Google Shape;660;p41"/>
          <p:cNvSpPr txBox="1"/>
          <p:nvPr/>
        </p:nvSpPr>
        <p:spPr>
          <a:xfrm>
            <a:off x="5774568" y="2443985"/>
            <a:ext cx="4528820" cy="2016578"/>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81915" marR="0" rtl="0" algn="l">
              <a:lnSpc>
                <a:spcPct val="100000"/>
              </a:lnSpc>
              <a:spcBef>
                <a:spcPts val="0"/>
              </a:spcBef>
              <a:spcAft>
                <a:spcPts val="0"/>
              </a:spcAft>
              <a:buNone/>
            </a:pPr>
            <a:r>
              <a:rPr lang="nl-NL" sz="1200">
                <a:solidFill>
                  <a:schemeClr val="dk1"/>
                </a:solidFill>
                <a:latin typeface="Arimo"/>
                <a:ea typeface="Arimo"/>
                <a:cs typeface="Arimo"/>
                <a:sym typeface="Arimo"/>
              </a:rPr>
              <a:t>Wat betekent het risico op schade?</a:t>
            </a:r>
            <a:endParaRPr/>
          </a:p>
          <a:p>
            <a:pPr indent="-171450" lvl="0" marL="253365" marR="0" rtl="0" algn="l">
              <a:lnSpc>
                <a:spcPct val="100000"/>
              </a:lnSpc>
              <a:spcBef>
                <a:spcPts val="605"/>
              </a:spcBef>
              <a:spcAft>
                <a:spcPts val="0"/>
              </a:spcAft>
              <a:buClr>
                <a:schemeClr val="dk1"/>
              </a:buClr>
              <a:buSzPts val="1200"/>
              <a:buFont typeface="Arial"/>
              <a:buChar char="•"/>
            </a:pPr>
            <a:r>
              <a:rPr lang="nl-NL" sz="1200">
                <a:solidFill>
                  <a:schemeClr val="dk1"/>
                </a:solidFill>
                <a:latin typeface="Arimo"/>
                <a:ea typeface="Arimo"/>
                <a:cs typeface="Arimo"/>
                <a:sym typeface="Arimo"/>
              </a:rPr>
              <a:t>Fysieke schade of ongemak voor deelnemers</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Psychische nood en ongemak, waaronder deelnemers die druk voelen om deel te nemen</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Sociale of onderwijsachterstand</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Gebrek aan privacy en anonimiteit</a:t>
            </a:r>
            <a:endParaRPr/>
          </a:p>
          <a:p>
            <a:pPr indent="-95250" lvl="0" marL="253365" marR="0" rtl="0" algn="l">
              <a:lnSpc>
                <a:spcPct val="100000"/>
              </a:lnSpc>
              <a:spcBef>
                <a:spcPts val="605"/>
              </a:spcBef>
              <a:spcAft>
                <a:spcPts val="0"/>
              </a:spcAft>
              <a:buClr>
                <a:schemeClr val="dk1"/>
              </a:buClr>
              <a:buSzPts val="1200"/>
              <a:buFont typeface="Arial"/>
              <a:buNone/>
            </a:pPr>
            <a:r>
              <a:t/>
            </a:r>
            <a:endParaRPr sz="1200">
              <a:solidFill>
                <a:schemeClr val="dk1"/>
              </a:solidFill>
              <a:latin typeface="Arimo"/>
              <a:ea typeface="Arimo"/>
              <a:cs typeface="Arimo"/>
              <a:sym typeface="Arimo"/>
            </a:endParaRPr>
          </a:p>
          <a:p>
            <a:pPr indent="-95250" lvl="0" marL="253365" marR="0" rtl="0" algn="l">
              <a:lnSpc>
                <a:spcPct val="100000"/>
              </a:lnSpc>
              <a:spcBef>
                <a:spcPts val="605"/>
              </a:spcBef>
              <a:spcAft>
                <a:spcPts val="0"/>
              </a:spcAft>
              <a:buClr>
                <a:schemeClr val="dk1"/>
              </a:buClr>
              <a:buSzPts val="1200"/>
              <a:buFont typeface="Arial"/>
              <a:buNone/>
            </a:pPr>
            <a:r>
              <a:t/>
            </a:r>
            <a:endParaRPr sz="1200">
              <a:solidFill>
                <a:schemeClr val="dk1"/>
              </a:solidFill>
              <a:latin typeface="Arimo"/>
              <a:ea typeface="Arimo"/>
              <a:cs typeface="Arimo"/>
              <a:sym typeface="Arimo"/>
            </a:endParaRPr>
          </a:p>
        </p:txBody>
      </p:sp>
      <p:sp>
        <p:nvSpPr>
          <p:cNvPr id="661" name="Google Shape;661;p41"/>
          <p:cNvSpPr/>
          <p:nvPr/>
        </p:nvSpPr>
        <p:spPr>
          <a:xfrm>
            <a:off x="673614" y="6917571"/>
            <a:ext cx="356228" cy="35623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2" name="Google Shape;662;p41"/>
          <p:cNvSpPr txBox="1"/>
          <p:nvPr/>
        </p:nvSpPr>
        <p:spPr>
          <a:xfrm>
            <a:off x="1215976" y="7019424"/>
            <a:ext cx="2987724" cy="184666"/>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nl-NL" sz="1200" u="sng">
                <a:solidFill>
                  <a:schemeClr val="hlink"/>
                </a:solidFill>
                <a:latin typeface="Arial"/>
                <a:ea typeface="Arial"/>
                <a:cs typeface="Arial"/>
                <a:sym typeface="Arial"/>
                <a:hlinkClick r:id="rId5"/>
              </a:rPr>
              <a:t>Video 8: Ethiek in onderwijskundig onderzoek</a:t>
            </a:r>
            <a:endParaRPr sz="1200">
              <a:solidFill>
                <a:schemeClr val="dk1"/>
              </a:solidFill>
              <a:latin typeface="Arial"/>
              <a:ea typeface="Arial"/>
              <a:cs typeface="Arial"/>
              <a:sym typeface="Arial"/>
            </a:endParaRPr>
          </a:p>
        </p:txBody>
      </p:sp>
      <p:sp>
        <p:nvSpPr>
          <p:cNvPr id="663" name="Google Shape;663;p41"/>
          <p:cNvSpPr/>
          <p:nvPr/>
        </p:nvSpPr>
        <p:spPr>
          <a:xfrm>
            <a:off x="9896989" y="5749806"/>
            <a:ext cx="91440" cy="91440"/>
          </a:xfrm>
          <a:custGeom>
            <a:rect b="b" l="l" r="r" t="t"/>
            <a:pathLst>
              <a:path extrusionOk="0" h="91439" w="91440">
                <a:moveTo>
                  <a:pt x="0" y="0"/>
                </a:moveTo>
                <a:lnTo>
                  <a:pt x="91440" y="0"/>
                </a:lnTo>
                <a:lnTo>
                  <a:pt x="91440" y="91440"/>
                </a:lnTo>
                <a:lnTo>
                  <a:pt x="0" y="91440"/>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4" name="Google Shape;664;p41"/>
          <p:cNvSpPr txBox="1"/>
          <p:nvPr/>
        </p:nvSpPr>
        <p:spPr>
          <a:xfrm>
            <a:off x="5262662" y="7088779"/>
            <a:ext cx="167005" cy="16700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nl-NL" sz="1000">
                <a:solidFill>
                  <a:schemeClr val="dk1"/>
                </a:solidFill>
                <a:latin typeface="Arial"/>
                <a:ea typeface="Arial"/>
                <a:cs typeface="Arial"/>
                <a:sym typeface="Arial"/>
              </a:rPr>
              <a:t>25</a:t>
            </a:r>
            <a:endParaRPr sz="1000">
              <a:solidFill>
                <a:schemeClr val="dk1"/>
              </a:solidFill>
              <a:latin typeface="Arial"/>
              <a:ea typeface="Arial"/>
              <a:cs typeface="Arial"/>
              <a:sym typeface="Arial"/>
            </a:endParaRPr>
          </a:p>
        </p:txBody>
      </p:sp>
      <p:graphicFrame>
        <p:nvGraphicFramePr>
          <p:cNvPr id="665" name="Google Shape;665;p41"/>
          <p:cNvGraphicFramePr/>
          <p:nvPr/>
        </p:nvGraphicFramePr>
        <p:xfrm>
          <a:off x="642499" y="4619625"/>
          <a:ext cx="3000000" cy="3000000"/>
        </p:xfrm>
        <a:graphic>
          <a:graphicData uri="http://schemas.openxmlformats.org/drawingml/2006/table">
            <a:tbl>
              <a:tblPr bandRow="1" firstRow="1">
                <a:noFill/>
                <a:tableStyleId>{61BA08FF-87A5-40C9-9397-479B9E2622BD}</a:tableStyleId>
              </a:tblPr>
              <a:tblGrid>
                <a:gridCol w="5053375"/>
                <a:gridCol w="4651900"/>
              </a:tblGrid>
              <a:tr h="455800">
                <a:tc>
                  <a:txBody>
                    <a:bodyPr/>
                    <a:lstStyle/>
                    <a:p>
                      <a:pPr indent="0" lvl="0" marL="0" marR="0" rtl="0" algn="l">
                        <a:spcBef>
                          <a:spcPts val="0"/>
                        </a:spcBef>
                        <a:spcAft>
                          <a:spcPts val="0"/>
                        </a:spcAft>
                        <a:buNone/>
                      </a:pPr>
                      <a:r>
                        <a:rPr b="0" lang="nl-NL" sz="1100">
                          <a:solidFill>
                            <a:schemeClr val="dk1"/>
                          </a:solidFill>
                          <a:latin typeface="Arial"/>
                          <a:ea typeface="Arial"/>
                          <a:cs typeface="Arial"/>
                          <a:sym typeface="Arial"/>
                        </a:rPr>
                        <a:t>1. Moet er rekening worden gehouden met de mening van anderen (ouders, studenten)?</a:t>
                      </a:r>
                      <a:endParaRPr b="0" sz="1100">
                        <a:solidFill>
                          <a:schemeClr val="dk1"/>
                        </a:solidFill>
                        <a:latin typeface="Arial"/>
                        <a:ea typeface="Arial"/>
                        <a:cs typeface="Arial"/>
                        <a:sym typeface="Arial"/>
                      </a:endParaRPr>
                    </a:p>
                  </a:txBody>
                  <a:tcPr marT="45725" marB="45725" marR="91450" marL="91450">
                    <a:solidFill>
                      <a:srgbClr val="E9F1F5"/>
                    </a:solidFill>
                  </a:tcPr>
                </a:tc>
                <a:tc>
                  <a:txBody>
                    <a:bodyPr/>
                    <a:lstStyle/>
                    <a:p>
                      <a:pPr indent="0" lvl="0" marL="0" marR="0" rtl="0" algn="l">
                        <a:spcBef>
                          <a:spcPts val="0"/>
                        </a:spcBef>
                        <a:spcAft>
                          <a:spcPts val="0"/>
                        </a:spcAft>
                        <a:buNone/>
                      </a:pPr>
                      <a:r>
                        <a:rPr b="0" lang="nl-NL" sz="1100">
                          <a:solidFill>
                            <a:schemeClr val="dk1"/>
                          </a:solidFill>
                          <a:latin typeface="Arial"/>
                          <a:ea typeface="Arial"/>
                          <a:cs typeface="Arial"/>
                          <a:sym typeface="Arial"/>
                        </a:rPr>
                        <a:t>6. Kunnen er negatieve of gênante gegevens uit het onderzoek naar voren komen?</a:t>
                      </a:r>
                      <a:endParaRPr b="0" sz="1100">
                        <a:solidFill>
                          <a:schemeClr val="dk1"/>
                        </a:solidFill>
                        <a:latin typeface="Arial"/>
                        <a:ea typeface="Arial"/>
                        <a:cs typeface="Arial"/>
                        <a:sym typeface="Arial"/>
                      </a:endParaRPr>
                    </a:p>
                  </a:txBody>
                  <a:tcPr marT="0" marB="0" marR="68575" marL="68575">
                    <a:solidFill>
                      <a:srgbClr val="E9F1F5"/>
                    </a:solidFill>
                  </a:tcPr>
                </a:tc>
              </a:tr>
              <a:tr h="396125">
                <a:tc>
                  <a:txBody>
                    <a:bodyPr/>
                    <a:lstStyle/>
                    <a:p>
                      <a:pPr indent="0" lvl="0" marL="0" marR="0" rtl="0" algn="l">
                        <a:spcBef>
                          <a:spcPts val="0"/>
                        </a:spcBef>
                        <a:spcAft>
                          <a:spcPts val="0"/>
                        </a:spcAft>
                        <a:buClr>
                          <a:schemeClr val="dk1"/>
                        </a:buClr>
                        <a:buSzPts val="1100"/>
                        <a:buFont typeface="Calibri"/>
                        <a:buNone/>
                      </a:pPr>
                      <a:r>
                        <a:rPr lang="nl-NL" sz="1100">
                          <a:solidFill>
                            <a:schemeClr val="dk1"/>
                          </a:solidFill>
                          <a:latin typeface="Arial"/>
                          <a:ea typeface="Arial"/>
                          <a:cs typeface="Arial"/>
                          <a:sym typeface="Arial"/>
                        </a:rPr>
                        <a:t>2. Wat zijn de voordelen van uw aanvraag? (bijv. aan collega's, studenten)</a:t>
                      </a:r>
                      <a:endParaRPr sz="1100">
                        <a:solidFill>
                          <a:schemeClr val="dk1"/>
                        </a:solidFill>
                        <a:latin typeface="Arial"/>
                        <a:ea typeface="Arial"/>
                        <a:cs typeface="Arial"/>
                        <a:sym typeface="Arial"/>
                      </a:endParaRPr>
                    </a:p>
                  </a:txBody>
                  <a:tcPr marT="0" marB="0" marR="68575" marL="68575"/>
                </a:tc>
                <a:tc>
                  <a:txBody>
                    <a:bodyPr/>
                    <a:lstStyle/>
                    <a:p>
                      <a:pPr indent="0" lvl="0" marL="0" marR="0" rtl="0" algn="l">
                        <a:spcBef>
                          <a:spcPts val="0"/>
                        </a:spcBef>
                        <a:spcAft>
                          <a:spcPts val="0"/>
                        </a:spcAft>
                        <a:buNone/>
                      </a:pPr>
                      <a:r>
                        <a:rPr lang="nl-NL" sz="1100">
                          <a:solidFill>
                            <a:schemeClr val="dk1"/>
                          </a:solidFill>
                          <a:latin typeface="Arial"/>
                          <a:ea typeface="Arial"/>
                          <a:cs typeface="Arial"/>
                          <a:sym typeface="Arial"/>
                        </a:rPr>
                        <a:t>7. Hoe gaat u uw studenten beschermen tegen schade door negatieve gegevens?</a:t>
                      </a:r>
                      <a:endParaRPr sz="1100">
                        <a:solidFill>
                          <a:schemeClr val="dk1"/>
                        </a:solidFill>
                        <a:latin typeface="Arial"/>
                        <a:ea typeface="Arial"/>
                        <a:cs typeface="Arial"/>
                        <a:sym typeface="Arial"/>
                      </a:endParaRPr>
                    </a:p>
                  </a:txBody>
                  <a:tcPr marT="0" marB="0" marR="68575" marL="68575"/>
                </a:tc>
              </a:tr>
              <a:tr h="396125">
                <a:tc>
                  <a:txBody>
                    <a:bodyPr/>
                    <a:lstStyle/>
                    <a:p>
                      <a:pPr indent="0" lvl="0" marL="0" marR="0" rtl="0" algn="l">
                        <a:spcBef>
                          <a:spcPts val="0"/>
                        </a:spcBef>
                        <a:spcAft>
                          <a:spcPts val="0"/>
                        </a:spcAft>
                        <a:buClr>
                          <a:schemeClr val="dk1"/>
                        </a:buClr>
                        <a:buSzPts val="1100"/>
                        <a:buFont typeface="Calibri"/>
                        <a:buNone/>
                      </a:pPr>
                      <a:r>
                        <a:rPr lang="nl-NL" sz="1100">
                          <a:solidFill>
                            <a:schemeClr val="dk1"/>
                          </a:solidFill>
                          <a:latin typeface="Arial"/>
                          <a:ea typeface="Arial"/>
                          <a:cs typeface="Arial"/>
                          <a:sym typeface="Arial"/>
                        </a:rPr>
                        <a:t>3. Hoe gaat u de gegevens van uw deelnemers beschermen? (bijv. schriftelijk of opgenomen)</a:t>
                      </a:r>
                      <a:endParaRPr sz="1100">
                        <a:solidFill>
                          <a:schemeClr val="dk1"/>
                        </a:solidFill>
                        <a:latin typeface="Arial"/>
                        <a:ea typeface="Arial"/>
                        <a:cs typeface="Arial"/>
                        <a:sym typeface="Arial"/>
                      </a:endParaRPr>
                    </a:p>
                  </a:txBody>
                  <a:tcPr marT="0" marB="0" marR="68575" marL="68575">
                    <a:solidFill>
                      <a:srgbClr val="E9F1F5"/>
                    </a:solidFill>
                  </a:tcPr>
                </a:tc>
                <a:tc>
                  <a:txBody>
                    <a:bodyPr/>
                    <a:lstStyle/>
                    <a:p>
                      <a:pPr indent="0" lvl="0" marL="0" marR="0" rtl="0" algn="l">
                        <a:spcBef>
                          <a:spcPts val="0"/>
                        </a:spcBef>
                        <a:spcAft>
                          <a:spcPts val="0"/>
                        </a:spcAft>
                        <a:buNone/>
                      </a:pPr>
                      <a:r>
                        <a:rPr lang="nl-NL" sz="1100">
                          <a:solidFill>
                            <a:schemeClr val="dk1"/>
                          </a:solidFill>
                          <a:latin typeface="Arial"/>
                          <a:ea typeface="Arial"/>
                          <a:cs typeface="Arial"/>
                          <a:sym typeface="Arial"/>
                        </a:rPr>
                        <a:t>8. Heeft u ondertekende toestemmingsformulieren nodig van studenten of hun ouders?</a:t>
                      </a:r>
                      <a:endParaRPr sz="1100">
                        <a:solidFill>
                          <a:schemeClr val="dk1"/>
                        </a:solidFill>
                        <a:latin typeface="Arial"/>
                        <a:ea typeface="Arial"/>
                        <a:cs typeface="Arial"/>
                        <a:sym typeface="Arial"/>
                      </a:endParaRPr>
                    </a:p>
                  </a:txBody>
                  <a:tcPr marT="0" marB="0" marR="68575" marL="68575">
                    <a:solidFill>
                      <a:srgbClr val="E9F1F5"/>
                    </a:solidFill>
                  </a:tcPr>
                </a:tc>
              </a:tr>
              <a:tr h="573750">
                <a:tc>
                  <a:txBody>
                    <a:bodyPr/>
                    <a:lstStyle/>
                    <a:p>
                      <a:pPr indent="0" lvl="0" marL="0" marR="0" rtl="0" algn="l">
                        <a:spcBef>
                          <a:spcPts val="0"/>
                        </a:spcBef>
                        <a:spcAft>
                          <a:spcPts val="0"/>
                        </a:spcAft>
                        <a:buClr>
                          <a:schemeClr val="dk1"/>
                        </a:buClr>
                        <a:buSzPts val="1100"/>
                        <a:buFont typeface="Calibri"/>
                        <a:buNone/>
                      </a:pPr>
                      <a:r>
                        <a:rPr lang="nl-NL" sz="1100">
                          <a:solidFill>
                            <a:schemeClr val="dk1"/>
                          </a:solidFill>
                          <a:latin typeface="Arial"/>
                          <a:ea typeface="Arial"/>
                          <a:cs typeface="Arial"/>
                          <a:sym typeface="Arial"/>
                        </a:rPr>
                        <a:t>4. Hoe ga je het onderzoek uitleggen aan je studenten en anderen in de instelling?</a:t>
                      </a:r>
                      <a:endParaRPr sz="1100">
                        <a:solidFill>
                          <a:schemeClr val="dk1"/>
                        </a:solidFill>
                        <a:latin typeface="Arial"/>
                        <a:ea typeface="Arial"/>
                        <a:cs typeface="Arial"/>
                        <a:sym typeface="Arial"/>
                      </a:endParaRPr>
                    </a:p>
                  </a:txBody>
                  <a:tcPr marT="0" marB="0" marR="68575" marL="68575"/>
                </a:tc>
                <a:tc>
                  <a:txBody>
                    <a:bodyPr/>
                    <a:lstStyle/>
                    <a:p>
                      <a:pPr indent="0" lvl="0" marL="0" marR="0" rtl="0" algn="l">
                        <a:spcBef>
                          <a:spcPts val="0"/>
                        </a:spcBef>
                        <a:spcAft>
                          <a:spcPts val="0"/>
                        </a:spcAft>
                        <a:buNone/>
                      </a:pPr>
                      <a:r>
                        <a:rPr lang="nl-NL" sz="1100">
                          <a:solidFill>
                            <a:schemeClr val="dk1"/>
                          </a:solidFill>
                          <a:latin typeface="Arial"/>
                          <a:ea typeface="Arial"/>
                          <a:cs typeface="Arial"/>
                          <a:sym typeface="Arial"/>
                        </a:rPr>
                        <a:t>9. Hoe gaat u de privacy beschermen van anderen die bij het onderzoek betrokken zijn?</a:t>
                      </a:r>
                      <a:endParaRPr sz="1100">
                        <a:solidFill>
                          <a:schemeClr val="dk1"/>
                        </a:solidFill>
                        <a:latin typeface="Arial"/>
                        <a:ea typeface="Arial"/>
                        <a:cs typeface="Arial"/>
                        <a:sym typeface="Arial"/>
                      </a:endParaRPr>
                    </a:p>
                  </a:txBody>
                  <a:tcPr marT="0" marB="0" marR="68575" marL="68575"/>
                </a:tc>
              </a:tr>
              <a:tr h="332175">
                <a:tc>
                  <a:txBody>
                    <a:bodyPr/>
                    <a:lstStyle/>
                    <a:p>
                      <a:pPr indent="0" lvl="0" marL="0" marR="0" rtl="0" algn="l">
                        <a:spcBef>
                          <a:spcPts val="0"/>
                        </a:spcBef>
                        <a:spcAft>
                          <a:spcPts val="0"/>
                        </a:spcAft>
                        <a:buClr>
                          <a:schemeClr val="dk1"/>
                        </a:buClr>
                        <a:buSzPts val="1100"/>
                        <a:buFont typeface="Calibri"/>
                        <a:buNone/>
                      </a:pPr>
                      <a:r>
                        <a:rPr lang="nl-NL" sz="1100">
                          <a:solidFill>
                            <a:schemeClr val="dk1"/>
                          </a:solidFill>
                          <a:latin typeface="Arial"/>
                          <a:ea typeface="Arial"/>
                          <a:cs typeface="Arial"/>
                          <a:sym typeface="Arial"/>
                        </a:rPr>
                        <a:t>5. Hoe kunt u bij het delen van bevindingen anonimiteit en vertrouwelijkheid waarborgen?</a:t>
                      </a:r>
                      <a:endParaRPr sz="1100">
                        <a:solidFill>
                          <a:schemeClr val="dk1"/>
                        </a:solidFill>
                        <a:latin typeface="Arial"/>
                        <a:ea typeface="Arial"/>
                        <a:cs typeface="Arial"/>
                        <a:sym typeface="Arial"/>
                      </a:endParaRPr>
                    </a:p>
                  </a:txBody>
                  <a:tcPr marT="0" marB="0" marR="68575" marL="68575"/>
                </a:tc>
                <a:tc>
                  <a:txBody>
                    <a:bodyPr/>
                    <a:lstStyle/>
                    <a:p>
                      <a:pPr indent="0" lvl="0" marL="0" marR="0" rtl="0" algn="l">
                        <a:spcBef>
                          <a:spcPts val="0"/>
                        </a:spcBef>
                        <a:spcAft>
                          <a:spcPts val="0"/>
                        </a:spcAft>
                        <a:buNone/>
                      </a:pPr>
                      <a:r>
                        <a:rPr lang="nl-NL" sz="1100">
                          <a:solidFill>
                            <a:schemeClr val="dk1"/>
                          </a:solidFill>
                          <a:latin typeface="Arial"/>
                          <a:ea typeface="Arial"/>
                          <a:cs typeface="Arial"/>
                          <a:sym typeface="Arial"/>
                        </a:rPr>
                        <a:t>10. Moet u uw gegevens aan collega's vermelden?</a:t>
                      </a:r>
                      <a:endParaRPr sz="1100">
                        <a:solidFill>
                          <a:schemeClr val="dk1"/>
                        </a:solidFill>
                        <a:latin typeface="Arial"/>
                        <a:ea typeface="Arial"/>
                        <a:cs typeface="Arial"/>
                        <a:sym typeface="Arial"/>
                      </a:endParaRPr>
                    </a:p>
                  </a:txBody>
                  <a:tcPr marT="0" marB="0" marR="68575" marL="68575"/>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69" name="Shape 669"/>
        <p:cNvGrpSpPr/>
        <p:nvPr/>
      </p:nvGrpSpPr>
      <p:grpSpPr>
        <a:xfrm>
          <a:off x="0" y="0"/>
          <a:ext cx="0" cy="0"/>
          <a:chOff x="0" y="0"/>
          <a:chExt cx="0" cy="0"/>
        </a:xfrm>
      </p:grpSpPr>
      <p:sp>
        <p:nvSpPr>
          <p:cNvPr id="670" name="Google Shape;670;p42"/>
          <p:cNvSpPr txBox="1"/>
          <p:nvPr/>
        </p:nvSpPr>
        <p:spPr>
          <a:xfrm>
            <a:off x="8161661" y="1658412"/>
            <a:ext cx="2179455" cy="338554"/>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i="1" lang="nl-NL" sz="1100">
                <a:solidFill>
                  <a:schemeClr val="dk1"/>
                </a:solidFill>
                <a:latin typeface="Arial"/>
                <a:ea typeface="Arial"/>
                <a:cs typeface="Arial"/>
                <a:sym typeface="Arial"/>
              </a:rPr>
              <a:t>Sectie van de onderzoekscyclus</a:t>
            </a:r>
            <a:br>
              <a:rPr i="1" lang="nl-NL" sz="1100">
                <a:solidFill>
                  <a:schemeClr val="dk1"/>
                </a:solidFill>
                <a:latin typeface="Arial"/>
                <a:ea typeface="Arial"/>
                <a:cs typeface="Arial"/>
                <a:sym typeface="Arial"/>
              </a:rPr>
            </a:br>
            <a:endParaRPr sz="1100">
              <a:solidFill>
                <a:schemeClr val="dk1"/>
              </a:solidFill>
              <a:latin typeface="Arial"/>
              <a:ea typeface="Arial"/>
              <a:cs typeface="Arial"/>
              <a:sym typeface="Arial"/>
            </a:endParaRPr>
          </a:p>
        </p:txBody>
      </p:sp>
      <p:sp>
        <p:nvSpPr>
          <p:cNvPr id="671" name="Google Shape;671;p42"/>
          <p:cNvSpPr txBox="1"/>
          <p:nvPr/>
        </p:nvSpPr>
        <p:spPr>
          <a:xfrm>
            <a:off x="4807332" y="739528"/>
            <a:ext cx="2368168" cy="738664"/>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nl-NL" sz="1600">
                <a:solidFill>
                  <a:schemeClr val="dk1"/>
                </a:solidFill>
                <a:latin typeface="Arial"/>
                <a:ea typeface="Arial"/>
                <a:cs typeface="Arial"/>
                <a:sym typeface="Arial"/>
              </a:rPr>
              <a:t>Informatie over coderen en beoordelen</a:t>
            </a:r>
            <a:br>
              <a:rPr b="1" lang="nl-NL" sz="1600">
                <a:solidFill>
                  <a:schemeClr val="dk1"/>
                </a:solidFill>
                <a:latin typeface="Arial"/>
                <a:ea typeface="Arial"/>
                <a:cs typeface="Arial"/>
                <a:sym typeface="Arial"/>
              </a:rPr>
            </a:br>
            <a:endParaRPr sz="1600">
              <a:solidFill>
                <a:schemeClr val="dk1"/>
              </a:solidFill>
              <a:latin typeface="Arial"/>
              <a:ea typeface="Arial"/>
              <a:cs typeface="Arial"/>
              <a:sym typeface="Arial"/>
            </a:endParaRPr>
          </a:p>
        </p:txBody>
      </p:sp>
      <p:sp>
        <p:nvSpPr>
          <p:cNvPr id="672" name="Google Shape;672;p42"/>
          <p:cNvSpPr txBox="1"/>
          <p:nvPr/>
        </p:nvSpPr>
        <p:spPr>
          <a:xfrm>
            <a:off x="659130" y="610903"/>
            <a:ext cx="3620770" cy="1131913"/>
          </a:xfrm>
          <a:prstGeom prst="rect">
            <a:avLst/>
          </a:prstGeom>
          <a:solidFill>
            <a:srgbClr val="D9F1F6"/>
          </a:solidFill>
          <a:ln>
            <a:noFill/>
          </a:ln>
        </p:spPr>
        <p:txBody>
          <a:bodyPr anchorCtr="0" anchor="t" bIns="0" lIns="0" spcFirstLastPara="1" rIns="0" wrap="square" tIns="6975">
            <a:spAutoFit/>
          </a:bodyPr>
          <a:lstStyle/>
          <a:p>
            <a:pPr indent="0" lvl="0" marL="26034" marR="189230" rtl="0" algn="l">
              <a:lnSpc>
                <a:spcPct val="102200"/>
              </a:lnSpc>
              <a:spcBef>
                <a:spcPts val="0"/>
              </a:spcBef>
              <a:spcAft>
                <a:spcPts val="0"/>
              </a:spcAft>
              <a:buNone/>
            </a:pPr>
            <a:r>
              <a:rPr b="1" lang="nl-NL" sz="1800">
                <a:solidFill>
                  <a:srgbClr val="1A616F"/>
                </a:solidFill>
                <a:latin typeface="Arial"/>
                <a:ea typeface="Arial"/>
                <a:cs typeface="Arial"/>
                <a:sym typeface="Arial"/>
              </a:rPr>
              <a:t>Deel h. Klassikale gesprekken analyseren: systematische observatie</a:t>
            </a:r>
            <a:br>
              <a:rPr b="1" lang="nl-NL" sz="1800">
                <a:solidFill>
                  <a:srgbClr val="1A616F"/>
                </a:solidFill>
                <a:latin typeface="Arial"/>
                <a:ea typeface="Arial"/>
                <a:cs typeface="Arial"/>
                <a:sym typeface="Arial"/>
              </a:rPr>
            </a:br>
            <a:endParaRPr sz="1800">
              <a:solidFill>
                <a:schemeClr val="dk1"/>
              </a:solidFill>
              <a:latin typeface="Arial"/>
              <a:ea typeface="Arial"/>
              <a:cs typeface="Arial"/>
              <a:sym typeface="Arial"/>
            </a:endParaRPr>
          </a:p>
        </p:txBody>
      </p:sp>
      <p:sp>
        <p:nvSpPr>
          <p:cNvPr id="673" name="Google Shape;673;p42"/>
          <p:cNvSpPr txBox="1"/>
          <p:nvPr/>
        </p:nvSpPr>
        <p:spPr>
          <a:xfrm>
            <a:off x="659130" y="1958342"/>
            <a:ext cx="4631690" cy="4206601"/>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725">
            <a:spAutoFit/>
          </a:bodyPr>
          <a:lstStyle/>
          <a:p>
            <a:pPr indent="0" lvl="0" marL="83820" marR="94615" rtl="0" algn="just">
              <a:lnSpc>
                <a:spcPct val="121000"/>
              </a:lnSpc>
              <a:spcBef>
                <a:spcPts val="0"/>
              </a:spcBef>
              <a:spcAft>
                <a:spcPts val="0"/>
              </a:spcAft>
              <a:buNone/>
            </a:pPr>
            <a:r>
              <a:rPr lang="nl-NL" sz="1200">
                <a:solidFill>
                  <a:schemeClr val="dk1"/>
                </a:solidFill>
                <a:latin typeface="Arimo"/>
                <a:ea typeface="Arimo"/>
                <a:cs typeface="Arimo"/>
                <a:sym typeface="Arimo"/>
              </a:rPr>
              <a:t>Wanneer u uw onderzoek plant, moet u nadenken over hoe u het onderzoek daadwerkelijk in uw omgeving zult uitvoeren om uw onderzoeksvraag te kunnen beantwoorden. Bedenk hoeveel observatie je wilt doen en wanneer; Hoe haalbaar is het om je observaties in de loop van de tijd te herhalen om naar verandering te kijken? Deze sectie geeft een inleiding tot codering in educatieve omgevingen en er is meer informatie, evenals coderingssjablonen, om u te helpen in secties 1 en 2.</a:t>
            </a:r>
            <a:br>
              <a:rPr lang="nl-NL" sz="1200">
                <a:solidFill>
                  <a:schemeClr val="dk1"/>
                </a:solidFill>
                <a:latin typeface="Arimo"/>
                <a:ea typeface="Arimo"/>
                <a:cs typeface="Arimo"/>
                <a:sym typeface="Arimo"/>
              </a:rPr>
            </a:br>
            <a:endParaRPr sz="1200">
              <a:solidFill>
                <a:schemeClr val="dk1"/>
              </a:solidFill>
              <a:latin typeface="Arimo"/>
              <a:ea typeface="Arimo"/>
              <a:cs typeface="Arimo"/>
              <a:sym typeface="Arimo"/>
            </a:endParaRPr>
          </a:p>
          <a:p>
            <a:pPr indent="0" lvl="0" marL="83820" marR="94615" rtl="0" algn="just">
              <a:lnSpc>
                <a:spcPct val="121000"/>
              </a:lnSpc>
              <a:spcBef>
                <a:spcPts val="580"/>
              </a:spcBef>
              <a:spcAft>
                <a:spcPts val="0"/>
              </a:spcAft>
              <a:buNone/>
            </a:pPr>
            <a:r>
              <a:rPr lang="nl-NL" sz="1200">
                <a:solidFill>
                  <a:schemeClr val="dk1"/>
                </a:solidFill>
                <a:latin typeface="Arimo"/>
                <a:ea typeface="Arimo"/>
                <a:cs typeface="Arimo"/>
                <a:sym typeface="Arimo"/>
              </a:rPr>
              <a:t>Er zijn een aantal T-SEDA-videogidsen die hierover nuttige richtlijnen kunnen bieden als u begint na te denken over de plannings- en methodenfase. Deze video geeft u een overzicht van hoe u codering kunt uitvoeren en de positieve en negatieve aspecten van verschillende soorten codering:</a:t>
            </a:r>
            <a:br>
              <a:rPr lang="nl-NL" sz="1200">
                <a:solidFill>
                  <a:schemeClr val="dk1"/>
                </a:solidFill>
                <a:latin typeface="Arimo"/>
                <a:ea typeface="Arimo"/>
                <a:cs typeface="Arimo"/>
                <a:sym typeface="Arimo"/>
              </a:rPr>
            </a:br>
            <a:endParaRPr sz="1400">
              <a:solidFill>
                <a:schemeClr val="dk1"/>
              </a:solidFill>
              <a:latin typeface="Times New Roman"/>
              <a:ea typeface="Times New Roman"/>
              <a:cs typeface="Times New Roman"/>
              <a:sym typeface="Times New Roman"/>
            </a:endParaRPr>
          </a:p>
          <a:p>
            <a:pPr indent="0" lvl="0" marL="0" marR="0" rtl="0" algn="l">
              <a:lnSpc>
                <a:spcPct val="100000"/>
              </a:lnSpc>
              <a:spcBef>
                <a:spcPts val="15"/>
              </a:spcBef>
              <a:spcAft>
                <a:spcPts val="0"/>
              </a:spcAft>
              <a:buNone/>
            </a:pPr>
            <a:r>
              <a:t/>
            </a:r>
            <a:endParaRPr sz="1400">
              <a:solidFill>
                <a:schemeClr val="dk1"/>
              </a:solidFill>
              <a:latin typeface="Times New Roman"/>
              <a:ea typeface="Times New Roman"/>
              <a:cs typeface="Times New Roman"/>
              <a:sym typeface="Times New Roman"/>
            </a:endParaRPr>
          </a:p>
          <a:p>
            <a:pPr indent="0" lvl="0" marL="635000" marR="0" rtl="0" algn="l">
              <a:lnSpc>
                <a:spcPct val="100000"/>
              </a:lnSpc>
              <a:spcBef>
                <a:spcPts val="0"/>
              </a:spcBef>
              <a:spcAft>
                <a:spcPts val="0"/>
              </a:spcAft>
              <a:buNone/>
            </a:pPr>
            <a:r>
              <a:rPr b="1" lang="nl-NL" sz="1200" u="sng">
                <a:solidFill>
                  <a:schemeClr val="hlink"/>
                </a:solidFill>
                <a:latin typeface="Arial"/>
                <a:ea typeface="Arial"/>
                <a:cs typeface="Arial"/>
                <a:sym typeface="Arial"/>
                <a:hlinkClick r:id="rId3"/>
              </a:rPr>
              <a:t>Video 12: Dialoog opnemen en coderen in je klaslokaal</a:t>
            </a:r>
            <a:r>
              <a:rPr b="1" lang="nl-NL" sz="1200" u="sng">
                <a:solidFill>
                  <a:srgbClr val="0000FF"/>
                </a:solidFill>
                <a:latin typeface="Arial"/>
                <a:ea typeface="Arial"/>
                <a:cs typeface="Arial"/>
                <a:sym typeface="Arial"/>
              </a:rPr>
              <a:t> </a:t>
            </a:r>
            <a:br>
              <a:rPr b="1" lang="nl-NL" sz="1200" u="sng">
                <a:solidFill>
                  <a:srgbClr val="0000FF"/>
                </a:solidFill>
                <a:latin typeface="Arial"/>
                <a:ea typeface="Arial"/>
                <a:cs typeface="Arial"/>
                <a:sym typeface="Arial"/>
              </a:rPr>
            </a:br>
            <a:endParaRPr sz="1200">
              <a:solidFill>
                <a:schemeClr val="dk1"/>
              </a:solidFill>
              <a:latin typeface="Arial"/>
              <a:ea typeface="Arial"/>
              <a:cs typeface="Arial"/>
              <a:sym typeface="Arial"/>
            </a:endParaRPr>
          </a:p>
        </p:txBody>
      </p:sp>
      <p:sp>
        <p:nvSpPr>
          <p:cNvPr id="674" name="Google Shape;674;p42"/>
          <p:cNvSpPr/>
          <p:nvPr/>
        </p:nvSpPr>
        <p:spPr>
          <a:xfrm>
            <a:off x="774700" y="5534025"/>
            <a:ext cx="472433" cy="472427"/>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5" name="Google Shape;675;p42"/>
          <p:cNvSpPr/>
          <p:nvPr/>
        </p:nvSpPr>
        <p:spPr>
          <a:xfrm>
            <a:off x="5529723" y="2020536"/>
            <a:ext cx="4811394" cy="5209702"/>
          </a:xfrm>
          <a:custGeom>
            <a:rect b="b" l="l" r="r" t="t"/>
            <a:pathLst>
              <a:path extrusionOk="0" h="5387975" w="4692650">
                <a:moveTo>
                  <a:pt x="0" y="0"/>
                </a:moveTo>
                <a:lnTo>
                  <a:pt x="4692541" y="0"/>
                </a:lnTo>
                <a:lnTo>
                  <a:pt x="4692541" y="5387512"/>
                </a:lnTo>
                <a:lnTo>
                  <a:pt x="0" y="5387512"/>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6" name="Google Shape;676;p42"/>
          <p:cNvSpPr txBox="1"/>
          <p:nvPr/>
        </p:nvSpPr>
        <p:spPr>
          <a:xfrm>
            <a:off x="5649984" y="2057280"/>
            <a:ext cx="4631689" cy="4955203"/>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None/>
            </a:pPr>
            <a:r>
              <a:rPr b="1" lang="nl-NL" sz="1150">
                <a:solidFill>
                  <a:schemeClr val="dk1"/>
                </a:solidFill>
                <a:latin typeface="Arial"/>
                <a:ea typeface="Arial"/>
                <a:cs typeface="Arial"/>
                <a:sym typeface="Arial"/>
              </a:rPr>
              <a:t>Wat is coderen?</a:t>
            </a:r>
            <a:br>
              <a:rPr b="1" lang="nl-NL" sz="1150">
                <a:solidFill>
                  <a:schemeClr val="dk1"/>
                </a:solidFill>
                <a:latin typeface="Arial"/>
                <a:ea typeface="Arial"/>
                <a:cs typeface="Arial"/>
                <a:sym typeface="Arial"/>
              </a:rPr>
            </a:br>
            <a:r>
              <a:rPr lang="nl-NL" sz="1200">
                <a:solidFill>
                  <a:schemeClr val="dk1"/>
                </a:solidFill>
                <a:latin typeface="Arimo"/>
                <a:ea typeface="Arimo"/>
                <a:cs typeface="Arimo"/>
                <a:sym typeface="Arimo"/>
              </a:rPr>
              <a:t>Coderen betekent het opsplitsen van klassikale dialogen in brokken en het systematisch plaatsen van elk stuk in een categorie. Dit gebeurt vaak door 'beurt' (Persoon A... Persoon B... enz).</a:t>
            </a:r>
            <a:endParaRPr/>
          </a:p>
          <a:p>
            <a:pPr indent="0" lvl="0" marL="12700" marR="0" rtl="0" algn="just">
              <a:lnSpc>
                <a:spcPct val="100000"/>
              </a:lnSpc>
              <a:spcBef>
                <a:spcPts val="0"/>
              </a:spcBef>
              <a:spcAft>
                <a:spcPts val="0"/>
              </a:spcAft>
              <a:buNone/>
            </a:pPr>
            <a:br>
              <a:rPr lang="nl-NL" sz="1200">
                <a:solidFill>
                  <a:schemeClr val="dk1"/>
                </a:solidFill>
                <a:latin typeface="Arimo"/>
                <a:ea typeface="Arimo"/>
                <a:cs typeface="Arimo"/>
                <a:sym typeface="Arimo"/>
              </a:rPr>
            </a:br>
            <a:r>
              <a:rPr b="1" lang="nl-NL" sz="1150">
                <a:solidFill>
                  <a:schemeClr val="dk1"/>
                </a:solidFill>
                <a:latin typeface="Arial"/>
                <a:ea typeface="Arial"/>
                <a:cs typeface="Arial"/>
                <a:sym typeface="Arial"/>
              </a:rPr>
              <a:t>Waarom is coderen belangrijk?</a:t>
            </a:r>
            <a:br>
              <a:rPr b="1" lang="nl-NL" sz="1150">
                <a:solidFill>
                  <a:schemeClr val="dk1"/>
                </a:solidFill>
                <a:latin typeface="Arial"/>
                <a:ea typeface="Arial"/>
                <a:cs typeface="Arial"/>
                <a:sym typeface="Arial"/>
              </a:rPr>
            </a:br>
            <a:r>
              <a:rPr lang="nl-NL" sz="1200">
                <a:solidFill>
                  <a:schemeClr val="dk1"/>
                </a:solidFill>
                <a:latin typeface="Arimo"/>
                <a:ea typeface="Arimo"/>
                <a:cs typeface="Arimo"/>
                <a:sym typeface="Arimo"/>
              </a:rPr>
              <a:t>Het is gemakkelijk om een dialoog te missen in een druk klaslokaal of om aan te nemen dat het gebeurt terwijl het misschien niet zo is. Coderen is een manier om je te concentreren op bepaalde soorten dialogen en deze op de een of andere manier vast te leggen. Hiermee kun je teruggaan naar de dialoog en patronen of gemiste kansen herkennen om studenten te onderzoeken. Het helpt je ook om veranderingen in de loop van de tijd op te merken.</a:t>
            </a:r>
            <a:endParaRPr/>
          </a:p>
          <a:p>
            <a:pPr indent="0" lvl="0" marL="12700" marR="0" rtl="0" algn="just">
              <a:lnSpc>
                <a:spcPct val="100000"/>
              </a:lnSpc>
              <a:spcBef>
                <a:spcPts val="0"/>
              </a:spcBef>
              <a:spcAft>
                <a:spcPts val="0"/>
              </a:spcAft>
              <a:buNone/>
            </a:pPr>
            <a:br>
              <a:rPr lang="nl-NL" sz="1200">
                <a:solidFill>
                  <a:schemeClr val="dk1"/>
                </a:solidFill>
                <a:latin typeface="Arimo"/>
                <a:ea typeface="Arimo"/>
                <a:cs typeface="Arimo"/>
                <a:sym typeface="Arimo"/>
              </a:rPr>
            </a:br>
            <a:r>
              <a:rPr b="1" lang="nl-NL" sz="1150">
                <a:solidFill>
                  <a:schemeClr val="dk1"/>
                </a:solidFill>
                <a:latin typeface="Arial"/>
                <a:ea typeface="Arial"/>
                <a:cs typeface="Arial"/>
                <a:sym typeface="Arial"/>
              </a:rPr>
              <a:t>Hoe codeer ik?</a:t>
            </a:r>
            <a:br>
              <a:rPr b="1" lang="nl-NL" sz="1150">
                <a:solidFill>
                  <a:schemeClr val="dk1"/>
                </a:solidFill>
                <a:latin typeface="Arial"/>
                <a:ea typeface="Arial"/>
                <a:cs typeface="Arial"/>
                <a:sym typeface="Arial"/>
              </a:rPr>
            </a:br>
            <a:r>
              <a:rPr lang="nl-NL" sz="1200">
                <a:solidFill>
                  <a:schemeClr val="dk1"/>
                </a:solidFill>
                <a:latin typeface="Arimo"/>
                <a:ea typeface="Arimo"/>
                <a:cs typeface="Arimo"/>
                <a:sym typeface="Arimo"/>
              </a:rPr>
              <a:t>De T-SEDA toolkit biedt verschillende bronnen om uw codering te ondersteunen: hierover vindt u meer informatie op de volgende pagina.</a:t>
            </a:r>
            <a:endParaRPr/>
          </a:p>
          <a:p>
            <a:pPr indent="0" lvl="0" marL="12700" marR="0" rtl="0" algn="l">
              <a:lnSpc>
                <a:spcPct val="100000"/>
              </a:lnSpc>
              <a:spcBef>
                <a:spcPts val="0"/>
              </a:spcBef>
              <a:spcAft>
                <a:spcPts val="0"/>
              </a:spcAft>
              <a:buNone/>
            </a:pPr>
            <a:br>
              <a:rPr lang="nl-NL" sz="1200">
                <a:solidFill>
                  <a:schemeClr val="dk1"/>
                </a:solidFill>
                <a:latin typeface="Arimo"/>
                <a:ea typeface="Arimo"/>
                <a:cs typeface="Arimo"/>
                <a:sym typeface="Arimo"/>
              </a:rPr>
            </a:br>
            <a:r>
              <a:rPr b="1" lang="nl-NL" sz="1150">
                <a:solidFill>
                  <a:schemeClr val="dk1"/>
                </a:solidFill>
                <a:latin typeface="Arial"/>
                <a:ea typeface="Arial"/>
                <a:cs typeface="Arial"/>
                <a:sym typeface="Arial"/>
              </a:rPr>
              <a:t>Wat is rating?</a:t>
            </a:r>
            <a:br>
              <a:rPr b="1" lang="nl-NL" sz="1150">
                <a:solidFill>
                  <a:schemeClr val="dk1"/>
                </a:solidFill>
                <a:latin typeface="Arial"/>
                <a:ea typeface="Arial"/>
                <a:cs typeface="Arial"/>
                <a:sym typeface="Arial"/>
              </a:rPr>
            </a:br>
            <a:r>
              <a:rPr lang="nl-NL" sz="1200">
                <a:solidFill>
                  <a:schemeClr val="dk1"/>
                </a:solidFill>
                <a:latin typeface="Arimo"/>
                <a:ea typeface="Arimo"/>
                <a:cs typeface="Arimo"/>
                <a:sym typeface="Arimo"/>
              </a:rPr>
              <a:t>Naast het coderen van dialogen, wilt u misschien de deelname van studenten beoordelen. Je zou bijvoorbeeld studenten die veel meededen kunnen beoordelen als een '1', die minder meededen als een '2' en die niet veel meededen als een '3'. Er zijn ook bronnen om u te helpen aspecten van het klaslokaal te beoordelen (zie sjablonen 2C en 2D voor groepswerk en 2E en 2F voor deelname aan de hele klas).</a:t>
            </a:r>
            <a:endParaRPr sz="1200">
              <a:solidFill>
                <a:schemeClr val="dk1"/>
              </a:solidFill>
              <a:latin typeface="Arimo"/>
              <a:ea typeface="Arimo"/>
              <a:cs typeface="Arimo"/>
              <a:sym typeface="Arimo"/>
            </a:endParaRPr>
          </a:p>
        </p:txBody>
      </p:sp>
      <p:sp>
        <p:nvSpPr>
          <p:cNvPr id="677" name="Google Shape;677;p42"/>
          <p:cNvSpPr/>
          <p:nvPr/>
        </p:nvSpPr>
        <p:spPr>
          <a:xfrm>
            <a:off x="7783715" y="512325"/>
            <a:ext cx="2717794" cy="1160778"/>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8" name="Google Shape;678;p42"/>
          <p:cNvSpPr txBox="1"/>
          <p:nvPr/>
        </p:nvSpPr>
        <p:spPr>
          <a:xfrm>
            <a:off x="5262662" y="7088779"/>
            <a:ext cx="167005" cy="167005"/>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nl-NL" sz="1000">
                <a:solidFill>
                  <a:schemeClr val="dk1"/>
                </a:solidFill>
                <a:latin typeface="Arial"/>
                <a:ea typeface="Arial"/>
                <a:cs typeface="Arial"/>
                <a:sym typeface="Arial"/>
              </a:rPr>
              <a:t>26</a:t>
            </a:r>
            <a:endParaRPr sz="1000">
              <a:solidFill>
                <a:schemeClr val="dk1"/>
              </a:solidFill>
              <a:latin typeface="Arial"/>
              <a:ea typeface="Arial"/>
              <a:cs typeface="Arial"/>
              <a:sym typeface="Arial"/>
            </a:endParaRPr>
          </a:p>
        </p:txBody>
      </p:sp>
      <p:sp>
        <p:nvSpPr>
          <p:cNvPr id="679" name="Google Shape;679;p42"/>
          <p:cNvSpPr txBox="1"/>
          <p:nvPr/>
        </p:nvSpPr>
        <p:spPr>
          <a:xfrm>
            <a:off x="8470900" y="809625"/>
            <a:ext cx="1870217" cy="584775"/>
          </a:xfrm>
          <a:prstGeom prst="rect">
            <a:avLst/>
          </a:prstGeom>
          <a:solidFill>
            <a:srgbClr val="FAD6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nl-NL" sz="1600">
                <a:solidFill>
                  <a:schemeClr val="lt1"/>
                </a:solidFill>
                <a:latin typeface="Calibri"/>
                <a:ea typeface="Calibri"/>
                <a:cs typeface="Calibri"/>
                <a:sym typeface="Calibri"/>
              </a:rPr>
              <a:t>Onderzoeksplannen en methoden</a:t>
            </a:r>
            <a:endParaRPr b="1" sz="1600">
              <a:solidFill>
                <a:schemeClr val="lt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83" name="Shape 683"/>
        <p:cNvGrpSpPr/>
        <p:nvPr/>
      </p:nvGrpSpPr>
      <p:grpSpPr>
        <a:xfrm>
          <a:off x="0" y="0"/>
          <a:ext cx="0" cy="0"/>
          <a:chOff x="0" y="0"/>
          <a:chExt cx="0" cy="0"/>
        </a:xfrm>
      </p:grpSpPr>
      <p:sp>
        <p:nvSpPr>
          <p:cNvPr id="684" name="Google Shape;684;p43"/>
          <p:cNvSpPr txBox="1"/>
          <p:nvPr/>
        </p:nvSpPr>
        <p:spPr>
          <a:xfrm>
            <a:off x="3975100" y="739528"/>
            <a:ext cx="3729959" cy="492443"/>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nl-NL" sz="1600">
                <a:solidFill>
                  <a:schemeClr val="dk1"/>
                </a:solidFill>
                <a:latin typeface="Arial"/>
                <a:ea typeface="Arial"/>
                <a:cs typeface="Arial"/>
                <a:sym typeface="Arial"/>
              </a:rPr>
              <a:t>Over coderen: uw aanvraag plannen</a:t>
            </a:r>
            <a:br>
              <a:rPr b="1" lang="nl-NL" sz="1600">
                <a:solidFill>
                  <a:schemeClr val="dk1"/>
                </a:solidFill>
                <a:latin typeface="Arial"/>
                <a:ea typeface="Arial"/>
                <a:cs typeface="Arial"/>
                <a:sym typeface="Arial"/>
              </a:rPr>
            </a:br>
            <a:endParaRPr sz="1600">
              <a:solidFill>
                <a:schemeClr val="dk1"/>
              </a:solidFill>
              <a:latin typeface="Arial"/>
              <a:ea typeface="Arial"/>
              <a:cs typeface="Arial"/>
              <a:sym typeface="Arial"/>
            </a:endParaRPr>
          </a:p>
        </p:txBody>
      </p:sp>
      <p:sp>
        <p:nvSpPr>
          <p:cNvPr id="685" name="Google Shape;685;p43"/>
          <p:cNvSpPr txBox="1"/>
          <p:nvPr/>
        </p:nvSpPr>
        <p:spPr>
          <a:xfrm>
            <a:off x="5693924" y="1564521"/>
            <a:ext cx="4705985" cy="3737946"/>
          </a:xfrm>
          <a:prstGeom prst="rect">
            <a:avLst/>
          </a:prstGeom>
          <a:solidFill>
            <a:srgbClr val="D9F1F6"/>
          </a:solidFill>
          <a:ln>
            <a:noFill/>
          </a:ln>
        </p:spPr>
        <p:txBody>
          <a:bodyPr anchorCtr="0" anchor="t" bIns="0" lIns="0" spcFirstLastPara="1" rIns="0" wrap="square" tIns="38100">
            <a:spAutoFit/>
          </a:bodyPr>
          <a:lstStyle/>
          <a:p>
            <a:pPr indent="0" lvl="0" marL="78740" marR="294640" rtl="0" algn="l">
              <a:lnSpc>
                <a:spcPct val="120000"/>
              </a:lnSpc>
              <a:spcBef>
                <a:spcPts val="0"/>
              </a:spcBef>
              <a:spcAft>
                <a:spcPts val="0"/>
              </a:spcAft>
              <a:buNone/>
            </a:pPr>
            <a:r>
              <a:rPr b="1" lang="nl-NL" sz="1200">
                <a:solidFill>
                  <a:schemeClr val="dk1"/>
                </a:solidFill>
                <a:latin typeface="Arial"/>
                <a:ea typeface="Arial"/>
                <a:cs typeface="Arial"/>
                <a:sym typeface="Arial"/>
              </a:rPr>
              <a:t>Reflectiepunt: </a:t>
            </a:r>
            <a:r>
              <a:rPr lang="nl-NL" sz="1200">
                <a:solidFill>
                  <a:schemeClr val="dk1"/>
                </a:solidFill>
                <a:latin typeface="Arial"/>
                <a:ea typeface="Arial"/>
                <a:cs typeface="Arial"/>
                <a:sym typeface="Arial"/>
              </a:rPr>
              <a:t>coderen kan lastig lijken als je er nieuw in bent. Hier zijn enkele tips om u te helpen bij het plannen van uw codering voor uw vraag:</a:t>
            </a:r>
            <a:endParaRPr/>
          </a:p>
          <a:p>
            <a:pPr indent="-171450" lvl="0" marL="250190" marR="294640" rtl="0" algn="l">
              <a:lnSpc>
                <a:spcPct val="120000"/>
              </a:lnSpc>
              <a:spcBef>
                <a:spcPts val="300"/>
              </a:spcBef>
              <a:spcAft>
                <a:spcPts val="0"/>
              </a:spcAft>
              <a:buClr>
                <a:schemeClr val="dk1"/>
              </a:buClr>
              <a:buSzPts val="1200"/>
              <a:buFont typeface="Arial"/>
              <a:buChar char="•"/>
            </a:pPr>
            <a:r>
              <a:rPr lang="nl-NL" sz="1200">
                <a:solidFill>
                  <a:schemeClr val="dk1"/>
                </a:solidFill>
                <a:latin typeface="Arimo"/>
                <a:ea typeface="Arimo"/>
                <a:cs typeface="Arimo"/>
                <a:sym typeface="Arimo"/>
              </a:rPr>
              <a:t>Beslis over een of twee dialoogcodes om naar te kijken voor een onderzoek, dan zul je niet proberen je te concentreren op te veel in de klas</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Bekijk de sjablonen in sectie 2. Denk na over hoe je ze in je klas kunt gebruiken om dialogen op te nemen</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Denk na over de manier waarop je dialogen gaat opnemen en wat dit inhoudt. Moet je opnameapparatuur kopen? Heb je andere volwassenen in je omgeving om te helpen terwijl je persoonlijk codeert (live codering)?</a:t>
            </a:r>
            <a:endParaRPr/>
          </a:p>
          <a:p>
            <a:pPr indent="0" lvl="0" marL="78740" marR="294640" rtl="0" algn="l">
              <a:lnSpc>
                <a:spcPct val="120000"/>
              </a:lnSpc>
              <a:spcBef>
                <a:spcPts val="300"/>
              </a:spcBef>
              <a:spcAft>
                <a:spcPts val="0"/>
              </a:spcAft>
              <a:buNone/>
            </a:pPr>
            <a:r>
              <a:rPr lang="nl-NL" sz="1200">
                <a:solidFill>
                  <a:schemeClr val="dk1"/>
                </a:solidFill>
                <a:latin typeface="Arimo"/>
                <a:ea typeface="Arimo"/>
                <a:cs typeface="Arimo"/>
                <a:sym typeface="Arimo"/>
              </a:rPr>
              <a:t>Gebruik secties 1 en 2 en de videogidsen om u te helpen enkele van uw ideeën voor deze vragen op te schrijven. Deze opmerkingen zullen u helpen om te beslissen over een plan voor uw aanvraag.</a:t>
            </a:r>
            <a:endParaRPr sz="1200">
              <a:solidFill>
                <a:schemeClr val="dk1"/>
              </a:solidFill>
              <a:latin typeface="Arimo"/>
              <a:ea typeface="Arimo"/>
              <a:cs typeface="Arimo"/>
              <a:sym typeface="Arimo"/>
            </a:endParaRPr>
          </a:p>
        </p:txBody>
      </p:sp>
      <p:sp>
        <p:nvSpPr>
          <p:cNvPr id="686" name="Google Shape;686;p43"/>
          <p:cNvSpPr txBox="1"/>
          <p:nvPr/>
        </p:nvSpPr>
        <p:spPr>
          <a:xfrm>
            <a:off x="657859" y="1578609"/>
            <a:ext cx="4677410" cy="279288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7450">
            <a:spAutoFit/>
          </a:bodyPr>
          <a:lstStyle/>
          <a:p>
            <a:pPr indent="0" lvl="0" marL="81915" marR="97155" rtl="0" algn="l">
              <a:lnSpc>
                <a:spcPct val="120800"/>
              </a:lnSpc>
              <a:spcBef>
                <a:spcPts val="0"/>
              </a:spcBef>
              <a:spcAft>
                <a:spcPts val="0"/>
              </a:spcAft>
              <a:buNone/>
            </a:pPr>
            <a:r>
              <a:rPr lang="nl-NL" sz="1200">
                <a:solidFill>
                  <a:schemeClr val="dk1"/>
                </a:solidFill>
                <a:latin typeface="Arimo"/>
                <a:ea typeface="Arimo"/>
                <a:cs typeface="Arimo"/>
                <a:sym typeface="Arimo"/>
              </a:rPr>
              <a:t>Een belangrijke tip voor het coderen tijdens uw onderzoek is om er van tevoren wat oefening in te krijgen. De T-SEDA-video's over coderen hebben activiteiten, zodat u kunt oefenen met het coderen van een aantal opgenomen dialogen.</a:t>
            </a:r>
            <a:br>
              <a:rPr lang="nl-NL" sz="1200">
                <a:solidFill>
                  <a:schemeClr val="dk1"/>
                </a:solidFill>
                <a:latin typeface="Arimo"/>
                <a:ea typeface="Arimo"/>
                <a:cs typeface="Arimo"/>
                <a:sym typeface="Arimo"/>
              </a:rPr>
            </a:br>
            <a:endParaRPr sz="1400">
              <a:solidFill>
                <a:schemeClr val="dk1"/>
              </a:solidFill>
              <a:latin typeface="Times New Roman"/>
              <a:ea typeface="Times New Roman"/>
              <a:cs typeface="Times New Roman"/>
              <a:sym typeface="Times New Roman"/>
            </a:endParaRPr>
          </a:p>
          <a:p>
            <a:pPr indent="0" lvl="0" marL="539115" marR="347345" rtl="0" algn="l">
              <a:lnSpc>
                <a:spcPct val="121700"/>
              </a:lnSpc>
              <a:spcBef>
                <a:spcPts val="0"/>
              </a:spcBef>
              <a:spcAft>
                <a:spcPts val="0"/>
              </a:spcAft>
              <a:buNone/>
            </a:pPr>
            <a:r>
              <a:rPr b="1" lang="nl-NL" sz="1200" u="sng">
                <a:solidFill>
                  <a:schemeClr val="hlink"/>
                </a:solidFill>
                <a:latin typeface="Arial"/>
                <a:ea typeface="Arial"/>
                <a:cs typeface="Arial"/>
                <a:sym typeface="Arial"/>
                <a:hlinkClick r:id="rId3"/>
              </a:rPr>
              <a:t>Video 13: Identificatie van een productieve dialoog: 'voortbouwen op' en 'uitdagend' ideeën</a:t>
            </a:r>
            <a:r>
              <a:rPr b="1" lang="nl-NL" sz="1200" u="sng">
                <a:solidFill>
                  <a:srgbClr val="0000FF"/>
                </a:solidFill>
                <a:latin typeface="Arial"/>
                <a:ea typeface="Arial"/>
                <a:cs typeface="Arial"/>
                <a:sym typeface="Arial"/>
              </a:rPr>
              <a:t> </a:t>
            </a:r>
            <a:br>
              <a:rPr b="1" lang="nl-NL" sz="1200" u="sng">
                <a:solidFill>
                  <a:srgbClr val="0000FF"/>
                </a:solidFill>
                <a:latin typeface="Arial"/>
                <a:ea typeface="Arial"/>
                <a:cs typeface="Arial"/>
                <a:sym typeface="Arial"/>
              </a:rPr>
            </a:br>
            <a:endParaRPr sz="1450">
              <a:solidFill>
                <a:schemeClr val="dk1"/>
              </a:solidFill>
              <a:latin typeface="Times New Roman"/>
              <a:ea typeface="Times New Roman"/>
              <a:cs typeface="Times New Roman"/>
              <a:sym typeface="Times New Roman"/>
            </a:endParaRPr>
          </a:p>
          <a:p>
            <a:pPr indent="0" lvl="0" marL="529590" marR="0" rtl="0" algn="l">
              <a:lnSpc>
                <a:spcPct val="100000"/>
              </a:lnSpc>
              <a:spcBef>
                <a:spcPts val="0"/>
              </a:spcBef>
              <a:spcAft>
                <a:spcPts val="0"/>
              </a:spcAft>
              <a:buNone/>
            </a:pPr>
            <a:r>
              <a:rPr b="1" lang="nl-NL" sz="1200" u="sng">
                <a:solidFill>
                  <a:schemeClr val="hlink"/>
                </a:solidFill>
                <a:latin typeface="Arial"/>
                <a:ea typeface="Arial"/>
                <a:cs typeface="Arial"/>
                <a:sym typeface="Arial"/>
                <a:hlinkClick r:id="rId4"/>
              </a:rPr>
              <a:t>Video 14: Coderen oefenen: dialoog met de hele klas</a:t>
            </a:r>
            <a:br>
              <a:rPr b="1" lang="nl-NL" sz="1200" u="sng">
                <a:solidFill>
                  <a:srgbClr val="0000FF"/>
                </a:solidFill>
                <a:latin typeface="Arial"/>
                <a:ea typeface="Arial"/>
                <a:cs typeface="Arial"/>
                <a:sym typeface="Arial"/>
              </a:rPr>
            </a:br>
            <a:endParaRPr sz="1750">
              <a:solidFill>
                <a:schemeClr val="dk1"/>
              </a:solidFill>
              <a:latin typeface="Times New Roman"/>
              <a:ea typeface="Times New Roman"/>
              <a:cs typeface="Times New Roman"/>
              <a:sym typeface="Times New Roman"/>
            </a:endParaRPr>
          </a:p>
          <a:p>
            <a:pPr indent="0" lvl="0" marL="529590" marR="0" rtl="0" algn="l">
              <a:lnSpc>
                <a:spcPct val="100000"/>
              </a:lnSpc>
              <a:spcBef>
                <a:spcPts val="0"/>
              </a:spcBef>
              <a:spcAft>
                <a:spcPts val="0"/>
              </a:spcAft>
              <a:buNone/>
            </a:pPr>
            <a:r>
              <a:rPr b="1" lang="nl-NL" sz="1200" u="sng">
                <a:solidFill>
                  <a:schemeClr val="hlink"/>
                </a:solidFill>
                <a:latin typeface="Arial"/>
                <a:ea typeface="Arial"/>
                <a:cs typeface="Arial"/>
                <a:sym typeface="Arial"/>
                <a:hlinkClick r:id="rId5"/>
              </a:rPr>
              <a:t>Video 16: Coderen en beoordelen van de kwaliteit van kleine groepsdialogen</a:t>
            </a:r>
            <a:br>
              <a:rPr b="1" lang="nl-NL" sz="1200" u="sng">
                <a:solidFill>
                  <a:srgbClr val="0000FF"/>
                </a:solidFill>
                <a:latin typeface="Arial"/>
                <a:ea typeface="Arial"/>
                <a:cs typeface="Arial"/>
                <a:sym typeface="Arial"/>
              </a:rPr>
            </a:br>
            <a:endParaRPr sz="1200">
              <a:solidFill>
                <a:schemeClr val="dk1"/>
              </a:solidFill>
              <a:latin typeface="Arial"/>
              <a:ea typeface="Arial"/>
              <a:cs typeface="Arial"/>
              <a:sym typeface="Arial"/>
            </a:endParaRPr>
          </a:p>
        </p:txBody>
      </p:sp>
      <p:sp>
        <p:nvSpPr>
          <p:cNvPr id="687" name="Google Shape;687;p43"/>
          <p:cNvSpPr/>
          <p:nvPr/>
        </p:nvSpPr>
        <p:spPr>
          <a:xfrm>
            <a:off x="744099" y="3119000"/>
            <a:ext cx="411473" cy="411478"/>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8" name="Google Shape;688;p43"/>
          <p:cNvSpPr/>
          <p:nvPr/>
        </p:nvSpPr>
        <p:spPr>
          <a:xfrm>
            <a:off x="751725" y="3608585"/>
            <a:ext cx="411475" cy="411479"/>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9" name="Google Shape;689;p43"/>
          <p:cNvSpPr/>
          <p:nvPr/>
        </p:nvSpPr>
        <p:spPr>
          <a:xfrm>
            <a:off x="737749" y="2640210"/>
            <a:ext cx="411473" cy="411479"/>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0" name="Google Shape;690;p43"/>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nl-NL"/>
              <a:t>27</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94" name="Shape 694"/>
        <p:cNvGrpSpPr/>
        <p:nvPr/>
      </p:nvGrpSpPr>
      <p:grpSpPr>
        <a:xfrm>
          <a:off x="0" y="0"/>
          <a:ext cx="0" cy="0"/>
          <a:chOff x="0" y="0"/>
          <a:chExt cx="0" cy="0"/>
        </a:xfrm>
      </p:grpSpPr>
      <p:sp>
        <p:nvSpPr>
          <p:cNvPr id="695" name="Google Shape;695;p44"/>
          <p:cNvSpPr txBox="1"/>
          <p:nvPr/>
        </p:nvSpPr>
        <p:spPr>
          <a:xfrm>
            <a:off x="537844" y="276225"/>
            <a:ext cx="4999990" cy="1155124"/>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7450">
            <a:spAutoFit/>
          </a:bodyPr>
          <a:lstStyle/>
          <a:p>
            <a:pPr indent="0" lvl="0" marL="83185" marR="95250" rtl="0" algn="just">
              <a:lnSpc>
                <a:spcPct val="121100"/>
              </a:lnSpc>
              <a:spcBef>
                <a:spcPts val="0"/>
              </a:spcBef>
              <a:spcAft>
                <a:spcPts val="0"/>
              </a:spcAft>
              <a:buNone/>
            </a:pPr>
            <a:r>
              <a:rPr lang="nl-NL" sz="1200">
                <a:solidFill>
                  <a:schemeClr val="dk1"/>
                </a:solidFill>
                <a:latin typeface="Arimo"/>
                <a:ea typeface="Arimo"/>
                <a:cs typeface="Arimo"/>
                <a:sym typeface="Arimo"/>
              </a:rPr>
              <a:t>Hier zie je een voorbeeld van een gedeelte van de dialoog dat is gecodeerd door 'beurt': elke keer dat een andere persoon spreekt, kijk je naar het coderingskader om te zien of een (of meer dan één) van de codes kan worden toegepast op wat er is gezegd. In dit voorbeeld is de dialoog opgenomen en vervolgens getranscribeerd.</a:t>
            </a:r>
            <a:endParaRPr sz="1200">
              <a:solidFill>
                <a:schemeClr val="dk1"/>
              </a:solidFill>
              <a:latin typeface="Arimo"/>
              <a:ea typeface="Arimo"/>
              <a:cs typeface="Arimo"/>
              <a:sym typeface="Arimo"/>
            </a:endParaRPr>
          </a:p>
        </p:txBody>
      </p:sp>
      <p:sp>
        <p:nvSpPr>
          <p:cNvPr id="696" name="Google Shape;696;p44"/>
          <p:cNvSpPr/>
          <p:nvPr/>
        </p:nvSpPr>
        <p:spPr>
          <a:xfrm>
            <a:off x="635484" y="1991094"/>
            <a:ext cx="1458293" cy="1232535"/>
          </a:xfrm>
          <a:custGeom>
            <a:rect b="b" l="l" r="r" t="t"/>
            <a:pathLst>
              <a:path extrusionOk="0" h="1232535" w="1409064">
                <a:moveTo>
                  <a:pt x="1203642" y="0"/>
                </a:moveTo>
                <a:lnTo>
                  <a:pt x="205422" y="0"/>
                </a:lnTo>
                <a:lnTo>
                  <a:pt x="158321" y="5425"/>
                </a:lnTo>
                <a:lnTo>
                  <a:pt x="115084" y="20879"/>
                </a:lnTo>
                <a:lnTo>
                  <a:pt x="76942" y="45129"/>
                </a:lnTo>
                <a:lnTo>
                  <a:pt x="45129" y="76942"/>
                </a:lnTo>
                <a:lnTo>
                  <a:pt x="20879" y="115084"/>
                </a:lnTo>
                <a:lnTo>
                  <a:pt x="5425" y="158321"/>
                </a:lnTo>
                <a:lnTo>
                  <a:pt x="0" y="205422"/>
                </a:lnTo>
                <a:lnTo>
                  <a:pt x="0" y="1027099"/>
                </a:lnTo>
                <a:lnTo>
                  <a:pt x="5425" y="1074205"/>
                </a:lnTo>
                <a:lnTo>
                  <a:pt x="20879" y="1117446"/>
                </a:lnTo>
                <a:lnTo>
                  <a:pt x="45129" y="1155590"/>
                </a:lnTo>
                <a:lnTo>
                  <a:pt x="76942" y="1187404"/>
                </a:lnTo>
                <a:lnTo>
                  <a:pt x="115084" y="1211654"/>
                </a:lnTo>
                <a:lnTo>
                  <a:pt x="158321" y="1227109"/>
                </a:lnTo>
                <a:lnTo>
                  <a:pt x="205422" y="1232535"/>
                </a:lnTo>
                <a:lnTo>
                  <a:pt x="1203642" y="1232535"/>
                </a:lnTo>
                <a:lnTo>
                  <a:pt x="1250743" y="1227109"/>
                </a:lnTo>
                <a:lnTo>
                  <a:pt x="1293980" y="1211654"/>
                </a:lnTo>
                <a:lnTo>
                  <a:pt x="1332122" y="1187404"/>
                </a:lnTo>
                <a:lnTo>
                  <a:pt x="1363935" y="1155590"/>
                </a:lnTo>
                <a:lnTo>
                  <a:pt x="1388185" y="1117446"/>
                </a:lnTo>
                <a:lnTo>
                  <a:pt x="1403639" y="1074205"/>
                </a:lnTo>
                <a:lnTo>
                  <a:pt x="1409065" y="1027099"/>
                </a:lnTo>
                <a:lnTo>
                  <a:pt x="1409065" y="205422"/>
                </a:lnTo>
                <a:lnTo>
                  <a:pt x="1403639" y="158321"/>
                </a:lnTo>
                <a:lnTo>
                  <a:pt x="1388185" y="115084"/>
                </a:lnTo>
                <a:lnTo>
                  <a:pt x="1363935" y="76942"/>
                </a:lnTo>
                <a:lnTo>
                  <a:pt x="1332122" y="45129"/>
                </a:lnTo>
                <a:lnTo>
                  <a:pt x="1293980" y="20879"/>
                </a:lnTo>
                <a:lnTo>
                  <a:pt x="1250743" y="5425"/>
                </a:lnTo>
                <a:lnTo>
                  <a:pt x="1203642"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7" name="Google Shape;697;p44"/>
          <p:cNvSpPr txBox="1"/>
          <p:nvPr/>
        </p:nvSpPr>
        <p:spPr>
          <a:xfrm>
            <a:off x="721746" y="2150469"/>
            <a:ext cx="1424949" cy="977512"/>
          </a:xfrm>
          <a:prstGeom prst="rect">
            <a:avLst/>
          </a:prstGeom>
          <a:noFill/>
          <a:ln>
            <a:noFill/>
          </a:ln>
        </p:spPr>
        <p:txBody>
          <a:bodyPr anchorCtr="0" anchor="t" bIns="0" lIns="0" spcFirstLastPara="1" rIns="0" wrap="square" tIns="625">
            <a:spAutoFit/>
          </a:bodyPr>
          <a:lstStyle/>
          <a:p>
            <a:pPr indent="0" lvl="0" marL="12700" marR="5080" rtl="0" algn="l">
              <a:lnSpc>
                <a:spcPct val="120000"/>
              </a:lnSpc>
              <a:spcBef>
                <a:spcPts val="0"/>
              </a:spcBef>
              <a:spcAft>
                <a:spcPts val="0"/>
              </a:spcAft>
              <a:buNone/>
            </a:pPr>
            <a:r>
              <a:rPr lang="nl-NL" sz="1000">
                <a:solidFill>
                  <a:schemeClr val="dk1"/>
                </a:solidFill>
                <a:latin typeface="Arimo"/>
                <a:ea typeface="Arimo"/>
                <a:cs typeface="Arimo"/>
                <a:sym typeface="Arimo"/>
              </a:rPr>
              <a:t>Elke andere wending krijgt een andere beurt</a:t>
            </a:r>
            <a:br>
              <a:rPr lang="nl-NL" sz="1000">
                <a:solidFill>
                  <a:schemeClr val="dk1"/>
                </a:solidFill>
                <a:latin typeface="Arimo"/>
                <a:ea typeface="Arimo"/>
                <a:cs typeface="Arimo"/>
                <a:sym typeface="Arimo"/>
              </a:rPr>
            </a:br>
            <a:r>
              <a:rPr lang="nl-NL" sz="1000">
                <a:solidFill>
                  <a:schemeClr val="dk1"/>
                </a:solidFill>
                <a:latin typeface="Arimo"/>
                <a:ea typeface="Arimo"/>
                <a:cs typeface="Arimo"/>
                <a:sym typeface="Arimo"/>
              </a:rPr>
              <a:t>nummer voor eenvoudige identificatie</a:t>
            </a:r>
            <a:br>
              <a:rPr lang="nl-NL" sz="1200">
                <a:solidFill>
                  <a:schemeClr val="dk1"/>
                </a:solidFill>
                <a:latin typeface="Arimo"/>
                <a:ea typeface="Arimo"/>
                <a:cs typeface="Arimo"/>
                <a:sym typeface="Arimo"/>
              </a:rPr>
            </a:br>
            <a:endParaRPr sz="1200">
              <a:solidFill>
                <a:schemeClr val="dk1"/>
              </a:solidFill>
              <a:latin typeface="Arimo"/>
              <a:ea typeface="Arimo"/>
              <a:cs typeface="Arimo"/>
              <a:sym typeface="Arimo"/>
            </a:endParaRPr>
          </a:p>
        </p:txBody>
      </p:sp>
      <p:sp>
        <p:nvSpPr>
          <p:cNvPr id="698" name="Google Shape;698;p44"/>
          <p:cNvSpPr/>
          <p:nvPr/>
        </p:nvSpPr>
        <p:spPr>
          <a:xfrm>
            <a:off x="3063755" y="1763903"/>
            <a:ext cx="1557020" cy="703580"/>
          </a:xfrm>
          <a:custGeom>
            <a:rect b="b" l="l" r="r" t="t"/>
            <a:pathLst>
              <a:path extrusionOk="0" h="703580" w="1557020">
                <a:moveTo>
                  <a:pt x="1439760" y="0"/>
                </a:moveTo>
                <a:lnTo>
                  <a:pt x="117271" y="0"/>
                </a:lnTo>
                <a:lnTo>
                  <a:pt x="71623" y="9215"/>
                </a:lnTo>
                <a:lnTo>
                  <a:pt x="34347" y="34347"/>
                </a:lnTo>
                <a:lnTo>
                  <a:pt x="9215" y="71623"/>
                </a:lnTo>
                <a:lnTo>
                  <a:pt x="0" y="117271"/>
                </a:lnTo>
                <a:lnTo>
                  <a:pt x="0" y="586320"/>
                </a:lnTo>
                <a:lnTo>
                  <a:pt x="9215" y="631969"/>
                </a:lnTo>
                <a:lnTo>
                  <a:pt x="34347" y="669245"/>
                </a:lnTo>
                <a:lnTo>
                  <a:pt x="71623" y="694377"/>
                </a:lnTo>
                <a:lnTo>
                  <a:pt x="117271" y="703592"/>
                </a:lnTo>
                <a:lnTo>
                  <a:pt x="1439760" y="703592"/>
                </a:lnTo>
                <a:lnTo>
                  <a:pt x="1485402" y="694377"/>
                </a:lnTo>
                <a:lnTo>
                  <a:pt x="1522674" y="669245"/>
                </a:lnTo>
                <a:lnTo>
                  <a:pt x="1547804" y="631969"/>
                </a:lnTo>
                <a:lnTo>
                  <a:pt x="1557020" y="586320"/>
                </a:lnTo>
                <a:lnTo>
                  <a:pt x="1557020" y="117271"/>
                </a:lnTo>
                <a:lnTo>
                  <a:pt x="1547804" y="71623"/>
                </a:lnTo>
                <a:lnTo>
                  <a:pt x="1522674" y="34347"/>
                </a:lnTo>
                <a:lnTo>
                  <a:pt x="1485402" y="9215"/>
                </a:lnTo>
                <a:lnTo>
                  <a:pt x="1439760"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9" name="Google Shape;699;p44"/>
          <p:cNvSpPr txBox="1"/>
          <p:nvPr/>
        </p:nvSpPr>
        <p:spPr>
          <a:xfrm>
            <a:off x="3209149" y="1818370"/>
            <a:ext cx="1239520" cy="733214"/>
          </a:xfrm>
          <a:prstGeom prst="rect">
            <a:avLst/>
          </a:prstGeom>
          <a:noFill/>
          <a:ln>
            <a:noFill/>
          </a:ln>
        </p:spPr>
        <p:txBody>
          <a:bodyPr anchorCtr="0" anchor="t" bIns="0" lIns="0" spcFirstLastPara="1" rIns="0" wrap="square" tIns="0">
            <a:spAutoFit/>
          </a:bodyPr>
          <a:lstStyle/>
          <a:p>
            <a:pPr indent="0" lvl="0" marL="12700" marR="5080" rtl="0" algn="l">
              <a:lnSpc>
                <a:spcPct val="121700"/>
              </a:lnSpc>
              <a:spcBef>
                <a:spcPts val="0"/>
              </a:spcBef>
              <a:spcAft>
                <a:spcPts val="0"/>
              </a:spcAft>
              <a:buNone/>
            </a:pPr>
            <a:r>
              <a:rPr lang="nl-NL" sz="1000">
                <a:solidFill>
                  <a:schemeClr val="dk1"/>
                </a:solidFill>
                <a:latin typeface="Arimo"/>
                <a:ea typeface="Arimo"/>
                <a:cs typeface="Arimo"/>
                <a:sym typeface="Arimo"/>
              </a:rPr>
              <a:t>De naam van elke spreker wordt opgenomen</a:t>
            </a:r>
            <a:br>
              <a:rPr lang="nl-NL" sz="1000">
                <a:solidFill>
                  <a:schemeClr val="dk1"/>
                </a:solidFill>
                <a:latin typeface="Arimo"/>
                <a:ea typeface="Arimo"/>
                <a:cs typeface="Arimo"/>
                <a:sym typeface="Arimo"/>
              </a:rPr>
            </a:br>
            <a:endParaRPr sz="1000">
              <a:solidFill>
                <a:schemeClr val="dk1"/>
              </a:solidFill>
              <a:latin typeface="Arimo"/>
              <a:ea typeface="Arimo"/>
              <a:cs typeface="Arimo"/>
              <a:sym typeface="Arimo"/>
            </a:endParaRPr>
          </a:p>
        </p:txBody>
      </p:sp>
      <p:sp>
        <p:nvSpPr>
          <p:cNvPr id="700" name="Google Shape;700;p44"/>
          <p:cNvSpPr/>
          <p:nvPr/>
        </p:nvSpPr>
        <p:spPr>
          <a:xfrm>
            <a:off x="6814064" y="2203332"/>
            <a:ext cx="1744345" cy="661035"/>
          </a:xfrm>
          <a:custGeom>
            <a:rect b="b" l="l" r="r" t="t"/>
            <a:pathLst>
              <a:path extrusionOk="0" h="661035" w="1744345">
                <a:moveTo>
                  <a:pt x="1634172" y="0"/>
                </a:moveTo>
                <a:lnTo>
                  <a:pt x="110172" y="0"/>
                </a:lnTo>
                <a:lnTo>
                  <a:pt x="67288" y="8658"/>
                </a:lnTo>
                <a:lnTo>
                  <a:pt x="32269" y="32269"/>
                </a:lnTo>
                <a:lnTo>
                  <a:pt x="8658" y="67288"/>
                </a:lnTo>
                <a:lnTo>
                  <a:pt x="0" y="110172"/>
                </a:lnTo>
                <a:lnTo>
                  <a:pt x="0" y="550862"/>
                </a:lnTo>
                <a:lnTo>
                  <a:pt x="8658" y="593746"/>
                </a:lnTo>
                <a:lnTo>
                  <a:pt x="32269" y="628765"/>
                </a:lnTo>
                <a:lnTo>
                  <a:pt x="67288" y="652376"/>
                </a:lnTo>
                <a:lnTo>
                  <a:pt x="110172" y="661035"/>
                </a:lnTo>
                <a:lnTo>
                  <a:pt x="1634172" y="661035"/>
                </a:lnTo>
                <a:lnTo>
                  <a:pt x="1677056" y="652376"/>
                </a:lnTo>
                <a:lnTo>
                  <a:pt x="1712075" y="628765"/>
                </a:lnTo>
                <a:lnTo>
                  <a:pt x="1735686" y="593746"/>
                </a:lnTo>
                <a:lnTo>
                  <a:pt x="1744345" y="550862"/>
                </a:lnTo>
                <a:lnTo>
                  <a:pt x="1744345" y="110172"/>
                </a:lnTo>
                <a:lnTo>
                  <a:pt x="1735686" y="67288"/>
                </a:lnTo>
                <a:lnTo>
                  <a:pt x="1712075" y="32269"/>
                </a:lnTo>
                <a:lnTo>
                  <a:pt x="1677056" y="8658"/>
                </a:lnTo>
                <a:lnTo>
                  <a:pt x="1634172"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1" name="Google Shape;701;p44"/>
          <p:cNvSpPr txBox="1"/>
          <p:nvPr/>
        </p:nvSpPr>
        <p:spPr>
          <a:xfrm>
            <a:off x="6969125" y="2289509"/>
            <a:ext cx="1425575" cy="607539"/>
          </a:xfrm>
          <a:prstGeom prst="rect">
            <a:avLst/>
          </a:prstGeom>
          <a:noFill/>
          <a:ln>
            <a:noFill/>
          </a:ln>
        </p:spPr>
        <p:txBody>
          <a:bodyPr anchorCtr="0" anchor="t" bIns="0" lIns="0" spcFirstLastPara="1" rIns="0" wrap="square" tIns="0">
            <a:spAutoFit/>
          </a:bodyPr>
          <a:lstStyle/>
          <a:p>
            <a:pPr indent="0" lvl="0" marL="12700" marR="5080" rtl="0" algn="l">
              <a:lnSpc>
                <a:spcPct val="120000"/>
              </a:lnSpc>
              <a:spcBef>
                <a:spcPts val="0"/>
              </a:spcBef>
              <a:spcAft>
                <a:spcPts val="0"/>
              </a:spcAft>
              <a:buNone/>
            </a:pPr>
            <a:r>
              <a:rPr lang="nl-NL" sz="1000">
                <a:solidFill>
                  <a:schemeClr val="dk1"/>
                </a:solidFill>
                <a:latin typeface="Arimo"/>
                <a:ea typeface="Arimo"/>
                <a:cs typeface="Arimo"/>
                <a:sym typeface="Arimo"/>
              </a:rPr>
              <a:t>Elke beurt wordt in een aparte regel toegevoegd</a:t>
            </a:r>
            <a:br>
              <a:rPr lang="nl-NL" sz="1200">
                <a:solidFill>
                  <a:schemeClr val="dk1"/>
                </a:solidFill>
                <a:latin typeface="Arimo"/>
                <a:ea typeface="Arimo"/>
                <a:cs typeface="Arimo"/>
                <a:sym typeface="Arimo"/>
              </a:rPr>
            </a:br>
            <a:endParaRPr sz="1200">
              <a:solidFill>
                <a:schemeClr val="dk1"/>
              </a:solidFill>
              <a:latin typeface="Arimo"/>
              <a:ea typeface="Arimo"/>
              <a:cs typeface="Arimo"/>
              <a:sym typeface="Arimo"/>
            </a:endParaRPr>
          </a:p>
        </p:txBody>
      </p:sp>
      <p:sp>
        <p:nvSpPr>
          <p:cNvPr id="702" name="Google Shape;702;p44"/>
          <p:cNvSpPr/>
          <p:nvPr/>
        </p:nvSpPr>
        <p:spPr>
          <a:xfrm>
            <a:off x="8358530" y="3253371"/>
            <a:ext cx="1913255" cy="1125220"/>
          </a:xfrm>
          <a:custGeom>
            <a:rect b="b" l="l" r="r" t="t"/>
            <a:pathLst>
              <a:path extrusionOk="0" h="1125220" w="1913254">
                <a:moveTo>
                  <a:pt x="1725714" y="0"/>
                </a:moveTo>
                <a:lnTo>
                  <a:pt x="187540" y="0"/>
                </a:lnTo>
                <a:lnTo>
                  <a:pt x="137683" y="6698"/>
                </a:lnTo>
                <a:lnTo>
                  <a:pt x="92883" y="25603"/>
                </a:lnTo>
                <a:lnTo>
                  <a:pt x="54927" y="54927"/>
                </a:lnTo>
                <a:lnTo>
                  <a:pt x="25603" y="92883"/>
                </a:lnTo>
                <a:lnTo>
                  <a:pt x="6698" y="137683"/>
                </a:lnTo>
                <a:lnTo>
                  <a:pt x="0" y="187540"/>
                </a:lnTo>
                <a:lnTo>
                  <a:pt x="0" y="937679"/>
                </a:lnTo>
                <a:lnTo>
                  <a:pt x="6698" y="987536"/>
                </a:lnTo>
                <a:lnTo>
                  <a:pt x="25603" y="1032336"/>
                </a:lnTo>
                <a:lnTo>
                  <a:pt x="54927" y="1070292"/>
                </a:lnTo>
                <a:lnTo>
                  <a:pt x="92883" y="1099616"/>
                </a:lnTo>
                <a:lnTo>
                  <a:pt x="137683" y="1118521"/>
                </a:lnTo>
                <a:lnTo>
                  <a:pt x="187540" y="1125220"/>
                </a:lnTo>
                <a:lnTo>
                  <a:pt x="1725714" y="1125220"/>
                </a:lnTo>
                <a:lnTo>
                  <a:pt x="1775571" y="1118521"/>
                </a:lnTo>
                <a:lnTo>
                  <a:pt x="1820371" y="1099616"/>
                </a:lnTo>
                <a:lnTo>
                  <a:pt x="1858327" y="1070292"/>
                </a:lnTo>
                <a:lnTo>
                  <a:pt x="1887651" y="1032336"/>
                </a:lnTo>
                <a:lnTo>
                  <a:pt x="1906556" y="987536"/>
                </a:lnTo>
                <a:lnTo>
                  <a:pt x="1913255" y="937679"/>
                </a:lnTo>
                <a:lnTo>
                  <a:pt x="1913255" y="187540"/>
                </a:lnTo>
                <a:lnTo>
                  <a:pt x="1906556" y="137683"/>
                </a:lnTo>
                <a:lnTo>
                  <a:pt x="1887651" y="92883"/>
                </a:lnTo>
                <a:lnTo>
                  <a:pt x="1858327" y="54927"/>
                </a:lnTo>
                <a:lnTo>
                  <a:pt x="1820371" y="25603"/>
                </a:lnTo>
                <a:lnTo>
                  <a:pt x="1775571" y="6698"/>
                </a:lnTo>
                <a:lnTo>
                  <a:pt x="1725714"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3" name="Google Shape;703;p44"/>
          <p:cNvSpPr txBox="1"/>
          <p:nvPr/>
        </p:nvSpPr>
        <p:spPr>
          <a:xfrm>
            <a:off x="8511613" y="3319270"/>
            <a:ext cx="1690370" cy="722314"/>
          </a:xfrm>
          <a:prstGeom prst="rect">
            <a:avLst/>
          </a:prstGeom>
          <a:noFill/>
          <a:ln>
            <a:noFill/>
          </a:ln>
        </p:spPr>
        <p:txBody>
          <a:bodyPr anchorCtr="0" anchor="t" bIns="0" lIns="0" spcFirstLastPara="1" rIns="0" wrap="square" tIns="625">
            <a:spAutoFit/>
          </a:bodyPr>
          <a:lstStyle/>
          <a:p>
            <a:pPr indent="0" lvl="0" marL="12700" marR="5080" rtl="0" algn="l">
              <a:lnSpc>
                <a:spcPct val="120000"/>
              </a:lnSpc>
              <a:spcBef>
                <a:spcPts val="0"/>
              </a:spcBef>
              <a:spcAft>
                <a:spcPts val="0"/>
              </a:spcAft>
              <a:buNone/>
            </a:pPr>
            <a:r>
              <a:rPr lang="nl-NL" sz="1000">
                <a:solidFill>
                  <a:schemeClr val="dk1"/>
                </a:solidFill>
                <a:latin typeface="Arial"/>
                <a:ea typeface="Arial"/>
                <a:cs typeface="Arial"/>
                <a:sym typeface="Arial"/>
              </a:rPr>
              <a:t>U kunt de code identificeren door te controleren wat er is geweest</a:t>
            </a:r>
            <a:br>
              <a:rPr lang="nl-NL" sz="1000">
                <a:solidFill>
                  <a:schemeClr val="dk1"/>
                </a:solidFill>
                <a:latin typeface="Arial"/>
                <a:ea typeface="Arial"/>
                <a:cs typeface="Arial"/>
                <a:sym typeface="Arial"/>
              </a:rPr>
            </a:br>
            <a:r>
              <a:rPr lang="nl-NL" sz="1000">
                <a:solidFill>
                  <a:schemeClr val="dk1"/>
                </a:solidFill>
                <a:latin typeface="Arial"/>
                <a:ea typeface="Arial"/>
                <a:cs typeface="Arial"/>
                <a:sym typeface="Arial"/>
              </a:rPr>
              <a:t>in hoofdstuk 1 tegen het coderingskader ingegaan.</a:t>
            </a:r>
            <a:endParaRPr sz="1000">
              <a:solidFill>
                <a:schemeClr val="dk1"/>
              </a:solidFill>
              <a:latin typeface="Arial"/>
              <a:ea typeface="Arial"/>
              <a:cs typeface="Arial"/>
              <a:sym typeface="Arial"/>
            </a:endParaRPr>
          </a:p>
        </p:txBody>
      </p:sp>
      <p:sp>
        <p:nvSpPr>
          <p:cNvPr id="704" name="Google Shape;704;p44"/>
          <p:cNvSpPr/>
          <p:nvPr/>
        </p:nvSpPr>
        <p:spPr>
          <a:xfrm>
            <a:off x="2704744" y="2115693"/>
            <a:ext cx="1305064" cy="130507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5" name="Google Shape;705;p44"/>
          <p:cNvSpPr/>
          <p:nvPr/>
        </p:nvSpPr>
        <p:spPr>
          <a:xfrm>
            <a:off x="5723166" y="2141760"/>
            <a:ext cx="831919" cy="485646"/>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6" name="Google Shape;706;p44"/>
          <p:cNvSpPr/>
          <p:nvPr/>
        </p:nvSpPr>
        <p:spPr>
          <a:xfrm>
            <a:off x="5896305" y="1986529"/>
            <a:ext cx="1317560" cy="1317555"/>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7" name="Google Shape;707;p44"/>
          <p:cNvSpPr/>
          <p:nvPr/>
        </p:nvSpPr>
        <p:spPr>
          <a:xfrm>
            <a:off x="9084667" y="4453291"/>
            <a:ext cx="329105" cy="1351149"/>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8" name="Google Shape;708;p44"/>
          <p:cNvSpPr/>
          <p:nvPr/>
        </p:nvSpPr>
        <p:spPr>
          <a:xfrm>
            <a:off x="7733524" y="4025466"/>
            <a:ext cx="1680248" cy="1680252"/>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9" name="Google Shape;709;p44"/>
          <p:cNvSpPr/>
          <p:nvPr/>
        </p:nvSpPr>
        <p:spPr>
          <a:xfrm>
            <a:off x="1378242" y="3665249"/>
            <a:ext cx="550283" cy="790653"/>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0" name="Google Shape;710;p44"/>
          <p:cNvSpPr/>
          <p:nvPr/>
        </p:nvSpPr>
        <p:spPr>
          <a:xfrm>
            <a:off x="1403839" y="2748497"/>
            <a:ext cx="1340929" cy="1340932"/>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1" name="Google Shape;711;p44"/>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nl-NL"/>
              <a:t>28</a:t>
            </a:r>
            <a:endParaRPr/>
          </a:p>
        </p:txBody>
      </p:sp>
      <p:graphicFrame>
        <p:nvGraphicFramePr>
          <p:cNvPr id="712" name="Google Shape;712;p44"/>
          <p:cNvGraphicFramePr/>
          <p:nvPr/>
        </p:nvGraphicFramePr>
        <p:xfrm>
          <a:off x="2374900" y="3188492"/>
          <a:ext cx="3000000" cy="3000000"/>
        </p:xfrm>
        <a:graphic>
          <a:graphicData uri="http://schemas.openxmlformats.org/drawingml/2006/table">
            <a:tbl>
              <a:tblPr>
                <a:noFill/>
                <a:tableStyleId>{9D93C154-7783-4E5A-BD0C-5055F433870D}</a:tableStyleId>
              </a:tblPr>
              <a:tblGrid>
                <a:gridCol w="489150"/>
                <a:gridCol w="708325"/>
                <a:gridCol w="3824350"/>
                <a:gridCol w="845550"/>
              </a:tblGrid>
              <a:tr h="152400">
                <a:tc>
                  <a:txBody>
                    <a:bodyPr/>
                    <a:lstStyle/>
                    <a:p>
                      <a:pPr indent="0" lvl="0" marL="0" marR="0" rtl="0" algn="l">
                        <a:spcBef>
                          <a:spcPts val="0"/>
                        </a:spcBef>
                        <a:spcAft>
                          <a:spcPts val="0"/>
                        </a:spcAft>
                        <a:buNone/>
                      </a:pPr>
                      <a:r>
                        <a:rPr lang="nl-NL" sz="1200"/>
                        <a:t>223</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nl-NL" sz="1200"/>
                        <a:t>Matthew</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nl-NL" sz="1200"/>
                        <a:t>If you looked at it, 300 grams would be a lot closer to 500, as Aria said, than it would be to 0 kilograms.  So it would be-, I think it would be further along.</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nl-NL" sz="1100"/>
                        <a:t>RE, Q</a:t>
                      </a:r>
                      <a:endParaRPr sz="1200">
                        <a:latin typeface="Calibri"/>
                        <a:ea typeface="Calibri"/>
                        <a:cs typeface="Calibri"/>
                        <a:sym typeface="Calibri"/>
                      </a:endParaRPr>
                    </a:p>
                  </a:txBody>
                  <a:tcPr marT="0" marB="0" marR="68575" marL="68575">
                    <a:solidFill>
                      <a:srgbClr val="FDE9D8"/>
                    </a:solidFill>
                  </a:tcPr>
                </a:tc>
              </a:tr>
              <a:tr h="152400">
                <a:tc>
                  <a:txBody>
                    <a:bodyPr/>
                    <a:lstStyle/>
                    <a:p>
                      <a:pPr indent="0" lvl="0" marL="0" marR="0" rtl="0" algn="l">
                        <a:spcBef>
                          <a:spcPts val="0"/>
                        </a:spcBef>
                        <a:spcAft>
                          <a:spcPts val="0"/>
                        </a:spcAft>
                        <a:buNone/>
                      </a:pPr>
                      <a:r>
                        <a:rPr lang="nl-NL" sz="1200"/>
                        <a:t>224</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nl-NL" sz="1200"/>
                        <a:t>Teacher</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nl-NL" sz="1200"/>
                        <a:t>So you're disagreeing with where it's going at the moment.  You'd like it moved closer to 500?</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nl-NL" sz="1100"/>
                        <a:t>IB</a:t>
                      </a:r>
                      <a:endParaRPr sz="1200">
                        <a:latin typeface="Calibri"/>
                        <a:ea typeface="Calibri"/>
                        <a:cs typeface="Calibri"/>
                        <a:sym typeface="Calibri"/>
                      </a:endParaRPr>
                    </a:p>
                  </a:txBody>
                  <a:tcPr marT="0" marB="0" marR="68575" marL="68575">
                    <a:solidFill>
                      <a:srgbClr val="FDE9D8"/>
                    </a:solidFill>
                  </a:tcPr>
                </a:tc>
              </a:tr>
              <a:tr h="152400">
                <a:tc>
                  <a:txBody>
                    <a:bodyPr/>
                    <a:lstStyle/>
                    <a:p>
                      <a:pPr indent="0" lvl="0" marL="0" marR="0" rtl="0" algn="l">
                        <a:spcBef>
                          <a:spcPts val="0"/>
                        </a:spcBef>
                        <a:spcAft>
                          <a:spcPts val="0"/>
                        </a:spcAft>
                        <a:buNone/>
                      </a:pPr>
                      <a:r>
                        <a:rPr lang="nl-NL" sz="1200"/>
                        <a:t>225</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nl-NL" sz="1200"/>
                        <a:t>Aria</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nl-NL" sz="1200"/>
                        <a:t>I think I agree with Matthew.</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nl-NL" sz="1200"/>
                        <a:t> </a:t>
                      </a:r>
                      <a:endParaRPr sz="1200">
                        <a:latin typeface="Calibri"/>
                        <a:ea typeface="Calibri"/>
                        <a:cs typeface="Calibri"/>
                        <a:sym typeface="Calibri"/>
                      </a:endParaRPr>
                    </a:p>
                  </a:txBody>
                  <a:tcPr marT="0" marB="0" marR="68575" marL="68575">
                    <a:solidFill>
                      <a:srgbClr val="FDE9D8"/>
                    </a:solidFill>
                  </a:tcPr>
                </a:tc>
              </a:tr>
              <a:tr h="152400">
                <a:tc>
                  <a:txBody>
                    <a:bodyPr/>
                    <a:lstStyle/>
                    <a:p>
                      <a:pPr indent="0" lvl="0" marL="0" marR="0" rtl="0" algn="l">
                        <a:spcBef>
                          <a:spcPts val="0"/>
                        </a:spcBef>
                        <a:spcAft>
                          <a:spcPts val="0"/>
                        </a:spcAft>
                        <a:buNone/>
                      </a:pPr>
                      <a:r>
                        <a:rPr lang="nl-NL" sz="1200"/>
                        <a:t>226</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nl-NL" sz="1200"/>
                        <a:t>Teacher</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nl-NL" sz="1200"/>
                        <a:t>You agree with Matthew.  Go on then, move it if you want to.</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nl-NL" sz="1100"/>
                        <a:t>IRE</a:t>
                      </a:r>
                      <a:endParaRPr sz="1200">
                        <a:latin typeface="Calibri"/>
                        <a:ea typeface="Calibri"/>
                        <a:cs typeface="Calibri"/>
                        <a:sym typeface="Calibri"/>
                      </a:endParaRPr>
                    </a:p>
                  </a:txBody>
                  <a:tcPr marT="0" marB="0" marR="68575" marL="68575">
                    <a:solidFill>
                      <a:srgbClr val="FDE9D8"/>
                    </a:solidFill>
                  </a:tcPr>
                </a:tc>
              </a:tr>
              <a:tr h="152400">
                <a:tc gridSpan="3">
                  <a:txBody>
                    <a:bodyPr/>
                    <a:lstStyle/>
                    <a:p>
                      <a:pPr indent="0" lvl="0" marL="0" marR="0" rtl="0" algn="l">
                        <a:spcBef>
                          <a:spcPts val="0"/>
                        </a:spcBef>
                        <a:spcAft>
                          <a:spcPts val="0"/>
                        </a:spcAft>
                        <a:buNone/>
                      </a:pPr>
                      <a:r>
                        <a:rPr lang="nl-NL" sz="1200"/>
                        <a:t>After a few turns, a student stuck 0.9 kg on the number line. Another student is hesitant about the previous answer and challenges the positioning as follows…</a:t>
                      </a:r>
                      <a:endParaRPr sz="1200">
                        <a:latin typeface="Calibri"/>
                        <a:ea typeface="Calibri"/>
                        <a:cs typeface="Calibri"/>
                        <a:sym typeface="Calibri"/>
                      </a:endParaRPr>
                    </a:p>
                  </a:txBody>
                  <a:tcPr marT="0" marB="0" marR="68575" marL="68575">
                    <a:solidFill>
                      <a:srgbClr val="FDE9D8"/>
                    </a:solidFill>
                  </a:tcPr>
                </a:tc>
                <a:tc hMerge="1"/>
                <a:tc hMerge="1"/>
                <a:tc>
                  <a:txBody>
                    <a:bodyPr/>
                    <a:lstStyle/>
                    <a:p>
                      <a:pPr indent="0" lvl="0" marL="0" marR="0" rtl="0" algn="l">
                        <a:spcBef>
                          <a:spcPts val="0"/>
                        </a:spcBef>
                        <a:spcAft>
                          <a:spcPts val="0"/>
                        </a:spcAft>
                        <a:buNone/>
                      </a:pPr>
                      <a:r>
                        <a:rPr lang="nl-NL" sz="1200"/>
                        <a:t> </a:t>
                      </a:r>
                      <a:endParaRPr sz="1200">
                        <a:latin typeface="Calibri"/>
                        <a:ea typeface="Calibri"/>
                        <a:cs typeface="Calibri"/>
                        <a:sym typeface="Calibri"/>
                      </a:endParaRPr>
                    </a:p>
                  </a:txBody>
                  <a:tcPr marT="0" marB="0" marR="68575" marL="68575">
                    <a:solidFill>
                      <a:srgbClr val="FDE9D8"/>
                    </a:solidFill>
                  </a:tcPr>
                </a:tc>
              </a:tr>
              <a:tr h="152400">
                <a:tc>
                  <a:txBody>
                    <a:bodyPr/>
                    <a:lstStyle/>
                    <a:p>
                      <a:pPr indent="0" lvl="0" marL="0" marR="0" rtl="0" algn="l">
                        <a:spcBef>
                          <a:spcPts val="0"/>
                        </a:spcBef>
                        <a:spcAft>
                          <a:spcPts val="0"/>
                        </a:spcAft>
                        <a:buNone/>
                      </a:pPr>
                      <a:r>
                        <a:rPr lang="nl-NL" sz="1200"/>
                        <a:t>268</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nl-NL" sz="1200"/>
                        <a:t>Dillis</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nl-NL" sz="1200"/>
                        <a:t>I think it will be-, because 0's bigger than 0.-, is 0 bigger than 0.9? Would it be before the 0 kilograms?</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nl-NL" sz="1050"/>
                        <a:t> R</a:t>
                      </a:r>
                      <a:endParaRPr sz="1200">
                        <a:latin typeface="Calibri"/>
                        <a:ea typeface="Calibri"/>
                        <a:cs typeface="Calibri"/>
                        <a:sym typeface="Calibri"/>
                      </a:endParaRPr>
                    </a:p>
                  </a:txBody>
                  <a:tcPr marT="0" marB="0" marR="68575" marL="68575">
                    <a:solidFill>
                      <a:srgbClr val="FDE9D8"/>
                    </a:solidFill>
                  </a:tcPr>
                </a:tc>
              </a:tr>
              <a:tr h="152400">
                <a:tc>
                  <a:txBody>
                    <a:bodyPr/>
                    <a:lstStyle/>
                    <a:p>
                      <a:pPr indent="0" lvl="0" marL="0" marR="0" rtl="0" algn="l">
                        <a:spcBef>
                          <a:spcPts val="0"/>
                        </a:spcBef>
                        <a:spcAft>
                          <a:spcPts val="0"/>
                        </a:spcAft>
                        <a:buNone/>
                      </a:pPr>
                      <a:r>
                        <a:rPr lang="nl-NL" sz="1200"/>
                        <a:t>269</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nl-NL" sz="1200"/>
                        <a:t>Teacher</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nl-NL" sz="1200"/>
                        <a:t>OK, good question, Dillis. I like your questions this morning. What do we think? Which one is bigger:  0 or 0.9? ((Some hands raised)) Cody.</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nl-NL" sz="1050"/>
                        <a:t> IB</a:t>
                      </a:r>
                      <a:endParaRPr sz="1200">
                        <a:latin typeface="Calibri"/>
                        <a:ea typeface="Calibri"/>
                        <a:cs typeface="Calibri"/>
                        <a:sym typeface="Calibri"/>
                      </a:endParaRPr>
                    </a:p>
                  </a:txBody>
                  <a:tcPr marT="0" marB="0" marR="68575" marL="68575">
                    <a:solidFill>
                      <a:srgbClr val="FDE9D8"/>
                    </a:solidFill>
                  </a:tcPr>
                </a:tc>
              </a:tr>
              <a:tr h="152400">
                <a:tc>
                  <a:txBody>
                    <a:bodyPr/>
                    <a:lstStyle/>
                    <a:p>
                      <a:pPr indent="0" lvl="0" marL="0" marR="0" rtl="0" algn="l">
                        <a:spcBef>
                          <a:spcPts val="0"/>
                        </a:spcBef>
                        <a:spcAft>
                          <a:spcPts val="0"/>
                        </a:spcAft>
                        <a:buNone/>
                      </a:pPr>
                      <a:r>
                        <a:rPr lang="nl-NL" sz="1200"/>
                        <a:t>270</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nl-NL" sz="1200"/>
                        <a:t>Cody</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nl-NL" sz="1200"/>
                        <a:t>0.9.</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nl-NL" sz="1200"/>
                        <a:t> </a:t>
                      </a:r>
                      <a:endParaRPr sz="1200">
                        <a:latin typeface="Calibri"/>
                        <a:ea typeface="Calibri"/>
                        <a:cs typeface="Calibri"/>
                        <a:sym typeface="Calibri"/>
                      </a:endParaRPr>
                    </a:p>
                  </a:txBody>
                  <a:tcPr marT="0" marB="0" marR="68575" marL="68575">
                    <a:solidFill>
                      <a:srgbClr val="FDE9D8"/>
                    </a:solidFill>
                  </a:tcPr>
                </a:tc>
              </a:tr>
              <a:tr h="152400">
                <a:tc>
                  <a:txBody>
                    <a:bodyPr/>
                    <a:lstStyle/>
                    <a:p>
                      <a:pPr indent="0" lvl="0" marL="0" marR="0" rtl="0" algn="l">
                        <a:spcBef>
                          <a:spcPts val="0"/>
                        </a:spcBef>
                        <a:spcAft>
                          <a:spcPts val="0"/>
                        </a:spcAft>
                        <a:buNone/>
                      </a:pPr>
                      <a:r>
                        <a:rPr lang="nl-NL" sz="1200"/>
                        <a:t>271</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nl-NL" sz="1200"/>
                        <a:t>Teacher</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nl-NL" sz="1200"/>
                        <a:t>Because?</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nl-NL" sz="1050"/>
                        <a:t> IRE</a:t>
                      </a:r>
                      <a:endParaRPr sz="1200">
                        <a:latin typeface="Calibri"/>
                        <a:ea typeface="Calibri"/>
                        <a:cs typeface="Calibri"/>
                        <a:sym typeface="Calibri"/>
                      </a:endParaRPr>
                    </a:p>
                  </a:txBody>
                  <a:tcPr marT="0" marB="0" marR="68575" marL="68575">
                    <a:solidFill>
                      <a:srgbClr val="FDE9D8"/>
                    </a:solidFill>
                  </a:tcPr>
                </a:tc>
              </a:tr>
              <a:tr h="152400">
                <a:tc>
                  <a:txBody>
                    <a:bodyPr/>
                    <a:lstStyle/>
                    <a:p>
                      <a:pPr indent="0" lvl="0" marL="0" marR="0" rtl="0" algn="l">
                        <a:spcBef>
                          <a:spcPts val="0"/>
                        </a:spcBef>
                        <a:spcAft>
                          <a:spcPts val="0"/>
                        </a:spcAft>
                        <a:buNone/>
                      </a:pPr>
                      <a:r>
                        <a:rPr lang="nl-NL" sz="1200"/>
                        <a:t>272</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nl-NL" sz="1200"/>
                        <a:t>Cody</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nl-NL" sz="1200"/>
                        <a:t>Because 0 would also be 0 grams, but 0.9 kilograms would be 90 grams-, 900 grams, and 900 grams is bigger than 0 grams.</a:t>
                      </a:r>
                      <a:endParaRPr sz="1200">
                        <a:latin typeface="Calibri"/>
                        <a:ea typeface="Calibri"/>
                        <a:cs typeface="Calibri"/>
                        <a:sym typeface="Calibri"/>
                      </a:endParaRPr>
                    </a:p>
                  </a:txBody>
                  <a:tcPr marT="0" marB="0" marR="68575" marL="68575">
                    <a:solidFill>
                      <a:srgbClr val="FDE9D8"/>
                    </a:solidFill>
                  </a:tcPr>
                </a:tc>
                <a:tc>
                  <a:txBody>
                    <a:bodyPr/>
                    <a:lstStyle/>
                    <a:p>
                      <a:pPr indent="0" lvl="0" marL="0" marR="0" rtl="0" algn="l">
                        <a:spcBef>
                          <a:spcPts val="0"/>
                        </a:spcBef>
                        <a:spcAft>
                          <a:spcPts val="0"/>
                        </a:spcAft>
                        <a:buNone/>
                      </a:pPr>
                      <a:r>
                        <a:rPr lang="nl-NL" sz="1050"/>
                        <a:t> R</a:t>
                      </a:r>
                      <a:endParaRPr sz="1200">
                        <a:latin typeface="Calibri"/>
                        <a:ea typeface="Calibri"/>
                        <a:cs typeface="Calibri"/>
                        <a:sym typeface="Calibri"/>
                      </a:endParaRPr>
                    </a:p>
                  </a:txBody>
                  <a:tcPr marT="0" marB="0" marR="68575" marL="68575">
                    <a:solidFill>
                      <a:srgbClr val="FDE9D8"/>
                    </a:solidFill>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16" name="Shape 716"/>
        <p:cNvGrpSpPr/>
        <p:nvPr/>
      </p:nvGrpSpPr>
      <p:grpSpPr>
        <a:xfrm>
          <a:off x="0" y="0"/>
          <a:ext cx="0" cy="0"/>
          <a:chOff x="0" y="0"/>
          <a:chExt cx="0" cy="0"/>
        </a:xfrm>
      </p:grpSpPr>
      <p:sp>
        <p:nvSpPr>
          <p:cNvPr id="717" name="Google Shape;717;p45"/>
          <p:cNvSpPr/>
          <p:nvPr/>
        </p:nvSpPr>
        <p:spPr>
          <a:xfrm>
            <a:off x="203261" y="200025"/>
            <a:ext cx="4476424" cy="7086600"/>
          </a:xfrm>
          <a:custGeom>
            <a:rect b="b" l="l" r="r" t="t"/>
            <a:pathLst>
              <a:path extrusionOk="0" h="6817995" w="4142740">
                <a:moveTo>
                  <a:pt x="0" y="0"/>
                </a:moveTo>
                <a:lnTo>
                  <a:pt x="4142277" y="0"/>
                </a:lnTo>
                <a:lnTo>
                  <a:pt x="4142277" y="6817437"/>
                </a:lnTo>
                <a:lnTo>
                  <a:pt x="0" y="6817437"/>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8" name="Google Shape;718;p45"/>
          <p:cNvSpPr txBox="1"/>
          <p:nvPr/>
        </p:nvSpPr>
        <p:spPr>
          <a:xfrm>
            <a:off x="306231" y="291312"/>
            <a:ext cx="4303488" cy="7014484"/>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nl-NL" sz="1400">
                <a:solidFill>
                  <a:schemeClr val="dk1"/>
                </a:solidFill>
                <a:latin typeface="Arial"/>
                <a:ea typeface="Arial"/>
                <a:cs typeface="Arial"/>
                <a:sym typeface="Arial"/>
              </a:rPr>
              <a:t>Gegevens verzamelen in uw vragen: basisgegevens</a:t>
            </a:r>
            <a:br>
              <a:rPr b="1" lang="nl-NL" sz="1400">
                <a:solidFill>
                  <a:schemeClr val="dk1"/>
                </a:solidFill>
                <a:latin typeface="Arial"/>
                <a:ea typeface="Arial"/>
                <a:cs typeface="Arial"/>
                <a:sym typeface="Arial"/>
              </a:rPr>
            </a:br>
            <a:r>
              <a:rPr b="1" lang="nl-NL" sz="1200">
                <a:solidFill>
                  <a:srgbClr val="1A616F"/>
                </a:solidFill>
                <a:latin typeface="Arial"/>
                <a:ea typeface="Arial"/>
                <a:cs typeface="Arial"/>
                <a:sym typeface="Arial"/>
              </a:rPr>
              <a:t>Wat zjin basisgegevens?</a:t>
            </a:r>
            <a:endParaRPr sz="1200">
              <a:solidFill>
                <a:schemeClr val="dk1"/>
              </a:solidFill>
              <a:latin typeface="Arial"/>
              <a:ea typeface="Arial"/>
              <a:cs typeface="Arial"/>
              <a:sym typeface="Arial"/>
            </a:endParaRPr>
          </a:p>
          <a:p>
            <a:pPr indent="0" lvl="0" marL="82800" marR="5080" rtl="0" algn="l">
              <a:lnSpc>
                <a:spcPct val="121000"/>
              </a:lnSpc>
              <a:spcBef>
                <a:spcPts val="1180"/>
              </a:spcBef>
              <a:spcAft>
                <a:spcPts val="0"/>
              </a:spcAft>
              <a:buNone/>
            </a:pPr>
            <a:r>
              <a:rPr lang="nl-NL" sz="1200">
                <a:solidFill>
                  <a:schemeClr val="dk1"/>
                </a:solidFill>
                <a:latin typeface="Arimo"/>
                <a:ea typeface="Arimo"/>
                <a:cs typeface="Arimo"/>
                <a:sym typeface="Arimo"/>
              </a:rPr>
              <a:t>Basisgegevens betekent observaties maken en informatie verzamelen voordat u wijzigingen aanbrengt in uw leeromgeving.</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Waarom zou ik basisgegevens verzamelen?</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Weten wat voor soort dialoog er plaatsvindt in uw klas aan het begin van uw onderzoek kan:</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Geef je meer informatie over je aannames (studenten zijn misschien beter of slechter dan je denkt)</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Helpt u om veranderingen in de loop van de tijd te begrijpen. U kunt uw basislijngegevens vergelijken met gegevens die u later verzamelt om te zien of er iets verandert</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Geef u een indicatie of interventies die u uitvoert een positief verschil maken</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Overweeg de twee delen van de dialoog aan de rechterkant. Het zijn dezelfde groep kinderen voor en na een interventie. De kinderen nemen deel aan een groepsactiviteit waarbij ze meerkeuze non-verbale redeneerproblemen oplossen. In het eerste voorbeeld kun je zien dat er niet veel redeneringen plaatsvinden: kinderen besteden niet veel tijd aan het bespreken van de activiteit of het geven van redenen aan anderen. In het tweede voorbeeld zijn interacties langer en wordt er veel meer geredeneerd (het woord 'omdat' wordt vaak gebruikt).</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Dit geeft aan dat kinderen na de interventie meer in dialoog gaan, met name door redeneringen te tonen.</a:t>
            </a:r>
            <a:endParaRPr sz="1200">
              <a:solidFill>
                <a:schemeClr val="dk1"/>
              </a:solidFill>
              <a:latin typeface="Arimo"/>
              <a:ea typeface="Arimo"/>
              <a:cs typeface="Arimo"/>
              <a:sym typeface="Arimo"/>
            </a:endParaRPr>
          </a:p>
        </p:txBody>
      </p:sp>
      <p:sp>
        <p:nvSpPr>
          <p:cNvPr id="719" name="Google Shape;719;p45"/>
          <p:cNvSpPr txBox="1"/>
          <p:nvPr/>
        </p:nvSpPr>
        <p:spPr>
          <a:xfrm>
            <a:off x="4909700" y="123825"/>
            <a:ext cx="4628000" cy="369332"/>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nl-NL" sz="1200">
                <a:solidFill>
                  <a:schemeClr val="dk1"/>
                </a:solidFill>
                <a:latin typeface="Arial"/>
                <a:ea typeface="Arial"/>
                <a:cs typeface="Arial"/>
                <a:sym typeface="Arial"/>
              </a:rPr>
              <a:t>Voorbeeld 1: Basislijngegevens vóór de interventie</a:t>
            </a:r>
            <a:br>
              <a:rPr b="1" lang="nl-NL" sz="1200">
                <a:solidFill>
                  <a:schemeClr val="dk1"/>
                </a:solidFill>
                <a:latin typeface="Arial"/>
                <a:ea typeface="Arial"/>
                <a:cs typeface="Arial"/>
                <a:sym typeface="Arial"/>
              </a:rPr>
            </a:br>
            <a:endParaRPr sz="1200">
              <a:solidFill>
                <a:schemeClr val="dk1"/>
              </a:solidFill>
              <a:latin typeface="Arial"/>
              <a:ea typeface="Arial"/>
              <a:cs typeface="Arial"/>
              <a:sym typeface="Arial"/>
            </a:endParaRPr>
          </a:p>
        </p:txBody>
      </p:sp>
      <p:sp>
        <p:nvSpPr>
          <p:cNvPr id="720" name="Google Shape;720;p45"/>
          <p:cNvSpPr txBox="1"/>
          <p:nvPr>
            <p:ph idx="12" type="sldNum"/>
          </p:nvPr>
        </p:nvSpPr>
        <p:spPr>
          <a:xfrm>
            <a:off x="5249962" y="7347585"/>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nl-NL"/>
              <a:t>29</a:t>
            </a:r>
            <a:endParaRPr/>
          </a:p>
        </p:txBody>
      </p:sp>
      <p:sp>
        <p:nvSpPr>
          <p:cNvPr id="721" name="Google Shape;721;p45"/>
          <p:cNvSpPr txBox="1"/>
          <p:nvPr/>
        </p:nvSpPr>
        <p:spPr>
          <a:xfrm>
            <a:off x="4857125" y="2638425"/>
            <a:ext cx="5427979" cy="369332"/>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nl-NL" sz="1200">
                <a:solidFill>
                  <a:schemeClr val="dk1"/>
                </a:solidFill>
                <a:latin typeface="Arial"/>
                <a:ea typeface="Arial"/>
                <a:cs typeface="Arial"/>
                <a:sym typeface="Arial"/>
              </a:rPr>
              <a:t>Voorbeeld 2: </a:t>
            </a:r>
            <a:r>
              <a:rPr lang="nl-NL" sz="1200">
                <a:solidFill>
                  <a:schemeClr val="dk1"/>
                </a:solidFill>
                <a:latin typeface="Arial"/>
                <a:ea typeface="Arial"/>
                <a:cs typeface="Arial"/>
                <a:sym typeface="Arial"/>
              </a:rPr>
              <a:t>Gegevens verzameld na de interventie die positieve veranderingen laten zien</a:t>
            </a:r>
            <a:endParaRPr sz="1200">
              <a:solidFill>
                <a:schemeClr val="dk1"/>
              </a:solidFill>
              <a:latin typeface="Arial"/>
              <a:ea typeface="Arial"/>
              <a:cs typeface="Arial"/>
              <a:sym typeface="Arial"/>
            </a:endParaRPr>
          </a:p>
        </p:txBody>
      </p:sp>
      <p:graphicFrame>
        <p:nvGraphicFramePr>
          <p:cNvPr id="722" name="Google Shape;722;p45"/>
          <p:cNvGraphicFramePr/>
          <p:nvPr/>
        </p:nvGraphicFramePr>
        <p:xfrm>
          <a:off x="4909700" y="428625"/>
          <a:ext cx="3000000" cy="3000000"/>
        </p:xfrm>
        <a:graphic>
          <a:graphicData uri="http://schemas.openxmlformats.org/drawingml/2006/table">
            <a:tbl>
              <a:tblPr bandRow="1" firstCol="1" firstRow="1">
                <a:noFill/>
                <a:tableStyleId>{9D93C154-7783-4E5A-BD0C-5055F433870D}</a:tableStyleId>
              </a:tblPr>
              <a:tblGrid>
                <a:gridCol w="474700"/>
                <a:gridCol w="553350"/>
                <a:gridCol w="2259325"/>
                <a:gridCol w="2255025"/>
              </a:tblGrid>
              <a:tr h="344875">
                <a:tc>
                  <a:txBody>
                    <a:bodyPr/>
                    <a:lstStyle/>
                    <a:p>
                      <a:pPr indent="0" lvl="0" marL="0" marR="0" rtl="0" algn="l">
                        <a:lnSpc>
                          <a:spcPct val="115000"/>
                        </a:lnSpc>
                        <a:spcBef>
                          <a:spcPts val="0"/>
                        </a:spcBef>
                        <a:spcAft>
                          <a:spcPts val="0"/>
                        </a:spcAft>
                        <a:buNone/>
                      </a:pPr>
                      <a:r>
                        <a:rPr b="0" lang="nl-NL" sz="1050">
                          <a:solidFill>
                            <a:schemeClr val="dk1"/>
                          </a:solidFill>
                        </a:rPr>
                        <a:t>03.12</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lang="nl-NL" sz="1050">
                          <a:solidFill>
                            <a:schemeClr val="dk1"/>
                          </a:solidFill>
                        </a:rPr>
                        <a:t>K</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lang="nl-NL" sz="1050">
                          <a:solidFill>
                            <a:schemeClr val="dk1"/>
                          </a:solidFill>
                        </a:rPr>
                        <a:t>Deze, deze</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lang="nl-NL" sz="1050">
                          <a:solidFill>
                            <a:schemeClr val="dk1"/>
                          </a:solidFill>
                        </a:rPr>
                        <a:t>K tikt met zijn vinger op het antwoord en D omcirkelt het</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172425">
                <a:tc>
                  <a:txBody>
                    <a:bodyPr/>
                    <a:lstStyle/>
                    <a:p>
                      <a:pPr indent="0" lvl="0" marL="0" marR="0" rtl="0" algn="l">
                        <a:lnSpc>
                          <a:spcPct val="115000"/>
                        </a:lnSpc>
                        <a:spcBef>
                          <a:spcPts val="0"/>
                        </a:spcBef>
                        <a:spcAft>
                          <a:spcPts val="0"/>
                        </a:spcAft>
                        <a:buNone/>
                      </a:pPr>
                      <a:r>
                        <a:rPr b="0" lang="nl-NL" sz="1050">
                          <a:solidFill>
                            <a:schemeClr val="dk1"/>
                          </a:solidFill>
                        </a:rPr>
                        <a:t>03.14</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nl-NL" sz="1050">
                          <a:solidFill>
                            <a:schemeClr val="dk1"/>
                          </a:solidFill>
                        </a:rPr>
                        <a:t>M</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nl-NL" sz="1050">
                          <a:solidFill>
                            <a:schemeClr val="dk1"/>
                          </a:solidFill>
                        </a:rPr>
                        <a:t>Die</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nl-NL" sz="1050">
                          <a:solidFill>
                            <a:schemeClr val="dk1"/>
                          </a:solidFill>
                        </a:rPr>
                        <a:t>K also points to the same answer </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44875">
                <a:tc>
                  <a:txBody>
                    <a:bodyPr/>
                    <a:lstStyle/>
                    <a:p>
                      <a:pPr indent="0" lvl="0" marL="0" marR="0" rtl="0" algn="l">
                        <a:lnSpc>
                          <a:spcPct val="115000"/>
                        </a:lnSpc>
                        <a:spcBef>
                          <a:spcPts val="0"/>
                        </a:spcBef>
                        <a:spcAft>
                          <a:spcPts val="0"/>
                        </a:spcAft>
                        <a:buNone/>
                      </a:pPr>
                      <a:r>
                        <a:rPr b="0" lang="nl-NL" sz="1050">
                          <a:solidFill>
                            <a:schemeClr val="dk1"/>
                          </a:solidFill>
                        </a:rPr>
                        <a:t>03.21</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nl-NL" sz="1050">
                          <a:solidFill>
                            <a:schemeClr val="dk1"/>
                          </a:solidFill>
                        </a:rPr>
                        <a:t>K</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nl-NL" sz="1050">
                          <a:solidFill>
                            <a:schemeClr val="dk1"/>
                          </a:solidFill>
                        </a:rPr>
                        <a:t>Het wordt die ene, A. Deze, het wordt een fiets, dat, ik denk dat het C is</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nl-NL" sz="1050">
                          <a:solidFill>
                            <a:schemeClr val="dk1"/>
                          </a:solidFill>
                        </a:rPr>
                        <a:t> </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2425">
                <a:tc>
                  <a:txBody>
                    <a:bodyPr/>
                    <a:lstStyle/>
                    <a:p>
                      <a:pPr indent="0" lvl="0" marL="0" marR="0" rtl="0" algn="l">
                        <a:lnSpc>
                          <a:spcPct val="115000"/>
                        </a:lnSpc>
                        <a:spcBef>
                          <a:spcPts val="0"/>
                        </a:spcBef>
                        <a:spcAft>
                          <a:spcPts val="0"/>
                        </a:spcAft>
                        <a:buNone/>
                      </a:pPr>
                      <a:r>
                        <a:rPr b="0" lang="nl-NL" sz="1050">
                          <a:solidFill>
                            <a:schemeClr val="dk1"/>
                          </a:solidFill>
                        </a:rPr>
                        <a:t>03.34</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nl-NL" sz="1050">
                          <a:solidFill>
                            <a:schemeClr val="dk1"/>
                          </a:solidFill>
                        </a:rPr>
                        <a:t>D</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nl-NL" sz="1050">
                          <a:solidFill>
                            <a:schemeClr val="dk1"/>
                          </a:solidFill>
                        </a:rPr>
                        <a:t>ja</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nl-NL" sz="1050">
                          <a:solidFill>
                            <a:schemeClr val="dk1"/>
                          </a:solidFill>
                        </a:rPr>
                        <a:t> </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2425">
                <a:tc>
                  <a:txBody>
                    <a:bodyPr/>
                    <a:lstStyle/>
                    <a:p>
                      <a:pPr indent="0" lvl="0" marL="0" marR="0" rtl="0" algn="l">
                        <a:lnSpc>
                          <a:spcPct val="115000"/>
                        </a:lnSpc>
                        <a:spcBef>
                          <a:spcPts val="0"/>
                        </a:spcBef>
                        <a:spcAft>
                          <a:spcPts val="0"/>
                        </a:spcAft>
                        <a:buNone/>
                      </a:pPr>
                      <a:r>
                        <a:rPr b="0" lang="nl-NL" sz="1050">
                          <a:solidFill>
                            <a:schemeClr val="dk1"/>
                          </a:solidFill>
                        </a:rPr>
                        <a:t>03.34</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nl-NL" sz="1050">
                          <a:solidFill>
                            <a:schemeClr val="dk1"/>
                          </a:solidFill>
                        </a:rPr>
                        <a:t>M</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nl-NL" sz="1050">
                          <a:solidFill>
                            <a:schemeClr val="dk1"/>
                          </a:solidFill>
                        </a:rPr>
                        <a:t>ja</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nl-NL" sz="1050">
                          <a:solidFill>
                            <a:schemeClr val="dk1"/>
                          </a:solidFill>
                        </a:rPr>
                        <a:t> </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2425">
                <a:tc>
                  <a:txBody>
                    <a:bodyPr/>
                    <a:lstStyle/>
                    <a:p>
                      <a:pPr indent="0" lvl="0" marL="0" marR="0" rtl="0" algn="l">
                        <a:lnSpc>
                          <a:spcPct val="115000"/>
                        </a:lnSpc>
                        <a:spcBef>
                          <a:spcPts val="0"/>
                        </a:spcBef>
                        <a:spcAft>
                          <a:spcPts val="0"/>
                        </a:spcAft>
                        <a:buNone/>
                      </a:pPr>
                      <a:r>
                        <a:rPr b="0" lang="nl-NL" sz="1050">
                          <a:solidFill>
                            <a:schemeClr val="dk1"/>
                          </a:solidFill>
                        </a:rPr>
                        <a:t>03.35</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nl-NL" sz="1050">
                          <a:solidFill>
                            <a:schemeClr val="dk1"/>
                          </a:solidFill>
                        </a:rPr>
                        <a:t>K</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nl-NL" sz="1050">
                          <a:solidFill>
                            <a:schemeClr val="dk1"/>
                          </a:solidFill>
                        </a:rPr>
                        <a:t>Gewoon van C</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nl-NL" sz="1050">
                          <a:solidFill>
                            <a:schemeClr val="dk1"/>
                          </a:solidFill>
                        </a:rPr>
                        <a:t> </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2425">
                <a:tc>
                  <a:txBody>
                    <a:bodyPr/>
                    <a:lstStyle/>
                    <a:p>
                      <a:pPr indent="0" lvl="0" marL="0" marR="0" rtl="0" algn="l">
                        <a:lnSpc>
                          <a:spcPct val="115000"/>
                        </a:lnSpc>
                        <a:spcBef>
                          <a:spcPts val="0"/>
                        </a:spcBef>
                        <a:spcAft>
                          <a:spcPts val="0"/>
                        </a:spcAft>
                        <a:buNone/>
                      </a:pPr>
                      <a:r>
                        <a:rPr b="0" lang="nl-NL" sz="1050">
                          <a:solidFill>
                            <a:schemeClr val="dk1"/>
                          </a:solidFill>
                        </a:rPr>
                        <a:t>03.38</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nl-NL" sz="1050">
                          <a:solidFill>
                            <a:schemeClr val="dk1"/>
                          </a:solidFill>
                        </a:rPr>
                        <a:t>D</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nl-NL" sz="1050">
                          <a:solidFill>
                            <a:schemeClr val="dk1"/>
                          </a:solidFill>
                        </a:rPr>
                        <a:t>Ja, want kijk</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nl-NL" sz="1050">
                          <a:solidFill>
                            <a:schemeClr val="dk1"/>
                          </a:solidFill>
                        </a:rPr>
                        <a:t>D wijst op de vraag</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292725">
                <a:tc>
                  <a:txBody>
                    <a:bodyPr/>
                    <a:lstStyle/>
                    <a:p>
                      <a:pPr indent="0" lvl="0" marL="0" marR="0" rtl="0" algn="l">
                        <a:lnSpc>
                          <a:spcPct val="115000"/>
                        </a:lnSpc>
                        <a:spcBef>
                          <a:spcPts val="0"/>
                        </a:spcBef>
                        <a:spcAft>
                          <a:spcPts val="0"/>
                        </a:spcAft>
                        <a:buNone/>
                      </a:pPr>
                      <a:r>
                        <a:rPr b="0" lang="nl-NL" sz="1050">
                          <a:solidFill>
                            <a:schemeClr val="dk1"/>
                          </a:solidFill>
                        </a:rPr>
                        <a:t>03.40</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nl-NL" sz="1050">
                          <a:solidFill>
                            <a:schemeClr val="dk1"/>
                          </a:solidFill>
                        </a:rPr>
                        <a:t>K</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nl-NL" sz="1050">
                          <a:solidFill>
                            <a:schemeClr val="dk1"/>
                          </a:solidFill>
                        </a:rPr>
                        <a:t>Ja, ja, ja</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nl-NL" sz="1050">
                          <a:solidFill>
                            <a:schemeClr val="dk1"/>
                          </a:solidFill>
                        </a:rPr>
                        <a:t>D cirkels antwoord</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172425">
                <a:tc>
                  <a:txBody>
                    <a:bodyPr/>
                    <a:lstStyle/>
                    <a:p>
                      <a:pPr indent="0" lvl="0" marL="0" marR="0" rtl="0" algn="l">
                        <a:lnSpc>
                          <a:spcPct val="115000"/>
                        </a:lnSpc>
                        <a:spcBef>
                          <a:spcPts val="0"/>
                        </a:spcBef>
                        <a:spcAft>
                          <a:spcPts val="0"/>
                        </a:spcAft>
                        <a:buNone/>
                      </a:pPr>
                      <a:r>
                        <a:rPr b="0" lang="nl-NL" sz="1050">
                          <a:solidFill>
                            <a:schemeClr val="dk1"/>
                          </a:solidFill>
                        </a:rPr>
                        <a:t>03.45</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nl-NL" sz="1050">
                          <a:solidFill>
                            <a:schemeClr val="dk1"/>
                          </a:solidFill>
                        </a:rPr>
                        <a:t>K</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nl-NL" sz="1050">
                          <a:solidFill>
                            <a:schemeClr val="dk1"/>
                          </a:solidFill>
                        </a:rPr>
                        <a:t>Peper, zout, zout</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nl-NL" sz="1050">
                          <a:solidFill>
                            <a:schemeClr val="dk1"/>
                          </a:solidFill>
                        </a:rPr>
                        <a:t>Wijst op antwoord, D cirkelt antwoord</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graphicFrame>
        <p:nvGraphicFramePr>
          <p:cNvPr id="723" name="Google Shape;723;p45"/>
          <p:cNvGraphicFramePr/>
          <p:nvPr/>
        </p:nvGraphicFramePr>
        <p:xfrm>
          <a:off x="4857125" y="3161919"/>
          <a:ext cx="3000000" cy="3000000"/>
        </p:xfrm>
        <a:graphic>
          <a:graphicData uri="http://schemas.openxmlformats.org/drawingml/2006/table">
            <a:tbl>
              <a:tblPr bandRow="1" firstCol="1" firstRow="1">
                <a:noFill/>
                <a:tableStyleId>{9D93C154-7783-4E5A-BD0C-5055F433870D}</a:tableStyleId>
              </a:tblPr>
              <a:tblGrid>
                <a:gridCol w="498250"/>
                <a:gridCol w="499825"/>
                <a:gridCol w="2311850"/>
                <a:gridCol w="2270475"/>
              </a:tblGrid>
              <a:tr h="171775">
                <a:tc>
                  <a:txBody>
                    <a:bodyPr/>
                    <a:lstStyle/>
                    <a:p>
                      <a:pPr indent="0" lvl="0" marL="0" marR="0" rtl="0" algn="l">
                        <a:lnSpc>
                          <a:spcPct val="115000"/>
                        </a:lnSpc>
                        <a:spcBef>
                          <a:spcPts val="0"/>
                        </a:spcBef>
                        <a:spcAft>
                          <a:spcPts val="0"/>
                        </a:spcAft>
                        <a:buNone/>
                      </a:pPr>
                      <a:r>
                        <a:rPr b="0" lang="nl-NL" sz="1050">
                          <a:solidFill>
                            <a:schemeClr val="dk1"/>
                          </a:solidFill>
                        </a:rPr>
                        <a:t>02.00</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lang="nl-NL" sz="1050">
                          <a:solidFill>
                            <a:schemeClr val="dk1"/>
                          </a:solidFill>
                        </a:rPr>
                        <a:t>D</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b="0" lang="nl-NL" sz="1050">
                          <a:solidFill>
                            <a:schemeClr val="dk1"/>
                          </a:solidFill>
                        </a:rPr>
                        <a:t>Nee, maar kijk daar eens naar, dat is hetzelfde</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nl-NL" sz="1050"/>
                        <a:t> </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171775">
                <a:tc>
                  <a:txBody>
                    <a:bodyPr/>
                    <a:lstStyle/>
                    <a:p>
                      <a:pPr indent="0" lvl="0" marL="0" marR="0" rtl="0" algn="l">
                        <a:lnSpc>
                          <a:spcPct val="115000"/>
                        </a:lnSpc>
                        <a:spcBef>
                          <a:spcPts val="0"/>
                        </a:spcBef>
                        <a:spcAft>
                          <a:spcPts val="0"/>
                        </a:spcAft>
                        <a:buNone/>
                      </a:pPr>
                      <a:r>
                        <a:rPr b="0" lang="nl-NL" sz="1050">
                          <a:solidFill>
                            <a:schemeClr val="dk1"/>
                          </a:solidFill>
                        </a:rPr>
                        <a:t>02.03</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nl-NL" sz="1050"/>
                        <a:t>M</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nl-NL" sz="1050"/>
                        <a:t>Dat is niet (onhoorbaar)</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nl-NL" sz="1050"/>
                        <a:t> </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171775">
                <a:tc>
                  <a:txBody>
                    <a:bodyPr/>
                    <a:lstStyle/>
                    <a:p>
                      <a:pPr indent="0" lvl="0" marL="0" marR="0" rtl="0" algn="l">
                        <a:lnSpc>
                          <a:spcPct val="115000"/>
                        </a:lnSpc>
                        <a:spcBef>
                          <a:spcPts val="0"/>
                        </a:spcBef>
                        <a:spcAft>
                          <a:spcPts val="0"/>
                        </a:spcAft>
                        <a:buNone/>
                      </a:pPr>
                      <a:r>
                        <a:rPr b="0" lang="nl-NL" sz="1050">
                          <a:solidFill>
                            <a:schemeClr val="dk1"/>
                          </a:solidFill>
                        </a:rPr>
                        <a:t>02.03</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nl-NL" sz="1050"/>
                        <a:t>D</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nl-NL" sz="1050"/>
                        <a:t>Dit is het!</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nl-NL" sz="1050"/>
                        <a:t> </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171775">
                <a:tc>
                  <a:txBody>
                    <a:bodyPr/>
                    <a:lstStyle/>
                    <a:p>
                      <a:pPr indent="0" lvl="0" marL="0" marR="0" rtl="0" algn="l">
                        <a:lnSpc>
                          <a:spcPct val="115000"/>
                        </a:lnSpc>
                        <a:spcBef>
                          <a:spcPts val="0"/>
                        </a:spcBef>
                        <a:spcAft>
                          <a:spcPts val="0"/>
                        </a:spcAft>
                        <a:buNone/>
                      </a:pPr>
                      <a:r>
                        <a:rPr b="0" lang="nl-NL" sz="1050">
                          <a:solidFill>
                            <a:schemeClr val="dk1"/>
                          </a:solidFill>
                        </a:rPr>
                        <a:t>02.05</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nl-NL" sz="1050"/>
                        <a:t>K</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nl-NL" sz="1050"/>
                        <a:t>Nee, want dan zijn het verschillende kopjes</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nl-NL" sz="1050"/>
                        <a:t> </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171775">
                <a:tc>
                  <a:txBody>
                    <a:bodyPr/>
                    <a:lstStyle/>
                    <a:p>
                      <a:pPr indent="0" lvl="0" marL="0" marR="0" rtl="0" algn="l">
                        <a:lnSpc>
                          <a:spcPct val="115000"/>
                        </a:lnSpc>
                        <a:spcBef>
                          <a:spcPts val="0"/>
                        </a:spcBef>
                        <a:spcAft>
                          <a:spcPts val="0"/>
                        </a:spcAft>
                        <a:buNone/>
                      </a:pPr>
                      <a:r>
                        <a:rPr b="0" lang="nl-NL" sz="1050">
                          <a:solidFill>
                            <a:schemeClr val="dk1"/>
                          </a:solidFill>
                        </a:rPr>
                        <a:t>02.07</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nl-NL" sz="1050"/>
                        <a:t>D</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nl-NL" sz="1050"/>
                        <a:t>Ja, want dat is de andere</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nl-NL" sz="1050"/>
                        <a:t> </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171775">
                <a:tc>
                  <a:txBody>
                    <a:bodyPr/>
                    <a:lstStyle/>
                    <a:p>
                      <a:pPr indent="0" lvl="0" marL="0" marR="0" rtl="0" algn="l">
                        <a:lnSpc>
                          <a:spcPct val="115000"/>
                        </a:lnSpc>
                        <a:spcBef>
                          <a:spcPts val="0"/>
                        </a:spcBef>
                        <a:spcAft>
                          <a:spcPts val="0"/>
                        </a:spcAft>
                        <a:buNone/>
                      </a:pPr>
                      <a:r>
                        <a:rPr b="0" lang="nl-NL" sz="1050">
                          <a:solidFill>
                            <a:schemeClr val="dk1"/>
                          </a:solidFill>
                        </a:rPr>
                        <a:t>02.10</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nl-NL" sz="1050"/>
                        <a:t>K</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nl-NL" sz="1050"/>
                        <a:t>Je moet deze doen, D.</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nl-NL" sz="1050"/>
                        <a:t> </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171775">
                <a:tc>
                  <a:txBody>
                    <a:bodyPr/>
                    <a:lstStyle/>
                    <a:p>
                      <a:pPr indent="0" lvl="0" marL="0" marR="0" rtl="0" algn="l">
                        <a:lnSpc>
                          <a:spcPct val="115000"/>
                        </a:lnSpc>
                        <a:spcBef>
                          <a:spcPts val="0"/>
                        </a:spcBef>
                        <a:spcAft>
                          <a:spcPts val="0"/>
                        </a:spcAft>
                        <a:buNone/>
                      </a:pPr>
                      <a:r>
                        <a:rPr b="0" lang="nl-NL" sz="1050">
                          <a:solidFill>
                            <a:schemeClr val="dk1"/>
                          </a:solidFill>
                        </a:rPr>
                        <a:t>02.12</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nl-NL" sz="1050"/>
                        <a:t>M</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nl-NL" sz="1050"/>
                        <a:t>Dat dacht ik ook</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nl-NL" sz="1050"/>
                        <a:t>M cirkels antwoord D</a:t>
                      </a:r>
                      <a:endParaRPr sz="1050">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354275">
                <a:tc>
                  <a:txBody>
                    <a:bodyPr/>
                    <a:lstStyle/>
                    <a:p>
                      <a:pPr indent="0" lvl="0" marL="0" marR="0" rtl="0" algn="l">
                        <a:lnSpc>
                          <a:spcPct val="115000"/>
                        </a:lnSpc>
                        <a:spcBef>
                          <a:spcPts val="0"/>
                        </a:spcBef>
                        <a:spcAft>
                          <a:spcPts val="0"/>
                        </a:spcAft>
                        <a:buNone/>
                      </a:pPr>
                      <a:r>
                        <a:rPr b="0" lang="nl-NL" sz="1050">
                          <a:solidFill>
                            <a:schemeClr val="dk1"/>
                          </a:solidFill>
                        </a:rPr>
                        <a:t>02.25</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nl-NL" sz="1050">
                          <a:solidFill>
                            <a:schemeClr val="dk1"/>
                          </a:solidFill>
                        </a:rPr>
                        <a:t>D</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nl-NL" sz="1050">
                          <a:solidFill>
                            <a:schemeClr val="dk1"/>
                          </a:solidFill>
                        </a:rPr>
                        <a:t>Die?</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nl-NL" sz="1050">
                          <a:solidFill>
                            <a:schemeClr val="dk1"/>
                          </a:solidFill>
                        </a:rPr>
                        <a:t>De kinderen lezen vraag in stilte. D wijst naar een antwoord</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54275">
                <a:tc>
                  <a:txBody>
                    <a:bodyPr/>
                    <a:lstStyle/>
                    <a:p>
                      <a:pPr indent="0" lvl="0" marL="0" marR="0" rtl="0" algn="l">
                        <a:lnSpc>
                          <a:spcPct val="115000"/>
                        </a:lnSpc>
                        <a:spcBef>
                          <a:spcPts val="0"/>
                        </a:spcBef>
                        <a:spcAft>
                          <a:spcPts val="0"/>
                        </a:spcAft>
                        <a:buNone/>
                      </a:pPr>
                      <a:r>
                        <a:rPr b="0" lang="nl-NL" sz="1050">
                          <a:solidFill>
                            <a:schemeClr val="dk1"/>
                          </a:solidFill>
                        </a:rPr>
                        <a:t>02.29</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nl-NL" sz="1050">
                          <a:solidFill>
                            <a:schemeClr val="dk1"/>
                          </a:solidFill>
                        </a:rPr>
                        <a:t>K</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nl-NL" sz="1050">
                          <a:solidFill>
                            <a:schemeClr val="dk1"/>
                          </a:solidFill>
                        </a:rPr>
                        <a:t>Het zou deze moeten zijn, want dan is er nog een laag. 4 en 5</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nl-NL" sz="1050">
                          <a:solidFill>
                            <a:schemeClr val="dk1"/>
                          </a:solidFill>
                        </a:rPr>
                        <a:t>K wijst naar hetzelfde antwoord als D</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1775">
                <a:tc>
                  <a:txBody>
                    <a:bodyPr/>
                    <a:lstStyle/>
                    <a:p>
                      <a:pPr indent="0" lvl="0" marL="0" marR="0" rtl="0" algn="l">
                        <a:lnSpc>
                          <a:spcPct val="115000"/>
                        </a:lnSpc>
                        <a:spcBef>
                          <a:spcPts val="0"/>
                        </a:spcBef>
                        <a:spcAft>
                          <a:spcPts val="0"/>
                        </a:spcAft>
                        <a:buNone/>
                      </a:pPr>
                      <a:r>
                        <a:rPr b="0" lang="nl-NL" sz="1050">
                          <a:solidFill>
                            <a:schemeClr val="dk1"/>
                          </a:solidFill>
                        </a:rPr>
                        <a:t>02.35</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nl-NL" sz="1050">
                          <a:solidFill>
                            <a:schemeClr val="dk1"/>
                          </a:solidFill>
                        </a:rPr>
                        <a:t>D</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nl-NL" sz="1050">
                          <a:solidFill>
                            <a:schemeClr val="dk1"/>
                          </a:solidFill>
                        </a:rPr>
                        <a:t>Ja, ja</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nl-NL" sz="1050">
                          <a:solidFill>
                            <a:schemeClr val="dk1"/>
                          </a:solidFill>
                        </a:rPr>
                        <a:t>D kijkt naar alle antwoorden en wijst naar elk antwoord</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1775">
                <a:tc>
                  <a:txBody>
                    <a:bodyPr/>
                    <a:lstStyle/>
                    <a:p>
                      <a:pPr indent="0" lvl="0" marL="0" marR="0" rtl="0" algn="l">
                        <a:lnSpc>
                          <a:spcPct val="115000"/>
                        </a:lnSpc>
                        <a:spcBef>
                          <a:spcPts val="0"/>
                        </a:spcBef>
                        <a:spcAft>
                          <a:spcPts val="0"/>
                        </a:spcAft>
                        <a:buNone/>
                      </a:pPr>
                      <a:r>
                        <a:rPr b="0" lang="nl-NL" sz="1050">
                          <a:solidFill>
                            <a:schemeClr val="dk1"/>
                          </a:solidFill>
                        </a:rPr>
                        <a:t>02.37</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nl-NL" sz="1050">
                          <a:solidFill>
                            <a:schemeClr val="dk1"/>
                          </a:solidFill>
                        </a:rPr>
                        <a:t>M</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nl-NL" sz="1050">
                          <a:solidFill>
                            <a:schemeClr val="dk1"/>
                          </a:solidFill>
                        </a:rPr>
                        <a:t>Deze?</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nl-NL" sz="1050">
                          <a:solidFill>
                            <a:schemeClr val="dk1"/>
                          </a:solidFill>
                        </a:rPr>
                        <a:t>M wijst naar antwoord B</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08375">
                <a:tc>
                  <a:txBody>
                    <a:bodyPr/>
                    <a:lstStyle/>
                    <a:p>
                      <a:pPr indent="0" lvl="0" marL="0" marR="0" rtl="0" algn="l">
                        <a:lnSpc>
                          <a:spcPct val="115000"/>
                        </a:lnSpc>
                        <a:spcBef>
                          <a:spcPts val="0"/>
                        </a:spcBef>
                        <a:spcAft>
                          <a:spcPts val="0"/>
                        </a:spcAft>
                        <a:buNone/>
                      </a:pPr>
                      <a:r>
                        <a:rPr b="0" lang="nl-NL" sz="1050">
                          <a:solidFill>
                            <a:schemeClr val="dk1"/>
                          </a:solidFill>
                        </a:rPr>
                        <a:t>02.28</a:t>
                      </a:r>
                      <a:endParaRPr b="0"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nl-NL" sz="1050">
                          <a:solidFill>
                            <a:schemeClr val="dk1"/>
                          </a:solidFill>
                        </a:rPr>
                        <a:t>K</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nl-NL" sz="1050">
                          <a:solidFill>
                            <a:schemeClr val="dk1"/>
                          </a:solidFill>
                        </a:rPr>
                        <a:t>Het is A, deze. Het is omdat die er 3 heeft, dan zou het 2 moeten zijn, dan zou het 1 moeten zijn.</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nl-NL" sz="1050">
                          <a:solidFill>
                            <a:schemeClr val="dk1"/>
                          </a:solidFill>
                        </a:rPr>
                        <a:t>M cirkels A</a:t>
                      </a:r>
                      <a:endParaRPr sz="1050">
                        <a:solidFill>
                          <a:schemeClr val="dk1"/>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54275">
                <a:tc>
                  <a:txBody>
                    <a:bodyPr/>
                    <a:lstStyle/>
                    <a:p>
                      <a:pPr indent="0" lvl="0" marL="0" marR="0" rtl="0" algn="l">
                        <a:lnSpc>
                          <a:spcPct val="115000"/>
                        </a:lnSpc>
                        <a:spcBef>
                          <a:spcPts val="0"/>
                        </a:spcBef>
                        <a:spcAft>
                          <a:spcPts val="0"/>
                        </a:spcAft>
                        <a:buNone/>
                      </a:pPr>
                      <a:r>
                        <a:rPr b="0" lang="nl-NL" sz="1050">
                          <a:solidFill>
                            <a:srgbClr val="000000"/>
                          </a:solidFill>
                        </a:rPr>
                        <a:t>02.57</a:t>
                      </a:r>
                      <a:endParaRPr b="0" sz="1050">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nl-NL" sz="1050">
                          <a:solidFill>
                            <a:srgbClr val="000000"/>
                          </a:solidFill>
                        </a:rPr>
                        <a:t>D</a:t>
                      </a:r>
                      <a:endParaRPr sz="1050">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nl-NL" sz="1050">
                          <a:solidFill>
                            <a:srgbClr val="000000"/>
                          </a:solidFill>
                        </a:rPr>
                        <a:t>Het is die, want die heeft niets in</a:t>
                      </a:r>
                      <a:endParaRPr sz="1050">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nl-NL" sz="1050">
                          <a:solidFill>
                            <a:srgbClr val="000000"/>
                          </a:solidFill>
                        </a:rPr>
                        <a:t>Kinderen kijken allemaal naar de volgende vraag</a:t>
                      </a:r>
                      <a:endParaRPr sz="1050">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r h="171775">
                <a:tc>
                  <a:txBody>
                    <a:bodyPr/>
                    <a:lstStyle/>
                    <a:p>
                      <a:pPr indent="0" lvl="0" marL="0" marR="0" rtl="0" algn="l">
                        <a:lnSpc>
                          <a:spcPct val="115000"/>
                        </a:lnSpc>
                        <a:spcBef>
                          <a:spcPts val="0"/>
                        </a:spcBef>
                        <a:spcAft>
                          <a:spcPts val="0"/>
                        </a:spcAft>
                        <a:buNone/>
                      </a:pPr>
                      <a:r>
                        <a:rPr b="0" lang="nl-NL" sz="1050">
                          <a:solidFill>
                            <a:srgbClr val="000000"/>
                          </a:solidFill>
                        </a:rPr>
                        <a:t>03.01</a:t>
                      </a:r>
                      <a:endParaRPr b="0" sz="1050">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nl-NL" sz="1050">
                          <a:solidFill>
                            <a:srgbClr val="000000"/>
                          </a:solidFill>
                        </a:rPr>
                        <a:t>K</a:t>
                      </a:r>
                      <a:endParaRPr sz="1050">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nl-NL" sz="1050">
                          <a:solidFill>
                            <a:srgbClr val="000000"/>
                          </a:solidFill>
                        </a:rPr>
                        <a:t>Ja, nee, het is die ene</a:t>
                      </a:r>
                      <a:endParaRPr sz="1050">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c>
                  <a:txBody>
                    <a:bodyPr/>
                    <a:lstStyle/>
                    <a:p>
                      <a:pPr indent="0" lvl="0" marL="0" marR="0" rtl="0" algn="l">
                        <a:lnSpc>
                          <a:spcPct val="115000"/>
                        </a:lnSpc>
                        <a:spcBef>
                          <a:spcPts val="0"/>
                        </a:spcBef>
                        <a:spcAft>
                          <a:spcPts val="0"/>
                        </a:spcAft>
                        <a:buNone/>
                      </a:pPr>
                      <a:r>
                        <a:rPr lang="nl-NL" sz="1050">
                          <a:solidFill>
                            <a:srgbClr val="000000"/>
                          </a:solidFill>
                        </a:rPr>
                        <a:t>K wijst op een ander antwoord</a:t>
                      </a:r>
                      <a:endParaRPr sz="1050">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5D8F1"/>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27" name="Shape 727"/>
        <p:cNvGrpSpPr/>
        <p:nvPr/>
      </p:nvGrpSpPr>
      <p:grpSpPr>
        <a:xfrm>
          <a:off x="0" y="0"/>
          <a:ext cx="0" cy="0"/>
          <a:chOff x="0" y="0"/>
          <a:chExt cx="0" cy="0"/>
        </a:xfrm>
      </p:grpSpPr>
      <p:sp>
        <p:nvSpPr>
          <p:cNvPr id="728" name="Google Shape;728;p46"/>
          <p:cNvSpPr txBox="1"/>
          <p:nvPr/>
        </p:nvSpPr>
        <p:spPr>
          <a:xfrm>
            <a:off x="616464" y="614560"/>
            <a:ext cx="4349236" cy="872675"/>
          </a:xfrm>
          <a:prstGeom prst="rect">
            <a:avLst/>
          </a:prstGeom>
          <a:solidFill>
            <a:srgbClr val="D9F1F6"/>
          </a:solidFill>
          <a:ln>
            <a:noFill/>
          </a:ln>
        </p:spPr>
        <p:txBody>
          <a:bodyPr anchorCtr="0" anchor="t" bIns="0" lIns="0" spcFirstLastPara="1" rIns="0" wrap="square" tIns="15875">
            <a:spAutoFit/>
          </a:bodyPr>
          <a:lstStyle/>
          <a:p>
            <a:pPr indent="0" lvl="0" marL="26034" marR="0" rtl="0" algn="l">
              <a:lnSpc>
                <a:spcPct val="100000"/>
              </a:lnSpc>
              <a:spcBef>
                <a:spcPts val="0"/>
              </a:spcBef>
              <a:spcAft>
                <a:spcPts val="0"/>
              </a:spcAft>
              <a:buNone/>
            </a:pPr>
            <a:r>
              <a:rPr b="1" lang="nl-NL" sz="1800">
                <a:solidFill>
                  <a:srgbClr val="1A616F"/>
                </a:solidFill>
                <a:latin typeface="Arial"/>
                <a:ea typeface="Arial"/>
                <a:cs typeface="Arial"/>
                <a:sym typeface="Arial"/>
              </a:rPr>
              <a:t>Deel i. Mogelijke toepassingen</a:t>
            </a:r>
            <a:br>
              <a:rPr b="1" lang="nl-NL" sz="1800">
                <a:solidFill>
                  <a:srgbClr val="1A616F"/>
                </a:solidFill>
                <a:latin typeface="Arial"/>
                <a:ea typeface="Arial"/>
                <a:cs typeface="Arial"/>
                <a:sym typeface="Arial"/>
              </a:rPr>
            </a:br>
            <a:r>
              <a:rPr b="1" lang="nl-NL" sz="1800">
                <a:solidFill>
                  <a:srgbClr val="1A616F"/>
                </a:solidFill>
                <a:latin typeface="Arial"/>
                <a:ea typeface="Arial"/>
                <a:cs typeface="Arial"/>
                <a:sym typeface="Arial"/>
              </a:rPr>
              <a:t>van de T-SEDA toolkit</a:t>
            </a:r>
            <a:br>
              <a:rPr b="1" lang="nl-NL" sz="1800">
                <a:solidFill>
                  <a:srgbClr val="1A616F"/>
                </a:solidFill>
                <a:latin typeface="Arial"/>
                <a:ea typeface="Arial"/>
                <a:cs typeface="Arial"/>
                <a:sym typeface="Arial"/>
              </a:rPr>
            </a:br>
            <a:endParaRPr sz="1800">
              <a:solidFill>
                <a:schemeClr val="dk1"/>
              </a:solidFill>
              <a:latin typeface="Arial"/>
              <a:ea typeface="Arial"/>
              <a:cs typeface="Arial"/>
              <a:sym typeface="Arial"/>
            </a:endParaRPr>
          </a:p>
        </p:txBody>
      </p:sp>
      <p:sp>
        <p:nvSpPr>
          <p:cNvPr id="729" name="Google Shape;729;p46"/>
          <p:cNvSpPr txBox="1"/>
          <p:nvPr/>
        </p:nvSpPr>
        <p:spPr>
          <a:xfrm>
            <a:off x="583586" y="1584806"/>
            <a:ext cx="4735195" cy="5485220"/>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9350">
            <a:spAutoFit/>
          </a:bodyPr>
          <a:lstStyle/>
          <a:p>
            <a:pPr indent="0" lvl="0" marL="83185" marR="95885" rtl="0" algn="l">
              <a:lnSpc>
                <a:spcPct val="120600"/>
              </a:lnSpc>
              <a:spcBef>
                <a:spcPts val="0"/>
              </a:spcBef>
              <a:spcAft>
                <a:spcPts val="0"/>
              </a:spcAft>
              <a:buNone/>
            </a:pPr>
            <a:r>
              <a:rPr lang="nl-NL" sz="1200">
                <a:solidFill>
                  <a:schemeClr val="dk1"/>
                </a:solidFill>
                <a:latin typeface="Arimo"/>
                <a:ea typeface="Arimo"/>
                <a:cs typeface="Arimo"/>
                <a:sym typeface="Arimo"/>
              </a:rPr>
              <a:t>Hoe je de toolkit gebruikt, hangt af van waar je in geïnteresseerd bent, maar het hangt ook af van wat voor soort kansen je hebt. Hier volgen enkele suggesties voor uitgebreide manieren waarop u deze bronnen kunt gebruiken:</a:t>
            </a:r>
            <a:endParaRPr/>
          </a:p>
          <a:p>
            <a:pPr indent="-171449" lvl="0" marL="254634" marR="95885" rtl="0" algn="l">
              <a:lnSpc>
                <a:spcPct val="120600"/>
              </a:lnSpc>
              <a:spcBef>
                <a:spcPts val="310"/>
              </a:spcBef>
              <a:spcAft>
                <a:spcPts val="0"/>
              </a:spcAft>
              <a:buClr>
                <a:schemeClr val="dk1"/>
              </a:buClr>
              <a:buSzPts val="1200"/>
              <a:buFont typeface="Arial"/>
              <a:buChar char="•"/>
            </a:pPr>
            <a:r>
              <a:rPr lang="nl-NL" sz="1200">
                <a:solidFill>
                  <a:schemeClr val="dk1"/>
                </a:solidFill>
                <a:latin typeface="Arimo"/>
                <a:ea typeface="Arimo"/>
                <a:cs typeface="Arimo"/>
                <a:sym typeface="Arimo"/>
              </a:rPr>
              <a:t>Als je een onderwijsassistent in je omgeving hebt, kun je om hulp vragen bij het video's maken of het doen van live observaties. Of je kunt ze vragen om je te filmen als je je wilt concentreren op je eigen praktijk</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Als er meerdere leraren zijn die T-SEDA-onderzoeken op uw school doen, kunt u samenwerken om uw bevindingen te delen en te overwegen hoe u praktijken voor de hele school kunt inbedden</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Je kunt andere collega's vragen om je te observeren, of je kunt ze observeren, samen leergesprekken voeren</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Afhankelijk van de leeftijd van uw studenten, kunt u hun input krijgen terwijl u uw onderzoek plant en uw bevindingen met hen deelt, of hen betrekken bij het formuleren van uw actieplan</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U kunt overwegen hoe u technologie in uw onderzoek kunt integreren en hoe dit van invloed is op de dialoog</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Secties 1-5 van de toolkit geven u wat meer ideeën over wat u zou kunnen doen</a:t>
            </a:r>
            <a:br>
              <a:rPr lang="nl-NL" sz="1200">
                <a:solidFill>
                  <a:schemeClr val="dk1"/>
                </a:solidFill>
                <a:latin typeface="Arimo"/>
                <a:ea typeface="Arimo"/>
                <a:cs typeface="Arimo"/>
                <a:sym typeface="Arimo"/>
              </a:rPr>
            </a:br>
            <a:endParaRPr sz="1200">
              <a:solidFill>
                <a:schemeClr val="dk1"/>
              </a:solidFill>
              <a:latin typeface="Arimo"/>
              <a:ea typeface="Arimo"/>
              <a:cs typeface="Arimo"/>
              <a:sym typeface="Arimo"/>
            </a:endParaRPr>
          </a:p>
          <a:p>
            <a:pPr indent="0" lvl="0" marL="83185" marR="145415" rtl="0" algn="l">
              <a:lnSpc>
                <a:spcPct val="120000"/>
              </a:lnSpc>
              <a:spcBef>
                <a:spcPts val="600"/>
              </a:spcBef>
              <a:spcAft>
                <a:spcPts val="0"/>
              </a:spcAft>
              <a:buNone/>
            </a:pPr>
            <a:r>
              <a:rPr lang="nl-NL" sz="1200">
                <a:solidFill>
                  <a:schemeClr val="dk1"/>
                </a:solidFill>
                <a:latin typeface="Arimo"/>
                <a:ea typeface="Arimo"/>
                <a:cs typeface="Arimo"/>
                <a:sym typeface="Arimo"/>
              </a:rPr>
              <a:t>		</a:t>
            </a:r>
            <a:r>
              <a:rPr lang="nl-NL" sz="1200" u="sng">
                <a:solidFill>
                  <a:schemeClr val="hlink"/>
                </a:solidFill>
                <a:highlight>
                  <a:srgbClr val="FFFF00"/>
                </a:highlight>
                <a:latin typeface="Arial"/>
                <a:ea typeface="Arial"/>
                <a:cs typeface="Arial"/>
                <a:sym typeface="Arial"/>
                <a:hlinkClick r:id="rId3"/>
              </a:rPr>
              <a:t> </a:t>
            </a:r>
            <a:r>
              <a:rPr b="1" lang="nl-NL" sz="1200" u="sng">
                <a:solidFill>
                  <a:schemeClr val="hlink"/>
                </a:solidFill>
                <a:latin typeface="Arial"/>
                <a:ea typeface="Arial"/>
                <a:cs typeface="Arial"/>
                <a:sym typeface="Arial"/>
                <a:hlinkClick r:id="rId4"/>
              </a:rPr>
              <a:t>Video 9: De impact van T-SEDA-onderzoek</a:t>
            </a:r>
            <a:endParaRPr b="1" sz="1200">
              <a:solidFill>
                <a:schemeClr val="dk1"/>
              </a:solidFill>
              <a:latin typeface="Arimo"/>
              <a:ea typeface="Arimo"/>
              <a:cs typeface="Arimo"/>
              <a:sym typeface="Arimo"/>
            </a:endParaRPr>
          </a:p>
        </p:txBody>
      </p:sp>
      <p:sp>
        <p:nvSpPr>
          <p:cNvPr id="730" name="Google Shape;730;p46"/>
          <p:cNvSpPr/>
          <p:nvPr/>
        </p:nvSpPr>
        <p:spPr>
          <a:xfrm>
            <a:off x="6059055" y="622181"/>
            <a:ext cx="3619493" cy="2040253"/>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1" name="Google Shape;731;p46"/>
          <p:cNvSpPr/>
          <p:nvPr/>
        </p:nvSpPr>
        <p:spPr>
          <a:xfrm>
            <a:off x="6450850" y="5174496"/>
            <a:ext cx="2821936" cy="2045334"/>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2" name="Google Shape;732;p46"/>
          <p:cNvSpPr/>
          <p:nvPr/>
        </p:nvSpPr>
        <p:spPr>
          <a:xfrm>
            <a:off x="5573280" y="2820550"/>
            <a:ext cx="4716767" cy="2212338"/>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3" name="Google Shape;733;p46"/>
          <p:cNvSpPr txBox="1"/>
          <p:nvPr/>
        </p:nvSpPr>
        <p:spPr>
          <a:xfrm>
            <a:off x="5262662" y="7088109"/>
            <a:ext cx="167005" cy="167640"/>
          </a:xfrm>
          <a:prstGeom prst="rect">
            <a:avLst/>
          </a:prstGeom>
          <a:noFill/>
          <a:ln>
            <a:noFill/>
          </a:ln>
        </p:spPr>
        <p:txBody>
          <a:bodyPr anchorCtr="0" anchor="t" bIns="0" lIns="0" spcFirstLastPara="1" rIns="0" wrap="square" tIns="625">
            <a:spAutoFit/>
          </a:bodyPr>
          <a:lstStyle/>
          <a:p>
            <a:pPr indent="0" lvl="0" marL="12700" marR="0" rtl="0" algn="l">
              <a:lnSpc>
                <a:spcPct val="100000"/>
              </a:lnSpc>
              <a:spcBef>
                <a:spcPts val="0"/>
              </a:spcBef>
              <a:spcAft>
                <a:spcPts val="0"/>
              </a:spcAft>
              <a:buNone/>
            </a:pPr>
            <a:r>
              <a:rPr lang="nl-NL" sz="1000">
                <a:solidFill>
                  <a:schemeClr val="dk1"/>
                </a:solidFill>
                <a:latin typeface="Arial"/>
                <a:ea typeface="Arial"/>
                <a:cs typeface="Arial"/>
                <a:sym typeface="Arial"/>
              </a:rPr>
              <a:t>30</a:t>
            </a:r>
            <a:endParaRPr sz="1000">
              <a:solidFill>
                <a:schemeClr val="dk1"/>
              </a:solidFill>
              <a:latin typeface="Arial"/>
              <a:ea typeface="Arial"/>
              <a:cs typeface="Arial"/>
              <a:sym typeface="Arial"/>
            </a:endParaRPr>
          </a:p>
        </p:txBody>
      </p:sp>
      <p:sp>
        <p:nvSpPr>
          <p:cNvPr id="734" name="Google Shape;734;p46"/>
          <p:cNvSpPr/>
          <p:nvPr/>
        </p:nvSpPr>
        <p:spPr>
          <a:xfrm>
            <a:off x="850900" y="6609117"/>
            <a:ext cx="439415" cy="439418"/>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39" name="Shape 739"/>
        <p:cNvGrpSpPr/>
        <p:nvPr/>
      </p:nvGrpSpPr>
      <p:grpSpPr>
        <a:xfrm>
          <a:off x="0" y="0"/>
          <a:ext cx="0" cy="0"/>
          <a:chOff x="0" y="0"/>
          <a:chExt cx="0" cy="0"/>
        </a:xfrm>
      </p:grpSpPr>
      <p:sp>
        <p:nvSpPr>
          <p:cNvPr id="740" name="Google Shape;740;p47"/>
          <p:cNvSpPr txBox="1"/>
          <p:nvPr>
            <p:ph type="title"/>
          </p:nvPr>
        </p:nvSpPr>
        <p:spPr>
          <a:xfrm>
            <a:off x="739599" y="702263"/>
            <a:ext cx="9046126" cy="1107996"/>
          </a:xfrm>
          <a:prstGeom prst="rect">
            <a:avLst/>
          </a:prstGeom>
          <a:noFill/>
          <a:ln>
            <a:noFill/>
          </a:ln>
        </p:spPr>
        <p:txBody>
          <a:bodyPr anchorCtr="0" anchor="t" bIns="0" lIns="0" spcFirstLastPara="1" rIns="0" wrap="square" tIns="0">
            <a:spAutoFit/>
          </a:bodyPr>
          <a:lstStyle/>
          <a:p>
            <a:pPr indent="0" lvl="0" marL="318770" rtl="0" algn="ctr">
              <a:lnSpc>
                <a:spcPct val="100000"/>
              </a:lnSpc>
              <a:spcBef>
                <a:spcPts val="0"/>
              </a:spcBef>
              <a:spcAft>
                <a:spcPts val="0"/>
              </a:spcAft>
              <a:buNone/>
            </a:pPr>
            <a:r>
              <a:rPr lang="nl-NL" sz="3600"/>
              <a:t>T-SEDA: Ondersteunende bronnen</a:t>
            </a:r>
            <a:br>
              <a:rPr lang="nl-NL" sz="3600"/>
            </a:br>
            <a:endParaRPr sz="3600"/>
          </a:p>
        </p:txBody>
      </p:sp>
      <p:sp>
        <p:nvSpPr>
          <p:cNvPr id="741" name="Google Shape;741;p47"/>
          <p:cNvSpPr txBox="1"/>
          <p:nvPr>
            <p:ph idx="1" type="body"/>
          </p:nvPr>
        </p:nvSpPr>
        <p:spPr>
          <a:xfrm>
            <a:off x="774700" y="4911136"/>
            <a:ext cx="10046982" cy="982320"/>
          </a:xfrm>
          <a:prstGeom prst="rect">
            <a:avLst/>
          </a:prstGeom>
          <a:noFill/>
          <a:ln>
            <a:noFill/>
          </a:ln>
        </p:spPr>
        <p:txBody>
          <a:bodyPr anchorCtr="0" anchor="t" bIns="0" lIns="0" spcFirstLastPara="1" rIns="0" wrap="square" tIns="0">
            <a:spAutoFit/>
          </a:bodyPr>
          <a:lstStyle/>
          <a:p>
            <a:pPr indent="0" lvl="0" marL="316230" rtl="0" algn="l">
              <a:lnSpc>
                <a:spcPct val="100000"/>
              </a:lnSpc>
              <a:spcBef>
                <a:spcPts val="0"/>
              </a:spcBef>
              <a:spcAft>
                <a:spcPts val="0"/>
              </a:spcAft>
              <a:buNone/>
            </a:pPr>
            <a:r>
              <a:t/>
            </a:r>
            <a:endParaRPr sz="1550">
              <a:latin typeface="Times New Roman"/>
              <a:ea typeface="Times New Roman"/>
              <a:cs typeface="Times New Roman"/>
              <a:sym typeface="Times New Roman"/>
            </a:endParaRPr>
          </a:p>
          <a:p>
            <a:pPr indent="0" lvl="0" marL="316230" rtl="0" algn="l">
              <a:lnSpc>
                <a:spcPct val="100000"/>
              </a:lnSpc>
              <a:spcBef>
                <a:spcPts val="0"/>
              </a:spcBef>
              <a:spcAft>
                <a:spcPts val="0"/>
              </a:spcAft>
              <a:buClr>
                <a:schemeClr val="dk1"/>
              </a:buClr>
              <a:buSzPts val="1700"/>
              <a:buFont typeface="Noto Sans Symbols"/>
              <a:buNone/>
            </a:pPr>
            <a:r>
              <a:t/>
            </a:r>
            <a:endParaRPr sz="1700">
              <a:latin typeface="Times New Roman"/>
              <a:ea typeface="Times New Roman"/>
              <a:cs typeface="Times New Roman"/>
              <a:sym typeface="Times New Roman"/>
            </a:endParaRPr>
          </a:p>
          <a:p>
            <a:pPr indent="0" lvl="0" marL="316230" rtl="0" algn="l">
              <a:lnSpc>
                <a:spcPct val="100000"/>
              </a:lnSpc>
              <a:spcBef>
                <a:spcPts val="35"/>
              </a:spcBef>
              <a:spcAft>
                <a:spcPts val="0"/>
              </a:spcAft>
              <a:buClr>
                <a:schemeClr val="dk1"/>
              </a:buClr>
              <a:buSzPts val="1750"/>
              <a:buFont typeface="Noto Sans Symbols"/>
              <a:buNone/>
            </a:pPr>
            <a:r>
              <a:t/>
            </a:r>
            <a:endParaRPr sz="1750">
              <a:latin typeface="Times New Roman"/>
              <a:ea typeface="Times New Roman"/>
              <a:cs typeface="Times New Roman"/>
              <a:sym typeface="Times New Roman"/>
            </a:endParaRPr>
          </a:p>
          <a:p>
            <a:pPr indent="0" lvl="0" marL="316230" rtl="0" algn="l">
              <a:lnSpc>
                <a:spcPct val="100000"/>
              </a:lnSpc>
              <a:spcBef>
                <a:spcPts val="50"/>
              </a:spcBef>
              <a:spcAft>
                <a:spcPts val="0"/>
              </a:spcAft>
              <a:buNone/>
            </a:pPr>
            <a:r>
              <a:t/>
            </a:r>
            <a:endParaRPr sz="1300">
              <a:latin typeface="Times New Roman"/>
              <a:ea typeface="Times New Roman"/>
              <a:cs typeface="Times New Roman"/>
              <a:sym typeface="Times New Roman"/>
            </a:endParaRPr>
          </a:p>
        </p:txBody>
      </p:sp>
      <p:sp>
        <p:nvSpPr>
          <p:cNvPr id="742" name="Google Shape;742;p47"/>
          <p:cNvSpPr/>
          <p:nvPr/>
        </p:nvSpPr>
        <p:spPr>
          <a:xfrm>
            <a:off x="9156700" y="3248025"/>
            <a:ext cx="190498" cy="1905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3" name="Google Shape;743;p47"/>
          <p:cNvSpPr txBox="1"/>
          <p:nvPr/>
        </p:nvSpPr>
        <p:spPr>
          <a:xfrm>
            <a:off x="5262662" y="7088109"/>
            <a:ext cx="167005" cy="167640"/>
          </a:xfrm>
          <a:prstGeom prst="rect">
            <a:avLst/>
          </a:prstGeom>
          <a:noFill/>
          <a:ln>
            <a:noFill/>
          </a:ln>
        </p:spPr>
        <p:txBody>
          <a:bodyPr anchorCtr="0" anchor="t" bIns="0" lIns="0" spcFirstLastPara="1" rIns="0" wrap="square" tIns="625">
            <a:spAutoFit/>
          </a:bodyPr>
          <a:lstStyle/>
          <a:p>
            <a:pPr indent="0" lvl="0" marL="12700" marR="0" rtl="0" algn="l">
              <a:lnSpc>
                <a:spcPct val="100000"/>
              </a:lnSpc>
              <a:spcBef>
                <a:spcPts val="0"/>
              </a:spcBef>
              <a:spcAft>
                <a:spcPts val="0"/>
              </a:spcAft>
              <a:buNone/>
            </a:pPr>
            <a:r>
              <a:rPr lang="nl-NL" sz="1000">
                <a:solidFill>
                  <a:schemeClr val="dk1"/>
                </a:solidFill>
                <a:latin typeface="Arial"/>
                <a:ea typeface="Arial"/>
                <a:cs typeface="Arial"/>
                <a:sym typeface="Arial"/>
              </a:rPr>
              <a:t>31</a:t>
            </a:r>
            <a:endParaRPr sz="1000">
              <a:solidFill>
                <a:schemeClr val="dk1"/>
              </a:solidFill>
              <a:latin typeface="Arial"/>
              <a:ea typeface="Arial"/>
              <a:cs typeface="Arial"/>
              <a:sym typeface="Arial"/>
            </a:endParaRPr>
          </a:p>
        </p:txBody>
      </p:sp>
      <p:graphicFrame>
        <p:nvGraphicFramePr>
          <p:cNvPr id="744" name="Google Shape;744;p47"/>
          <p:cNvGraphicFramePr/>
          <p:nvPr/>
        </p:nvGraphicFramePr>
        <p:xfrm>
          <a:off x="546100" y="1571625"/>
          <a:ext cx="3000000" cy="3000000"/>
        </p:xfrm>
        <a:graphic>
          <a:graphicData uri="http://schemas.openxmlformats.org/drawingml/2006/table">
            <a:tbl>
              <a:tblPr bandRow="1" firstRow="1">
                <a:noFill/>
                <a:tableStyleId>{B616D2AF-D229-4605-A683-D58F903C086F}</a:tableStyleId>
              </a:tblPr>
              <a:tblGrid>
                <a:gridCol w="4759900"/>
                <a:gridCol w="762000"/>
              </a:tblGrid>
              <a:tr h="316675">
                <a:tc>
                  <a:txBody>
                    <a:bodyPr/>
                    <a:lstStyle/>
                    <a:p>
                      <a:pPr indent="0" lvl="0" marL="0" marR="0" rtl="0" algn="ctr">
                        <a:spcBef>
                          <a:spcPts val="0"/>
                        </a:spcBef>
                        <a:spcAft>
                          <a:spcPts val="0"/>
                        </a:spcAft>
                        <a:buNone/>
                      </a:pPr>
                      <a:r>
                        <a:rPr lang="nl-NL" sz="1800"/>
                        <a:t>Sectie</a:t>
                      </a:r>
                      <a:endParaRPr sz="1800"/>
                    </a:p>
                  </a:txBody>
                  <a:tcPr marT="45725" marB="45725" marR="91450" marL="91450">
                    <a:solidFill>
                      <a:srgbClr val="2E6A7B"/>
                    </a:solidFill>
                  </a:tcPr>
                </a:tc>
                <a:tc>
                  <a:txBody>
                    <a:bodyPr/>
                    <a:lstStyle/>
                    <a:p>
                      <a:pPr indent="0" lvl="0" marL="0" marR="0" rtl="0" algn="ctr">
                        <a:spcBef>
                          <a:spcPts val="0"/>
                        </a:spcBef>
                        <a:spcAft>
                          <a:spcPts val="0"/>
                        </a:spcAft>
                        <a:buNone/>
                      </a:pPr>
                      <a:r>
                        <a:rPr lang="nl-NL" sz="1800"/>
                        <a:t>Dia</a:t>
                      </a:r>
                      <a:endParaRPr sz="1800"/>
                    </a:p>
                  </a:txBody>
                  <a:tcPr marT="45725" marB="45725" marR="91450" marL="91450">
                    <a:solidFill>
                      <a:srgbClr val="2E6A7B"/>
                    </a:solidFill>
                  </a:tcPr>
                </a:tc>
              </a:tr>
              <a:tr h="586475">
                <a:tc>
                  <a:txBody>
                    <a:bodyPr/>
                    <a:lstStyle/>
                    <a:p>
                      <a:pPr indent="0" lvl="0" marL="0" marR="0" rtl="0" algn="l">
                        <a:lnSpc>
                          <a:spcPct val="100000"/>
                        </a:lnSpc>
                        <a:spcBef>
                          <a:spcPts val="0"/>
                        </a:spcBef>
                        <a:spcAft>
                          <a:spcPts val="0"/>
                        </a:spcAft>
                        <a:buSzPts val="1400"/>
                        <a:buFont typeface="Calibri"/>
                        <a:buNone/>
                      </a:pPr>
                      <a:r>
                        <a:rPr b="1" lang="nl-NL" sz="1400">
                          <a:latin typeface="Calibri"/>
                          <a:ea typeface="Calibri"/>
                          <a:cs typeface="Calibri"/>
                          <a:sym typeface="Calibri"/>
                        </a:rPr>
                        <a:t>SECTIE 1: Gedetailleerd coderingskader. </a:t>
                      </a:r>
                      <a:r>
                        <a:rPr b="0" lang="nl-NL" sz="1400">
                          <a:latin typeface="Calibri"/>
                          <a:ea typeface="Calibri"/>
                          <a:cs typeface="Calibri"/>
                          <a:sym typeface="Calibri"/>
                        </a:rPr>
                        <a:t> Een lijst en uitleg van dialoogcategorieën geïllustreerd met voorbeeldprompts en bijdragen, plus meer algemene dialogische klaspraktijken.</a:t>
                      </a:r>
                      <a:br>
                        <a:rPr b="1" lang="nl-NL" sz="1400">
                          <a:latin typeface="Calibri"/>
                          <a:ea typeface="Calibri"/>
                          <a:cs typeface="Calibri"/>
                          <a:sym typeface="Calibri"/>
                        </a:rPr>
                      </a:br>
                      <a:endParaRPr sz="1400">
                        <a:highlight>
                          <a:srgbClr val="00FFFF"/>
                        </a:highlight>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rPr lang="nl-NL" sz="1400"/>
                        <a:t>42</a:t>
                      </a:r>
                      <a:endParaRPr/>
                    </a:p>
                  </a:txBody>
                  <a:tcPr marT="45725" marB="45725" marR="91450" marL="91450">
                    <a:solidFill>
                      <a:srgbClr val="D8D8D8"/>
                    </a:solidFill>
                  </a:tcPr>
                </a:tc>
              </a:tr>
              <a:tr h="415425">
                <a:tc>
                  <a:txBody>
                    <a:bodyPr/>
                    <a:lstStyle/>
                    <a:p>
                      <a:pPr indent="0" lvl="0" marL="0" marR="0" rtl="0" algn="l">
                        <a:lnSpc>
                          <a:spcPct val="100000"/>
                        </a:lnSpc>
                        <a:spcBef>
                          <a:spcPts val="0"/>
                        </a:spcBef>
                        <a:spcAft>
                          <a:spcPts val="0"/>
                        </a:spcAft>
                        <a:buSzPts val="1400"/>
                        <a:buFont typeface="Calibri"/>
                        <a:buNone/>
                      </a:pPr>
                      <a:r>
                        <a:rPr b="1" lang="nl-NL" sz="1400">
                          <a:latin typeface="Calibri"/>
                          <a:ea typeface="Calibri"/>
                          <a:cs typeface="Calibri"/>
                          <a:sym typeface="Calibri"/>
                        </a:rPr>
                        <a:t>SECTIE 2</a:t>
                      </a:r>
                      <a:r>
                        <a:rPr b="1" i="0" lang="nl-NL" sz="1400">
                          <a:latin typeface="Calibri"/>
                          <a:ea typeface="Calibri"/>
                          <a:cs typeface="Calibri"/>
                          <a:sym typeface="Calibri"/>
                        </a:rPr>
                        <a:t>: Soorten observatie en sjablonen voor observatie en codering.  </a:t>
                      </a:r>
                      <a:r>
                        <a:rPr b="0" lang="nl-NL" sz="1400">
                          <a:latin typeface="Calibri"/>
                          <a:ea typeface="Calibri"/>
                          <a:cs typeface="Calibri"/>
                          <a:sym typeface="Calibri"/>
                        </a:rPr>
                        <a:t>Inclusief lesobservatie (tijdsteekproef; checklist; beoordelingsschalen).</a:t>
                      </a:r>
                      <a:br>
                        <a:rPr b="1" lang="nl-NL" sz="1400">
                          <a:latin typeface="Calibri"/>
                          <a:ea typeface="Calibri"/>
                          <a:cs typeface="Calibri"/>
                          <a:sym typeface="Calibri"/>
                        </a:rPr>
                      </a:br>
                      <a:endParaRPr sz="1400">
                        <a:highlight>
                          <a:srgbClr val="00FFFF"/>
                        </a:highlight>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rPr lang="nl-NL" sz="1400"/>
                        <a:t>48</a:t>
                      </a:r>
                      <a:endParaRPr/>
                    </a:p>
                  </a:txBody>
                  <a:tcPr marT="45725" marB="45725" marR="91450" marL="91450">
                    <a:solidFill>
                      <a:srgbClr val="D8D8D8"/>
                    </a:solidFill>
                  </a:tcPr>
                </a:tc>
              </a:tr>
              <a:tr h="297300">
                <a:tc>
                  <a:txBody>
                    <a:bodyPr/>
                    <a:lstStyle/>
                    <a:p>
                      <a:pPr indent="0" lvl="0" marL="93663" marR="0" rtl="0" algn="l">
                        <a:lnSpc>
                          <a:spcPct val="100000"/>
                        </a:lnSpc>
                        <a:spcBef>
                          <a:spcPts val="0"/>
                        </a:spcBef>
                        <a:spcAft>
                          <a:spcPts val="0"/>
                        </a:spcAft>
                        <a:buSzPts val="1400"/>
                        <a:buFont typeface="Calibri"/>
                        <a:buNone/>
                      </a:pPr>
                      <a:r>
                        <a:rPr b="1" lang="nl-NL" sz="1400">
                          <a:latin typeface="Calibri"/>
                          <a:ea typeface="Calibri"/>
                          <a:cs typeface="Calibri"/>
                          <a:sym typeface="Calibri"/>
                        </a:rPr>
                        <a:t>Template 2A: coderen van een transcript</a:t>
                      </a:r>
                      <a:endParaRPr b="1" sz="1400">
                        <a:highlight>
                          <a:srgbClr val="00FFFF"/>
                        </a:highlight>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rPr lang="nl-NL" sz="1400"/>
                        <a:t>51</a:t>
                      </a:r>
                      <a:endParaRPr/>
                    </a:p>
                  </a:txBody>
                  <a:tcPr marT="45725" marB="45725" marR="91450" marL="91450">
                    <a:solidFill>
                      <a:srgbClr val="D8D8D8"/>
                    </a:solidFill>
                  </a:tcPr>
                </a:tc>
              </a:tr>
              <a:tr h="297300">
                <a:tc>
                  <a:txBody>
                    <a:bodyPr/>
                    <a:lstStyle/>
                    <a:p>
                      <a:pPr indent="0" lvl="0" marL="93663" marR="0" rtl="0" algn="l">
                        <a:lnSpc>
                          <a:spcPct val="100000"/>
                        </a:lnSpc>
                        <a:spcBef>
                          <a:spcPts val="0"/>
                        </a:spcBef>
                        <a:spcAft>
                          <a:spcPts val="0"/>
                        </a:spcAft>
                        <a:buNone/>
                      </a:pPr>
                      <a:r>
                        <a:rPr b="1" lang="nl-NL" sz="1400">
                          <a:latin typeface="Calibri"/>
                          <a:ea typeface="Calibri"/>
                          <a:cs typeface="Calibri"/>
                          <a:sym typeface="Calibri"/>
                        </a:rPr>
                        <a:t>Sjabloon 2B: tijdbemonsteringscodering voor groepswerk</a:t>
                      </a:r>
                      <a:endParaRPr b="1" sz="1400">
                        <a:highlight>
                          <a:srgbClr val="00FFFF"/>
                        </a:highlight>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rPr lang="nl-NL" sz="1400"/>
                        <a:t>53</a:t>
                      </a:r>
                      <a:endParaRPr/>
                    </a:p>
                  </a:txBody>
                  <a:tcPr marT="45725" marB="45725" marR="91450" marL="91450">
                    <a:solidFill>
                      <a:srgbClr val="D8D8D8"/>
                    </a:solidFill>
                  </a:tcPr>
                </a:tc>
              </a:tr>
              <a:tr h="297300">
                <a:tc>
                  <a:txBody>
                    <a:bodyPr/>
                    <a:lstStyle/>
                    <a:p>
                      <a:pPr indent="0" lvl="0" marL="93663" marR="130810" rtl="0" algn="l">
                        <a:lnSpc>
                          <a:spcPct val="101400"/>
                        </a:lnSpc>
                        <a:spcBef>
                          <a:spcPts val="0"/>
                        </a:spcBef>
                        <a:spcAft>
                          <a:spcPts val="0"/>
                        </a:spcAft>
                        <a:buNone/>
                      </a:pPr>
                      <a:r>
                        <a:rPr b="1" lang="nl-NL" sz="1400">
                          <a:latin typeface="Calibri"/>
                          <a:ea typeface="Calibri"/>
                          <a:cs typeface="Calibri"/>
                          <a:sym typeface="Calibri"/>
                        </a:rPr>
                        <a:t>Template 2C: checklist voor individuen in groepen</a:t>
                      </a:r>
                      <a:endParaRPr sz="1400">
                        <a:highlight>
                          <a:srgbClr val="00FFFF"/>
                        </a:highlight>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rPr lang="nl-NL" sz="1400"/>
                        <a:t>55</a:t>
                      </a:r>
                      <a:endParaRPr/>
                    </a:p>
                  </a:txBody>
                  <a:tcPr marT="45725" marB="45725" marR="91450" marL="91450">
                    <a:solidFill>
                      <a:srgbClr val="D8D8D8"/>
                    </a:solidFill>
                  </a:tcPr>
                </a:tc>
              </a:tr>
              <a:tr h="297300">
                <a:tc>
                  <a:txBody>
                    <a:bodyPr/>
                    <a:lstStyle/>
                    <a:p>
                      <a:pPr indent="0" lvl="0" marL="93663" marR="0" rtl="0" algn="l">
                        <a:lnSpc>
                          <a:spcPct val="100000"/>
                        </a:lnSpc>
                        <a:spcBef>
                          <a:spcPts val="0"/>
                        </a:spcBef>
                        <a:spcAft>
                          <a:spcPts val="0"/>
                        </a:spcAft>
                        <a:buSzPts val="1400"/>
                        <a:buFont typeface="Calibri"/>
                        <a:buNone/>
                      </a:pPr>
                      <a:r>
                        <a:rPr b="1" lang="nl-NL" sz="1400">
                          <a:latin typeface="Calibri"/>
                          <a:ea typeface="Calibri"/>
                          <a:cs typeface="Calibri"/>
                          <a:sym typeface="Calibri"/>
                        </a:rPr>
                        <a:t>Template 2D: groepsbeoordeling</a:t>
                      </a:r>
                      <a:endParaRPr sz="1400">
                        <a:highlight>
                          <a:srgbClr val="00FFFF"/>
                        </a:highlight>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rPr lang="nl-NL" sz="1400"/>
                        <a:t>56</a:t>
                      </a:r>
                      <a:endParaRPr/>
                    </a:p>
                  </a:txBody>
                  <a:tcPr marT="45725" marB="45725" marR="91450" marL="91450">
                    <a:solidFill>
                      <a:srgbClr val="D8D8D8"/>
                    </a:solidFill>
                  </a:tcPr>
                </a:tc>
              </a:tr>
              <a:tr h="297300">
                <a:tc>
                  <a:txBody>
                    <a:bodyPr/>
                    <a:lstStyle/>
                    <a:p>
                      <a:pPr indent="0" lvl="0" marL="93663" marR="0" rtl="0" algn="l">
                        <a:lnSpc>
                          <a:spcPct val="100000"/>
                        </a:lnSpc>
                        <a:spcBef>
                          <a:spcPts val="0"/>
                        </a:spcBef>
                        <a:spcAft>
                          <a:spcPts val="0"/>
                        </a:spcAft>
                        <a:buClr>
                          <a:schemeClr val="dk1"/>
                        </a:buClr>
                        <a:buSzPts val="1400"/>
                        <a:buFont typeface="Calibri"/>
                        <a:buNone/>
                      </a:pPr>
                      <a:r>
                        <a:rPr b="1" lang="nl-NL" sz="1400">
                          <a:solidFill>
                            <a:schemeClr val="dk1"/>
                          </a:solidFill>
                          <a:latin typeface="Calibri"/>
                          <a:ea typeface="Calibri"/>
                          <a:cs typeface="Calibri"/>
                          <a:sym typeface="Calibri"/>
                        </a:rPr>
                        <a:t> Sjabloon 2E: beoordelingsschaal voor deelname aan de hele klas</a:t>
                      </a:r>
                      <a:endParaRPr sz="1400">
                        <a:highlight>
                          <a:srgbClr val="00FFFF"/>
                        </a:highlight>
                      </a:endParaRPr>
                    </a:p>
                  </a:txBody>
                  <a:tcPr marT="45725" marB="45725" marR="91450" marL="91450"/>
                </a:tc>
                <a:tc>
                  <a:txBody>
                    <a:bodyPr/>
                    <a:lstStyle/>
                    <a:p>
                      <a:pPr indent="0" lvl="0" marL="0" marR="0" rtl="0" algn="ctr">
                        <a:spcBef>
                          <a:spcPts val="0"/>
                        </a:spcBef>
                        <a:spcAft>
                          <a:spcPts val="0"/>
                        </a:spcAft>
                        <a:buNone/>
                      </a:pPr>
                      <a:r>
                        <a:rPr lang="nl-NL" sz="1400"/>
                        <a:t>57</a:t>
                      </a:r>
                      <a:endParaRPr/>
                    </a:p>
                  </a:txBody>
                  <a:tcPr marT="45725" marB="45725" marR="91450" marL="91450">
                    <a:solidFill>
                      <a:srgbClr val="D8D8D8"/>
                    </a:solidFill>
                  </a:tcPr>
                </a:tc>
              </a:tr>
              <a:tr h="297300">
                <a:tc>
                  <a:txBody>
                    <a:bodyPr/>
                    <a:lstStyle/>
                    <a:p>
                      <a:pPr indent="0" lvl="0" marL="93663" marR="0" rtl="0" algn="l">
                        <a:lnSpc>
                          <a:spcPct val="100000"/>
                        </a:lnSpc>
                        <a:spcBef>
                          <a:spcPts val="0"/>
                        </a:spcBef>
                        <a:spcAft>
                          <a:spcPts val="0"/>
                        </a:spcAft>
                        <a:buClr>
                          <a:schemeClr val="dk1"/>
                        </a:buClr>
                        <a:buSzPts val="1400"/>
                        <a:buFont typeface="Calibri"/>
                        <a:buNone/>
                      </a:pPr>
                      <a:r>
                        <a:rPr b="1" lang="nl-NL" sz="1400">
                          <a:solidFill>
                            <a:schemeClr val="dk1"/>
                          </a:solidFill>
                          <a:latin typeface="Calibri"/>
                          <a:ea typeface="Calibri"/>
                          <a:cs typeface="Calibri"/>
                          <a:sym typeface="Calibri"/>
                        </a:rPr>
                        <a:t> Sjabloon 2F: beoordeling van studentenparticipatie en basisregels</a:t>
                      </a:r>
                      <a:endParaRPr sz="1400">
                        <a:highlight>
                          <a:srgbClr val="00FFFF"/>
                        </a:highlight>
                      </a:endParaRPr>
                    </a:p>
                  </a:txBody>
                  <a:tcPr marT="45725" marB="45725" marR="91450" marL="91450"/>
                </a:tc>
                <a:tc>
                  <a:txBody>
                    <a:bodyPr/>
                    <a:lstStyle/>
                    <a:p>
                      <a:pPr indent="0" lvl="0" marL="0" marR="0" rtl="0" algn="ctr">
                        <a:spcBef>
                          <a:spcPts val="0"/>
                        </a:spcBef>
                        <a:spcAft>
                          <a:spcPts val="0"/>
                        </a:spcAft>
                        <a:buNone/>
                      </a:pPr>
                      <a:r>
                        <a:rPr lang="nl-NL" sz="1400"/>
                        <a:t>58</a:t>
                      </a:r>
                      <a:endParaRPr/>
                    </a:p>
                  </a:txBody>
                  <a:tcPr marT="45725" marB="45725" marR="91450" marL="91450">
                    <a:solidFill>
                      <a:srgbClr val="D8D8D8"/>
                    </a:solidFill>
                  </a:tcPr>
                </a:tc>
              </a:tr>
              <a:tr h="297300">
                <a:tc>
                  <a:txBody>
                    <a:bodyPr/>
                    <a:lstStyle/>
                    <a:p>
                      <a:pPr indent="0" lvl="0" marL="93663" marR="0" rtl="0" algn="l">
                        <a:lnSpc>
                          <a:spcPct val="100000"/>
                        </a:lnSpc>
                        <a:spcBef>
                          <a:spcPts val="0"/>
                        </a:spcBef>
                        <a:spcAft>
                          <a:spcPts val="0"/>
                        </a:spcAft>
                        <a:buSzPts val="1400"/>
                        <a:buFont typeface="Calibri"/>
                        <a:buNone/>
                      </a:pPr>
                      <a:r>
                        <a:rPr lang="nl-NL" sz="1400"/>
                        <a:t> </a:t>
                      </a:r>
                      <a:r>
                        <a:rPr b="1" lang="nl-NL" sz="1400"/>
                        <a:t>Template 2G: </a:t>
                      </a:r>
                      <a:r>
                        <a:rPr lang="nl-NL" sz="1400"/>
                        <a:t>zelfevaluatie van studentengroepswerk</a:t>
                      </a:r>
                      <a:endParaRPr sz="1400">
                        <a:highlight>
                          <a:srgbClr val="00FFFF"/>
                        </a:highlight>
                      </a:endParaRPr>
                    </a:p>
                  </a:txBody>
                  <a:tcPr marT="45725" marB="45725" marR="91450" marL="91450"/>
                </a:tc>
                <a:tc>
                  <a:txBody>
                    <a:bodyPr/>
                    <a:lstStyle/>
                    <a:p>
                      <a:pPr indent="0" lvl="0" marL="0" marR="0" rtl="0" algn="ctr">
                        <a:spcBef>
                          <a:spcPts val="0"/>
                        </a:spcBef>
                        <a:spcAft>
                          <a:spcPts val="0"/>
                        </a:spcAft>
                        <a:buNone/>
                      </a:pPr>
                      <a:r>
                        <a:rPr lang="nl-NL" sz="1400"/>
                        <a:t>59</a:t>
                      </a:r>
                      <a:endParaRPr/>
                    </a:p>
                  </a:txBody>
                  <a:tcPr marT="45725" marB="45725" marR="91450" marL="91450">
                    <a:solidFill>
                      <a:srgbClr val="D8D8D8"/>
                    </a:solidFill>
                  </a:tcPr>
                </a:tc>
              </a:tr>
              <a:tr h="297300">
                <a:tc>
                  <a:txBody>
                    <a:bodyPr/>
                    <a:lstStyle/>
                    <a:p>
                      <a:pPr indent="0" lvl="0" marL="134938" marR="0" rtl="0" algn="l">
                        <a:lnSpc>
                          <a:spcPct val="100000"/>
                        </a:lnSpc>
                        <a:spcBef>
                          <a:spcPts val="0"/>
                        </a:spcBef>
                        <a:spcAft>
                          <a:spcPts val="0"/>
                        </a:spcAft>
                        <a:buClr>
                          <a:schemeClr val="dk1"/>
                        </a:buClr>
                        <a:buSzPts val="1400"/>
                        <a:buFont typeface="Calibri"/>
                        <a:buNone/>
                      </a:pPr>
                      <a:r>
                        <a:rPr b="1" lang="nl-NL" sz="1400">
                          <a:solidFill>
                            <a:schemeClr val="dk1"/>
                          </a:solidFill>
                          <a:latin typeface="Calibri"/>
                          <a:ea typeface="Calibri"/>
                          <a:cs typeface="Calibri"/>
                          <a:sym typeface="Calibri"/>
                        </a:rPr>
                        <a:t>Template 2H: </a:t>
                      </a:r>
                      <a:r>
                        <a:rPr b="0" lang="nl-NL" sz="1400">
                          <a:solidFill>
                            <a:schemeClr val="dk1"/>
                          </a:solidFill>
                          <a:latin typeface="Calibri"/>
                          <a:ea typeface="Calibri"/>
                          <a:cs typeface="Calibri"/>
                          <a:sym typeface="Calibri"/>
                        </a:rPr>
                        <a:t>Dialogic Teaching Questionnaire (zelfevaluatie van de praktijk)</a:t>
                      </a:r>
                      <a:endParaRPr sz="1400">
                        <a:highlight>
                          <a:srgbClr val="00FFFF"/>
                        </a:highlight>
                      </a:endParaRPr>
                    </a:p>
                  </a:txBody>
                  <a:tcPr marT="45725" marB="45725" marR="91450" marL="91450"/>
                </a:tc>
                <a:tc>
                  <a:txBody>
                    <a:bodyPr/>
                    <a:lstStyle/>
                    <a:p>
                      <a:pPr indent="0" lvl="0" marL="0" marR="0" rtl="0" algn="ctr">
                        <a:spcBef>
                          <a:spcPts val="0"/>
                        </a:spcBef>
                        <a:spcAft>
                          <a:spcPts val="0"/>
                        </a:spcAft>
                        <a:buNone/>
                      </a:pPr>
                      <a:r>
                        <a:rPr lang="nl-NL" sz="1400"/>
                        <a:t>60</a:t>
                      </a:r>
                      <a:endParaRPr/>
                    </a:p>
                  </a:txBody>
                  <a:tcPr marT="45725" marB="45725" marR="91450" marL="91450">
                    <a:solidFill>
                      <a:srgbClr val="D8D8D8"/>
                    </a:solidFill>
                  </a:tcPr>
                </a:tc>
              </a:tr>
            </a:tbl>
          </a:graphicData>
        </a:graphic>
      </p:graphicFrame>
      <p:sp>
        <p:nvSpPr>
          <p:cNvPr id="745" name="Google Shape;745;p47"/>
          <p:cNvSpPr txBox="1"/>
          <p:nvPr/>
        </p:nvSpPr>
        <p:spPr>
          <a:xfrm>
            <a:off x="6565900" y="2562225"/>
            <a:ext cx="3587928" cy="3667671"/>
          </a:xfrm>
          <a:prstGeom prst="rect">
            <a:avLst/>
          </a:prstGeom>
          <a:noFill/>
          <a:ln cap="flat" cmpd="sng" w="19050">
            <a:solidFill>
              <a:srgbClr val="2E6A7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nl-NL" sz="1400">
                <a:solidFill>
                  <a:schemeClr val="dk1"/>
                </a:solidFill>
                <a:latin typeface="Calibri"/>
                <a:ea typeface="Calibri"/>
                <a:cs typeface="Calibri"/>
                <a:sym typeface="Calibri"/>
              </a:rPr>
              <a:t>De volgende bronnen zijn online beschikbaar </a:t>
            </a:r>
            <a:r>
              <a:rPr lang="nl-NL" sz="1400" u="sng">
                <a:solidFill>
                  <a:schemeClr val="hlink"/>
                </a:solidFill>
                <a:latin typeface="Calibri"/>
                <a:ea typeface="Calibri"/>
                <a:cs typeface="Calibri"/>
                <a:sym typeface="Calibri"/>
                <a:hlinkClick r:id="rId4"/>
              </a:rPr>
              <a:t>(http://bit.ly/T-SEDA</a:t>
            </a:r>
            <a:r>
              <a:rPr lang="nl-NL" sz="1400">
                <a:solidFill>
                  <a:schemeClr val="dk1"/>
                </a:solidFill>
                <a:latin typeface="Calibri"/>
                <a:ea typeface="Calibri"/>
                <a:cs typeface="Calibri"/>
                <a:sym typeface="Calibri"/>
              </a:rPr>
              <a:t>), inclusief afzonderlijk downloadbare sjablonen voor afdrukken of bewerken; Let op het pictogram</a:t>
            </a:r>
            <a:br>
              <a:rPr b="1" lang="nl-NL" sz="1400">
                <a:solidFill>
                  <a:schemeClr val="dk1"/>
                </a:solidFill>
                <a:latin typeface="Calibri"/>
                <a:ea typeface="Calibri"/>
                <a:cs typeface="Calibri"/>
                <a:sym typeface="Calibri"/>
              </a:rPr>
            </a:br>
            <a:endParaRPr b="1" sz="1400" u="sng">
              <a:solidFill>
                <a:schemeClr val="dk1"/>
              </a:solidFill>
              <a:latin typeface="Calibri"/>
              <a:ea typeface="Calibri"/>
              <a:cs typeface="Calibri"/>
              <a:sym typeface="Calibri"/>
            </a:endParaRPr>
          </a:p>
          <a:p>
            <a:pPr indent="0" lvl="0" marL="0" marR="0" rtl="0" algn="l">
              <a:spcBef>
                <a:spcPts val="0"/>
              </a:spcBef>
              <a:spcAft>
                <a:spcPts val="0"/>
              </a:spcAft>
              <a:buNone/>
            </a:pPr>
            <a:r>
              <a:rPr b="1" lang="nl-NL" sz="1400" u="sng">
                <a:solidFill>
                  <a:schemeClr val="dk1"/>
                </a:solidFill>
                <a:latin typeface="Calibri"/>
                <a:ea typeface="Calibri"/>
                <a:cs typeface="Calibri"/>
                <a:sym typeface="Calibri"/>
              </a:rPr>
              <a:t>SECTIE 3: </a:t>
            </a:r>
            <a:r>
              <a:rPr b="1" lang="nl-NL" sz="1400">
                <a:solidFill>
                  <a:schemeClr val="dk1"/>
                </a:solidFill>
                <a:latin typeface="Calibri"/>
                <a:ea typeface="Calibri"/>
                <a:cs typeface="Calibri"/>
                <a:sym typeface="Calibri"/>
              </a:rPr>
              <a:t>Technische richtlijnen voor het opnemen en transcriberen</a:t>
            </a:r>
            <a:br>
              <a:rPr b="1" lang="nl-NL" sz="1400" u="sng">
                <a:solidFill>
                  <a:schemeClr val="dk1"/>
                </a:solidFill>
                <a:latin typeface="Calibri"/>
                <a:ea typeface="Calibri"/>
                <a:cs typeface="Calibri"/>
                <a:sym typeface="Calibri"/>
              </a:rPr>
            </a:br>
            <a:r>
              <a:rPr b="1" lang="nl-NL" sz="1400" u="sng">
                <a:solidFill>
                  <a:schemeClr val="dk1"/>
                </a:solidFill>
                <a:latin typeface="Calibri"/>
                <a:ea typeface="Calibri"/>
                <a:cs typeface="Calibri"/>
                <a:sym typeface="Calibri"/>
              </a:rPr>
              <a:t>DEEL 4: </a:t>
            </a:r>
            <a:r>
              <a:rPr b="1" lang="nl-NL" sz="1400">
                <a:solidFill>
                  <a:schemeClr val="dk1"/>
                </a:solidFill>
                <a:latin typeface="Calibri"/>
                <a:ea typeface="Calibri"/>
                <a:cs typeface="Calibri"/>
                <a:sym typeface="Calibri"/>
              </a:rPr>
              <a:t>Casestudy's:</a:t>
            </a:r>
            <a:r>
              <a:rPr lang="nl-NL" sz="1400">
                <a:solidFill>
                  <a:schemeClr val="dk1"/>
                </a:solidFill>
                <a:latin typeface="Calibri"/>
                <a:ea typeface="Calibri"/>
                <a:cs typeface="Calibri"/>
                <a:sym typeface="Calibri"/>
              </a:rPr>
              <a:t> illustreert de codering en interpretatie van dialoog door leraren in verschillende contexten; bevat de bevindingen van leraren en de volgende stappen.</a:t>
            </a:r>
            <a:br>
              <a:rPr b="1" lang="nl-NL" sz="1400" u="sng">
                <a:solidFill>
                  <a:schemeClr val="dk1"/>
                </a:solidFill>
                <a:latin typeface="Calibri"/>
                <a:ea typeface="Calibri"/>
                <a:cs typeface="Calibri"/>
                <a:sym typeface="Calibri"/>
              </a:rPr>
            </a:br>
            <a:r>
              <a:rPr b="1" lang="nl-NL" sz="1400" u="sng">
                <a:solidFill>
                  <a:schemeClr val="dk1"/>
                </a:solidFill>
                <a:latin typeface="Calibri"/>
                <a:ea typeface="Calibri"/>
                <a:cs typeface="Calibri"/>
                <a:sym typeface="Calibri"/>
              </a:rPr>
              <a:t>SECTIE 5: </a:t>
            </a:r>
            <a:r>
              <a:rPr b="1" lang="nl-NL" sz="1400">
                <a:solidFill>
                  <a:schemeClr val="dk1"/>
                </a:solidFill>
                <a:latin typeface="Calibri"/>
                <a:ea typeface="Calibri"/>
                <a:cs typeface="Calibri"/>
                <a:sym typeface="Calibri"/>
              </a:rPr>
              <a:t>Bronnen en activiteiten</a:t>
            </a:r>
            <a:r>
              <a:rPr lang="nl-NL" sz="1400">
                <a:solidFill>
                  <a:schemeClr val="dk1"/>
                </a:solidFill>
                <a:latin typeface="Calibri"/>
                <a:ea typeface="Calibri"/>
                <a:cs typeface="Calibri"/>
                <a:sym typeface="Calibri"/>
              </a:rPr>
              <a:t>: Ideeën om dialoog in uw klas te implementeren, verwijzingen naar ander onderzoek naar dialoog en links naar gerelateerde bronnen </a:t>
            </a:r>
            <a:endParaRPr sz="140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50" name="Shape 750"/>
        <p:cNvGrpSpPr/>
        <p:nvPr/>
      </p:nvGrpSpPr>
      <p:grpSpPr>
        <a:xfrm>
          <a:off x="0" y="0"/>
          <a:ext cx="0" cy="0"/>
          <a:chOff x="0" y="0"/>
          <a:chExt cx="0" cy="0"/>
        </a:xfrm>
      </p:grpSpPr>
      <p:sp>
        <p:nvSpPr>
          <p:cNvPr id="751" name="Google Shape;751;p48"/>
          <p:cNvSpPr txBox="1"/>
          <p:nvPr/>
        </p:nvSpPr>
        <p:spPr>
          <a:xfrm>
            <a:off x="165100" y="276225"/>
            <a:ext cx="10363199" cy="1125308"/>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22225">
            <a:spAutoFit/>
          </a:bodyPr>
          <a:lstStyle/>
          <a:p>
            <a:pPr indent="0" lvl="0" marL="28575" marR="0" rtl="0" algn="just">
              <a:spcBef>
                <a:spcPts val="0"/>
              </a:spcBef>
              <a:spcAft>
                <a:spcPts val="0"/>
              </a:spcAft>
              <a:buNone/>
            </a:pPr>
            <a:r>
              <a:rPr b="1" lang="nl-NL" sz="1400">
                <a:solidFill>
                  <a:srgbClr val="000000"/>
                </a:solidFill>
                <a:latin typeface="Arial"/>
                <a:ea typeface="Arial"/>
                <a:cs typeface="Arial"/>
                <a:sym typeface="Arial"/>
              </a:rPr>
              <a:t>Deel 1: Gedetailleerd coderingskader</a:t>
            </a:r>
            <a:br>
              <a:rPr lang="nl-NL" sz="1400">
                <a:solidFill>
                  <a:srgbClr val="000000"/>
                </a:solidFill>
                <a:latin typeface="Arial"/>
                <a:ea typeface="Arial"/>
                <a:cs typeface="Arial"/>
                <a:sym typeface="Arial"/>
              </a:rPr>
            </a:br>
            <a:r>
              <a:rPr lang="nl-NL" sz="1400">
                <a:solidFill>
                  <a:srgbClr val="000000"/>
                </a:solidFill>
                <a:latin typeface="Arial"/>
                <a:ea typeface="Arial"/>
                <a:cs typeface="Arial"/>
                <a:sym typeface="Arial"/>
              </a:rPr>
              <a:t>Dit coderingsschema is een meer gedetailleerde versie van het schema dat u in deel B zag. Deze codes helpen je om de dialoog te identificeren die plaatsvindt in je leeromgeving. Je kunt een dialoogcode toepassen op elke 'beurt' van een andere deelnemer. Voor mondelinge dialogen kunt u opnemen en transcriberen wat er wordt gezegd of live coderen terwijl studenten praten. Richtlijnen over hoe het raamwerk kan worden gebruikt, volgen in de volgende secties van deze bron.</a:t>
            </a:r>
            <a:endParaRPr i="0" sz="1200" u="none" cap="none" strike="noStrike">
              <a:solidFill>
                <a:srgbClr val="000000"/>
              </a:solidFill>
              <a:latin typeface="Arimo"/>
              <a:ea typeface="Arimo"/>
              <a:cs typeface="Arimo"/>
              <a:sym typeface="Arimo"/>
            </a:endParaRPr>
          </a:p>
        </p:txBody>
      </p:sp>
      <p:graphicFrame>
        <p:nvGraphicFramePr>
          <p:cNvPr id="752" name="Google Shape;752;p48"/>
          <p:cNvGraphicFramePr/>
          <p:nvPr/>
        </p:nvGraphicFramePr>
        <p:xfrm>
          <a:off x="165100" y="1495425"/>
          <a:ext cx="3000000" cy="3000000"/>
        </p:xfrm>
        <a:graphic>
          <a:graphicData uri="http://schemas.openxmlformats.org/drawingml/2006/table">
            <a:tbl>
              <a:tblPr bandRow="1" firstRow="1">
                <a:noFill/>
                <a:tableStyleId>{C9065060-6EA6-4DF0-AC9F-4B0937982117}</a:tableStyleId>
              </a:tblPr>
              <a:tblGrid>
                <a:gridCol w="2438400"/>
                <a:gridCol w="3048000"/>
                <a:gridCol w="4953000"/>
              </a:tblGrid>
              <a:tr h="435725">
                <a:tc>
                  <a:txBody>
                    <a:bodyPr/>
                    <a:lstStyle/>
                    <a:p>
                      <a:pPr indent="0" lvl="0" marL="166688" marR="0" rtl="0" algn="l">
                        <a:lnSpc>
                          <a:spcPct val="100000"/>
                        </a:lnSpc>
                        <a:spcBef>
                          <a:spcPts val="0"/>
                        </a:spcBef>
                        <a:spcAft>
                          <a:spcPts val="0"/>
                        </a:spcAft>
                        <a:buNone/>
                      </a:pPr>
                      <a:r>
                        <a:t/>
                      </a:r>
                      <a:endParaRPr b="1" sz="1400">
                        <a:latin typeface="Times New Roman"/>
                        <a:ea typeface="Times New Roman"/>
                        <a:cs typeface="Times New Roman"/>
                        <a:sym typeface="Times New Roman"/>
                      </a:endParaRPr>
                    </a:p>
                    <a:p>
                      <a:pPr indent="0" lvl="0" marL="166688" marR="0" rtl="0" algn="l">
                        <a:lnSpc>
                          <a:spcPct val="100000"/>
                        </a:lnSpc>
                        <a:spcBef>
                          <a:spcPts val="0"/>
                        </a:spcBef>
                        <a:spcAft>
                          <a:spcPts val="0"/>
                        </a:spcAft>
                        <a:buNone/>
                      </a:pPr>
                      <a:r>
                        <a:rPr b="1" lang="nl-NL" sz="1200">
                          <a:latin typeface="Arimo"/>
                          <a:ea typeface="Arimo"/>
                          <a:cs typeface="Arimo"/>
                          <a:sym typeface="Arimo"/>
                        </a:rPr>
                        <a:t>CODERINGSCATEGORIEEN</a:t>
                      </a:r>
                      <a:endParaRPr b="1" sz="1200">
                        <a:latin typeface="Arimo"/>
                        <a:ea typeface="Arimo"/>
                        <a:cs typeface="Arimo"/>
                        <a:sym typeface="Arimo"/>
                      </a:endParaRPr>
                    </a:p>
                  </a:txBody>
                  <a:tcPr marT="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1" sz="1400">
                        <a:latin typeface="Times New Roman"/>
                        <a:ea typeface="Times New Roman"/>
                        <a:cs typeface="Times New Roman"/>
                        <a:sym typeface="Times New Roman"/>
                      </a:endParaRPr>
                    </a:p>
                    <a:p>
                      <a:pPr indent="0" lvl="0" marL="409575" marR="0" rtl="0" algn="l">
                        <a:lnSpc>
                          <a:spcPct val="100000"/>
                        </a:lnSpc>
                        <a:spcBef>
                          <a:spcPts val="0"/>
                        </a:spcBef>
                        <a:spcAft>
                          <a:spcPts val="0"/>
                        </a:spcAft>
                        <a:buNone/>
                      </a:pPr>
                      <a:r>
                        <a:rPr b="1" lang="nl-NL" sz="1200">
                          <a:latin typeface="Arimo"/>
                          <a:ea typeface="Arimo"/>
                          <a:cs typeface="Arimo"/>
                          <a:sym typeface="Arimo"/>
                        </a:rPr>
                        <a:t>BIJDRAGEN EN STRATEGIEËN</a:t>
                      </a:r>
                      <a:endParaRPr b="1" sz="1200">
                        <a:latin typeface="Arimo"/>
                        <a:ea typeface="Arimo"/>
                        <a:cs typeface="Arimo"/>
                        <a:sym typeface="Arimo"/>
                      </a:endParaRPr>
                    </a:p>
                  </a:txBody>
                  <a:tcPr marT="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1" sz="1400">
                        <a:latin typeface="Times New Roman"/>
                        <a:ea typeface="Times New Roman"/>
                        <a:cs typeface="Times New Roman"/>
                        <a:sym typeface="Times New Roman"/>
                      </a:endParaRPr>
                    </a:p>
                    <a:p>
                      <a:pPr indent="0" lvl="0" marL="1280160" marR="0" rtl="0" algn="l">
                        <a:lnSpc>
                          <a:spcPct val="100000"/>
                        </a:lnSpc>
                        <a:spcBef>
                          <a:spcPts val="0"/>
                        </a:spcBef>
                        <a:spcAft>
                          <a:spcPts val="0"/>
                        </a:spcAft>
                        <a:buNone/>
                      </a:pPr>
                      <a:r>
                        <a:rPr b="1" lang="nl-NL" sz="1200">
                          <a:latin typeface="Arimo"/>
                          <a:ea typeface="Arimo"/>
                          <a:cs typeface="Arimo"/>
                          <a:sym typeface="Arimo"/>
                        </a:rPr>
                        <a:t>WAT HOREN WE?</a:t>
                      </a:r>
                      <a:endParaRPr/>
                    </a:p>
                  </a:txBody>
                  <a:tcPr marT="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286000">
                <a:tc>
                  <a:txBody>
                    <a:bodyPr/>
                    <a:lstStyle/>
                    <a:p>
                      <a:pPr indent="0" lvl="0" marL="88265" marR="0" rtl="0" algn="l">
                        <a:lnSpc>
                          <a:spcPct val="100000"/>
                        </a:lnSpc>
                        <a:spcBef>
                          <a:spcPts val="0"/>
                        </a:spcBef>
                        <a:spcAft>
                          <a:spcPts val="0"/>
                        </a:spcAft>
                        <a:buNone/>
                      </a:pPr>
                      <a:r>
                        <a:rPr b="0" lang="nl-NL" sz="1100">
                          <a:latin typeface="Arial"/>
                          <a:ea typeface="Arial"/>
                          <a:cs typeface="Arial"/>
                          <a:sym typeface="Arial"/>
                        </a:rPr>
                        <a:t>B – Bouw voort op ideeën</a:t>
                      </a:r>
                      <a:br>
                        <a:rPr b="0" lang="nl-NL" sz="1100">
                          <a:latin typeface="Arial"/>
                          <a:ea typeface="Arial"/>
                          <a:cs typeface="Arial"/>
                          <a:sym typeface="Arial"/>
                        </a:rPr>
                      </a:br>
                      <a:r>
                        <a:rPr b="0" lang="nl-NL" sz="1100">
                          <a:latin typeface="Arial"/>
                          <a:ea typeface="Arial"/>
                          <a:cs typeface="Arial"/>
                          <a:sym typeface="Arial"/>
                        </a:rPr>
                        <a:t>Voortbouwen op, uitwerken, verduidelijken of becommentariëren van eigen of andermans ideeën die tijdens eerdere beurten zijn geuit of andere bijdragen aan de leeractiviteit (mondeling / schriftelijk / overig)</a:t>
                      </a:r>
                      <a:endParaRPr b="0" sz="1100">
                        <a:latin typeface="Arial"/>
                        <a:ea typeface="Arial"/>
                        <a:cs typeface="Arial"/>
                        <a:sym typeface="Arial"/>
                      </a:endParaRPr>
                    </a:p>
                  </a:txBody>
                  <a:tcPr marT="1092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0" rtl="0" algn="l">
                        <a:lnSpc>
                          <a:spcPct val="100000"/>
                        </a:lnSpc>
                        <a:spcBef>
                          <a:spcPts val="0"/>
                        </a:spcBef>
                        <a:spcAft>
                          <a:spcPts val="0"/>
                        </a:spcAft>
                        <a:buSzPts val="1100"/>
                        <a:buFont typeface="Arial"/>
                        <a:buChar char="•"/>
                      </a:pPr>
                      <a:r>
                        <a:rPr lang="nl-NL" sz="1100">
                          <a:latin typeface="Arimo"/>
                          <a:ea typeface="Arimo"/>
                          <a:cs typeface="Arimo"/>
                          <a:sym typeface="Arimo"/>
                        </a:rPr>
                        <a:t>Bouw voort op eigen of andermans eerdere ideeën/bijdragen door iets nieuws toe te voegen</a:t>
                      </a:r>
                      <a:br>
                        <a:rPr lang="nl-NL" sz="1100">
                          <a:latin typeface="Arimo"/>
                          <a:ea typeface="Arimo"/>
                          <a:cs typeface="Arimo"/>
                          <a:sym typeface="Arimo"/>
                        </a:rPr>
                      </a:br>
                      <a:r>
                        <a:rPr lang="nl-NL" sz="1100">
                          <a:latin typeface="Arimo"/>
                          <a:ea typeface="Arimo"/>
                          <a:cs typeface="Arimo"/>
                          <a:sym typeface="Arimo"/>
                        </a:rPr>
                        <a:t>te verduidelijken, uit te werken, uit te breiden, te illustreren, te herformuleren van eigen of andermans eerdere ideeën/bijdragen</a:t>
                      </a:r>
                      <a:br>
                        <a:rPr lang="nl-NL" sz="1100">
                          <a:latin typeface="Arimo"/>
                          <a:ea typeface="Arimo"/>
                          <a:cs typeface="Arimo"/>
                          <a:sym typeface="Arimo"/>
                        </a:rPr>
                      </a:br>
                      <a:r>
                        <a:rPr lang="nl-NL" sz="1100">
                          <a:latin typeface="Arimo"/>
                          <a:ea typeface="Arimo"/>
                          <a:cs typeface="Arimo"/>
                          <a:sym typeface="Arimo"/>
                        </a:rPr>
                        <a:t>Reageer op eerdere ideeën / bijdragen</a:t>
                      </a:r>
                      <a:endParaRPr sz="1100">
                        <a:latin typeface="Arimo"/>
                        <a:ea typeface="Arimo"/>
                        <a:cs typeface="Arimo"/>
                        <a:sym typeface="Arimo"/>
                      </a:endParaRPr>
                    </a:p>
                  </a:txBody>
                  <a:tcPr marT="939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144000" marR="0" rtl="0" algn="l">
                        <a:lnSpc>
                          <a:spcPct val="100000"/>
                        </a:lnSpc>
                        <a:spcBef>
                          <a:spcPts val="0"/>
                        </a:spcBef>
                        <a:spcAft>
                          <a:spcPts val="0"/>
                        </a:spcAft>
                        <a:buNone/>
                      </a:pPr>
                      <a:r>
                        <a:rPr b="1" lang="nl-NL" sz="1000">
                          <a:latin typeface="Arial"/>
                          <a:ea typeface="Arial"/>
                          <a:cs typeface="Arial"/>
                          <a:sym typeface="Arial"/>
                        </a:rPr>
                        <a:t>Mogelijke sleutelwoorden om naar te zoeken:</a:t>
                      </a:r>
                      <a:br>
                        <a:rPr b="0" lang="nl-NL" sz="1000">
                          <a:latin typeface="Arial"/>
                          <a:ea typeface="Arial"/>
                          <a:cs typeface="Arial"/>
                          <a:sym typeface="Arial"/>
                        </a:rPr>
                      </a:br>
                      <a:r>
                        <a:rPr b="0" lang="nl-NL" sz="1000">
                          <a:latin typeface="Arial"/>
                          <a:ea typeface="Arial"/>
                          <a:cs typeface="Arial"/>
                          <a:sym typeface="Arial"/>
                        </a:rPr>
                        <a:t>'het is ook', 'dat zet me aan het denken', 'ik bedoel', 'ze bedoelde'</a:t>
                      </a:r>
                      <a:br>
                        <a:rPr b="0" lang="nl-NL" sz="1000">
                          <a:latin typeface="Arial"/>
                          <a:ea typeface="Arial"/>
                          <a:cs typeface="Arial"/>
                          <a:sym typeface="Arial"/>
                        </a:rPr>
                      </a:br>
                      <a:r>
                        <a:rPr b="1" lang="nl-NL" sz="1000">
                          <a:latin typeface="Arial"/>
                          <a:ea typeface="Arial"/>
                          <a:cs typeface="Arial"/>
                          <a:sym typeface="Arial"/>
                        </a:rPr>
                        <a:t>Voorbeelden:</a:t>
                      </a:r>
                      <a:br>
                        <a:rPr b="0" lang="nl-NL" sz="1000">
                          <a:latin typeface="Arial"/>
                          <a:ea typeface="Arial"/>
                          <a:cs typeface="Arial"/>
                          <a:sym typeface="Arial"/>
                        </a:rPr>
                      </a:br>
                      <a:r>
                        <a:rPr b="0" lang="nl-NL" sz="1000">
                          <a:latin typeface="Arial"/>
                          <a:ea typeface="Arial"/>
                          <a:cs typeface="Arial"/>
                          <a:sym typeface="Arial"/>
                        </a:rPr>
                        <a:t>In navolging van wat Sanjay zei...</a:t>
                      </a:r>
                      <a:br>
                        <a:rPr b="0" lang="nl-NL" sz="1000">
                          <a:latin typeface="Arial"/>
                          <a:ea typeface="Arial"/>
                          <a:cs typeface="Arial"/>
                          <a:sym typeface="Arial"/>
                        </a:rPr>
                      </a:br>
                      <a:r>
                        <a:rPr b="0" lang="nl-NL" sz="1000">
                          <a:latin typeface="Arial"/>
                          <a:ea typeface="Arial"/>
                          <a:cs typeface="Arial"/>
                          <a:sym typeface="Arial"/>
                        </a:rPr>
                        <a:t>Kate's idee zette me aan het denken over waarom het personage dat zou doen</a:t>
                      </a:r>
                      <a:br>
                        <a:rPr b="0" lang="nl-NL" sz="1000">
                          <a:latin typeface="Arial"/>
                          <a:ea typeface="Arial"/>
                          <a:cs typeface="Arial"/>
                          <a:sym typeface="Arial"/>
                        </a:rPr>
                      </a:br>
                      <a:r>
                        <a:rPr b="0" lang="nl-NL" sz="1000">
                          <a:latin typeface="Arial"/>
                          <a:ea typeface="Arial"/>
                          <a:cs typeface="Arial"/>
                          <a:sym typeface="Arial"/>
                        </a:rPr>
                        <a:t>Ik heb een idee dat nog niemand heeft genoemd...</a:t>
                      </a:r>
                      <a:br>
                        <a:rPr b="0" lang="nl-NL" sz="1000">
                          <a:latin typeface="Arial"/>
                          <a:ea typeface="Arial"/>
                          <a:cs typeface="Arial"/>
                          <a:sym typeface="Arial"/>
                        </a:rPr>
                      </a:br>
                      <a:r>
                        <a:rPr b="0" lang="nl-NL" sz="1000">
                          <a:latin typeface="Arial"/>
                          <a:ea typeface="Arial"/>
                          <a:cs typeface="Arial"/>
                          <a:sym typeface="Arial"/>
                        </a:rPr>
                        <a:t>Wat ik eerder bedoelde was...</a:t>
                      </a:r>
                      <a:br>
                        <a:rPr b="0" lang="nl-NL" sz="1000">
                          <a:latin typeface="Arial"/>
                          <a:ea typeface="Arial"/>
                          <a:cs typeface="Arial"/>
                          <a:sym typeface="Arial"/>
                        </a:rPr>
                      </a:br>
                      <a:r>
                        <a:rPr b="0" lang="nl-NL" sz="1000">
                          <a:latin typeface="Arial"/>
                          <a:ea typeface="Arial"/>
                          <a:cs typeface="Arial"/>
                          <a:sym typeface="Arial"/>
                        </a:rPr>
                        <a:t>Het verhaal van Ahmed had veel gedetailleerde beschrijvingen</a:t>
                      </a:r>
                      <a:br>
                        <a:rPr b="0" lang="nl-NL" sz="1000">
                          <a:latin typeface="Arial"/>
                          <a:ea typeface="Arial"/>
                          <a:cs typeface="Arial"/>
                          <a:sym typeface="Arial"/>
                        </a:rPr>
                      </a:br>
                      <a:r>
                        <a:rPr b="0" lang="nl-NL" sz="1000">
                          <a:latin typeface="Arial"/>
                          <a:ea typeface="Arial"/>
                          <a:cs typeface="Arial"/>
                          <a:sym typeface="Arial"/>
                        </a:rPr>
                        <a:t>Mijn idee was vergelijkbaar met Jose, ik schreef dat bloemen het beste cadeau zouden zijn</a:t>
                      </a:r>
                      <a:endParaRPr b="0" sz="1000">
                        <a:latin typeface="Arial"/>
                        <a:ea typeface="Arial"/>
                        <a:cs typeface="Arial"/>
                        <a:sym typeface="Arial"/>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712725">
                <a:tc>
                  <a:txBody>
                    <a:bodyPr/>
                    <a:lstStyle/>
                    <a:p>
                      <a:pPr indent="0" lvl="0" marL="88265" marR="0" rtl="0" algn="l">
                        <a:lnSpc>
                          <a:spcPct val="100000"/>
                        </a:lnSpc>
                        <a:spcBef>
                          <a:spcPts val="0"/>
                        </a:spcBef>
                        <a:spcAft>
                          <a:spcPts val="0"/>
                        </a:spcAft>
                        <a:buNone/>
                      </a:pPr>
                      <a:r>
                        <a:rPr b="0" lang="nl-NL" sz="1100">
                          <a:latin typeface="Arial"/>
                          <a:ea typeface="Arial"/>
                          <a:cs typeface="Arial"/>
                          <a:sym typeface="Arial"/>
                        </a:rPr>
                        <a:t>IB – Uitnodigen om voort te bouwen op ideeën</a:t>
                      </a:r>
                      <a:br>
                        <a:rPr b="0" lang="nl-NL" sz="1100">
                          <a:latin typeface="Arial"/>
                          <a:ea typeface="Arial"/>
                          <a:cs typeface="Arial"/>
                          <a:sym typeface="Arial"/>
                        </a:rPr>
                      </a:br>
                      <a:r>
                        <a:rPr b="0" lang="nl-NL" sz="1100">
                          <a:latin typeface="Arial"/>
                          <a:ea typeface="Arial"/>
                          <a:cs typeface="Arial"/>
                          <a:sym typeface="Arial"/>
                        </a:rPr>
                        <a:t>Uitnodigen om voort te bouwen op, uit te werken, te herformuleren, te verduidelijken of commentaar te geven op eigen of andermans ideeën/bijdragen aan leeractiviteit (mondeling / schriftelijk / overig)</a:t>
                      </a:r>
                      <a:endParaRPr b="0" sz="1100">
                        <a:latin typeface="Arial"/>
                        <a:ea typeface="Arial"/>
                        <a:cs typeface="Arial"/>
                        <a:sym typeface="Arial"/>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0" rtl="0" algn="l">
                        <a:lnSpc>
                          <a:spcPct val="100000"/>
                        </a:lnSpc>
                        <a:spcBef>
                          <a:spcPts val="0"/>
                        </a:spcBef>
                        <a:spcAft>
                          <a:spcPts val="0"/>
                        </a:spcAft>
                        <a:buSzPts val="1100"/>
                        <a:buFont typeface="Arial"/>
                        <a:buChar char="•"/>
                      </a:pPr>
                      <a:r>
                        <a:rPr lang="nl-NL" sz="1100">
                          <a:latin typeface="Arial"/>
                          <a:ea typeface="Arial"/>
                          <a:cs typeface="Arial"/>
                          <a:sym typeface="Arial"/>
                        </a:rPr>
                        <a:t>Nodig anderen uit om voort te bouwen op hun eigen ideeën of die van anderen</a:t>
                      </a:r>
                      <a:br>
                        <a:rPr lang="nl-NL" sz="1100">
                          <a:latin typeface="Arial"/>
                          <a:ea typeface="Arial"/>
                          <a:cs typeface="Arial"/>
                          <a:sym typeface="Arial"/>
                        </a:rPr>
                      </a:br>
                      <a:r>
                        <a:rPr lang="nl-NL" sz="1100">
                          <a:latin typeface="Arial"/>
                          <a:ea typeface="Arial"/>
                          <a:cs typeface="Arial"/>
                          <a:sym typeface="Arial"/>
                        </a:rPr>
                        <a:t>anderen uitnodigen om een bijdrage te verduidelijken/herformuleren (inclusief het geven van een voorbeeld)</a:t>
                      </a:r>
                      <a:br>
                        <a:rPr lang="nl-NL" sz="1100">
                          <a:latin typeface="Arial"/>
                          <a:ea typeface="Arial"/>
                          <a:cs typeface="Arial"/>
                          <a:sym typeface="Arial"/>
                        </a:rPr>
                      </a:br>
                      <a:r>
                        <a:rPr lang="nl-NL" sz="1100">
                          <a:latin typeface="Arial"/>
                          <a:ea typeface="Arial"/>
                          <a:cs typeface="Arial"/>
                          <a:sym typeface="Arial"/>
                        </a:rPr>
                        <a:t>Anderen uitnodigen om commentaar te geven op de ideeën of standpunten van anderen (inclusief uitnodigingen om eens/oneens te zijn of te evalueren)</a:t>
                      </a:r>
                      <a:br>
                        <a:rPr lang="nl-NL" sz="1100">
                          <a:latin typeface="Arial"/>
                          <a:ea typeface="Arial"/>
                          <a:cs typeface="Arial"/>
                          <a:sym typeface="Arial"/>
                        </a:rPr>
                      </a:br>
                      <a:r>
                        <a:rPr lang="nl-NL" sz="1100">
                          <a:latin typeface="Arial"/>
                          <a:ea typeface="Arial"/>
                          <a:cs typeface="Arial"/>
                          <a:sym typeface="Arial"/>
                        </a:rPr>
                        <a:t>Nodig anderen uit om ideeën te verfijnen/verbeteren</a:t>
                      </a:r>
                      <a:endParaRPr sz="1100">
                        <a:latin typeface="Times New Roman"/>
                        <a:ea typeface="Times New Roman"/>
                        <a:cs typeface="Times New Roman"/>
                        <a:sym typeface="Times New Roman"/>
                      </a:endParaRPr>
                    </a:p>
                    <a:p>
                      <a:pPr indent="0" lvl="0" marL="0" marR="902969" rtl="0" algn="r">
                        <a:lnSpc>
                          <a:spcPct val="100000"/>
                        </a:lnSpc>
                        <a:spcBef>
                          <a:spcPts val="1100"/>
                        </a:spcBef>
                        <a:spcAft>
                          <a:spcPts val="0"/>
                        </a:spcAft>
                        <a:buNone/>
                      </a:pPr>
                      <a:r>
                        <a:rPr lang="nl-NL" sz="1200">
                          <a:latin typeface="Arial"/>
                          <a:ea typeface="Arial"/>
                          <a:cs typeface="Arial"/>
                          <a:sym typeface="Arial"/>
                        </a:rPr>
                        <a:t>32</a:t>
                      </a:r>
                      <a:endParaRPr/>
                    </a:p>
                  </a:txBody>
                  <a:tcPr marT="914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144000" marR="0" rtl="0" algn="l">
                        <a:lnSpc>
                          <a:spcPct val="100000"/>
                        </a:lnSpc>
                        <a:spcBef>
                          <a:spcPts val="0"/>
                        </a:spcBef>
                        <a:spcAft>
                          <a:spcPts val="0"/>
                        </a:spcAft>
                        <a:buNone/>
                      </a:pPr>
                      <a:r>
                        <a:rPr b="1" lang="nl-NL" sz="1000">
                          <a:latin typeface="Arial"/>
                          <a:ea typeface="Arial"/>
                          <a:cs typeface="Arial"/>
                          <a:sym typeface="Arial"/>
                        </a:rPr>
                        <a:t>Mogelijke sleutelwoorden om naar te zoeken:</a:t>
                      </a:r>
                      <a:br>
                        <a:rPr b="0" lang="nl-NL" sz="1000">
                          <a:latin typeface="Arial"/>
                          <a:ea typeface="Arial"/>
                          <a:cs typeface="Arial"/>
                          <a:sym typeface="Arial"/>
                        </a:rPr>
                      </a:br>
                      <a:r>
                        <a:rPr b="0" lang="nl-NL" sz="1000">
                          <a:latin typeface="Arial"/>
                          <a:ea typeface="Arial"/>
                          <a:cs typeface="Arial"/>
                          <a:sym typeface="Arial"/>
                        </a:rPr>
                        <a:t>'Wat?' 'Vertel eens', 'Kun je dit anders formuleren?' 'Denk je?'  'Ben je het daarmee eens?' Kunt u iets toevoegen aan...?'</a:t>
                      </a:r>
                      <a:br>
                        <a:rPr b="0" lang="nl-NL" sz="1000">
                          <a:latin typeface="Arial"/>
                          <a:ea typeface="Arial"/>
                          <a:cs typeface="Arial"/>
                          <a:sym typeface="Arial"/>
                        </a:rPr>
                      </a:br>
                      <a:r>
                        <a:rPr b="1" lang="nl-NL" sz="1000">
                          <a:latin typeface="Arial"/>
                          <a:ea typeface="Arial"/>
                          <a:cs typeface="Arial"/>
                          <a:sym typeface="Arial"/>
                        </a:rPr>
                        <a:t>Voorbeelden:</a:t>
                      </a:r>
                      <a:br>
                        <a:rPr b="0" lang="nl-NL" sz="1000">
                          <a:latin typeface="Arial"/>
                          <a:ea typeface="Arial"/>
                          <a:cs typeface="Arial"/>
                          <a:sym typeface="Arial"/>
                        </a:rPr>
                      </a:br>
                      <a:r>
                        <a:rPr b="0" lang="nl-NL" sz="1000">
                          <a:latin typeface="Arial"/>
                          <a:ea typeface="Arial"/>
                          <a:cs typeface="Arial"/>
                          <a:sym typeface="Arial"/>
                        </a:rPr>
                        <a:t>Wat bedoel je? Vertel me meer...</a:t>
                      </a:r>
                      <a:br>
                        <a:rPr b="0" lang="nl-NL" sz="1000">
                          <a:latin typeface="Arial"/>
                          <a:ea typeface="Arial"/>
                          <a:cs typeface="Arial"/>
                          <a:sym typeface="Arial"/>
                        </a:rPr>
                      </a:br>
                      <a:r>
                        <a:rPr b="0" lang="nl-NL" sz="1000">
                          <a:latin typeface="Arial"/>
                          <a:ea typeface="Arial"/>
                          <a:cs typeface="Arial"/>
                          <a:sym typeface="Arial"/>
                        </a:rPr>
                        <a:t>Wat denk je dat ze bedoelde? Wat dacht ze?</a:t>
                      </a:r>
                      <a:br>
                        <a:rPr b="0" lang="nl-NL" sz="1000">
                          <a:latin typeface="Arial"/>
                          <a:ea typeface="Arial"/>
                          <a:cs typeface="Arial"/>
                          <a:sym typeface="Arial"/>
                        </a:rPr>
                      </a:br>
                      <a:r>
                        <a:rPr b="0" lang="nl-NL" sz="1000">
                          <a:latin typeface="Arial"/>
                          <a:ea typeface="Arial"/>
                          <a:cs typeface="Arial"/>
                          <a:sym typeface="Arial"/>
                        </a:rPr>
                        <a:t>Kan iemand daar iets aan toevoegen? Kunt u een voorbeeld geven van wat u zei?</a:t>
                      </a:r>
                      <a:br>
                        <a:rPr b="0" lang="nl-NL" sz="1000">
                          <a:latin typeface="Arial"/>
                          <a:ea typeface="Arial"/>
                          <a:cs typeface="Arial"/>
                          <a:sym typeface="Arial"/>
                        </a:rPr>
                      </a:br>
                      <a:r>
                        <a:rPr b="0" lang="nl-NL" sz="1000">
                          <a:latin typeface="Arial"/>
                          <a:ea typeface="Arial"/>
                          <a:cs typeface="Arial"/>
                          <a:sym typeface="Arial"/>
                        </a:rPr>
                        <a:t>Is jouw idee vergelijkbaar met dat van Manuel? Wat vind je van Maria's idee? Ben je het eens met wat Chris net zei?</a:t>
                      </a:r>
                      <a:br>
                        <a:rPr b="0" lang="nl-NL" sz="1000">
                          <a:latin typeface="Arial"/>
                          <a:ea typeface="Arial"/>
                          <a:cs typeface="Arial"/>
                          <a:sym typeface="Arial"/>
                        </a:rPr>
                      </a:br>
                      <a:r>
                        <a:rPr b="0" lang="nl-NL" sz="1000">
                          <a:latin typeface="Arial"/>
                          <a:ea typeface="Arial"/>
                          <a:cs typeface="Arial"/>
                          <a:sym typeface="Arial"/>
                        </a:rPr>
                        <a:t>Welke informatie hebben we nog meer nodig?</a:t>
                      </a:r>
                      <a:br>
                        <a:rPr b="0" lang="nl-NL" sz="1000">
                          <a:latin typeface="Arial"/>
                          <a:ea typeface="Arial"/>
                          <a:cs typeface="Arial"/>
                          <a:sym typeface="Arial"/>
                        </a:rPr>
                      </a:br>
                      <a:r>
                        <a:rPr b="0" lang="nl-NL" sz="1000">
                          <a:latin typeface="Arial"/>
                          <a:ea typeface="Arial"/>
                          <a:cs typeface="Arial"/>
                          <a:sym typeface="Arial"/>
                        </a:rPr>
                        <a:t>Hoe kun je de poster / conceptmap van Sanjay's groep verbeteren?</a:t>
                      </a:r>
                      <a:endParaRPr b="0" sz="1000">
                        <a:latin typeface="Arial"/>
                        <a:ea typeface="Arial"/>
                        <a:cs typeface="Arial"/>
                        <a:sym typeface="Arial"/>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56" name="Shape 756"/>
        <p:cNvGrpSpPr/>
        <p:nvPr/>
      </p:nvGrpSpPr>
      <p:grpSpPr>
        <a:xfrm>
          <a:off x="0" y="0"/>
          <a:ext cx="0" cy="0"/>
          <a:chOff x="0" y="0"/>
          <a:chExt cx="0" cy="0"/>
        </a:xfrm>
      </p:grpSpPr>
      <p:sp>
        <p:nvSpPr>
          <p:cNvPr id="757" name="Google Shape;757;p49"/>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nl-NL"/>
              <a:t>33</a:t>
            </a:r>
            <a:endParaRPr/>
          </a:p>
        </p:txBody>
      </p:sp>
      <p:graphicFrame>
        <p:nvGraphicFramePr>
          <p:cNvPr id="758" name="Google Shape;758;p49"/>
          <p:cNvGraphicFramePr/>
          <p:nvPr/>
        </p:nvGraphicFramePr>
        <p:xfrm>
          <a:off x="197588" y="200025"/>
          <a:ext cx="3000000" cy="3000000"/>
        </p:xfrm>
        <a:graphic>
          <a:graphicData uri="http://schemas.openxmlformats.org/drawingml/2006/table">
            <a:tbl>
              <a:tblPr bandRow="1" firstRow="1">
                <a:noFill/>
                <a:tableStyleId>{C9065060-6EA6-4DF0-AC9F-4B0937982117}</a:tableStyleId>
              </a:tblPr>
              <a:tblGrid>
                <a:gridCol w="2405900"/>
                <a:gridCol w="3048000"/>
                <a:gridCol w="4876800"/>
              </a:tblGrid>
              <a:tr h="145225">
                <a:tc>
                  <a:txBody>
                    <a:bodyPr/>
                    <a:lstStyle/>
                    <a:p>
                      <a:pPr indent="0" lvl="0" marL="174625" marR="0" rtl="0" algn="l">
                        <a:lnSpc>
                          <a:spcPct val="100000"/>
                        </a:lnSpc>
                        <a:spcBef>
                          <a:spcPts val="0"/>
                        </a:spcBef>
                        <a:spcAft>
                          <a:spcPts val="0"/>
                        </a:spcAft>
                        <a:buNone/>
                      </a:pPr>
                      <a:r>
                        <a:rPr b="1" lang="nl-NL" sz="1200">
                          <a:latin typeface="Arimo"/>
                          <a:ea typeface="Arimo"/>
                          <a:cs typeface="Arimo"/>
                          <a:sym typeface="Arimo"/>
                        </a:rPr>
                        <a:t>CODERINGS CATEGORIEËN</a:t>
                      </a:r>
                      <a:br>
                        <a:rPr b="1" lang="nl-NL" sz="1200">
                          <a:latin typeface="Arimo"/>
                          <a:ea typeface="Arimo"/>
                          <a:cs typeface="Arimo"/>
                          <a:sym typeface="Arimo"/>
                        </a:rPr>
                      </a:br>
                      <a:endParaRPr b="1" sz="1200">
                        <a:latin typeface="Arimo"/>
                        <a:ea typeface="Arimo"/>
                        <a:cs typeface="Arimo"/>
                        <a:sym typeface="Arimo"/>
                      </a:endParaRPr>
                    </a:p>
                  </a:txBody>
                  <a:tcPr marT="914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319088" marR="0" rtl="0" algn="l">
                        <a:lnSpc>
                          <a:spcPct val="100000"/>
                        </a:lnSpc>
                        <a:spcBef>
                          <a:spcPts val="0"/>
                        </a:spcBef>
                        <a:spcAft>
                          <a:spcPts val="0"/>
                        </a:spcAft>
                        <a:buNone/>
                      </a:pPr>
                      <a:r>
                        <a:rPr b="1" lang="nl-NL" sz="1200">
                          <a:latin typeface="Arimo"/>
                          <a:ea typeface="Arimo"/>
                          <a:cs typeface="Arimo"/>
                          <a:sym typeface="Arimo"/>
                        </a:rPr>
                        <a:t>BIJDRAGEN EN STRATEGIEËN</a:t>
                      </a:r>
                      <a:endParaRPr b="1" sz="1200">
                        <a:latin typeface="Arimo"/>
                        <a:ea typeface="Arimo"/>
                        <a:cs typeface="Arimo"/>
                        <a:sym typeface="Arimo"/>
                      </a:endParaRPr>
                    </a:p>
                  </a:txBody>
                  <a:tcPr marT="914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nl-NL" sz="1200">
                          <a:latin typeface="Arimo"/>
                          <a:ea typeface="Arimo"/>
                          <a:cs typeface="Arimo"/>
                          <a:sym typeface="Arimo"/>
                        </a:rPr>
                        <a:t>WAT HOREN WE</a:t>
                      </a:r>
                      <a:endParaRPr b="1" sz="1200">
                        <a:latin typeface="Arimo"/>
                        <a:ea typeface="Arimo"/>
                        <a:cs typeface="Arimo"/>
                        <a:sym typeface="Arimo"/>
                      </a:endParaRPr>
                    </a:p>
                  </a:txBody>
                  <a:tcPr marT="914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861975">
                <a:tc>
                  <a:txBody>
                    <a:bodyPr/>
                    <a:lstStyle/>
                    <a:p>
                      <a:pPr indent="0" lvl="0" marL="88265" marR="0" rtl="0" algn="l">
                        <a:lnSpc>
                          <a:spcPct val="100000"/>
                        </a:lnSpc>
                        <a:spcBef>
                          <a:spcPts val="0"/>
                        </a:spcBef>
                        <a:spcAft>
                          <a:spcPts val="0"/>
                        </a:spcAft>
                        <a:buNone/>
                      </a:pPr>
                      <a:r>
                        <a:rPr b="1" lang="nl-NL" sz="1200">
                          <a:latin typeface="Arial"/>
                          <a:ea typeface="Arial"/>
                          <a:cs typeface="Arial"/>
                          <a:sym typeface="Arial"/>
                        </a:rPr>
                        <a:t>U - Uitdaging</a:t>
                      </a:r>
                      <a:br>
                        <a:rPr b="1" lang="nl-NL" sz="1200">
                          <a:latin typeface="Arial"/>
                          <a:ea typeface="Arial"/>
                          <a:cs typeface="Arial"/>
                          <a:sym typeface="Arial"/>
                        </a:rPr>
                      </a:br>
                      <a:r>
                        <a:rPr i="1" lang="nl-NL" sz="1200">
                          <a:latin typeface="Arial"/>
                          <a:ea typeface="Arial"/>
                          <a:cs typeface="Arial"/>
                          <a:sym typeface="Arial"/>
                        </a:rPr>
                        <a:t>Vragen stellen, twijfelen, bevragen, het oneens zijn met of uitdagen van een idee</a:t>
                      </a:r>
                      <a:br>
                        <a:rPr i="1" lang="nl-NL" sz="1200">
                          <a:latin typeface="Arial"/>
                          <a:ea typeface="Arial"/>
                          <a:cs typeface="Arial"/>
                          <a:sym typeface="Arial"/>
                        </a:rPr>
                      </a:br>
                      <a:endParaRPr sz="1200">
                        <a:latin typeface="Arial"/>
                        <a:ea typeface="Arial"/>
                        <a:cs typeface="Arial"/>
                        <a:sym typeface="Arial"/>
                      </a:endParaRPr>
                    </a:p>
                  </a:txBody>
                  <a:tcPr marT="1092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0" rtl="0" algn="l">
                        <a:lnSpc>
                          <a:spcPct val="100000"/>
                        </a:lnSpc>
                        <a:spcBef>
                          <a:spcPts val="0"/>
                        </a:spcBef>
                        <a:spcAft>
                          <a:spcPts val="0"/>
                        </a:spcAft>
                        <a:buSzPts val="1200"/>
                        <a:buFont typeface="Arial"/>
                        <a:buChar char="•"/>
                      </a:pPr>
                      <a:r>
                        <a:rPr lang="nl-NL" sz="1200">
                          <a:latin typeface="Arial"/>
                          <a:ea typeface="Arial"/>
                          <a:cs typeface="Arial"/>
                          <a:sym typeface="Arial"/>
                        </a:rPr>
                        <a:t>Geheel of gedeeltelijk onenigheid</a:t>
                      </a:r>
                      <a:endParaRPr/>
                    </a:p>
                    <a:p>
                      <a:pPr indent="0" lvl="0" marL="88265" marR="0" rtl="0" algn="l">
                        <a:lnSpc>
                          <a:spcPct val="100000"/>
                        </a:lnSpc>
                        <a:spcBef>
                          <a:spcPts val="745"/>
                        </a:spcBef>
                        <a:spcAft>
                          <a:spcPts val="0"/>
                        </a:spcAft>
                        <a:buSzPts val="1200"/>
                        <a:buFont typeface="Arial"/>
                        <a:buNone/>
                      </a:pPr>
                      <a:r>
                        <a:t/>
                      </a:r>
                      <a:endParaRPr sz="1200">
                        <a:latin typeface="Arial"/>
                        <a:ea typeface="Arial"/>
                        <a:cs typeface="Arial"/>
                        <a:sym typeface="Arial"/>
                      </a:endParaRPr>
                    </a:p>
                    <a:p>
                      <a:pPr indent="-171450" lvl="0" marL="259715" marR="0" rtl="0" algn="l">
                        <a:lnSpc>
                          <a:spcPct val="100000"/>
                        </a:lnSpc>
                        <a:spcBef>
                          <a:spcPts val="0"/>
                        </a:spcBef>
                        <a:spcAft>
                          <a:spcPts val="0"/>
                        </a:spcAft>
                        <a:buSzPts val="1200"/>
                        <a:buFont typeface="Arial"/>
                        <a:buChar char="•"/>
                      </a:pPr>
                      <a:r>
                        <a:rPr lang="nl-NL" sz="1200">
                          <a:latin typeface="Arial"/>
                          <a:ea typeface="Arial"/>
                          <a:cs typeface="Arial"/>
                          <a:sym typeface="Arial"/>
                        </a:rPr>
                        <a:t>Twijfelen aan een idee / een idee in twijfel trekken</a:t>
                      </a:r>
                      <a:endParaRPr/>
                    </a:p>
                    <a:p>
                      <a:pPr indent="0" lvl="0" marL="88265" marR="0" rtl="0" algn="l">
                        <a:lnSpc>
                          <a:spcPct val="100000"/>
                        </a:lnSpc>
                        <a:spcBef>
                          <a:spcPts val="0"/>
                        </a:spcBef>
                        <a:spcAft>
                          <a:spcPts val="0"/>
                        </a:spcAft>
                        <a:buSzPts val="1200"/>
                        <a:buFont typeface="Arial"/>
                        <a:buNone/>
                      </a:pPr>
                      <a:r>
                        <a:t/>
                      </a:r>
                      <a:endParaRPr sz="1200">
                        <a:latin typeface="Arial"/>
                        <a:ea typeface="Arial"/>
                        <a:cs typeface="Arial"/>
                        <a:sym typeface="Arial"/>
                      </a:endParaRPr>
                    </a:p>
                    <a:p>
                      <a:pPr indent="-171450" lvl="0" marL="259715" marR="0" rtl="0" algn="l">
                        <a:lnSpc>
                          <a:spcPct val="100000"/>
                        </a:lnSpc>
                        <a:spcBef>
                          <a:spcPts val="5"/>
                        </a:spcBef>
                        <a:spcAft>
                          <a:spcPts val="0"/>
                        </a:spcAft>
                        <a:buSzPts val="1200"/>
                        <a:buFont typeface="Arial"/>
                        <a:buChar char="•"/>
                      </a:pPr>
                      <a:r>
                        <a:rPr lang="nl-NL" sz="1200">
                          <a:latin typeface="Arial"/>
                          <a:ea typeface="Arial"/>
                          <a:cs typeface="Arial"/>
                          <a:sym typeface="Arial"/>
                        </a:rPr>
                        <a:t>Een idee uitdagen</a:t>
                      </a:r>
                      <a:endParaRPr/>
                    </a:p>
                    <a:p>
                      <a:pPr indent="-171450" lvl="0" marL="259715" marR="0" rtl="0" algn="l">
                        <a:lnSpc>
                          <a:spcPct val="100000"/>
                        </a:lnSpc>
                        <a:spcBef>
                          <a:spcPts val="605"/>
                        </a:spcBef>
                        <a:spcAft>
                          <a:spcPts val="0"/>
                        </a:spcAft>
                        <a:buSzPts val="1200"/>
                        <a:buFont typeface="Arial"/>
                        <a:buChar char="•"/>
                      </a:pPr>
                      <a:r>
                        <a:rPr lang="nl-NL" sz="1200">
                          <a:latin typeface="Arial"/>
                          <a:ea typeface="Arial"/>
                          <a:cs typeface="Arial"/>
                          <a:sym typeface="Arial"/>
                        </a:rPr>
                        <a:t>Een idee afwijzen</a:t>
                      </a:r>
                      <a:endParaRPr/>
                    </a:p>
                    <a:p>
                      <a:pPr indent="0" lvl="0" marL="88265" marR="0" rtl="0" algn="l">
                        <a:lnSpc>
                          <a:spcPct val="100000"/>
                        </a:lnSpc>
                        <a:spcBef>
                          <a:spcPts val="5"/>
                        </a:spcBef>
                        <a:spcAft>
                          <a:spcPts val="0"/>
                        </a:spcAft>
                        <a:buSzPts val="1200"/>
                        <a:buFont typeface="Arial"/>
                        <a:buNone/>
                      </a:pPr>
                      <a:r>
                        <a:t/>
                      </a:r>
                      <a:endParaRPr sz="1200">
                        <a:latin typeface="Arial"/>
                        <a:ea typeface="Arial"/>
                        <a:cs typeface="Arial"/>
                        <a:sym typeface="Arial"/>
                      </a:endParaRPr>
                    </a:p>
                    <a:p>
                      <a:pPr indent="-171450" lvl="0" marL="259715" marR="252729" rtl="0" algn="l">
                        <a:lnSpc>
                          <a:spcPct val="101699"/>
                        </a:lnSpc>
                        <a:spcBef>
                          <a:spcPts val="0"/>
                        </a:spcBef>
                        <a:spcAft>
                          <a:spcPts val="0"/>
                        </a:spcAft>
                        <a:buSzPts val="1200"/>
                        <a:buFont typeface="Arial"/>
                        <a:buChar char="•"/>
                      </a:pPr>
                      <a:r>
                        <a:rPr lang="nl-NL" sz="1200">
                          <a:latin typeface="Arial"/>
                          <a:ea typeface="Arial"/>
                          <a:cs typeface="Arial"/>
                          <a:sym typeface="Arial"/>
                        </a:rPr>
                        <a:t>Aangeven dat twee of meer ideeën die zijn geuit het oneens zijn</a:t>
                      </a:r>
                      <a:endParaRPr sz="1200">
                        <a:latin typeface="Arial"/>
                        <a:ea typeface="Arial"/>
                        <a:cs typeface="Arial"/>
                        <a:sym typeface="Arial"/>
                      </a:endParaRPr>
                    </a:p>
                  </a:txBody>
                  <a:tcPr marT="946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1" lang="nl-NL" sz="1150">
                          <a:latin typeface="Arial"/>
                          <a:ea typeface="Arial"/>
                          <a:cs typeface="Arial"/>
                          <a:sym typeface="Arial"/>
                        </a:rPr>
                        <a:t>Mogelijke trefwoorden om naar te zoeken:</a:t>
                      </a:r>
                      <a:br>
                        <a:rPr b="0" lang="nl-NL" sz="1150">
                          <a:latin typeface="Arial"/>
                          <a:ea typeface="Arial"/>
                          <a:cs typeface="Arial"/>
                          <a:sym typeface="Arial"/>
                        </a:rPr>
                      </a:br>
                      <a:r>
                        <a:rPr b="0" lang="nl-NL" sz="1150">
                          <a:latin typeface="Arial"/>
                          <a:ea typeface="Arial"/>
                          <a:cs typeface="Arial"/>
                          <a:sym typeface="Arial"/>
                        </a:rPr>
                        <a:t>'Ik ben het er niet mee eens', 'Nee', 'Maar', 'Weet je het zeker...?' '... ander idee'</a:t>
                      </a:r>
                      <a:br>
                        <a:rPr b="0" lang="nl-NL" sz="1150">
                          <a:latin typeface="Arial"/>
                          <a:ea typeface="Arial"/>
                          <a:cs typeface="Arial"/>
                          <a:sym typeface="Arial"/>
                        </a:rPr>
                      </a:br>
                      <a:r>
                        <a:rPr b="1" lang="nl-NL" sz="1150">
                          <a:latin typeface="Arial"/>
                          <a:ea typeface="Arial"/>
                          <a:cs typeface="Arial"/>
                          <a:sym typeface="Arial"/>
                        </a:rPr>
                        <a:t>Voorbeelden:</a:t>
                      </a:r>
                      <a:br>
                        <a:rPr b="0" lang="nl-NL" sz="1150">
                          <a:latin typeface="Arial"/>
                          <a:ea typeface="Arial"/>
                          <a:cs typeface="Arial"/>
                          <a:sym typeface="Arial"/>
                        </a:rPr>
                      </a:br>
                      <a:r>
                        <a:rPr b="0" lang="nl-NL" sz="1150">
                          <a:latin typeface="Arial"/>
                          <a:ea typeface="Arial"/>
                          <a:cs typeface="Arial"/>
                          <a:sym typeface="Arial"/>
                        </a:rPr>
                        <a:t>Ik weet niet zeker of het daadwerkelijk zal drijven</a:t>
                      </a:r>
                      <a:br>
                        <a:rPr b="0" lang="nl-NL" sz="1150">
                          <a:latin typeface="Arial"/>
                          <a:ea typeface="Arial"/>
                          <a:cs typeface="Arial"/>
                          <a:sym typeface="Arial"/>
                        </a:rPr>
                      </a:br>
                      <a:r>
                        <a:rPr b="0" lang="nl-NL" sz="1150">
                          <a:latin typeface="Arial"/>
                          <a:ea typeface="Arial"/>
                          <a:cs typeface="Arial"/>
                          <a:sym typeface="Arial"/>
                        </a:rPr>
                        <a:t>Ik denk niet dat dat klopt, denk ik.... of ik heb een ander idee...' </a:t>
                      </a:r>
                      <a:br>
                        <a:rPr b="0" lang="nl-NL" sz="1150">
                          <a:latin typeface="Arial"/>
                          <a:ea typeface="Arial"/>
                          <a:cs typeface="Arial"/>
                          <a:sym typeface="Arial"/>
                        </a:rPr>
                      </a:br>
                      <a:r>
                        <a:rPr b="0" lang="nl-NL" sz="1150">
                          <a:latin typeface="Arial"/>
                          <a:ea typeface="Arial"/>
                          <a:cs typeface="Arial"/>
                          <a:sym typeface="Arial"/>
                        </a:rPr>
                        <a:t>Weet je zeker dat deze hoeken hetzelfde zijn? </a:t>
                      </a:r>
                      <a:br>
                        <a:rPr b="0" lang="nl-NL" sz="1150">
                          <a:latin typeface="Arial"/>
                          <a:ea typeface="Arial"/>
                          <a:cs typeface="Arial"/>
                          <a:sym typeface="Arial"/>
                        </a:rPr>
                      </a:br>
                      <a:r>
                        <a:rPr b="0" lang="nl-NL" sz="1150">
                          <a:latin typeface="Arial"/>
                          <a:ea typeface="Arial"/>
                          <a:cs typeface="Arial"/>
                          <a:sym typeface="Arial"/>
                        </a:rPr>
                        <a:t>Maar dat zou dan niet gebeuren als...</a:t>
                      </a:r>
                      <a:br>
                        <a:rPr b="0" lang="nl-NL" sz="1150">
                          <a:latin typeface="Arial"/>
                          <a:ea typeface="Arial"/>
                          <a:cs typeface="Arial"/>
                          <a:sym typeface="Arial"/>
                        </a:rPr>
                      </a:br>
                      <a:r>
                        <a:rPr b="0" lang="nl-NL" sz="1150">
                          <a:latin typeface="Arial"/>
                          <a:ea typeface="Arial"/>
                          <a:cs typeface="Arial"/>
                          <a:sym typeface="Arial"/>
                        </a:rPr>
                        <a:t>Dat is gedeeltelijk waar, maar niet wanneer...</a:t>
                      </a:r>
                      <a:br>
                        <a:rPr b="0" lang="nl-NL" sz="1150">
                          <a:latin typeface="Arial"/>
                          <a:ea typeface="Arial"/>
                          <a:cs typeface="Arial"/>
                          <a:sym typeface="Arial"/>
                        </a:rPr>
                      </a:br>
                      <a:r>
                        <a:rPr b="0" lang="nl-NL" sz="1150">
                          <a:latin typeface="Arial"/>
                          <a:ea typeface="Arial"/>
                          <a:cs typeface="Arial"/>
                          <a:sym typeface="Arial"/>
                        </a:rPr>
                        <a:t>Daar ben ik het helemaal niet mee eens, want...</a:t>
                      </a:r>
                      <a:br>
                        <a:rPr b="0" lang="nl-NL" sz="1150">
                          <a:latin typeface="Arial"/>
                          <a:ea typeface="Arial"/>
                          <a:cs typeface="Arial"/>
                          <a:sym typeface="Arial"/>
                        </a:rPr>
                      </a:br>
                      <a:r>
                        <a:rPr b="0" lang="nl-NL" sz="1150">
                          <a:latin typeface="Arial"/>
                          <a:ea typeface="Arial"/>
                          <a:cs typeface="Arial"/>
                          <a:sym typeface="Arial"/>
                        </a:rPr>
                        <a:t>Het is niet Victoriaans Londen, hoewel ik me afvraag of het in plaats daarvan misschien ...</a:t>
                      </a:r>
                      <a:endParaRPr b="0" sz="1150" strike="noStrike">
                        <a:highlight>
                          <a:srgbClr val="00FFFF"/>
                        </a:highlight>
                        <a:latin typeface="Arial"/>
                        <a:ea typeface="Arial"/>
                        <a:cs typeface="Arial"/>
                        <a:sym typeface="Arial"/>
                      </a:endParaRPr>
                    </a:p>
                  </a:txBody>
                  <a:tcPr marT="1251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857625">
                <a:tc>
                  <a:txBody>
                    <a:bodyPr/>
                    <a:lstStyle/>
                    <a:p>
                      <a:pPr indent="0" lvl="0" marL="88265" marR="0" rtl="0" algn="l">
                        <a:lnSpc>
                          <a:spcPct val="100000"/>
                        </a:lnSpc>
                        <a:spcBef>
                          <a:spcPts val="0"/>
                        </a:spcBef>
                        <a:spcAft>
                          <a:spcPts val="0"/>
                        </a:spcAft>
                        <a:buNone/>
                      </a:pPr>
                      <a:r>
                        <a:rPr b="1" lang="nl-NL" sz="1200">
                          <a:latin typeface="Arial"/>
                          <a:ea typeface="Arial"/>
                          <a:cs typeface="Arial"/>
                          <a:sym typeface="Arial"/>
                        </a:rPr>
                        <a:t>R - Maak redeneren expliciet</a:t>
                      </a:r>
                      <a:br>
                        <a:rPr b="1" lang="nl-NL" sz="1200">
                          <a:latin typeface="Arial"/>
                          <a:ea typeface="Arial"/>
                          <a:cs typeface="Arial"/>
                          <a:sym typeface="Arial"/>
                        </a:rPr>
                      </a:br>
                      <a:r>
                        <a:rPr i="1" lang="nl-NL" sz="1200">
                          <a:latin typeface="Arial"/>
                          <a:ea typeface="Arial"/>
                          <a:cs typeface="Arial"/>
                          <a:sym typeface="Arial"/>
                        </a:rPr>
                        <a:t>Uitleggen, rechtvaardigen en/of gebruiken van mogelijkheidsdenken met betrekking tot eigen of andermans ideeën</a:t>
                      </a:r>
                      <a:br>
                        <a:rPr i="1" lang="nl-NL" sz="1200">
                          <a:latin typeface="Arial"/>
                          <a:ea typeface="Arial"/>
                          <a:cs typeface="Arial"/>
                          <a:sym typeface="Arial"/>
                        </a:rPr>
                      </a:br>
                      <a:endParaRPr sz="1200">
                        <a:latin typeface="Arial"/>
                        <a:ea typeface="Arial"/>
                        <a:cs typeface="Arial"/>
                        <a:sym typeface="Arial"/>
                      </a:endParaRPr>
                    </a:p>
                  </a:txBody>
                  <a:tcPr marT="1092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563880" rtl="0" algn="l">
                        <a:lnSpc>
                          <a:spcPct val="100800"/>
                        </a:lnSpc>
                        <a:spcBef>
                          <a:spcPts val="0"/>
                        </a:spcBef>
                        <a:spcAft>
                          <a:spcPts val="0"/>
                        </a:spcAft>
                        <a:buSzPts val="1200"/>
                        <a:buFont typeface="Arial"/>
                        <a:buChar char="•"/>
                      </a:pPr>
                      <a:r>
                        <a:rPr lang="nl-NL" sz="1200">
                          <a:latin typeface="Arial"/>
                          <a:ea typeface="Arial"/>
                          <a:cs typeface="Arial"/>
                          <a:sym typeface="Arial"/>
                        </a:rPr>
                        <a:t>Uitleggen, rechtvaardigen, putten uit bewijs, analogieën maken, onderscheid maken</a:t>
                      </a:r>
                      <a:endParaRPr/>
                    </a:p>
                    <a:p>
                      <a:pPr indent="-171450" lvl="0" marL="259715" marR="0" rtl="0" algn="l">
                        <a:lnSpc>
                          <a:spcPct val="100000"/>
                        </a:lnSpc>
                        <a:spcBef>
                          <a:spcPts val="5"/>
                        </a:spcBef>
                        <a:spcAft>
                          <a:spcPts val="0"/>
                        </a:spcAft>
                        <a:buSzPts val="1200"/>
                        <a:buFont typeface="Arial"/>
                        <a:buChar char="•"/>
                      </a:pPr>
                      <a:r>
                        <a:rPr lang="nl-NL" sz="1200">
                          <a:latin typeface="Arial"/>
                          <a:ea typeface="Arial"/>
                          <a:cs typeface="Arial"/>
                          <a:sym typeface="Arial"/>
                        </a:rPr>
                        <a:t>voorspellen, hypotheseren</a:t>
                      </a:r>
                      <a:endParaRPr/>
                    </a:p>
                    <a:p>
                      <a:pPr indent="0" lvl="0" marL="88265" marR="0" rtl="0" algn="l">
                        <a:lnSpc>
                          <a:spcPct val="100000"/>
                        </a:lnSpc>
                        <a:spcBef>
                          <a:spcPts val="5"/>
                        </a:spcBef>
                        <a:spcAft>
                          <a:spcPts val="0"/>
                        </a:spcAft>
                        <a:buSzPts val="1200"/>
                        <a:buFont typeface="Arial"/>
                        <a:buNone/>
                      </a:pPr>
                      <a:r>
                        <a:t/>
                      </a:r>
                      <a:endParaRPr sz="1200">
                        <a:latin typeface="Arial"/>
                        <a:ea typeface="Arial"/>
                        <a:cs typeface="Arial"/>
                        <a:sym typeface="Arial"/>
                      </a:endParaRPr>
                    </a:p>
                    <a:p>
                      <a:pPr indent="-171450" lvl="0" marL="259715" marR="0" rtl="0" algn="l">
                        <a:lnSpc>
                          <a:spcPct val="100000"/>
                        </a:lnSpc>
                        <a:spcBef>
                          <a:spcPts val="5"/>
                        </a:spcBef>
                        <a:spcAft>
                          <a:spcPts val="0"/>
                        </a:spcAft>
                        <a:buSzPts val="1200"/>
                        <a:buFont typeface="Arial"/>
                        <a:buChar char="•"/>
                      </a:pPr>
                      <a:r>
                        <a:rPr lang="nl-NL" sz="1200">
                          <a:latin typeface="Arial"/>
                          <a:ea typeface="Arial"/>
                          <a:cs typeface="Arial"/>
                          <a:sym typeface="Arial"/>
                        </a:rPr>
                        <a:t>speculeren, verschillende mogelijkheden verkennen</a:t>
                      </a:r>
                      <a:endParaRPr sz="1200">
                        <a:latin typeface="Arial"/>
                        <a:ea typeface="Arial"/>
                        <a:cs typeface="Arial"/>
                        <a:sym typeface="Arial"/>
                      </a:endParaRPr>
                    </a:p>
                  </a:txBody>
                  <a:tcPr marT="1143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1" lang="nl-NL" sz="1150">
                          <a:latin typeface="Arial"/>
                          <a:ea typeface="Arial"/>
                          <a:cs typeface="Arial"/>
                          <a:sym typeface="Arial"/>
                        </a:rPr>
                        <a:t>Mogelijke trefwoorden om naar te zoeken:</a:t>
                      </a:r>
                      <a:br>
                        <a:rPr b="0" lang="nl-NL" sz="1150">
                          <a:latin typeface="Arial"/>
                          <a:ea typeface="Arial"/>
                          <a:cs typeface="Arial"/>
                          <a:sym typeface="Arial"/>
                        </a:rPr>
                      </a:br>
                      <a:r>
                        <a:rPr b="0" lang="nl-NL" sz="1150">
                          <a:latin typeface="Arial"/>
                          <a:ea typeface="Arial"/>
                          <a:cs typeface="Arial"/>
                          <a:sym typeface="Arial"/>
                        </a:rPr>
                        <a:t>'Ik denk', 'omdat', 'zo', 'daarom', 'dus', 'om', 'als... dan",</a:t>
                      </a:r>
                      <a:br>
                        <a:rPr b="0" lang="nl-NL" sz="1150">
                          <a:latin typeface="Arial"/>
                          <a:ea typeface="Arial"/>
                          <a:cs typeface="Arial"/>
                          <a:sym typeface="Arial"/>
                        </a:rPr>
                      </a:br>
                      <a:r>
                        <a:rPr b="0" lang="nl-NL" sz="1150">
                          <a:latin typeface="Arial"/>
                          <a:ea typeface="Arial"/>
                          <a:cs typeface="Arial"/>
                          <a:sym typeface="Arial"/>
                        </a:rPr>
                        <a:t>'Niet... Tenzij', 'het is als...', 'stel je voor als...', 'zou', 'zou kunnen' of 'zou kunnen'</a:t>
                      </a:r>
                      <a:br>
                        <a:rPr b="0" lang="nl-NL" sz="1150">
                          <a:latin typeface="Arial"/>
                          <a:ea typeface="Arial"/>
                          <a:cs typeface="Arial"/>
                          <a:sym typeface="Arial"/>
                        </a:rPr>
                      </a:br>
                      <a:r>
                        <a:rPr b="1" lang="nl-NL" sz="1150">
                          <a:latin typeface="Arial"/>
                          <a:ea typeface="Arial"/>
                          <a:cs typeface="Arial"/>
                          <a:sym typeface="Arial"/>
                        </a:rPr>
                        <a:t>Voorbeelden:</a:t>
                      </a:r>
                      <a:br>
                        <a:rPr b="0" lang="nl-NL" sz="1150">
                          <a:latin typeface="Arial"/>
                          <a:ea typeface="Arial"/>
                          <a:cs typeface="Arial"/>
                          <a:sym typeface="Arial"/>
                        </a:rPr>
                      </a:br>
                      <a:r>
                        <a:rPr b="0" lang="nl-NL" sz="1150">
                          <a:latin typeface="Arial"/>
                          <a:ea typeface="Arial"/>
                          <a:cs typeface="Arial"/>
                          <a:sym typeface="Arial"/>
                        </a:rPr>
                        <a:t>Ik denk dat het hout zal drijven, maar niet het metaal</a:t>
                      </a:r>
                      <a:br>
                        <a:rPr b="0" lang="nl-NL" sz="1150">
                          <a:latin typeface="Arial"/>
                          <a:ea typeface="Arial"/>
                          <a:cs typeface="Arial"/>
                          <a:sym typeface="Arial"/>
                        </a:rPr>
                      </a:br>
                      <a:r>
                        <a:rPr b="0" lang="nl-NL" sz="1150">
                          <a:latin typeface="Arial"/>
                          <a:ea typeface="Arial"/>
                          <a:cs typeface="Arial"/>
                          <a:sym typeface="Arial"/>
                        </a:rPr>
                        <a:t>De ijskappen die met 10% smelten, ondersteunen de theorie van de opwarming van de aarde. Als kinderen niet naar school hoeven, zouden ze niet goed wiskunde leren</a:t>
                      </a:r>
                      <a:br>
                        <a:rPr b="0" lang="nl-NL" sz="1150">
                          <a:latin typeface="Arial"/>
                          <a:ea typeface="Arial"/>
                          <a:cs typeface="Arial"/>
                          <a:sym typeface="Arial"/>
                        </a:rPr>
                      </a:br>
                      <a:r>
                        <a:rPr b="0" lang="nl-NL" sz="1150">
                          <a:latin typeface="Arial"/>
                          <a:ea typeface="Arial"/>
                          <a:cs typeface="Arial"/>
                          <a:sym typeface="Arial"/>
                        </a:rPr>
                        <a:t>Als ik het eerste alternatief zou kiezen, zou ik veiliger zijn, maar als ik het tweede zou kiezen, zou ik uiteindelijk grotere winst kunnen behalen</a:t>
                      </a:r>
                      <a:br>
                        <a:rPr b="0" lang="nl-NL" sz="1150">
                          <a:latin typeface="Arial"/>
                          <a:ea typeface="Arial"/>
                          <a:cs typeface="Arial"/>
                          <a:sym typeface="Arial"/>
                        </a:rPr>
                      </a:br>
                      <a:r>
                        <a:rPr b="0" lang="nl-NL" sz="1150">
                          <a:latin typeface="Arial"/>
                          <a:ea typeface="Arial"/>
                          <a:cs typeface="Arial"/>
                          <a:sym typeface="Arial"/>
                        </a:rPr>
                        <a:t>Ik denk dat de auteur misschien naar gevoelens verwijst als hij over water schrijft</a:t>
                      </a:r>
                      <a:endParaRPr b="0" sz="1150">
                        <a:latin typeface="Arial"/>
                        <a:ea typeface="Arial"/>
                        <a:cs typeface="Arial"/>
                        <a:sym typeface="Arial"/>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62" name="Shape 762"/>
        <p:cNvGrpSpPr/>
        <p:nvPr/>
      </p:nvGrpSpPr>
      <p:grpSpPr>
        <a:xfrm>
          <a:off x="0" y="0"/>
          <a:ext cx="0" cy="0"/>
          <a:chOff x="0" y="0"/>
          <a:chExt cx="0" cy="0"/>
        </a:xfrm>
      </p:grpSpPr>
      <p:sp>
        <p:nvSpPr>
          <p:cNvPr id="763" name="Google Shape;763;p50"/>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nl-NL"/>
              <a:t>34</a:t>
            </a:r>
            <a:endParaRPr/>
          </a:p>
        </p:txBody>
      </p:sp>
      <p:graphicFrame>
        <p:nvGraphicFramePr>
          <p:cNvPr id="764" name="Google Shape;764;p50"/>
          <p:cNvGraphicFramePr/>
          <p:nvPr/>
        </p:nvGraphicFramePr>
        <p:xfrm>
          <a:off x="357922" y="123825"/>
          <a:ext cx="3000000" cy="3000000"/>
        </p:xfrm>
        <a:graphic>
          <a:graphicData uri="http://schemas.openxmlformats.org/drawingml/2006/table">
            <a:tbl>
              <a:tblPr bandRow="1" firstRow="1">
                <a:noFill/>
                <a:tableStyleId>{C9065060-6EA6-4DF0-AC9F-4B0937982117}</a:tableStyleId>
              </a:tblPr>
              <a:tblGrid>
                <a:gridCol w="2245575"/>
                <a:gridCol w="2971800"/>
                <a:gridCol w="4953000"/>
              </a:tblGrid>
              <a:tr h="405375">
                <a:tc>
                  <a:txBody>
                    <a:bodyPr/>
                    <a:lstStyle/>
                    <a:p>
                      <a:pPr indent="0" lvl="0" marL="92075" marR="0" rtl="0" algn="l">
                        <a:lnSpc>
                          <a:spcPct val="100000"/>
                        </a:lnSpc>
                        <a:spcBef>
                          <a:spcPts val="0"/>
                        </a:spcBef>
                        <a:spcAft>
                          <a:spcPts val="0"/>
                        </a:spcAft>
                        <a:buNone/>
                      </a:pPr>
                      <a:r>
                        <a:rPr b="1" lang="nl-NL" sz="1200">
                          <a:latin typeface="Arimo"/>
                          <a:ea typeface="Arimo"/>
                          <a:cs typeface="Arimo"/>
                          <a:sym typeface="Arimo"/>
                        </a:rPr>
                        <a:t>CODERINGSCATEGORIEËN</a:t>
                      </a:r>
                      <a:br>
                        <a:rPr b="1" lang="nl-NL" sz="1200">
                          <a:latin typeface="Arimo"/>
                          <a:ea typeface="Arimo"/>
                          <a:cs typeface="Arimo"/>
                          <a:sym typeface="Arimo"/>
                        </a:rPr>
                      </a:br>
                      <a:endParaRPr b="1" sz="1200">
                        <a:latin typeface="Arimo"/>
                        <a:ea typeface="Arimo"/>
                        <a:cs typeface="Arimo"/>
                        <a:sym typeface="Arimo"/>
                      </a:endParaRPr>
                    </a:p>
                  </a:txBody>
                  <a:tcPr marT="4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501015" marR="0" rtl="0" algn="l">
                        <a:lnSpc>
                          <a:spcPct val="100000"/>
                        </a:lnSpc>
                        <a:spcBef>
                          <a:spcPts val="0"/>
                        </a:spcBef>
                        <a:spcAft>
                          <a:spcPts val="0"/>
                        </a:spcAft>
                        <a:buNone/>
                      </a:pPr>
                      <a:r>
                        <a:rPr b="1" lang="nl-NL" sz="1200">
                          <a:latin typeface="Arimo"/>
                          <a:ea typeface="Arimo"/>
                          <a:cs typeface="Arimo"/>
                          <a:sym typeface="Arimo"/>
                        </a:rPr>
                        <a:t>BIJDRAGEN EN STRATEGIEËN</a:t>
                      </a:r>
                      <a:br>
                        <a:rPr b="1" lang="nl-NL" sz="1200">
                          <a:latin typeface="Arimo"/>
                          <a:ea typeface="Arimo"/>
                          <a:cs typeface="Arimo"/>
                          <a:sym typeface="Arimo"/>
                        </a:rPr>
                      </a:br>
                      <a:endParaRPr b="1" sz="1200">
                        <a:latin typeface="Arimo"/>
                        <a:ea typeface="Arimo"/>
                        <a:cs typeface="Arimo"/>
                        <a:sym typeface="Arimo"/>
                      </a:endParaRPr>
                    </a:p>
                  </a:txBody>
                  <a:tcPr marT="4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nl-NL" sz="1200">
                          <a:latin typeface="Arimo"/>
                          <a:ea typeface="Arimo"/>
                          <a:cs typeface="Arimo"/>
                          <a:sym typeface="Arimo"/>
                        </a:rPr>
                        <a:t>WAT HOREN WE?</a:t>
                      </a:r>
                      <a:br>
                        <a:rPr b="1" lang="nl-NL" sz="1200">
                          <a:latin typeface="Arimo"/>
                          <a:ea typeface="Arimo"/>
                          <a:cs typeface="Arimo"/>
                          <a:sym typeface="Arimo"/>
                        </a:rPr>
                      </a:br>
                      <a:endParaRPr b="1" sz="1200">
                        <a:latin typeface="Arimo"/>
                        <a:ea typeface="Arimo"/>
                        <a:cs typeface="Arimo"/>
                        <a:sym typeface="Arimo"/>
                      </a:endParaRPr>
                    </a:p>
                  </a:txBody>
                  <a:tcPr marT="4572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3020575">
                <a:tc>
                  <a:txBody>
                    <a:bodyPr/>
                    <a:lstStyle/>
                    <a:p>
                      <a:pPr indent="0" lvl="0" marL="88265" marR="0" rtl="0" algn="l">
                        <a:lnSpc>
                          <a:spcPct val="100000"/>
                        </a:lnSpc>
                        <a:spcBef>
                          <a:spcPts val="0"/>
                        </a:spcBef>
                        <a:spcAft>
                          <a:spcPts val="0"/>
                        </a:spcAft>
                        <a:buNone/>
                      </a:pPr>
                      <a:r>
                        <a:rPr b="1" lang="nl-NL" sz="1200">
                          <a:latin typeface="Arial"/>
                          <a:ea typeface="Arial"/>
                          <a:cs typeface="Arial"/>
                          <a:sym typeface="Arial"/>
                        </a:rPr>
                        <a:t>NUR - Nodig redeneringen uit</a:t>
                      </a:r>
                      <a:br>
                        <a:rPr b="1" lang="nl-NL" sz="1200">
                          <a:latin typeface="Arial"/>
                          <a:ea typeface="Arial"/>
                          <a:cs typeface="Arial"/>
                          <a:sym typeface="Arial"/>
                        </a:rPr>
                      </a:br>
                      <a:r>
                        <a:rPr b="0" lang="nl-NL" sz="1200">
                          <a:latin typeface="Arial"/>
                          <a:ea typeface="Arial"/>
                          <a:cs typeface="Arial"/>
                          <a:sym typeface="Arial"/>
                        </a:rPr>
                        <a:t>Uitnodigen tot het uitleggen, rechtvaardigen en/of gebruiken van mogelijkheidsdenken met betrekking tot hun eigen of andermans ideeën</a:t>
                      </a:r>
                      <a:br>
                        <a:rPr b="1" lang="nl-NL" sz="1200">
                          <a:latin typeface="Arial"/>
                          <a:ea typeface="Arial"/>
                          <a:cs typeface="Arial"/>
                          <a:sym typeface="Arial"/>
                        </a:rPr>
                      </a:br>
                      <a:endParaRPr sz="1200">
                        <a:latin typeface="Arial"/>
                        <a:ea typeface="Arial"/>
                        <a:cs typeface="Arial"/>
                        <a:sym typeface="Arial"/>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109854" rtl="0" algn="l">
                        <a:lnSpc>
                          <a:spcPct val="101699"/>
                        </a:lnSpc>
                        <a:spcBef>
                          <a:spcPts val="0"/>
                        </a:spcBef>
                        <a:spcAft>
                          <a:spcPts val="0"/>
                        </a:spcAft>
                        <a:buClr>
                          <a:schemeClr val="dk1"/>
                        </a:buClr>
                        <a:buSzPts val="1200"/>
                        <a:buFont typeface="Arial"/>
                        <a:buChar char="•"/>
                      </a:pPr>
                      <a:r>
                        <a:rPr lang="nl-NL" sz="1200">
                          <a:solidFill>
                            <a:schemeClr val="dk1"/>
                          </a:solidFill>
                          <a:latin typeface="Arial"/>
                          <a:ea typeface="Arial"/>
                          <a:cs typeface="Arial"/>
                          <a:sym typeface="Arial"/>
                        </a:rPr>
                        <a:t>anderen uitnodigen om uit te leggen, te rechtvaardigen, te putten uit bewijs, analogieën te maken, onderscheid te maken</a:t>
                      </a:r>
                      <a:endParaRPr sz="1200">
                        <a:solidFill>
                          <a:schemeClr val="dk1"/>
                        </a:solidFill>
                        <a:latin typeface="Arial"/>
                        <a:ea typeface="Arial"/>
                        <a:cs typeface="Arial"/>
                        <a:sym typeface="Arial"/>
                      </a:endParaRPr>
                    </a:p>
                    <a:p>
                      <a:pPr indent="-171450" lvl="0" marL="259715" marR="0" rtl="0" algn="l">
                        <a:lnSpc>
                          <a:spcPct val="100000"/>
                        </a:lnSpc>
                        <a:spcBef>
                          <a:spcPts val="605"/>
                        </a:spcBef>
                        <a:spcAft>
                          <a:spcPts val="0"/>
                        </a:spcAft>
                        <a:buClr>
                          <a:schemeClr val="dk1"/>
                        </a:buClr>
                        <a:buSzPts val="1200"/>
                        <a:buFont typeface="Arial"/>
                        <a:buChar char="•"/>
                      </a:pPr>
                      <a:r>
                        <a:rPr lang="nl-NL" sz="1200">
                          <a:solidFill>
                            <a:schemeClr val="dk1"/>
                          </a:solidFill>
                          <a:latin typeface="Arial"/>
                          <a:ea typeface="Arial"/>
                          <a:cs typeface="Arial"/>
                          <a:sym typeface="Arial"/>
                        </a:rPr>
                        <a:t>anderen uitnodigen om te voorspellen, te veronderstellen</a:t>
                      </a:r>
                      <a:br>
                        <a:rPr lang="nl-NL" sz="1200">
                          <a:solidFill>
                            <a:schemeClr val="dk1"/>
                          </a:solidFill>
                          <a:latin typeface="Arial"/>
                          <a:ea typeface="Arial"/>
                          <a:cs typeface="Arial"/>
                          <a:sym typeface="Arial"/>
                        </a:rPr>
                      </a:br>
                      <a:r>
                        <a:rPr lang="nl-NL" sz="1200">
                          <a:solidFill>
                            <a:schemeClr val="dk1"/>
                          </a:solidFill>
                          <a:latin typeface="Arial"/>
                          <a:ea typeface="Arial"/>
                          <a:cs typeface="Arial"/>
                          <a:sym typeface="Arial"/>
                        </a:rPr>
                        <a:t>nodig anderen uit om te speculeren, verschillende mogelijkheden te verkenne</a:t>
                      </a:r>
                      <a:r>
                        <a:rPr lang="nl-NL" sz="1000">
                          <a:latin typeface="Arial"/>
                          <a:ea typeface="Arial"/>
                          <a:cs typeface="Arial"/>
                          <a:sym typeface="Arial"/>
                        </a:rPr>
                        <a:t>n</a:t>
                      </a:r>
                      <a:endParaRPr sz="1200">
                        <a:latin typeface="Arial"/>
                        <a:ea typeface="Arial"/>
                        <a:cs typeface="Arial"/>
                        <a:sym typeface="Arial"/>
                      </a:endParaRPr>
                    </a:p>
                  </a:txBody>
                  <a:tcPr marT="1155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1" lang="nl-NL" sz="1150">
                          <a:latin typeface="Arial"/>
                          <a:ea typeface="Arial"/>
                          <a:cs typeface="Arial"/>
                          <a:sym typeface="Arial"/>
                        </a:rPr>
                        <a:t>Mogelijke trefwoorden om naar te zoeken:</a:t>
                      </a:r>
                      <a:br>
                        <a:rPr b="1" lang="nl-NL" sz="1150">
                          <a:latin typeface="Arial"/>
                          <a:ea typeface="Arial"/>
                          <a:cs typeface="Arial"/>
                          <a:sym typeface="Arial"/>
                        </a:rPr>
                      </a:br>
                      <a:r>
                        <a:rPr b="0" lang="nl-NL" sz="1150">
                          <a:latin typeface="Arial"/>
                          <a:ea typeface="Arial"/>
                          <a:cs typeface="Arial"/>
                          <a:sym typeface="Arial"/>
                        </a:rPr>
                        <a:t>'Waarom?', 'Hoe?', 'Denk je?', 'leg verder uit'</a:t>
                      </a:r>
                      <a:br>
                        <a:rPr b="1" lang="nl-NL" sz="1150">
                          <a:latin typeface="Arial"/>
                          <a:ea typeface="Arial"/>
                          <a:cs typeface="Arial"/>
                          <a:sym typeface="Arial"/>
                        </a:rPr>
                      </a:br>
                      <a:r>
                        <a:rPr b="1" lang="nl-NL" sz="1150">
                          <a:latin typeface="Arial"/>
                          <a:ea typeface="Arial"/>
                          <a:cs typeface="Arial"/>
                          <a:sym typeface="Arial"/>
                        </a:rPr>
                        <a:t>Voorbeelden:</a:t>
                      </a:r>
                      <a:br>
                        <a:rPr b="1" lang="nl-NL" sz="1150">
                          <a:latin typeface="Arial"/>
                          <a:ea typeface="Arial"/>
                          <a:cs typeface="Arial"/>
                          <a:sym typeface="Arial"/>
                        </a:rPr>
                      </a:br>
                      <a:r>
                        <a:rPr b="0" lang="nl-NL" sz="1150">
                          <a:latin typeface="Arial"/>
                          <a:ea typeface="Arial"/>
                          <a:cs typeface="Arial"/>
                          <a:sym typeface="Arial"/>
                        </a:rPr>
                        <a:t>Hoe ben je tot die oplossing / conclusie / evaluatie gekomen? Ik begrijp het niet helemaal. Kunt u dat nader toelichten?</a:t>
                      </a:r>
                      <a:br>
                        <a:rPr b="0" lang="nl-NL" sz="1150">
                          <a:latin typeface="Arial"/>
                          <a:ea typeface="Arial"/>
                          <a:cs typeface="Arial"/>
                          <a:sym typeface="Arial"/>
                        </a:rPr>
                      </a:br>
                      <a:r>
                        <a:rPr b="0" lang="nl-NL" sz="1150">
                          <a:latin typeface="Arial"/>
                          <a:ea typeface="Arial"/>
                          <a:cs typeface="Arial"/>
                          <a:sym typeface="Arial"/>
                        </a:rPr>
                        <a:t>Groep X / Klasgenoot Y zei dat het komt door... Wat vind je van hun uitleg?</a:t>
                      </a:r>
                      <a:br>
                        <a:rPr b="0" lang="nl-NL" sz="1150">
                          <a:latin typeface="Arial"/>
                          <a:ea typeface="Arial"/>
                          <a:cs typeface="Arial"/>
                          <a:sym typeface="Arial"/>
                        </a:rPr>
                      </a:br>
                      <a:r>
                        <a:rPr b="0" lang="nl-NL" sz="1150">
                          <a:latin typeface="Arial"/>
                          <a:ea typeface="Arial"/>
                          <a:cs typeface="Arial"/>
                          <a:sym typeface="Arial"/>
                        </a:rPr>
                        <a:t>Wat zou / zou kunnen / kunnen gebeuren als...?  Welke objecten denk je dat er kunnen drijven?  Waarom denk je dat dat was? (in relatie tot een verklaring / opmerking)</a:t>
                      </a:r>
                      <a:br>
                        <a:rPr b="0" lang="nl-NL" sz="1150">
                          <a:latin typeface="Arial"/>
                          <a:ea typeface="Arial"/>
                          <a:cs typeface="Arial"/>
                          <a:sym typeface="Arial"/>
                        </a:rPr>
                      </a:br>
                      <a:r>
                        <a:rPr b="0" lang="nl-NL" sz="1150">
                          <a:latin typeface="Arial"/>
                          <a:ea typeface="Arial"/>
                          <a:cs typeface="Arial"/>
                          <a:sym typeface="Arial"/>
                        </a:rPr>
                        <a:t>Waarom denk je dat hij dat zei?</a:t>
                      </a:r>
                      <a:endParaRPr/>
                    </a:p>
                    <a:p>
                      <a:pPr indent="0" lvl="0" marL="88265" marR="0" rtl="0" algn="l">
                        <a:lnSpc>
                          <a:spcPct val="100000"/>
                        </a:lnSpc>
                        <a:spcBef>
                          <a:spcPts val="865"/>
                        </a:spcBef>
                        <a:spcAft>
                          <a:spcPts val="0"/>
                        </a:spcAft>
                        <a:buNone/>
                      </a:pPr>
                      <a:r>
                        <a:rPr b="0" lang="nl-NL" sz="1150">
                          <a:latin typeface="Arial"/>
                          <a:ea typeface="Arial"/>
                          <a:cs typeface="Arial"/>
                          <a:sym typeface="Arial"/>
                        </a:rPr>
                        <a:t>Waarom denk je dat dat zou zijn? (in relatie tot een verklaring/opmerking)</a:t>
                      </a:r>
                      <a:br>
                        <a:rPr b="0" lang="nl-NL" sz="1150">
                          <a:latin typeface="Arial"/>
                          <a:ea typeface="Arial"/>
                          <a:cs typeface="Arial"/>
                          <a:sym typeface="Arial"/>
                        </a:rPr>
                      </a:br>
                      <a:r>
                        <a:rPr b="0" lang="nl-NL" sz="1150">
                          <a:latin typeface="Arial"/>
                          <a:ea typeface="Arial"/>
                          <a:cs typeface="Arial"/>
                          <a:sym typeface="Arial"/>
                        </a:rPr>
                        <a:t>Hoe weet je dat?</a:t>
                      </a:r>
                      <a:endParaRPr sz="1150">
                        <a:latin typeface="Arial"/>
                        <a:ea typeface="Arial"/>
                        <a:cs typeface="Arial"/>
                        <a:sym typeface="Arial"/>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984000">
                <a:tc>
                  <a:txBody>
                    <a:bodyPr/>
                    <a:lstStyle/>
                    <a:p>
                      <a:pPr indent="0" lvl="0" marL="88265" marR="527685" rtl="0" algn="l">
                        <a:lnSpc>
                          <a:spcPct val="100800"/>
                        </a:lnSpc>
                        <a:spcBef>
                          <a:spcPts val="0"/>
                        </a:spcBef>
                        <a:spcAft>
                          <a:spcPts val="0"/>
                        </a:spcAft>
                        <a:buNone/>
                      </a:pPr>
                      <a:r>
                        <a:rPr b="1" lang="nl-NL" sz="1150">
                          <a:latin typeface="Arial"/>
                          <a:ea typeface="Arial"/>
                          <a:cs typeface="Arial"/>
                          <a:sym typeface="Arial"/>
                        </a:rPr>
                        <a:t>Cl - Coördinatie van ideeën en overeenstemming</a:t>
                      </a:r>
                      <a:br>
                        <a:rPr b="1" lang="nl-NL" sz="1150">
                          <a:latin typeface="Arial"/>
                          <a:ea typeface="Arial"/>
                          <a:cs typeface="Arial"/>
                          <a:sym typeface="Arial"/>
                        </a:rPr>
                      </a:br>
                      <a:r>
                        <a:rPr b="0" lang="nl-NL" sz="1150">
                          <a:latin typeface="Arial"/>
                          <a:ea typeface="Arial"/>
                          <a:cs typeface="Arial"/>
                          <a:sym typeface="Arial"/>
                        </a:rPr>
                        <a:t>Evalueer, contrasteer of synthetiseer ideeën, weef argumenten samen, spreek overeenstemming en consensus uit, of nodig anderen uit om dit te doen</a:t>
                      </a:r>
                      <a:br>
                        <a:rPr b="1" lang="nl-NL" sz="1150">
                          <a:latin typeface="Arial"/>
                          <a:ea typeface="Arial"/>
                          <a:cs typeface="Arial"/>
                          <a:sym typeface="Arial"/>
                        </a:rPr>
                      </a:br>
                      <a:endParaRPr sz="1200">
                        <a:latin typeface="Arial"/>
                        <a:ea typeface="Arial"/>
                        <a:cs typeface="Arial"/>
                        <a:sym typeface="Arial"/>
                      </a:endParaRPr>
                    </a:p>
                  </a:txBody>
                  <a:tcPr marT="1085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0" rtl="0" algn="l">
                        <a:lnSpc>
                          <a:spcPct val="100000"/>
                        </a:lnSpc>
                        <a:spcBef>
                          <a:spcPts val="0"/>
                        </a:spcBef>
                        <a:spcAft>
                          <a:spcPts val="0"/>
                        </a:spcAft>
                        <a:buSzPts val="1200"/>
                        <a:buFont typeface="Arial"/>
                        <a:buChar char="•"/>
                      </a:pPr>
                      <a:r>
                        <a:rPr lang="nl-NL" sz="1200">
                          <a:latin typeface="Arial"/>
                          <a:ea typeface="Arial"/>
                          <a:cs typeface="Arial"/>
                          <a:sym typeface="Arial"/>
                        </a:rPr>
                        <a:t>kom tot een consensus</a:t>
                      </a:r>
                      <a:endParaRPr sz="1200">
                        <a:latin typeface="Arial"/>
                        <a:ea typeface="Arial"/>
                        <a:cs typeface="Arial"/>
                        <a:sym typeface="Arial"/>
                      </a:endParaRPr>
                    </a:p>
                    <a:p>
                      <a:pPr indent="-171450" lvl="0" marL="259715" marR="398145" rtl="0" algn="l">
                        <a:lnSpc>
                          <a:spcPct val="100899"/>
                        </a:lnSpc>
                        <a:spcBef>
                          <a:spcPts val="600"/>
                        </a:spcBef>
                        <a:spcAft>
                          <a:spcPts val="0"/>
                        </a:spcAft>
                        <a:buSzPts val="1200"/>
                        <a:buFont typeface="Arial"/>
                        <a:buChar char="•"/>
                      </a:pPr>
                      <a:r>
                        <a:rPr lang="nl-NL" sz="1200">
                          <a:latin typeface="Arial"/>
                          <a:ea typeface="Arial"/>
                          <a:cs typeface="Arial"/>
                          <a:sym typeface="Arial"/>
                        </a:rPr>
                        <a:t>evalueer ten minste twee verschillende ideeën door ze te vergelijken / contrasteren / bekritiseren</a:t>
                      </a:r>
                      <a:br>
                        <a:rPr lang="nl-NL" sz="1200">
                          <a:latin typeface="Arial"/>
                          <a:ea typeface="Arial"/>
                          <a:cs typeface="Arial"/>
                          <a:sym typeface="Arial"/>
                        </a:rPr>
                      </a:br>
                      <a:r>
                        <a:rPr lang="nl-NL" sz="1200">
                          <a:latin typeface="Arial"/>
                          <a:ea typeface="Arial"/>
                          <a:cs typeface="Arial"/>
                          <a:sym typeface="Arial"/>
                        </a:rPr>
                        <a:t>beoordeel de waarde van een idee / artefact</a:t>
                      </a:r>
                      <a:br>
                        <a:rPr lang="nl-NL" sz="1200">
                          <a:latin typeface="Arial"/>
                          <a:ea typeface="Arial"/>
                          <a:cs typeface="Arial"/>
                          <a:sym typeface="Arial"/>
                        </a:rPr>
                      </a:br>
                      <a:r>
                        <a:rPr lang="nl-NL" sz="1200">
                          <a:latin typeface="Arial"/>
                          <a:ea typeface="Arial"/>
                          <a:cs typeface="Arial"/>
                          <a:sym typeface="Arial"/>
                        </a:rPr>
                        <a:t>bevestig overeenkomst/consensus</a:t>
                      </a:r>
                      <a:br>
                        <a:rPr lang="nl-NL" sz="1200">
                          <a:latin typeface="Arial"/>
                          <a:ea typeface="Arial"/>
                          <a:cs typeface="Arial"/>
                          <a:sym typeface="Arial"/>
                        </a:rPr>
                      </a:br>
                      <a:r>
                        <a:rPr lang="nl-NL" sz="1200">
                          <a:latin typeface="Arial"/>
                          <a:ea typeface="Arial"/>
                          <a:cs typeface="Arial"/>
                          <a:sym typeface="Arial"/>
                        </a:rPr>
                        <a:t>voorstellen om geschillen op te lossen en/of een oplossing overeen te komen</a:t>
                      </a:r>
                      <a:br>
                        <a:rPr lang="nl-NL" sz="1200">
                          <a:latin typeface="Arial"/>
                          <a:ea typeface="Arial"/>
                          <a:cs typeface="Arial"/>
                          <a:sym typeface="Arial"/>
                        </a:rPr>
                      </a:br>
                      <a:r>
                        <a:rPr lang="nl-NL" sz="1200">
                          <a:latin typeface="Arial"/>
                          <a:ea typeface="Arial"/>
                          <a:cs typeface="Arial"/>
                          <a:sym typeface="Arial"/>
                        </a:rPr>
                        <a:t>synthetiseren, generaliseren</a:t>
                      </a:r>
                      <a:br>
                        <a:rPr lang="nl-NL" sz="1200">
                          <a:latin typeface="Arial"/>
                          <a:ea typeface="Arial"/>
                          <a:cs typeface="Arial"/>
                          <a:sym typeface="Arial"/>
                        </a:rPr>
                      </a:br>
                      <a:r>
                        <a:rPr b="0" lang="nl-NL" sz="1200">
                          <a:latin typeface="Arial"/>
                          <a:ea typeface="Arial"/>
                          <a:cs typeface="Arial"/>
                          <a:sym typeface="Arial"/>
                        </a:rPr>
                        <a:t>uitnodiging tot consensus, evaluatie, samenvatting</a:t>
                      </a:r>
                      <a:endParaRPr sz="1200">
                        <a:latin typeface="Arial"/>
                        <a:ea typeface="Arial"/>
                        <a:cs typeface="Arial"/>
                        <a:sym typeface="Arial"/>
                      </a:endParaRPr>
                    </a:p>
                  </a:txBody>
                  <a:tcPr marT="1162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1" lang="nl-NL" sz="1150">
                          <a:latin typeface="Arial"/>
                          <a:ea typeface="Arial"/>
                          <a:cs typeface="Arial"/>
                          <a:sym typeface="Arial"/>
                        </a:rPr>
                        <a:t>Mogelijke trefwoorden om naar te zoeken:</a:t>
                      </a:r>
                      <a:br>
                        <a:rPr b="1" lang="nl-NL" sz="1150">
                          <a:latin typeface="Arial"/>
                          <a:ea typeface="Arial"/>
                          <a:cs typeface="Arial"/>
                          <a:sym typeface="Arial"/>
                        </a:rPr>
                      </a:br>
                      <a:r>
                        <a:rPr b="0" lang="nl-NL" sz="1150">
                          <a:latin typeface="Arial"/>
                          <a:ea typeface="Arial"/>
                          <a:cs typeface="Arial"/>
                          <a:sym typeface="Arial"/>
                        </a:rPr>
                        <a:t>'Ik ben het ermee eens', 'samenvattend...', 'Zo, dat vinden we allemaal...', 'samenvattend', 'vergelijkbaar en anders'</a:t>
                      </a:r>
                      <a:br>
                        <a:rPr b="1" lang="nl-NL" sz="1150">
                          <a:latin typeface="Arial"/>
                          <a:ea typeface="Arial"/>
                          <a:cs typeface="Arial"/>
                          <a:sym typeface="Arial"/>
                        </a:rPr>
                      </a:br>
                      <a:r>
                        <a:rPr b="1" lang="nl-NL" sz="1150">
                          <a:latin typeface="Arial"/>
                          <a:ea typeface="Arial"/>
                          <a:cs typeface="Arial"/>
                          <a:sym typeface="Arial"/>
                        </a:rPr>
                        <a:t>Voorbeelden:</a:t>
                      </a:r>
                      <a:br>
                        <a:rPr b="1" lang="nl-NL" sz="1150">
                          <a:latin typeface="Arial"/>
                          <a:ea typeface="Arial"/>
                          <a:cs typeface="Arial"/>
                          <a:sym typeface="Arial"/>
                        </a:rPr>
                      </a:br>
                      <a:r>
                        <a:rPr b="0" lang="nl-NL" sz="1150">
                          <a:latin typeface="Arial"/>
                          <a:ea typeface="Arial"/>
                          <a:cs typeface="Arial"/>
                          <a:sym typeface="Arial"/>
                        </a:rPr>
                        <a:t>We zijn het dus eens met Jason... omdat...</a:t>
                      </a:r>
                      <a:br>
                        <a:rPr b="0" lang="nl-NL" sz="1150">
                          <a:latin typeface="Arial"/>
                          <a:ea typeface="Arial"/>
                          <a:cs typeface="Arial"/>
                          <a:sym typeface="Arial"/>
                        </a:rPr>
                      </a:br>
                      <a:r>
                        <a:rPr b="0" lang="nl-NL" sz="1150">
                          <a:latin typeface="Arial"/>
                          <a:ea typeface="Arial"/>
                          <a:cs typeface="Arial"/>
                          <a:sym typeface="Arial"/>
                        </a:rPr>
                        <a:t>Elaine' bewijs was overtuigender, maar we moeten ook rekening houden met Tims punt</a:t>
                      </a:r>
                      <a:br>
                        <a:rPr b="0" lang="nl-NL" sz="1150">
                          <a:latin typeface="Arial"/>
                          <a:ea typeface="Arial"/>
                          <a:cs typeface="Arial"/>
                          <a:sym typeface="Arial"/>
                        </a:rPr>
                      </a:br>
                      <a:r>
                        <a:rPr b="0" lang="nl-NL" sz="1150">
                          <a:latin typeface="Arial"/>
                          <a:ea typeface="Arial"/>
                          <a:cs typeface="Arial"/>
                          <a:sym typeface="Arial"/>
                        </a:rPr>
                        <a:t>Ik denk dat we het er allemaal over eens zijn dat een hangbrug het beste zou werken.</a:t>
                      </a:r>
                      <a:br>
                        <a:rPr b="0" lang="nl-NL" sz="1150">
                          <a:latin typeface="Arial"/>
                          <a:ea typeface="Arial"/>
                          <a:cs typeface="Arial"/>
                          <a:sym typeface="Arial"/>
                        </a:rPr>
                      </a:br>
                      <a:r>
                        <a:rPr b="0" lang="nl-NL" sz="1150">
                          <a:latin typeface="Arial"/>
                          <a:ea typeface="Arial"/>
                          <a:cs typeface="Arial"/>
                          <a:sym typeface="Arial"/>
                        </a:rPr>
                        <a:t>Ik ben het eens met Maria en niet met Andy omdat de kiezelsteen te zwaar is om te drijven</a:t>
                      </a:r>
                      <a:br>
                        <a:rPr b="0" lang="nl-NL" sz="1150">
                          <a:latin typeface="Arial"/>
                          <a:ea typeface="Arial"/>
                          <a:cs typeface="Arial"/>
                          <a:sym typeface="Arial"/>
                        </a:rPr>
                      </a:br>
                      <a:r>
                        <a:rPr b="0" lang="nl-NL" sz="1150">
                          <a:latin typeface="Arial"/>
                          <a:ea typeface="Arial"/>
                          <a:cs typeface="Arial"/>
                          <a:sym typeface="Arial"/>
                        </a:rPr>
                        <a:t>We zijn het erover eens dat deze ideeën niet met elkaar te verzoenen zijn</a:t>
                      </a:r>
                      <a:br>
                        <a:rPr b="0" lang="nl-NL" sz="1150">
                          <a:latin typeface="Arial"/>
                          <a:ea typeface="Arial"/>
                          <a:cs typeface="Arial"/>
                          <a:sym typeface="Arial"/>
                        </a:rPr>
                      </a:br>
                      <a:r>
                        <a:rPr b="0" lang="nl-NL" sz="1150">
                          <a:latin typeface="Arial"/>
                          <a:ea typeface="Arial"/>
                          <a:cs typeface="Arial"/>
                          <a:sym typeface="Arial"/>
                        </a:rPr>
                        <a:t>Ik zie wat je bedoelt, optie C heeft waarschijnlijk gelijk, niet B</a:t>
                      </a:r>
                      <a:br>
                        <a:rPr b="0" lang="nl-NL" sz="1150">
                          <a:latin typeface="Arial"/>
                          <a:ea typeface="Arial"/>
                          <a:cs typeface="Arial"/>
                          <a:sym typeface="Arial"/>
                        </a:rPr>
                      </a:br>
                      <a:r>
                        <a:rPr b="0" lang="nl-NL" sz="1150">
                          <a:latin typeface="Arial"/>
                          <a:ea typeface="Arial"/>
                          <a:cs typeface="Arial"/>
                          <a:sym typeface="Arial"/>
                        </a:rPr>
                        <a:t>Ze zeggen allebei hetzelfde omdat...</a:t>
                      </a:r>
                      <a:br>
                        <a:rPr b="0" lang="nl-NL" sz="1150">
                          <a:latin typeface="Arial"/>
                          <a:ea typeface="Arial"/>
                          <a:cs typeface="Arial"/>
                          <a:sym typeface="Arial"/>
                        </a:rPr>
                      </a:br>
                      <a:endParaRPr b="0" sz="1150">
                        <a:latin typeface="Arial"/>
                        <a:ea typeface="Arial"/>
                        <a:cs typeface="Arial"/>
                        <a:sym typeface="Arial"/>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69" name="Shape 769"/>
        <p:cNvGrpSpPr/>
        <p:nvPr/>
      </p:nvGrpSpPr>
      <p:grpSpPr>
        <a:xfrm>
          <a:off x="0" y="0"/>
          <a:ext cx="0" cy="0"/>
          <a:chOff x="0" y="0"/>
          <a:chExt cx="0" cy="0"/>
        </a:xfrm>
      </p:grpSpPr>
      <p:sp>
        <p:nvSpPr>
          <p:cNvPr id="770" name="Google Shape;770;p51"/>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nl-NL"/>
              <a:t>35</a:t>
            </a:r>
            <a:endParaRPr/>
          </a:p>
        </p:txBody>
      </p:sp>
      <p:graphicFrame>
        <p:nvGraphicFramePr>
          <p:cNvPr id="771" name="Google Shape;771;p51"/>
          <p:cNvGraphicFramePr/>
          <p:nvPr/>
        </p:nvGraphicFramePr>
        <p:xfrm>
          <a:off x="423552" y="636912"/>
          <a:ext cx="3000000" cy="3000000"/>
        </p:xfrm>
        <a:graphic>
          <a:graphicData uri="http://schemas.openxmlformats.org/drawingml/2006/table">
            <a:tbl>
              <a:tblPr bandRow="1" firstRow="1">
                <a:noFill/>
                <a:tableStyleId>{C9065060-6EA6-4DF0-AC9F-4B0937982117}</a:tableStyleId>
              </a:tblPr>
              <a:tblGrid>
                <a:gridCol w="2471925"/>
                <a:gridCol w="3139450"/>
                <a:gridCol w="4172700"/>
              </a:tblGrid>
              <a:tr h="883925">
                <a:tc>
                  <a:txBody>
                    <a:bodyPr/>
                    <a:lstStyle/>
                    <a:p>
                      <a:pPr indent="0" lvl="0" marL="0" marR="0" rtl="0" algn="l">
                        <a:lnSpc>
                          <a:spcPct val="100000"/>
                        </a:lnSpc>
                        <a:spcBef>
                          <a:spcPts val="0"/>
                        </a:spcBef>
                        <a:spcAft>
                          <a:spcPts val="0"/>
                        </a:spcAft>
                        <a:buNone/>
                      </a:pPr>
                      <a:r>
                        <a:t/>
                      </a:r>
                      <a:endParaRPr b="1" sz="1950">
                        <a:latin typeface="Times New Roman"/>
                        <a:ea typeface="Times New Roman"/>
                        <a:cs typeface="Times New Roman"/>
                        <a:sym typeface="Times New Roman"/>
                      </a:endParaRPr>
                    </a:p>
                    <a:p>
                      <a:pPr indent="0" lvl="0" marL="174625" marR="0" rtl="0" algn="l">
                        <a:lnSpc>
                          <a:spcPct val="100000"/>
                        </a:lnSpc>
                        <a:spcBef>
                          <a:spcPts val="0"/>
                        </a:spcBef>
                        <a:spcAft>
                          <a:spcPts val="0"/>
                        </a:spcAft>
                        <a:buNone/>
                      </a:pPr>
                      <a:r>
                        <a:rPr b="1" lang="nl-NL" sz="1200">
                          <a:latin typeface="Arimo"/>
                          <a:ea typeface="Arimo"/>
                          <a:cs typeface="Arimo"/>
                          <a:sym typeface="Arimo"/>
                        </a:rPr>
                        <a:t>CODERINGSCATEGORIEËN</a:t>
                      </a:r>
                      <a:br>
                        <a:rPr b="1" lang="nl-NL" sz="1200">
                          <a:latin typeface="Arimo"/>
                          <a:ea typeface="Arimo"/>
                          <a:cs typeface="Arimo"/>
                          <a:sym typeface="Arimo"/>
                        </a:rPr>
                      </a:br>
                      <a:endParaRPr b="1" sz="1200">
                        <a:latin typeface="Arimo"/>
                        <a:ea typeface="Arimo"/>
                        <a:cs typeface="Arimo"/>
                        <a:sym typeface="Arimo"/>
                      </a:endParaRPr>
                    </a:p>
                  </a:txBody>
                  <a:tcPr marT="12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501015" marR="0" rtl="0" algn="l">
                        <a:lnSpc>
                          <a:spcPct val="100000"/>
                        </a:lnSpc>
                        <a:spcBef>
                          <a:spcPts val="0"/>
                        </a:spcBef>
                        <a:spcAft>
                          <a:spcPts val="0"/>
                        </a:spcAft>
                        <a:buNone/>
                      </a:pPr>
                      <a:r>
                        <a:t/>
                      </a:r>
                      <a:endParaRPr b="1" sz="1950">
                        <a:latin typeface="Times New Roman"/>
                        <a:ea typeface="Times New Roman"/>
                        <a:cs typeface="Times New Roman"/>
                        <a:sym typeface="Times New Roman"/>
                      </a:endParaRPr>
                    </a:p>
                    <a:p>
                      <a:pPr indent="0" lvl="0" marL="358775" marR="0" rtl="0" algn="l">
                        <a:lnSpc>
                          <a:spcPct val="100000"/>
                        </a:lnSpc>
                        <a:spcBef>
                          <a:spcPts val="0"/>
                        </a:spcBef>
                        <a:spcAft>
                          <a:spcPts val="0"/>
                        </a:spcAft>
                        <a:buNone/>
                      </a:pPr>
                      <a:r>
                        <a:rPr b="1" lang="nl-NL" sz="1200">
                          <a:latin typeface="Arimo"/>
                          <a:ea typeface="Arimo"/>
                          <a:cs typeface="Arimo"/>
                          <a:sym typeface="Arimo"/>
                        </a:rPr>
                        <a:t>BIJDRAGEN EN STRATEGIEËN</a:t>
                      </a:r>
                      <a:br>
                        <a:rPr b="1" lang="nl-NL" sz="1200">
                          <a:latin typeface="Arimo"/>
                          <a:ea typeface="Arimo"/>
                          <a:cs typeface="Arimo"/>
                          <a:sym typeface="Arimo"/>
                        </a:rPr>
                      </a:br>
                      <a:endParaRPr b="1" sz="1200">
                        <a:latin typeface="Arimo"/>
                        <a:ea typeface="Arimo"/>
                        <a:cs typeface="Arimo"/>
                        <a:sym typeface="Arimo"/>
                      </a:endParaRPr>
                    </a:p>
                  </a:txBody>
                  <a:tcPr marT="12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1" sz="1950">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nl-NL" sz="1200">
                          <a:latin typeface="Arimo"/>
                          <a:ea typeface="Arimo"/>
                          <a:cs typeface="Arimo"/>
                          <a:sym typeface="Arimo"/>
                        </a:rPr>
                        <a:t>WAT HOREN WE?</a:t>
                      </a:r>
                      <a:br>
                        <a:rPr b="1" lang="nl-NL" sz="1200">
                          <a:latin typeface="Arimo"/>
                          <a:ea typeface="Arimo"/>
                          <a:cs typeface="Arimo"/>
                          <a:sym typeface="Arimo"/>
                        </a:rPr>
                      </a:br>
                      <a:endParaRPr b="1" sz="1200">
                        <a:latin typeface="Arimo"/>
                        <a:ea typeface="Arimo"/>
                        <a:cs typeface="Arimo"/>
                        <a:sym typeface="Arimo"/>
                      </a:endParaRPr>
                    </a:p>
                  </a:txBody>
                  <a:tcPr marT="12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4776225">
                <a:tc>
                  <a:txBody>
                    <a:bodyPr/>
                    <a:lstStyle/>
                    <a:p>
                      <a:pPr indent="0" lvl="0" marL="88265" marR="187325" rtl="0" algn="l">
                        <a:lnSpc>
                          <a:spcPct val="107200"/>
                        </a:lnSpc>
                        <a:spcBef>
                          <a:spcPts val="0"/>
                        </a:spcBef>
                        <a:spcAft>
                          <a:spcPts val="0"/>
                        </a:spcAft>
                        <a:buNone/>
                      </a:pPr>
                      <a:r>
                        <a:rPr b="1" lang="nl-NL" sz="1200">
                          <a:latin typeface="Arial"/>
                          <a:ea typeface="Arial"/>
                          <a:cs typeface="Arial"/>
                          <a:sym typeface="Arial"/>
                        </a:rPr>
                        <a:t>RD - Reflecteer op dialoog of activiteit  </a:t>
                      </a:r>
                      <a:br>
                        <a:rPr b="1" lang="nl-NL" sz="1200">
                          <a:latin typeface="Arial"/>
                          <a:ea typeface="Arial"/>
                          <a:cs typeface="Arial"/>
                          <a:sym typeface="Arial"/>
                        </a:rPr>
                      </a:br>
                      <a:r>
                        <a:rPr b="0" lang="nl-NL" sz="1200">
                          <a:latin typeface="Arial"/>
                          <a:ea typeface="Arial"/>
                          <a:cs typeface="Arial"/>
                          <a:sym typeface="Arial"/>
                        </a:rPr>
                        <a:t>Evalueer of reflecteer "metacognitief" op processen van dialoog of leeractiviteit; anderen uit te nodigen om dit te doen</a:t>
                      </a:r>
                      <a:br>
                        <a:rPr b="1" lang="nl-NL" sz="1200">
                          <a:latin typeface="Arial"/>
                          <a:ea typeface="Arial"/>
                          <a:cs typeface="Arial"/>
                          <a:sym typeface="Arial"/>
                        </a:rPr>
                      </a:br>
                      <a:endParaRPr sz="1200">
                        <a:latin typeface="Arial"/>
                        <a:ea typeface="Arial"/>
                        <a:cs typeface="Arial"/>
                        <a:sym typeface="Arial"/>
                      </a:endParaRPr>
                    </a:p>
                  </a:txBody>
                  <a:tcPr marT="971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SzPts val="1200"/>
                        <a:buFont typeface="Arial"/>
                        <a:buNone/>
                      </a:pPr>
                      <a:r>
                        <a:rPr b="1" lang="nl-NL" sz="1200">
                          <a:latin typeface="Arial"/>
                          <a:ea typeface="Arial"/>
                          <a:cs typeface="Arial"/>
                          <a:sym typeface="Arial"/>
                        </a:rPr>
                        <a:t>Denk na over dialoog</a:t>
                      </a:r>
                      <a:br>
                        <a:rPr b="1" lang="nl-NL" sz="1200">
                          <a:latin typeface="Arial"/>
                          <a:ea typeface="Arial"/>
                          <a:cs typeface="Arial"/>
                          <a:sym typeface="Arial"/>
                        </a:rPr>
                      </a:br>
                      <a:endParaRPr/>
                    </a:p>
                    <a:p>
                      <a:pPr indent="-171450" lvl="0" marL="259715" marR="0" rtl="0" algn="l">
                        <a:lnSpc>
                          <a:spcPct val="100000"/>
                        </a:lnSpc>
                        <a:spcBef>
                          <a:spcPts val="915"/>
                        </a:spcBef>
                        <a:spcAft>
                          <a:spcPts val="0"/>
                        </a:spcAft>
                        <a:buSzPts val="1200"/>
                        <a:buFont typeface="Arial"/>
                        <a:buChar char="•"/>
                      </a:pPr>
                      <a:r>
                        <a:rPr lang="nl-NL" sz="1200">
                          <a:latin typeface="Arial"/>
                          <a:ea typeface="Arial"/>
                          <a:cs typeface="Arial"/>
                          <a:sym typeface="Arial"/>
                        </a:rPr>
                        <a:t>praten over praatregels / basisregels</a:t>
                      </a:r>
                      <a:br>
                        <a:rPr lang="nl-NL" sz="1200">
                          <a:latin typeface="Arial"/>
                          <a:ea typeface="Arial"/>
                          <a:cs typeface="Arial"/>
                          <a:sym typeface="Arial"/>
                        </a:rPr>
                      </a:br>
                      <a:r>
                        <a:rPr lang="nl-NL" sz="1200">
                          <a:latin typeface="Arial"/>
                          <a:ea typeface="Arial"/>
                          <a:cs typeface="Arial"/>
                          <a:sym typeface="Arial"/>
                        </a:rPr>
                        <a:t>reflecteren (of uitnodigen tot reflectie) over de processen / waarde / impact van dialoog</a:t>
                      </a:r>
                      <a:endParaRPr/>
                    </a:p>
                    <a:p>
                      <a:pPr indent="0" lvl="0" marL="88265" marR="0" rtl="0" algn="l">
                        <a:lnSpc>
                          <a:spcPct val="100000"/>
                        </a:lnSpc>
                        <a:spcBef>
                          <a:spcPts val="915"/>
                        </a:spcBef>
                        <a:spcAft>
                          <a:spcPts val="0"/>
                        </a:spcAft>
                        <a:buSzPts val="1200"/>
                        <a:buFont typeface="Arial"/>
                        <a:buNone/>
                      </a:pPr>
                      <a:r>
                        <a:t/>
                      </a:r>
                      <a:endParaRPr sz="1200">
                        <a:latin typeface="Arial"/>
                        <a:ea typeface="Arial"/>
                        <a:cs typeface="Arial"/>
                        <a:sym typeface="Arial"/>
                      </a:endParaRPr>
                    </a:p>
                    <a:p>
                      <a:pPr indent="0" lvl="0" marL="88265" marR="668655" rtl="0" algn="l">
                        <a:lnSpc>
                          <a:spcPct val="104400"/>
                        </a:lnSpc>
                        <a:spcBef>
                          <a:spcPts val="0"/>
                        </a:spcBef>
                        <a:spcAft>
                          <a:spcPts val="0"/>
                        </a:spcAft>
                        <a:buSzPts val="1200"/>
                        <a:buFont typeface="Arial"/>
                        <a:buNone/>
                      </a:pPr>
                      <a:r>
                        <a:rPr b="1" lang="nl-NL" sz="1200">
                          <a:latin typeface="Arial"/>
                          <a:ea typeface="Arial"/>
                          <a:cs typeface="Arial"/>
                          <a:sym typeface="Arial"/>
                        </a:rPr>
                        <a:t>Reflecteer op leeractiviteit</a:t>
                      </a:r>
                      <a:br>
                        <a:rPr b="1" lang="nl-NL" sz="1200">
                          <a:latin typeface="Arial"/>
                          <a:ea typeface="Arial"/>
                          <a:cs typeface="Arial"/>
                          <a:sym typeface="Arial"/>
                        </a:rPr>
                      </a:br>
                      <a:endParaRPr/>
                    </a:p>
                    <a:p>
                      <a:pPr indent="-171450" lvl="0" marL="259715" marR="668655" rtl="0" algn="l">
                        <a:lnSpc>
                          <a:spcPct val="104400"/>
                        </a:lnSpc>
                        <a:spcBef>
                          <a:spcPts val="0"/>
                        </a:spcBef>
                        <a:spcAft>
                          <a:spcPts val="0"/>
                        </a:spcAft>
                        <a:buSzPts val="1200"/>
                        <a:buFont typeface="Arial"/>
                        <a:buChar char="•"/>
                      </a:pPr>
                      <a:r>
                        <a:rPr lang="nl-NL" sz="1200">
                          <a:latin typeface="Arial"/>
                          <a:ea typeface="Arial"/>
                          <a:cs typeface="Arial"/>
                          <a:sym typeface="Arial"/>
                        </a:rPr>
                        <a:t>reflecteren (of uitnodigen tot reflectie) op uitkomst / proces / waarde / impact van leeractiviteit</a:t>
                      </a:r>
                      <a:endParaRPr sz="1200">
                        <a:latin typeface="Arial"/>
                        <a:ea typeface="Arial"/>
                        <a:cs typeface="Arial"/>
                        <a:sym typeface="Arial"/>
                      </a:endParaRPr>
                    </a:p>
                    <a:p>
                      <a:pPr indent="-171450" lvl="0" marL="259715" marR="0" rtl="0" algn="l">
                        <a:lnSpc>
                          <a:spcPct val="100000"/>
                        </a:lnSpc>
                        <a:spcBef>
                          <a:spcPts val="600"/>
                        </a:spcBef>
                        <a:spcAft>
                          <a:spcPts val="0"/>
                        </a:spcAft>
                        <a:buSzPts val="1200"/>
                        <a:buFont typeface="Arial"/>
                        <a:buChar char="•"/>
                      </a:pPr>
                      <a:r>
                        <a:rPr lang="nl-NL" sz="1200">
                          <a:latin typeface="Arial"/>
                          <a:ea typeface="Arial"/>
                          <a:cs typeface="Arial"/>
                          <a:sym typeface="Arial"/>
                        </a:rPr>
                        <a:t>een verschuiving van positie expliciet erkennen</a:t>
                      </a:r>
                      <a:endParaRPr sz="1200">
                        <a:latin typeface="Arial"/>
                        <a:ea typeface="Arial"/>
                        <a:cs typeface="Arial"/>
                        <a:sym typeface="Arial"/>
                      </a:endParaRPr>
                    </a:p>
                  </a:txBody>
                  <a:tcPr marT="1162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1" lang="nl-NL" sz="1150">
                          <a:latin typeface="Arial"/>
                          <a:ea typeface="Arial"/>
                          <a:cs typeface="Arial"/>
                          <a:sym typeface="Arial"/>
                        </a:rPr>
                        <a:t>Mogelijke trefwoorden om naar te zoeken:</a:t>
                      </a:r>
                      <a:br>
                        <a:rPr b="1" lang="nl-NL" sz="1150">
                          <a:latin typeface="Arial"/>
                          <a:ea typeface="Arial"/>
                          <a:cs typeface="Arial"/>
                          <a:sym typeface="Arial"/>
                        </a:rPr>
                      </a:br>
                      <a:r>
                        <a:rPr b="0" lang="nl-NL" sz="1150">
                          <a:latin typeface="Arial"/>
                          <a:ea typeface="Arial"/>
                          <a:cs typeface="Arial"/>
                          <a:sym typeface="Arial"/>
                        </a:rPr>
                        <a:t>'dialoog', 'praten', 'delen', 'samenwerken in de groep/paar, 'taak', 'activiteit', 'wat je hebt geleerd', 'ik ben van gedachten veranderd', 'ik ben van gedachten veranderd', 'luisteren', 'praten regels'</a:t>
                      </a:r>
                      <a:br>
                        <a:rPr b="1" lang="nl-NL" sz="1150">
                          <a:latin typeface="Arial"/>
                          <a:ea typeface="Arial"/>
                          <a:cs typeface="Arial"/>
                          <a:sym typeface="Arial"/>
                        </a:rPr>
                      </a:br>
                      <a:r>
                        <a:rPr b="1" lang="nl-NL" sz="1150">
                          <a:latin typeface="Arial"/>
                          <a:ea typeface="Arial"/>
                          <a:cs typeface="Arial"/>
                          <a:sym typeface="Arial"/>
                        </a:rPr>
                        <a:t>Voorbeelden: </a:t>
                      </a:r>
                      <a:r>
                        <a:rPr b="0" lang="nl-NL" sz="1150">
                          <a:latin typeface="Arial"/>
                          <a:ea typeface="Arial"/>
                          <a:cs typeface="Arial"/>
                          <a:sym typeface="Arial"/>
                        </a:rPr>
                        <a:t>(Opmerking: soms kan een opmerking reflectie bevatten over zowel dialoog als leeractiviteit)</a:t>
                      </a:r>
                      <a:br>
                        <a:rPr b="0" lang="nl-NL" sz="1150">
                          <a:latin typeface="Arial"/>
                          <a:ea typeface="Arial"/>
                          <a:cs typeface="Arial"/>
                          <a:sym typeface="Arial"/>
                        </a:rPr>
                      </a:br>
                      <a:r>
                        <a:rPr b="0" lang="nl-NL" sz="1150">
                          <a:latin typeface="Arial"/>
                          <a:ea typeface="Arial"/>
                          <a:cs typeface="Arial"/>
                          <a:sym typeface="Arial"/>
                        </a:rPr>
                        <a:t>Ik vind het leuk om ideeën te delen omdat het ons nieuwe ideeën kan geven voor ons schrijven</a:t>
                      </a:r>
                      <a:br>
                        <a:rPr b="0" lang="nl-NL" sz="1150">
                          <a:latin typeface="Arial"/>
                          <a:ea typeface="Arial"/>
                          <a:cs typeface="Arial"/>
                          <a:sym typeface="Arial"/>
                        </a:rPr>
                      </a:br>
                      <a:r>
                        <a:rPr b="0" lang="nl-NL" sz="1150">
                          <a:latin typeface="Arial"/>
                          <a:ea typeface="Arial"/>
                          <a:cs typeface="Arial"/>
                          <a:sym typeface="Arial"/>
                        </a:rPr>
                        <a:t>Ze (praten en luisteren) gaan toch een beetje samen?</a:t>
                      </a:r>
                      <a:br>
                        <a:rPr b="0" lang="nl-NL" sz="1150">
                          <a:latin typeface="Arial"/>
                          <a:ea typeface="Arial"/>
                          <a:cs typeface="Arial"/>
                          <a:sym typeface="Arial"/>
                        </a:rPr>
                      </a:br>
                      <a:r>
                        <a:rPr b="0" lang="nl-NL" sz="1150">
                          <a:latin typeface="Arial"/>
                          <a:ea typeface="Arial"/>
                          <a:cs typeface="Arial"/>
                          <a:sym typeface="Arial"/>
                        </a:rPr>
                        <a:t>Kun je in je groep nadenken over wat de dialoog doet werken?</a:t>
                      </a:r>
                      <a:br>
                        <a:rPr b="0" lang="nl-NL" sz="1150">
                          <a:latin typeface="Arial"/>
                          <a:ea typeface="Arial"/>
                          <a:cs typeface="Arial"/>
                          <a:sym typeface="Arial"/>
                        </a:rPr>
                      </a:br>
                      <a:r>
                        <a:rPr b="0" lang="nl-NL" sz="1150">
                          <a:latin typeface="Arial"/>
                          <a:ea typeface="Arial"/>
                          <a:cs typeface="Arial"/>
                          <a:sym typeface="Arial"/>
                        </a:rPr>
                        <a:t>Denk je dat we nieuwe praatregels nodig hebben voor de volgende keer?</a:t>
                      </a:r>
                      <a:br>
                        <a:rPr b="0" lang="nl-NL" sz="1150">
                          <a:latin typeface="Arial"/>
                          <a:ea typeface="Arial"/>
                          <a:cs typeface="Arial"/>
                          <a:sym typeface="Arial"/>
                        </a:rPr>
                      </a:br>
                      <a:r>
                        <a:rPr b="0" lang="nl-NL" sz="1150">
                          <a:latin typeface="Arial"/>
                          <a:ea typeface="Arial"/>
                          <a:cs typeface="Arial"/>
                          <a:sym typeface="Arial"/>
                        </a:rPr>
                        <a:t>Ik zie dat jullie goed naar elkaar luisterden; Heeft dat uw begrip van de debatten over institutioneel racisme geholpen?</a:t>
                      </a:r>
                      <a:br>
                        <a:rPr b="0" lang="nl-NL" sz="1150">
                          <a:latin typeface="Arial"/>
                          <a:ea typeface="Arial"/>
                          <a:cs typeface="Arial"/>
                          <a:sym typeface="Arial"/>
                        </a:rPr>
                      </a:br>
                      <a:r>
                        <a:rPr b="0" lang="nl-NL" sz="1150">
                          <a:latin typeface="Arial"/>
                          <a:ea typeface="Arial"/>
                          <a:cs typeface="Arial"/>
                          <a:sym typeface="Arial"/>
                        </a:rPr>
                        <a:t>Had u als 'notulist' in uw groep het gevoel dat u deelnam aan de dialoog?</a:t>
                      </a:r>
                      <a:br>
                        <a:rPr b="0" lang="nl-NL" sz="1150">
                          <a:latin typeface="Arial"/>
                          <a:ea typeface="Arial"/>
                          <a:cs typeface="Arial"/>
                          <a:sym typeface="Arial"/>
                        </a:rPr>
                      </a:br>
                      <a:r>
                        <a:rPr b="0" lang="nl-NL" sz="1150">
                          <a:latin typeface="Arial"/>
                          <a:ea typeface="Arial"/>
                          <a:cs typeface="Arial"/>
                          <a:sym typeface="Arial"/>
                        </a:rPr>
                        <a:t>Wat / wiens argument heeft je van gedachten doen veranderen, en waarom?  </a:t>
                      </a:r>
                      <a:br>
                        <a:rPr b="0" lang="nl-NL" sz="1150">
                          <a:latin typeface="Arial"/>
                          <a:ea typeface="Arial"/>
                          <a:cs typeface="Arial"/>
                          <a:sym typeface="Arial"/>
                        </a:rPr>
                      </a:br>
                      <a:r>
                        <a:rPr b="0" lang="nl-NL" sz="1150">
                          <a:latin typeface="Arial"/>
                          <a:ea typeface="Arial"/>
                          <a:cs typeface="Arial"/>
                          <a:sym typeface="Arial"/>
                        </a:rPr>
                        <a:t>Wat heb je geleerd in de les van vandaag? Heb je veranderd wat je denkt?</a:t>
                      </a:r>
                      <a:br>
                        <a:rPr b="0" lang="nl-NL" sz="1150">
                          <a:latin typeface="Arial"/>
                          <a:ea typeface="Arial"/>
                          <a:cs typeface="Arial"/>
                          <a:sym typeface="Arial"/>
                        </a:rPr>
                      </a:br>
                      <a:r>
                        <a:rPr b="0" lang="nl-NL" sz="1150">
                          <a:latin typeface="Arial"/>
                          <a:ea typeface="Arial"/>
                          <a:cs typeface="Arial"/>
                          <a:sym typeface="Arial"/>
                        </a:rPr>
                        <a:t>Onze groep produceerde een echt overtuigende poster over klimaatverandering voor verschillende doelgroepen</a:t>
                      </a:r>
                      <a:br>
                        <a:rPr b="1" lang="nl-NL" sz="1150">
                          <a:latin typeface="Arial"/>
                          <a:ea typeface="Arial"/>
                          <a:cs typeface="Arial"/>
                          <a:sym typeface="Arial"/>
                        </a:rPr>
                      </a:br>
                      <a:endParaRPr sz="1150">
                        <a:highlight>
                          <a:srgbClr val="00FFFF"/>
                        </a:highlight>
                        <a:latin typeface="Arial"/>
                        <a:ea typeface="Arial"/>
                        <a:cs typeface="Arial"/>
                        <a:sym typeface="Arial"/>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75" name="Shape 775"/>
        <p:cNvGrpSpPr/>
        <p:nvPr/>
      </p:nvGrpSpPr>
      <p:grpSpPr>
        <a:xfrm>
          <a:off x="0" y="0"/>
          <a:ext cx="0" cy="0"/>
          <a:chOff x="0" y="0"/>
          <a:chExt cx="0" cy="0"/>
        </a:xfrm>
      </p:grpSpPr>
      <p:sp>
        <p:nvSpPr>
          <p:cNvPr id="776" name="Google Shape;776;p52"/>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nl-NL"/>
              <a:t>36</a:t>
            </a:r>
            <a:endParaRPr/>
          </a:p>
        </p:txBody>
      </p:sp>
      <p:graphicFrame>
        <p:nvGraphicFramePr>
          <p:cNvPr id="777" name="Google Shape;777;p52"/>
          <p:cNvGraphicFramePr/>
          <p:nvPr/>
        </p:nvGraphicFramePr>
        <p:xfrm>
          <a:off x="127000" y="200025"/>
          <a:ext cx="3000000" cy="3000000"/>
        </p:xfrm>
        <a:graphic>
          <a:graphicData uri="http://schemas.openxmlformats.org/drawingml/2006/table">
            <a:tbl>
              <a:tblPr bandRow="1" firstRow="1">
                <a:noFill/>
                <a:tableStyleId>{C9065060-6EA6-4DF0-AC9F-4B0937982117}</a:tableStyleId>
              </a:tblPr>
              <a:tblGrid>
                <a:gridCol w="2705100"/>
                <a:gridCol w="3124200"/>
                <a:gridCol w="4610100"/>
              </a:tblGrid>
              <a:tr h="487675">
                <a:tc>
                  <a:txBody>
                    <a:bodyPr/>
                    <a:lstStyle/>
                    <a:p>
                      <a:pPr indent="0" lvl="0" marL="92075" marR="0" rtl="0" algn="l">
                        <a:lnSpc>
                          <a:spcPct val="100000"/>
                        </a:lnSpc>
                        <a:spcBef>
                          <a:spcPts val="0"/>
                        </a:spcBef>
                        <a:spcAft>
                          <a:spcPts val="0"/>
                        </a:spcAft>
                        <a:buNone/>
                      </a:pPr>
                      <a:r>
                        <a:rPr b="1" lang="nl-NL" sz="1200">
                          <a:latin typeface="Arimo"/>
                          <a:ea typeface="Arimo"/>
                          <a:cs typeface="Arimo"/>
                          <a:sym typeface="Arimo"/>
                        </a:rPr>
                        <a:t>CODERINGSCATEGORIEËN</a:t>
                      </a:r>
                      <a:endParaRPr b="1" sz="1200">
                        <a:latin typeface="Arimo"/>
                        <a:ea typeface="Arimo"/>
                        <a:cs typeface="Arimo"/>
                        <a:sym typeface="Arimo"/>
                      </a:endParaRPr>
                    </a:p>
                  </a:txBody>
                  <a:tcPr marT="851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319088" marR="0" rtl="0" algn="l">
                        <a:lnSpc>
                          <a:spcPct val="100000"/>
                        </a:lnSpc>
                        <a:spcBef>
                          <a:spcPts val="0"/>
                        </a:spcBef>
                        <a:spcAft>
                          <a:spcPts val="0"/>
                        </a:spcAft>
                        <a:buNone/>
                      </a:pPr>
                      <a:r>
                        <a:rPr b="1" lang="nl-NL" sz="1200">
                          <a:latin typeface="Arimo"/>
                          <a:ea typeface="Arimo"/>
                          <a:cs typeface="Arimo"/>
                          <a:sym typeface="Arimo"/>
                        </a:rPr>
                        <a:t>BIJDRAGEN EN STRATEGIEËN</a:t>
                      </a:r>
                      <a:endParaRPr b="1" sz="1200">
                        <a:latin typeface="Arimo"/>
                        <a:ea typeface="Arimo"/>
                        <a:cs typeface="Arimo"/>
                        <a:sym typeface="Arimo"/>
                      </a:endParaRPr>
                    </a:p>
                  </a:txBody>
                  <a:tcPr marT="851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nl-NL" sz="1200">
                          <a:latin typeface="Arimo"/>
                          <a:ea typeface="Arimo"/>
                          <a:cs typeface="Arimo"/>
                          <a:sym typeface="Arimo"/>
                        </a:rPr>
                        <a:t>WAT HOREN WE?</a:t>
                      </a:r>
                      <a:endParaRPr b="1" sz="1200">
                        <a:latin typeface="Arimo"/>
                        <a:ea typeface="Arimo"/>
                        <a:cs typeface="Arimo"/>
                        <a:sym typeface="Arimo"/>
                      </a:endParaRPr>
                    </a:p>
                  </a:txBody>
                  <a:tcPr marT="851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3443350">
                <a:tc>
                  <a:txBody>
                    <a:bodyPr/>
                    <a:lstStyle/>
                    <a:p>
                      <a:pPr indent="0" lvl="0" marL="88265" marR="0" rtl="0" algn="l">
                        <a:lnSpc>
                          <a:spcPct val="100000"/>
                        </a:lnSpc>
                        <a:spcBef>
                          <a:spcPts val="0"/>
                        </a:spcBef>
                        <a:spcAft>
                          <a:spcPts val="0"/>
                        </a:spcAft>
                        <a:buNone/>
                      </a:pPr>
                      <a:r>
                        <a:rPr b="1" lang="nl-NL" sz="1200">
                          <a:latin typeface="Arial"/>
                          <a:ea typeface="Arial"/>
                          <a:cs typeface="Arial"/>
                          <a:sym typeface="Arial"/>
                        </a:rPr>
                        <a:t>V - Verbinden</a:t>
                      </a:r>
                      <a:br>
                        <a:rPr b="1" lang="nl-NL" sz="1200">
                          <a:latin typeface="Arial"/>
                          <a:ea typeface="Arial"/>
                          <a:cs typeface="Arial"/>
                          <a:sym typeface="Arial"/>
                        </a:rPr>
                      </a:br>
                      <a:r>
                        <a:rPr b="0" lang="nl-NL" sz="1200">
                          <a:latin typeface="Arial"/>
                          <a:ea typeface="Arial"/>
                          <a:cs typeface="Arial"/>
                          <a:sym typeface="Arial"/>
                        </a:rPr>
                        <a:t>Maak leerweg expliciet door te linken naar bijdragen / kennis / ervaringen voorbij de directe dialoog</a:t>
                      </a:r>
                      <a:br>
                        <a:rPr b="1" lang="nl-NL" sz="1200">
                          <a:latin typeface="Arial"/>
                          <a:ea typeface="Arial"/>
                          <a:cs typeface="Arial"/>
                          <a:sym typeface="Arial"/>
                        </a:rPr>
                      </a:br>
                      <a:endParaRPr sz="1200">
                        <a:latin typeface="Arial"/>
                        <a:ea typeface="Arial"/>
                        <a:cs typeface="Arial"/>
                        <a:sym typeface="Arial"/>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339090" rtl="0" algn="l">
                        <a:lnSpc>
                          <a:spcPct val="104299"/>
                        </a:lnSpc>
                        <a:spcBef>
                          <a:spcPts val="0"/>
                        </a:spcBef>
                        <a:spcAft>
                          <a:spcPts val="0"/>
                        </a:spcAft>
                        <a:buSzPts val="1200"/>
                        <a:buFont typeface="Arial"/>
                        <a:buChar char="•"/>
                      </a:pPr>
                      <a:r>
                        <a:rPr lang="nl-NL" sz="1200">
                          <a:latin typeface="Arial"/>
                          <a:ea typeface="Arial"/>
                          <a:cs typeface="Arial"/>
                          <a:sym typeface="Arial"/>
                        </a:rPr>
                        <a:t>Verwijs terug naar eerdere bijdragen of markeer toekomstige verzoeken</a:t>
                      </a:r>
                      <a:br>
                        <a:rPr lang="nl-NL" sz="1200">
                          <a:latin typeface="Arial"/>
                          <a:ea typeface="Arial"/>
                          <a:cs typeface="Arial"/>
                          <a:sym typeface="Arial"/>
                        </a:rPr>
                      </a:br>
                      <a:r>
                        <a:rPr lang="nl-NL" sz="1200">
                          <a:latin typeface="Arial"/>
                          <a:ea typeface="Arial"/>
                          <a:cs typeface="Arial"/>
                          <a:sym typeface="Arial"/>
                        </a:rPr>
                        <a:t>Verwijzen naar relevante activiteit of artefacten</a:t>
                      </a:r>
                      <a:br>
                        <a:rPr lang="nl-NL" sz="1200">
                          <a:latin typeface="Arial"/>
                          <a:ea typeface="Arial"/>
                          <a:cs typeface="Arial"/>
                          <a:sym typeface="Arial"/>
                        </a:rPr>
                      </a:br>
                      <a:r>
                        <a:rPr lang="nl-NL" sz="1200">
                          <a:latin typeface="Arial"/>
                          <a:ea typeface="Arial"/>
                          <a:cs typeface="Arial"/>
                          <a:sym typeface="Arial"/>
                        </a:rPr>
                        <a:t>verwijzen naar bredere contexten buiten het klaslokaal of naar voorkennis / ervaringen</a:t>
                      </a:r>
                      <a:endParaRPr sz="1200">
                        <a:latin typeface="Arial"/>
                        <a:ea typeface="Arial"/>
                        <a:cs typeface="Arial"/>
                        <a:sym typeface="Arial"/>
                      </a:endParaRPr>
                    </a:p>
                  </a:txBody>
                  <a:tcPr marT="1085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144000" marR="0" rtl="0" algn="l">
                        <a:lnSpc>
                          <a:spcPct val="100000"/>
                        </a:lnSpc>
                        <a:spcBef>
                          <a:spcPts val="0"/>
                        </a:spcBef>
                        <a:spcAft>
                          <a:spcPts val="0"/>
                        </a:spcAft>
                        <a:buNone/>
                      </a:pPr>
                      <a:r>
                        <a:rPr b="1" lang="nl-NL" sz="1100">
                          <a:latin typeface="Arial"/>
                          <a:ea typeface="Arial"/>
                          <a:cs typeface="Arial"/>
                          <a:sym typeface="Arial"/>
                        </a:rPr>
                        <a:t>Mogelijke trefwoorden om naar te zoeken:</a:t>
                      </a:r>
                      <a:br>
                        <a:rPr b="1" lang="nl-NL" sz="1100">
                          <a:latin typeface="Arial"/>
                          <a:ea typeface="Arial"/>
                          <a:cs typeface="Arial"/>
                          <a:sym typeface="Arial"/>
                        </a:rPr>
                      </a:br>
                      <a:r>
                        <a:rPr b="0" lang="nl-NL" sz="1100">
                          <a:latin typeface="Arial"/>
                          <a:ea typeface="Arial"/>
                          <a:cs typeface="Arial"/>
                          <a:sym typeface="Arial"/>
                        </a:rPr>
                        <a:t>'laatste les, 'vroeger', 'doet me denken aan', 'volgende les', 'gerelateerd aan', 'bij jou thuis'</a:t>
                      </a:r>
                      <a:br>
                        <a:rPr b="1" lang="nl-NL" sz="1100">
                          <a:latin typeface="Arial"/>
                          <a:ea typeface="Arial"/>
                          <a:cs typeface="Arial"/>
                          <a:sym typeface="Arial"/>
                        </a:rPr>
                      </a:br>
                      <a:r>
                        <a:rPr b="1" lang="nl-NL" sz="1100">
                          <a:latin typeface="Arial"/>
                          <a:ea typeface="Arial"/>
                          <a:cs typeface="Arial"/>
                          <a:sym typeface="Arial"/>
                        </a:rPr>
                        <a:t>Voorbeelden:</a:t>
                      </a:r>
                      <a:br>
                        <a:rPr b="1" lang="nl-NL" sz="1100">
                          <a:latin typeface="Arial"/>
                          <a:ea typeface="Arial"/>
                          <a:cs typeface="Arial"/>
                          <a:sym typeface="Arial"/>
                        </a:rPr>
                      </a:br>
                      <a:r>
                        <a:rPr b="0" lang="nl-NL" sz="1100">
                          <a:latin typeface="Arial"/>
                          <a:ea typeface="Arial"/>
                          <a:cs typeface="Arial"/>
                          <a:sym typeface="Arial"/>
                        </a:rPr>
                        <a:t>Het is net als toen we deden / leerden ...</a:t>
                      </a:r>
                      <a:br>
                        <a:rPr b="0" lang="nl-NL" sz="1100">
                          <a:latin typeface="Arial"/>
                          <a:ea typeface="Arial"/>
                          <a:cs typeface="Arial"/>
                          <a:sym typeface="Arial"/>
                        </a:rPr>
                      </a:br>
                      <a:r>
                        <a:rPr b="0" lang="nl-NL" sz="1100">
                          <a:latin typeface="Arial"/>
                          <a:ea typeface="Arial"/>
                          <a:cs typeface="Arial"/>
                          <a:sym typeface="Arial"/>
                        </a:rPr>
                        <a:t>Hoe verhoudt de les van vandaag zich tot de vorige les?</a:t>
                      </a:r>
                      <a:br>
                        <a:rPr b="0" lang="nl-NL" sz="1100">
                          <a:latin typeface="Arial"/>
                          <a:ea typeface="Arial"/>
                          <a:cs typeface="Arial"/>
                          <a:sym typeface="Arial"/>
                        </a:rPr>
                      </a:br>
                      <a:r>
                        <a:rPr b="0" lang="nl-NL" sz="1100">
                          <a:latin typeface="Arial"/>
                          <a:ea typeface="Arial"/>
                          <a:cs typeface="Arial"/>
                          <a:sym typeface="Arial"/>
                        </a:rPr>
                        <a:t>Wie herinnert zich nog het experiment dat we deden met het in het donker houden van planten?</a:t>
                      </a:r>
                      <a:br>
                        <a:rPr b="0" lang="nl-NL" sz="1100">
                          <a:latin typeface="Arial"/>
                          <a:ea typeface="Arial"/>
                          <a:cs typeface="Arial"/>
                          <a:sym typeface="Arial"/>
                        </a:rPr>
                      </a:br>
                      <a:r>
                        <a:rPr b="0" lang="nl-NL" sz="1100">
                          <a:latin typeface="Arial"/>
                          <a:ea typeface="Arial"/>
                          <a:cs typeface="Arial"/>
                          <a:sym typeface="Arial"/>
                        </a:rPr>
                        <a:t>Aan het einde van de les ga ik je vragen om op te schrijven wat er volgens jou is gebeurd en waarom</a:t>
                      </a:r>
                      <a:br>
                        <a:rPr b="0" lang="nl-NL" sz="1100">
                          <a:latin typeface="Arial"/>
                          <a:ea typeface="Arial"/>
                          <a:cs typeface="Arial"/>
                          <a:sym typeface="Arial"/>
                        </a:rPr>
                      </a:br>
                      <a:r>
                        <a:rPr b="0" lang="nl-NL" sz="1100">
                          <a:latin typeface="Arial"/>
                          <a:ea typeface="Arial"/>
                          <a:cs typeface="Arial"/>
                          <a:sym typeface="Arial"/>
                        </a:rPr>
                        <a:t>Wie heeft het wetenschapsmuseum bezocht en kan ons vertellen wat ze hebben gezien?</a:t>
                      </a:r>
                      <a:br>
                        <a:rPr b="0" lang="nl-NL" sz="1100">
                          <a:latin typeface="Arial"/>
                          <a:ea typeface="Arial"/>
                          <a:cs typeface="Arial"/>
                          <a:sym typeface="Arial"/>
                        </a:rPr>
                      </a:br>
                      <a:r>
                        <a:rPr b="0" lang="nl-NL" sz="1100">
                          <a:latin typeface="Arial"/>
                          <a:ea typeface="Arial"/>
                          <a:cs typeface="Arial"/>
                          <a:sym typeface="Arial"/>
                        </a:rPr>
                        <a:t>Ik weet veel van paardrijden omdat ik mijn eigen paard heb</a:t>
                      </a:r>
                      <a:br>
                        <a:rPr b="0" lang="nl-NL" sz="1100">
                          <a:latin typeface="Arial"/>
                          <a:ea typeface="Arial"/>
                          <a:cs typeface="Arial"/>
                          <a:sym typeface="Arial"/>
                        </a:rPr>
                      </a:br>
                      <a:r>
                        <a:rPr b="0" lang="nl-NL" sz="1100">
                          <a:latin typeface="Arial"/>
                          <a:ea typeface="Arial"/>
                          <a:cs typeface="Arial"/>
                          <a:sym typeface="Arial"/>
                        </a:rPr>
                        <a:t>Denk je dat je soortgelijke wezens in de grond in je eigen tuin kunt vinden?</a:t>
                      </a:r>
                      <a:br>
                        <a:rPr b="0" lang="nl-NL" sz="1100">
                          <a:latin typeface="Arial"/>
                          <a:ea typeface="Arial"/>
                          <a:cs typeface="Arial"/>
                          <a:sym typeface="Arial"/>
                        </a:rPr>
                      </a:br>
                      <a:r>
                        <a:rPr b="0" lang="nl-NL" sz="1100">
                          <a:latin typeface="Arial"/>
                          <a:ea typeface="Arial"/>
                          <a:cs typeface="Arial"/>
                          <a:sym typeface="Arial"/>
                        </a:rPr>
                        <a:t>Heb je iets op het nieuws gezien dat verwijst naar het weer of het klimaat?</a:t>
                      </a:r>
                      <a:br>
                        <a:rPr b="0" lang="nl-NL" sz="1100">
                          <a:latin typeface="Arial"/>
                          <a:ea typeface="Arial"/>
                          <a:cs typeface="Arial"/>
                          <a:sym typeface="Arial"/>
                        </a:rPr>
                      </a:br>
                      <a:r>
                        <a:rPr b="0" lang="nl-NL" sz="1100">
                          <a:latin typeface="Arial"/>
                          <a:ea typeface="Arial"/>
                          <a:cs typeface="Arial"/>
                          <a:sym typeface="Arial"/>
                        </a:rPr>
                        <a:t>Is er informatie in eerdere hoofdstukken die nuttig is?</a:t>
                      </a:r>
                      <a:endParaRPr sz="1100">
                        <a:latin typeface="Arial"/>
                        <a:ea typeface="Arial"/>
                        <a:cs typeface="Arial"/>
                        <a:sym typeface="Arial"/>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2572500">
                <a:tc>
                  <a:txBody>
                    <a:bodyPr/>
                    <a:lstStyle/>
                    <a:p>
                      <a:pPr indent="0" lvl="0" marL="88265" marR="324485" rtl="0" algn="l">
                        <a:lnSpc>
                          <a:spcPct val="100000"/>
                        </a:lnSpc>
                        <a:spcBef>
                          <a:spcPts val="0"/>
                        </a:spcBef>
                        <a:spcAft>
                          <a:spcPts val="0"/>
                        </a:spcAft>
                        <a:buNone/>
                      </a:pPr>
                      <a:r>
                        <a:rPr b="1" lang="nl-NL" sz="1200">
                          <a:latin typeface="Arial"/>
                          <a:ea typeface="Arial"/>
                          <a:cs typeface="Arial"/>
                          <a:sym typeface="Arial"/>
                        </a:rPr>
                        <a:t>G – Leidraad richting dialoog of activiteit</a:t>
                      </a:r>
                      <a:br>
                        <a:rPr b="1" lang="nl-NL" sz="1200">
                          <a:latin typeface="Arial"/>
                          <a:ea typeface="Arial"/>
                          <a:cs typeface="Arial"/>
                          <a:sym typeface="Arial"/>
                        </a:rPr>
                      </a:br>
                      <a:r>
                        <a:rPr b="0" lang="nl-NL" sz="1100">
                          <a:latin typeface="Arial"/>
                          <a:ea typeface="Arial"/>
                          <a:cs typeface="Arial"/>
                          <a:sym typeface="Arial"/>
                        </a:rPr>
                        <a:t>Neem de verantwoordelijkheid voor het vormgeven van activiteiten of het richten van de dialoog in een gewenste richting of gebruik andere steigerstrategieën om de dialoog of het leren te ondersteunen</a:t>
                      </a:r>
                      <a:br>
                        <a:rPr b="0" lang="nl-NL" sz="1100">
                          <a:latin typeface="Arial"/>
                          <a:ea typeface="Arial"/>
                          <a:cs typeface="Arial"/>
                          <a:sym typeface="Arial"/>
                        </a:rPr>
                      </a:br>
                      <a:r>
                        <a:rPr b="1" lang="nl-NL" sz="1100">
                          <a:latin typeface="Arial"/>
                          <a:ea typeface="Arial"/>
                          <a:cs typeface="Arial"/>
                          <a:sym typeface="Arial"/>
                        </a:rPr>
                        <a:t>(Deze algemene categorie omvat bijdragen die de stroom van dialoog ondersteunen en de participatie van studenten kunnen vergroten)</a:t>
                      </a:r>
                      <a:endParaRPr/>
                    </a:p>
                  </a:txBody>
                  <a:tcPr marT="1085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171450" lvl="0" marL="259715" marR="0" rtl="0" algn="l">
                        <a:lnSpc>
                          <a:spcPct val="100000"/>
                        </a:lnSpc>
                        <a:spcBef>
                          <a:spcPts val="0"/>
                        </a:spcBef>
                        <a:spcAft>
                          <a:spcPts val="0"/>
                        </a:spcAft>
                        <a:buSzPts val="1200"/>
                        <a:buFont typeface="Arial"/>
                        <a:buChar char="•"/>
                      </a:pPr>
                      <a:r>
                        <a:rPr lang="nl-NL" sz="1200">
                          <a:latin typeface="Arial"/>
                          <a:ea typeface="Arial"/>
                          <a:cs typeface="Arial"/>
                          <a:sym typeface="Arial"/>
                        </a:rPr>
                        <a:t>de dialoog tussen student en student aan te moedigen</a:t>
                      </a:r>
                      <a:br>
                        <a:rPr lang="nl-NL" sz="1200">
                          <a:latin typeface="Arial"/>
                          <a:ea typeface="Arial"/>
                          <a:cs typeface="Arial"/>
                          <a:sym typeface="Arial"/>
                        </a:rPr>
                      </a:br>
                      <a:r>
                        <a:rPr lang="nl-NL" sz="1200">
                          <a:latin typeface="Arial"/>
                          <a:ea typeface="Arial"/>
                          <a:cs typeface="Arial"/>
                          <a:sym typeface="Arial"/>
                        </a:rPr>
                        <a:t>Bied denktijd</a:t>
                      </a:r>
                      <a:br>
                        <a:rPr lang="nl-NL" sz="1200">
                          <a:latin typeface="Arial"/>
                          <a:ea typeface="Arial"/>
                          <a:cs typeface="Arial"/>
                          <a:sym typeface="Arial"/>
                        </a:rPr>
                      </a:br>
                      <a:r>
                        <a:rPr lang="nl-NL" sz="1200">
                          <a:latin typeface="Arial"/>
                          <a:ea typeface="Arial"/>
                          <a:cs typeface="Arial"/>
                          <a:sym typeface="Arial"/>
                        </a:rPr>
                        <a:t>mogelijke maatregelen of onderzoeken voorstellen</a:t>
                      </a:r>
                      <a:endParaRPr sz="1200">
                        <a:latin typeface="Arial"/>
                        <a:ea typeface="Arial"/>
                        <a:cs typeface="Arial"/>
                        <a:sym typeface="Arial"/>
                      </a:endParaRPr>
                    </a:p>
                  </a:txBody>
                  <a:tcPr marT="11620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1" lang="nl-NL" sz="1100">
                          <a:latin typeface="Arial"/>
                          <a:ea typeface="Arial"/>
                          <a:cs typeface="Arial"/>
                          <a:sym typeface="Arial"/>
                        </a:rPr>
                        <a:t>Mogelijke trefwoorden om naar te zoeken:</a:t>
                      </a:r>
                      <a:br>
                        <a:rPr b="1" lang="nl-NL" sz="1100">
                          <a:latin typeface="Arial"/>
                          <a:ea typeface="Arial"/>
                          <a:cs typeface="Arial"/>
                          <a:sym typeface="Arial"/>
                        </a:rPr>
                      </a:br>
                      <a:r>
                        <a:rPr b="0" lang="nl-NL" sz="1100">
                          <a:latin typeface="Arial"/>
                          <a:ea typeface="Arial"/>
                          <a:cs typeface="Arial"/>
                          <a:sym typeface="Arial"/>
                        </a:rPr>
                        <a:t>'Wat dacht je van', 'focus', 'concentreer je op', 'laten we het proberen', 'geen haast'</a:t>
                      </a:r>
                      <a:br>
                        <a:rPr b="1" lang="nl-NL" sz="1100">
                          <a:latin typeface="Arial"/>
                          <a:ea typeface="Arial"/>
                          <a:cs typeface="Arial"/>
                          <a:sym typeface="Arial"/>
                        </a:rPr>
                      </a:br>
                      <a:r>
                        <a:rPr b="1" lang="nl-NL" sz="1100">
                          <a:latin typeface="Arial"/>
                          <a:ea typeface="Arial"/>
                          <a:cs typeface="Arial"/>
                          <a:sym typeface="Arial"/>
                        </a:rPr>
                        <a:t>Voorbeelden:</a:t>
                      </a:r>
                      <a:br>
                        <a:rPr b="1" lang="nl-NL" sz="1100">
                          <a:latin typeface="Arial"/>
                          <a:ea typeface="Arial"/>
                          <a:cs typeface="Arial"/>
                          <a:sym typeface="Arial"/>
                        </a:rPr>
                      </a:br>
                      <a:r>
                        <a:rPr b="0" lang="nl-NL" sz="1100">
                          <a:latin typeface="Arial"/>
                          <a:ea typeface="Arial"/>
                          <a:cs typeface="Arial"/>
                          <a:sym typeface="Arial"/>
                        </a:rPr>
                        <a:t>Dus, in antwoord op de vraag, wat heb je ontdekt? Denk je aan...?</a:t>
                      </a:r>
                      <a:br>
                        <a:rPr b="0" lang="nl-NL" sz="1100">
                          <a:latin typeface="Arial"/>
                          <a:ea typeface="Arial"/>
                          <a:cs typeface="Arial"/>
                          <a:sym typeface="Arial"/>
                        </a:rPr>
                      </a:br>
                      <a:r>
                        <a:rPr b="0" lang="nl-NL" sz="1100">
                          <a:latin typeface="Arial"/>
                          <a:ea typeface="Arial"/>
                          <a:cs typeface="Arial"/>
                          <a:sym typeface="Arial"/>
                        </a:rPr>
                        <a:t>Maak je geen zorgen, probeer het eens... </a:t>
                      </a:r>
                      <a:br>
                        <a:rPr b="0" lang="nl-NL" sz="1100">
                          <a:latin typeface="Arial"/>
                          <a:ea typeface="Arial"/>
                          <a:cs typeface="Arial"/>
                          <a:sym typeface="Arial"/>
                        </a:rPr>
                      </a:br>
                      <a:r>
                        <a:rPr b="0" lang="nl-NL" sz="1100">
                          <a:latin typeface="Arial"/>
                          <a:ea typeface="Arial"/>
                          <a:cs typeface="Arial"/>
                          <a:sym typeface="Arial"/>
                        </a:rPr>
                        <a:t>Laten we in plaats daarvan proberen op te tellen!</a:t>
                      </a:r>
                      <a:br>
                        <a:rPr b="0" lang="nl-NL" sz="1100">
                          <a:latin typeface="Arial"/>
                          <a:ea typeface="Arial"/>
                          <a:cs typeface="Arial"/>
                          <a:sym typeface="Arial"/>
                        </a:rPr>
                      </a:br>
                      <a:r>
                        <a:rPr b="0" lang="nl-NL" sz="1100">
                          <a:latin typeface="Arial"/>
                          <a:ea typeface="Arial"/>
                          <a:cs typeface="Arial"/>
                          <a:sym typeface="Arial"/>
                        </a:rPr>
                        <a:t>Neem de tijd en laat me weten wanneer je aan iets hebt gedacht</a:t>
                      </a:r>
                      <a:br>
                        <a:rPr b="0" lang="nl-NL" sz="1100">
                          <a:latin typeface="Arial"/>
                          <a:ea typeface="Arial"/>
                          <a:cs typeface="Arial"/>
                          <a:sym typeface="Arial"/>
                        </a:rPr>
                      </a:br>
                      <a:r>
                        <a:rPr b="0" lang="nl-NL" sz="1100">
                          <a:latin typeface="Arial"/>
                          <a:ea typeface="Arial"/>
                          <a:cs typeface="Arial"/>
                          <a:sym typeface="Arial"/>
                        </a:rPr>
                        <a:t>Waarom leg je Kelly niet uit wat we aan het doen zijn?</a:t>
                      </a:r>
                      <a:br>
                        <a:rPr b="0" lang="nl-NL" sz="1100">
                          <a:latin typeface="Arial"/>
                          <a:ea typeface="Arial"/>
                          <a:cs typeface="Arial"/>
                          <a:sym typeface="Arial"/>
                        </a:rPr>
                      </a:br>
                      <a:r>
                        <a:rPr b="0" lang="nl-NL" sz="1100">
                          <a:latin typeface="Arial"/>
                          <a:ea typeface="Arial"/>
                          <a:cs typeface="Arial"/>
                          <a:sym typeface="Arial"/>
                        </a:rPr>
                        <a:t>Kun je in tweetallen bespreken welke van deze bronnen volgens jou het meest betrouwbare verslag van de strijd is?</a:t>
                      </a:r>
                      <a:br>
                        <a:rPr b="0" lang="nl-NL" sz="1100">
                          <a:latin typeface="Arial"/>
                          <a:ea typeface="Arial"/>
                          <a:cs typeface="Arial"/>
                          <a:sym typeface="Arial"/>
                        </a:rPr>
                      </a:br>
                      <a:r>
                        <a:rPr b="0" lang="nl-NL" sz="1100">
                          <a:latin typeface="Arial"/>
                          <a:ea typeface="Arial"/>
                          <a:cs typeface="Arial"/>
                          <a:sym typeface="Arial"/>
                        </a:rPr>
                        <a:t>Wat zou Newton zeggen?</a:t>
                      </a:r>
                      <a:endParaRPr sz="1150">
                        <a:latin typeface="Arial"/>
                        <a:ea typeface="Arial"/>
                        <a:cs typeface="Arial"/>
                        <a:sym typeface="Arial"/>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82" name="Shape 782"/>
        <p:cNvGrpSpPr/>
        <p:nvPr/>
      </p:nvGrpSpPr>
      <p:grpSpPr>
        <a:xfrm>
          <a:off x="0" y="0"/>
          <a:ext cx="0" cy="0"/>
          <a:chOff x="0" y="0"/>
          <a:chExt cx="0" cy="0"/>
        </a:xfrm>
      </p:grpSpPr>
      <p:sp>
        <p:nvSpPr>
          <p:cNvPr id="783" name="Google Shape;783;p53"/>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nl-NL"/>
              <a:t>37</a:t>
            </a:r>
            <a:endParaRPr/>
          </a:p>
        </p:txBody>
      </p:sp>
      <p:graphicFrame>
        <p:nvGraphicFramePr>
          <p:cNvPr id="784" name="Google Shape;784;p53"/>
          <p:cNvGraphicFramePr/>
          <p:nvPr/>
        </p:nvGraphicFramePr>
        <p:xfrm>
          <a:off x="423552" y="636912"/>
          <a:ext cx="3000000" cy="3000000"/>
        </p:xfrm>
        <a:graphic>
          <a:graphicData uri="http://schemas.openxmlformats.org/drawingml/2006/table">
            <a:tbl>
              <a:tblPr bandRow="1" firstRow="1">
                <a:noFill/>
                <a:tableStyleId>{C9065060-6EA6-4DF0-AC9F-4B0937982117}</a:tableStyleId>
              </a:tblPr>
              <a:tblGrid>
                <a:gridCol w="2713350"/>
                <a:gridCol w="3048000"/>
                <a:gridCol w="4022725"/>
              </a:tblGrid>
              <a:tr h="883925">
                <a:tc>
                  <a:txBody>
                    <a:bodyPr/>
                    <a:lstStyle/>
                    <a:p>
                      <a:pPr indent="0" lvl="0" marL="0" marR="0" rtl="0" algn="l">
                        <a:lnSpc>
                          <a:spcPct val="100000"/>
                        </a:lnSpc>
                        <a:spcBef>
                          <a:spcPts val="0"/>
                        </a:spcBef>
                        <a:spcAft>
                          <a:spcPts val="0"/>
                        </a:spcAft>
                        <a:buNone/>
                      </a:pPr>
                      <a:r>
                        <a:t/>
                      </a:r>
                      <a:endParaRPr b="1" sz="1950">
                        <a:latin typeface="Times New Roman"/>
                        <a:ea typeface="Times New Roman"/>
                        <a:cs typeface="Times New Roman"/>
                        <a:sym typeface="Times New Roman"/>
                      </a:endParaRPr>
                    </a:p>
                    <a:p>
                      <a:pPr indent="0" lvl="0" marL="92075" marR="0" rtl="0" algn="l">
                        <a:lnSpc>
                          <a:spcPct val="100000"/>
                        </a:lnSpc>
                        <a:spcBef>
                          <a:spcPts val="0"/>
                        </a:spcBef>
                        <a:spcAft>
                          <a:spcPts val="0"/>
                        </a:spcAft>
                        <a:buNone/>
                      </a:pPr>
                      <a:r>
                        <a:rPr b="1" lang="nl-NL" sz="1200">
                          <a:latin typeface="Arimo"/>
                          <a:ea typeface="Arimo"/>
                          <a:cs typeface="Arimo"/>
                          <a:sym typeface="Arimo"/>
                        </a:rPr>
                        <a:t>CODERINGSCATEGORIEËN</a:t>
                      </a:r>
                      <a:br>
                        <a:rPr b="1" lang="nl-NL" sz="1200">
                          <a:latin typeface="Arimo"/>
                          <a:ea typeface="Arimo"/>
                          <a:cs typeface="Arimo"/>
                          <a:sym typeface="Arimo"/>
                        </a:rPr>
                      </a:br>
                      <a:endParaRPr b="1" sz="1200">
                        <a:latin typeface="Arimo"/>
                        <a:ea typeface="Arimo"/>
                        <a:cs typeface="Arimo"/>
                        <a:sym typeface="Arimo"/>
                      </a:endParaRPr>
                    </a:p>
                  </a:txBody>
                  <a:tcPr marT="12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1" sz="1950">
                        <a:latin typeface="Times New Roman"/>
                        <a:ea typeface="Times New Roman"/>
                        <a:cs typeface="Times New Roman"/>
                        <a:sym typeface="Times New Roman"/>
                      </a:endParaRPr>
                    </a:p>
                    <a:p>
                      <a:pPr indent="0" lvl="0" marL="319088" marR="0" rtl="0" algn="l">
                        <a:lnSpc>
                          <a:spcPct val="100000"/>
                        </a:lnSpc>
                        <a:spcBef>
                          <a:spcPts val="0"/>
                        </a:spcBef>
                        <a:spcAft>
                          <a:spcPts val="0"/>
                        </a:spcAft>
                        <a:buNone/>
                      </a:pPr>
                      <a:r>
                        <a:rPr b="1" lang="nl-NL" sz="1200">
                          <a:latin typeface="Arimo"/>
                          <a:ea typeface="Arimo"/>
                          <a:cs typeface="Arimo"/>
                          <a:sym typeface="Arimo"/>
                        </a:rPr>
                        <a:t>BIJDRAGEN EN STRATEGIEËN</a:t>
                      </a:r>
                      <a:br>
                        <a:rPr b="1" lang="nl-NL" sz="1200">
                          <a:latin typeface="Arimo"/>
                          <a:ea typeface="Arimo"/>
                          <a:cs typeface="Arimo"/>
                          <a:sym typeface="Arimo"/>
                        </a:rPr>
                      </a:br>
                      <a:endParaRPr b="1" sz="1200">
                        <a:latin typeface="Arimo"/>
                        <a:ea typeface="Arimo"/>
                        <a:cs typeface="Arimo"/>
                        <a:sym typeface="Arimo"/>
                      </a:endParaRPr>
                    </a:p>
                  </a:txBody>
                  <a:tcPr marT="12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1" sz="1950">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nl-NL" sz="1200">
                          <a:latin typeface="Arimo"/>
                          <a:ea typeface="Arimo"/>
                          <a:cs typeface="Arimo"/>
                          <a:sym typeface="Arimo"/>
                        </a:rPr>
                        <a:t>WAT HOREN WE?</a:t>
                      </a:r>
                      <a:br>
                        <a:rPr b="1" lang="nl-NL" sz="1200">
                          <a:latin typeface="Arimo"/>
                          <a:ea typeface="Arimo"/>
                          <a:cs typeface="Arimo"/>
                          <a:sym typeface="Arimo"/>
                        </a:rPr>
                      </a:br>
                      <a:endParaRPr b="1" sz="1200">
                        <a:latin typeface="Arimo"/>
                        <a:ea typeface="Arimo"/>
                        <a:cs typeface="Arimo"/>
                        <a:sym typeface="Arimo"/>
                      </a:endParaRPr>
                    </a:p>
                  </a:txBody>
                  <a:tcPr marT="1275"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r h="3212600">
                <a:tc>
                  <a:txBody>
                    <a:bodyPr/>
                    <a:lstStyle/>
                    <a:p>
                      <a:pPr indent="0" lvl="0" marL="88265" marR="0" rtl="0" algn="l">
                        <a:lnSpc>
                          <a:spcPct val="100000"/>
                        </a:lnSpc>
                        <a:spcBef>
                          <a:spcPts val="0"/>
                        </a:spcBef>
                        <a:spcAft>
                          <a:spcPts val="0"/>
                        </a:spcAft>
                        <a:buNone/>
                      </a:pPr>
                      <a:r>
                        <a:rPr b="1" lang="nl-NL" sz="1200">
                          <a:latin typeface="Arial"/>
                          <a:ea typeface="Arial"/>
                          <a:cs typeface="Arial"/>
                          <a:sym typeface="Arial"/>
                        </a:rPr>
                        <a:t>UI - Ideeën uiten of uitnodigen</a:t>
                      </a:r>
                      <a:br>
                        <a:rPr b="1" lang="nl-NL" sz="1200">
                          <a:latin typeface="Arial"/>
                          <a:ea typeface="Arial"/>
                          <a:cs typeface="Arial"/>
                          <a:sym typeface="Arial"/>
                        </a:rPr>
                      </a:br>
                      <a:r>
                        <a:rPr b="0" lang="nl-NL" sz="1200">
                          <a:latin typeface="Arial"/>
                          <a:ea typeface="Arial"/>
                          <a:cs typeface="Arial"/>
                          <a:sym typeface="Arial"/>
                        </a:rPr>
                        <a:t>Relevante bijdragen aanbieden of uitnodigen om de discussie te openen, de participatie te vergroten, een dialoog op gang te brengen of te bevorderen </a:t>
                      </a:r>
                      <a:br>
                        <a:rPr b="0" lang="nl-NL" sz="1200">
                          <a:latin typeface="Arial"/>
                          <a:ea typeface="Arial"/>
                          <a:cs typeface="Arial"/>
                          <a:sym typeface="Arial"/>
                        </a:rPr>
                      </a:br>
                      <a:r>
                        <a:rPr b="1" lang="nl-NL" sz="1200">
                          <a:latin typeface="Arial"/>
                          <a:ea typeface="Arial"/>
                          <a:cs typeface="Arial"/>
                          <a:sym typeface="Arial"/>
                        </a:rPr>
                        <a:t>(Deze algemene categorie omvat bijdragen en uitnodigingen - die niet onder andere categorieën vallen - die verband houden met en studenten betrekken bij de leeractiviteit. Deze bijdragen zijn niet intrinsiek dialogisch, maar ze ondersteunen de discussie.)</a:t>
                      </a:r>
                      <a:br>
                        <a:rPr b="1" lang="nl-NL" sz="1200">
                          <a:latin typeface="Arial"/>
                          <a:ea typeface="Arial"/>
                          <a:cs typeface="Arial"/>
                          <a:sym typeface="Arial"/>
                        </a:rPr>
                      </a:br>
                      <a:endParaRPr b="1" i="0" sz="1200">
                        <a:highlight>
                          <a:srgbClr val="00FFFF"/>
                        </a:highlight>
                        <a:latin typeface="Arial"/>
                        <a:ea typeface="Arial"/>
                        <a:cs typeface="Arial"/>
                        <a:sym typeface="Arial"/>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82800" lvl="0" marL="82800" marR="96520" rtl="0" algn="l">
                        <a:lnSpc>
                          <a:spcPct val="121000"/>
                        </a:lnSpc>
                        <a:spcBef>
                          <a:spcPts val="0"/>
                        </a:spcBef>
                        <a:spcAft>
                          <a:spcPts val="0"/>
                        </a:spcAft>
                        <a:buSzPts val="1200"/>
                        <a:buFont typeface="Arial"/>
                        <a:buChar char="•"/>
                      </a:pPr>
                      <a:r>
                        <a:rPr lang="nl-NL" sz="1200">
                          <a:latin typeface="Arial"/>
                          <a:ea typeface="Arial"/>
                          <a:cs typeface="Arial"/>
                          <a:sym typeface="Arial"/>
                        </a:rPr>
                        <a:t>Nodig meningen, ideeën, overtuigingen of voorbeelden uit zonder terug te verwijzen of voort te bouwen op eerdere bijdragen, meestal door open, algemene vragen te stellen of meer mensen in de uitwisseling te betrekken zonder hen expliciet uit te nodigen om te bouwen / redeneren / coördineren / vragen</a:t>
                      </a:r>
                      <a:endParaRPr sz="1200">
                        <a:latin typeface="Arial"/>
                        <a:ea typeface="Arial"/>
                        <a:cs typeface="Arial"/>
                        <a:sym typeface="Arial"/>
                      </a:endParaRPr>
                    </a:p>
                    <a:p>
                      <a:pPr indent="-82800" lvl="0" marL="82800" marR="137160" rtl="0" algn="l">
                        <a:lnSpc>
                          <a:spcPct val="121000"/>
                        </a:lnSpc>
                        <a:spcBef>
                          <a:spcPts val="1180"/>
                        </a:spcBef>
                        <a:spcAft>
                          <a:spcPts val="0"/>
                        </a:spcAft>
                        <a:buSzPts val="1200"/>
                        <a:buFont typeface="Arial"/>
                        <a:buChar char="•"/>
                      </a:pPr>
                      <a:r>
                        <a:rPr lang="nl-NL" sz="1200">
                          <a:latin typeface="Arial"/>
                          <a:ea typeface="Arial"/>
                          <a:cs typeface="Arial"/>
                          <a:sym typeface="Arial"/>
                        </a:rPr>
                        <a:t>een relevante bijdrage te leveren, inclusief korte antwoorden op gesloten vragen; plenaire verslaglegging; uitgebreide ideeën die niet expliciet zijn gekoppeld aan eerdere bijdragen; een provocerende mening uiten</a:t>
                      </a:r>
                      <a:endParaRPr sz="1200">
                        <a:latin typeface="Arial"/>
                        <a:ea typeface="Arial"/>
                        <a:cs typeface="Arial"/>
                        <a:sym typeface="Arial"/>
                      </a:endParaRPr>
                    </a:p>
                  </a:txBody>
                  <a:tcPr marT="1117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b="1" lang="nl-NL" sz="1150">
                          <a:latin typeface="Arial"/>
                          <a:ea typeface="Arial"/>
                          <a:cs typeface="Arial"/>
                          <a:sym typeface="Arial"/>
                        </a:rPr>
                        <a:t>Mogelijke trefwoorden om naar te zoeken:</a:t>
                      </a:r>
                      <a:br>
                        <a:rPr b="0" lang="nl-NL" sz="1150">
                          <a:latin typeface="Arial"/>
                          <a:ea typeface="Arial"/>
                          <a:cs typeface="Arial"/>
                          <a:sym typeface="Arial"/>
                        </a:rPr>
                      </a:br>
                      <a:r>
                        <a:rPr b="0" lang="nl-NL" sz="1150">
                          <a:latin typeface="Arial"/>
                          <a:ea typeface="Arial"/>
                          <a:cs typeface="Arial"/>
                          <a:sym typeface="Arial"/>
                        </a:rPr>
                        <a:t>'Waar denk je aan...?', 'Vertel me', 'jouw gedachten', 'mijn mening is...', 'jouw ideeën'</a:t>
                      </a:r>
                      <a:br>
                        <a:rPr b="0" lang="nl-NL" sz="1150">
                          <a:latin typeface="Arial"/>
                          <a:ea typeface="Arial"/>
                          <a:cs typeface="Arial"/>
                          <a:sym typeface="Arial"/>
                        </a:rPr>
                      </a:br>
                      <a:r>
                        <a:rPr b="1" lang="nl-NL" sz="1150">
                          <a:latin typeface="Arial"/>
                          <a:ea typeface="Arial"/>
                          <a:cs typeface="Arial"/>
                          <a:sym typeface="Arial"/>
                        </a:rPr>
                        <a:t>Voorbeelden:</a:t>
                      </a:r>
                      <a:br>
                        <a:rPr b="0" lang="nl-NL" sz="1150">
                          <a:latin typeface="Arial"/>
                          <a:ea typeface="Arial"/>
                          <a:cs typeface="Arial"/>
                          <a:sym typeface="Arial"/>
                        </a:rPr>
                      </a:br>
                      <a:r>
                        <a:rPr b="0" lang="nl-NL" sz="1150">
                          <a:latin typeface="Arial"/>
                          <a:ea typeface="Arial"/>
                          <a:cs typeface="Arial"/>
                          <a:sym typeface="Arial"/>
                        </a:rPr>
                        <a:t>Wat denk jij, Maria?</a:t>
                      </a:r>
                      <a:br>
                        <a:rPr b="0" lang="nl-NL" sz="1150">
                          <a:latin typeface="Arial"/>
                          <a:ea typeface="Arial"/>
                          <a:cs typeface="Arial"/>
                          <a:sym typeface="Arial"/>
                        </a:rPr>
                      </a:br>
                      <a:r>
                        <a:rPr b="0" lang="nl-NL" sz="1150">
                          <a:latin typeface="Arial"/>
                          <a:ea typeface="Arial"/>
                          <a:cs typeface="Arial"/>
                          <a:sym typeface="Arial"/>
                        </a:rPr>
                        <a:t>Ik denk dat we veel meer wapenbeheersing nodig hebben</a:t>
                      </a:r>
                      <a:br>
                        <a:rPr b="0" lang="nl-NL" sz="1150">
                          <a:latin typeface="Arial"/>
                          <a:ea typeface="Arial"/>
                          <a:cs typeface="Arial"/>
                          <a:sym typeface="Arial"/>
                        </a:rPr>
                      </a:br>
                      <a:r>
                        <a:rPr b="0" lang="nl-NL" sz="1150">
                          <a:latin typeface="Arial"/>
                          <a:ea typeface="Arial"/>
                          <a:cs typeface="Arial"/>
                          <a:sym typeface="Arial"/>
                        </a:rPr>
                        <a:t>Wat vind je echt belangrijk in deze tekst? </a:t>
                      </a:r>
                      <a:br>
                        <a:rPr b="0" lang="nl-NL" sz="1150">
                          <a:latin typeface="Arial"/>
                          <a:ea typeface="Arial"/>
                          <a:cs typeface="Arial"/>
                          <a:sym typeface="Arial"/>
                        </a:rPr>
                      </a:br>
                      <a:r>
                        <a:rPr b="0" lang="nl-NL" sz="1150">
                          <a:latin typeface="Arial"/>
                          <a:ea typeface="Arial"/>
                          <a:cs typeface="Arial"/>
                          <a:sym typeface="Arial"/>
                        </a:rPr>
                        <a:t>Kun je enkele sleutelwoorden identificeren en onderstrepen op het bord?</a:t>
                      </a:r>
                      <a:br>
                        <a:rPr b="0" lang="nl-NL" sz="1150">
                          <a:latin typeface="Arial"/>
                          <a:ea typeface="Arial"/>
                          <a:cs typeface="Arial"/>
                          <a:sym typeface="Arial"/>
                        </a:rPr>
                      </a:br>
                      <a:r>
                        <a:rPr b="0" lang="nl-NL" sz="1150">
                          <a:latin typeface="Arial"/>
                          <a:ea typeface="Arial"/>
                          <a:cs typeface="Arial"/>
                          <a:sym typeface="Arial"/>
                        </a:rPr>
                        <a:t>Zijn daar nog meer ideeën over?</a:t>
                      </a:r>
                      <a:br>
                        <a:rPr b="0" lang="nl-NL" sz="1150">
                          <a:latin typeface="Arial"/>
                          <a:ea typeface="Arial"/>
                          <a:cs typeface="Arial"/>
                          <a:sym typeface="Arial"/>
                        </a:rPr>
                      </a:br>
                      <a:r>
                        <a:rPr b="0" lang="nl-NL" sz="1150">
                          <a:latin typeface="Arial"/>
                          <a:ea typeface="Arial"/>
                          <a:cs typeface="Arial"/>
                          <a:sym typeface="Arial"/>
                        </a:rPr>
                        <a:t>Hoeveel viervoeters kun je opnoemen?  </a:t>
                      </a:r>
                      <a:br>
                        <a:rPr b="0" lang="nl-NL" sz="1150">
                          <a:latin typeface="Arial"/>
                          <a:ea typeface="Arial"/>
                          <a:cs typeface="Arial"/>
                          <a:sym typeface="Arial"/>
                        </a:rPr>
                      </a:br>
                      <a:r>
                        <a:rPr b="0" lang="nl-NL" sz="1150">
                          <a:latin typeface="Arial"/>
                          <a:ea typeface="Arial"/>
                          <a:cs typeface="Arial"/>
                          <a:sym typeface="Arial"/>
                        </a:rPr>
                        <a:t>Ik vind paarden de beste dieren.</a:t>
                      </a:r>
                      <a:br>
                        <a:rPr b="0" lang="nl-NL" sz="1150">
                          <a:latin typeface="Arial"/>
                          <a:ea typeface="Arial"/>
                          <a:cs typeface="Arial"/>
                          <a:sym typeface="Arial"/>
                        </a:rPr>
                      </a:br>
                      <a:r>
                        <a:rPr b="0" lang="nl-NL" sz="1150">
                          <a:latin typeface="Arial"/>
                          <a:ea typeface="Arial"/>
                          <a:cs typeface="Arial"/>
                          <a:sym typeface="Arial"/>
                        </a:rPr>
                        <a:t>Deze grafiek lijkt te laten zien dat armoede en gezondheid met elkaar samenhangen</a:t>
                      </a:r>
                      <a:br>
                        <a:rPr b="0" lang="nl-NL" sz="1150">
                          <a:latin typeface="Arial"/>
                          <a:ea typeface="Arial"/>
                          <a:cs typeface="Arial"/>
                          <a:sym typeface="Arial"/>
                        </a:rPr>
                      </a:br>
                      <a:r>
                        <a:rPr b="0" lang="nl-NL" sz="1150">
                          <a:latin typeface="Arial"/>
                          <a:ea typeface="Arial"/>
                          <a:cs typeface="Arial"/>
                          <a:sym typeface="Arial"/>
                        </a:rPr>
                        <a:t>Wat weet jij over hoe elektriciteit werkt? </a:t>
                      </a:r>
                      <a:br>
                        <a:rPr b="0" lang="nl-NL" sz="1150">
                          <a:latin typeface="Arial"/>
                          <a:ea typeface="Arial"/>
                          <a:cs typeface="Arial"/>
                          <a:sym typeface="Arial"/>
                        </a:rPr>
                      </a:br>
                      <a:r>
                        <a:rPr b="0" lang="nl-NL" sz="1150">
                          <a:latin typeface="Arial"/>
                          <a:ea typeface="Arial"/>
                          <a:cs typeface="Arial"/>
                          <a:sym typeface="Arial"/>
                        </a:rPr>
                        <a:t>Laten we brainstormen ...</a:t>
                      </a:r>
                      <a:br>
                        <a:rPr b="0" lang="nl-NL" sz="1150">
                          <a:latin typeface="Arial"/>
                          <a:ea typeface="Arial"/>
                          <a:cs typeface="Arial"/>
                          <a:sym typeface="Arial"/>
                        </a:rPr>
                      </a:br>
                      <a:r>
                        <a:rPr b="0" lang="nl-NL" sz="1150">
                          <a:latin typeface="Arial"/>
                          <a:ea typeface="Arial"/>
                          <a:cs typeface="Arial"/>
                          <a:sym typeface="Arial"/>
                        </a:rPr>
                        <a:t>Mijn moeder heeft laatst een elektrische schok gehad!</a:t>
                      </a:r>
                      <a:br>
                        <a:rPr b="1" lang="nl-NL" sz="1150">
                          <a:latin typeface="Arial"/>
                          <a:ea typeface="Arial"/>
                          <a:cs typeface="Arial"/>
                          <a:sym typeface="Arial"/>
                        </a:rPr>
                      </a:br>
                      <a:endParaRPr sz="1150">
                        <a:highlight>
                          <a:srgbClr val="00FFFF"/>
                        </a:highlight>
                        <a:latin typeface="Arial"/>
                        <a:ea typeface="Arial"/>
                        <a:cs typeface="Arial"/>
                        <a:sym typeface="Arial"/>
                      </a:endParaRPr>
                    </a:p>
                  </a:txBody>
                  <a:tcPr marT="109850" marB="0" marR="0" marL="0">
                    <a:lnL cap="flat" cmpd="sng" w="9525">
                      <a:solidFill>
                        <a:srgbClr val="000080"/>
                      </a:solidFill>
                      <a:prstDash val="solid"/>
                      <a:round/>
                      <a:headEnd len="sm" w="sm" type="none"/>
                      <a:tailEnd len="sm" w="sm" type="none"/>
                    </a:lnL>
                    <a:lnR cap="flat" cmpd="sng" w="9525">
                      <a:solidFill>
                        <a:srgbClr val="000080"/>
                      </a:solidFill>
                      <a:prstDash val="solid"/>
                      <a:round/>
                      <a:headEnd len="sm" w="sm" type="none"/>
                      <a:tailEnd len="sm" w="sm" type="none"/>
                    </a:lnR>
                    <a:lnT cap="flat" cmpd="sng" w="9525">
                      <a:solidFill>
                        <a:srgbClr val="000080"/>
                      </a:solidFill>
                      <a:prstDash val="solid"/>
                      <a:round/>
                      <a:headEnd len="sm" w="sm" type="none"/>
                      <a:tailEnd len="sm" w="sm" type="none"/>
                    </a:lnT>
                    <a:lnB cap="flat" cmpd="sng" w="9525">
                      <a:solidFill>
                        <a:srgbClr val="000080"/>
                      </a:solidFill>
                      <a:prstDash val="solid"/>
                      <a:round/>
                      <a:headEnd len="sm" w="sm" type="none"/>
                      <a:tailEnd len="sm" w="sm" type="none"/>
                    </a:lnB>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88" name="Shape 788"/>
        <p:cNvGrpSpPr/>
        <p:nvPr/>
      </p:nvGrpSpPr>
      <p:grpSpPr>
        <a:xfrm>
          <a:off x="0" y="0"/>
          <a:ext cx="0" cy="0"/>
          <a:chOff x="0" y="0"/>
          <a:chExt cx="0" cy="0"/>
        </a:xfrm>
      </p:grpSpPr>
      <p:sp>
        <p:nvSpPr>
          <p:cNvPr id="789" name="Google Shape;789;p54"/>
          <p:cNvSpPr/>
          <p:nvPr/>
        </p:nvSpPr>
        <p:spPr>
          <a:xfrm>
            <a:off x="619126" y="576580"/>
            <a:ext cx="9760585" cy="1005840"/>
          </a:xfrm>
          <a:custGeom>
            <a:rect b="b" l="l" r="r" t="t"/>
            <a:pathLst>
              <a:path extrusionOk="0" h="1005840" w="9760585">
                <a:moveTo>
                  <a:pt x="0" y="0"/>
                </a:moveTo>
                <a:lnTo>
                  <a:pt x="9760430" y="0"/>
                </a:lnTo>
                <a:lnTo>
                  <a:pt x="9760430" y="1005707"/>
                </a:lnTo>
                <a:lnTo>
                  <a:pt x="0" y="1005707"/>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0" name="Google Shape;790;p54"/>
          <p:cNvSpPr txBox="1"/>
          <p:nvPr/>
        </p:nvSpPr>
        <p:spPr>
          <a:xfrm>
            <a:off x="706508" y="669424"/>
            <a:ext cx="9147810" cy="800219"/>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nl-NL" sz="1600">
                <a:solidFill>
                  <a:schemeClr val="dk1"/>
                </a:solidFill>
                <a:latin typeface="Arial"/>
                <a:ea typeface="Arial"/>
                <a:cs typeface="Arial"/>
                <a:sym typeface="Arial"/>
              </a:rPr>
              <a:t>Deel 2: Systematisch observeren en coderen van dialoog</a:t>
            </a:r>
            <a:br>
              <a:rPr b="1" lang="nl-NL" sz="1600">
                <a:solidFill>
                  <a:schemeClr val="dk1"/>
                </a:solidFill>
                <a:latin typeface="Arial"/>
                <a:ea typeface="Arial"/>
                <a:cs typeface="Arial"/>
                <a:sym typeface="Arial"/>
              </a:rPr>
            </a:br>
            <a:r>
              <a:rPr lang="nl-NL" sz="1200">
                <a:solidFill>
                  <a:schemeClr val="dk1"/>
                </a:solidFill>
                <a:latin typeface="Arimo"/>
                <a:ea typeface="Arimo"/>
                <a:cs typeface="Arimo"/>
                <a:sym typeface="Arimo"/>
              </a:rPr>
              <a:t>Deze sectie behandelt twee belangrijke aspecten van het uitvoeren van uw onderzoek: wat voor soort observaties u zult doen en welke sjabloon u zult gebruiken om uw observatie vast te leggen. Deze observatie feitenbestanden geven meer informatie over verschillende soorten waarnemingen.</a:t>
            </a:r>
            <a:endParaRPr sz="1200">
              <a:solidFill>
                <a:schemeClr val="dk1"/>
              </a:solidFill>
              <a:latin typeface="Arimo"/>
              <a:ea typeface="Arimo"/>
              <a:cs typeface="Arimo"/>
              <a:sym typeface="Arimo"/>
            </a:endParaRPr>
          </a:p>
        </p:txBody>
      </p:sp>
      <p:sp>
        <p:nvSpPr>
          <p:cNvPr id="791" name="Google Shape;791;p54"/>
          <p:cNvSpPr/>
          <p:nvPr/>
        </p:nvSpPr>
        <p:spPr>
          <a:xfrm>
            <a:off x="633094" y="1635759"/>
            <a:ext cx="4685030" cy="5452350"/>
          </a:xfrm>
          <a:custGeom>
            <a:rect b="b" l="l" r="r" t="t"/>
            <a:pathLst>
              <a:path extrusionOk="0" h="5613400" w="4685030">
                <a:moveTo>
                  <a:pt x="0" y="0"/>
                </a:moveTo>
                <a:lnTo>
                  <a:pt x="4684925" y="0"/>
                </a:lnTo>
                <a:lnTo>
                  <a:pt x="4684925" y="5612822"/>
                </a:lnTo>
                <a:lnTo>
                  <a:pt x="0" y="5612822"/>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2" name="Google Shape;792;p54"/>
          <p:cNvSpPr txBox="1"/>
          <p:nvPr/>
        </p:nvSpPr>
        <p:spPr>
          <a:xfrm>
            <a:off x="718699" y="1728096"/>
            <a:ext cx="4461510" cy="2400657"/>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nl-NL" sz="1200">
                <a:solidFill>
                  <a:schemeClr val="dk1"/>
                </a:solidFill>
                <a:latin typeface="Arial"/>
                <a:ea typeface="Arial"/>
                <a:cs typeface="Arial"/>
                <a:sym typeface="Arial"/>
              </a:rPr>
              <a:t>Type waarneming: Live Coding</a:t>
            </a:r>
            <a:endParaRPr b="1" sz="120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br>
              <a:rPr b="1" lang="nl-NL" sz="1200">
                <a:solidFill>
                  <a:schemeClr val="dk1"/>
                </a:solidFill>
                <a:latin typeface="Arial"/>
                <a:ea typeface="Arial"/>
                <a:cs typeface="Arial"/>
                <a:sym typeface="Arial"/>
              </a:rPr>
            </a:br>
            <a:r>
              <a:rPr b="1" lang="nl-NL" sz="1200">
                <a:solidFill>
                  <a:schemeClr val="dk1"/>
                </a:solidFill>
                <a:latin typeface="Arial"/>
                <a:ea typeface="Arial"/>
                <a:cs typeface="Arial"/>
                <a:sym typeface="Arial"/>
              </a:rPr>
              <a:t>Wat is het? </a:t>
            </a:r>
            <a:r>
              <a:rPr lang="nl-NL" sz="1200">
                <a:solidFill>
                  <a:schemeClr val="dk1"/>
                </a:solidFill>
                <a:latin typeface="Arial"/>
                <a:ea typeface="Arial"/>
                <a:cs typeface="Arial"/>
                <a:sym typeface="Arial"/>
              </a:rPr>
              <a:t>U kunt live code in uw leeromgeving, bijvoorbeeld door met een groep te zitten en hun dialoog op te nemen in een van de coderingsjablonen.</a:t>
            </a:r>
            <a:endParaRPr/>
          </a:p>
          <a:p>
            <a:pPr indent="0" lvl="0" marL="12700" marR="0" rtl="0" algn="l">
              <a:lnSpc>
                <a:spcPct val="100000"/>
              </a:lnSpc>
              <a:spcBef>
                <a:spcPts val="0"/>
              </a:spcBef>
              <a:spcAft>
                <a:spcPts val="0"/>
              </a:spcAft>
              <a:buNone/>
            </a:pPr>
            <a:br>
              <a:rPr b="1" lang="nl-NL" sz="1200">
                <a:solidFill>
                  <a:schemeClr val="dk1"/>
                </a:solidFill>
                <a:latin typeface="Arial"/>
                <a:ea typeface="Arial"/>
                <a:cs typeface="Arial"/>
                <a:sym typeface="Arial"/>
              </a:rPr>
            </a:br>
            <a:r>
              <a:rPr b="1" lang="nl-NL" sz="1200">
                <a:solidFill>
                  <a:schemeClr val="dk1"/>
                </a:solidFill>
                <a:latin typeface="Arial"/>
                <a:ea typeface="Arial"/>
                <a:cs typeface="Arial"/>
                <a:sym typeface="Arial"/>
              </a:rPr>
              <a:t>Wat zijn de voordelen?</a:t>
            </a:r>
            <a:br>
              <a:rPr b="1" lang="nl-NL" sz="1200">
                <a:solidFill>
                  <a:schemeClr val="dk1"/>
                </a:solidFill>
                <a:latin typeface="Arial"/>
                <a:ea typeface="Arial"/>
                <a:cs typeface="Arial"/>
                <a:sym typeface="Arial"/>
              </a:rPr>
            </a:br>
            <a:r>
              <a:rPr lang="nl-NL" sz="1200">
                <a:solidFill>
                  <a:schemeClr val="dk1"/>
                </a:solidFill>
                <a:latin typeface="Arimo"/>
                <a:ea typeface="Arimo"/>
                <a:cs typeface="Arimo"/>
                <a:sym typeface="Arimo"/>
              </a:rPr>
              <a:t>Je kunt zien hoe de groep met elkaar omgaat en non-verbale aanwijzingen oppikken, zoals lichaamstaal</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Het is praktischer en heeft geen speciale apparatuur nodig, dus het kan vaker worden gebruikt</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Het is makkelijker om normaal gedrag vast te leggen omdat je geen studenten filmt</a:t>
            </a:r>
            <a:endParaRPr sz="1200">
              <a:solidFill>
                <a:schemeClr val="dk1"/>
              </a:solidFill>
              <a:latin typeface="Arimo"/>
              <a:ea typeface="Arimo"/>
              <a:cs typeface="Arimo"/>
              <a:sym typeface="Arimo"/>
            </a:endParaRPr>
          </a:p>
        </p:txBody>
      </p:sp>
      <p:sp>
        <p:nvSpPr>
          <p:cNvPr id="793" name="Google Shape;793;p54"/>
          <p:cNvSpPr txBox="1"/>
          <p:nvPr/>
        </p:nvSpPr>
        <p:spPr>
          <a:xfrm>
            <a:off x="718653" y="4532256"/>
            <a:ext cx="4466590" cy="1292662"/>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nl-NL" sz="1200">
                <a:solidFill>
                  <a:schemeClr val="dk1"/>
                </a:solidFill>
                <a:latin typeface="Arial"/>
                <a:ea typeface="Arial"/>
                <a:cs typeface="Arial"/>
                <a:sym typeface="Arial"/>
              </a:rPr>
              <a:t>Wat zijn de nadelen?</a:t>
            </a:r>
            <a:br>
              <a:rPr b="1" lang="nl-NL" sz="1200">
                <a:solidFill>
                  <a:schemeClr val="dk1"/>
                </a:solidFill>
                <a:latin typeface="Arial"/>
                <a:ea typeface="Arial"/>
                <a:cs typeface="Arial"/>
                <a:sym typeface="Arial"/>
              </a:rPr>
            </a:br>
            <a:r>
              <a:rPr lang="nl-NL" sz="1200">
                <a:solidFill>
                  <a:schemeClr val="dk1"/>
                </a:solidFill>
                <a:latin typeface="Arimo"/>
                <a:ea typeface="Arimo"/>
                <a:cs typeface="Arimo"/>
                <a:sym typeface="Arimo"/>
              </a:rPr>
              <a:t>Omdat je de dialoog niet opneemt, kun je niet teruggaan en controleren wat er is gezegd als je iets mist</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Het kan veeleisend zijn omdat je tegelijkertijd moet luisteren, denken en coderen</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Je focus moet op slechts één of twee codes liggen, zodat het beheersbaar is</a:t>
            </a:r>
            <a:endParaRPr sz="1200">
              <a:solidFill>
                <a:schemeClr val="dk1"/>
              </a:solidFill>
              <a:latin typeface="Arimo"/>
              <a:ea typeface="Arimo"/>
              <a:cs typeface="Arimo"/>
              <a:sym typeface="Arimo"/>
            </a:endParaRPr>
          </a:p>
        </p:txBody>
      </p:sp>
      <p:sp>
        <p:nvSpPr>
          <p:cNvPr id="794" name="Google Shape;794;p54"/>
          <p:cNvSpPr txBox="1"/>
          <p:nvPr/>
        </p:nvSpPr>
        <p:spPr>
          <a:xfrm>
            <a:off x="718653" y="6037907"/>
            <a:ext cx="4556254" cy="880049"/>
          </a:xfrm>
          <a:prstGeom prst="rect">
            <a:avLst/>
          </a:prstGeom>
          <a:noFill/>
          <a:ln>
            <a:noFill/>
          </a:ln>
        </p:spPr>
        <p:txBody>
          <a:bodyPr anchorCtr="0" anchor="t" bIns="0" lIns="0" spcFirstLastPara="1" rIns="0" wrap="square" tIns="0">
            <a:spAutoFit/>
          </a:bodyPr>
          <a:lstStyle/>
          <a:p>
            <a:pPr indent="0" lvl="0" marL="12700" marR="5080" rtl="0" algn="l">
              <a:lnSpc>
                <a:spcPct val="121700"/>
              </a:lnSpc>
              <a:spcBef>
                <a:spcPts val="0"/>
              </a:spcBef>
              <a:spcAft>
                <a:spcPts val="0"/>
              </a:spcAft>
              <a:buNone/>
            </a:pPr>
            <a:r>
              <a:rPr b="1" lang="nl-NL" sz="1200">
                <a:solidFill>
                  <a:schemeClr val="dk1"/>
                </a:solidFill>
                <a:latin typeface="Arial"/>
                <a:ea typeface="Arial"/>
                <a:cs typeface="Arial"/>
                <a:sym typeface="Arial"/>
              </a:rPr>
              <a:t>Het beste voor: </a:t>
            </a:r>
            <a:r>
              <a:rPr lang="nl-NL" sz="1200">
                <a:solidFill>
                  <a:schemeClr val="dk1"/>
                </a:solidFill>
                <a:latin typeface="Arial"/>
                <a:ea typeface="Arial"/>
                <a:cs typeface="Arial"/>
                <a:sym typeface="Arial"/>
              </a:rPr>
              <a:t>Het vastleggen van dialoog in groepswerk; het beoordelen van de participatie of dialoog van studenten; korte en/of meerdere observatieperioden</a:t>
            </a:r>
            <a:br>
              <a:rPr b="1" lang="nl-NL" sz="1200">
                <a:solidFill>
                  <a:schemeClr val="dk1"/>
                </a:solidFill>
                <a:latin typeface="Arial"/>
                <a:ea typeface="Arial"/>
                <a:cs typeface="Arial"/>
                <a:sym typeface="Arial"/>
              </a:rPr>
            </a:br>
            <a:endParaRPr sz="1200">
              <a:solidFill>
                <a:schemeClr val="dk1"/>
              </a:solidFill>
              <a:latin typeface="Arimo"/>
              <a:ea typeface="Arimo"/>
              <a:cs typeface="Arimo"/>
              <a:sym typeface="Arimo"/>
            </a:endParaRPr>
          </a:p>
        </p:txBody>
      </p:sp>
      <p:sp>
        <p:nvSpPr>
          <p:cNvPr id="795" name="Google Shape;795;p54"/>
          <p:cNvSpPr txBox="1"/>
          <p:nvPr/>
        </p:nvSpPr>
        <p:spPr>
          <a:xfrm>
            <a:off x="718653" y="6742056"/>
            <a:ext cx="4247047" cy="369332"/>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nl-NL" sz="1200">
                <a:solidFill>
                  <a:schemeClr val="dk1"/>
                </a:solidFill>
                <a:latin typeface="Arial"/>
                <a:ea typeface="Arial"/>
                <a:cs typeface="Arial"/>
                <a:sym typeface="Arial"/>
              </a:rPr>
              <a:t>Kan worden gebruikt met sjablonen: </a:t>
            </a:r>
            <a:r>
              <a:rPr lang="nl-NL" sz="1200">
                <a:solidFill>
                  <a:schemeClr val="dk1"/>
                </a:solidFill>
                <a:latin typeface="Arial"/>
                <a:ea typeface="Arial"/>
                <a:cs typeface="Arial"/>
                <a:sym typeface="Arial"/>
              </a:rPr>
              <a:t>2B; 2C; 2D</a:t>
            </a:r>
            <a:br>
              <a:rPr b="1" lang="nl-NL" sz="1200">
                <a:solidFill>
                  <a:schemeClr val="dk1"/>
                </a:solidFill>
                <a:latin typeface="Arial"/>
                <a:ea typeface="Arial"/>
                <a:cs typeface="Arial"/>
                <a:sym typeface="Arial"/>
              </a:rPr>
            </a:br>
            <a:endParaRPr sz="1200">
              <a:solidFill>
                <a:schemeClr val="dk1"/>
              </a:solidFill>
              <a:latin typeface="Arimo"/>
              <a:ea typeface="Arimo"/>
              <a:cs typeface="Arimo"/>
              <a:sym typeface="Arimo"/>
            </a:endParaRPr>
          </a:p>
        </p:txBody>
      </p:sp>
      <p:sp>
        <p:nvSpPr>
          <p:cNvPr id="796" name="Google Shape;796;p54"/>
          <p:cNvSpPr/>
          <p:nvPr/>
        </p:nvSpPr>
        <p:spPr>
          <a:xfrm>
            <a:off x="5459731" y="1650367"/>
            <a:ext cx="4922520" cy="5437742"/>
          </a:xfrm>
          <a:custGeom>
            <a:rect b="b" l="l" r="r" t="t"/>
            <a:pathLst>
              <a:path extrusionOk="0" h="5599430" w="4922520">
                <a:moveTo>
                  <a:pt x="0" y="0"/>
                </a:moveTo>
                <a:lnTo>
                  <a:pt x="4922294" y="0"/>
                </a:lnTo>
                <a:lnTo>
                  <a:pt x="4922294" y="5598859"/>
                </a:lnTo>
                <a:lnTo>
                  <a:pt x="0" y="5598859"/>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97" name="Google Shape;797;p54"/>
          <p:cNvSpPr txBox="1"/>
          <p:nvPr/>
        </p:nvSpPr>
        <p:spPr>
          <a:xfrm>
            <a:off x="5546732" y="1743336"/>
            <a:ext cx="4711065" cy="2608406"/>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nl-NL" sz="1200">
                <a:solidFill>
                  <a:schemeClr val="dk1"/>
                </a:solidFill>
                <a:latin typeface="Arial"/>
                <a:ea typeface="Arial"/>
                <a:cs typeface="Arial"/>
                <a:sym typeface="Arial"/>
              </a:rPr>
              <a:t>Type observatie: </a:t>
            </a:r>
            <a:r>
              <a:rPr lang="nl-NL" sz="1200">
                <a:solidFill>
                  <a:schemeClr val="dk1"/>
                </a:solidFill>
                <a:latin typeface="Arial"/>
                <a:ea typeface="Arial"/>
                <a:cs typeface="Arial"/>
                <a:sym typeface="Arial"/>
              </a:rPr>
              <a:t>Audio-opname met transcriberen</a:t>
            </a:r>
            <a:br>
              <a:rPr b="1" lang="nl-NL" sz="1200">
                <a:solidFill>
                  <a:schemeClr val="dk1"/>
                </a:solidFill>
                <a:latin typeface="Arial"/>
                <a:ea typeface="Arial"/>
                <a:cs typeface="Arial"/>
                <a:sym typeface="Arial"/>
              </a:rPr>
            </a:br>
            <a:r>
              <a:rPr b="1" lang="nl-NL" sz="1200">
                <a:solidFill>
                  <a:schemeClr val="dk1"/>
                </a:solidFill>
                <a:latin typeface="Arial"/>
                <a:ea typeface="Arial"/>
                <a:cs typeface="Arial"/>
                <a:sym typeface="Arial"/>
              </a:rPr>
              <a:t>Wat is het? </a:t>
            </a:r>
            <a:r>
              <a:rPr lang="nl-NL" sz="1200">
                <a:solidFill>
                  <a:schemeClr val="dk1"/>
                </a:solidFill>
                <a:latin typeface="Arial"/>
                <a:ea typeface="Arial"/>
                <a:cs typeface="Arial"/>
                <a:sym typeface="Arial"/>
              </a:rPr>
              <a:t>Je neemt op wat er in je leeromgeving wordt gezegd (alleen audio) en transcribeert het later zodat je de transcriptie kunt coderen. Zie deel H voor een voorbeeld van een coderingstranscript</a:t>
            </a:r>
            <a:r>
              <a:rPr lang="nl-NL" sz="1200">
                <a:solidFill>
                  <a:schemeClr val="dk1"/>
                </a:solidFill>
                <a:latin typeface="Arimo"/>
                <a:ea typeface="Arimo"/>
                <a:cs typeface="Arimo"/>
                <a:sym typeface="Arimo"/>
              </a:rPr>
              <a:t>.</a:t>
            </a:r>
            <a:endParaRPr/>
          </a:p>
          <a:p>
            <a:pPr indent="0" lvl="0" marL="12700" marR="0" rtl="0" algn="just">
              <a:lnSpc>
                <a:spcPct val="100000"/>
              </a:lnSpc>
              <a:spcBef>
                <a:spcPts val="905"/>
              </a:spcBef>
              <a:spcAft>
                <a:spcPts val="0"/>
              </a:spcAft>
              <a:buNone/>
            </a:pPr>
            <a:r>
              <a:rPr b="1" lang="nl-NL" sz="1200">
                <a:solidFill>
                  <a:schemeClr val="dk1"/>
                </a:solidFill>
                <a:latin typeface="Arial"/>
                <a:ea typeface="Arial"/>
                <a:cs typeface="Arial"/>
                <a:sym typeface="Arial"/>
              </a:rPr>
              <a:t>Wat zijn de voordelen?</a:t>
            </a:r>
            <a:endParaRPr/>
          </a:p>
          <a:p>
            <a:pPr indent="-171450" lvl="0" marL="184150" marR="0" rtl="0" algn="just">
              <a:lnSpc>
                <a:spcPct val="100000"/>
              </a:lnSpc>
              <a:spcBef>
                <a:spcPts val="905"/>
              </a:spcBef>
              <a:spcAft>
                <a:spcPts val="0"/>
              </a:spcAft>
              <a:buClr>
                <a:schemeClr val="dk1"/>
              </a:buClr>
              <a:buSzPts val="1200"/>
              <a:buFont typeface="Arial"/>
              <a:buChar char="•"/>
            </a:pPr>
            <a:r>
              <a:rPr lang="nl-NL" sz="1200">
                <a:solidFill>
                  <a:schemeClr val="dk1"/>
                </a:solidFill>
                <a:latin typeface="Arimo"/>
                <a:ea typeface="Arimo"/>
                <a:cs typeface="Arimo"/>
                <a:sym typeface="Arimo"/>
              </a:rPr>
              <a:t>U kunt gedetailleerder en nauwkeuriger coderen</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Je kunt meer verbanden leggen tussen de 'bochten' van de dialoog omdat je het transcript en de opname opnieuw kunt bekijken</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Het geeft je meer denktijd</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Het is een subtielere manier van opnemen dan met een videocamera</a:t>
            </a:r>
            <a:endParaRPr sz="1200">
              <a:solidFill>
                <a:schemeClr val="dk1"/>
              </a:solidFill>
              <a:latin typeface="Arimo"/>
              <a:ea typeface="Arimo"/>
              <a:cs typeface="Arimo"/>
              <a:sym typeface="Arimo"/>
            </a:endParaRPr>
          </a:p>
        </p:txBody>
      </p:sp>
      <p:sp>
        <p:nvSpPr>
          <p:cNvPr id="798" name="Google Shape;798;p54"/>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nl-NL"/>
              <a:t>38</a:t>
            </a:r>
            <a:endParaRPr/>
          </a:p>
        </p:txBody>
      </p:sp>
      <p:sp>
        <p:nvSpPr>
          <p:cNvPr id="799" name="Google Shape;799;p54"/>
          <p:cNvSpPr txBox="1"/>
          <p:nvPr/>
        </p:nvSpPr>
        <p:spPr>
          <a:xfrm>
            <a:off x="5546687" y="4526065"/>
            <a:ext cx="4650740" cy="2215991"/>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nl-NL" sz="1200">
                <a:solidFill>
                  <a:schemeClr val="dk1"/>
                </a:solidFill>
                <a:latin typeface="Arial"/>
                <a:ea typeface="Arial"/>
                <a:cs typeface="Arial"/>
                <a:sym typeface="Arial"/>
              </a:rPr>
              <a:t>Wat zijn de nadelen?</a:t>
            </a:r>
            <a:endParaRPr/>
          </a:p>
          <a:p>
            <a:pPr indent="-171450" lvl="0" marL="184150" marR="0" rtl="0" algn="l">
              <a:lnSpc>
                <a:spcPct val="100000"/>
              </a:lnSpc>
              <a:spcBef>
                <a:spcPts val="0"/>
              </a:spcBef>
              <a:spcAft>
                <a:spcPts val="0"/>
              </a:spcAft>
              <a:buClr>
                <a:schemeClr val="dk1"/>
              </a:buClr>
              <a:buSzPts val="1200"/>
              <a:buFont typeface="Arial"/>
              <a:buChar char="•"/>
            </a:pPr>
            <a:r>
              <a:rPr lang="nl-NL" sz="1200">
                <a:solidFill>
                  <a:schemeClr val="dk1"/>
                </a:solidFill>
                <a:latin typeface="Arimo"/>
                <a:ea typeface="Arimo"/>
                <a:cs typeface="Arimo"/>
                <a:sym typeface="Arimo"/>
              </a:rPr>
              <a:t>Het is tijdrovender omdat je de tijd moet nemen om de opname te transcriberen</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Je hebt geen visuele observatie, dus je kunt non-verbale aspecten van dialoog en interactie niet oppikken</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U moet toestemming van voogden verkrijgen om op te nemen, dus het vereist voorafgaande planning</a:t>
            </a:r>
            <a:endParaRPr/>
          </a:p>
          <a:p>
            <a:pPr indent="0" lvl="0" marL="12700" marR="0" rtl="0" algn="l">
              <a:lnSpc>
                <a:spcPct val="100000"/>
              </a:lnSpc>
              <a:spcBef>
                <a:spcPts val="0"/>
              </a:spcBef>
              <a:spcAft>
                <a:spcPts val="0"/>
              </a:spcAft>
              <a:buNone/>
            </a:pPr>
            <a:br>
              <a:rPr lang="nl-NL" sz="1200">
                <a:solidFill>
                  <a:schemeClr val="dk1"/>
                </a:solidFill>
                <a:latin typeface="Arimo"/>
                <a:ea typeface="Arimo"/>
                <a:cs typeface="Arimo"/>
                <a:sym typeface="Arimo"/>
              </a:rPr>
            </a:br>
            <a:r>
              <a:rPr b="1" lang="nl-NL" sz="1200">
                <a:solidFill>
                  <a:schemeClr val="dk1"/>
                </a:solidFill>
                <a:latin typeface="Arial"/>
                <a:ea typeface="Arial"/>
                <a:cs typeface="Arial"/>
                <a:sym typeface="Arial"/>
              </a:rPr>
              <a:t>Beste voor: </a:t>
            </a:r>
            <a:r>
              <a:rPr lang="nl-NL" sz="1200">
                <a:solidFill>
                  <a:schemeClr val="dk1"/>
                </a:solidFill>
                <a:latin typeface="Arial"/>
                <a:ea typeface="Arial"/>
                <a:cs typeface="Arial"/>
                <a:sym typeface="Arial"/>
              </a:rPr>
              <a:t>Als je een aflevering van de dialoog in meer detail wilt bekijken; als u meerdere codes tegelijk wilt bekijken</a:t>
            </a:r>
            <a:endParaRPr/>
          </a:p>
          <a:p>
            <a:pPr indent="0" lvl="0" marL="12700" marR="0" rtl="0" algn="l">
              <a:lnSpc>
                <a:spcPct val="100000"/>
              </a:lnSpc>
              <a:spcBef>
                <a:spcPts val="0"/>
              </a:spcBef>
              <a:spcAft>
                <a:spcPts val="0"/>
              </a:spcAft>
              <a:buNone/>
            </a:pPr>
            <a:br>
              <a:rPr b="1" lang="nl-NL" sz="1200">
                <a:solidFill>
                  <a:schemeClr val="dk1"/>
                </a:solidFill>
                <a:latin typeface="Arial"/>
                <a:ea typeface="Arial"/>
                <a:cs typeface="Arial"/>
                <a:sym typeface="Arial"/>
              </a:rPr>
            </a:br>
            <a:r>
              <a:rPr b="1" lang="nl-NL" sz="1200">
                <a:solidFill>
                  <a:schemeClr val="dk1"/>
                </a:solidFill>
                <a:latin typeface="Arial"/>
                <a:ea typeface="Arial"/>
                <a:cs typeface="Arial"/>
                <a:sym typeface="Arial"/>
              </a:rPr>
              <a:t>Kan worden gebruikt met sjablonen: </a:t>
            </a:r>
            <a:r>
              <a:rPr lang="nl-NL" sz="1200">
                <a:solidFill>
                  <a:schemeClr val="dk1"/>
                </a:solidFill>
                <a:latin typeface="Arial"/>
                <a:ea typeface="Arial"/>
                <a:cs typeface="Arial"/>
                <a:sym typeface="Arial"/>
              </a:rPr>
              <a:t>2A; 2C; 2E</a:t>
            </a:r>
            <a:endParaRPr sz="1200">
              <a:solidFill>
                <a:schemeClr val="dk1"/>
              </a:solidFill>
              <a:latin typeface="Arimo"/>
              <a:ea typeface="Arimo"/>
              <a:cs typeface="Arimo"/>
              <a:sym typeface="Arimo"/>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03" name="Shape 803"/>
        <p:cNvGrpSpPr/>
        <p:nvPr/>
      </p:nvGrpSpPr>
      <p:grpSpPr>
        <a:xfrm>
          <a:off x="0" y="0"/>
          <a:ext cx="0" cy="0"/>
          <a:chOff x="0" y="0"/>
          <a:chExt cx="0" cy="0"/>
        </a:xfrm>
      </p:grpSpPr>
      <p:sp>
        <p:nvSpPr>
          <p:cNvPr id="804" name="Google Shape;804;p55"/>
          <p:cNvSpPr/>
          <p:nvPr/>
        </p:nvSpPr>
        <p:spPr>
          <a:xfrm>
            <a:off x="619126" y="637541"/>
            <a:ext cx="4726940" cy="6344283"/>
          </a:xfrm>
          <a:custGeom>
            <a:rect b="b" l="l" r="r" t="t"/>
            <a:pathLst>
              <a:path extrusionOk="0" h="6597015" w="4726940">
                <a:moveTo>
                  <a:pt x="0" y="0"/>
                </a:moveTo>
                <a:lnTo>
                  <a:pt x="4726814" y="0"/>
                </a:lnTo>
                <a:lnTo>
                  <a:pt x="4726814" y="6596570"/>
                </a:lnTo>
                <a:lnTo>
                  <a:pt x="0" y="6596570"/>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5" name="Google Shape;805;p55"/>
          <p:cNvSpPr txBox="1"/>
          <p:nvPr/>
        </p:nvSpPr>
        <p:spPr>
          <a:xfrm>
            <a:off x="706461" y="731400"/>
            <a:ext cx="4515485" cy="6018314"/>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nl-NL" sz="1200">
                <a:solidFill>
                  <a:schemeClr val="dk1"/>
                </a:solidFill>
                <a:latin typeface="Arial"/>
                <a:ea typeface="Arial"/>
                <a:cs typeface="Arial"/>
                <a:sym typeface="Arial"/>
              </a:rPr>
              <a:t>Type observatie: Video-opname met transcriptie</a:t>
            </a:r>
            <a:br>
              <a:rPr b="1" lang="nl-NL" sz="1200">
                <a:solidFill>
                  <a:schemeClr val="dk1"/>
                </a:solidFill>
                <a:latin typeface="Arial"/>
                <a:ea typeface="Arial"/>
                <a:cs typeface="Arial"/>
                <a:sym typeface="Arial"/>
              </a:rPr>
            </a:br>
            <a:r>
              <a:rPr b="1" lang="nl-NL" sz="1200">
                <a:solidFill>
                  <a:schemeClr val="dk1"/>
                </a:solidFill>
                <a:latin typeface="Arial"/>
                <a:ea typeface="Arial"/>
                <a:cs typeface="Arial"/>
                <a:sym typeface="Arial"/>
              </a:rPr>
              <a:t>Wat is het? </a:t>
            </a:r>
            <a:r>
              <a:rPr lang="nl-NL" sz="1200">
                <a:solidFill>
                  <a:schemeClr val="dk1"/>
                </a:solidFill>
                <a:latin typeface="Arial"/>
                <a:ea typeface="Arial"/>
                <a:cs typeface="Arial"/>
                <a:sym typeface="Arial"/>
              </a:rPr>
              <a:t>Je neemt op wat er in je leeromgeving staat en transcribeert het later</a:t>
            </a:r>
            <a:br>
              <a:rPr b="1" lang="nl-NL" sz="1200">
                <a:solidFill>
                  <a:schemeClr val="dk1"/>
                </a:solidFill>
                <a:latin typeface="Arial"/>
                <a:ea typeface="Arial"/>
                <a:cs typeface="Arial"/>
                <a:sym typeface="Arial"/>
              </a:rPr>
            </a:br>
            <a:endParaRPr sz="1400">
              <a:solidFill>
                <a:schemeClr val="dk1"/>
              </a:solidFill>
              <a:latin typeface="Times New Roman"/>
              <a:ea typeface="Times New Roman"/>
              <a:cs typeface="Times New Roman"/>
              <a:sym typeface="Times New Roman"/>
            </a:endParaRPr>
          </a:p>
          <a:p>
            <a:pPr indent="0" lvl="0" marL="12700" marR="0" rtl="0" algn="l">
              <a:lnSpc>
                <a:spcPct val="100000"/>
              </a:lnSpc>
              <a:spcBef>
                <a:spcPts val="5"/>
              </a:spcBef>
              <a:spcAft>
                <a:spcPts val="0"/>
              </a:spcAft>
              <a:buNone/>
            </a:pPr>
            <a:r>
              <a:rPr b="1" lang="nl-NL" sz="1200">
                <a:solidFill>
                  <a:schemeClr val="dk1"/>
                </a:solidFill>
                <a:latin typeface="Arial"/>
                <a:ea typeface="Arial"/>
                <a:cs typeface="Arial"/>
                <a:sym typeface="Arial"/>
              </a:rPr>
              <a:t>Wat zijn de voordelen?</a:t>
            </a:r>
            <a:endParaRPr/>
          </a:p>
          <a:p>
            <a:pPr indent="0" lvl="0" marL="12700" marR="0" rtl="0" algn="l">
              <a:lnSpc>
                <a:spcPct val="100000"/>
              </a:lnSpc>
              <a:spcBef>
                <a:spcPts val="5"/>
              </a:spcBef>
              <a:spcAft>
                <a:spcPts val="0"/>
              </a:spcAft>
              <a:buNone/>
            </a:pPr>
            <a:r>
              <a:t/>
            </a:r>
            <a:endParaRPr b="1" sz="1200">
              <a:solidFill>
                <a:schemeClr val="dk1"/>
              </a:solidFill>
              <a:latin typeface="Arial"/>
              <a:ea typeface="Arial"/>
              <a:cs typeface="Arial"/>
              <a:sym typeface="Arial"/>
            </a:endParaRPr>
          </a:p>
          <a:p>
            <a:pPr indent="-171450" lvl="0" marL="184150" marR="0" rtl="0" algn="l">
              <a:lnSpc>
                <a:spcPct val="100000"/>
              </a:lnSpc>
              <a:spcBef>
                <a:spcPts val="5"/>
              </a:spcBef>
              <a:spcAft>
                <a:spcPts val="0"/>
              </a:spcAft>
              <a:buClr>
                <a:schemeClr val="dk1"/>
              </a:buClr>
              <a:buSzPts val="1200"/>
              <a:buFont typeface="Arial"/>
              <a:buChar char="•"/>
            </a:pPr>
            <a:r>
              <a:rPr lang="nl-NL" sz="1200">
                <a:solidFill>
                  <a:schemeClr val="dk1"/>
                </a:solidFill>
                <a:latin typeface="Arimo"/>
                <a:ea typeface="Arimo"/>
                <a:cs typeface="Arimo"/>
                <a:sym typeface="Arimo"/>
              </a:rPr>
              <a:t>U kunt coderen in een hoger detailniveau en met meer precisie</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Het geeft een nauwkeurigere weergave van gebeurtenissen in de klas omdat u over audio- en visuele gegevens beschikt</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Je kunt verbanden leggen tussen 'bochten' omdat je de gegevens opnieuw kunt bekijken</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U kunt de interactie van studenten en non-verbale dialoog opnemen</a:t>
            </a:r>
            <a:endParaRPr/>
          </a:p>
          <a:p>
            <a:pPr indent="0" lvl="0" marL="12700" marR="0" rtl="0" algn="l">
              <a:lnSpc>
                <a:spcPct val="100000"/>
              </a:lnSpc>
              <a:spcBef>
                <a:spcPts val="5"/>
              </a:spcBef>
              <a:spcAft>
                <a:spcPts val="0"/>
              </a:spcAft>
              <a:buNone/>
            </a:pPr>
            <a:r>
              <a:t/>
            </a:r>
            <a:endParaRPr b="1" sz="1200">
              <a:solidFill>
                <a:schemeClr val="dk1"/>
              </a:solidFill>
              <a:latin typeface="Arial"/>
              <a:ea typeface="Arial"/>
              <a:cs typeface="Arial"/>
              <a:sym typeface="Arial"/>
            </a:endParaRPr>
          </a:p>
          <a:p>
            <a:pPr indent="0" lvl="0" marL="12700" marR="0" rtl="0" algn="l">
              <a:lnSpc>
                <a:spcPct val="100000"/>
              </a:lnSpc>
              <a:spcBef>
                <a:spcPts val="5"/>
              </a:spcBef>
              <a:spcAft>
                <a:spcPts val="0"/>
              </a:spcAft>
              <a:buNone/>
            </a:pPr>
            <a:r>
              <a:rPr b="1" lang="nl-NL" sz="1200">
                <a:solidFill>
                  <a:schemeClr val="dk1"/>
                </a:solidFill>
                <a:latin typeface="Arial"/>
                <a:ea typeface="Arial"/>
                <a:cs typeface="Arial"/>
                <a:sym typeface="Arial"/>
              </a:rPr>
              <a:t>Wat zijn de nadelen?</a:t>
            </a:r>
            <a:endParaRPr/>
          </a:p>
          <a:p>
            <a:pPr indent="0" lvl="0" marL="12700" marR="0" rtl="0" algn="l">
              <a:lnSpc>
                <a:spcPct val="100000"/>
              </a:lnSpc>
              <a:spcBef>
                <a:spcPts val="5"/>
              </a:spcBef>
              <a:spcAft>
                <a:spcPts val="0"/>
              </a:spcAft>
              <a:buNone/>
            </a:pPr>
            <a:r>
              <a:t/>
            </a:r>
            <a:endParaRPr b="1" sz="1200">
              <a:solidFill>
                <a:schemeClr val="dk1"/>
              </a:solidFill>
              <a:latin typeface="Arial"/>
              <a:ea typeface="Arial"/>
              <a:cs typeface="Arial"/>
              <a:sym typeface="Arial"/>
            </a:endParaRPr>
          </a:p>
          <a:p>
            <a:pPr indent="-171450" lvl="0" marL="184150" marR="0" rtl="0" algn="l">
              <a:lnSpc>
                <a:spcPct val="100000"/>
              </a:lnSpc>
              <a:spcBef>
                <a:spcPts val="5"/>
              </a:spcBef>
              <a:spcAft>
                <a:spcPts val="0"/>
              </a:spcAft>
              <a:buClr>
                <a:schemeClr val="dk1"/>
              </a:buClr>
              <a:buSzPts val="1200"/>
              <a:buFont typeface="Arial"/>
              <a:buChar char="•"/>
            </a:pPr>
            <a:r>
              <a:rPr lang="nl-NL" sz="1200">
                <a:solidFill>
                  <a:schemeClr val="dk1"/>
                </a:solidFill>
                <a:latin typeface="Arimo"/>
                <a:ea typeface="Arimo"/>
                <a:cs typeface="Arimo"/>
                <a:sym typeface="Arimo"/>
              </a:rPr>
              <a:t>Het kan enige tijd duren voordat studenten eraan wennen dat ze op video worden opgenomen en hun gedrag kan anders zijn in de aanwezigheid van een camera</a:t>
            </a:r>
            <a:endParaRPr sz="1200">
              <a:solidFill>
                <a:schemeClr val="dk1"/>
              </a:solidFill>
              <a:latin typeface="Arimo"/>
              <a:ea typeface="Arimo"/>
              <a:cs typeface="Arimo"/>
              <a:sym typeface="Arimo"/>
            </a:endParaRPr>
          </a:p>
          <a:p>
            <a:pPr indent="-171450" lvl="0" marL="184150" marR="523875" rtl="0" algn="l">
              <a:lnSpc>
                <a:spcPct val="121700"/>
              </a:lnSpc>
              <a:spcBef>
                <a:spcPts val="465"/>
              </a:spcBef>
              <a:spcAft>
                <a:spcPts val="0"/>
              </a:spcAft>
              <a:buClr>
                <a:schemeClr val="dk1"/>
              </a:buClr>
              <a:buSzPts val="1000"/>
              <a:buFont typeface="Arial"/>
              <a:buChar char="•"/>
            </a:pPr>
            <a:r>
              <a:rPr lang="nl-NL" sz="1200">
                <a:solidFill>
                  <a:schemeClr val="dk1"/>
                </a:solidFill>
                <a:latin typeface="Arimo"/>
                <a:ea typeface="Arimo"/>
                <a:cs typeface="Arimo"/>
                <a:sym typeface="Arimo"/>
              </a:rPr>
              <a:t>U moet toestemming krijgen van voogden, dus u moet van tevoren plannen</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Transcriberen is tijdrovend, dus u moet ervoor zorgen dat de hoeveelheid dialoog die u van plan bent te transcriberen beheersbaar is</a:t>
            </a:r>
            <a:endParaRPr/>
          </a:p>
          <a:p>
            <a:pPr indent="0" lvl="0" marL="12700" marR="523875" rtl="0" algn="l">
              <a:lnSpc>
                <a:spcPct val="121700"/>
              </a:lnSpc>
              <a:spcBef>
                <a:spcPts val="465"/>
              </a:spcBef>
              <a:spcAft>
                <a:spcPts val="0"/>
              </a:spcAft>
              <a:buNone/>
            </a:pPr>
            <a:r>
              <a:rPr b="1" lang="nl-NL" sz="1200">
                <a:solidFill>
                  <a:schemeClr val="dk1"/>
                </a:solidFill>
                <a:latin typeface="Arial"/>
                <a:ea typeface="Arial"/>
                <a:cs typeface="Arial"/>
                <a:sym typeface="Arial"/>
              </a:rPr>
              <a:t>Beste voor: </a:t>
            </a:r>
            <a:r>
              <a:rPr lang="nl-NL" sz="1200">
                <a:solidFill>
                  <a:schemeClr val="dk1"/>
                </a:solidFill>
                <a:latin typeface="Arial"/>
                <a:ea typeface="Arial"/>
                <a:cs typeface="Arial"/>
                <a:sym typeface="Arial"/>
              </a:rPr>
              <a:t>Als je een langere aflevering van de dialoog in veel detail wilt bekijken; als je wilt kijken naar non-verbale interactie; als u meerdere codes tegelijk wilt bekijken</a:t>
            </a:r>
            <a:br>
              <a:rPr b="1" lang="nl-NL" sz="1200">
                <a:solidFill>
                  <a:schemeClr val="dk1"/>
                </a:solidFill>
                <a:latin typeface="Arial"/>
                <a:ea typeface="Arial"/>
                <a:cs typeface="Arial"/>
                <a:sym typeface="Arial"/>
              </a:rPr>
            </a:br>
            <a:r>
              <a:rPr b="1" lang="nl-NL" sz="1200">
                <a:solidFill>
                  <a:schemeClr val="dk1"/>
                </a:solidFill>
                <a:latin typeface="Arial"/>
                <a:ea typeface="Arial"/>
                <a:cs typeface="Arial"/>
                <a:sym typeface="Arial"/>
              </a:rPr>
              <a:t>Kan worden gebruikt met sjablonen: </a:t>
            </a:r>
            <a:r>
              <a:rPr lang="nl-NL" sz="1200">
                <a:solidFill>
                  <a:schemeClr val="dk1"/>
                </a:solidFill>
                <a:latin typeface="Arimo"/>
                <a:ea typeface="Arimo"/>
                <a:cs typeface="Arimo"/>
                <a:sym typeface="Arimo"/>
              </a:rPr>
              <a:t>2A; 2C; 2E</a:t>
            </a:r>
            <a:endParaRPr/>
          </a:p>
        </p:txBody>
      </p:sp>
      <p:sp>
        <p:nvSpPr>
          <p:cNvPr id="806" name="Google Shape;806;p55"/>
          <p:cNvSpPr/>
          <p:nvPr/>
        </p:nvSpPr>
        <p:spPr>
          <a:xfrm>
            <a:off x="5572010" y="638690"/>
            <a:ext cx="4671689" cy="185737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7" name="Google Shape;807;p55"/>
          <p:cNvSpPr/>
          <p:nvPr/>
        </p:nvSpPr>
        <p:spPr>
          <a:xfrm>
            <a:off x="5570105" y="2703075"/>
            <a:ext cx="4675492" cy="219265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8" name="Google Shape;808;p55"/>
          <p:cNvSpPr/>
          <p:nvPr/>
        </p:nvSpPr>
        <p:spPr>
          <a:xfrm>
            <a:off x="5500255" y="5131315"/>
            <a:ext cx="4744707" cy="2138043"/>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0" name="Shape 90"/>
        <p:cNvGrpSpPr/>
        <p:nvPr/>
      </p:nvGrpSpPr>
      <p:grpSpPr>
        <a:xfrm>
          <a:off x="0" y="0"/>
          <a:ext cx="0" cy="0"/>
          <a:chOff x="0" y="0"/>
          <a:chExt cx="0" cy="0"/>
        </a:xfrm>
      </p:grpSpPr>
      <p:sp>
        <p:nvSpPr>
          <p:cNvPr id="91" name="Google Shape;91;p11"/>
          <p:cNvSpPr txBox="1"/>
          <p:nvPr/>
        </p:nvSpPr>
        <p:spPr>
          <a:xfrm>
            <a:off x="115614" y="193913"/>
            <a:ext cx="10412686" cy="7632859"/>
          </a:xfrm>
          <a:prstGeom prst="rect">
            <a:avLst/>
          </a:prstGeom>
          <a:noFill/>
          <a:ln>
            <a:noFill/>
          </a:ln>
        </p:spPr>
        <p:txBody>
          <a:bodyPr anchorCtr="0" anchor="t" bIns="0" lIns="0" spcFirstLastPara="1" rIns="0" wrap="square" tIns="0">
            <a:spAutoFit/>
          </a:bodyPr>
          <a:lstStyle/>
          <a:p>
            <a:pPr indent="0" lvl="0" marL="332740" marR="0" rtl="0" algn="ctr">
              <a:lnSpc>
                <a:spcPct val="100000"/>
              </a:lnSpc>
              <a:spcBef>
                <a:spcPts val="0"/>
              </a:spcBef>
              <a:spcAft>
                <a:spcPts val="0"/>
              </a:spcAft>
              <a:buNone/>
            </a:pPr>
            <a:r>
              <a:rPr b="1" lang="nl-NL" sz="1600">
                <a:solidFill>
                  <a:schemeClr val="dk1"/>
                </a:solidFill>
                <a:latin typeface="Arial"/>
                <a:ea typeface="Arial"/>
                <a:cs typeface="Arial"/>
                <a:sym typeface="Arial"/>
              </a:rPr>
              <a:t>T-SEDA toolkit inhoud</a:t>
            </a:r>
            <a:endParaRPr/>
          </a:p>
          <a:p>
            <a:pPr indent="0" lvl="0" marL="332740" marR="0" rtl="0" algn="l">
              <a:lnSpc>
                <a:spcPct val="100000"/>
              </a:lnSpc>
              <a:spcBef>
                <a:spcPts val="0"/>
              </a:spcBef>
              <a:spcAft>
                <a:spcPts val="0"/>
              </a:spcAft>
              <a:buNone/>
            </a:pPr>
            <a:br>
              <a:rPr lang="nl-NL" sz="1600">
                <a:solidFill>
                  <a:schemeClr val="dk1"/>
                </a:solidFill>
                <a:latin typeface="Arial"/>
                <a:ea typeface="Arial"/>
                <a:cs typeface="Arial"/>
                <a:sym typeface="Arial"/>
              </a:rPr>
            </a:br>
            <a:r>
              <a:rPr lang="nl-NL" sz="1600">
                <a:solidFill>
                  <a:schemeClr val="dk1"/>
                </a:solidFill>
                <a:latin typeface="Arial"/>
                <a:ea typeface="Arial"/>
                <a:cs typeface="Arial"/>
                <a:sym typeface="Arial"/>
              </a:rPr>
              <a:t>Deze toolkit bevat informatie en bronnen voor docenten om een dialooggericht onderzoek naar hun praktijk uit te voeren.</a:t>
            </a:r>
            <a:endParaRPr/>
          </a:p>
          <a:p>
            <a:pPr indent="0" lvl="0" marL="332740" marR="0" rtl="0" algn="l">
              <a:lnSpc>
                <a:spcPct val="100000"/>
              </a:lnSpc>
              <a:spcBef>
                <a:spcPts val="0"/>
              </a:spcBef>
              <a:spcAft>
                <a:spcPts val="0"/>
              </a:spcAft>
              <a:buNone/>
            </a:pPr>
            <a:br>
              <a:rPr lang="nl-NL" sz="1600">
                <a:solidFill>
                  <a:schemeClr val="dk1"/>
                </a:solidFill>
                <a:latin typeface="Arial"/>
                <a:ea typeface="Arial"/>
                <a:cs typeface="Arial"/>
                <a:sym typeface="Arial"/>
              </a:rPr>
            </a:br>
            <a:r>
              <a:rPr b="1" lang="nl-NL" sz="1600">
                <a:solidFill>
                  <a:srgbClr val="2E6A7B"/>
                </a:solidFill>
                <a:latin typeface="Arial"/>
                <a:ea typeface="Arial"/>
                <a:cs typeface="Arial"/>
                <a:sym typeface="Arial"/>
              </a:rPr>
              <a:t>T-SEDA: Gebruikershandleiding</a:t>
            </a:r>
            <a:br>
              <a:rPr lang="nl-NL" sz="1600">
                <a:solidFill>
                  <a:schemeClr val="dk1"/>
                </a:solidFill>
                <a:latin typeface="Arial"/>
                <a:ea typeface="Arial"/>
                <a:cs typeface="Arial"/>
                <a:sym typeface="Arial"/>
              </a:rPr>
            </a:br>
            <a:r>
              <a:rPr lang="nl-NL" sz="1600">
                <a:solidFill>
                  <a:schemeClr val="dk1"/>
                </a:solidFill>
                <a:latin typeface="Arial"/>
                <a:ea typeface="Arial"/>
                <a:cs typeface="Arial"/>
                <a:sym typeface="Arial"/>
              </a:rPr>
              <a:t>Informatie over dialoog in de klas en een stapsgewijze handleiding door het onderzoeksproces. Introduceert de reflectieve onderzoekscyclus, die de kern vormt van klassikaal onderzoek. Bevat ook de zelfaudit voor u om te reflecteren op je praktijk.</a:t>
            </a:r>
            <a:endParaRPr/>
          </a:p>
          <a:p>
            <a:pPr indent="0" lvl="0" marL="332740" marR="0" rtl="0" algn="l">
              <a:lnSpc>
                <a:spcPct val="100000"/>
              </a:lnSpc>
              <a:spcBef>
                <a:spcPts val="0"/>
              </a:spcBef>
              <a:spcAft>
                <a:spcPts val="0"/>
              </a:spcAft>
              <a:buNone/>
            </a:pPr>
            <a:br>
              <a:rPr lang="nl-NL" sz="1600">
                <a:solidFill>
                  <a:schemeClr val="dk1"/>
                </a:solidFill>
                <a:latin typeface="Arial"/>
                <a:ea typeface="Arial"/>
                <a:cs typeface="Arial"/>
                <a:sym typeface="Arial"/>
              </a:rPr>
            </a:br>
            <a:r>
              <a:rPr b="1" lang="nl-NL" sz="1600">
                <a:solidFill>
                  <a:srgbClr val="2E6A7B"/>
                </a:solidFill>
                <a:latin typeface="Arial"/>
                <a:ea typeface="Arial"/>
                <a:cs typeface="Arial"/>
                <a:sym typeface="Arial"/>
              </a:rPr>
              <a:t>T-SEDA: Kernbronnen</a:t>
            </a:r>
            <a:br>
              <a:rPr lang="nl-NL" sz="1600">
                <a:solidFill>
                  <a:schemeClr val="dk1"/>
                </a:solidFill>
                <a:latin typeface="Arial"/>
                <a:ea typeface="Arial"/>
                <a:cs typeface="Arial"/>
                <a:sym typeface="Arial"/>
              </a:rPr>
            </a:br>
            <a:r>
              <a:rPr lang="nl-NL" sz="1600" u="sng">
                <a:solidFill>
                  <a:schemeClr val="dk1"/>
                </a:solidFill>
                <a:latin typeface="Arial"/>
                <a:ea typeface="Arial"/>
                <a:cs typeface="Arial"/>
                <a:sym typeface="Arial"/>
              </a:rPr>
              <a:t>SECTIE 1</a:t>
            </a:r>
            <a:r>
              <a:rPr lang="nl-NL" sz="1600">
                <a:solidFill>
                  <a:schemeClr val="dk1"/>
                </a:solidFill>
                <a:latin typeface="Arial"/>
                <a:ea typeface="Arial"/>
                <a:cs typeface="Arial"/>
                <a:sym typeface="Arial"/>
              </a:rPr>
              <a:t>: Coderingskader: Een lijst met categorieën voor het analyseren van dialogen, geïllustreerd met voorbeelden van wat er gehoord, geschreven of getypt kan worden wanneer studenten deelnemen aan de educatieve dialoog. Opmerking. ‘Coderen’ houdt in dat de dialoog in de klas in betekenisvolle brokken wordt opgedeeld en gecategoriseerd.</a:t>
            </a:r>
            <a:br>
              <a:rPr lang="nl-NL" sz="1600">
                <a:solidFill>
                  <a:schemeClr val="dk1"/>
                </a:solidFill>
                <a:latin typeface="Arial"/>
                <a:ea typeface="Arial"/>
                <a:cs typeface="Arial"/>
                <a:sym typeface="Arial"/>
              </a:rPr>
            </a:br>
            <a:r>
              <a:rPr lang="nl-NL" sz="1600" u="sng">
                <a:solidFill>
                  <a:schemeClr val="dk1"/>
                </a:solidFill>
                <a:latin typeface="Arial"/>
                <a:ea typeface="Arial"/>
                <a:cs typeface="Arial"/>
                <a:sym typeface="Arial"/>
              </a:rPr>
              <a:t>SECTIE 2</a:t>
            </a:r>
            <a:r>
              <a:rPr lang="nl-NL" sz="1600">
                <a:solidFill>
                  <a:schemeClr val="dk1"/>
                </a:solidFill>
                <a:latin typeface="Arial"/>
                <a:ea typeface="Arial"/>
                <a:cs typeface="Arial"/>
                <a:sym typeface="Arial"/>
              </a:rPr>
              <a:t>: Sjablonen voor het observeren en coderen van dialogen Tijdbemonstering; Controlelijsten; beoordelingsschalen</a:t>
            </a:r>
            <a:br>
              <a:rPr lang="nl-NL" sz="1600">
                <a:solidFill>
                  <a:schemeClr val="dk1"/>
                </a:solidFill>
                <a:latin typeface="Arial"/>
                <a:ea typeface="Arial"/>
                <a:cs typeface="Arial"/>
                <a:sym typeface="Arial"/>
              </a:rPr>
            </a:br>
            <a:r>
              <a:rPr b="1" lang="nl-NL" sz="1600">
                <a:solidFill>
                  <a:srgbClr val="2E6A7B"/>
                </a:solidFill>
                <a:latin typeface="Arial"/>
                <a:ea typeface="Arial"/>
                <a:cs typeface="Arial"/>
                <a:sym typeface="Arial"/>
              </a:rPr>
              <a:t>T-SEDA: Ondersteunende bronnen</a:t>
            </a:r>
            <a:br>
              <a:rPr lang="nl-NL" sz="1600">
                <a:solidFill>
                  <a:schemeClr val="dk1"/>
                </a:solidFill>
                <a:latin typeface="Arial"/>
                <a:ea typeface="Arial"/>
                <a:cs typeface="Arial"/>
                <a:sym typeface="Arial"/>
              </a:rPr>
            </a:br>
            <a:r>
              <a:rPr lang="nl-NL" sz="1600">
                <a:solidFill>
                  <a:schemeClr val="dk1"/>
                </a:solidFill>
                <a:latin typeface="Arial"/>
                <a:ea typeface="Arial"/>
                <a:cs typeface="Arial"/>
                <a:sym typeface="Arial"/>
              </a:rPr>
              <a:t>Deze aanvullende bronnen zijn online beschikbaar op </a:t>
            </a:r>
            <a:r>
              <a:rPr lang="nl-NL" sz="1600" u="sng">
                <a:solidFill>
                  <a:schemeClr val="hlink"/>
                </a:solidFill>
                <a:latin typeface="Arial"/>
                <a:ea typeface="Arial"/>
                <a:cs typeface="Arial"/>
                <a:sym typeface="Arial"/>
                <a:hlinkClick r:id="rId3"/>
              </a:rPr>
              <a:t>http://bit.ly/T-SEDA</a:t>
            </a:r>
            <a:endParaRPr sz="1600">
              <a:solidFill>
                <a:schemeClr val="dk1"/>
              </a:solidFill>
              <a:latin typeface="Arial"/>
              <a:ea typeface="Arial"/>
              <a:cs typeface="Arial"/>
              <a:sym typeface="Arial"/>
            </a:endParaRPr>
          </a:p>
          <a:p>
            <a:pPr indent="0" lvl="0" marL="332740" marR="0" rtl="0" algn="l">
              <a:lnSpc>
                <a:spcPct val="100000"/>
              </a:lnSpc>
              <a:spcBef>
                <a:spcPts val="0"/>
              </a:spcBef>
              <a:spcAft>
                <a:spcPts val="0"/>
              </a:spcAft>
              <a:buNone/>
            </a:pPr>
            <a:r>
              <a:rPr lang="nl-NL" sz="1600" u="sng">
                <a:solidFill>
                  <a:schemeClr val="dk1"/>
                </a:solidFill>
                <a:latin typeface="Arial"/>
                <a:ea typeface="Arial"/>
                <a:cs typeface="Arial"/>
                <a:sym typeface="Arial"/>
              </a:rPr>
              <a:t>SECTIE 3</a:t>
            </a:r>
            <a:r>
              <a:rPr lang="nl-NL" sz="1600">
                <a:solidFill>
                  <a:schemeClr val="dk1"/>
                </a:solidFill>
                <a:latin typeface="Arial"/>
                <a:ea typeface="Arial"/>
                <a:cs typeface="Arial"/>
                <a:sym typeface="Arial"/>
              </a:rPr>
              <a:t>: Technische richtlijnen voor het opnemen en transcriberen (inclusief een aantal auto-trancription tools)</a:t>
            </a:r>
            <a:br>
              <a:rPr lang="nl-NL" sz="1600">
                <a:solidFill>
                  <a:schemeClr val="dk1"/>
                </a:solidFill>
                <a:latin typeface="Arial"/>
                <a:ea typeface="Arial"/>
                <a:cs typeface="Arial"/>
                <a:sym typeface="Arial"/>
              </a:rPr>
            </a:br>
            <a:r>
              <a:rPr lang="nl-NL" sz="1600" u="sng">
                <a:solidFill>
                  <a:schemeClr val="dk1"/>
                </a:solidFill>
                <a:latin typeface="Arial"/>
                <a:ea typeface="Arial"/>
                <a:cs typeface="Arial"/>
                <a:sym typeface="Arial"/>
              </a:rPr>
              <a:t>SECTIE 4</a:t>
            </a:r>
            <a:r>
              <a:rPr lang="nl-NL" sz="1600">
                <a:solidFill>
                  <a:schemeClr val="dk1"/>
                </a:solidFill>
                <a:latin typeface="Arial"/>
                <a:ea typeface="Arial"/>
                <a:cs typeface="Arial"/>
                <a:sym typeface="Arial"/>
              </a:rPr>
              <a:t>: Casestudy's. Illustratieve voorbeelden van de codering en interpretatie van dialoog door leerkrachten in verschillende contexten; bevat de bevindingen van leraren en de volgende stappen</a:t>
            </a:r>
            <a:br>
              <a:rPr lang="nl-NL" sz="1600">
                <a:solidFill>
                  <a:schemeClr val="dk1"/>
                </a:solidFill>
                <a:latin typeface="Arial"/>
                <a:ea typeface="Arial"/>
                <a:cs typeface="Arial"/>
                <a:sym typeface="Arial"/>
              </a:rPr>
            </a:br>
            <a:r>
              <a:rPr lang="nl-NL" sz="1600" u="sng">
                <a:solidFill>
                  <a:schemeClr val="dk1"/>
                </a:solidFill>
                <a:latin typeface="Arial"/>
                <a:ea typeface="Arial"/>
                <a:cs typeface="Arial"/>
                <a:sym typeface="Arial"/>
              </a:rPr>
              <a:t>SECTIE 5</a:t>
            </a:r>
            <a:r>
              <a:rPr lang="nl-NL" sz="1600">
                <a:solidFill>
                  <a:schemeClr val="dk1"/>
                </a:solidFill>
                <a:latin typeface="Arial"/>
                <a:ea typeface="Arial"/>
                <a:cs typeface="Arial"/>
                <a:sym typeface="Arial"/>
              </a:rPr>
              <a:t>: Ideeën om de dialoog in uw klas te bevorderen. Bevat verwijzingen naar ander onderzoek naar dialoog en links naar gerelateerde bronnen</a:t>
            </a:r>
            <a:endParaRPr/>
          </a:p>
          <a:p>
            <a:pPr indent="0" lvl="0" marL="332740" marR="0" rtl="0" algn="l">
              <a:lnSpc>
                <a:spcPct val="100000"/>
              </a:lnSpc>
              <a:spcBef>
                <a:spcPts val="0"/>
              </a:spcBef>
              <a:spcAft>
                <a:spcPts val="0"/>
              </a:spcAft>
              <a:buNone/>
            </a:pPr>
            <a:r>
              <a:rPr b="1" lang="nl-NL" sz="1600">
                <a:solidFill>
                  <a:schemeClr val="dk1"/>
                </a:solidFill>
                <a:latin typeface="Arial"/>
                <a:ea typeface="Arial"/>
                <a:cs typeface="Arial"/>
                <a:sym typeface="Arial"/>
              </a:rPr>
              <a:t>LEGE SJABLONEN</a:t>
            </a:r>
            <a:r>
              <a:rPr lang="nl-NL" sz="1600">
                <a:solidFill>
                  <a:schemeClr val="dk1"/>
                </a:solidFill>
                <a:latin typeface="Arial"/>
                <a:ea typeface="Arial"/>
                <a:cs typeface="Arial"/>
                <a:sym typeface="Arial"/>
              </a:rPr>
              <a:t>: Reflectieve onderzoekscyclus, observatiesjablonen, zelfreflectie, sjabloon voor onderzoeksrapportage.</a:t>
            </a:r>
            <a:endParaRPr/>
          </a:p>
          <a:p>
            <a:pPr indent="0" lvl="0" marL="332740" marR="0" rtl="0" algn="l">
              <a:lnSpc>
                <a:spcPct val="100000"/>
              </a:lnSpc>
              <a:spcBef>
                <a:spcPts val="0"/>
              </a:spcBef>
              <a:spcAft>
                <a:spcPts val="0"/>
              </a:spcAft>
              <a:buNone/>
            </a:pPr>
            <a:r>
              <a:rPr lang="nl-NL" sz="1600">
                <a:solidFill>
                  <a:schemeClr val="dk1"/>
                </a:solidFill>
                <a:latin typeface="Arial"/>
                <a:ea typeface="Arial"/>
                <a:cs typeface="Arial"/>
                <a:sym typeface="Arial"/>
              </a:rPr>
              <a:t>De volledige toolkit is online beschikbaar, inclusief afzonderlijk downloadbare sjablonen voor afdrukken of bewerken; Let op het pictogram.</a:t>
            </a:r>
            <a:br>
              <a:rPr lang="nl-NL" sz="1600">
                <a:solidFill>
                  <a:schemeClr val="dk1"/>
                </a:solidFill>
                <a:latin typeface="Arial"/>
                <a:ea typeface="Arial"/>
                <a:cs typeface="Arial"/>
                <a:sym typeface="Arial"/>
              </a:rPr>
            </a:br>
            <a:endParaRPr sz="1600">
              <a:solidFill>
                <a:schemeClr val="dk1"/>
              </a:solidFill>
              <a:latin typeface="Arial"/>
              <a:ea typeface="Arial"/>
              <a:cs typeface="Arial"/>
              <a:sym typeface="Arial"/>
            </a:endParaRPr>
          </a:p>
        </p:txBody>
      </p:sp>
      <p:sp>
        <p:nvSpPr>
          <p:cNvPr id="92" name="Google Shape;92;p11"/>
          <p:cNvSpPr/>
          <p:nvPr/>
        </p:nvSpPr>
        <p:spPr>
          <a:xfrm>
            <a:off x="3365500" y="6992859"/>
            <a:ext cx="190498" cy="19049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 name="Google Shape;93;p11"/>
          <p:cNvSpPr txBox="1"/>
          <p:nvPr/>
        </p:nvSpPr>
        <p:spPr>
          <a:xfrm>
            <a:off x="5285281" y="7088109"/>
            <a:ext cx="121920" cy="16764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fld id="{00000000-1234-1234-1234-123412341234}" type="slidenum">
              <a:rPr lang="nl-NL" sz="1000">
                <a:solidFill>
                  <a:schemeClr val="dk1"/>
                </a:solidFill>
                <a:latin typeface="Arial"/>
                <a:ea typeface="Arial"/>
                <a:cs typeface="Arial"/>
                <a:sym typeface="Arial"/>
              </a:rPr>
              <a:t>‹#›</a:t>
            </a:fld>
            <a:endParaRPr sz="1000">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12" name="Shape 812"/>
        <p:cNvGrpSpPr/>
        <p:nvPr/>
      </p:nvGrpSpPr>
      <p:grpSpPr>
        <a:xfrm>
          <a:off x="0" y="0"/>
          <a:ext cx="0" cy="0"/>
          <a:chOff x="0" y="0"/>
          <a:chExt cx="0" cy="0"/>
        </a:xfrm>
      </p:grpSpPr>
      <p:sp>
        <p:nvSpPr>
          <p:cNvPr id="813" name="Google Shape;813;p56"/>
          <p:cNvSpPr txBox="1"/>
          <p:nvPr/>
        </p:nvSpPr>
        <p:spPr>
          <a:xfrm>
            <a:off x="165100" y="348673"/>
            <a:ext cx="2808606" cy="4347152"/>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41275">
            <a:spAutoFit/>
          </a:bodyPr>
          <a:lstStyle/>
          <a:p>
            <a:pPr indent="0" lvl="0" marL="81915" marR="276860" rtl="0" algn="l">
              <a:lnSpc>
                <a:spcPct val="120000"/>
              </a:lnSpc>
              <a:spcBef>
                <a:spcPts val="0"/>
              </a:spcBef>
              <a:spcAft>
                <a:spcPts val="0"/>
              </a:spcAft>
              <a:buNone/>
            </a:pPr>
            <a:r>
              <a:rPr b="1" lang="nl-NL" sz="1200">
                <a:solidFill>
                  <a:schemeClr val="dk1"/>
                </a:solidFill>
                <a:latin typeface="Arial"/>
                <a:ea typeface="Arial"/>
                <a:cs typeface="Arial"/>
                <a:sym typeface="Arial"/>
              </a:rPr>
              <a:t>Wanneer de verschillende coderings- en beoordelingssjablonen gebruiken</a:t>
            </a:r>
            <a:br>
              <a:rPr b="1" lang="nl-NL" sz="1200">
                <a:solidFill>
                  <a:schemeClr val="dk1"/>
                </a:solidFill>
                <a:latin typeface="Arial"/>
                <a:ea typeface="Arial"/>
                <a:cs typeface="Arial"/>
                <a:sym typeface="Arial"/>
              </a:rPr>
            </a:br>
            <a:r>
              <a:rPr lang="nl-NL" sz="1200">
                <a:solidFill>
                  <a:schemeClr val="dk1"/>
                </a:solidFill>
                <a:latin typeface="Arimo"/>
                <a:ea typeface="Arimo"/>
                <a:cs typeface="Arimo"/>
                <a:sym typeface="Arimo"/>
              </a:rPr>
              <a:t>Dit diagram laat zien wanneer bepaalde sjablonen die u op de volgende pagina's vindt, bijzonder nuttig zijn.</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Sommige tools zijn meer geschikt voor lesgeven in de hele klas en andere voor groepswerk. Je kunt ook verschillende tools gebruiken, afhankelijk van of je je wilt concentreren op wendingen in dialoog of op bredere praktijken zoals participatie en klasculturen van dialoog.</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Het bekijken van deze sjablonen kan u helpen om te beslissen hoe u uw aanvraag zult uitvoeren.</a:t>
            </a:r>
            <a:endParaRPr sz="1200">
              <a:solidFill>
                <a:schemeClr val="dk1"/>
              </a:solidFill>
              <a:latin typeface="Arimo"/>
              <a:ea typeface="Arimo"/>
              <a:cs typeface="Arimo"/>
              <a:sym typeface="Arimo"/>
            </a:endParaRPr>
          </a:p>
        </p:txBody>
      </p:sp>
      <p:grpSp>
        <p:nvGrpSpPr>
          <p:cNvPr id="814" name="Google Shape;814;p56"/>
          <p:cNvGrpSpPr/>
          <p:nvPr/>
        </p:nvGrpSpPr>
        <p:grpSpPr>
          <a:xfrm>
            <a:off x="3088180" y="637541"/>
            <a:ext cx="7151488" cy="6618208"/>
            <a:chOff x="855126" y="-16106"/>
            <a:chExt cx="7663774" cy="6534780"/>
          </a:xfrm>
        </p:grpSpPr>
        <p:cxnSp>
          <p:nvCxnSpPr>
            <p:cNvPr id="815" name="Google Shape;815;p56"/>
            <p:cNvCxnSpPr/>
            <p:nvPr/>
          </p:nvCxnSpPr>
          <p:spPr>
            <a:xfrm>
              <a:off x="4757856" y="883428"/>
              <a:ext cx="0" cy="4755264"/>
            </a:xfrm>
            <a:prstGeom prst="straightConnector1">
              <a:avLst/>
            </a:prstGeom>
            <a:noFill/>
            <a:ln cap="flat" cmpd="sng" w="9525">
              <a:solidFill>
                <a:schemeClr val="dk2"/>
              </a:solidFill>
              <a:prstDash val="solid"/>
              <a:round/>
              <a:headEnd len="sm" w="sm" type="none"/>
              <a:tailEnd len="med" w="med" type="triangle"/>
            </a:ln>
          </p:spPr>
        </p:cxnSp>
        <p:cxnSp>
          <p:nvCxnSpPr>
            <p:cNvPr id="816" name="Google Shape;816;p56"/>
            <p:cNvCxnSpPr/>
            <p:nvPr/>
          </p:nvCxnSpPr>
          <p:spPr>
            <a:xfrm rot="10800000">
              <a:off x="4757856" y="883540"/>
              <a:ext cx="0" cy="4755264"/>
            </a:xfrm>
            <a:prstGeom prst="straightConnector1">
              <a:avLst/>
            </a:prstGeom>
            <a:noFill/>
            <a:ln cap="flat" cmpd="sng" w="9525">
              <a:solidFill>
                <a:schemeClr val="dk2"/>
              </a:solidFill>
              <a:prstDash val="solid"/>
              <a:round/>
              <a:headEnd len="sm" w="sm" type="none"/>
              <a:tailEnd len="med" w="med" type="triangle"/>
            </a:ln>
          </p:spPr>
        </p:cxnSp>
        <p:cxnSp>
          <p:nvCxnSpPr>
            <p:cNvPr id="817" name="Google Shape;817;p56"/>
            <p:cNvCxnSpPr/>
            <p:nvPr/>
          </p:nvCxnSpPr>
          <p:spPr>
            <a:xfrm>
              <a:off x="2530481" y="3186431"/>
              <a:ext cx="4313199" cy="0"/>
            </a:xfrm>
            <a:prstGeom prst="straightConnector1">
              <a:avLst/>
            </a:prstGeom>
            <a:noFill/>
            <a:ln cap="flat" cmpd="sng" w="9525">
              <a:solidFill>
                <a:schemeClr val="dk2"/>
              </a:solidFill>
              <a:prstDash val="solid"/>
              <a:round/>
              <a:headEnd len="sm" w="sm" type="none"/>
              <a:tailEnd len="med" w="med" type="triangle"/>
            </a:ln>
          </p:spPr>
        </p:cxnSp>
        <p:cxnSp>
          <p:nvCxnSpPr>
            <p:cNvPr id="818" name="Google Shape;818;p56"/>
            <p:cNvCxnSpPr/>
            <p:nvPr/>
          </p:nvCxnSpPr>
          <p:spPr>
            <a:xfrm rot="10800000">
              <a:off x="2530617" y="3186430"/>
              <a:ext cx="4312927" cy="0"/>
            </a:xfrm>
            <a:prstGeom prst="straightConnector1">
              <a:avLst/>
            </a:prstGeom>
            <a:noFill/>
            <a:ln cap="flat" cmpd="sng" w="9525">
              <a:solidFill>
                <a:schemeClr val="dk2"/>
              </a:solidFill>
              <a:prstDash val="solid"/>
              <a:round/>
              <a:headEnd len="sm" w="sm" type="none"/>
              <a:tailEnd len="med" w="med" type="triangle"/>
            </a:ln>
          </p:spPr>
        </p:cxnSp>
        <p:grpSp>
          <p:nvGrpSpPr>
            <p:cNvPr id="819" name="Google Shape;819;p56"/>
            <p:cNvGrpSpPr/>
            <p:nvPr/>
          </p:nvGrpSpPr>
          <p:grpSpPr>
            <a:xfrm>
              <a:off x="2702833" y="1217215"/>
              <a:ext cx="1415130" cy="777798"/>
              <a:chOff x="2546235" y="3891458"/>
              <a:chExt cx="2239619" cy="1043691"/>
            </a:xfrm>
          </p:grpSpPr>
          <p:sp>
            <p:nvSpPr>
              <p:cNvPr id="820" name="Google Shape;820;p56"/>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1" name="Google Shape;821;p56"/>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90000"/>
                  </a:lnSpc>
                  <a:spcBef>
                    <a:spcPts val="0"/>
                  </a:spcBef>
                  <a:spcAft>
                    <a:spcPts val="0"/>
                  </a:spcAft>
                  <a:buNone/>
                </a:pPr>
                <a:r>
                  <a:rPr b="1" lang="nl-NL" sz="1053">
                    <a:solidFill>
                      <a:schemeClr val="dk1"/>
                    </a:solidFill>
                    <a:latin typeface="Calibri"/>
                    <a:ea typeface="Calibri"/>
                    <a:cs typeface="Calibri"/>
                    <a:sym typeface="Calibri"/>
                  </a:rPr>
                  <a:t>2F) REGELS VOOR STUDENTENPARTICIPATIE EN GESPREKKEN</a:t>
                </a:r>
                <a:endParaRPr sz="1053">
                  <a:solidFill>
                    <a:schemeClr val="dk1"/>
                  </a:solidFill>
                  <a:latin typeface="Calibri"/>
                  <a:ea typeface="Calibri"/>
                  <a:cs typeface="Calibri"/>
                  <a:sym typeface="Calibri"/>
                </a:endParaRPr>
              </a:p>
            </p:txBody>
          </p:sp>
        </p:grpSp>
        <p:grpSp>
          <p:nvGrpSpPr>
            <p:cNvPr id="822" name="Google Shape;822;p56"/>
            <p:cNvGrpSpPr/>
            <p:nvPr/>
          </p:nvGrpSpPr>
          <p:grpSpPr>
            <a:xfrm>
              <a:off x="2702833" y="2147413"/>
              <a:ext cx="1415130" cy="777798"/>
              <a:chOff x="2546235" y="3891458"/>
              <a:chExt cx="2239619" cy="1043691"/>
            </a:xfrm>
          </p:grpSpPr>
          <p:sp>
            <p:nvSpPr>
              <p:cNvPr id="823" name="Google Shape;823;p56"/>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4" name="Google Shape;824;p56"/>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90000"/>
                  </a:lnSpc>
                  <a:spcBef>
                    <a:spcPts val="0"/>
                  </a:spcBef>
                  <a:spcAft>
                    <a:spcPts val="0"/>
                  </a:spcAft>
                  <a:buNone/>
                </a:pPr>
                <a:r>
                  <a:rPr b="1" lang="nl-NL" sz="1053">
                    <a:solidFill>
                      <a:schemeClr val="dk1"/>
                    </a:solidFill>
                    <a:latin typeface="Calibri"/>
                    <a:ea typeface="Calibri"/>
                    <a:cs typeface="Calibri"/>
                    <a:sym typeface="Calibri"/>
                  </a:rPr>
                  <a:t>2H) VRAGENLIJST DIALOGISCH ONDERWIJS</a:t>
                </a:r>
                <a:endParaRPr sz="1053">
                  <a:solidFill>
                    <a:schemeClr val="dk1"/>
                  </a:solidFill>
                  <a:latin typeface="Calibri"/>
                  <a:ea typeface="Calibri"/>
                  <a:cs typeface="Calibri"/>
                  <a:sym typeface="Calibri"/>
                </a:endParaRPr>
              </a:p>
            </p:txBody>
          </p:sp>
        </p:grpSp>
        <p:grpSp>
          <p:nvGrpSpPr>
            <p:cNvPr id="825" name="Google Shape;825;p56"/>
            <p:cNvGrpSpPr/>
            <p:nvPr/>
          </p:nvGrpSpPr>
          <p:grpSpPr>
            <a:xfrm>
              <a:off x="2702833" y="3762442"/>
              <a:ext cx="1415130" cy="777798"/>
              <a:chOff x="2546235" y="3891458"/>
              <a:chExt cx="2239619" cy="1043691"/>
            </a:xfrm>
          </p:grpSpPr>
          <p:sp>
            <p:nvSpPr>
              <p:cNvPr id="826" name="Google Shape;826;p56"/>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7" name="Google Shape;827;p56"/>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90000"/>
                  </a:lnSpc>
                  <a:spcBef>
                    <a:spcPts val="0"/>
                  </a:spcBef>
                  <a:spcAft>
                    <a:spcPts val="0"/>
                  </a:spcAft>
                  <a:buNone/>
                </a:pPr>
                <a:r>
                  <a:rPr b="1" lang="nl-NL" sz="1053">
                    <a:solidFill>
                      <a:schemeClr val="dk1"/>
                    </a:solidFill>
                    <a:latin typeface="Calibri"/>
                    <a:ea typeface="Calibri"/>
                    <a:cs typeface="Calibri"/>
                    <a:sym typeface="Calibri"/>
                  </a:rPr>
                  <a:t>2G) ZELFBEOORDELING VAN STUDENTEN</a:t>
                </a:r>
                <a:endParaRPr sz="1053">
                  <a:solidFill>
                    <a:schemeClr val="dk1"/>
                  </a:solidFill>
                  <a:latin typeface="Calibri"/>
                  <a:ea typeface="Calibri"/>
                  <a:cs typeface="Calibri"/>
                  <a:sym typeface="Calibri"/>
                </a:endParaRPr>
              </a:p>
            </p:txBody>
          </p:sp>
        </p:grpSp>
        <p:grpSp>
          <p:nvGrpSpPr>
            <p:cNvPr id="828" name="Google Shape;828;p56"/>
            <p:cNvGrpSpPr/>
            <p:nvPr/>
          </p:nvGrpSpPr>
          <p:grpSpPr>
            <a:xfrm>
              <a:off x="4936255" y="3771650"/>
              <a:ext cx="1415130" cy="777798"/>
              <a:chOff x="2546235" y="3891458"/>
              <a:chExt cx="2239619" cy="1043691"/>
            </a:xfrm>
          </p:grpSpPr>
          <p:sp>
            <p:nvSpPr>
              <p:cNvPr id="829" name="Google Shape;829;p56"/>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0" name="Google Shape;830;p56"/>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90000"/>
                  </a:lnSpc>
                  <a:spcBef>
                    <a:spcPts val="0"/>
                  </a:spcBef>
                  <a:spcAft>
                    <a:spcPts val="0"/>
                  </a:spcAft>
                  <a:buNone/>
                </a:pPr>
                <a:r>
                  <a:rPr b="1" lang="nl-NL" sz="1053">
                    <a:solidFill>
                      <a:schemeClr val="dk1"/>
                    </a:solidFill>
                    <a:latin typeface="Calibri"/>
                    <a:ea typeface="Calibri"/>
                    <a:cs typeface="Calibri"/>
                    <a:sym typeface="Calibri"/>
                  </a:rPr>
                  <a:t>2B) TIJDBEMONSTERINGSCODERING VOOR GROEPSWERK</a:t>
                </a:r>
                <a:endParaRPr sz="1053">
                  <a:solidFill>
                    <a:schemeClr val="dk1"/>
                  </a:solidFill>
                  <a:latin typeface="Calibri"/>
                  <a:ea typeface="Calibri"/>
                  <a:cs typeface="Calibri"/>
                  <a:sym typeface="Calibri"/>
                </a:endParaRPr>
              </a:p>
            </p:txBody>
          </p:sp>
        </p:grpSp>
        <p:grpSp>
          <p:nvGrpSpPr>
            <p:cNvPr id="831" name="Google Shape;831;p56"/>
            <p:cNvGrpSpPr/>
            <p:nvPr/>
          </p:nvGrpSpPr>
          <p:grpSpPr>
            <a:xfrm>
              <a:off x="6580902" y="3771650"/>
              <a:ext cx="1415130" cy="777798"/>
              <a:chOff x="2546235" y="3891458"/>
              <a:chExt cx="2239619" cy="1043691"/>
            </a:xfrm>
          </p:grpSpPr>
          <p:sp>
            <p:nvSpPr>
              <p:cNvPr id="832" name="Google Shape;832;p56"/>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3" name="Google Shape;833;p56"/>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90000"/>
                  </a:lnSpc>
                  <a:spcBef>
                    <a:spcPts val="0"/>
                  </a:spcBef>
                  <a:spcAft>
                    <a:spcPts val="0"/>
                  </a:spcAft>
                  <a:buNone/>
                </a:pPr>
                <a:r>
                  <a:rPr b="1" lang="nl-NL" sz="1053">
                    <a:solidFill>
                      <a:schemeClr val="dk1"/>
                    </a:solidFill>
                    <a:latin typeface="Calibri"/>
                    <a:ea typeface="Calibri"/>
                    <a:cs typeface="Calibri"/>
                    <a:sym typeface="Calibri"/>
                  </a:rPr>
                  <a:t>2C) CHECKLIST VOOR INDIVIDUELE STUDENTEN</a:t>
                </a:r>
                <a:endParaRPr sz="1053">
                  <a:solidFill>
                    <a:schemeClr val="dk1"/>
                  </a:solidFill>
                  <a:latin typeface="Calibri"/>
                  <a:ea typeface="Calibri"/>
                  <a:cs typeface="Calibri"/>
                  <a:sym typeface="Calibri"/>
                </a:endParaRPr>
              </a:p>
            </p:txBody>
          </p:sp>
        </p:grpSp>
        <p:grpSp>
          <p:nvGrpSpPr>
            <p:cNvPr id="834" name="Google Shape;834;p56"/>
            <p:cNvGrpSpPr/>
            <p:nvPr/>
          </p:nvGrpSpPr>
          <p:grpSpPr>
            <a:xfrm>
              <a:off x="5766196" y="4705076"/>
              <a:ext cx="1415130" cy="777798"/>
              <a:chOff x="2546235" y="3891458"/>
              <a:chExt cx="2239619" cy="1043691"/>
            </a:xfrm>
          </p:grpSpPr>
          <p:sp>
            <p:nvSpPr>
              <p:cNvPr id="835" name="Google Shape;835;p56"/>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6" name="Google Shape;836;p56"/>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90000"/>
                  </a:lnSpc>
                  <a:spcBef>
                    <a:spcPts val="0"/>
                  </a:spcBef>
                  <a:spcAft>
                    <a:spcPts val="0"/>
                  </a:spcAft>
                  <a:buNone/>
                </a:pPr>
                <a:r>
                  <a:rPr b="1" lang="nl-NL" sz="1053">
                    <a:solidFill>
                      <a:schemeClr val="dk1"/>
                    </a:solidFill>
                    <a:latin typeface="Calibri"/>
                    <a:ea typeface="Calibri"/>
                    <a:cs typeface="Calibri"/>
                    <a:sym typeface="Calibri"/>
                  </a:rPr>
                  <a:t>2D) KWALITEITSBEOORDELING GROEPSWERK</a:t>
                </a:r>
                <a:endParaRPr sz="1053">
                  <a:solidFill>
                    <a:schemeClr val="dk1"/>
                  </a:solidFill>
                  <a:latin typeface="Calibri"/>
                  <a:ea typeface="Calibri"/>
                  <a:cs typeface="Calibri"/>
                  <a:sym typeface="Calibri"/>
                </a:endParaRPr>
              </a:p>
            </p:txBody>
          </p:sp>
        </p:grpSp>
        <p:grpSp>
          <p:nvGrpSpPr>
            <p:cNvPr id="837" name="Google Shape;837;p56"/>
            <p:cNvGrpSpPr/>
            <p:nvPr/>
          </p:nvGrpSpPr>
          <p:grpSpPr>
            <a:xfrm>
              <a:off x="5326592" y="1217215"/>
              <a:ext cx="1415130" cy="777798"/>
              <a:chOff x="2546235" y="3891458"/>
              <a:chExt cx="2239619" cy="1043691"/>
            </a:xfrm>
          </p:grpSpPr>
          <p:sp>
            <p:nvSpPr>
              <p:cNvPr id="838" name="Google Shape;838;p56"/>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9" name="Google Shape;839;p56"/>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90000"/>
                  </a:lnSpc>
                  <a:spcBef>
                    <a:spcPts val="0"/>
                  </a:spcBef>
                  <a:spcAft>
                    <a:spcPts val="0"/>
                  </a:spcAft>
                  <a:buNone/>
                </a:pPr>
                <a:r>
                  <a:rPr b="1" lang="nl-NL" sz="1053">
                    <a:solidFill>
                      <a:schemeClr val="dk1"/>
                    </a:solidFill>
                    <a:latin typeface="Calibri"/>
                    <a:ea typeface="Calibri"/>
                    <a:cs typeface="Calibri"/>
                    <a:sym typeface="Calibri"/>
                  </a:rPr>
                  <a:t>2A) CODEREN VAN AUDIO/VIDEO-TRANSCRIPTIE</a:t>
                </a:r>
                <a:endParaRPr sz="1053">
                  <a:solidFill>
                    <a:schemeClr val="dk1"/>
                  </a:solidFill>
                  <a:latin typeface="Calibri"/>
                  <a:ea typeface="Calibri"/>
                  <a:cs typeface="Calibri"/>
                  <a:sym typeface="Calibri"/>
                </a:endParaRPr>
              </a:p>
            </p:txBody>
          </p:sp>
        </p:grpSp>
        <p:grpSp>
          <p:nvGrpSpPr>
            <p:cNvPr id="840" name="Google Shape;840;p56"/>
            <p:cNvGrpSpPr/>
            <p:nvPr/>
          </p:nvGrpSpPr>
          <p:grpSpPr>
            <a:xfrm>
              <a:off x="5321837" y="2147413"/>
              <a:ext cx="1415130" cy="777798"/>
              <a:chOff x="2546235" y="3891458"/>
              <a:chExt cx="2239619" cy="1043691"/>
            </a:xfrm>
          </p:grpSpPr>
          <p:sp>
            <p:nvSpPr>
              <p:cNvPr id="841" name="Google Shape;841;p56"/>
              <p:cNvSpPr/>
              <p:nvPr/>
            </p:nvSpPr>
            <p:spPr>
              <a:xfrm>
                <a:off x="2546235" y="3891458"/>
                <a:ext cx="2239619" cy="1043691"/>
              </a:xfrm>
              <a:prstGeom prst="roundRect">
                <a:avLst>
                  <a:gd fmla="val 16667" name="adj"/>
                </a:avLst>
              </a:prstGeom>
              <a:solidFill>
                <a:srgbClr val="EAF1DD"/>
              </a:soli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2" name="Google Shape;842;p56"/>
              <p:cNvSpPr txBox="1"/>
              <p:nvPr/>
            </p:nvSpPr>
            <p:spPr>
              <a:xfrm>
                <a:off x="2597184" y="3942407"/>
                <a:ext cx="2137721" cy="941793"/>
              </a:xfrm>
              <a:prstGeom prst="rect">
                <a:avLst/>
              </a:prstGeom>
              <a:solidFill>
                <a:srgbClr val="EAF1DD"/>
              </a:solidFill>
              <a:ln>
                <a:noFill/>
              </a:ln>
              <a:effectLst>
                <a:outerShdw blurRad="40000" rotWithShape="0" dir="5400000" dist="20000">
                  <a:srgbClr val="000000">
                    <a:alpha val="37647"/>
                  </a:srgbClr>
                </a:outerShdw>
              </a:effectLst>
            </p:spPr>
            <p:txBody>
              <a:bodyPr anchorCtr="0" anchor="ctr" bIns="53450" lIns="53450" spcFirstLastPara="1" rIns="53450" wrap="square" tIns="53450">
                <a:noAutofit/>
              </a:bodyPr>
              <a:lstStyle/>
              <a:p>
                <a:pPr indent="0" lvl="0" marL="0" marR="0" rtl="0" algn="ctr">
                  <a:lnSpc>
                    <a:spcPct val="90000"/>
                  </a:lnSpc>
                  <a:spcBef>
                    <a:spcPts val="0"/>
                  </a:spcBef>
                  <a:spcAft>
                    <a:spcPts val="0"/>
                  </a:spcAft>
                  <a:buNone/>
                </a:pPr>
                <a:r>
                  <a:rPr b="1" lang="nl-NL" sz="1053">
                    <a:solidFill>
                      <a:schemeClr val="dk1"/>
                    </a:solidFill>
                    <a:latin typeface="Calibri"/>
                    <a:ea typeface="Calibri"/>
                    <a:cs typeface="Calibri"/>
                    <a:sym typeface="Calibri"/>
                  </a:rPr>
                  <a:t>2E) OVERZICHT VAN DEELNAME AAN DE HELE KLAS</a:t>
                </a:r>
                <a:endParaRPr sz="1053">
                  <a:solidFill>
                    <a:schemeClr val="dk1"/>
                  </a:solidFill>
                  <a:latin typeface="Calibri"/>
                  <a:ea typeface="Calibri"/>
                  <a:cs typeface="Calibri"/>
                  <a:sym typeface="Calibri"/>
                </a:endParaRPr>
              </a:p>
            </p:txBody>
          </p:sp>
        </p:grpSp>
        <p:sp>
          <p:nvSpPr>
            <p:cNvPr id="843" name="Google Shape;843;p56"/>
            <p:cNvSpPr/>
            <p:nvPr/>
          </p:nvSpPr>
          <p:spPr>
            <a:xfrm>
              <a:off x="855126" y="2754456"/>
              <a:ext cx="1643163" cy="861566"/>
            </a:xfrm>
            <a:prstGeom prst="ellipse">
              <a:avLst/>
            </a:prstGeom>
            <a:solidFill>
              <a:schemeClr val="accent2"/>
            </a:solidFill>
            <a:ln cap="flat" cmpd="sng" w="25400">
              <a:solidFill>
                <a:srgbClr val="395E89"/>
              </a:solidFill>
              <a:prstDash val="solid"/>
              <a:round/>
              <a:headEnd len="sm" w="sm" type="none"/>
              <a:tailEnd len="sm" w="sm" type="none"/>
            </a:ln>
          </p:spPr>
          <p:txBody>
            <a:bodyPr anchorCtr="0" anchor="ctr" bIns="40100" lIns="80200" spcFirstLastPara="1" rIns="80200" wrap="square" tIns="40100">
              <a:noAutofit/>
            </a:bodyPr>
            <a:lstStyle/>
            <a:p>
              <a:pPr indent="0" lvl="0" marL="0" marR="0" rtl="0" algn="ctr">
                <a:spcBef>
                  <a:spcPts val="0"/>
                </a:spcBef>
                <a:spcAft>
                  <a:spcPts val="0"/>
                </a:spcAft>
                <a:buNone/>
              </a:pPr>
              <a:r>
                <a:rPr b="1" lang="nl-NL" sz="1140">
                  <a:solidFill>
                    <a:schemeClr val="lt1"/>
                  </a:solidFill>
                  <a:latin typeface="Calibri"/>
                  <a:ea typeface="Calibri"/>
                  <a:cs typeface="Calibri"/>
                  <a:sym typeface="Calibri"/>
                </a:rPr>
                <a:t>BREDERE DIALOGISCHE PRAKTIJKEN</a:t>
              </a:r>
              <a:endParaRPr/>
            </a:p>
          </p:txBody>
        </p:sp>
        <p:sp>
          <p:nvSpPr>
            <p:cNvPr id="844" name="Google Shape;844;p56"/>
            <p:cNvSpPr/>
            <p:nvPr/>
          </p:nvSpPr>
          <p:spPr>
            <a:xfrm>
              <a:off x="6875737" y="2754456"/>
              <a:ext cx="1643163" cy="861566"/>
            </a:xfrm>
            <a:prstGeom prst="ellipse">
              <a:avLst/>
            </a:prstGeom>
            <a:solidFill>
              <a:schemeClr val="accent4"/>
            </a:solidFill>
            <a:ln cap="flat" cmpd="sng" w="25400">
              <a:solidFill>
                <a:srgbClr val="395E89"/>
              </a:solidFill>
              <a:prstDash val="solid"/>
              <a:round/>
              <a:headEnd len="sm" w="sm" type="none"/>
              <a:tailEnd len="sm" w="sm" type="none"/>
            </a:ln>
          </p:spPr>
          <p:txBody>
            <a:bodyPr anchorCtr="0" anchor="ctr" bIns="40100" lIns="80200" spcFirstLastPara="1" rIns="80200" wrap="square" tIns="40100">
              <a:noAutofit/>
            </a:bodyPr>
            <a:lstStyle/>
            <a:p>
              <a:pPr indent="0" lvl="0" marL="0" marR="0" rtl="0" algn="ctr">
                <a:spcBef>
                  <a:spcPts val="0"/>
                </a:spcBef>
                <a:spcAft>
                  <a:spcPts val="0"/>
                </a:spcAft>
                <a:buNone/>
              </a:pPr>
              <a:r>
                <a:rPr b="1" lang="nl-NL" sz="1140">
                  <a:solidFill>
                    <a:schemeClr val="lt1"/>
                  </a:solidFill>
                  <a:latin typeface="Calibri"/>
                  <a:ea typeface="Calibri"/>
                  <a:cs typeface="Calibri"/>
                  <a:sym typeface="Calibri"/>
                </a:rPr>
                <a:t>DIALOOG BEURTELINGS</a:t>
              </a:r>
              <a:endParaRPr/>
            </a:p>
          </p:txBody>
        </p:sp>
        <p:sp>
          <p:nvSpPr>
            <p:cNvPr id="845" name="Google Shape;845;p56"/>
            <p:cNvSpPr/>
            <p:nvPr/>
          </p:nvSpPr>
          <p:spPr>
            <a:xfrm>
              <a:off x="3933429" y="-16106"/>
              <a:ext cx="1643163" cy="861566"/>
            </a:xfrm>
            <a:prstGeom prst="ellipse">
              <a:avLst/>
            </a:prstGeom>
            <a:solidFill>
              <a:schemeClr val="accent6"/>
            </a:solidFill>
            <a:ln cap="flat" cmpd="sng" w="25400">
              <a:solidFill>
                <a:srgbClr val="395E89"/>
              </a:solidFill>
              <a:prstDash val="solid"/>
              <a:round/>
              <a:headEnd len="sm" w="sm" type="none"/>
              <a:tailEnd len="sm" w="sm" type="none"/>
            </a:ln>
          </p:spPr>
          <p:txBody>
            <a:bodyPr anchorCtr="0" anchor="ctr" bIns="40100" lIns="80200" spcFirstLastPara="1" rIns="80200" wrap="square" tIns="40100">
              <a:noAutofit/>
            </a:bodyPr>
            <a:lstStyle/>
            <a:p>
              <a:pPr indent="0" lvl="0" marL="0" marR="0" rtl="0" algn="ctr">
                <a:spcBef>
                  <a:spcPts val="0"/>
                </a:spcBef>
                <a:spcAft>
                  <a:spcPts val="0"/>
                </a:spcAft>
                <a:buNone/>
              </a:pPr>
              <a:r>
                <a:rPr b="1" lang="nl-NL" sz="1140">
                  <a:solidFill>
                    <a:schemeClr val="lt1"/>
                  </a:solidFill>
                  <a:latin typeface="Calibri"/>
                  <a:ea typeface="Calibri"/>
                  <a:cs typeface="Calibri"/>
                  <a:sym typeface="Calibri"/>
                </a:rPr>
                <a:t>KLASSIKAAL LESGEVEN</a:t>
              </a:r>
              <a:endParaRPr/>
            </a:p>
          </p:txBody>
        </p:sp>
        <p:sp>
          <p:nvSpPr>
            <p:cNvPr id="846" name="Google Shape;846;p56"/>
            <p:cNvSpPr/>
            <p:nvPr/>
          </p:nvSpPr>
          <p:spPr>
            <a:xfrm>
              <a:off x="3933430" y="5657108"/>
              <a:ext cx="1643163" cy="861566"/>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0100" lIns="80200" spcFirstLastPara="1" rIns="80200" wrap="square" tIns="40100">
              <a:noAutofit/>
            </a:bodyPr>
            <a:lstStyle/>
            <a:p>
              <a:pPr indent="0" lvl="0" marL="0" marR="0" rtl="0" algn="ctr">
                <a:spcBef>
                  <a:spcPts val="0"/>
                </a:spcBef>
                <a:spcAft>
                  <a:spcPts val="0"/>
                </a:spcAft>
                <a:buNone/>
              </a:pPr>
              <a:r>
                <a:rPr b="1" lang="nl-NL" sz="1053">
                  <a:solidFill>
                    <a:schemeClr val="lt1"/>
                  </a:solidFill>
                  <a:latin typeface="Calibri"/>
                  <a:ea typeface="Calibri"/>
                  <a:cs typeface="Calibri"/>
                  <a:sym typeface="Calibri"/>
                </a:rPr>
                <a:t>GROEPSWERK</a:t>
              </a:r>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50" name="Shape 850"/>
        <p:cNvGrpSpPr/>
        <p:nvPr/>
      </p:nvGrpSpPr>
      <p:grpSpPr>
        <a:xfrm>
          <a:off x="0" y="0"/>
          <a:ext cx="0" cy="0"/>
          <a:chOff x="0" y="0"/>
          <a:chExt cx="0" cy="0"/>
        </a:xfrm>
      </p:grpSpPr>
      <p:graphicFrame>
        <p:nvGraphicFramePr>
          <p:cNvPr id="851" name="Google Shape;851;p57"/>
          <p:cNvGraphicFramePr/>
          <p:nvPr/>
        </p:nvGraphicFramePr>
        <p:xfrm>
          <a:off x="5068704" y="1597032"/>
          <a:ext cx="3000000" cy="3000000"/>
        </p:xfrm>
        <a:graphic>
          <a:graphicData uri="http://schemas.openxmlformats.org/drawingml/2006/table">
            <a:tbl>
              <a:tblPr bandRow="1" firstRow="1">
                <a:noFill/>
                <a:tableStyleId>{C9065060-6EA6-4DF0-AC9F-4B0937982117}</a:tableStyleId>
              </a:tblPr>
              <a:tblGrid>
                <a:gridCol w="591300"/>
                <a:gridCol w="1058275"/>
                <a:gridCol w="2667000"/>
                <a:gridCol w="889375"/>
              </a:tblGrid>
              <a:tr h="554725">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83820" marR="0" rtl="0" algn="l">
                        <a:lnSpc>
                          <a:spcPct val="100000"/>
                        </a:lnSpc>
                        <a:spcBef>
                          <a:spcPts val="0"/>
                        </a:spcBef>
                        <a:spcAft>
                          <a:spcPts val="0"/>
                        </a:spcAft>
                        <a:buNone/>
                      </a:pPr>
                      <a:r>
                        <a:rPr b="1" lang="nl-NL" sz="1200">
                          <a:latin typeface="Arial"/>
                          <a:ea typeface="Arial"/>
                          <a:cs typeface="Arial"/>
                          <a:sym typeface="Arial"/>
                        </a:rPr>
                        <a:t>Lijn nr.</a:t>
                      </a:r>
                      <a:br>
                        <a:rPr b="1" lang="nl-NL" sz="1200">
                          <a:latin typeface="Arial"/>
                          <a:ea typeface="Arial"/>
                          <a:cs typeface="Arial"/>
                          <a:sym typeface="Arial"/>
                        </a:rPr>
                      </a:br>
                      <a:endParaRPr sz="1200">
                        <a:latin typeface="Arial"/>
                        <a:ea typeface="Arial"/>
                        <a:cs typeface="Arial"/>
                        <a:sym typeface="Arial"/>
                      </a:endParaRPr>
                    </a:p>
                  </a:txBody>
                  <a:tcPr marT="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413384" marR="0" rtl="0" algn="l">
                        <a:lnSpc>
                          <a:spcPct val="100000"/>
                        </a:lnSpc>
                        <a:spcBef>
                          <a:spcPts val="0"/>
                        </a:spcBef>
                        <a:spcAft>
                          <a:spcPts val="0"/>
                        </a:spcAft>
                        <a:buNone/>
                      </a:pPr>
                      <a:r>
                        <a:t/>
                      </a:r>
                      <a:endParaRPr b="0" sz="1200">
                        <a:latin typeface="Times New Roman"/>
                        <a:ea typeface="Times New Roman"/>
                        <a:cs typeface="Times New Roman"/>
                        <a:sym typeface="Times New Roman"/>
                      </a:endParaRPr>
                    </a:p>
                    <a:p>
                      <a:pPr indent="-41275" lvl="0" marL="273050" marR="0" rtl="0" algn="l">
                        <a:lnSpc>
                          <a:spcPct val="100000"/>
                        </a:lnSpc>
                        <a:spcBef>
                          <a:spcPts val="0"/>
                        </a:spcBef>
                        <a:spcAft>
                          <a:spcPts val="0"/>
                        </a:spcAft>
                        <a:buNone/>
                      </a:pPr>
                      <a:r>
                        <a:rPr b="1" lang="nl-NL" sz="1200">
                          <a:latin typeface="Arial"/>
                          <a:ea typeface="Arial"/>
                          <a:cs typeface="Arial"/>
                          <a:sym typeface="Arial"/>
                        </a:rPr>
                        <a:t>Spreker</a:t>
                      </a:r>
                      <a:br>
                        <a:rPr b="1" lang="nl-NL" sz="1200">
                          <a:latin typeface="Arial"/>
                          <a:ea typeface="Arial"/>
                          <a:cs typeface="Arial"/>
                          <a:sym typeface="Arial"/>
                        </a:rPr>
                      </a:br>
                      <a:endParaRPr sz="1200">
                        <a:latin typeface="Arial"/>
                        <a:ea typeface="Arial"/>
                        <a:cs typeface="Arial"/>
                        <a:sym typeface="Arial"/>
                      </a:endParaRPr>
                    </a:p>
                  </a:txBody>
                  <a:tcPr marT="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nl-NL" sz="1200">
                          <a:latin typeface="Arial"/>
                          <a:ea typeface="Arial"/>
                          <a:cs typeface="Arial"/>
                          <a:sym typeface="Arial"/>
                        </a:rPr>
                        <a:t>Beurt</a:t>
                      </a:r>
                      <a:endParaRPr sz="1200">
                        <a:latin typeface="Arial"/>
                        <a:ea typeface="Arial"/>
                        <a:cs typeface="Arial"/>
                        <a:sym typeface="Arial"/>
                      </a:endParaRPr>
                    </a:p>
                  </a:txBody>
                  <a:tcPr marT="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27329" marR="0" rtl="0" algn="l">
                        <a:lnSpc>
                          <a:spcPct val="100000"/>
                        </a:lnSpc>
                        <a:spcBef>
                          <a:spcPts val="0"/>
                        </a:spcBef>
                        <a:spcAft>
                          <a:spcPts val="0"/>
                        </a:spcAft>
                        <a:buNone/>
                      </a:pPr>
                      <a:r>
                        <a:t/>
                      </a:r>
                      <a:endParaRPr b="0" sz="1200">
                        <a:latin typeface="Times New Roman"/>
                        <a:ea typeface="Times New Roman"/>
                        <a:cs typeface="Times New Roman"/>
                        <a:sym typeface="Times New Roman"/>
                      </a:endParaRPr>
                    </a:p>
                    <a:p>
                      <a:pPr indent="0" lvl="0" marL="226695" marR="0" rtl="0" algn="l">
                        <a:lnSpc>
                          <a:spcPct val="100000"/>
                        </a:lnSpc>
                        <a:spcBef>
                          <a:spcPts val="0"/>
                        </a:spcBef>
                        <a:spcAft>
                          <a:spcPts val="0"/>
                        </a:spcAft>
                        <a:buNone/>
                      </a:pPr>
                      <a:r>
                        <a:rPr b="1" lang="nl-NL" sz="1200">
                          <a:latin typeface="Arial"/>
                          <a:ea typeface="Arial"/>
                          <a:cs typeface="Arial"/>
                          <a:sym typeface="Arial"/>
                        </a:rPr>
                        <a:t>Code(s)</a:t>
                      </a:r>
                      <a:endParaRPr sz="1200">
                        <a:latin typeface="Arial"/>
                        <a:ea typeface="Arial"/>
                        <a:cs typeface="Arial"/>
                        <a:sym typeface="Arial"/>
                      </a:endParaRPr>
                    </a:p>
                  </a:txBody>
                  <a:tcPr marT="63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472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777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472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472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5777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852" name="Google Shape;852;p57"/>
          <p:cNvSpPr txBox="1"/>
          <p:nvPr/>
        </p:nvSpPr>
        <p:spPr>
          <a:xfrm>
            <a:off x="356869" y="637541"/>
            <a:ext cx="4473575" cy="5656933"/>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81280" marR="0" rtl="0" algn="l">
              <a:lnSpc>
                <a:spcPct val="100000"/>
              </a:lnSpc>
              <a:spcBef>
                <a:spcPts val="0"/>
              </a:spcBef>
              <a:spcAft>
                <a:spcPts val="0"/>
              </a:spcAft>
              <a:buNone/>
            </a:pPr>
            <a:r>
              <a:rPr b="1" lang="nl-NL" sz="1400">
                <a:solidFill>
                  <a:schemeClr val="dk1"/>
                </a:solidFill>
                <a:latin typeface="Arial"/>
                <a:ea typeface="Arial"/>
                <a:cs typeface="Arial"/>
                <a:sym typeface="Arial"/>
              </a:rPr>
              <a:t>2A: Sjabloon voor het coderen van een audio-/videotranscriptie</a:t>
            </a:r>
            <a:br>
              <a:rPr b="1" lang="nl-NL" sz="1400">
                <a:solidFill>
                  <a:schemeClr val="dk1"/>
                </a:solidFill>
                <a:latin typeface="Arial"/>
                <a:ea typeface="Arial"/>
                <a:cs typeface="Arial"/>
                <a:sym typeface="Arial"/>
              </a:rPr>
            </a:br>
            <a:r>
              <a:rPr lang="nl-NL" sz="1200">
                <a:solidFill>
                  <a:schemeClr val="dk1"/>
                </a:solidFill>
                <a:latin typeface="Arimo"/>
                <a:ea typeface="Arimo"/>
                <a:cs typeface="Arimo"/>
                <a:sym typeface="Arimo"/>
              </a:rPr>
              <a:t>U kunt deze sjabloon gebruiken om T-SEDA-codes toe te passen op de beurten van individuele sprekers.</a:t>
            </a:r>
            <a:br>
              <a:rPr lang="nl-NL" sz="1200">
                <a:solidFill>
                  <a:schemeClr val="dk1"/>
                </a:solidFill>
                <a:latin typeface="Arimo"/>
                <a:ea typeface="Arimo"/>
                <a:cs typeface="Arimo"/>
                <a:sym typeface="Arimo"/>
              </a:rPr>
            </a:br>
            <a:r>
              <a:rPr b="1" lang="nl-NL" sz="1200">
                <a:solidFill>
                  <a:schemeClr val="dk1"/>
                </a:solidFill>
                <a:latin typeface="Arial"/>
                <a:ea typeface="Arial"/>
                <a:cs typeface="Arial"/>
                <a:sym typeface="Arial"/>
              </a:rPr>
              <a:t>Toelichtingen:</a:t>
            </a:r>
            <a:endParaRPr/>
          </a:p>
          <a:p>
            <a:pPr indent="-171450" lvl="0" marL="252730" marR="0" rtl="0" algn="l">
              <a:lnSpc>
                <a:spcPct val="100000"/>
              </a:lnSpc>
              <a:spcBef>
                <a:spcPts val="605"/>
              </a:spcBef>
              <a:spcAft>
                <a:spcPts val="0"/>
              </a:spcAft>
              <a:buClr>
                <a:schemeClr val="dk1"/>
              </a:buClr>
              <a:buSzPts val="1200"/>
              <a:buFont typeface="Arial"/>
              <a:buChar char="•"/>
            </a:pPr>
            <a:r>
              <a:rPr lang="nl-NL" sz="1200">
                <a:solidFill>
                  <a:schemeClr val="dk1"/>
                </a:solidFill>
                <a:latin typeface="Arimo"/>
                <a:ea typeface="Arimo"/>
                <a:cs typeface="Arimo"/>
                <a:sym typeface="Arimo"/>
              </a:rPr>
              <a:t>Maak uw transcript in een tabel als deze en voeg zoveel rijen toe als u nodig hebt</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Door de termen te nummeren, zijn ze gemakkelijk herkenbaar</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U kunt een of twee codes kiezen om naar te zoeken of veel categorieën gebruiken, afhankelijk van wat de focus van uw vraag is</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Sommige beurten kunnen ongecodeerd blijven omdat geen van de categorieën van toepassing is</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Als alternatief kunnen de beurten van sommige sprekers meer dan één code hebben toegepast</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U kunt ook een commentaarcategorie aan elke rij toevoegen om uw gedachten vast te leggen over hoe de dialoog zich ontvouwt</a:t>
            </a:r>
            <a:endParaRPr/>
          </a:p>
          <a:p>
            <a:pPr indent="0" lvl="0" marL="81280" marR="0" rtl="0" algn="l">
              <a:lnSpc>
                <a:spcPct val="100000"/>
              </a:lnSpc>
              <a:spcBef>
                <a:spcPts val="605"/>
              </a:spcBef>
              <a:spcAft>
                <a:spcPts val="0"/>
              </a:spcAft>
              <a:buNone/>
            </a:pPr>
            <a:r>
              <a:t/>
            </a:r>
            <a:endParaRPr sz="1150">
              <a:solidFill>
                <a:schemeClr val="dk1"/>
              </a:solidFill>
              <a:latin typeface="Times New Roman"/>
              <a:ea typeface="Times New Roman"/>
              <a:cs typeface="Times New Roman"/>
              <a:sym typeface="Times New Roman"/>
            </a:endParaRPr>
          </a:p>
          <a:p>
            <a:pPr indent="378460" lvl="0" marL="80645" marR="177800" rtl="0" algn="l">
              <a:lnSpc>
                <a:spcPct val="101699"/>
              </a:lnSpc>
              <a:spcBef>
                <a:spcPts val="5"/>
              </a:spcBef>
              <a:spcAft>
                <a:spcPts val="0"/>
              </a:spcAft>
              <a:buNone/>
            </a:pPr>
            <a:r>
              <a:rPr b="1" lang="nl-NL" sz="1200">
                <a:solidFill>
                  <a:schemeClr val="dk1"/>
                </a:solidFill>
                <a:latin typeface="Arial"/>
                <a:ea typeface="Arial"/>
                <a:cs typeface="Arial"/>
                <a:sym typeface="Arial"/>
              </a:rPr>
              <a:t>Een downloadbare transcriptcoderingssjabloon </a:t>
            </a:r>
            <a:r>
              <a:rPr lang="nl-NL" sz="1200">
                <a:solidFill>
                  <a:schemeClr val="dk1"/>
                </a:solidFill>
                <a:latin typeface="Arimo"/>
                <a:ea typeface="Arimo"/>
                <a:cs typeface="Arimo"/>
                <a:sym typeface="Arimo"/>
              </a:rPr>
              <a:t>is beschikbaar op onze </a:t>
            </a:r>
            <a:r>
              <a:rPr lang="nl-NL" sz="1200" u="sng">
                <a:solidFill>
                  <a:schemeClr val="hlink"/>
                </a:solidFill>
                <a:latin typeface="Arimo"/>
                <a:ea typeface="Arimo"/>
                <a:cs typeface="Arimo"/>
                <a:sym typeface="Arimo"/>
                <a:hlinkClick r:id="rId3"/>
              </a:rPr>
              <a:t>website</a:t>
            </a:r>
            <a:r>
              <a:rPr lang="nl-NL" sz="1200">
                <a:solidFill>
                  <a:schemeClr val="dk1"/>
                </a:solidFill>
                <a:latin typeface="Arimo"/>
                <a:ea typeface="Arimo"/>
                <a:cs typeface="Arimo"/>
                <a:sym typeface="Arimo"/>
              </a:rPr>
              <a:t> en de transcriptie uitleg is in de Extra bronnen</a:t>
            </a:r>
            <a:endParaRPr sz="1200">
              <a:solidFill>
                <a:schemeClr val="dk1"/>
              </a:solidFill>
              <a:latin typeface="Arial"/>
              <a:ea typeface="Arial"/>
              <a:cs typeface="Arial"/>
              <a:sym typeface="Arial"/>
            </a:endParaRPr>
          </a:p>
          <a:p>
            <a:pPr indent="0" lvl="0" marL="0" marR="0" rtl="0" algn="l">
              <a:lnSpc>
                <a:spcPct val="100000"/>
              </a:lnSpc>
              <a:spcBef>
                <a:spcPts val="50"/>
              </a:spcBef>
              <a:spcAft>
                <a:spcPts val="0"/>
              </a:spcAft>
              <a:buNone/>
            </a:pPr>
            <a:r>
              <a:t/>
            </a:r>
            <a:endParaRPr sz="1250">
              <a:solidFill>
                <a:schemeClr val="dk1"/>
              </a:solidFill>
              <a:latin typeface="Times New Roman"/>
              <a:ea typeface="Times New Roman"/>
              <a:cs typeface="Times New Roman"/>
              <a:sym typeface="Times New Roman"/>
            </a:endParaRPr>
          </a:p>
          <a:p>
            <a:pPr indent="0" lvl="0" marL="80645" marR="0" rtl="0" algn="l">
              <a:lnSpc>
                <a:spcPct val="100000"/>
              </a:lnSpc>
              <a:spcBef>
                <a:spcPts val="0"/>
              </a:spcBef>
              <a:spcAft>
                <a:spcPts val="0"/>
              </a:spcAft>
              <a:buNone/>
            </a:pPr>
            <a:r>
              <a:rPr lang="nl-NL" sz="1200">
                <a:solidFill>
                  <a:schemeClr val="dk1"/>
                </a:solidFill>
                <a:latin typeface="Arimo"/>
                <a:ea typeface="Arimo"/>
                <a:cs typeface="Arimo"/>
                <a:sym typeface="Arimo"/>
              </a:rPr>
              <a:t>Op de volgende pagina ziet u een voorbeeld van een voltooide sjabloon</a:t>
            </a:r>
            <a:br>
              <a:rPr lang="nl-NL" sz="1200">
                <a:solidFill>
                  <a:schemeClr val="dk1"/>
                </a:solidFill>
                <a:latin typeface="Arimo"/>
                <a:ea typeface="Arimo"/>
                <a:cs typeface="Arimo"/>
                <a:sym typeface="Arimo"/>
              </a:rPr>
            </a:br>
            <a:endParaRPr sz="1200">
              <a:solidFill>
                <a:schemeClr val="dk1"/>
              </a:solidFill>
              <a:latin typeface="Arimo"/>
              <a:ea typeface="Arimo"/>
              <a:cs typeface="Arimo"/>
              <a:sym typeface="Arimo"/>
            </a:endParaRPr>
          </a:p>
        </p:txBody>
      </p:sp>
      <p:sp>
        <p:nvSpPr>
          <p:cNvPr id="853" name="Google Shape;853;p57"/>
          <p:cNvSpPr/>
          <p:nvPr/>
        </p:nvSpPr>
        <p:spPr>
          <a:xfrm>
            <a:off x="469900" y="4844422"/>
            <a:ext cx="232403" cy="23240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4" name="Google Shape;854;p57"/>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nl-NL"/>
              <a:t>41</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58" name="Shape 858"/>
        <p:cNvGrpSpPr/>
        <p:nvPr/>
      </p:nvGrpSpPr>
      <p:grpSpPr>
        <a:xfrm>
          <a:off x="0" y="0"/>
          <a:ext cx="0" cy="0"/>
          <a:chOff x="0" y="0"/>
          <a:chExt cx="0" cy="0"/>
        </a:xfrm>
      </p:grpSpPr>
      <p:sp>
        <p:nvSpPr>
          <p:cNvPr id="859" name="Google Shape;859;p58"/>
          <p:cNvSpPr txBox="1"/>
          <p:nvPr/>
        </p:nvSpPr>
        <p:spPr>
          <a:xfrm>
            <a:off x="629284" y="845819"/>
            <a:ext cx="3041016" cy="3339119"/>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38725">
            <a:spAutoFit/>
          </a:bodyPr>
          <a:lstStyle/>
          <a:p>
            <a:pPr indent="0" lvl="0" marL="83185" marR="572770" rtl="0" algn="l">
              <a:lnSpc>
                <a:spcPct val="120800"/>
              </a:lnSpc>
              <a:spcBef>
                <a:spcPts val="0"/>
              </a:spcBef>
              <a:spcAft>
                <a:spcPts val="0"/>
              </a:spcAft>
              <a:buNone/>
            </a:pPr>
            <a:r>
              <a:rPr b="1" lang="nl-NL" sz="1200">
                <a:solidFill>
                  <a:schemeClr val="dk1"/>
                </a:solidFill>
                <a:latin typeface="Arimo"/>
                <a:ea typeface="Arimo"/>
                <a:cs typeface="Arimo"/>
                <a:sym typeface="Arimo"/>
              </a:rPr>
              <a:t>Hier is een voorbeeld van een gedeelte van het voltooide transcript van Lucy's onderzoek op een basisschool.</a:t>
            </a:r>
            <a:br>
              <a:rPr b="1"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Zoals je kunt zien, heeft ze besloten om zich te concentreren op drie codes: Bouwen op (B), Uitdagen (U) en Nodig uit om voort te bouwen op ideeën (NUV).</a:t>
            </a:r>
            <a:endParaRPr sz="1200">
              <a:solidFill>
                <a:schemeClr val="dk1"/>
              </a:solidFill>
              <a:latin typeface="Arimo"/>
              <a:ea typeface="Arimo"/>
              <a:cs typeface="Arimo"/>
              <a:sym typeface="Arimo"/>
            </a:endParaRPr>
          </a:p>
          <a:p>
            <a:pPr indent="0" lvl="0" marL="83185" marR="188595" rtl="0" algn="l">
              <a:lnSpc>
                <a:spcPct val="120800"/>
              </a:lnSpc>
              <a:spcBef>
                <a:spcPts val="610"/>
              </a:spcBef>
              <a:spcAft>
                <a:spcPts val="0"/>
              </a:spcAft>
              <a:buNone/>
            </a:pPr>
            <a:r>
              <a:rPr lang="nl-NL" sz="1200">
                <a:solidFill>
                  <a:schemeClr val="dk1"/>
                </a:solidFill>
                <a:latin typeface="Arimo"/>
                <a:ea typeface="Arimo"/>
                <a:cs typeface="Arimo"/>
                <a:sym typeface="Arimo"/>
              </a:rPr>
              <a:t>Ze heeft ook een commentaarsectie toegevoegd om eventuele aandachtspunten tijdens de dialoog op te nemen.</a:t>
            </a:r>
            <a:br>
              <a:rPr lang="nl-NL" sz="1200">
                <a:solidFill>
                  <a:schemeClr val="dk1"/>
                </a:solidFill>
                <a:latin typeface="Arimo"/>
                <a:ea typeface="Arimo"/>
                <a:cs typeface="Arimo"/>
                <a:sym typeface="Arimo"/>
              </a:rPr>
            </a:br>
            <a:endParaRPr sz="1200">
              <a:solidFill>
                <a:schemeClr val="dk1"/>
              </a:solidFill>
              <a:latin typeface="Arimo"/>
              <a:ea typeface="Arimo"/>
              <a:cs typeface="Arimo"/>
              <a:sym typeface="Arimo"/>
            </a:endParaRPr>
          </a:p>
        </p:txBody>
      </p:sp>
      <p:sp>
        <p:nvSpPr>
          <p:cNvPr id="860" name="Google Shape;860;p58"/>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nl-NL"/>
              <a:t>42</a:t>
            </a:r>
            <a:endParaRPr/>
          </a:p>
        </p:txBody>
      </p:sp>
      <p:graphicFrame>
        <p:nvGraphicFramePr>
          <p:cNvPr id="861" name="Google Shape;861;p58"/>
          <p:cNvGraphicFramePr/>
          <p:nvPr/>
        </p:nvGraphicFramePr>
        <p:xfrm>
          <a:off x="4127501" y="428625"/>
          <a:ext cx="3000000" cy="3000000"/>
        </p:xfrm>
        <a:graphic>
          <a:graphicData uri="http://schemas.openxmlformats.org/drawingml/2006/table">
            <a:tbl>
              <a:tblPr bandCol="1" bandRow="1" firstCol="1" firstRow="1" lastCol="1" lastRow="1">
                <a:noFill/>
                <a:tableStyleId>{3A4DBEFB-6453-441A-9BD3-7E5096EACBC1}</a:tableStyleId>
              </a:tblPr>
              <a:tblGrid>
                <a:gridCol w="385100"/>
                <a:gridCol w="674825"/>
                <a:gridCol w="2277100"/>
                <a:gridCol w="355375"/>
                <a:gridCol w="399950"/>
                <a:gridCol w="370225"/>
                <a:gridCol w="1328625"/>
              </a:tblGrid>
              <a:tr h="258200">
                <a:tc>
                  <a:txBody>
                    <a:bodyPr/>
                    <a:lstStyle/>
                    <a:p>
                      <a:pPr indent="0" lvl="0" marL="65405" marR="0" rtl="0" algn="ctr">
                        <a:spcBef>
                          <a:spcPts val="0"/>
                        </a:spcBef>
                        <a:spcAft>
                          <a:spcPts val="0"/>
                        </a:spcAft>
                        <a:buNone/>
                      </a:pPr>
                      <a:r>
                        <a:rPr b="1" lang="nl-NL" sz="1000"/>
                        <a:t>Beurt Nº</a:t>
                      </a:r>
                      <a:endParaRPr b="1" sz="1000">
                        <a:latin typeface="Arial"/>
                        <a:ea typeface="Arial"/>
                        <a:cs typeface="Arial"/>
                        <a:sym typeface="Arial"/>
                      </a:endParaRPr>
                    </a:p>
                  </a:txBody>
                  <a:tcPr marT="0" marB="0" marR="0" marL="0"/>
                </a:tc>
                <a:tc>
                  <a:txBody>
                    <a:bodyPr/>
                    <a:lstStyle/>
                    <a:p>
                      <a:pPr indent="0" lvl="0" marL="65405" marR="0" rtl="0" algn="ctr">
                        <a:spcBef>
                          <a:spcPts val="0"/>
                        </a:spcBef>
                        <a:spcAft>
                          <a:spcPts val="0"/>
                        </a:spcAft>
                        <a:buNone/>
                      </a:pPr>
                      <a:r>
                        <a:rPr b="1" lang="nl-NL" sz="1000"/>
                        <a:t>Spreker</a:t>
                      </a:r>
                      <a:endParaRPr b="1" sz="1000">
                        <a:latin typeface="Arial"/>
                        <a:ea typeface="Arial"/>
                        <a:cs typeface="Arial"/>
                        <a:sym typeface="Arial"/>
                      </a:endParaRPr>
                    </a:p>
                  </a:txBody>
                  <a:tcPr marT="0" marB="0" marR="0" marL="0"/>
                </a:tc>
                <a:tc>
                  <a:txBody>
                    <a:bodyPr/>
                    <a:lstStyle/>
                    <a:p>
                      <a:pPr indent="0" lvl="0" marL="65405" marR="0" rtl="0" algn="ctr">
                        <a:spcBef>
                          <a:spcPts val="0"/>
                        </a:spcBef>
                        <a:spcAft>
                          <a:spcPts val="0"/>
                        </a:spcAft>
                        <a:buNone/>
                      </a:pPr>
                      <a:r>
                        <a:rPr b="1" lang="nl-NL" sz="1000"/>
                        <a:t>Getranscribeerde dialoog</a:t>
                      </a:r>
                      <a:endParaRPr b="1" sz="1000">
                        <a:latin typeface="Arial"/>
                        <a:ea typeface="Arial"/>
                        <a:cs typeface="Arial"/>
                        <a:sym typeface="Arial"/>
                      </a:endParaRPr>
                    </a:p>
                  </a:txBody>
                  <a:tcPr marT="0" marB="0" marR="0" marL="0"/>
                </a:tc>
                <a:tc>
                  <a:txBody>
                    <a:bodyPr/>
                    <a:lstStyle/>
                    <a:p>
                      <a:pPr indent="0" lvl="0" marL="65405" marR="0" rtl="0" algn="ctr">
                        <a:spcBef>
                          <a:spcPts val="0"/>
                        </a:spcBef>
                        <a:spcAft>
                          <a:spcPts val="0"/>
                        </a:spcAft>
                        <a:buNone/>
                      </a:pPr>
                      <a:r>
                        <a:rPr b="1" lang="nl-NL" sz="1000"/>
                        <a:t>B</a:t>
                      </a:r>
                      <a:endParaRPr b="1" sz="1000">
                        <a:latin typeface="Arial"/>
                        <a:ea typeface="Arial"/>
                        <a:cs typeface="Arial"/>
                        <a:sym typeface="Arial"/>
                      </a:endParaRPr>
                    </a:p>
                  </a:txBody>
                  <a:tcPr marT="0" marB="0" marR="0" marL="0"/>
                </a:tc>
                <a:tc>
                  <a:txBody>
                    <a:bodyPr/>
                    <a:lstStyle/>
                    <a:p>
                      <a:pPr indent="0" lvl="0" marL="65405" marR="0" rtl="0" algn="ctr">
                        <a:spcBef>
                          <a:spcPts val="0"/>
                        </a:spcBef>
                        <a:spcAft>
                          <a:spcPts val="0"/>
                        </a:spcAft>
                        <a:buNone/>
                      </a:pPr>
                      <a:r>
                        <a:rPr b="1" lang="nl-NL" sz="1000">
                          <a:latin typeface="Calibri"/>
                          <a:ea typeface="Calibri"/>
                          <a:cs typeface="Calibri"/>
                          <a:sym typeface="Calibri"/>
                        </a:rPr>
                        <a:t>U</a:t>
                      </a:r>
                      <a:endParaRPr b="1" sz="1000">
                        <a:latin typeface="Calibri"/>
                        <a:ea typeface="Calibri"/>
                        <a:cs typeface="Calibri"/>
                        <a:sym typeface="Calibri"/>
                      </a:endParaRPr>
                    </a:p>
                  </a:txBody>
                  <a:tcPr marT="0" marB="0" marR="0" marL="0"/>
                </a:tc>
                <a:tc>
                  <a:txBody>
                    <a:bodyPr/>
                    <a:lstStyle/>
                    <a:p>
                      <a:pPr indent="0" lvl="0" marL="65405" marR="0" rtl="0" algn="ctr">
                        <a:spcBef>
                          <a:spcPts val="0"/>
                        </a:spcBef>
                        <a:spcAft>
                          <a:spcPts val="0"/>
                        </a:spcAft>
                        <a:buNone/>
                      </a:pPr>
                      <a:r>
                        <a:rPr b="1" lang="nl-NL" sz="1000">
                          <a:latin typeface="Calibri"/>
                          <a:ea typeface="Calibri"/>
                          <a:cs typeface="Calibri"/>
                          <a:sym typeface="Calibri"/>
                        </a:rPr>
                        <a:t>NUV</a:t>
                      </a:r>
                      <a:endParaRPr b="1" sz="1000">
                        <a:latin typeface="Calibri"/>
                        <a:ea typeface="Calibri"/>
                        <a:cs typeface="Calibri"/>
                        <a:sym typeface="Calibri"/>
                      </a:endParaRPr>
                    </a:p>
                  </a:txBody>
                  <a:tcPr marT="0" marB="0" marR="0" marL="0"/>
                </a:tc>
                <a:tc>
                  <a:txBody>
                    <a:bodyPr/>
                    <a:lstStyle/>
                    <a:p>
                      <a:pPr indent="0" lvl="0" marL="65405" marR="0" rtl="0" algn="ctr">
                        <a:spcBef>
                          <a:spcPts val="0"/>
                        </a:spcBef>
                        <a:spcAft>
                          <a:spcPts val="0"/>
                        </a:spcAft>
                        <a:buNone/>
                      </a:pPr>
                      <a:r>
                        <a:rPr b="1" lang="nl-NL" sz="1000"/>
                        <a:t>Opmerkingen</a:t>
                      </a:r>
                      <a:endParaRPr b="1" sz="1000">
                        <a:latin typeface="Arial"/>
                        <a:ea typeface="Arial"/>
                        <a:cs typeface="Arial"/>
                        <a:sym typeface="Arial"/>
                      </a:endParaRPr>
                    </a:p>
                  </a:txBody>
                  <a:tcPr marT="0" marB="0" marR="0" marL="0"/>
                </a:tc>
              </a:tr>
              <a:tr h="254625">
                <a:tc>
                  <a:txBody>
                    <a:bodyPr/>
                    <a:lstStyle/>
                    <a:p>
                      <a:pPr indent="0" lvl="0" marL="65405" marR="0" rtl="0" algn="l">
                        <a:spcBef>
                          <a:spcPts val="0"/>
                        </a:spcBef>
                        <a:spcAft>
                          <a:spcPts val="0"/>
                        </a:spcAft>
                        <a:buNone/>
                      </a:pPr>
                      <a:r>
                        <a:rPr lang="nl-NL" sz="1000"/>
                        <a:t>1</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nl-NL" sz="1000"/>
                        <a:t>Leraar</a:t>
                      </a:r>
                      <a:endParaRPr sz="1000">
                        <a:latin typeface="Arial"/>
                        <a:ea typeface="Arial"/>
                        <a:cs typeface="Arial"/>
                        <a:sym typeface="Arial"/>
                      </a:endParaRPr>
                    </a:p>
                  </a:txBody>
                  <a:tcPr marT="0" marB="0" marR="0" marL="0"/>
                </a:tc>
                <a:tc>
                  <a:txBody>
                    <a:bodyPr/>
                    <a:lstStyle/>
                    <a:p>
                      <a:pPr indent="0" lvl="0" marL="65405" marR="189230" rtl="0" algn="l">
                        <a:lnSpc>
                          <a:spcPct val="105000"/>
                        </a:lnSpc>
                        <a:spcBef>
                          <a:spcPts val="0"/>
                        </a:spcBef>
                        <a:spcAft>
                          <a:spcPts val="0"/>
                        </a:spcAft>
                        <a:buNone/>
                      </a:pPr>
                      <a:r>
                        <a:rPr lang="nl-NL" sz="1000"/>
                        <a:t>Is het oké om dieren in een dierentuin te houden? Bespreek met je partner</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r>
              <a:tr h="171450">
                <a:tc>
                  <a:txBody>
                    <a:bodyPr/>
                    <a:lstStyle/>
                    <a:p>
                      <a:pPr indent="0" lvl="0" marL="65405" marR="0" rtl="0" algn="l">
                        <a:spcBef>
                          <a:spcPts val="0"/>
                        </a:spcBef>
                        <a:spcAft>
                          <a:spcPts val="0"/>
                        </a:spcAft>
                        <a:buNone/>
                      </a:pPr>
                      <a:r>
                        <a:rPr lang="nl-NL" sz="1000"/>
                        <a:t>2</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nl-NL" sz="1000"/>
                        <a:t>student 14</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nl-NL" sz="1000"/>
                        <a:t>Ik ga nee doen, in het midden</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r>
              <a:tr h="171450">
                <a:tc>
                  <a:txBody>
                    <a:bodyPr/>
                    <a:lstStyle/>
                    <a:p>
                      <a:pPr indent="0" lvl="0" marL="65405" marR="0" rtl="0" algn="l">
                        <a:spcBef>
                          <a:spcPts val="0"/>
                        </a:spcBef>
                        <a:spcAft>
                          <a:spcPts val="0"/>
                        </a:spcAft>
                        <a:buNone/>
                      </a:pPr>
                      <a:r>
                        <a:rPr lang="nl-NL" sz="1000"/>
                        <a:t>3</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nl-NL" sz="1000"/>
                        <a:t>student 29</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nl-NL" sz="1000"/>
                        <a:t>midden</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r>
              <a:tr h="171450">
                <a:tc>
                  <a:txBody>
                    <a:bodyPr/>
                    <a:lstStyle/>
                    <a:p>
                      <a:pPr indent="0" lvl="0" marL="65405" marR="0" rtl="0" algn="l">
                        <a:spcBef>
                          <a:spcPts val="0"/>
                        </a:spcBef>
                        <a:spcAft>
                          <a:spcPts val="0"/>
                        </a:spcAft>
                        <a:buNone/>
                      </a:pPr>
                      <a:r>
                        <a:rPr lang="nl-NL" sz="1000"/>
                        <a:t>4</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nl-NL" sz="1000"/>
                        <a:t>student 14</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nl-NL" sz="1000"/>
                        <a:t>Midden</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r>
              <a:tr h="171450">
                <a:tc>
                  <a:txBody>
                    <a:bodyPr/>
                    <a:lstStyle/>
                    <a:p>
                      <a:pPr indent="0" lvl="0" marL="65405" marR="0" rtl="0" algn="l">
                        <a:spcBef>
                          <a:spcPts val="0"/>
                        </a:spcBef>
                        <a:spcAft>
                          <a:spcPts val="0"/>
                        </a:spcAft>
                        <a:buNone/>
                      </a:pPr>
                      <a:r>
                        <a:rPr lang="nl-NL" sz="1000"/>
                        <a:t>5</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nl-NL" sz="1000"/>
                        <a:t>Leraar</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nl-NL" sz="1000"/>
                        <a:t>Vertel me waarom</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nl-NL" sz="1000">
                          <a:latin typeface="Calibri"/>
                          <a:ea typeface="Calibri"/>
                          <a:cs typeface="Calibri"/>
                          <a:sym typeface="Calibri"/>
                        </a:rPr>
                        <a:t>NUV</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r>
              <a:tr h="376825">
                <a:tc>
                  <a:txBody>
                    <a:bodyPr/>
                    <a:lstStyle/>
                    <a:p>
                      <a:pPr indent="0" lvl="0" marL="65405" marR="0" rtl="0" algn="l">
                        <a:spcBef>
                          <a:spcPts val="0"/>
                        </a:spcBef>
                        <a:spcAft>
                          <a:spcPts val="0"/>
                        </a:spcAft>
                        <a:buNone/>
                      </a:pPr>
                      <a:r>
                        <a:rPr lang="nl-NL" sz="1000"/>
                        <a:t>6</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nl-NL" sz="1000"/>
                        <a:t>Student 14</a:t>
                      </a:r>
                      <a:endParaRPr sz="1000">
                        <a:latin typeface="Arial"/>
                        <a:ea typeface="Arial"/>
                        <a:cs typeface="Arial"/>
                        <a:sym typeface="Arial"/>
                      </a:endParaRPr>
                    </a:p>
                  </a:txBody>
                  <a:tcPr marT="0" marB="0" marR="0" marL="0"/>
                </a:tc>
                <a:tc>
                  <a:txBody>
                    <a:bodyPr/>
                    <a:lstStyle/>
                    <a:p>
                      <a:pPr indent="0" lvl="0" marL="65405" marR="290195" rtl="0" algn="l">
                        <a:lnSpc>
                          <a:spcPct val="105000"/>
                        </a:lnSpc>
                        <a:spcBef>
                          <a:spcPts val="0"/>
                        </a:spcBef>
                        <a:spcAft>
                          <a:spcPts val="0"/>
                        </a:spcAft>
                        <a:buNone/>
                      </a:pPr>
                      <a:r>
                        <a:rPr lang="nl-NL" sz="1000"/>
                        <a:t>Eh, omdat ze mensen niet kunnen aanvallen, ze kunnen mensen zo bang maken.</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r>
              <a:tr h="171450">
                <a:tc>
                  <a:txBody>
                    <a:bodyPr/>
                    <a:lstStyle/>
                    <a:p>
                      <a:pPr indent="0" lvl="0" marL="65405" marR="0" rtl="0" algn="l">
                        <a:spcBef>
                          <a:spcPts val="0"/>
                        </a:spcBef>
                        <a:spcAft>
                          <a:spcPts val="0"/>
                        </a:spcAft>
                        <a:buNone/>
                      </a:pPr>
                      <a:r>
                        <a:rPr lang="nl-NL" sz="1000"/>
                        <a:t>7</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nl-NL" sz="1000"/>
                        <a:t>Leraar</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nl-NL" sz="1000"/>
                        <a:t>Vertel me meer</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nl-NL" sz="1000">
                          <a:latin typeface="Calibri"/>
                          <a:ea typeface="Calibri"/>
                          <a:cs typeface="Calibri"/>
                          <a:sym typeface="Calibri"/>
                        </a:rPr>
                        <a:t>NUV</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r>
              <a:tr h="634025">
                <a:tc>
                  <a:txBody>
                    <a:bodyPr/>
                    <a:lstStyle/>
                    <a:p>
                      <a:pPr indent="0" lvl="0" marL="65405" marR="0" rtl="0" algn="l">
                        <a:spcBef>
                          <a:spcPts val="0"/>
                        </a:spcBef>
                        <a:spcAft>
                          <a:spcPts val="0"/>
                        </a:spcAft>
                        <a:buNone/>
                      </a:pPr>
                      <a:r>
                        <a:rPr lang="nl-NL" sz="1000"/>
                        <a:t>8</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nl-NL" sz="1000"/>
                        <a:t>Student 14</a:t>
                      </a:r>
                      <a:endParaRPr sz="1000">
                        <a:latin typeface="Arial"/>
                        <a:ea typeface="Arial"/>
                        <a:cs typeface="Arial"/>
                        <a:sym typeface="Arial"/>
                      </a:endParaRPr>
                    </a:p>
                  </a:txBody>
                  <a:tcPr marT="0" marB="0" marR="0" marL="0"/>
                </a:tc>
                <a:tc>
                  <a:txBody>
                    <a:bodyPr/>
                    <a:lstStyle/>
                    <a:p>
                      <a:pPr indent="0" lvl="0" marL="65405" marR="120015" rtl="0" algn="l">
                        <a:lnSpc>
                          <a:spcPct val="105000"/>
                        </a:lnSpc>
                        <a:spcBef>
                          <a:spcPts val="0"/>
                        </a:spcBef>
                        <a:spcAft>
                          <a:spcPts val="0"/>
                        </a:spcAft>
                        <a:buNone/>
                      </a:pPr>
                      <a:r>
                        <a:rPr lang="nl-NL" sz="1000"/>
                        <a:t>En omdat ze het misschien leuk vinden om mensen in het hoofd te bijten als ze het hoofd moeten bieden(?). Ik heb een video gezien waarin een heel grote vogel het hoofd van een jongen afbeet, maar de jongen zou sterven.</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nl-NL" sz="1000"/>
                        <a:t>B</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r>
              <a:tr h="376825">
                <a:tc>
                  <a:txBody>
                    <a:bodyPr/>
                    <a:lstStyle/>
                    <a:p>
                      <a:pPr indent="0" lvl="0" marL="65405" marR="0" rtl="0" algn="l">
                        <a:spcBef>
                          <a:spcPts val="0"/>
                        </a:spcBef>
                        <a:spcAft>
                          <a:spcPts val="0"/>
                        </a:spcAft>
                        <a:buNone/>
                      </a:pPr>
                      <a:r>
                        <a:rPr lang="nl-NL" sz="1000"/>
                        <a:t>9</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nl-NL" sz="1000"/>
                        <a:t>Leraar</a:t>
                      </a:r>
                      <a:endParaRPr sz="1000">
                        <a:latin typeface="Arial"/>
                        <a:ea typeface="Arial"/>
                        <a:cs typeface="Arial"/>
                        <a:sym typeface="Arial"/>
                      </a:endParaRPr>
                    </a:p>
                  </a:txBody>
                  <a:tcPr marT="0" marB="0" marR="0" marL="0"/>
                </a:tc>
                <a:tc>
                  <a:txBody>
                    <a:bodyPr/>
                    <a:lstStyle/>
                    <a:p>
                      <a:pPr indent="0" lvl="0" marL="65405" marR="492125" rtl="0" algn="l">
                        <a:lnSpc>
                          <a:spcPct val="105000"/>
                        </a:lnSpc>
                        <a:spcBef>
                          <a:spcPts val="0"/>
                        </a:spcBef>
                        <a:spcAft>
                          <a:spcPts val="0"/>
                        </a:spcAft>
                        <a:buNone/>
                      </a:pPr>
                      <a:r>
                        <a:rPr lang="nl-NL" sz="1000"/>
                        <a:t>OK, (naam kind) ben je het eens of oneens met (naam kind)?</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nl-NL" sz="1000">
                          <a:latin typeface="Calibri"/>
                          <a:ea typeface="Calibri"/>
                          <a:cs typeface="Calibri"/>
                          <a:sym typeface="Calibri"/>
                        </a:rPr>
                        <a:t>NUV</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r>
              <a:tr h="171450">
                <a:tc>
                  <a:txBody>
                    <a:bodyPr/>
                    <a:lstStyle/>
                    <a:p>
                      <a:pPr indent="0" lvl="0" marL="65405" marR="0" rtl="0" algn="l">
                        <a:spcBef>
                          <a:spcPts val="0"/>
                        </a:spcBef>
                        <a:spcAft>
                          <a:spcPts val="0"/>
                        </a:spcAft>
                        <a:buNone/>
                      </a:pPr>
                      <a:r>
                        <a:rPr lang="nl-NL" sz="1000"/>
                        <a:t>10</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nl-NL" sz="1000"/>
                        <a:t>student 29</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nl-NL" sz="1000"/>
                        <a:t>eens</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r>
              <a:tr h="171450">
                <a:tc>
                  <a:txBody>
                    <a:bodyPr/>
                    <a:lstStyle/>
                    <a:p>
                      <a:pPr indent="0" lvl="0" marL="65405" marR="0" rtl="0" algn="l">
                        <a:spcBef>
                          <a:spcPts val="0"/>
                        </a:spcBef>
                        <a:spcAft>
                          <a:spcPts val="0"/>
                        </a:spcAft>
                        <a:buNone/>
                      </a:pPr>
                      <a:r>
                        <a:rPr lang="nl-NL" sz="1000"/>
                        <a:t>11</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nl-NL" sz="1000"/>
                        <a:t>Leraar</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nl-NL" sz="1000"/>
                        <a:t>Oh ja? waarom?</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r>
              <a:tr h="499425">
                <a:tc>
                  <a:txBody>
                    <a:bodyPr/>
                    <a:lstStyle/>
                    <a:p>
                      <a:pPr indent="0" lvl="0" marL="65405" marR="0" rtl="0" algn="l">
                        <a:spcBef>
                          <a:spcPts val="0"/>
                        </a:spcBef>
                        <a:spcAft>
                          <a:spcPts val="0"/>
                        </a:spcAft>
                        <a:buNone/>
                      </a:pPr>
                      <a:r>
                        <a:rPr lang="nl-NL" sz="1000"/>
                        <a:t>12</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nl-NL" sz="1000"/>
                        <a:t>student 29</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nl-NL" sz="1000"/>
                        <a:t>Haalt schouders op</a:t>
                      </a:r>
                      <a:br>
                        <a:rPr lang="nl-NL" sz="1000"/>
                      </a:br>
                      <a:r>
                        <a:rPr lang="nl-NL" sz="1000"/>
                        <a:t>Ik was het vergeten</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65405" marR="50800" rtl="0" algn="l">
                        <a:lnSpc>
                          <a:spcPct val="105000"/>
                        </a:lnSpc>
                        <a:spcBef>
                          <a:spcPts val="0"/>
                        </a:spcBef>
                        <a:spcAft>
                          <a:spcPts val="0"/>
                        </a:spcAft>
                        <a:buNone/>
                      </a:pPr>
                      <a:r>
                        <a:rPr lang="nl-NL" sz="1000"/>
                        <a:t>Verlegen, over het algemeen terughoudend om bij te dragen aan de dialoog.</a:t>
                      </a:r>
                      <a:endParaRPr sz="1000">
                        <a:latin typeface="Arial"/>
                        <a:ea typeface="Arial"/>
                        <a:cs typeface="Arial"/>
                        <a:sym typeface="Arial"/>
                      </a:endParaRPr>
                    </a:p>
                  </a:txBody>
                  <a:tcPr marT="0" marB="0" marR="0" marL="0"/>
                </a:tc>
              </a:tr>
              <a:tr h="379650">
                <a:tc>
                  <a:txBody>
                    <a:bodyPr/>
                    <a:lstStyle/>
                    <a:p>
                      <a:pPr indent="0" lvl="0" marL="65405" marR="0" rtl="0" algn="l">
                        <a:spcBef>
                          <a:spcPts val="0"/>
                        </a:spcBef>
                        <a:spcAft>
                          <a:spcPts val="0"/>
                        </a:spcAft>
                        <a:buNone/>
                      </a:pPr>
                      <a:r>
                        <a:rPr lang="nl-NL" sz="1000"/>
                        <a:t>13</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nl-NL" sz="1000"/>
                        <a:t>Leraar</a:t>
                      </a:r>
                      <a:endParaRPr sz="1000">
                        <a:latin typeface="Arial"/>
                        <a:ea typeface="Arial"/>
                        <a:cs typeface="Arial"/>
                        <a:sym typeface="Arial"/>
                      </a:endParaRPr>
                    </a:p>
                  </a:txBody>
                  <a:tcPr marT="0" marB="0" marR="0" marL="0"/>
                </a:tc>
                <a:tc>
                  <a:txBody>
                    <a:bodyPr/>
                    <a:lstStyle/>
                    <a:p>
                      <a:pPr indent="0" lvl="0" marL="65405" marR="105410" rtl="0" algn="l">
                        <a:lnSpc>
                          <a:spcPct val="105000"/>
                        </a:lnSpc>
                        <a:spcBef>
                          <a:spcPts val="0"/>
                        </a:spcBef>
                        <a:spcAft>
                          <a:spcPts val="0"/>
                        </a:spcAft>
                        <a:buNone/>
                      </a:pPr>
                      <a:r>
                        <a:rPr lang="nl-NL" sz="1000"/>
                        <a:t>De hele klas aanspreken – herinnering om bij de les te blijven</a:t>
                      </a:r>
                      <a:br>
                        <a:rPr lang="nl-NL" sz="1000"/>
                      </a:br>
                      <a:r>
                        <a:rPr lang="nl-NL" sz="1000"/>
                        <a:t>Is het oké om dieren in dierentuinen te houden?</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r>
              <a:tr h="171950">
                <a:tc>
                  <a:txBody>
                    <a:bodyPr/>
                    <a:lstStyle/>
                    <a:p>
                      <a:pPr indent="0" lvl="0" marL="65405" marR="0" rtl="0" algn="l">
                        <a:spcBef>
                          <a:spcPts val="0"/>
                        </a:spcBef>
                        <a:spcAft>
                          <a:spcPts val="0"/>
                        </a:spcAft>
                        <a:buNone/>
                      </a:pPr>
                      <a:r>
                        <a:rPr lang="nl-NL" sz="1000"/>
                        <a:t>14</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nl-NL" sz="1000"/>
                        <a:t>student 5</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nl-NL" sz="1000"/>
                        <a:t>Ja maar nee</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r>
              <a:tr h="171450">
                <a:tc>
                  <a:txBody>
                    <a:bodyPr/>
                    <a:lstStyle/>
                    <a:p>
                      <a:pPr indent="0" lvl="0" marL="65405" marR="0" rtl="0" algn="l">
                        <a:spcBef>
                          <a:spcPts val="0"/>
                        </a:spcBef>
                        <a:spcAft>
                          <a:spcPts val="0"/>
                        </a:spcAft>
                        <a:buNone/>
                      </a:pPr>
                      <a:r>
                        <a:rPr lang="nl-NL" sz="1000"/>
                        <a:t>15</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nl-NL" sz="1000"/>
                        <a:t>Leraar</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nl-NL" sz="1000"/>
                        <a:t>Ooo vertel me meer, vertel me meer</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nl-NL" sz="1000">
                          <a:latin typeface="Calibri"/>
                          <a:ea typeface="Calibri"/>
                          <a:cs typeface="Calibri"/>
                          <a:sym typeface="Calibri"/>
                        </a:rPr>
                        <a:t>NUV</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r>
              <a:tr h="634025">
                <a:tc>
                  <a:txBody>
                    <a:bodyPr/>
                    <a:lstStyle/>
                    <a:p>
                      <a:pPr indent="0" lvl="0" marL="65405" marR="0" rtl="0" algn="l">
                        <a:spcBef>
                          <a:spcPts val="0"/>
                        </a:spcBef>
                        <a:spcAft>
                          <a:spcPts val="0"/>
                        </a:spcAft>
                        <a:buNone/>
                      </a:pPr>
                      <a:r>
                        <a:rPr lang="nl-NL" sz="1000"/>
                        <a:t>16</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nl-NL" sz="1000"/>
                        <a:t>student5</a:t>
                      </a:r>
                      <a:endParaRPr sz="1000">
                        <a:latin typeface="Arial"/>
                        <a:ea typeface="Arial"/>
                        <a:cs typeface="Arial"/>
                        <a:sym typeface="Arial"/>
                      </a:endParaRPr>
                    </a:p>
                  </a:txBody>
                  <a:tcPr marT="0" marB="0" marR="0" marL="0"/>
                </a:tc>
                <a:tc>
                  <a:txBody>
                    <a:bodyPr/>
                    <a:lstStyle/>
                    <a:p>
                      <a:pPr indent="0" lvl="0" marL="65405" marR="63500" rtl="0" algn="l">
                        <a:lnSpc>
                          <a:spcPct val="105000"/>
                        </a:lnSpc>
                        <a:spcBef>
                          <a:spcPts val="0"/>
                        </a:spcBef>
                        <a:spcAft>
                          <a:spcPts val="0"/>
                        </a:spcAft>
                        <a:buNone/>
                      </a:pPr>
                      <a:r>
                        <a:rPr lang="nl-NL" sz="1000"/>
                        <a:t>Omdat ze eruit komen en ze naar buiten kunnen komen en iemand kunnen opeten en als ze er niet in zijn, kan iemand vergeten ze eten te geven en dan kunnen ze sterven.</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nl-NL" sz="1000"/>
                        <a:t>B</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r>
              <a:tr h="376825">
                <a:tc>
                  <a:txBody>
                    <a:bodyPr/>
                    <a:lstStyle/>
                    <a:p>
                      <a:pPr indent="0" lvl="0" marL="65405" marR="0" rtl="0" algn="l">
                        <a:spcBef>
                          <a:spcPts val="0"/>
                        </a:spcBef>
                        <a:spcAft>
                          <a:spcPts val="0"/>
                        </a:spcAft>
                        <a:buNone/>
                      </a:pPr>
                      <a:r>
                        <a:rPr lang="nl-NL" sz="1000"/>
                        <a:t>17</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nl-NL" sz="1000"/>
                        <a:t>Leraar</a:t>
                      </a:r>
                      <a:endParaRPr sz="1000">
                        <a:latin typeface="Arial"/>
                        <a:ea typeface="Arial"/>
                        <a:cs typeface="Arial"/>
                        <a:sym typeface="Arial"/>
                      </a:endParaRPr>
                    </a:p>
                  </a:txBody>
                  <a:tcPr marT="0" marB="0" marR="0" marL="0"/>
                </a:tc>
                <a:tc>
                  <a:txBody>
                    <a:bodyPr/>
                    <a:lstStyle/>
                    <a:p>
                      <a:pPr indent="0" lvl="0" marL="65405" marR="178435" rtl="0" algn="l">
                        <a:lnSpc>
                          <a:spcPct val="105000"/>
                        </a:lnSpc>
                        <a:spcBef>
                          <a:spcPts val="0"/>
                        </a:spcBef>
                        <a:spcAft>
                          <a:spcPts val="0"/>
                        </a:spcAft>
                        <a:buNone/>
                      </a:pPr>
                      <a:r>
                        <a:rPr lang="nl-NL" sz="1000"/>
                        <a:t>Ok, (naam van het kind), wat denk je van wat (naam van het kind) net zei?</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c>
                  <a:txBody>
                    <a:bodyPr/>
                    <a:lstStyle/>
                    <a:p>
                      <a:pPr indent="0" lvl="0" marL="65405" marR="0" rtl="0" algn="l">
                        <a:spcBef>
                          <a:spcPts val="0"/>
                        </a:spcBef>
                        <a:spcAft>
                          <a:spcPts val="0"/>
                        </a:spcAft>
                        <a:buNone/>
                      </a:pPr>
                      <a:r>
                        <a:rPr lang="nl-NL" sz="1000">
                          <a:latin typeface="Calibri"/>
                          <a:ea typeface="Calibri"/>
                          <a:cs typeface="Calibri"/>
                          <a:sym typeface="Calibri"/>
                        </a:rPr>
                        <a:t>NUV</a:t>
                      </a:r>
                      <a:endParaRPr sz="1000">
                        <a:latin typeface="Arial"/>
                        <a:ea typeface="Arial"/>
                        <a:cs typeface="Arial"/>
                        <a:sym typeface="Arial"/>
                      </a:endParaRPr>
                    </a:p>
                  </a:txBody>
                  <a:tcPr marT="0" marB="0" marR="0" marL="0"/>
                </a:tc>
                <a:tc>
                  <a:txBody>
                    <a:bodyPr/>
                    <a:lstStyle/>
                    <a:p>
                      <a:pPr indent="0" lvl="0" marL="0" marR="0" rtl="0" algn="l">
                        <a:spcBef>
                          <a:spcPts val="0"/>
                        </a:spcBef>
                        <a:spcAft>
                          <a:spcPts val="0"/>
                        </a:spcAft>
                        <a:buNone/>
                      </a:pPr>
                      <a:r>
                        <a:rPr lang="nl-NL" sz="1000"/>
                        <a:t> </a:t>
                      </a:r>
                      <a:endParaRPr sz="1000">
                        <a:latin typeface="Arial"/>
                        <a:ea typeface="Arial"/>
                        <a:cs typeface="Arial"/>
                        <a:sym typeface="Arial"/>
                      </a:endParaRPr>
                    </a:p>
                  </a:txBody>
                  <a:tcPr marT="0" marB="0" marR="0" marL="0"/>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65" name="Shape 865"/>
        <p:cNvGrpSpPr/>
        <p:nvPr/>
      </p:nvGrpSpPr>
      <p:grpSpPr>
        <a:xfrm>
          <a:off x="0" y="0"/>
          <a:ext cx="0" cy="0"/>
          <a:chOff x="0" y="0"/>
          <a:chExt cx="0" cy="0"/>
        </a:xfrm>
      </p:grpSpPr>
      <p:sp>
        <p:nvSpPr>
          <p:cNvPr id="866" name="Google Shape;866;p59"/>
          <p:cNvSpPr/>
          <p:nvPr/>
        </p:nvSpPr>
        <p:spPr>
          <a:xfrm>
            <a:off x="325654" y="581025"/>
            <a:ext cx="4699000" cy="6403452"/>
          </a:xfrm>
          <a:custGeom>
            <a:rect b="b" l="l" r="r" t="t"/>
            <a:pathLst>
              <a:path extrusionOk="0" h="6611620" w="4699000">
                <a:moveTo>
                  <a:pt x="0" y="0"/>
                </a:moveTo>
                <a:lnTo>
                  <a:pt x="4698888" y="0"/>
                </a:lnTo>
                <a:lnTo>
                  <a:pt x="4698888" y="6611167"/>
                </a:lnTo>
                <a:lnTo>
                  <a:pt x="0" y="6611167"/>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67" name="Google Shape;867;p59"/>
          <p:cNvSpPr txBox="1"/>
          <p:nvPr/>
        </p:nvSpPr>
        <p:spPr>
          <a:xfrm>
            <a:off x="423043" y="739528"/>
            <a:ext cx="4490720" cy="4678204"/>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nl-NL" sz="1400">
                <a:solidFill>
                  <a:schemeClr val="dk1"/>
                </a:solidFill>
                <a:latin typeface="Arial"/>
                <a:ea typeface="Arial"/>
                <a:cs typeface="Arial"/>
                <a:sym typeface="Arial"/>
              </a:rPr>
              <a:t>2B: Time-sampling codering voor groepswerk</a:t>
            </a:r>
            <a:br>
              <a:rPr b="1" lang="nl-NL" sz="1400">
                <a:solidFill>
                  <a:schemeClr val="dk1"/>
                </a:solidFill>
                <a:latin typeface="Arial"/>
                <a:ea typeface="Arial"/>
                <a:cs typeface="Arial"/>
                <a:sym typeface="Arial"/>
              </a:rPr>
            </a:br>
            <a:r>
              <a:rPr b="1" lang="nl-NL" sz="1400">
                <a:solidFill>
                  <a:schemeClr val="dk1"/>
                </a:solidFill>
                <a:latin typeface="Arial"/>
                <a:ea typeface="Arial"/>
                <a:cs typeface="Arial"/>
                <a:sym typeface="Arial"/>
              </a:rPr>
              <a:t> </a:t>
            </a:r>
            <a:r>
              <a:rPr lang="nl-NL" sz="1200">
                <a:solidFill>
                  <a:schemeClr val="dk1"/>
                </a:solidFill>
                <a:latin typeface="Arimo"/>
                <a:ea typeface="Arimo"/>
                <a:cs typeface="Arimo"/>
                <a:sym typeface="Arimo"/>
              </a:rPr>
              <a:t>‘Time sampling' is een veelgebruikte techniek van onderzoekers. Het betekent simpelweg het samplen van gebeurtenissen met regelmatige tijdsintervallen tijdens een aflevering of hele les, in plaats van de hele tijd op te nemen. Je noteert niet alles, maar het geeft je een algemeen beeld van wat er aan de hand is. Het vermindert ook de vraag naar live codering omdat uw observatievensters kort zijn.</a:t>
            </a:r>
            <a:endParaRPr/>
          </a:p>
          <a:p>
            <a:pPr indent="0" lvl="0" marL="12700" marR="0" rtl="0" algn="l">
              <a:lnSpc>
                <a:spcPct val="100000"/>
              </a:lnSpc>
              <a:spcBef>
                <a:spcPts val="0"/>
              </a:spcBef>
              <a:spcAft>
                <a:spcPts val="0"/>
              </a:spcAft>
              <a:buNone/>
            </a:pP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Toelichtingen:</a:t>
            </a:r>
            <a:endParaRPr/>
          </a:p>
          <a:p>
            <a:pPr indent="0" lvl="0" marL="12700" marR="0" rtl="0" algn="l">
              <a:lnSpc>
                <a:spcPct val="100000"/>
              </a:lnSpc>
              <a:spcBef>
                <a:spcPts val="0"/>
              </a:spcBef>
              <a:spcAft>
                <a:spcPts val="0"/>
              </a:spcAft>
              <a:buNone/>
            </a:pPr>
            <a:r>
              <a:t/>
            </a:r>
            <a:endParaRPr sz="1200">
              <a:solidFill>
                <a:schemeClr val="dk1"/>
              </a:solidFill>
              <a:latin typeface="Arimo"/>
              <a:ea typeface="Arimo"/>
              <a:cs typeface="Arimo"/>
              <a:sym typeface="Arimo"/>
            </a:endParaRPr>
          </a:p>
          <a:p>
            <a:pPr indent="-171450" lvl="0" marL="184150" marR="0" rtl="0" algn="l">
              <a:lnSpc>
                <a:spcPct val="100000"/>
              </a:lnSpc>
              <a:spcBef>
                <a:spcPts val="0"/>
              </a:spcBef>
              <a:spcAft>
                <a:spcPts val="0"/>
              </a:spcAft>
              <a:buClr>
                <a:schemeClr val="dk1"/>
              </a:buClr>
              <a:buSzPts val="1200"/>
              <a:buFont typeface="Arial"/>
              <a:buChar char="•"/>
            </a:pPr>
            <a:r>
              <a:rPr lang="nl-NL" sz="1200">
                <a:solidFill>
                  <a:schemeClr val="dk1"/>
                </a:solidFill>
                <a:latin typeface="Arimo"/>
                <a:ea typeface="Arimo"/>
                <a:cs typeface="Arimo"/>
                <a:sym typeface="Arimo"/>
              </a:rPr>
              <a:t>Waarnemingen hebben een 'actieve' en een 'rustfase'. Elke actieve fase is het tijdvenster waarin u de codes noteert die u hoort</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U kunt beslissen hoe lang u het observatievenster wilt hebben, maar ze moeten kort zijn om ervoor te zorgen dat de observatie niet te veeleisend is (bijv. 1 min: 40 seconden codering + 20 seconden rust)</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Vink het relevante coderingsvakje aan als de student die code gebruikt tijdens het observatievenster</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In plaats van aan te vinken, kun je ervoor kiezen om elke keer dat de student de code gebruikt te tellen, maar houd er rekening mee dat dit moeilijker is om te doen</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Je zou ervoor kunnen kiezen om de interactie te filmen als een 'back-up' om later te bekijken</a:t>
            </a:r>
            <a:endParaRPr sz="1200">
              <a:solidFill>
                <a:schemeClr val="dk1"/>
              </a:solidFill>
              <a:latin typeface="Arimo"/>
              <a:ea typeface="Arimo"/>
              <a:cs typeface="Arimo"/>
              <a:sym typeface="Arimo"/>
            </a:endParaRPr>
          </a:p>
        </p:txBody>
      </p:sp>
      <p:sp>
        <p:nvSpPr>
          <p:cNvPr id="868" name="Google Shape;868;p59"/>
          <p:cNvSpPr txBox="1"/>
          <p:nvPr/>
        </p:nvSpPr>
        <p:spPr>
          <a:xfrm>
            <a:off x="455213" y="6045164"/>
            <a:ext cx="4288790" cy="753540"/>
          </a:xfrm>
          <a:prstGeom prst="rect">
            <a:avLst/>
          </a:prstGeom>
          <a:noFill/>
          <a:ln>
            <a:noFill/>
          </a:ln>
        </p:spPr>
        <p:txBody>
          <a:bodyPr anchorCtr="0" anchor="t" bIns="0" lIns="0" spcFirstLastPara="1" rIns="0" wrap="square" tIns="0">
            <a:spAutoFit/>
          </a:bodyPr>
          <a:lstStyle/>
          <a:p>
            <a:pPr indent="-12700" lvl="0" marL="12700" marR="5080" rtl="0" algn="l">
              <a:lnSpc>
                <a:spcPct val="101699"/>
              </a:lnSpc>
              <a:spcBef>
                <a:spcPts val="0"/>
              </a:spcBef>
              <a:spcAft>
                <a:spcPts val="0"/>
              </a:spcAft>
              <a:buNone/>
            </a:pPr>
            <a:r>
              <a:rPr b="1" lang="nl-NL" sz="1200">
                <a:solidFill>
                  <a:schemeClr val="dk1"/>
                </a:solidFill>
                <a:latin typeface="Arial"/>
                <a:ea typeface="Arial"/>
                <a:cs typeface="Arial"/>
                <a:sym typeface="Arial"/>
              </a:rPr>
              <a:t>        Een downloadbare time-sampling template is beschikbaar op onze </a:t>
            </a:r>
            <a:r>
              <a:rPr b="1" lang="nl-NL" sz="1200" u="sng">
                <a:solidFill>
                  <a:schemeClr val="hlink"/>
                </a:solidFill>
                <a:latin typeface="Arial"/>
                <a:ea typeface="Arial"/>
                <a:cs typeface="Arial"/>
                <a:sym typeface="Arial"/>
                <a:hlinkClick r:id="rId3"/>
              </a:rPr>
              <a:t>website</a:t>
            </a:r>
            <a:r>
              <a:rPr b="1" lang="nl-NL" sz="1200">
                <a:solidFill>
                  <a:schemeClr val="dk1"/>
                </a:solidFill>
                <a:latin typeface="Arial"/>
                <a:ea typeface="Arial"/>
                <a:cs typeface="Arial"/>
                <a:sym typeface="Arial"/>
              </a:rPr>
              <a:t>.</a:t>
            </a:r>
            <a:br>
              <a:rPr b="1" lang="nl-NL" sz="1200">
                <a:solidFill>
                  <a:schemeClr val="dk1"/>
                </a:solidFill>
                <a:latin typeface="Arial"/>
                <a:ea typeface="Arial"/>
                <a:cs typeface="Arial"/>
                <a:sym typeface="Arial"/>
              </a:rPr>
            </a:br>
            <a:r>
              <a:rPr lang="nl-NL" sz="1200">
                <a:solidFill>
                  <a:schemeClr val="dk1"/>
                </a:solidFill>
                <a:latin typeface="Arimo"/>
                <a:ea typeface="Arimo"/>
                <a:cs typeface="Arimo"/>
                <a:sym typeface="Arimo"/>
              </a:rPr>
              <a:t>Op de volgende pagina ziet u een voorbeeld van een voltooide sjabloon</a:t>
            </a:r>
            <a:endParaRPr sz="1200">
              <a:solidFill>
                <a:schemeClr val="dk1"/>
              </a:solidFill>
              <a:latin typeface="Arimo"/>
              <a:ea typeface="Arimo"/>
              <a:cs typeface="Arimo"/>
              <a:sym typeface="Arimo"/>
            </a:endParaRPr>
          </a:p>
        </p:txBody>
      </p:sp>
      <p:sp>
        <p:nvSpPr>
          <p:cNvPr id="869" name="Google Shape;869;p59"/>
          <p:cNvSpPr/>
          <p:nvPr/>
        </p:nvSpPr>
        <p:spPr>
          <a:xfrm>
            <a:off x="6001264" y="1497203"/>
            <a:ext cx="1891664" cy="867410"/>
          </a:xfrm>
          <a:custGeom>
            <a:rect b="b" l="l" r="r" t="t"/>
            <a:pathLst>
              <a:path extrusionOk="0" h="867410" w="1891665">
                <a:moveTo>
                  <a:pt x="1747088" y="0"/>
                </a:moveTo>
                <a:lnTo>
                  <a:pt x="144576" y="0"/>
                </a:lnTo>
                <a:lnTo>
                  <a:pt x="98875" y="7370"/>
                </a:lnTo>
                <a:lnTo>
                  <a:pt x="59187" y="27895"/>
                </a:lnTo>
                <a:lnTo>
                  <a:pt x="27892" y="59192"/>
                </a:lnTo>
                <a:lnTo>
                  <a:pt x="7369" y="98880"/>
                </a:lnTo>
                <a:lnTo>
                  <a:pt x="0" y="144576"/>
                </a:lnTo>
                <a:lnTo>
                  <a:pt x="0" y="722845"/>
                </a:lnTo>
                <a:lnTo>
                  <a:pt x="7369" y="768542"/>
                </a:lnTo>
                <a:lnTo>
                  <a:pt x="27892" y="808229"/>
                </a:lnTo>
                <a:lnTo>
                  <a:pt x="59187" y="839526"/>
                </a:lnTo>
                <a:lnTo>
                  <a:pt x="98875" y="860051"/>
                </a:lnTo>
                <a:lnTo>
                  <a:pt x="144576" y="867422"/>
                </a:lnTo>
                <a:lnTo>
                  <a:pt x="1747088" y="867422"/>
                </a:lnTo>
                <a:lnTo>
                  <a:pt x="1792784" y="860051"/>
                </a:lnTo>
                <a:lnTo>
                  <a:pt x="1832472" y="839526"/>
                </a:lnTo>
                <a:lnTo>
                  <a:pt x="1863769" y="808229"/>
                </a:lnTo>
                <a:lnTo>
                  <a:pt x="1884294" y="768542"/>
                </a:lnTo>
                <a:lnTo>
                  <a:pt x="1891664" y="722845"/>
                </a:lnTo>
                <a:lnTo>
                  <a:pt x="1891664" y="144576"/>
                </a:lnTo>
                <a:lnTo>
                  <a:pt x="1884294" y="98880"/>
                </a:lnTo>
                <a:lnTo>
                  <a:pt x="1863769" y="59192"/>
                </a:lnTo>
                <a:lnTo>
                  <a:pt x="1832472" y="27895"/>
                </a:lnTo>
                <a:lnTo>
                  <a:pt x="1792784" y="7370"/>
                </a:lnTo>
                <a:lnTo>
                  <a:pt x="1747088"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0" name="Google Shape;870;p59"/>
          <p:cNvSpPr txBox="1"/>
          <p:nvPr/>
        </p:nvSpPr>
        <p:spPr>
          <a:xfrm>
            <a:off x="6055748" y="1526877"/>
            <a:ext cx="1658620" cy="980397"/>
          </a:xfrm>
          <a:prstGeom prst="rect">
            <a:avLst/>
          </a:prstGeom>
          <a:noFill/>
          <a:ln>
            <a:noFill/>
          </a:ln>
        </p:spPr>
        <p:txBody>
          <a:bodyPr anchorCtr="0" anchor="t" bIns="0" lIns="0" spcFirstLastPara="1" rIns="0" wrap="square" tIns="31100">
            <a:spAutoFit/>
          </a:bodyPr>
          <a:lstStyle/>
          <a:p>
            <a:pPr indent="0" lvl="0" marL="12700" marR="0" rtl="0" algn="l">
              <a:lnSpc>
                <a:spcPct val="100000"/>
              </a:lnSpc>
              <a:spcBef>
                <a:spcPts val="0"/>
              </a:spcBef>
              <a:spcAft>
                <a:spcPts val="0"/>
              </a:spcAft>
              <a:buNone/>
            </a:pPr>
            <a:r>
              <a:rPr lang="nl-NL" sz="1000">
                <a:solidFill>
                  <a:schemeClr val="dk1"/>
                </a:solidFill>
                <a:latin typeface="Arial"/>
                <a:ea typeface="Arial"/>
                <a:cs typeface="Arial"/>
                <a:sym typeface="Arial"/>
              </a:rPr>
              <a:t>Bepaal hoe lang je wilt dat je observatievensters zijn, observeer bijvoorbeeld 1 minuut, rust 1 minuut enzovoort</a:t>
            </a:r>
            <a:br>
              <a:rPr lang="nl-NL" sz="1000">
                <a:solidFill>
                  <a:schemeClr val="dk1"/>
                </a:solidFill>
                <a:latin typeface="Arial"/>
                <a:ea typeface="Arial"/>
                <a:cs typeface="Arial"/>
                <a:sym typeface="Arial"/>
              </a:rPr>
            </a:br>
            <a:endParaRPr sz="1000">
              <a:solidFill>
                <a:schemeClr val="dk1"/>
              </a:solidFill>
              <a:latin typeface="Arial"/>
              <a:ea typeface="Arial"/>
              <a:cs typeface="Arial"/>
              <a:sym typeface="Arial"/>
            </a:endParaRPr>
          </a:p>
        </p:txBody>
      </p:sp>
      <p:sp>
        <p:nvSpPr>
          <p:cNvPr id="871" name="Google Shape;871;p59"/>
          <p:cNvSpPr/>
          <p:nvPr/>
        </p:nvSpPr>
        <p:spPr>
          <a:xfrm>
            <a:off x="8386987" y="1536584"/>
            <a:ext cx="1973551" cy="866775"/>
          </a:xfrm>
          <a:custGeom>
            <a:rect b="b" l="l" r="r" t="t"/>
            <a:pathLst>
              <a:path extrusionOk="0" h="866775" w="1891665">
                <a:moveTo>
                  <a:pt x="1747202" y="0"/>
                </a:moveTo>
                <a:lnTo>
                  <a:pt x="144462" y="0"/>
                </a:lnTo>
                <a:lnTo>
                  <a:pt x="98802" y="7365"/>
                </a:lnTo>
                <a:lnTo>
                  <a:pt x="59146" y="27873"/>
                </a:lnTo>
                <a:lnTo>
                  <a:pt x="27873" y="59146"/>
                </a:lnTo>
                <a:lnTo>
                  <a:pt x="7365" y="98802"/>
                </a:lnTo>
                <a:lnTo>
                  <a:pt x="0" y="144462"/>
                </a:lnTo>
                <a:lnTo>
                  <a:pt x="0" y="722312"/>
                </a:lnTo>
                <a:lnTo>
                  <a:pt x="7365" y="767972"/>
                </a:lnTo>
                <a:lnTo>
                  <a:pt x="27873" y="807628"/>
                </a:lnTo>
                <a:lnTo>
                  <a:pt x="59146" y="838901"/>
                </a:lnTo>
                <a:lnTo>
                  <a:pt x="98802" y="859409"/>
                </a:lnTo>
                <a:lnTo>
                  <a:pt x="144462" y="866775"/>
                </a:lnTo>
                <a:lnTo>
                  <a:pt x="1747202" y="866775"/>
                </a:lnTo>
                <a:lnTo>
                  <a:pt x="1792862" y="859409"/>
                </a:lnTo>
                <a:lnTo>
                  <a:pt x="1832518" y="838901"/>
                </a:lnTo>
                <a:lnTo>
                  <a:pt x="1863791" y="807628"/>
                </a:lnTo>
                <a:lnTo>
                  <a:pt x="1884299" y="767972"/>
                </a:lnTo>
                <a:lnTo>
                  <a:pt x="1891664" y="722312"/>
                </a:lnTo>
                <a:lnTo>
                  <a:pt x="1891664" y="144462"/>
                </a:lnTo>
                <a:lnTo>
                  <a:pt x="1884299" y="98802"/>
                </a:lnTo>
                <a:lnTo>
                  <a:pt x="1863791" y="59146"/>
                </a:lnTo>
                <a:lnTo>
                  <a:pt x="1832518" y="27873"/>
                </a:lnTo>
                <a:lnTo>
                  <a:pt x="1792862" y="7365"/>
                </a:lnTo>
                <a:lnTo>
                  <a:pt x="1747202"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2" name="Google Shape;872;p59"/>
          <p:cNvSpPr txBox="1"/>
          <p:nvPr/>
        </p:nvSpPr>
        <p:spPr>
          <a:xfrm>
            <a:off x="8491028" y="1566150"/>
            <a:ext cx="1891663" cy="1006045"/>
          </a:xfrm>
          <a:prstGeom prst="rect">
            <a:avLst/>
          </a:prstGeom>
          <a:noFill/>
          <a:ln>
            <a:noFill/>
          </a:ln>
        </p:spPr>
        <p:txBody>
          <a:bodyPr anchorCtr="0" anchor="t" bIns="0" lIns="0" spcFirstLastPara="1" rIns="0" wrap="square" tIns="31100">
            <a:spAutoFit/>
          </a:bodyPr>
          <a:lstStyle/>
          <a:p>
            <a:pPr indent="0" lvl="0" marL="12700" marR="0" rtl="0" algn="l">
              <a:lnSpc>
                <a:spcPct val="100000"/>
              </a:lnSpc>
              <a:spcBef>
                <a:spcPts val="0"/>
              </a:spcBef>
              <a:spcAft>
                <a:spcPts val="0"/>
              </a:spcAft>
              <a:buNone/>
            </a:pPr>
            <a:r>
              <a:rPr lang="nl-NL" sz="1000">
                <a:solidFill>
                  <a:schemeClr val="dk1"/>
                </a:solidFill>
                <a:latin typeface="Arial"/>
                <a:ea typeface="Arial"/>
                <a:cs typeface="Arial"/>
                <a:sym typeface="Arial"/>
              </a:rPr>
              <a:t>Noteer de naam van elk</a:t>
            </a:r>
            <a:br>
              <a:rPr lang="nl-NL" sz="1000">
                <a:solidFill>
                  <a:schemeClr val="dk1"/>
                </a:solidFill>
                <a:latin typeface="Arial"/>
                <a:ea typeface="Arial"/>
                <a:cs typeface="Arial"/>
                <a:sym typeface="Arial"/>
              </a:rPr>
            </a:br>
            <a:r>
              <a:rPr lang="nl-NL" sz="1000">
                <a:solidFill>
                  <a:schemeClr val="dk1"/>
                </a:solidFill>
                <a:latin typeface="Arial"/>
                <a:ea typeface="Arial"/>
                <a:cs typeface="Arial"/>
                <a:sym typeface="Arial"/>
              </a:rPr>
              <a:t>student, voeg zoveel kolommen toe als je nodig hebt. Het observeren van 3-6 studenten in groepen is ideaal</a:t>
            </a:r>
            <a:br>
              <a:rPr lang="nl-NL" sz="1000">
                <a:solidFill>
                  <a:schemeClr val="dk1"/>
                </a:solidFill>
                <a:latin typeface="Arial"/>
                <a:ea typeface="Arial"/>
                <a:cs typeface="Arial"/>
                <a:sym typeface="Arial"/>
              </a:rPr>
            </a:br>
            <a:endParaRPr sz="1000">
              <a:solidFill>
                <a:schemeClr val="dk1"/>
              </a:solidFill>
              <a:latin typeface="Arial"/>
              <a:ea typeface="Arial"/>
              <a:cs typeface="Arial"/>
              <a:sym typeface="Arial"/>
            </a:endParaRPr>
          </a:p>
        </p:txBody>
      </p:sp>
      <p:sp>
        <p:nvSpPr>
          <p:cNvPr id="873" name="Google Shape;873;p59"/>
          <p:cNvSpPr/>
          <p:nvPr/>
        </p:nvSpPr>
        <p:spPr>
          <a:xfrm>
            <a:off x="6139496" y="5123274"/>
            <a:ext cx="908541" cy="90802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4" name="Google Shape;874;p59"/>
          <p:cNvSpPr/>
          <p:nvPr/>
        </p:nvSpPr>
        <p:spPr>
          <a:xfrm>
            <a:off x="9626310" y="2194743"/>
            <a:ext cx="860422" cy="929434"/>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5" name="Google Shape;875;p59"/>
          <p:cNvSpPr/>
          <p:nvPr/>
        </p:nvSpPr>
        <p:spPr>
          <a:xfrm>
            <a:off x="5557996" y="2069172"/>
            <a:ext cx="981697" cy="98403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6" name="Google Shape;876;p59"/>
          <p:cNvSpPr/>
          <p:nvPr/>
        </p:nvSpPr>
        <p:spPr>
          <a:xfrm>
            <a:off x="6205875" y="5864896"/>
            <a:ext cx="585571" cy="59260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7" name="Google Shape;877;p59"/>
          <p:cNvSpPr/>
          <p:nvPr/>
        </p:nvSpPr>
        <p:spPr>
          <a:xfrm>
            <a:off x="8491028" y="4936887"/>
            <a:ext cx="1058885" cy="1059813"/>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8" name="Google Shape;878;p59"/>
          <p:cNvSpPr/>
          <p:nvPr/>
        </p:nvSpPr>
        <p:spPr>
          <a:xfrm>
            <a:off x="464196" y="6010084"/>
            <a:ext cx="233040" cy="232407"/>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9" name="Google Shape;879;p59"/>
          <p:cNvSpPr/>
          <p:nvPr/>
        </p:nvSpPr>
        <p:spPr>
          <a:xfrm>
            <a:off x="5815103" y="5878308"/>
            <a:ext cx="1891664" cy="1056896"/>
          </a:xfrm>
          <a:custGeom>
            <a:rect b="b" l="l" r="r" t="t"/>
            <a:pathLst>
              <a:path extrusionOk="0" h="867409" w="1891665">
                <a:moveTo>
                  <a:pt x="1747088" y="0"/>
                </a:moveTo>
                <a:lnTo>
                  <a:pt x="144576" y="0"/>
                </a:lnTo>
                <a:lnTo>
                  <a:pt x="98880" y="7369"/>
                </a:lnTo>
                <a:lnTo>
                  <a:pt x="59192" y="27891"/>
                </a:lnTo>
                <a:lnTo>
                  <a:pt x="27895" y="59184"/>
                </a:lnTo>
                <a:lnTo>
                  <a:pt x="7370" y="98868"/>
                </a:lnTo>
                <a:lnTo>
                  <a:pt x="0" y="144564"/>
                </a:lnTo>
                <a:lnTo>
                  <a:pt x="0" y="722833"/>
                </a:lnTo>
                <a:lnTo>
                  <a:pt x="7370" y="768528"/>
                </a:lnTo>
                <a:lnTo>
                  <a:pt x="27895" y="808212"/>
                </a:lnTo>
                <a:lnTo>
                  <a:pt x="59192" y="839506"/>
                </a:lnTo>
                <a:lnTo>
                  <a:pt x="98880" y="860027"/>
                </a:lnTo>
                <a:lnTo>
                  <a:pt x="144576" y="867397"/>
                </a:lnTo>
                <a:lnTo>
                  <a:pt x="1747088" y="867397"/>
                </a:lnTo>
                <a:lnTo>
                  <a:pt x="1792784" y="860027"/>
                </a:lnTo>
                <a:lnTo>
                  <a:pt x="1832472" y="839506"/>
                </a:lnTo>
                <a:lnTo>
                  <a:pt x="1863769" y="808212"/>
                </a:lnTo>
                <a:lnTo>
                  <a:pt x="1884294" y="768528"/>
                </a:lnTo>
                <a:lnTo>
                  <a:pt x="1891664" y="722833"/>
                </a:lnTo>
                <a:lnTo>
                  <a:pt x="1891664" y="144564"/>
                </a:lnTo>
                <a:lnTo>
                  <a:pt x="1884294" y="98868"/>
                </a:lnTo>
                <a:lnTo>
                  <a:pt x="1863769" y="59184"/>
                </a:lnTo>
                <a:lnTo>
                  <a:pt x="1832472" y="27891"/>
                </a:lnTo>
                <a:lnTo>
                  <a:pt x="1792784" y="7369"/>
                </a:lnTo>
                <a:lnTo>
                  <a:pt x="1747088"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0" name="Google Shape;880;p59"/>
          <p:cNvSpPr txBox="1"/>
          <p:nvPr>
            <p:ph idx="12" type="sldNum"/>
          </p:nvPr>
        </p:nvSpPr>
        <p:spPr>
          <a:xfrm>
            <a:off x="5249962" y="7155017"/>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nl-NL"/>
              <a:t>43</a:t>
            </a:r>
            <a:endParaRPr/>
          </a:p>
        </p:txBody>
      </p:sp>
      <p:sp>
        <p:nvSpPr>
          <p:cNvPr id="881" name="Google Shape;881;p59"/>
          <p:cNvSpPr txBox="1"/>
          <p:nvPr/>
        </p:nvSpPr>
        <p:spPr>
          <a:xfrm>
            <a:off x="5986407" y="5915025"/>
            <a:ext cx="1689100" cy="1099853"/>
          </a:xfrm>
          <a:prstGeom prst="rect">
            <a:avLst/>
          </a:prstGeom>
          <a:noFill/>
          <a:ln>
            <a:noFill/>
          </a:ln>
        </p:spPr>
        <p:txBody>
          <a:bodyPr anchorCtr="0" anchor="t" bIns="0" lIns="0" spcFirstLastPara="1" rIns="0" wrap="square" tIns="0">
            <a:spAutoFit/>
          </a:bodyPr>
          <a:lstStyle/>
          <a:p>
            <a:pPr indent="0" lvl="0" marL="12700" marR="5080" rtl="0" algn="l">
              <a:lnSpc>
                <a:spcPct val="121000"/>
              </a:lnSpc>
              <a:spcBef>
                <a:spcPts val="0"/>
              </a:spcBef>
              <a:spcAft>
                <a:spcPts val="0"/>
              </a:spcAft>
              <a:buNone/>
            </a:pPr>
            <a:r>
              <a:rPr lang="nl-NL" sz="1000">
                <a:solidFill>
                  <a:schemeClr val="dk1"/>
                </a:solidFill>
                <a:latin typeface="Arial"/>
                <a:ea typeface="Arial"/>
                <a:cs typeface="Arial"/>
                <a:sym typeface="Arial"/>
              </a:rPr>
              <a:t>Als een docent of onderwijsassistent gedurende deze tijd interactie heeft met de studenten, zet dan een vinkje in dit vakje</a:t>
            </a:r>
            <a:br>
              <a:rPr lang="nl-NL" sz="1000">
                <a:solidFill>
                  <a:schemeClr val="dk1"/>
                </a:solidFill>
                <a:latin typeface="Arial"/>
                <a:ea typeface="Arial"/>
                <a:cs typeface="Arial"/>
                <a:sym typeface="Arial"/>
              </a:rPr>
            </a:br>
            <a:endParaRPr sz="1000">
              <a:solidFill>
                <a:schemeClr val="dk1"/>
              </a:solidFill>
              <a:latin typeface="Arial"/>
              <a:ea typeface="Arial"/>
              <a:cs typeface="Arial"/>
              <a:sym typeface="Arial"/>
            </a:endParaRPr>
          </a:p>
        </p:txBody>
      </p:sp>
      <p:sp>
        <p:nvSpPr>
          <p:cNvPr id="882" name="Google Shape;882;p59"/>
          <p:cNvSpPr/>
          <p:nvPr/>
        </p:nvSpPr>
        <p:spPr>
          <a:xfrm>
            <a:off x="8663307" y="5693129"/>
            <a:ext cx="1891664" cy="866775"/>
          </a:xfrm>
          <a:custGeom>
            <a:rect b="b" l="l" r="r" t="t"/>
            <a:pathLst>
              <a:path extrusionOk="0" h="866775" w="1891665">
                <a:moveTo>
                  <a:pt x="1747202" y="0"/>
                </a:moveTo>
                <a:lnTo>
                  <a:pt x="144462" y="0"/>
                </a:lnTo>
                <a:lnTo>
                  <a:pt x="98802" y="7365"/>
                </a:lnTo>
                <a:lnTo>
                  <a:pt x="59146" y="27873"/>
                </a:lnTo>
                <a:lnTo>
                  <a:pt x="27873" y="59146"/>
                </a:lnTo>
                <a:lnTo>
                  <a:pt x="7365" y="98802"/>
                </a:lnTo>
                <a:lnTo>
                  <a:pt x="0" y="144462"/>
                </a:lnTo>
                <a:lnTo>
                  <a:pt x="0" y="722312"/>
                </a:lnTo>
                <a:lnTo>
                  <a:pt x="7365" y="767972"/>
                </a:lnTo>
                <a:lnTo>
                  <a:pt x="27873" y="807628"/>
                </a:lnTo>
                <a:lnTo>
                  <a:pt x="59146" y="838901"/>
                </a:lnTo>
                <a:lnTo>
                  <a:pt x="98802" y="859409"/>
                </a:lnTo>
                <a:lnTo>
                  <a:pt x="144462" y="866774"/>
                </a:lnTo>
                <a:lnTo>
                  <a:pt x="1747202" y="866774"/>
                </a:lnTo>
                <a:lnTo>
                  <a:pt x="1792862" y="859409"/>
                </a:lnTo>
                <a:lnTo>
                  <a:pt x="1832518" y="838901"/>
                </a:lnTo>
                <a:lnTo>
                  <a:pt x="1863791" y="807628"/>
                </a:lnTo>
                <a:lnTo>
                  <a:pt x="1884299" y="767972"/>
                </a:lnTo>
                <a:lnTo>
                  <a:pt x="1891664" y="722312"/>
                </a:lnTo>
                <a:lnTo>
                  <a:pt x="1891664" y="144462"/>
                </a:lnTo>
                <a:lnTo>
                  <a:pt x="1884299" y="98802"/>
                </a:lnTo>
                <a:lnTo>
                  <a:pt x="1863791" y="59146"/>
                </a:lnTo>
                <a:lnTo>
                  <a:pt x="1832518" y="27873"/>
                </a:lnTo>
                <a:lnTo>
                  <a:pt x="1792862" y="7365"/>
                </a:lnTo>
                <a:lnTo>
                  <a:pt x="1747202"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3" name="Google Shape;883;p59"/>
          <p:cNvSpPr txBox="1"/>
          <p:nvPr/>
        </p:nvSpPr>
        <p:spPr>
          <a:xfrm>
            <a:off x="8749161" y="5762567"/>
            <a:ext cx="1737571" cy="913648"/>
          </a:xfrm>
          <a:prstGeom prst="rect">
            <a:avLst/>
          </a:prstGeom>
          <a:noFill/>
          <a:ln>
            <a:noFill/>
          </a:ln>
        </p:spPr>
        <p:txBody>
          <a:bodyPr anchorCtr="0" anchor="t" bIns="0" lIns="0" spcFirstLastPara="1" rIns="0" wrap="square" tIns="0">
            <a:spAutoFit/>
          </a:bodyPr>
          <a:lstStyle/>
          <a:p>
            <a:pPr indent="0" lvl="0" marL="12700" marR="5080" rtl="0" algn="l">
              <a:lnSpc>
                <a:spcPct val="121000"/>
              </a:lnSpc>
              <a:spcBef>
                <a:spcPts val="0"/>
              </a:spcBef>
              <a:spcAft>
                <a:spcPts val="0"/>
              </a:spcAft>
              <a:buNone/>
            </a:pPr>
            <a:r>
              <a:rPr lang="nl-NL" sz="1000">
                <a:solidFill>
                  <a:schemeClr val="dk1"/>
                </a:solidFill>
                <a:latin typeface="Arial"/>
                <a:ea typeface="Arial"/>
                <a:cs typeface="Arial"/>
                <a:sym typeface="Arial"/>
              </a:rPr>
              <a:t>Bepaal op welke codes u zich wilt concentreren: CH en B worden als voorbeelden gegeven, maar u kunt een of twee codes gebruiken</a:t>
            </a:r>
            <a:br>
              <a:rPr lang="nl-NL" sz="1000">
                <a:solidFill>
                  <a:schemeClr val="dk1"/>
                </a:solidFill>
                <a:latin typeface="Arial"/>
                <a:ea typeface="Arial"/>
                <a:cs typeface="Arial"/>
                <a:sym typeface="Arial"/>
              </a:rPr>
            </a:br>
            <a:endParaRPr sz="1000">
              <a:solidFill>
                <a:schemeClr val="dk1"/>
              </a:solidFill>
              <a:latin typeface="Arial"/>
              <a:ea typeface="Arial"/>
              <a:cs typeface="Arial"/>
              <a:sym typeface="Arial"/>
            </a:endParaRPr>
          </a:p>
        </p:txBody>
      </p:sp>
      <p:graphicFrame>
        <p:nvGraphicFramePr>
          <p:cNvPr id="884" name="Google Shape;884;p59"/>
          <p:cNvGraphicFramePr/>
          <p:nvPr/>
        </p:nvGraphicFramePr>
        <p:xfrm>
          <a:off x="5606293" y="2732354"/>
          <a:ext cx="3000000" cy="3000000"/>
        </p:xfrm>
        <a:graphic>
          <a:graphicData uri="http://schemas.openxmlformats.org/drawingml/2006/table">
            <a:tbl>
              <a:tblPr bandRow="1" firstCol="1" firstRow="1">
                <a:noFill/>
                <a:tableStyleId>{3A4DBEFB-6453-441A-9BD3-7E5096EACBC1}</a:tableStyleId>
              </a:tblPr>
              <a:tblGrid>
                <a:gridCol w="792175"/>
                <a:gridCol w="857050"/>
                <a:gridCol w="683850"/>
                <a:gridCol w="692775"/>
                <a:gridCol w="690400"/>
                <a:gridCol w="857050"/>
              </a:tblGrid>
              <a:tr h="452725">
                <a:tc>
                  <a:txBody>
                    <a:bodyPr/>
                    <a:lstStyle/>
                    <a:p>
                      <a:pPr indent="0" lvl="0" marL="0" marR="0" rtl="0" algn="ctr">
                        <a:lnSpc>
                          <a:spcPct val="118000"/>
                        </a:lnSpc>
                        <a:spcBef>
                          <a:spcPts val="0"/>
                        </a:spcBef>
                        <a:spcAft>
                          <a:spcPts val="0"/>
                        </a:spcAft>
                        <a:buNone/>
                      </a:pPr>
                      <a:r>
                        <a:rPr b="1" lang="nl-NL" sz="1000"/>
                        <a:t>Tijdvenster</a:t>
                      </a:r>
                      <a:endParaRPr b="1" sz="1000">
                        <a:solidFill>
                          <a:srgbClr val="000000"/>
                        </a:solidFill>
                        <a:latin typeface="Calibri"/>
                        <a:ea typeface="Calibri"/>
                        <a:cs typeface="Calibri"/>
                        <a:sym typeface="Calibri"/>
                      </a:endParaRPr>
                    </a:p>
                  </a:txBody>
                  <a:tcPr marT="36825" marB="36825" marR="36825" marL="36825" anchor="ctr"/>
                </a:tc>
                <a:tc>
                  <a:txBody>
                    <a:bodyPr/>
                    <a:lstStyle/>
                    <a:p>
                      <a:pPr indent="0" lvl="0" marL="0" marR="0" rtl="0" algn="ctr">
                        <a:lnSpc>
                          <a:spcPct val="118000"/>
                        </a:lnSpc>
                        <a:spcBef>
                          <a:spcPts val="0"/>
                        </a:spcBef>
                        <a:spcAft>
                          <a:spcPts val="0"/>
                        </a:spcAft>
                        <a:buNone/>
                      </a:pPr>
                      <a:r>
                        <a:rPr b="1" lang="nl-NL" sz="1000"/>
                        <a:t>Docent aanwezig</a:t>
                      </a:r>
                      <a:endParaRPr b="1" sz="1000">
                        <a:solidFill>
                          <a:srgbClr val="000000"/>
                        </a:solidFill>
                        <a:latin typeface="Calibri"/>
                        <a:ea typeface="Calibri"/>
                        <a:cs typeface="Calibri"/>
                        <a:sym typeface="Calibri"/>
                      </a:endParaRPr>
                    </a:p>
                  </a:txBody>
                  <a:tcPr marT="36825" marB="36825" marR="36825" marL="36825" anchor="ctr"/>
                </a:tc>
                <a:tc gridSpan="2">
                  <a:txBody>
                    <a:bodyPr/>
                    <a:lstStyle/>
                    <a:p>
                      <a:pPr indent="0" lvl="0" marL="0" marR="0" rtl="0" algn="ctr">
                        <a:lnSpc>
                          <a:spcPct val="118000"/>
                        </a:lnSpc>
                        <a:spcBef>
                          <a:spcPts val="0"/>
                        </a:spcBef>
                        <a:spcAft>
                          <a:spcPts val="0"/>
                        </a:spcAft>
                        <a:buNone/>
                      </a:pPr>
                      <a:r>
                        <a:rPr b="1" lang="nl-NL" sz="1000"/>
                        <a:t>Student 1:</a:t>
                      </a:r>
                      <a:endParaRPr/>
                    </a:p>
                    <a:p>
                      <a:pPr indent="0" lvl="0" marL="0" marR="0" rtl="0" algn="ctr">
                        <a:lnSpc>
                          <a:spcPct val="118000"/>
                        </a:lnSpc>
                        <a:spcBef>
                          <a:spcPts val="600"/>
                        </a:spcBef>
                        <a:spcAft>
                          <a:spcPts val="0"/>
                        </a:spcAft>
                        <a:buNone/>
                      </a:pPr>
                      <a:r>
                        <a:rPr b="1" lang="nl-NL" sz="1000"/>
                        <a:t>[naam] </a:t>
                      </a:r>
                      <a:endParaRPr b="1" sz="1000">
                        <a:solidFill>
                          <a:srgbClr val="000000"/>
                        </a:solidFill>
                        <a:latin typeface="Calibri"/>
                        <a:ea typeface="Calibri"/>
                        <a:cs typeface="Calibri"/>
                        <a:sym typeface="Calibri"/>
                      </a:endParaRPr>
                    </a:p>
                  </a:txBody>
                  <a:tcPr marT="36825" marB="36825" marR="36825" marL="36825" anchor="ctr"/>
                </a:tc>
                <a:tc hMerge="1"/>
                <a:tc gridSpan="2">
                  <a:txBody>
                    <a:bodyPr/>
                    <a:lstStyle/>
                    <a:p>
                      <a:pPr indent="0" lvl="0" marL="0" marR="0" rtl="0" algn="ctr">
                        <a:lnSpc>
                          <a:spcPct val="118000"/>
                        </a:lnSpc>
                        <a:spcBef>
                          <a:spcPts val="0"/>
                        </a:spcBef>
                        <a:spcAft>
                          <a:spcPts val="0"/>
                        </a:spcAft>
                        <a:buNone/>
                      </a:pPr>
                      <a:r>
                        <a:rPr b="1" lang="nl-NL" sz="1000"/>
                        <a:t>Student 2:</a:t>
                      </a:r>
                      <a:endParaRPr/>
                    </a:p>
                    <a:p>
                      <a:pPr indent="0" lvl="0" marL="0" marR="0" rtl="0" algn="ctr">
                        <a:lnSpc>
                          <a:spcPct val="118000"/>
                        </a:lnSpc>
                        <a:spcBef>
                          <a:spcPts val="600"/>
                        </a:spcBef>
                        <a:spcAft>
                          <a:spcPts val="0"/>
                        </a:spcAft>
                        <a:buNone/>
                      </a:pPr>
                      <a:r>
                        <a:rPr b="1" lang="nl-NL" sz="1000"/>
                        <a:t>[naam] </a:t>
                      </a:r>
                      <a:endParaRPr b="1" sz="1000">
                        <a:solidFill>
                          <a:srgbClr val="000000"/>
                        </a:solidFill>
                        <a:latin typeface="Calibri"/>
                        <a:ea typeface="Calibri"/>
                        <a:cs typeface="Calibri"/>
                        <a:sym typeface="Calibri"/>
                      </a:endParaRPr>
                    </a:p>
                  </a:txBody>
                  <a:tcPr marT="36825" marB="36825" marR="36825" marL="36825" anchor="ctr"/>
                </a:tc>
                <a:tc hMerge="1"/>
              </a:tr>
              <a:tr h="369675">
                <a:tc>
                  <a:txBody>
                    <a:bodyPr/>
                    <a:lstStyle/>
                    <a:p>
                      <a:pPr indent="0" lvl="0" marL="0" marR="0" rtl="0" algn="ctr">
                        <a:lnSpc>
                          <a:spcPct val="118000"/>
                        </a:lnSpc>
                        <a:spcBef>
                          <a:spcPts val="0"/>
                        </a:spcBef>
                        <a:spcAft>
                          <a:spcPts val="0"/>
                        </a:spcAft>
                        <a:buNone/>
                      </a:pPr>
                      <a:r>
                        <a:rPr b="1" lang="nl-NL" sz="1000"/>
                        <a:t> </a:t>
                      </a:r>
                      <a:endParaRPr b="1" sz="1000">
                        <a:solidFill>
                          <a:srgbClr val="000000"/>
                        </a:solidFill>
                        <a:latin typeface="Calibri"/>
                        <a:ea typeface="Calibri"/>
                        <a:cs typeface="Calibri"/>
                        <a:sym typeface="Calibri"/>
                      </a:endParaRPr>
                    </a:p>
                  </a:txBody>
                  <a:tcPr marT="36825" marB="36825" marR="36825" marL="36825" anchor="ctr"/>
                </a:tc>
                <a:tc>
                  <a:txBody>
                    <a:bodyPr/>
                    <a:lstStyle/>
                    <a:p>
                      <a:pPr indent="0" lvl="0" marL="0" marR="0" rtl="0" algn="ctr">
                        <a:lnSpc>
                          <a:spcPct val="118000"/>
                        </a:lnSpc>
                        <a:spcBef>
                          <a:spcPts val="0"/>
                        </a:spcBef>
                        <a:spcAft>
                          <a:spcPts val="0"/>
                        </a:spcAft>
                        <a:buNone/>
                      </a:pPr>
                      <a:r>
                        <a:rPr b="1" lang="nl-NL" sz="1000"/>
                        <a:t> </a:t>
                      </a:r>
                      <a:endParaRPr b="1" sz="1000">
                        <a:solidFill>
                          <a:srgbClr val="000000"/>
                        </a:solidFill>
                        <a:latin typeface="Calibri"/>
                        <a:ea typeface="Calibri"/>
                        <a:cs typeface="Calibri"/>
                        <a:sym typeface="Calibri"/>
                      </a:endParaRPr>
                    </a:p>
                  </a:txBody>
                  <a:tcPr marT="36825" marB="36825" marR="36825" marL="36825" anchor="ctr"/>
                </a:tc>
                <a:tc>
                  <a:txBody>
                    <a:bodyPr/>
                    <a:lstStyle/>
                    <a:p>
                      <a:pPr indent="0" lvl="0" marL="0" marR="0" rtl="0" algn="ctr">
                        <a:lnSpc>
                          <a:spcPct val="118000"/>
                        </a:lnSpc>
                        <a:spcBef>
                          <a:spcPts val="0"/>
                        </a:spcBef>
                        <a:spcAft>
                          <a:spcPts val="0"/>
                        </a:spcAft>
                        <a:buNone/>
                      </a:pPr>
                      <a:r>
                        <a:rPr b="1" lang="nl-NL" sz="1000"/>
                        <a:t>U</a:t>
                      </a:r>
                      <a:endParaRPr b="1" sz="1000">
                        <a:solidFill>
                          <a:srgbClr val="000000"/>
                        </a:solidFill>
                        <a:latin typeface="Calibri"/>
                        <a:ea typeface="Calibri"/>
                        <a:cs typeface="Calibri"/>
                        <a:sym typeface="Calibri"/>
                      </a:endParaRPr>
                    </a:p>
                  </a:txBody>
                  <a:tcPr marT="36825" marB="36825" marR="36825" marL="36825" anchor="ctr"/>
                </a:tc>
                <a:tc>
                  <a:txBody>
                    <a:bodyPr/>
                    <a:lstStyle/>
                    <a:p>
                      <a:pPr indent="0" lvl="0" marL="0" marR="0" rtl="0" algn="ctr">
                        <a:lnSpc>
                          <a:spcPct val="118000"/>
                        </a:lnSpc>
                        <a:spcBef>
                          <a:spcPts val="0"/>
                        </a:spcBef>
                        <a:spcAft>
                          <a:spcPts val="0"/>
                        </a:spcAft>
                        <a:buNone/>
                      </a:pPr>
                      <a:r>
                        <a:rPr b="1" lang="nl-NL" sz="1000"/>
                        <a:t>B</a:t>
                      </a:r>
                      <a:endParaRPr b="1" sz="1000">
                        <a:solidFill>
                          <a:srgbClr val="000000"/>
                        </a:solidFill>
                        <a:latin typeface="Calibri"/>
                        <a:ea typeface="Calibri"/>
                        <a:cs typeface="Calibri"/>
                        <a:sym typeface="Calibri"/>
                      </a:endParaRPr>
                    </a:p>
                  </a:txBody>
                  <a:tcPr marT="36825" marB="36825" marR="36825" marL="36825" anchor="ctr"/>
                </a:tc>
                <a:tc>
                  <a:txBody>
                    <a:bodyPr/>
                    <a:lstStyle/>
                    <a:p>
                      <a:pPr indent="0" lvl="0" marL="0" marR="0" rtl="0" algn="ctr">
                        <a:lnSpc>
                          <a:spcPct val="118000"/>
                        </a:lnSpc>
                        <a:spcBef>
                          <a:spcPts val="0"/>
                        </a:spcBef>
                        <a:spcAft>
                          <a:spcPts val="0"/>
                        </a:spcAft>
                        <a:buNone/>
                      </a:pPr>
                      <a:r>
                        <a:rPr b="1" lang="nl-NL" sz="1000"/>
                        <a:t>U</a:t>
                      </a:r>
                      <a:endParaRPr b="1" sz="1000">
                        <a:solidFill>
                          <a:srgbClr val="000000"/>
                        </a:solidFill>
                        <a:latin typeface="Calibri"/>
                        <a:ea typeface="Calibri"/>
                        <a:cs typeface="Calibri"/>
                        <a:sym typeface="Calibri"/>
                      </a:endParaRPr>
                    </a:p>
                  </a:txBody>
                  <a:tcPr marT="36825" marB="36825" marR="36825" marL="36825" anchor="ctr"/>
                </a:tc>
                <a:tc>
                  <a:txBody>
                    <a:bodyPr/>
                    <a:lstStyle/>
                    <a:p>
                      <a:pPr indent="0" lvl="0" marL="0" marR="0" rtl="0" algn="ctr">
                        <a:lnSpc>
                          <a:spcPct val="118000"/>
                        </a:lnSpc>
                        <a:spcBef>
                          <a:spcPts val="0"/>
                        </a:spcBef>
                        <a:spcAft>
                          <a:spcPts val="0"/>
                        </a:spcAft>
                        <a:buNone/>
                      </a:pPr>
                      <a:r>
                        <a:rPr b="1" lang="nl-NL" sz="1000"/>
                        <a:t>B</a:t>
                      </a:r>
                      <a:endParaRPr b="1" sz="1000">
                        <a:solidFill>
                          <a:srgbClr val="000000"/>
                        </a:solidFill>
                        <a:latin typeface="Calibri"/>
                        <a:ea typeface="Calibri"/>
                        <a:cs typeface="Calibri"/>
                        <a:sym typeface="Calibri"/>
                      </a:endParaRPr>
                    </a:p>
                  </a:txBody>
                  <a:tcPr marT="36825" marB="36825" marR="36825" marL="36825" anchor="ctr"/>
                </a:tc>
              </a:tr>
              <a:tr h="308550">
                <a:tc>
                  <a:txBody>
                    <a:bodyPr/>
                    <a:lstStyle/>
                    <a:p>
                      <a:pPr indent="0" lvl="0" marL="0" marR="0" rtl="0" algn="ctr">
                        <a:lnSpc>
                          <a:spcPct val="118000"/>
                        </a:lnSpc>
                        <a:spcBef>
                          <a:spcPts val="0"/>
                        </a:spcBef>
                        <a:spcAft>
                          <a:spcPts val="0"/>
                        </a:spcAft>
                        <a:buNone/>
                      </a:pPr>
                      <a:r>
                        <a:rPr lang="nl-NL" sz="1000"/>
                        <a:t>1</a:t>
                      </a:r>
                      <a:endParaRPr sz="1000">
                        <a:solidFill>
                          <a:srgbClr val="000000"/>
                        </a:solidFill>
                        <a:latin typeface="Calibri"/>
                        <a:ea typeface="Calibri"/>
                        <a:cs typeface="Calibri"/>
                        <a:sym typeface="Calibri"/>
                      </a:endParaRPr>
                    </a:p>
                  </a:txBody>
                  <a:tcPr marT="36825" marB="36825" marR="36825" marL="36825"/>
                </a:tc>
                <a:tc>
                  <a:txBody>
                    <a:bodyPr/>
                    <a:lstStyle/>
                    <a:p>
                      <a:pPr indent="0" lvl="0" marL="0" marR="0" rtl="0" algn="r">
                        <a:lnSpc>
                          <a:spcPct val="118000"/>
                        </a:lnSpc>
                        <a:spcBef>
                          <a:spcPts val="0"/>
                        </a:spcBef>
                        <a:spcAft>
                          <a:spcPts val="0"/>
                        </a:spcAft>
                        <a:buNone/>
                      </a:pPr>
                      <a:r>
                        <a:rPr lang="nl-NL" sz="1000"/>
                        <a:t> </a:t>
                      </a:r>
                      <a:endParaRPr sz="1000">
                        <a:solidFill>
                          <a:srgbClr val="000000"/>
                        </a:solidFill>
                        <a:latin typeface="Calibri"/>
                        <a:ea typeface="Calibri"/>
                        <a:cs typeface="Calibri"/>
                        <a:sym typeface="Calibri"/>
                      </a:endParaRPr>
                    </a:p>
                  </a:txBody>
                  <a:tcPr marT="36825" marB="36825" marR="36825" marL="36825"/>
                </a:tc>
                <a:tc>
                  <a:txBody>
                    <a:bodyPr/>
                    <a:lstStyle/>
                    <a:p>
                      <a:pPr indent="0" lvl="0" marL="0" marR="0" rtl="0" algn="r">
                        <a:lnSpc>
                          <a:spcPct val="118000"/>
                        </a:lnSpc>
                        <a:spcBef>
                          <a:spcPts val="0"/>
                        </a:spcBef>
                        <a:spcAft>
                          <a:spcPts val="0"/>
                        </a:spcAft>
                        <a:buNone/>
                      </a:pPr>
                      <a:r>
                        <a:rPr lang="nl-NL" sz="1000"/>
                        <a:t> </a:t>
                      </a:r>
                      <a:endParaRPr sz="1000">
                        <a:solidFill>
                          <a:srgbClr val="000000"/>
                        </a:solidFill>
                        <a:latin typeface="Calibri"/>
                        <a:ea typeface="Calibri"/>
                        <a:cs typeface="Calibri"/>
                        <a:sym typeface="Calibri"/>
                      </a:endParaRPr>
                    </a:p>
                  </a:txBody>
                  <a:tcPr marT="36825" marB="36825" marR="36825" marL="36825"/>
                </a:tc>
                <a:tc>
                  <a:txBody>
                    <a:bodyPr/>
                    <a:lstStyle/>
                    <a:p>
                      <a:pPr indent="0" lvl="0" marL="0" marR="0" rtl="0" algn="r">
                        <a:lnSpc>
                          <a:spcPct val="118000"/>
                        </a:lnSpc>
                        <a:spcBef>
                          <a:spcPts val="0"/>
                        </a:spcBef>
                        <a:spcAft>
                          <a:spcPts val="0"/>
                        </a:spcAft>
                        <a:buNone/>
                      </a:pPr>
                      <a:r>
                        <a:rPr lang="nl-NL" sz="1000"/>
                        <a:t> </a:t>
                      </a:r>
                      <a:endParaRPr sz="1000">
                        <a:solidFill>
                          <a:srgbClr val="000000"/>
                        </a:solidFill>
                        <a:latin typeface="Calibri"/>
                        <a:ea typeface="Calibri"/>
                        <a:cs typeface="Calibri"/>
                        <a:sym typeface="Calibri"/>
                      </a:endParaRPr>
                    </a:p>
                  </a:txBody>
                  <a:tcPr marT="36825" marB="36825" marR="36825" marL="36825"/>
                </a:tc>
                <a:tc>
                  <a:txBody>
                    <a:bodyPr/>
                    <a:lstStyle/>
                    <a:p>
                      <a:pPr indent="0" lvl="0" marL="0" marR="0" rtl="0" algn="r">
                        <a:lnSpc>
                          <a:spcPct val="118000"/>
                        </a:lnSpc>
                        <a:spcBef>
                          <a:spcPts val="0"/>
                        </a:spcBef>
                        <a:spcAft>
                          <a:spcPts val="0"/>
                        </a:spcAft>
                        <a:buNone/>
                      </a:pPr>
                      <a:r>
                        <a:rPr lang="nl-NL" sz="1000"/>
                        <a:t> </a:t>
                      </a:r>
                      <a:endParaRPr sz="1000">
                        <a:solidFill>
                          <a:srgbClr val="000000"/>
                        </a:solidFill>
                        <a:latin typeface="Calibri"/>
                        <a:ea typeface="Calibri"/>
                        <a:cs typeface="Calibri"/>
                        <a:sym typeface="Calibri"/>
                      </a:endParaRPr>
                    </a:p>
                  </a:txBody>
                  <a:tcPr marT="36825" marB="36825" marR="36825" marL="36825"/>
                </a:tc>
                <a:tc>
                  <a:txBody>
                    <a:bodyPr/>
                    <a:lstStyle/>
                    <a:p>
                      <a:pPr indent="0" lvl="0" marL="0" marR="0" rtl="0" algn="r">
                        <a:lnSpc>
                          <a:spcPct val="118000"/>
                        </a:lnSpc>
                        <a:spcBef>
                          <a:spcPts val="0"/>
                        </a:spcBef>
                        <a:spcAft>
                          <a:spcPts val="0"/>
                        </a:spcAft>
                        <a:buNone/>
                      </a:pPr>
                      <a:r>
                        <a:rPr lang="nl-NL" sz="1000"/>
                        <a:t> </a:t>
                      </a:r>
                      <a:endParaRPr sz="1000">
                        <a:solidFill>
                          <a:srgbClr val="000000"/>
                        </a:solidFill>
                        <a:latin typeface="Calibri"/>
                        <a:ea typeface="Calibri"/>
                        <a:cs typeface="Calibri"/>
                        <a:sym typeface="Calibri"/>
                      </a:endParaRPr>
                    </a:p>
                  </a:txBody>
                  <a:tcPr marT="36825" marB="36825" marR="36825" marL="36825"/>
                </a:tc>
              </a:tr>
              <a:tr h="308550">
                <a:tc>
                  <a:txBody>
                    <a:bodyPr/>
                    <a:lstStyle/>
                    <a:p>
                      <a:pPr indent="0" lvl="0" marL="0" marR="0" rtl="0" algn="ctr">
                        <a:lnSpc>
                          <a:spcPct val="118000"/>
                        </a:lnSpc>
                        <a:spcBef>
                          <a:spcPts val="0"/>
                        </a:spcBef>
                        <a:spcAft>
                          <a:spcPts val="0"/>
                        </a:spcAft>
                        <a:buNone/>
                      </a:pPr>
                      <a:r>
                        <a:rPr lang="nl-NL" sz="1000"/>
                        <a:t>2</a:t>
                      </a:r>
                      <a:endParaRPr sz="1000">
                        <a:solidFill>
                          <a:srgbClr val="000000"/>
                        </a:solidFill>
                        <a:latin typeface="Calibri"/>
                        <a:ea typeface="Calibri"/>
                        <a:cs typeface="Calibri"/>
                        <a:sym typeface="Calibri"/>
                      </a:endParaRPr>
                    </a:p>
                  </a:txBody>
                  <a:tcPr marT="36825" marB="36825" marR="36825" marL="36825"/>
                </a:tc>
                <a:tc>
                  <a:txBody>
                    <a:bodyPr/>
                    <a:lstStyle/>
                    <a:p>
                      <a:pPr indent="0" lvl="0" marL="0" marR="0" rtl="0" algn="r">
                        <a:lnSpc>
                          <a:spcPct val="118000"/>
                        </a:lnSpc>
                        <a:spcBef>
                          <a:spcPts val="0"/>
                        </a:spcBef>
                        <a:spcAft>
                          <a:spcPts val="0"/>
                        </a:spcAft>
                        <a:buNone/>
                      </a:pPr>
                      <a:r>
                        <a:rPr lang="nl-NL" sz="1000"/>
                        <a:t> </a:t>
                      </a:r>
                      <a:endParaRPr sz="1000">
                        <a:solidFill>
                          <a:srgbClr val="000000"/>
                        </a:solidFill>
                        <a:latin typeface="Calibri"/>
                        <a:ea typeface="Calibri"/>
                        <a:cs typeface="Calibri"/>
                        <a:sym typeface="Calibri"/>
                      </a:endParaRPr>
                    </a:p>
                  </a:txBody>
                  <a:tcPr marT="36825" marB="36825" marR="36825" marL="36825"/>
                </a:tc>
                <a:tc>
                  <a:txBody>
                    <a:bodyPr/>
                    <a:lstStyle/>
                    <a:p>
                      <a:pPr indent="0" lvl="0" marL="0" marR="0" rtl="0" algn="r">
                        <a:lnSpc>
                          <a:spcPct val="118000"/>
                        </a:lnSpc>
                        <a:spcBef>
                          <a:spcPts val="0"/>
                        </a:spcBef>
                        <a:spcAft>
                          <a:spcPts val="0"/>
                        </a:spcAft>
                        <a:buNone/>
                      </a:pPr>
                      <a:r>
                        <a:rPr lang="nl-NL" sz="1000"/>
                        <a:t> </a:t>
                      </a:r>
                      <a:endParaRPr sz="1000">
                        <a:solidFill>
                          <a:srgbClr val="000000"/>
                        </a:solidFill>
                        <a:latin typeface="Calibri"/>
                        <a:ea typeface="Calibri"/>
                        <a:cs typeface="Calibri"/>
                        <a:sym typeface="Calibri"/>
                      </a:endParaRPr>
                    </a:p>
                  </a:txBody>
                  <a:tcPr marT="36825" marB="36825" marR="36825" marL="36825"/>
                </a:tc>
                <a:tc>
                  <a:txBody>
                    <a:bodyPr/>
                    <a:lstStyle/>
                    <a:p>
                      <a:pPr indent="0" lvl="0" marL="0" marR="0" rtl="0" algn="r">
                        <a:lnSpc>
                          <a:spcPct val="118000"/>
                        </a:lnSpc>
                        <a:spcBef>
                          <a:spcPts val="0"/>
                        </a:spcBef>
                        <a:spcAft>
                          <a:spcPts val="0"/>
                        </a:spcAft>
                        <a:buNone/>
                      </a:pPr>
                      <a:r>
                        <a:rPr lang="nl-NL" sz="1000"/>
                        <a:t> </a:t>
                      </a:r>
                      <a:endParaRPr sz="1000">
                        <a:solidFill>
                          <a:srgbClr val="000000"/>
                        </a:solidFill>
                        <a:latin typeface="Calibri"/>
                        <a:ea typeface="Calibri"/>
                        <a:cs typeface="Calibri"/>
                        <a:sym typeface="Calibri"/>
                      </a:endParaRPr>
                    </a:p>
                  </a:txBody>
                  <a:tcPr marT="36825" marB="36825" marR="36825" marL="36825"/>
                </a:tc>
                <a:tc>
                  <a:txBody>
                    <a:bodyPr/>
                    <a:lstStyle/>
                    <a:p>
                      <a:pPr indent="0" lvl="0" marL="0" marR="0" rtl="0" algn="r">
                        <a:lnSpc>
                          <a:spcPct val="118000"/>
                        </a:lnSpc>
                        <a:spcBef>
                          <a:spcPts val="0"/>
                        </a:spcBef>
                        <a:spcAft>
                          <a:spcPts val="0"/>
                        </a:spcAft>
                        <a:buNone/>
                      </a:pPr>
                      <a:r>
                        <a:rPr lang="nl-NL" sz="1000"/>
                        <a:t> </a:t>
                      </a:r>
                      <a:endParaRPr sz="1000">
                        <a:solidFill>
                          <a:srgbClr val="000000"/>
                        </a:solidFill>
                        <a:latin typeface="Calibri"/>
                        <a:ea typeface="Calibri"/>
                        <a:cs typeface="Calibri"/>
                        <a:sym typeface="Calibri"/>
                      </a:endParaRPr>
                    </a:p>
                  </a:txBody>
                  <a:tcPr marT="36825" marB="36825" marR="36825" marL="36825"/>
                </a:tc>
                <a:tc>
                  <a:txBody>
                    <a:bodyPr/>
                    <a:lstStyle/>
                    <a:p>
                      <a:pPr indent="0" lvl="0" marL="0" marR="0" rtl="0" algn="r">
                        <a:lnSpc>
                          <a:spcPct val="118000"/>
                        </a:lnSpc>
                        <a:spcBef>
                          <a:spcPts val="0"/>
                        </a:spcBef>
                        <a:spcAft>
                          <a:spcPts val="0"/>
                        </a:spcAft>
                        <a:buNone/>
                      </a:pPr>
                      <a:r>
                        <a:rPr lang="nl-NL" sz="1000"/>
                        <a:t> </a:t>
                      </a:r>
                      <a:endParaRPr sz="1000">
                        <a:solidFill>
                          <a:srgbClr val="000000"/>
                        </a:solidFill>
                        <a:latin typeface="Calibri"/>
                        <a:ea typeface="Calibri"/>
                        <a:cs typeface="Calibri"/>
                        <a:sym typeface="Calibri"/>
                      </a:endParaRPr>
                    </a:p>
                  </a:txBody>
                  <a:tcPr marT="36825" marB="36825" marR="36825" marL="36825"/>
                </a:tc>
              </a:tr>
              <a:tr h="308550">
                <a:tc>
                  <a:txBody>
                    <a:bodyPr/>
                    <a:lstStyle/>
                    <a:p>
                      <a:pPr indent="0" lvl="0" marL="0" marR="0" rtl="0" algn="ctr">
                        <a:lnSpc>
                          <a:spcPct val="118000"/>
                        </a:lnSpc>
                        <a:spcBef>
                          <a:spcPts val="0"/>
                        </a:spcBef>
                        <a:spcAft>
                          <a:spcPts val="0"/>
                        </a:spcAft>
                        <a:buNone/>
                      </a:pPr>
                      <a:r>
                        <a:rPr lang="nl-NL" sz="1000"/>
                        <a:t>3</a:t>
                      </a:r>
                      <a:endParaRPr sz="1000">
                        <a:solidFill>
                          <a:srgbClr val="000000"/>
                        </a:solidFill>
                        <a:latin typeface="Calibri"/>
                        <a:ea typeface="Calibri"/>
                        <a:cs typeface="Calibri"/>
                        <a:sym typeface="Calibri"/>
                      </a:endParaRPr>
                    </a:p>
                  </a:txBody>
                  <a:tcPr marT="36825" marB="36825" marR="36825" marL="36825"/>
                </a:tc>
                <a:tc>
                  <a:txBody>
                    <a:bodyPr/>
                    <a:lstStyle/>
                    <a:p>
                      <a:pPr indent="0" lvl="0" marL="0" marR="0" rtl="0" algn="r">
                        <a:lnSpc>
                          <a:spcPct val="118000"/>
                        </a:lnSpc>
                        <a:spcBef>
                          <a:spcPts val="0"/>
                        </a:spcBef>
                        <a:spcAft>
                          <a:spcPts val="0"/>
                        </a:spcAft>
                        <a:buNone/>
                      </a:pPr>
                      <a:r>
                        <a:rPr lang="nl-NL" sz="1000"/>
                        <a:t> </a:t>
                      </a:r>
                      <a:endParaRPr sz="1000">
                        <a:solidFill>
                          <a:srgbClr val="000000"/>
                        </a:solidFill>
                        <a:latin typeface="Calibri"/>
                        <a:ea typeface="Calibri"/>
                        <a:cs typeface="Calibri"/>
                        <a:sym typeface="Calibri"/>
                      </a:endParaRPr>
                    </a:p>
                  </a:txBody>
                  <a:tcPr marT="36825" marB="36825" marR="36825" marL="36825"/>
                </a:tc>
                <a:tc>
                  <a:txBody>
                    <a:bodyPr/>
                    <a:lstStyle/>
                    <a:p>
                      <a:pPr indent="0" lvl="0" marL="0" marR="0" rtl="0" algn="r">
                        <a:lnSpc>
                          <a:spcPct val="118000"/>
                        </a:lnSpc>
                        <a:spcBef>
                          <a:spcPts val="0"/>
                        </a:spcBef>
                        <a:spcAft>
                          <a:spcPts val="0"/>
                        </a:spcAft>
                        <a:buNone/>
                      </a:pPr>
                      <a:r>
                        <a:rPr lang="nl-NL" sz="1000"/>
                        <a:t> </a:t>
                      </a:r>
                      <a:endParaRPr sz="1000">
                        <a:solidFill>
                          <a:srgbClr val="000000"/>
                        </a:solidFill>
                        <a:latin typeface="Calibri"/>
                        <a:ea typeface="Calibri"/>
                        <a:cs typeface="Calibri"/>
                        <a:sym typeface="Calibri"/>
                      </a:endParaRPr>
                    </a:p>
                  </a:txBody>
                  <a:tcPr marT="36825" marB="36825" marR="36825" marL="36825"/>
                </a:tc>
                <a:tc>
                  <a:txBody>
                    <a:bodyPr/>
                    <a:lstStyle/>
                    <a:p>
                      <a:pPr indent="0" lvl="0" marL="0" marR="0" rtl="0" algn="r">
                        <a:lnSpc>
                          <a:spcPct val="118000"/>
                        </a:lnSpc>
                        <a:spcBef>
                          <a:spcPts val="0"/>
                        </a:spcBef>
                        <a:spcAft>
                          <a:spcPts val="0"/>
                        </a:spcAft>
                        <a:buNone/>
                      </a:pPr>
                      <a:r>
                        <a:rPr lang="nl-NL" sz="1000"/>
                        <a:t> </a:t>
                      </a:r>
                      <a:endParaRPr sz="1000">
                        <a:solidFill>
                          <a:srgbClr val="000000"/>
                        </a:solidFill>
                        <a:latin typeface="Calibri"/>
                        <a:ea typeface="Calibri"/>
                        <a:cs typeface="Calibri"/>
                        <a:sym typeface="Calibri"/>
                      </a:endParaRPr>
                    </a:p>
                  </a:txBody>
                  <a:tcPr marT="36825" marB="36825" marR="36825" marL="36825"/>
                </a:tc>
                <a:tc>
                  <a:txBody>
                    <a:bodyPr/>
                    <a:lstStyle/>
                    <a:p>
                      <a:pPr indent="0" lvl="0" marL="0" marR="0" rtl="0" algn="r">
                        <a:lnSpc>
                          <a:spcPct val="118000"/>
                        </a:lnSpc>
                        <a:spcBef>
                          <a:spcPts val="0"/>
                        </a:spcBef>
                        <a:spcAft>
                          <a:spcPts val="0"/>
                        </a:spcAft>
                        <a:buNone/>
                      </a:pPr>
                      <a:r>
                        <a:rPr lang="nl-NL" sz="1000"/>
                        <a:t> </a:t>
                      </a:r>
                      <a:endParaRPr sz="1000">
                        <a:solidFill>
                          <a:srgbClr val="000000"/>
                        </a:solidFill>
                        <a:latin typeface="Calibri"/>
                        <a:ea typeface="Calibri"/>
                        <a:cs typeface="Calibri"/>
                        <a:sym typeface="Calibri"/>
                      </a:endParaRPr>
                    </a:p>
                  </a:txBody>
                  <a:tcPr marT="36825" marB="36825" marR="36825" marL="36825"/>
                </a:tc>
                <a:tc>
                  <a:txBody>
                    <a:bodyPr/>
                    <a:lstStyle/>
                    <a:p>
                      <a:pPr indent="0" lvl="0" marL="0" marR="0" rtl="0" algn="r">
                        <a:lnSpc>
                          <a:spcPct val="118000"/>
                        </a:lnSpc>
                        <a:spcBef>
                          <a:spcPts val="0"/>
                        </a:spcBef>
                        <a:spcAft>
                          <a:spcPts val="0"/>
                        </a:spcAft>
                        <a:buNone/>
                      </a:pPr>
                      <a:r>
                        <a:rPr lang="nl-NL" sz="1000"/>
                        <a:t> </a:t>
                      </a:r>
                      <a:endParaRPr sz="1000">
                        <a:solidFill>
                          <a:srgbClr val="000000"/>
                        </a:solidFill>
                        <a:latin typeface="Calibri"/>
                        <a:ea typeface="Calibri"/>
                        <a:cs typeface="Calibri"/>
                        <a:sym typeface="Calibri"/>
                      </a:endParaRPr>
                    </a:p>
                  </a:txBody>
                  <a:tcPr marT="36825" marB="36825" marR="36825" marL="36825"/>
                </a:tc>
              </a:tr>
              <a:tr h="308550">
                <a:tc>
                  <a:txBody>
                    <a:bodyPr/>
                    <a:lstStyle/>
                    <a:p>
                      <a:pPr indent="0" lvl="0" marL="0" marR="0" rtl="0" algn="r">
                        <a:lnSpc>
                          <a:spcPct val="118000"/>
                        </a:lnSpc>
                        <a:spcBef>
                          <a:spcPts val="0"/>
                        </a:spcBef>
                        <a:spcAft>
                          <a:spcPts val="0"/>
                        </a:spcAft>
                        <a:buNone/>
                      </a:pPr>
                      <a:r>
                        <a:rPr lang="nl-NL" sz="1000"/>
                        <a:t> </a:t>
                      </a:r>
                      <a:endParaRPr sz="1000">
                        <a:solidFill>
                          <a:srgbClr val="000000"/>
                        </a:solidFill>
                        <a:latin typeface="Calibri"/>
                        <a:ea typeface="Calibri"/>
                        <a:cs typeface="Calibri"/>
                        <a:sym typeface="Calibri"/>
                      </a:endParaRPr>
                    </a:p>
                  </a:txBody>
                  <a:tcPr marT="36825" marB="36825" marR="36825" marL="36825"/>
                </a:tc>
                <a:tc>
                  <a:txBody>
                    <a:bodyPr/>
                    <a:lstStyle/>
                    <a:p>
                      <a:pPr indent="0" lvl="0" marL="0" marR="0" rtl="0" algn="r">
                        <a:lnSpc>
                          <a:spcPct val="118000"/>
                        </a:lnSpc>
                        <a:spcBef>
                          <a:spcPts val="0"/>
                        </a:spcBef>
                        <a:spcAft>
                          <a:spcPts val="0"/>
                        </a:spcAft>
                        <a:buNone/>
                      </a:pPr>
                      <a:r>
                        <a:rPr lang="nl-NL" sz="1000"/>
                        <a:t> </a:t>
                      </a:r>
                      <a:endParaRPr sz="1000">
                        <a:solidFill>
                          <a:srgbClr val="000000"/>
                        </a:solidFill>
                        <a:latin typeface="Calibri"/>
                        <a:ea typeface="Calibri"/>
                        <a:cs typeface="Calibri"/>
                        <a:sym typeface="Calibri"/>
                      </a:endParaRPr>
                    </a:p>
                  </a:txBody>
                  <a:tcPr marT="36825" marB="36825" marR="36825" marL="36825"/>
                </a:tc>
                <a:tc>
                  <a:txBody>
                    <a:bodyPr/>
                    <a:lstStyle/>
                    <a:p>
                      <a:pPr indent="0" lvl="0" marL="0" marR="0" rtl="0" algn="r">
                        <a:lnSpc>
                          <a:spcPct val="118000"/>
                        </a:lnSpc>
                        <a:spcBef>
                          <a:spcPts val="0"/>
                        </a:spcBef>
                        <a:spcAft>
                          <a:spcPts val="0"/>
                        </a:spcAft>
                        <a:buNone/>
                      </a:pPr>
                      <a:r>
                        <a:rPr lang="nl-NL" sz="1000"/>
                        <a:t> </a:t>
                      </a:r>
                      <a:endParaRPr sz="1000">
                        <a:solidFill>
                          <a:srgbClr val="000000"/>
                        </a:solidFill>
                        <a:latin typeface="Calibri"/>
                        <a:ea typeface="Calibri"/>
                        <a:cs typeface="Calibri"/>
                        <a:sym typeface="Calibri"/>
                      </a:endParaRPr>
                    </a:p>
                  </a:txBody>
                  <a:tcPr marT="36825" marB="36825" marR="36825" marL="36825"/>
                </a:tc>
                <a:tc>
                  <a:txBody>
                    <a:bodyPr/>
                    <a:lstStyle/>
                    <a:p>
                      <a:pPr indent="0" lvl="0" marL="0" marR="0" rtl="0" algn="r">
                        <a:lnSpc>
                          <a:spcPct val="118000"/>
                        </a:lnSpc>
                        <a:spcBef>
                          <a:spcPts val="0"/>
                        </a:spcBef>
                        <a:spcAft>
                          <a:spcPts val="0"/>
                        </a:spcAft>
                        <a:buNone/>
                      </a:pPr>
                      <a:r>
                        <a:rPr lang="nl-NL" sz="1000"/>
                        <a:t> </a:t>
                      </a:r>
                      <a:endParaRPr sz="1000">
                        <a:solidFill>
                          <a:srgbClr val="000000"/>
                        </a:solidFill>
                        <a:latin typeface="Calibri"/>
                        <a:ea typeface="Calibri"/>
                        <a:cs typeface="Calibri"/>
                        <a:sym typeface="Calibri"/>
                      </a:endParaRPr>
                    </a:p>
                  </a:txBody>
                  <a:tcPr marT="36825" marB="36825" marR="36825" marL="36825"/>
                </a:tc>
                <a:tc>
                  <a:txBody>
                    <a:bodyPr/>
                    <a:lstStyle/>
                    <a:p>
                      <a:pPr indent="0" lvl="0" marL="0" marR="0" rtl="0" algn="r">
                        <a:lnSpc>
                          <a:spcPct val="118000"/>
                        </a:lnSpc>
                        <a:spcBef>
                          <a:spcPts val="0"/>
                        </a:spcBef>
                        <a:spcAft>
                          <a:spcPts val="0"/>
                        </a:spcAft>
                        <a:buNone/>
                      </a:pPr>
                      <a:r>
                        <a:rPr lang="nl-NL" sz="1000"/>
                        <a:t> </a:t>
                      </a:r>
                      <a:endParaRPr sz="1000">
                        <a:solidFill>
                          <a:srgbClr val="000000"/>
                        </a:solidFill>
                        <a:latin typeface="Calibri"/>
                        <a:ea typeface="Calibri"/>
                        <a:cs typeface="Calibri"/>
                        <a:sym typeface="Calibri"/>
                      </a:endParaRPr>
                    </a:p>
                  </a:txBody>
                  <a:tcPr marT="36825" marB="36825" marR="36825" marL="36825"/>
                </a:tc>
                <a:tc>
                  <a:txBody>
                    <a:bodyPr/>
                    <a:lstStyle/>
                    <a:p>
                      <a:pPr indent="0" lvl="0" marL="0" marR="0" rtl="0" algn="r">
                        <a:lnSpc>
                          <a:spcPct val="118000"/>
                        </a:lnSpc>
                        <a:spcBef>
                          <a:spcPts val="0"/>
                        </a:spcBef>
                        <a:spcAft>
                          <a:spcPts val="0"/>
                        </a:spcAft>
                        <a:buNone/>
                      </a:pPr>
                      <a:r>
                        <a:rPr lang="nl-NL" sz="1000"/>
                        <a:t> </a:t>
                      </a:r>
                      <a:endParaRPr sz="1000">
                        <a:solidFill>
                          <a:srgbClr val="000000"/>
                        </a:solidFill>
                        <a:latin typeface="Calibri"/>
                        <a:ea typeface="Calibri"/>
                        <a:cs typeface="Calibri"/>
                        <a:sym typeface="Calibri"/>
                      </a:endParaRPr>
                    </a:p>
                  </a:txBody>
                  <a:tcPr marT="36825" marB="36825" marR="36825" marL="36825"/>
                </a:tc>
              </a:tr>
              <a:tr h="308550">
                <a:tc>
                  <a:txBody>
                    <a:bodyPr/>
                    <a:lstStyle/>
                    <a:p>
                      <a:pPr indent="0" lvl="0" marL="0" marR="0" rtl="0" algn="r">
                        <a:lnSpc>
                          <a:spcPct val="118000"/>
                        </a:lnSpc>
                        <a:spcBef>
                          <a:spcPts val="0"/>
                        </a:spcBef>
                        <a:spcAft>
                          <a:spcPts val="0"/>
                        </a:spcAft>
                        <a:buNone/>
                      </a:pPr>
                      <a:r>
                        <a:rPr lang="nl-NL" sz="1000"/>
                        <a:t> </a:t>
                      </a:r>
                      <a:endParaRPr sz="1000">
                        <a:solidFill>
                          <a:srgbClr val="000000"/>
                        </a:solidFill>
                        <a:latin typeface="Calibri"/>
                        <a:ea typeface="Calibri"/>
                        <a:cs typeface="Calibri"/>
                        <a:sym typeface="Calibri"/>
                      </a:endParaRPr>
                    </a:p>
                  </a:txBody>
                  <a:tcPr marT="36825" marB="36825" marR="36825" marL="36825"/>
                </a:tc>
                <a:tc>
                  <a:txBody>
                    <a:bodyPr/>
                    <a:lstStyle/>
                    <a:p>
                      <a:pPr indent="0" lvl="0" marL="0" marR="0" rtl="0" algn="r">
                        <a:lnSpc>
                          <a:spcPct val="118000"/>
                        </a:lnSpc>
                        <a:spcBef>
                          <a:spcPts val="0"/>
                        </a:spcBef>
                        <a:spcAft>
                          <a:spcPts val="0"/>
                        </a:spcAft>
                        <a:buNone/>
                      </a:pPr>
                      <a:r>
                        <a:rPr lang="nl-NL" sz="1000"/>
                        <a:t> </a:t>
                      </a:r>
                      <a:endParaRPr sz="1000">
                        <a:solidFill>
                          <a:srgbClr val="000000"/>
                        </a:solidFill>
                        <a:latin typeface="Calibri"/>
                        <a:ea typeface="Calibri"/>
                        <a:cs typeface="Calibri"/>
                        <a:sym typeface="Calibri"/>
                      </a:endParaRPr>
                    </a:p>
                  </a:txBody>
                  <a:tcPr marT="36825" marB="36825" marR="36825" marL="36825"/>
                </a:tc>
                <a:tc>
                  <a:txBody>
                    <a:bodyPr/>
                    <a:lstStyle/>
                    <a:p>
                      <a:pPr indent="0" lvl="0" marL="0" marR="0" rtl="0" algn="r">
                        <a:lnSpc>
                          <a:spcPct val="118000"/>
                        </a:lnSpc>
                        <a:spcBef>
                          <a:spcPts val="0"/>
                        </a:spcBef>
                        <a:spcAft>
                          <a:spcPts val="0"/>
                        </a:spcAft>
                        <a:buNone/>
                      </a:pPr>
                      <a:r>
                        <a:rPr lang="nl-NL" sz="1000"/>
                        <a:t> </a:t>
                      </a:r>
                      <a:endParaRPr sz="1000">
                        <a:solidFill>
                          <a:srgbClr val="000000"/>
                        </a:solidFill>
                        <a:latin typeface="Calibri"/>
                        <a:ea typeface="Calibri"/>
                        <a:cs typeface="Calibri"/>
                        <a:sym typeface="Calibri"/>
                      </a:endParaRPr>
                    </a:p>
                  </a:txBody>
                  <a:tcPr marT="36825" marB="36825" marR="36825" marL="36825"/>
                </a:tc>
                <a:tc>
                  <a:txBody>
                    <a:bodyPr/>
                    <a:lstStyle/>
                    <a:p>
                      <a:pPr indent="0" lvl="0" marL="0" marR="0" rtl="0" algn="r">
                        <a:lnSpc>
                          <a:spcPct val="118000"/>
                        </a:lnSpc>
                        <a:spcBef>
                          <a:spcPts val="0"/>
                        </a:spcBef>
                        <a:spcAft>
                          <a:spcPts val="0"/>
                        </a:spcAft>
                        <a:buNone/>
                      </a:pPr>
                      <a:r>
                        <a:rPr lang="nl-NL" sz="1000"/>
                        <a:t> </a:t>
                      </a:r>
                      <a:endParaRPr sz="1000">
                        <a:solidFill>
                          <a:srgbClr val="000000"/>
                        </a:solidFill>
                        <a:latin typeface="Calibri"/>
                        <a:ea typeface="Calibri"/>
                        <a:cs typeface="Calibri"/>
                        <a:sym typeface="Calibri"/>
                      </a:endParaRPr>
                    </a:p>
                  </a:txBody>
                  <a:tcPr marT="36825" marB="36825" marR="36825" marL="36825"/>
                </a:tc>
                <a:tc>
                  <a:txBody>
                    <a:bodyPr/>
                    <a:lstStyle/>
                    <a:p>
                      <a:pPr indent="0" lvl="0" marL="0" marR="0" rtl="0" algn="r">
                        <a:lnSpc>
                          <a:spcPct val="118000"/>
                        </a:lnSpc>
                        <a:spcBef>
                          <a:spcPts val="0"/>
                        </a:spcBef>
                        <a:spcAft>
                          <a:spcPts val="0"/>
                        </a:spcAft>
                        <a:buNone/>
                      </a:pPr>
                      <a:r>
                        <a:rPr lang="nl-NL" sz="1000"/>
                        <a:t> </a:t>
                      </a:r>
                      <a:endParaRPr sz="1000">
                        <a:solidFill>
                          <a:srgbClr val="000000"/>
                        </a:solidFill>
                        <a:latin typeface="Calibri"/>
                        <a:ea typeface="Calibri"/>
                        <a:cs typeface="Calibri"/>
                        <a:sym typeface="Calibri"/>
                      </a:endParaRPr>
                    </a:p>
                  </a:txBody>
                  <a:tcPr marT="36825" marB="36825" marR="36825" marL="36825"/>
                </a:tc>
                <a:tc>
                  <a:txBody>
                    <a:bodyPr/>
                    <a:lstStyle/>
                    <a:p>
                      <a:pPr indent="0" lvl="0" marL="0" marR="0" rtl="0" algn="r">
                        <a:lnSpc>
                          <a:spcPct val="118000"/>
                        </a:lnSpc>
                        <a:spcBef>
                          <a:spcPts val="0"/>
                        </a:spcBef>
                        <a:spcAft>
                          <a:spcPts val="0"/>
                        </a:spcAft>
                        <a:buNone/>
                      </a:pPr>
                      <a:r>
                        <a:rPr lang="nl-NL" sz="1000"/>
                        <a:t> </a:t>
                      </a:r>
                      <a:endParaRPr sz="1000">
                        <a:solidFill>
                          <a:srgbClr val="000000"/>
                        </a:solidFill>
                        <a:latin typeface="Calibri"/>
                        <a:ea typeface="Calibri"/>
                        <a:cs typeface="Calibri"/>
                        <a:sym typeface="Calibri"/>
                      </a:endParaRPr>
                    </a:p>
                  </a:txBody>
                  <a:tcPr marT="36825" marB="36825" marR="36825" marL="36825"/>
                </a:tc>
              </a:tr>
              <a:tr h="308550">
                <a:tc>
                  <a:txBody>
                    <a:bodyPr/>
                    <a:lstStyle/>
                    <a:p>
                      <a:pPr indent="0" lvl="0" marL="0" marR="0" rtl="0" algn="r">
                        <a:lnSpc>
                          <a:spcPct val="118000"/>
                        </a:lnSpc>
                        <a:spcBef>
                          <a:spcPts val="0"/>
                        </a:spcBef>
                        <a:spcAft>
                          <a:spcPts val="0"/>
                        </a:spcAft>
                        <a:buNone/>
                      </a:pPr>
                      <a:r>
                        <a:rPr lang="nl-NL" sz="1000"/>
                        <a:t> </a:t>
                      </a:r>
                      <a:endParaRPr sz="1000">
                        <a:solidFill>
                          <a:srgbClr val="000000"/>
                        </a:solidFill>
                        <a:latin typeface="Calibri"/>
                        <a:ea typeface="Calibri"/>
                        <a:cs typeface="Calibri"/>
                        <a:sym typeface="Calibri"/>
                      </a:endParaRPr>
                    </a:p>
                  </a:txBody>
                  <a:tcPr marT="36825" marB="36825" marR="36825" marL="36825"/>
                </a:tc>
                <a:tc>
                  <a:txBody>
                    <a:bodyPr/>
                    <a:lstStyle/>
                    <a:p>
                      <a:pPr indent="0" lvl="0" marL="0" marR="0" rtl="0" algn="r">
                        <a:lnSpc>
                          <a:spcPct val="118000"/>
                        </a:lnSpc>
                        <a:spcBef>
                          <a:spcPts val="0"/>
                        </a:spcBef>
                        <a:spcAft>
                          <a:spcPts val="0"/>
                        </a:spcAft>
                        <a:buNone/>
                      </a:pPr>
                      <a:r>
                        <a:rPr lang="nl-NL" sz="1000"/>
                        <a:t> </a:t>
                      </a:r>
                      <a:endParaRPr sz="1000">
                        <a:solidFill>
                          <a:srgbClr val="000000"/>
                        </a:solidFill>
                        <a:latin typeface="Calibri"/>
                        <a:ea typeface="Calibri"/>
                        <a:cs typeface="Calibri"/>
                        <a:sym typeface="Calibri"/>
                      </a:endParaRPr>
                    </a:p>
                  </a:txBody>
                  <a:tcPr marT="36825" marB="36825" marR="36825" marL="36825"/>
                </a:tc>
                <a:tc>
                  <a:txBody>
                    <a:bodyPr/>
                    <a:lstStyle/>
                    <a:p>
                      <a:pPr indent="0" lvl="0" marL="0" marR="0" rtl="0" algn="r">
                        <a:lnSpc>
                          <a:spcPct val="118000"/>
                        </a:lnSpc>
                        <a:spcBef>
                          <a:spcPts val="0"/>
                        </a:spcBef>
                        <a:spcAft>
                          <a:spcPts val="0"/>
                        </a:spcAft>
                        <a:buNone/>
                      </a:pPr>
                      <a:r>
                        <a:rPr lang="nl-NL" sz="1000"/>
                        <a:t> </a:t>
                      </a:r>
                      <a:endParaRPr sz="1000">
                        <a:solidFill>
                          <a:srgbClr val="000000"/>
                        </a:solidFill>
                        <a:latin typeface="Calibri"/>
                        <a:ea typeface="Calibri"/>
                        <a:cs typeface="Calibri"/>
                        <a:sym typeface="Calibri"/>
                      </a:endParaRPr>
                    </a:p>
                  </a:txBody>
                  <a:tcPr marT="36825" marB="36825" marR="36825" marL="36825"/>
                </a:tc>
                <a:tc>
                  <a:txBody>
                    <a:bodyPr/>
                    <a:lstStyle/>
                    <a:p>
                      <a:pPr indent="0" lvl="0" marL="0" marR="0" rtl="0" algn="r">
                        <a:lnSpc>
                          <a:spcPct val="118000"/>
                        </a:lnSpc>
                        <a:spcBef>
                          <a:spcPts val="0"/>
                        </a:spcBef>
                        <a:spcAft>
                          <a:spcPts val="0"/>
                        </a:spcAft>
                        <a:buNone/>
                      </a:pPr>
                      <a:r>
                        <a:rPr lang="nl-NL" sz="1000"/>
                        <a:t> </a:t>
                      </a:r>
                      <a:endParaRPr sz="1000">
                        <a:solidFill>
                          <a:srgbClr val="000000"/>
                        </a:solidFill>
                        <a:latin typeface="Calibri"/>
                        <a:ea typeface="Calibri"/>
                        <a:cs typeface="Calibri"/>
                        <a:sym typeface="Calibri"/>
                      </a:endParaRPr>
                    </a:p>
                  </a:txBody>
                  <a:tcPr marT="36825" marB="36825" marR="36825" marL="36825"/>
                </a:tc>
                <a:tc>
                  <a:txBody>
                    <a:bodyPr/>
                    <a:lstStyle/>
                    <a:p>
                      <a:pPr indent="0" lvl="0" marL="0" marR="0" rtl="0" algn="r">
                        <a:lnSpc>
                          <a:spcPct val="118000"/>
                        </a:lnSpc>
                        <a:spcBef>
                          <a:spcPts val="0"/>
                        </a:spcBef>
                        <a:spcAft>
                          <a:spcPts val="0"/>
                        </a:spcAft>
                        <a:buNone/>
                      </a:pPr>
                      <a:r>
                        <a:rPr lang="nl-NL" sz="1000"/>
                        <a:t> </a:t>
                      </a:r>
                      <a:endParaRPr sz="1000">
                        <a:solidFill>
                          <a:srgbClr val="000000"/>
                        </a:solidFill>
                        <a:latin typeface="Calibri"/>
                        <a:ea typeface="Calibri"/>
                        <a:cs typeface="Calibri"/>
                        <a:sym typeface="Calibri"/>
                      </a:endParaRPr>
                    </a:p>
                  </a:txBody>
                  <a:tcPr marT="36825" marB="36825" marR="36825" marL="36825"/>
                </a:tc>
                <a:tc>
                  <a:txBody>
                    <a:bodyPr/>
                    <a:lstStyle/>
                    <a:p>
                      <a:pPr indent="0" lvl="0" marL="0" marR="0" rtl="0" algn="r">
                        <a:lnSpc>
                          <a:spcPct val="118000"/>
                        </a:lnSpc>
                        <a:spcBef>
                          <a:spcPts val="0"/>
                        </a:spcBef>
                        <a:spcAft>
                          <a:spcPts val="0"/>
                        </a:spcAft>
                        <a:buNone/>
                      </a:pPr>
                      <a:r>
                        <a:rPr lang="nl-NL" sz="1000"/>
                        <a:t> </a:t>
                      </a:r>
                      <a:endParaRPr sz="1000">
                        <a:solidFill>
                          <a:srgbClr val="000000"/>
                        </a:solidFill>
                        <a:latin typeface="Calibri"/>
                        <a:ea typeface="Calibri"/>
                        <a:cs typeface="Calibri"/>
                        <a:sym typeface="Calibri"/>
                      </a:endParaRPr>
                    </a:p>
                  </a:txBody>
                  <a:tcPr marT="36825" marB="36825" marR="36825" marL="36825"/>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88" name="Shape 888"/>
        <p:cNvGrpSpPr/>
        <p:nvPr/>
      </p:nvGrpSpPr>
      <p:grpSpPr>
        <a:xfrm>
          <a:off x="0" y="0"/>
          <a:ext cx="0" cy="0"/>
          <a:chOff x="0" y="0"/>
          <a:chExt cx="0" cy="0"/>
        </a:xfrm>
      </p:grpSpPr>
      <p:sp>
        <p:nvSpPr>
          <p:cNvPr id="889" name="Google Shape;889;p60"/>
          <p:cNvSpPr txBox="1"/>
          <p:nvPr/>
        </p:nvSpPr>
        <p:spPr>
          <a:xfrm>
            <a:off x="629284" y="627380"/>
            <a:ext cx="5479416" cy="1552989"/>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925">
            <a:spAutoFit/>
          </a:bodyPr>
          <a:lstStyle/>
          <a:p>
            <a:pPr indent="0" lvl="0" marL="83185" marR="0" rtl="0" algn="l">
              <a:lnSpc>
                <a:spcPct val="100000"/>
              </a:lnSpc>
              <a:spcBef>
                <a:spcPts val="0"/>
              </a:spcBef>
              <a:spcAft>
                <a:spcPts val="0"/>
              </a:spcAft>
              <a:buNone/>
            </a:pPr>
            <a:r>
              <a:rPr b="1" lang="nl-NL" sz="1400">
                <a:solidFill>
                  <a:schemeClr val="dk1"/>
                </a:solidFill>
                <a:latin typeface="Arial"/>
                <a:ea typeface="Arial"/>
                <a:cs typeface="Arial"/>
                <a:sym typeface="Arial"/>
              </a:rPr>
              <a:t>Voorbeeld van een ingevulde sjabloon voor tijdbemonstering</a:t>
            </a:r>
            <a:br>
              <a:rPr b="1" lang="nl-NL" sz="1400">
                <a:solidFill>
                  <a:schemeClr val="dk1"/>
                </a:solidFill>
                <a:latin typeface="Arial"/>
                <a:ea typeface="Arial"/>
                <a:cs typeface="Arial"/>
                <a:sym typeface="Arial"/>
              </a:rPr>
            </a:br>
            <a:r>
              <a:rPr lang="nl-NL" sz="1200">
                <a:solidFill>
                  <a:schemeClr val="dk1"/>
                </a:solidFill>
                <a:latin typeface="Arimo"/>
                <a:ea typeface="Arimo"/>
                <a:cs typeface="Arimo"/>
                <a:sym typeface="Arimo"/>
              </a:rPr>
              <a:t>Deze leraar, Huseyin, had groepswerk met vier studenten geobserveerd en live gecodeerd. Hij was op zoek naar Reasoning en Invite Reasoning. Hij observeerde één minuut per keer en rustte vervolgens 30 seconden uit, waarbij hij opnam wanneer hij voorbeelden van R en IR hoorde. Hij heeft ook enkele korte aantekeningen gemaakt van aspecten van de dialoog die belangrijk leken.</a:t>
            </a:r>
            <a:br>
              <a:rPr lang="nl-NL" sz="1200">
                <a:solidFill>
                  <a:schemeClr val="dk1"/>
                </a:solidFill>
                <a:latin typeface="Arimo"/>
                <a:ea typeface="Arimo"/>
                <a:cs typeface="Arimo"/>
                <a:sym typeface="Arimo"/>
              </a:rPr>
            </a:br>
            <a:endParaRPr sz="1200">
              <a:solidFill>
                <a:schemeClr val="dk1"/>
              </a:solidFill>
              <a:latin typeface="Arimo"/>
              <a:ea typeface="Arimo"/>
              <a:cs typeface="Arimo"/>
              <a:sym typeface="Arimo"/>
            </a:endParaRPr>
          </a:p>
        </p:txBody>
      </p:sp>
      <p:sp>
        <p:nvSpPr>
          <p:cNvPr id="890" name="Google Shape;890;p60"/>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nl-NL"/>
              <a:t>44</a:t>
            </a:r>
            <a:endParaRPr/>
          </a:p>
        </p:txBody>
      </p:sp>
      <p:graphicFrame>
        <p:nvGraphicFramePr>
          <p:cNvPr id="891" name="Google Shape;891;p60"/>
          <p:cNvGraphicFramePr/>
          <p:nvPr/>
        </p:nvGraphicFramePr>
        <p:xfrm>
          <a:off x="629283" y="2811789"/>
          <a:ext cx="3000000" cy="3000000"/>
        </p:xfrm>
        <a:graphic>
          <a:graphicData uri="http://schemas.openxmlformats.org/drawingml/2006/table">
            <a:tbl>
              <a:tblPr>
                <a:noFill/>
                <a:tableStyleId>{CA359C72-389E-4B27-8A5F-392C4DF01666}</a:tableStyleId>
              </a:tblPr>
              <a:tblGrid>
                <a:gridCol w="907425"/>
                <a:gridCol w="900675"/>
                <a:gridCol w="749825"/>
                <a:gridCol w="759700"/>
                <a:gridCol w="757225"/>
                <a:gridCol w="939775"/>
                <a:gridCol w="939775"/>
                <a:gridCol w="939775"/>
                <a:gridCol w="939775"/>
                <a:gridCol w="939775"/>
              </a:tblGrid>
              <a:tr h="514125">
                <a:tc>
                  <a:txBody>
                    <a:bodyPr/>
                    <a:lstStyle/>
                    <a:p>
                      <a:pPr indent="0" lvl="0" marL="0" marR="0" rtl="0" algn="ctr">
                        <a:lnSpc>
                          <a:spcPct val="119000"/>
                        </a:lnSpc>
                        <a:spcBef>
                          <a:spcPts val="0"/>
                        </a:spcBef>
                        <a:spcAft>
                          <a:spcPts val="0"/>
                        </a:spcAft>
                        <a:buNone/>
                      </a:pPr>
                      <a:r>
                        <a:rPr b="1" lang="nl-NL" sz="1000">
                          <a:solidFill>
                            <a:srgbClr val="000000"/>
                          </a:solidFill>
                          <a:latin typeface="Calibri"/>
                          <a:ea typeface="Calibri"/>
                          <a:cs typeface="Calibri"/>
                          <a:sym typeface="Calibri"/>
                        </a:rPr>
                        <a:t>Tijdvenster</a:t>
                      </a:r>
                      <a:br>
                        <a:rPr b="1" lang="nl-NL" sz="1000">
                          <a:solidFill>
                            <a:srgbClr val="000000"/>
                          </a:solidFill>
                          <a:latin typeface="Calibri"/>
                          <a:ea typeface="Calibri"/>
                          <a:cs typeface="Calibri"/>
                          <a:sym typeface="Calibri"/>
                        </a:rPr>
                      </a:b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lang="nl-NL" sz="1000">
                          <a:solidFill>
                            <a:srgbClr val="000000"/>
                          </a:solidFill>
                          <a:latin typeface="Calibri"/>
                          <a:ea typeface="Calibri"/>
                          <a:cs typeface="Calibri"/>
                          <a:sym typeface="Calibri"/>
                        </a:rPr>
                        <a:t>Leraar</a:t>
                      </a:r>
                      <a:br>
                        <a:rPr b="1" lang="nl-NL" sz="1000">
                          <a:solidFill>
                            <a:srgbClr val="000000"/>
                          </a:solidFill>
                          <a:latin typeface="Calibri"/>
                          <a:ea typeface="Calibri"/>
                          <a:cs typeface="Calibri"/>
                          <a:sym typeface="Calibri"/>
                        </a:rPr>
                      </a:b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2">
                  <a:txBody>
                    <a:bodyPr/>
                    <a:lstStyle/>
                    <a:p>
                      <a:pPr indent="0" lvl="0" marL="0" marR="0" rtl="0" algn="ctr">
                        <a:lnSpc>
                          <a:spcPct val="119000"/>
                        </a:lnSpc>
                        <a:spcBef>
                          <a:spcPts val="0"/>
                        </a:spcBef>
                        <a:spcAft>
                          <a:spcPts val="0"/>
                        </a:spcAft>
                        <a:buNone/>
                      </a:pPr>
                      <a:r>
                        <a:rPr b="1" lang="nl-NL" sz="1000">
                          <a:solidFill>
                            <a:srgbClr val="000000"/>
                          </a:solidFill>
                          <a:latin typeface="Calibri"/>
                          <a:ea typeface="Calibri"/>
                          <a:cs typeface="Calibri"/>
                          <a:sym typeface="Calibri"/>
                        </a:rPr>
                        <a:t>student 1:</a:t>
                      </a:r>
                      <a:br>
                        <a:rPr b="1" lang="nl-NL" sz="1000">
                          <a:solidFill>
                            <a:srgbClr val="000000"/>
                          </a:solidFill>
                          <a:latin typeface="Calibri"/>
                          <a:ea typeface="Calibri"/>
                          <a:cs typeface="Calibri"/>
                          <a:sym typeface="Calibri"/>
                        </a:rPr>
                      </a:br>
                      <a:r>
                        <a:rPr b="1" lang="nl-NL" sz="1000">
                          <a:solidFill>
                            <a:srgbClr val="000000"/>
                          </a:solidFill>
                          <a:latin typeface="Calibri"/>
                          <a:ea typeface="Calibri"/>
                          <a:cs typeface="Calibri"/>
                          <a:sym typeface="Calibri"/>
                        </a:rPr>
                        <a:t>Rory</a:t>
                      </a:r>
                      <a:endParaRPr sz="1000">
                        <a:solidFill>
                          <a:srgbClr val="000000"/>
                        </a:solidFill>
                        <a:latin typeface="Calibri"/>
                        <a:ea typeface="Calibri"/>
                        <a:cs typeface="Calibri"/>
                        <a:sym typeface="Calibri"/>
                      </a:endParaRPr>
                    </a:p>
                  </a:txBody>
                  <a:tcPr marT="47000" marB="47000" marR="93975" marL="93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gridSpan="2">
                  <a:txBody>
                    <a:bodyPr/>
                    <a:lstStyle/>
                    <a:p>
                      <a:pPr indent="0" lvl="0" marL="0" marR="0" rtl="0" algn="ctr">
                        <a:lnSpc>
                          <a:spcPct val="119000"/>
                        </a:lnSpc>
                        <a:spcBef>
                          <a:spcPts val="0"/>
                        </a:spcBef>
                        <a:spcAft>
                          <a:spcPts val="0"/>
                        </a:spcAft>
                        <a:buNone/>
                      </a:pPr>
                      <a:r>
                        <a:rPr b="1" lang="nl-NL" sz="1000">
                          <a:solidFill>
                            <a:srgbClr val="000000"/>
                          </a:solidFill>
                          <a:latin typeface="Calibri"/>
                          <a:ea typeface="Calibri"/>
                          <a:cs typeface="Calibri"/>
                          <a:sym typeface="Calibri"/>
                        </a:rPr>
                        <a:t>student 2:</a:t>
                      </a:r>
                      <a:br>
                        <a:rPr b="1" lang="nl-NL" sz="1000">
                          <a:solidFill>
                            <a:srgbClr val="000000"/>
                          </a:solidFill>
                          <a:latin typeface="Calibri"/>
                          <a:ea typeface="Calibri"/>
                          <a:cs typeface="Calibri"/>
                          <a:sym typeface="Calibri"/>
                        </a:rPr>
                      </a:br>
                      <a:r>
                        <a:rPr b="1" lang="nl-NL" sz="1000">
                          <a:solidFill>
                            <a:srgbClr val="000000"/>
                          </a:solidFill>
                          <a:latin typeface="Calibri"/>
                          <a:ea typeface="Calibri"/>
                          <a:cs typeface="Calibri"/>
                          <a:sym typeface="Calibri"/>
                        </a:rPr>
                        <a:t>Inez</a:t>
                      </a:r>
                      <a:endParaRPr sz="1000">
                        <a:solidFill>
                          <a:srgbClr val="000000"/>
                        </a:solidFill>
                        <a:latin typeface="Calibri"/>
                        <a:ea typeface="Calibri"/>
                        <a:cs typeface="Calibri"/>
                        <a:sym typeface="Calibri"/>
                      </a:endParaRPr>
                    </a:p>
                  </a:txBody>
                  <a:tcPr marT="47000" marB="47000" marR="93975" marL="93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gridSpan="2">
                  <a:txBody>
                    <a:bodyPr/>
                    <a:lstStyle/>
                    <a:p>
                      <a:pPr indent="0" lvl="0" marL="0" marR="0" rtl="0" algn="ctr">
                        <a:lnSpc>
                          <a:spcPct val="119000"/>
                        </a:lnSpc>
                        <a:spcBef>
                          <a:spcPts val="0"/>
                        </a:spcBef>
                        <a:spcAft>
                          <a:spcPts val="0"/>
                        </a:spcAft>
                        <a:buNone/>
                      </a:pPr>
                      <a:r>
                        <a:rPr b="1" lang="nl-NL" sz="1000">
                          <a:solidFill>
                            <a:srgbClr val="000000"/>
                          </a:solidFill>
                          <a:latin typeface="Calibri"/>
                          <a:ea typeface="Calibri"/>
                          <a:cs typeface="Calibri"/>
                          <a:sym typeface="Calibri"/>
                        </a:rPr>
                        <a:t>student 3:</a:t>
                      </a:r>
                      <a:br>
                        <a:rPr b="1" lang="nl-NL" sz="1000">
                          <a:solidFill>
                            <a:srgbClr val="000000"/>
                          </a:solidFill>
                          <a:latin typeface="Calibri"/>
                          <a:ea typeface="Calibri"/>
                          <a:cs typeface="Calibri"/>
                          <a:sym typeface="Calibri"/>
                        </a:rPr>
                      </a:br>
                      <a:r>
                        <a:rPr b="1" lang="nl-NL" sz="1000">
                          <a:solidFill>
                            <a:srgbClr val="000000"/>
                          </a:solidFill>
                          <a:latin typeface="Calibri"/>
                          <a:ea typeface="Calibri"/>
                          <a:cs typeface="Calibri"/>
                          <a:sym typeface="Calibri"/>
                        </a:rPr>
                        <a:t>Luca</a:t>
                      </a:r>
                      <a:endParaRPr sz="1000">
                        <a:solidFill>
                          <a:srgbClr val="000000"/>
                        </a:solidFill>
                        <a:latin typeface="Calibri"/>
                        <a:ea typeface="Calibri"/>
                        <a:cs typeface="Calibri"/>
                        <a:sym typeface="Calibri"/>
                      </a:endParaRPr>
                    </a:p>
                  </a:txBody>
                  <a:tcPr marT="47000" marB="47000" marR="93975" marL="93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gridSpan="2">
                  <a:txBody>
                    <a:bodyPr/>
                    <a:lstStyle/>
                    <a:p>
                      <a:pPr indent="0" lvl="0" marL="0" marR="0" rtl="0" algn="ctr">
                        <a:lnSpc>
                          <a:spcPct val="119000"/>
                        </a:lnSpc>
                        <a:spcBef>
                          <a:spcPts val="0"/>
                        </a:spcBef>
                        <a:spcAft>
                          <a:spcPts val="0"/>
                        </a:spcAft>
                        <a:buNone/>
                      </a:pPr>
                      <a:r>
                        <a:rPr b="1" lang="nl-NL" sz="1000">
                          <a:solidFill>
                            <a:srgbClr val="000000"/>
                          </a:solidFill>
                          <a:latin typeface="Calibri"/>
                          <a:ea typeface="Calibri"/>
                          <a:cs typeface="Calibri"/>
                          <a:sym typeface="Calibri"/>
                        </a:rPr>
                        <a:t>student 4:</a:t>
                      </a:r>
                      <a:br>
                        <a:rPr b="1" lang="nl-NL" sz="1000">
                          <a:solidFill>
                            <a:srgbClr val="000000"/>
                          </a:solidFill>
                          <a:latin typeface="Calibri"/>
                          <a:ea typeface="Calibri"/>
                          <a:cs typeface="Calibri"/>
                          <a:sym typeface="Calibri"/>
                        </a:rPr>
                      </a:br>
                      <a:r>
                        <a:rPr b="1" lang="nl-NL" sz="1000">
                          <a:solidFill>
                            <a:srgbClr val="000000"/>
                          </a:solidFill>
                          <a:latin typeface="Calibri"/>
                          <a:ea typeface="Calibri"/>
                          <a:cs typeface="Calibri"/>
                          <a:sym typeface="Calibri"/>
                        </a:rPr>
                        <a:t>Teni</a:t>
                      </a:r>
                      <a:endParaRPr sz="1000">
                        <a:solidFill>
                          <a:srgbClr val="000000"/>
                        </a:solidFill>
                        <a:latin typeface="Calibri"/>
                        <a:ea typeface="Calibri"/>
                        <a:cs typeface="Calibri"/>
                        <a:sym typeface="Calibri"/>
                      </a:endParaRPr>
                    </a:p>
                  </a:txBody>
                  <a:tcPr marT="47000" marB="47000" marR="93975" marL="939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418325">
                <a:tc>
                  <a:txBody>
                    <a:bodyPr/>
                    <a:lstStyle/>
                    <a:p>
                      <a:pPr indent="0" lvl="0" marL="0" marR="0" rtl="0" algn="ctr">
                        <a:lnSpc>
                          <a:spcPct val="119000"/>
                        </a:lnSpc>
                        <a:spcBef>
                          <a:spcPts val="0"/>
                        </a:spcBef>
                        <a:spcAft>
                          <a:spcPts val="0"/>
                        </a:spcAft>
                        <a:buNone/>
                      </a:pPr>
                      <a:r>
                        <a:rPr b="1" lang="nl-NL" sz="1000">
                          <a:solidFill>
                            <a:srgbClr val="000000"/>
                          </a:solidFill>
                          <a:latin typeface="Calibri"/>
                          <a:ea typeface="Calibri"/>
                          <a:cs typeface="Calibri"/>
                          <a:sym typeface="Calibri"/>
                        </a:rPr>
                        <a:t> </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lang="nl-NL" sz="1000">
                          <a:solidFill>
                            <a:srgbClr val="000000"/>
                          </a:solidFill>
                          <a:latin typeface="Calibri"/>
                          <a:ea typeface="Calibri"/>
                          <a:cs typeface="Calibri"/>
                          <a:sym typeface="Calibri"/>
                        </a:rPr>
                        <a:t> </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lang="nl-NL" sz="1000">
                          <a:solidFill>
                            <a:srgbClr val="000000"/>
                          </a:solidFill>
                          <a:latin typeface="Calibri"/>
                          <a:ea typeface="Calibri"/>
                          <a:cs typeface="Calibri"/>
                          <a:sym typeface="Calibri"/>
                        </a:rPr>
                        <a:t>R</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lang="nl-NL" sz="1000">
                          <a:solidFill>
                            <a:srgbClr val="000000"/>
                          </a:solidFill>
                          <a:latin typeface="Calibri"/>
                          <a:ea typeface="Calibri"/>
                          <a:cs typeface="Calibri"/>
                          <a:sym typeface="Calibri"/>
                        </a:rPr>
                        <a:t>IR</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lang="nl-NL" sz="1000">
                          <a:solidFill>
                            <a:srgbClr val="000000"/>
                          </a:solidFill>
                          <a:latin typeface="Calibri"/>
                          <a:ea typeface="Calibri"/>
                          <a:cs typeface="Calibri"/>
                          <a:sym typeface="Calibri"/>
                        </a:rPr>
                        <a:t>R</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lang="nl-NL" sz="1000">
                          <a:solidFill>
                            <a:srgbClr val="000000"/>
                          </a:solidFill>
                          <a:latin typeface="Calibri"/>
                          <a:ea typeface="Calibri"/>
                          <a:cs typeface="Calibri"/>
                          <a:sym typeface="Calibri"/>
                        </a:rPr>
                        <a:t>IR</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lang="nl-NL" sz="1000">
                          <a:solidFill>
                            <a:srgbClr val="000000"/>
                          </a:solidFill>
                          <a:latin typeface="Calibri"/>
                          <a:ea typeface="Calibri"/>
                          <a:cs typeface="Calibri"/>
                          <a:sym typeface="Calibri"/>
                        </a:rPr>
                        <a:t>R</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lang="nl-NL" sz="1000">
                          <a:solidFill>
                            <a:srgbClr val="000000"/>
                          </a:solidFill>
                          <a:latin typeface="Calibri"/>
                          <a:ea typeface="Calibri"/>
                          <a:cs typeface="Calibri"/>
                          <a:sym typeface="Calibri"/>
                        </a:rPr>
                        <a:t>IR</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lang="nl-NL" sz="1000">
                          <a:solidFill>
                            <a:srgbClr val="000000"/>
                          </a:solidFill>
                          <a:latin typeface="Calibri"/>
                          <a:ea typeface="Calibri"/>
                          <a:cs typeface="Calibri"/>
                          <a:sym typeface="Calibri"/>
                        </a:rPr>
                        <a:t>R</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9000"/>
                        </a:lnSpc>
                        <a:spcBef>
                          <a:spcPts val="0"/>
                        </a:spcBef>
                        <a:spcAft>
                          <a:spcPts val="0"/>
                        </a:spcAft>
                        <a:buNone/>
                      </a:pPr>
                      <a:r>
                        <a:rPr b="1" lang="nl-NL" sz="1000">
                          <a:solidFill>
                            <a:srgbClr val="000000"/>
                          </a:solidFill>
                          <a:latin typeface="Calibri"/>
                          <a:ea typeface="Calibri"/>
                          <a:cs typeface="Calibri"/>
                          <a:sym typeface="Calibri"/>
                        </a:rPr>
                        <a:t>IR</a:t>
                      </a:r>
                      <a:endParaRPr sz="1000">
                        <a:solidFill>
                          <a:srgbClr val="000000"/>
                        </a:solidFill>
                        <a:latin typeface="Calibri"/>
                        <a:ea typeface="Calibri"/>
                        <a:cs typeface="Calibri"/>
                        <a:sym typeface="Calibri"/>
                      </a:endParaRPr>
                    </a:p>
                  </a:txBody>
                  <a:tcPr marT="37600" marB="37600" marR="37600" marL="376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9100">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1</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X</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9100">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2</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X</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9100">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3</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X</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X</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X</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9100">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4</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X</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X</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9100">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5</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X</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49100">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6</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X</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9000"/>
                        </a:lnSpc>
                        <a:spcBef>
                          <a:spcPts val="0"/>
                        </a:spcBef>
                        <a:spcAft>
                          <a:spcPts val="0"/>
                        </a:spcAft>
                        <a:buNone/>
                      </a:pPr>
                      <a:r>
                        <a:rPr lang="nl-NL" sz="1000">
                          <a:solidFill>
                            <a:srgbClr val="000000"/>
                          </a:solidFill>
                          <a:latin typeface="Calibri"/>
                          <a:ea typeface="Calibri"/>
                          <a:cs typeface="Calibri"/>
                          <a:sym typeface="Calibri"/>
                        </a:rPr>
                        <a:t> </a:t>
                      </a:r>
                      <a:endParaRPr/>
                    </a:p>
                  </a:txBody>
                  <a:tcPr marT="37600" marB="37600" marR="37600" marL="376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892" name="Google Shape;892;p60"/>
          <p:cNvSpPr/>
          <p:nvPr/>
        </p:nvSpPr>
        <p:spPr>
          <a:xfrm>
            <a:off x="698500" y="6008064"/>
            <a:ext cx="8537575" cy="59873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nl-NL" sz="1300">
                <a:solidFill>
                  <a:schemeClr val="dk1"/>
                </a:solidFill>
                <a:latin typeface="Calibri"/>
                <a:ea typeface="Calibri"/>
                <a:cs typeface="Calibri"/>
                <a:sym typeface="Calibri"/>
              </a:rPr>
              <a:t>Opmerkingen: </a:t>
            </a:r>
            <a:br>
              <a:rPr lang="nl-NL" sz="1300">
                <a:solidFill>
                  <a:schemeClr val="dk1"/>
                </a:solidFill>
                <a:latin typeface="Calibri"/>
                <a:ea typeface="Calibri"/>
                <a:cs typeface="Calibri"/>
                <a:sym typeface="Calibri"/>
              </a:rPr>
            </a:br>
            <a:r>
              <a:rPr lang="nl-NL" sz="1300">
                <a:solidFill>
                  <a:schemeClr val="dk1"/>
                </a:solidFill>
                <a:latin typeface="Calibri"/>
                <a:ea typeface="Calibri"/>
                <a:cs typeface="Calibri"/>
                <a:sym typeface="Calibri"/>
              </a:rPr>
              <a:t>Rory was goed in redeneren - gaf veel redenen voor ideeën, maar vroeg het niemand anders. Rory dominant, niet veel ruimte voor anderen om een woordje binnen te halen. Luca zei 'Waarom?' toen Teni iets zei maar het niet uitlegde. Teni antwoordde en gaf een reden. </a:t>
            </a:r>
            <a:br>
              <a:rPr lang="nl-NL" sz="1300">
                <a:solidFill>
                  <a:schemeClr val="dk1"/>
                </a:solidFill>
                <a:latin typeface="Calibri"/>
                <a:ea typeface="Calibri"/>
                <a:cs typeface="Calibri"/>
                <a:sym typeface="Calibri"/>
              </a:rPr>
            </a:br>
            <a:r>
              <a:rPr lang="nl-NL" sz="1800">
                <a:solidFill>
                  <a:schemeClr val="dk1"/>
                </a:solidFill>
                <a:latin typeface="Calibri"/>
                <a:ea typeface="Calibri"/>
                <a:cs typeface="Calibri"/>
                <a:sym typeface="Calibri"/>
              </a:rPr>
              <a:t>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96" name="Shape 896"/>
        <p:cNvGrpSpPr/>
        <p:nvPr/>
      </p:nvGrpSpPr>
      <p:grpSpPr>
        <a:xfrm>
          <a:off x="0" y="0"/>
          <a:ext cx="0" cy="0"/>
          <a:chOff x="0" y="0"/>
          <a:chExt cx="0" cy="0"/>
        </a:xfrm>
      </p:grpSpPr>
      <p:sp>
        <p:nvSpPr>
          <p:cNvPr id="897" name="Google Shape;897;p61"/>
          <p:cNvSpPr txBox="1"/>
          <p:nvPr/>
        </p:nvSpPr>
        <p:spPr>
          <a:xfrm>
            <a:off x="6179941" y="3210440"/>
            <a:ext cx="1063798" cy="307777"/>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nl-NL" sz="1000">
                <a:solidFill>
                  <a:schemeClr val="dk1"/>
                </a:solidFill>
                <a:latin typeface="Arial"/>
                <a:ea typeface="Arial"/>
                <a:cs typeface="Arial"/>
                <a:sym typeface="Arial"/>
              </a:rPr>
              <a:t>Namen van studenten</a:t>
            </a:r>
            <a:endParaRPr sz="1000">
              <a:solidFill>
                <a:schemeClr val="dk1"/>
              </a:solidFill>
              <a:latin typeface="Arial"/>
              <a:ea typeface="Arial"/>
              <a:cs typeface="Arial"/>
              <a:sym typeface="Arial"/>
            </a:endParaRPr>
          </a:p>
        </p:txBody>
      </p:sp>
      <p:sp>
        <p:nvSpPr>
          <p:cNvPr id="898" name="Google Shape;898;p61"/>
          <p:cNvSpPr txBox="1"/>
          <p:nvPr/>
        </p:nvSpPr>
        <p:spPr>
          <a:xfrm>
            <a:off x="7826118" y="3210440"/>
            <a:ext cx="275136" cy="153888"/>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nl-NL" sz="1000">
                <a:solidFill>
                  <a:schemeClr val="dk1"/>
                </a:solidFill>
                <a:latin typeface="Arial"/>
                <a:ea typeface="Arial"/>
                <a:cs typeface="Arial"/>
                <a:sym typeface="Arial"/>
              </a:rPr>
              <a:t>U</a:t>
            </a:r>
            <a:endParaRPr sz="1000">
              <a:solidFill>
                <a:schemeClr val="dk1"/>
              </a:solidFill>
              <a:latin typeface="Arial"/>
              <a:ea typeface="Arial"/>
              <a:cs typeface="Arial"/>
              <a:sym typeface="Arial"/>
            </a:endParaRPr>
          </a:p>
        </p:txBody>
      </p:sp>
      <p:sp>
        <p:nvSpPr>
          <p:cNvPr id="899" name="Google Shape;899;p61"/>
          <p:cNvSpPr txBox="1"/>
          <p:nvPr/>
        </p:nvSpPr>
        <p:spPr>
          <a:xfrm>
            <a:off x="8703474" y="3210440"/>
            <a:ext cx="97155" cy="153888"/>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nl-NL" sz="1000">
                <a:solidFill>
                  <a:schemeClr val="dk1"/>
                </a:solidFill>
                <a:latin typeface="Arial"/>
                <a:ea typeface="Arial"/>
                <a:cs typeface="Arial"/>
                <a:sym typeface="Arial"/>
              </a:rPr>
              <a:t>B</a:t>
            </a:r>
            <a:endParaRPr sz="1000">
              <a:solidFill>
                <a:schemeClr val="dk1"/>
              </a:solidFill>
              <a:latin typeface="Arial"/>
              <a:ea typeface="Arial"/>
              <a:cs typeface="Arial"/>
              <a:sym typeface="Arial"/>
            </a:endParaRPr>
          </a:p>
        </p:txBody>
      </p:sp>
      <p:sp>
        <p:nvSpPr>
          <p:cNvPr id="900" name="Google Shape;900;p61"/>
          <p:cNvSpPr txBox="1"/>
          <p:nvPr/>
        </p:nvSpPr>
        <p:spPr>
          <a:xfrm>
            <a:off x="9273036" y="3124284"/>
            <a:ext cx="933241" cy="537006"/>
          </a:xfrm>
          <a:prstGeom prst="rect">
            <a:avLst/>
          </a:prstGeom>
          <a:noFill/>
          <a:ln>
            <a:noFill/>
          </a:ln>
        </p:spPr>
        <p:txBody>
          <a:bodyPr anchorCtr="0" anchor="t" bIns="0" lIns="0" spcFirstLastPara="1" rIns="0" wrap="square" tIns="0">
            <a:spAutoFit/>
          </a:bodyPr>
          <a:lstStyle/>
          <a:p>
            <a:pPr indent="-94615" lvl="0" marL="106679" marR="5080" rtl="0" algn="l">
              <a:lnSpc>
                <a:spcPct val="120000"/>
              </a:lnSpc>
              <a:spcBef>
                <a:spcPts val="0"/>
              </a:spcBef>
              <a:spcAft>
                <a:spcPts val="0"/>
              </a:spcAft>
              <a:buNone/>
            </a:pPr>
            <a:r>
              <a:rPr b="1" lang="nl-NL" sz="1000">
                <a:solidFill>
                  <a:schemeClr val="dk1"/>
                </a:solidFill>
                <a:latin typeface="Arial"/>
                <a:ea typeface="Arial"/>
                <a:cs typeface="Arial"/>
                <a:sym typeface="Arial"/>
              </a:rPr>
              <a:t>Beoordeling van de totale deelname</a:t>
            </a:r>
            <a:endParaRPr sz="1000">
              <a:solidFill>
                <a:schemeClr val="dk1"/>
              </a:solidFill>
              <a:latin typeface="Arial"/>
              <a:ea typeface="Arial"/>
              <a:cs typeface="Arial"/>
              <a:sym typeface="Arial"/>
            </a:endParaRPr>
          </a:p>
        </p:txBody>
      </p:sp>
      <p:sp>
        <p:nvSpPr>
          <p:cNvPr id="901" name="Google Shape;901;p61"/>
          <p:cNvSpPr/>
          <p:nvPr/>
        </p:nvSpPr>
        <p:spPr>
          <a:xfrm>
            <a:off x="5784984" y="3038736"/>
            <a:ext cx="1691639" cy="0"/>
          </a:xfrm>
          <a:custGeom>
            <a:rect b="b" l="l" r="r" t="t"/>
            <a:pathLst>
              <a:path extrusionOk="0" h="120000" w="1691640">
                <a:moveTo>
                  <a:pt x="0" y="0"/>
                </a:moveTo>
                <a:lnTo>
                  <a:pt x="169163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2" name="Google Shape;902;p61"/>
          <p:cNvSpPr/>
          <p:nvPr/>
        </p:nvSpPr>
        <p:spPr>
          <a:xfrm>
            <a:off x="7476624" y="3038736"/>
            <a:ext cx="6350" cy="0"/>
          </a:xfrm>
          <a:custGeom>
            <a:rect b="b" l="l" r="r" t="t"/>
            <a:pathLst>
              <a:path extrusionOk="0" h="120000" w="6350">
                <a:moveTo>
                  <a:pt x="0" y="0"/>
                </a:moveTo>
                <a:lnTo>
                  <a:pt x="6096"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3" name="Google Shape;903;p61"/>
          <p:cNvSpPr/>
          <p:nvPr/>
        </p:nvSpPr>
        <p:spPr>
          <a:xfrm>
            <a:off x="7482720" y="3038736"/>
            <a:ext cx="862965" cy="0"/>
          </a:xfrm>
          <a:custGeom>
            <a:rect b="b" l="l" r="r" t="t"/>
            <a:pathLst>
              <a:path extrusionOk="0" h="120000" w="862965">
                <a:moveTo>
                  <a:pt x="0" y="0"/>
                </a:moveTo>
                <a:lnTo>
                  <a:pt x="8625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4" name="Google Shape;904;p61"/>
          <p:cNvSpPr/>
          <p:nvPr/>
        </p:nvSpPr>
        <p:spPr>
          <a:xfrm>
            <a:off x="8345303" y="3038736"/>
            <a:ext cx="6350" cy="0"/>
          </a:xfrm>
          <a:custGeom>
            <a:rect b="b" l="l" r="r" t="t"/>
            <a:pathLst>
              <a:path extrusionOk="0" h="120000" w="6350">
                <a:moveTo>
                  <a:pt x="0" y="0"/>
                </a:moveTo>
                <a:lnTo>
                  <a:pt x="6096"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5" name="Google Shape;905;p61"/>
          <p:cNvSpPr/>
          <p:nvPr/>
        </p:nvSpPr>
        <p:spPr>
          <a:xfrm>
            <a:off x="8351399" y="3038736"/>
            <a:ext cx="805180" cy="0"/>
          </a:xfrm>
          <a:custGeom>
            <a:rect b="b" l="l" r="r" t="t"/>
            <a:pathLst>
              <a:path extrusionOk="0" h="120000" w="805179">
                <a:moveTo>
                  <a:pt x="0" y="0"/>
                </a:moveTo>
                <a:lnTo>
                  <a:pt x="8046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6" name="Google Shape;906;p61"/>
          <p:cNvSpPr/>
          <p:nvPr/>
        </p:nvSpPr>
        <p:spPr>
          <a:xfrm>
            <a:off x="9156071" y="3038736"/>
            <a:ext cx="6350" cy="0"/>
          </a:xfrm>
          <a:custGeom>
            <a:rect b="b" l="l" r="r" t="t"/>
            <a:pathLst>
              <a:path extrusionOk="0" h="120000" w="6350">
                <a:moveTo>
                  <a:pt x="0" y="0"/>
                </a:moveTo>
                <a:lnTo>
                  <a:pt x="6096"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7" name="Google Shape;907;p61"/>
          <p:cNvSpPr/>
          <p:nvPr/>
        </p:nvSpPr>
        <p:spPr>
          <a:xfrm>
            <a:off x="9162167" y="3038736"/>
            <a:ext cx="1198245" cy="0"/>
          </a:xfrm>
          <a:custGeom>
            <a:rect b="b" l="l" r="r" t="t"/>
            <a:pathLst>
              <a:path extrusionOk="0" h="120000" w="1198245">
                <a:moveTo>
                  <a:pt x="0" y="0"/>
                </a:moveTo>
                <a:lnTo>
                  <a:pt x="119786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8" name="Google Shape;908;p61"/>
          <p:cNvSpPr/>
          <p:nvPr/>
        </p:nvSpPr>
        <p:spPr>
          <a:xfrm>
            <a:off x="10360031" y="3038736"/>
            <a:ext cx="6350" cy="0"/>
          </a:xfrm>
          <a:custGeom>
            <a:rect b="b" l="l" r="r" t="t"/>
            <a:pathLst>
              <a:path extrusionOk="0" h="120000" w="6350">
                <a:moveTo>
                  <a:pt x="0" y="0"/>
                </a:moveTo>
                <a:lnTo>
                  <a:pt x="6096"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9" name="Google Shape;909;p61"/>
          <p:cNvSpPr/>
          <p:nvPr/>
        </p:nvSpPr>
        <p:spPr>
          <a:xfrm>
            <a:off x="5784984" y="3654432"/>
            <a:ext cx="1691639" cy="0"/>
          </a:xfrm>
          <a:custGeom>
            <a:rect b="b" l="l" r="r" t="t"/>
            <a:pathLst>
              <a:path extrusionOk="0" h="120000" w="1691640">
                <a:moveTo>
                  <a:pt x="0" y="0"/>
                </a:moveTo>
                <a:lnTo>
                  <a:pt x="169163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0" name="Google Shape;910;p61"/>
          <p:cNvSpPr/>
          <p:nvPr/>
        </p:nvSpPr>
        <p:spPr>
          <a:xfrm>
            <a:off x="7482720" y="3654432"/>
            <a:ext cx="862965" cy="0"/>
          </a:xfrm>
          <a:custGeom>
            <a:rect b="b" l="l" r="r" t="t"/>
            <a:pathLst>
              <a:path extrusionOk="0" h="120000" w="862965">
                <a:moveTo>
                  <a:pt x="0" y="0"/>
                </a:moveTo>
                <a:lnTo>
                  <a:pt x="8625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1" name="Google Shape;911;p61"/>
          <p:cNvSpPr/>
          <p:nvPr/>
        </p:nvSpPr>
        <p:spPr>
          <a:xfrm>
            <a:off x="8351399" y="3654432"/>
            <a:ext cx="805180" cy="0"/>
          </a:xfrm>
          <a:custGeom>
            <a:rect b="b" l="l" r="r" t="t"/>
            <a:pathLst>
              <a:path extrusionOk="0" h="120000" w="805179">
                <a:moveTo>
                  <a:pt x="0" y="0"/>
                </a:moveTo>
                <a:lnTo>
                  <a:pt x="8046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2" name="Google Shape;912;p61"/>
          <p:cNvSpPr/>
          <p:nvPr/>
        </p:nvSpPr>
        <p:spPr>
          <a:xfrm>
            <a:off x="9162167" y="3654432"/>
            <a:ext cx="1198245" cy="0"/>
          </a:xfrm>
          <a:custGeom>
            <a:rect b="b" l="l" r="r" t="t"/>
            <a:pathLst>
              <a:path extrusionOk="0" h="120000" w="1198245">
                <a:moveTo>
                  <a:pt x="0" y="0"/>
                </a:moveTo>
                <a:lnTo>
                  <a:pt x="119786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3" name="Google Shape;913;p61"/>
          <p:cNvSpPr/>
          <p:nvPr/>
        </p:nvSpPr>
        <p:spPr>
          <a:xfrm>
            <a:off x="5824429" y="4065912"/>
            <a:ext cx="1691639" cy="0"/>
          </a:xfrm>
          <a:custGeom>
            <a:rect b="b" l="l" r="r" t="t"/>
            <a:pathLst>
              <a:path extrusionOk="0" h="120000" w="1691640">
                <a:moveTo>
                  <a:pt x="0" y="0"/>
                </a:moveTo>
                <a:lnTo>
                  <a:pt x="169163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4" name="Google Shape;914;p61"/>
          <p:cNvSpPr/>
          <p:nvPr/>
        </p:nvSpPr>
        <p:spPr>
          <a:xfrm>
            <a:off x="7482720" y="4065912"/>
            <a:ext cx="862965" cy="0"/>
          </a:xfrm>
          <a:custGeom>
            <a:rect b="b" l="l" r="r" t="t"/>
            <a:pathLst>
              <a:path extrusionOk="0" h="120000" w="862965">
                <a:moveTo>
                  <a:pt x="0" y="0"/>
                </a:moveTo>
                <a:lnTo>
                  <a:pt x="8625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5" name="Google Shape;915;p61"/>
          <p:cNvSpPr/>
          <p:nvPr/>
        </p:nvSpPr>
        <p:spPr>
          <a:xfrm>
            <a:off x="8351399" y="4065912"/>
            <a:ext cx="805180" cy="0"/>
          </a:xfrm>
          <a:custGeom>
            <a:rect b="b" l="l" r="r" t="t"/>
            <a:pathLst>
              <a:path extrusionOk="0" h="120000" w="805179">
                <a:moveTo>
                  <a:pt x="0" y="0"/>
                </a:moveTo>
                <a:lnTo>
                  <a:pt x="8046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6" name="Google Shape;916;p61"/>
          <p:cNvSpPr/>
          <p:nvPr/>
        </p:nvSpPr>
        <p:spPr>
          <a:xfrm>
            <a:off x="9162167" y="4065912"/>
            <a:ext cx="1198245" cy="0"/>
          </a:xfrm>
          <a:custGeom>
            <a:rect b="b" l="l" r="r" t="t"/>
            <a:pathLst>
              <a:path extrusionOk="0" h="120000" w="1198245">
                <a:moveTo>
                  <a:pt x="0" y="0"/>
                </a:moveTo>
                <a:lnTo>
                  <a:pt x="119786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7" name="Google Shape;917;p61"/>
          <p:cNvSpPr/>
          <p:nvPr/>
        </p:nvSpPr>
        <p:spPr>
          <a:xfrm>
            <a:off x="5784984" y="4477392"/>
            <a:ext cx="1691639" cy="0"/>
          </a:xfrm>
          <a:custGeom>
            <a:rect b="b" l="l" r="r" t="t"/>
            <a:pathLst>
              <a:path extrusionOk="0" h="120000" w="1691640">
                <a:moveTo>
                  <a:pt x="0" y="0"/>
                </a:moveTo>
                <a:lnTo>
                  <a:pt x="169163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8" name="Google Shape;918;p61"/>
          <p:cNvSpPr/>
          <p:nvPr/>
        </p:nvSpPr>
        <p:spPr>
          <a:xfrm>
            <a:off x="7482720" y="4477392"/>
            <a:ext cx="862965" cy="0"/>
          </a:xfrm>
          <a:custGeom>
            <a:rect b="b" l="l" r="r" t="t"/>
            <a:pathLst>
              <a:path extrusionOk="0" h="120000" w="862965">
                <a:moveTo>
                  <a:pt x="0" y="0"/>
                </a:moveTo>
                <a:lnTo>
                  <a:pt x="8625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9" name="Google Shape;919;p61"/>
          <p:cNvSpPr/>
          <p:nvPr/>
        </p:nvSpPr>
        <p:spPr>
          <a:xfrm>
            <a:off x="8351399" y="4477392"/>
            <a:ext cx="805180" cy="0"/>
          </a:xfrm>
          <a:custGeom>
            <a:rect b="b" l="l" r="r" t="t"/>
            <a:pathLst>
              <a:path extrusionOk="0" h="120000" w="805179">
                <a:moveTo>
                  <a:pt x="0" y="0"/>
                </a:moveTo>
                <a:lnTo>
                  <a:pt x="8046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0" name="Google Shape;920;p61"/>
          <p:cNvSpPr/>
          <p:nvPr/>
        </p:nvSpPr>
        <p:spPr>
          <a:xfrm>
            <a:off x="9162167" y="4477392"/>
            <a:ext cx="1198245" cy="0"/>
          </a:xfrm>
          <a:custGeom>
            <a:rect b="b" l="l" r="r" t="t"/>
            <a:pathLst>
              <a:path extrusionOk="0" h="120000" w="1198245">
                <a:moveTo>
                  <a:pt x="0" y="0"/>
                </a:moveTo>
                <a:lnTo>
                  <a:pt x="119786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1" name="Google Shape;921;p61"/>
          <p:cNvSpPr/>
          <p:nvPr/>
        </p:nvSpPr>
        <p:spPr>
          <a:xfrm>
            <a:off x="5784984" y="4888872"/>
            <a:ext cx="1691639" cy="0"/>
          </a:xfrm>
          <a:custGeom>
            <a:rect b="b" l="l" r="r" t="t"/>
            <a:pathLst>
              <a:path extrusionOk="0" h="120000" w="1691640">
                <a:moveTo>
                  <a:pt x="0" y="0"/>
                </a:moveTo>
                <a:lnTo>
                  <a:pt x="169163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2" name="Google Shape;922;p61"/>
          <p:cNvSpPr/>
          <p:nvPr/>
        </p:nvSpPr>
        <p:spPr>
          <a:xfrm>
            <a:off x="7482720" y="4888872"/>
            <a:ext cx="862965" cy="0"/>
          </a:xfrm>
          <a:custGeom>
            <a:rect b="b" l="l" r="r" t="t"/>
            <a:pathLst>
              <a:path extrusionOk="0" h="120000" w="862965">
                <a:moveTo>
                  <a:pt x="0" y="0"/>
                </a:moveTo>
                <a:lnTo>
                  <a:pt x="8625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3" name="Google Shape;923;p61"/>
          <p:cNvSpPr/>
          <p:nvPr/>
        </p:nvSpPr>
        <p:spPr>
          <a:xfrm>
            <a:off x="8351399" y="4888872"/>
            <a:ext cx="805180" cy="0"/>
          </a:xfrm>
          <a:custGeom>
            <a:rect b="b" l="l" r="r" t="t"/>
            <a:pathLst>
              <a:path extrusionOk="0" h="120000" w="805179">
                <a:moveTo>
                  <a:pt x="0" y="0"/>
                </a:moveTo>
                <a:lnTo>
                  <a:pt x="8046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4" name="Google Shape;924;p61"/>
          <p:cNvSpPr/>
          <p:nvPr/>
        </p:nvSpPr>
        <p:spPr>
          <a:xfrm>
            <a:off x="9162167" y="4888872"/>
            <a:ext cx="1198245" cy="0"/>
          </a:xfrm>
          <a:custGeom>
            <a:rect b="b" l="l" r="r" t="t"/>
            <a:pathLst>
              <a:path extrusionOk="0" h="120000" w="1198245">
                <a:moveTo>
                  <a:pt x="0" y="0"/>
                </a:moveTo>
                <a:lnTo>
                  <a:pt x="119786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5" name="Google Shape;925;p61"/>
          <p:cNvSpPr/>
          <p:nvPr/>
        </p:nvSpPr>
        <p:spPr>
          <a:xfrm>
            <a:off x="5781936" y="3035688"/>
            <a:ext cx="0" cy="2268220"/>
          </a:xfrm>
          <a:custGeom>
            <a:rect b="b" l="l" r="r" t="t"/>
            <a:pathLst>
              <a:path extrusionOk="0" h="2268220" w="120000">
                <a:moveTo>
                  <a:pt x="0" y="0"/>
                </a:moveTo>
                <a:lnTo>
                  <a:pt x="0" y="2267712"/>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6" name="Google Shape;926;p61"/>
          <p:cNvSpPr/>
          <p:nvPr/>
        </p:nvSpPr>
        <p:spPr>
          <a:xfrm>
            <a:off x="5784984" y="5300352"/>
            <a:ext cx="1691639" cy="0"/>
          </a:xfrm>
          <a:custGeom>
            <a:rect b="b" l="l" r="r" t="t"/>
            <a:pathLst>
              <a:path extrusionOk="0" h="120000" w="1691640">
                <a:moveTo>
                  <a:pt x="0" y="0"/>
                </a:moveTo>
                <a:lnTo>
                  <a:pt x="1691639"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7" name="Google Shape;927;p61"/>
          <p:cNvSpPr/>
          <p:nvPr/>
        </p:nvSpPr>
        <p:spPr>
          <a:xfrm>
            <a:off x="7479672" y="3041784"/>
            <a:ext cx="0" cy="2261870"/>
          </a:xfrm>
          <a:custGeom>
            <a:rect b="b" l="l" r="r" t="t"/>
            <a:pathLst>
              <a:path extrusionOk="0" h="2261870" w="120000">
                <a:moveTo>
                  <a:pt x="0" y="0"/>
                </a:moveTo>
                <a:lnTo>
                  <a:pt x="0" y="2261616"/>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8" name="Google Shape;928;p61"/>
          <p:cNvSpPr/>
          <p:nvPr/>
        </p:nvSpPr>
        <p:spPr>
          <a:xfrm>
            <a:off x="7482720" y="5300352"/>
            <a:ext cx="862965" cy="0"/>
          </a:xfrm>
          <a:custGeom>
            <a:rect b="b" l="l" r="r" t="t"/>
            <a:pathLst>
              <a:path extrusionOk="0" h="120000" w="862965">
                <a:moveTo>
                  <a:pt x="0" y="0"/>
                </a:moveTo>
                <a:lnTo>
                  <a:pt x="862583"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9" name="Google Shape;929;p61"/>
          <p:cNvSpPr/>
          <p:nvPr/>
        </p:nvSpPr>
        <p:spPr>
          <a:xfrm>
            <a:off x="8348351" y="3041784"/>
            <a:ext cx="0" cy="2261870"/>
          </a:xfrm>
          <a:custGeom>
            <a:rect b="b" l="l" r="r" t="t"/>
            <a:pathLst>
              <a:path extrusionOk="0" h="2261870" w="120000">
                <a:moveTo>
                  <a:pt x="0" y="0"/>
                </a:moveTo>
                <a:lnTo>
                  <a:pt x="0" y="2261616"/>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0" name="Google Shape;930;p61"/>
          <p:cNvSpPr/>
          <p:nvPr/>
        </p:nvSpPr>
        <p:spPr>
          <a:xfrm>
            <a:off x="8351399" y="5300352"/>
            <a:ext cx="805180" cy="0"/>
          </a:xfrm>
          <a:custGeom>
            <a:rect b="b" l="l" r="r" t="t"/>
            <a:pathLst>
              <a:path extrusionOk="0" h="120000" w="805179">
                <a:moveTo>
                  <a:pt x="0" y="0"/>
                </a:moveTo>
                <a:lnTo>
                  <a:pt x="8046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1" name="Google Shape;931;p61"/>
          <p:cNvSpPr/>
          <p:nvPr/>
        </p:nvSpPr>
        <p:spPr>
          <a:xfrm>
            <a:off x="9159119" y="3041784"/>
            <a:ext cx="0" cy="2261870"/>
          </a:xfrm>
          <a:custGeom>
            <a:rect b="b" l="l" r="r" t="t"/>
            <a:pathLst>
              <a:path extrusionOk="0" h="2261870" w="120000">
                <a:moveTo>
                  <a:pt x="0" y="0"/>
                </a:moveTo>
                <a:lnTo>
                  <a:pt x="0" y="2261616"/>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2" name="Google Shape;932;p61"/>
          <p:cNvSpPr/>
          <p:nvPr/>
        </p:nvSpPr>
        <p:spPr>
          <a:xfrm>
            <a:off x="9162167" y="5300352"/>
            <a:ext cx="1198245" cy="0"/>
          </a:xfrm>
          <a:custGeom>
            <a:rect b="b" l="l" r="r" t="t"/>
            <a:pathLst>
              <a:path extrusionOk="0" h="120000" w="1198245">
                <a:moveTo>
                  <a:pt x="0" y="0"/>
                </a:moveTo>
                <a:lnTo>
                  <a:pt x="1197864"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3" name="Google Shape;933;p61"/>
          <p:cNvSpPr/>
          <p:nvPr/>
        </p:nvSpPr>
        <p:spPr>
          <a:xfrm>
            <a:off x="10363079" y="3035688"/>
            <a:ext cx="0" cy="2268220"/>
          </a:xfrm>
          <a:custGeom>
            <a:rect b="b" l="l" r="r" t="t"/>
            <a:pathLst>
              <a:path extrusionOk="0" h="2268220" w="120000">
                <a:moveTo>
                  <a:pt x="0" y="0"/>
                </a:moveTo>
                <a:lnTo>
                  <a:pt x="0" y="2267712"/>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4" name="Google Shape;934;p61"/>
          <p:cNvSpPr/>
          <p:nvPr/>
        </p:nvSpPr>
        <p:spPr>
          <a:xfrm>
            <a:off x="486409" y="770239"/>
            <a:ext cx="4653280" cy="6440186"/>
          </a:xfrm>
          <a:custGeom>
            <a:rect b="b" l="l" r="r" t="t"/>
            <a:pathLst>
              <a:path extrusionOk="0" h="6085840" w="4653280">
                <a:moveTo>
                  <a:pt x="0" y="0"/>
                </a:moveTo>
                <a:lnTo>
                  <a:pt x="4653191" y="0"/>
                </a:lnTo>
                <a:lnTo>
                  <a:pt x="4653191" y="6085655"/>
                </a:lnTo>
                <a:lnTo>
                  <a:pt x="0" y="6085655"/>
                </a:lnTo>
                <a:lnTo>
                  <a:pt x="0" y="0"/>
                </a:lnTo>
                <a:close/>
              </a:path>
            </a:pathLst>
          </a:custGeom>
          <a:noFill/>
          <a:ln cap="flat" cmpd="sng" w="31725">
            <a:solidFill>
              <a:srgbClr val="2791A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5" name="Google Shape;935;p61"/>
          <p:cNvSpPr txBox="1"/>
          <p:nvPr/>
        </p:nvSpPr>
        <p:spPr>
          <a:xfrm>
            <a:off x="572395" y="861448"/>
            <a:ext cx="4460875" cy="5915081"/>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None/>
            </a:pPr>
            <a:r>
              <a:rPr b="1" lang="nl-NL" sz="1400">
                <a:solidFill>
                  <a:schemeClr val="dk1"/>
                </a:solidFill>
                <a:latin typeface="Arial"/>
                <a:ea typeface="Arial"/>
                <a:cs typeface="Arial"/>
                <a:sym typeface="Arial"/>
              </a:rPr>
              <a:t>2C: Checklist voor individuele studenten (in groepswerk)</a:t>
            </a:r>
            <a:br>
              <a:rPr b="1" lang="nl-NL" sz="1400">
                <a:solidFill>
                  <a:schemeClr val="dk1"/>
                </a:solidFill>
                <a:latin typeface="Arial"/>
                <a:ea typeface="Arial"/>
                <a:cs typeface="Arial"/>
                <a:sym typeface="Arial"/>
              </a:rPr>
            </a:br>
            <a:r>
              <a:rPr lang="nl-NL" sz="1200">
                <a:solidFill>
                  <a:schemeClr val="dk1"/>
                </a:solidFill>
                <a:latin typeface="Arimo"/>
                <a:ea typeface="Arimo"/>
                <a:cs typeface="Arimo"/>
                <a:sym typeface="Arimo"/>
              </a:rPr>
              <a:t>Deze checklist kan op twee manieren worden gebruikt. Ten eerste kan het dienen als een samenvatting van 2B: u kunt de resultaten van studenten uit meerdere groepen in deze checklist opnemen en een beoordeling van de algehele deelname toevoegen. </a:t>
            </a:r>
            <a:endParaRPr sz="1200">
              <a:solidFill>
                <a:schemeClr val="dk1"/>
              </a:solidFill>
              <a:latin typeface="Arimo"/>
              <a:ea typeface="Arimo"/>
              <a:cs typeface="Arimo"/>
              <a:sym typeface="Arimo"/>
            </a:endParaRPr>
          </a:p>
          <a:p>
            <a:pPr indent="0" lvl="0" marL="12700" marR="5080" rtl="0" algn="l">
              <a:lnSpc>
                <a:spcPct val="120800"/>
              </a:lnSpc>
              <a:spcBef>
                <a:spcPts val="665"/>
              </a:spcBef>
              <a:spcAft>
                <a:spcPts val="0"/>
              </a:spcAft>
              <a:buNone/>
            </a:pPr>
            <a:r>
              <a:rPr lang="nl-NL" sz="1200">
                <a:solidFill>
                  <a:schemeClr val="dk1"/>
                </a:solidFill>
                <a:latin typeface="Arimo"/>
                <a:ea typeface="Arimo"/>
                <a:cs typeface="Arimo"/>
                <a:sym typeface="Arimo"/>
              </a:rPr>
              <a:t>Ten tweede, als het voor u niet mogelijk is om tijdmonsters uit te voeren, kunt u dit in plaats daarvan gebruiken: dialoog observeren en tikken wanneer u de categorieën hoort waarin u geïnteresseerd bent. Nogmaals, je kunt elke student een algemene beoordeling geven.</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Checklists van dit type kunnen niet alles vastleggen, maar ze zijn niet ontworpen om te zijn. Het is echter een beheersbare manier om meer aandacht te besteden aan de dialoog van studenten en trends in de loop van de tijd te identificeren.</a:t>
            </a:r>
            <a:br>
              <a:rPr lang="nl-NL" sz="1200">
                <a:solidFill>
                  <a:schemeClr val="dk1"/>
                </a:solidFill>
                <a:latin typeface="Arimo"/>
                <a:ea typeface="Arimo"/>
                <a:cs typeface="Arimo"/>
                <a:sym typeface="Arimo"/>
              </a:rPr>
            </a:br>
            <a:r>
              <a:rPr b="1" lang="nl-NL" sz="1200">
                <a:solidFill>
                  <a:schemeClr val="dk1"/>
                </a:solidFill>
                <a:latin typeface="Arial"/>
                <a:ea typeface="Arial"/>
                <a:cs typeface="Arial"/>
                <a:sym typeface="Arial"/>
              </a:rPr>
              <a:t>Toelichtingen:</a:t>
            </a:r>
            <a:endParaRPr/>
          </a:p>
          <a:p>
            <a:pPr indent="-171450" lvl="0" marL="184150" marR="5080" rtl="0" algn="l">
              <a:lnSpc>
                <a:spcPct val="120800"/>
              </a:lnSpc>
              <a:spcBef>
                <a:spcPts val="665"/>
              </a:spcBef>
              <a:spcAft>
                <a:spcPts val="0"/>
              </a:spcAft>
              <a:buClr>
                <a:schemeClr val="dk1"/>
              </a:buClr>
              <a:buSzPts val="1200"/>
              <a:buFont typeface="Arial"/>
              <a:buChar char="•"/>
            </a:pPr>
            <a:r>
              <a:rPr lang="nl-NL" sz="1200">
                <a:solidFill>
                  <a:schemeClr val="dk1"/>
                </a:solidFill>
                <a:latin typeface="Arimo"/>
                <a:ea typeface="Arimo"/>
                <a:cs typeface="Arimo"/>
                <a:sym typeface="Arimo"/>
              </a:rPr>
              <a:t>U kunt een of twee categorieën kiezen waarin u bent geïnteresseerd</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Vink de codevakjes aan als je die codes op enig moment in de discussiebijdragen van een student hoort in het dialoogvenster van een student</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Als een student veel deelneemt aan de discussie, heeft hij een algemene beoordeling van (3), een gemiddeld bedrag is (2) en een lage deelname is een beoordeling van (1)</a:t>
            </a:r>
            <a:endParaRPr sz="1200">
              <a:solidFill>
                <a:schemeClr val="dk1"/>
              </a:solidFill>
              <a:latin typeface="Arimo"/>
              <a:ea typeface="Arimo"/>
              <a:cs typeface="Arimo"/>
              <a:sym typeface="Arimo"/>
            </a:endParaRPr>
          </a:p>
        </p:txBody>
      </p:sp>
      <p:sp>
        <p:nvSpPr>
          <p:cNvPr id="936" name="Google Shape;936;p61"/>
          <p:cNvSpPr/>
          <p:nvPr/>
        </p:nvSpPr>
        <p:spPr>
          <a:xfrm>
            <a:off x="600195" y="6858005"/>
            <a:ext cx="326905" cy="27622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7" name="Google Shape;937;p61"/>
          <p:cNvSpPr/>
          <p:nvPr/>
        </p:nvSpPr>
        <p:spPr>
          <a:xfrm>
            <a:off x="5482470" y="1952625"/>
            <a:ext cx="2115185" cy="649726"/>
          </a:xfrm>
          <a:custGeom>
            <a:rect b="b" l="l" r="r" t="t"/>
            <a:pathLst>
              <a:path extrusionOk="0" h="532130" w="2115184">
                <a:moveTo>
                  <a:pt x="2026500" y="0"/>
                </a:moveTo>
                <a:lnTo>
                  <a:pt x="88684" y="0"/>
                </a:lnTo>
                <a:lnTo>
                  <a:pt x="54167" y="6968"/>
                </a:lnTo>
                <a:lnTo>
                  <a:pt x="25977" y="25973"/>
                </a:lnTo>
                <a:lnTo>
                  <a:pt x="6970" y="54162"/>
                </a:lnTo>
                <a:lnTo>
                  <a:pt x="0" y="88684"/>
                </a:lnTo>
                <a:lnTo>
                  <a:pt x="0" y="443433"/>
                </a:lnTo>
                <a:lnTo>
                  <a:pt x="6970" y="477957"/>
                </a:lnTo>
                <a:lnTo>
                  <a:pt x="25977" y="506150"/>
                </a:lnTo>
                <a:lnTo>
                  <a:pt x="54167" y="525159"/>
                </a:lnTo>
                <a:lnTo>
                  <a:pt x="88684" y="532130"/>
                </a:lnTo>
                <a:lnTo>
                  <a:pt x="2026500" y="532130"/>
                </a:lnTo>
                <a:lnTo>
                  <a:pt x="2061017" y="525159"/>
                </a:lnTo>
                <a:lnTo>
                  <a:pt x="2089207" y="506150"/>
                </a:lnTo>
                <a:lnTo>
                  <a:pt x="2108214" y="477957"/>
                </a:lnTo>
                <a:lnTo>
                  <a:pt x="2115185" y="443433"/>
                </a:lnTo>
                <a:lnTo>
                  <a:pt x="2115185" y="88684"/>
                </a:lnTo>
                <a:lnTo>
                  <a:pt x="2108214" y="54162"/>
                </a:lnTo>
                <a:lnTo>
                  <a:pt x="2089207" y="25973"/>
                </a:lnTo>
                <a:lnTo>
                  <a:pt x="2061017" y="6968"/>
                </a:lnTo>
                <a:lnTo>
                  <a:pt x="2026500"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8" name="Google Shape;938;p61"/>
          <p:cNvSpPr txBox="1"/>
          <p:nvPr/>
        </p:nvSpPr>
        <p:spPr>
          <a:xfrm>
            <a:off x="5686425" y="2028825"/>
            <a:ext cx="1793875" cy="721672"/>
          </a:xfrm>
          <a:prstGeom prst="rect">
            <a:avLst/>
          </a:prstGeom>
          <a:noFill/>
          <a:ln>
            <a:noFill/>
          </a:ln>
        </p:spPr>
        <p:txBody>
          <a:bodyPr anchorCtr="0" anchor="t" bIns="0" lIns="0" spcFirstLastPara="1" rIns="0" wrap="square" tIns="0">
            <a:spAutoFit/>
          </a:bodyPr>
          <a:lstStyle/>
          <a:p>
            <a:pPr indent="0" lvl="0" marL="12700" marR="5080" rtl="0" algn="l">
              <a:lnSpc>
                <a:spcPct val="120000"/>
              </a:lnSpc>
              <a:spcBef>
                <a:spcPts val="0"/>
              </a:spcBef>
              <a:spcAft>
                <a:spcPts val="0"/>
              </a:spcAft>
              <a:buNone/>
            </a:pPr>
            <a:r>
              <a:rPr lang="nl-NL" sz="1000">
                <a:solidFill>
                  <a:schemeClr val="dk1"/>
                </a:solidFill>
                <a:latin typeface="Arial"/>
                <a:ea typeface="Arial"/>
                <a:cs typeface="Arial"/>
                <a:sym typeface="Arial"/>
              </a:rPr>
              <a:t>Voeg zoveel rijen toe als je nodig hebt voor de namen van je studenten</a:t>
            </a:r>
            <a:br>
              <a:rPr lang="nl-NL" sz="1000">
                <a:solidFill>
                  <a:schemeClr val="dk1"/>
                </a:solidFill>
                <a:latin typeface="Arial"/>
                <a:ea typeface="Arial"/>
                <a:cs typeface="Arial"/>
                <a:sym typeface="Arial"/>
              </a:rPr>
            </a:br>
            <a:endParaRPr sz="1000">
              <a:solidFill>
                <a:schemeClr val="dk1"/>
              </a:solidFill>
              <a:latin typeface="Arial"/>
              <a:ea typeface="Arial"/>
              <a:cs typeface="Arial"/>
              <a:sym typeface="Arial"/>
            </a:endParaRPr>
          </a:p>
        </p:txBody>
      </p:sp>
      <p:sp>
        <p:nvSpPr>
          <p:cNvPr id="939" name="Google Shape;939;p61"/>
          <p:cNvSpPr/>
          <p:nvPr/>
        </p:nvSpPr>
        <p:spPr>
          <a:xfrm>
            <a:off x="8244085" y="1876425"/>
            <a:ext cx="2115185" cy="695960"/>
          </a:xfrm>
          <a:custGeom>
            <a:rect b="b" l="l" r="r" t="t"/>
            <a:pathLst>
              <a:path extrusionOk="0" h="695960" w="2115184">
                <a:moveTo>
                  <a:pt x="1999195" y="0"/>
                </a:moveTo>
                <a:lnTo>
                  <a:pt x="115989" y="0"/>
                </a:lnTo>
                <a:lnTo>
                  <a:pt x="70840" y="9115"/>
                </a:lnTo>
                <a:lnTo>
                  <a:pt x="33972" y="33972"/>
                </a:lnTo>
                <a:lnTo>
                  <a:pt x="9115" y="70840"/>
                </a:lnTo>
                <a:lnTo>
                  <a:pt x="0" y="115989"/>
                </a:lnTo>
                <a:lnTo>
                  <a:pt x="0" y="579958"/>
                </a:lnTo>
                <a:lnTo>
                  <a:pt x="9115" y="625108"/>
                </a:lnTo>
                <a:lnTo>
                  <a:pt x="33972" y="661981"/>
                </a:lnTo>
                <a:lnTo>
                  <a:pt x="70840" y="686842"/>
                </a:lnTo>
                <a:lnTo>
                  <a:pt x="115989" y="695959"/>
                </a:lnTo>
                <a:lnTo>
                  <a:pt x="1999195" y="695959"/>
                </a:lnTo>
                <a:lnTo>
                  <a:pt x="2044344" y="686842"/>
                </a:lnTo>
                <a:lnTo>
                  <a:pt x="2081212" y="661981"/>
                </a:lnTo>
                <a:lnTo>
                  <a:pt x="2106069" y="625108"/>
                </a:lnTo>
                <a:lnTo>
                  <a:pt x="2115185" y="579958"/>
                </a:lnTo>
                <a:lnTo>
                  <a:pt x="2115185" y="115989"/>
                </a:lnTo>
                <a:lnTo>
                  <a:pt x="2106069" y="70840"/>
                </a:lnTo>
                <a:lnTo>
                  <a:pt x="2081212" y="33972"/>
                </a:lnTo>
                <a:lnTo>
                  <a:pt x="2044344" y="9115"/>
                </a:lnTo>
                <a:lnTo>
                  <a:pt x="1999195"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0" name="Google Shape;940;p61"/>
          <p:cNvSpPr txBox="1"/>
          <p:nvPr/>
        </p:nvSpPr>
        <p:spPr>
          <a:xfrm>
            <a:off x="8393430" y="1952625"/>
            <a:ext cx="1906270" cy="558614"/>
          </a:xfrm>
          <a:prstGeom prst="rect">
            <a:avLst/>
          </a:prstGeom>
          <a:noFill/>
          <a:ln>
            <a:noFill/>
          </a:ln>
        </p:spPr>
        <p:txBody>
          <a:bodyPr anchorCtr="0" anchor="t" bIns="0" lIns="0" spcFirstLastPara="1" rIns="0" wrap="square" tIns="0">
            <a:spAutoFit/>
          </a:bodyPr>
          <a:lstStyle/>
          <a:p>
            <a:pPr indent="0" lvl="0" marL="12700" marR="5080" rtl="0" algn="l">
              <a:lnSpc>
                <a:spcPct val="121000"/>
              </a:lnSpc>
              <a:spcBef>
                <a:spcPts val="0"/>
              </a:spcBef>
              <a:spcAft>
                <a:spcPts val="0"/>
              </a:spcAft>
              <a:buNone/>
            </a:pPr>
            <a:r>
              <a:rPr lang="nl-NL" sz="1000">
                <a:solidFill>
                  <a:schemeClr val="dk1"/>
                </a:solidFill>
                <a:latin typeface="Arial"/>
                <a:ea typeface="Arial"/>
                <a:cs typeface="Arial"/>
                <a:sym typeface="Arial"/>
              </a:rPr>
              <a:t>Je kunt elke student een algemene participatiescore geven tussen 1 (laag) en 3 (hoog</a:t>
            </a:r>
            <a:endParaRPr sz="1000">
              <a:solidFill>
                <a:schemeClr val="dk1"/>
              </a:solidFill>
              <a:latin typeface="Arial"/>
              <a:ea typeface="Arial"/>
              <a:cs typeface="Arial"/>
              <a:sym typeface="Arial"/>
            </a:endParaRPr>
          </a:p>
        </p:txBody>
      </p:sp>
      <p:sp>
        <p:nvSpPr>
          <p:cNvPr id="941" name="Google Shape;941;p61"/>
          <p:cNvSpPr/>
          <p:nvPr/>
        </p:nvSpPr>
        <p:spPr>
          <a:xfrm>
            <a:off x="6133143" y="5762625"/>
            <a:ext cx="2115185" cy="695960"/>
          </a:xfrm>
          <a:custGeom>
            <a:rect b="b" l="l" r="r" t="t"/>
            <a:pathLst>
              <a:path extrusionOk="0" h="695960" w="2115184">
                <a:moveTo>
                  <a:pt x="1999195" y="0"/>
                </a:moveTo>
                <a:lnTo>
                  <a:pt x="115989" y="0"/>
                </a:lnTo>
                <a:lnTo>
                  <a:pt x="70840" y="9115"/>
                </a:lnTo>
                <a:lnTo>
                  <a:pt x="33972" y="33972"/>
                </a:lnTo>
                <a:lnTo>
                  <a:pt x="9115" y="70840"/>
                </a:lnTo>
                <a:lnTo>
                  <a:pt x="0" y="115989"/>
                </a:lnTo>
                <a:lnTo>
                  <a:pt x="0" y="579958"/>
                </a:lnTo>
                <a:lnTo>
                  <a:pt x="9115" y="625108"/>
                </a:lnTo>
                <a:lnTo>
                  <a:pt x="33972" y="661981"/>
                </a:lnTo>
                <a:lnTo>
                  <a:pt x="70840" y="686842"/>
                </a:lnTo>
                <a:lnTo>
                  <a:pt x="115989" y="695960"/>
                </a:lnTo>
                <a:lnTo>
                  <a:pt x="1999195" y="695960"/>
                </a:lnTo>
                <a:lnTo>
                  <a:pt x="2044344" y="686842"/>
                </a:lnTo>
                <a:lnTo>
                  <a:pt x="2081212" y="661981"/>
                </a:lnTo>
                <a:lnTo>
                  <a:pt x="2106069" y="625108"/>
                </a:lnTo>
                <a:lnTo>
                  <a:pt x="2115185" y="579958"/>
                </a:lnTo>
                <a:lnTo>
                  <a:pt x="2115185" y="115989"/>
                </a:lnTo>
                <a:lnTo>
                  <a:pt x="2106069" y="70840"/>
                </a:lnTo>
                <a:lnTo>
                  <a:pt x="2081212" y="33972"/>
                </a:lnTo>
                <a:lnTo>
                  <a:pt x="2044344" y="9115"/>
                </a:lnTo>
                <a:lnTo>
                  <a:pt x="1999195" y="0"/>
                </a:lnTo>
                <a:close/>
              </a:path>
            </a:pathLst>
          </a:custGeom>
          <a:solidFill>
            <a:srgbClr val="CCCC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2" name="Google Shape;942;p61"/>
          <p:cNvSpPr txBox="1"/>
          <p:nvPr/>
        </p:nvSpPr>
        <p:spPr>
          <a:xfrm>
            <a:off x="964162" y="6949559"/>
            <a:ext cx="4153938" cy="184666"/>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lang="nl-NL" sz="1200">
                <a:solidFill>
                  <a:srgbClr val="000000"/>
                </a:solidFill>
                <a:latin typeface="Arial"/>
                <a:ea typeface="Arial"/>
                <a:cs typeface="Arial"/>
                <a:sym typeface="Arial"/>
              </a:rPr>
              <a:t>Een downloadbaar sjabloon is beschikbaar op onze </a:t>
            </a:r>
            <a:r>
              <a:rPr lang="nl-NL" sz="1200" u="sng">
                <a:solidFill>
                  <a:schemeClr val="hlink"/>
                </a:solidFill>
                <a:latin typeface="Arial"/>
                <a:ea typeface="Arial"/>
                <a:cs typeface="Arial"/>
                <a:sym typeface="Arial"/>
                <a:hlinkClick r:id="rId4"/>
              </a:rPr>
              <a:t>website</a:t>
            </a:r>
            <a:endParaRPr sz="1200">
              <a:solidFill>
                <a:schemeClr val="dk1"/>
              </a:solidFill>
              <a:latin typeface="Arial"/>
              <a:ea typeface="Arial"/>
              <a:cs typeface="Arial"/>
              <a:sym typeface="Arial"/>
            </a:endParaRPr>
          </a:p>
        </p:txBody>
      </p:sp>
      <p:sp>
        <p:nvSpPr>
          <p:cNvPr id="943" name="Google Shape;943;p61"/>
          <p:cNvSpPr/>
          <p:nvPr/>
        </p:nvSpPr>
        <p:spPr>
          <a:xfrm>
            <a:off x="5915598" y="2313567"/>
            <a:ext cx="981697" cy="984037"/>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4" name="Google Shape;944;p61"/>
          <p:cNvSpPr/>
          <p:nvPr/>
        </p:nvSpPr>
        <p:spPr>
          <a:xfrm>
            <a:off x="6670249" y="1216513"/>
            <a:ext cx="585571" cy="592613"/>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5" name="Google Shape;945;p61"/>
          <p:cNvSpPr/>
          <p:nvPr/>
        </p:nvSpPr>
        <p:spPr>
          <a:xfrm>
            <a:off x="9631527" y="2336155"/>
            <a:ext cx="981697" cy="984031"/>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6" name="Google Shape;946;p61"/>
          <p:cNvSpPr/>
          <p:nvPr/>
        </p:nvSpPr>
        <p:spPr>
          <a:xfrm>
            <a:off x="7654856" y="4756399"/>
            <a:ext cx="808288" cy="1368787"/>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7" name="Google Shape;947;p61"/>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nl-NL"/>
              <a:t>45</a:t>
            </a:r>
            <a:endParaRPr/>
          </a:p>
        </p:txBody>
      </p:sp>
      <p:sp>
        <p:nvSpPr>
          <p:cNvPr id="948" name="Google Shape;948;p61"/>
          <p:cNvSpPr txBox="1"/>
          <p:nvPr/>
        </p:nvSpPr>
        <p:spPr>
          <a:xfrm>
            <a:off x="6135264" y="5838825"/>
            <a:ext cx="2110942"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000">
                <a:solidFill>
                  <a:schemeClr val="dk1"/>
                </a:solidFill>
                <a:latin typeface="Arial"/>
                <a:ea typeface="Arial"/>
                <a:cs typeface="Arial"/>
                <a:sym typeface="Arial"/>
              </a:rPr>
              <a:t>Voeg de dialoogcategorieën toe aan de middelste secties en vink aan als je ze hoort</a:t>
            </a:r>
            <a:endParaRPr sz="1000">
              <a:solidFill>
                <a:schemeClr val="dk1"/>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52" name="Shape 952"/>
        <p:cNvGrpSpPr/>
        <p:nvPr/>
      </p:nvGrpSpPr>
      <p:grpSpPr>
        <a:xfrm>
          <a:off x="0" y="0"/>
          <a:ext cx="0" cy="0"/>
          <a:chOff x="0" y="0"/>
          <a:chExt cx="0" cy="0"/>
        </a:xfrm>
      </p:grpSpPr>
      <p:graphicFrame>
        <p:nvGraphicFramePr>
          <p:cNvPr id="953" name="Google Shape;953;p62"/>
          <p:cNvGraphicFramePr/>
          <p:nvPr/>
        </p:nvGraphicFramePr>
        <p:xfrm>
          <a:off x="5672208" y="1929264"/>
          <a:ext cx="3000000" cy="3000000"/>
        </p:xfrm>
        <a:graphic>
          <a:graphicData uri="http://schemas.openxmlformats.org/drawingml/2006/table">
            <a:tbl>
              <a:tblPr bandRow="1" firstRow="1">
                <a:noFill/>
                <a:tableStyleId>{C9065060-6EA6-4DF0-AC9F-4B0937982117}</a:tableStyleId>
              </a:tblPr>
              <a:tblGrid>
                <a:gridCol w="1122300"/>
                <a:gridCol w="1295400"/>
                <a:gridCol w="2209175"/>
              </a:tblGrid>
              <a:tr h="746750">
                <a:tc>
                  <a:txBody>
                    <a:bodyPr/>
                    <a:lstStyle/>
                    <a:p>
                      <a:pPr indent="0" lvl="0" marL="0" marR="0" rtl="0" algn="l">
                        <a:lnSpc>
                          <a:spcPct val="100000"/>
                        </a:lnSpc>
                        <a:spcBef>
                          <a:spcPts val="0"/>
                        </a:spcBef>
                        <a:spcAft>
                          <a:spcPts val="0"/>
                        </a:spcAft>
                        <a:buNone/>
                      </a:pPr>
                      <a:r>
                        <a:t/>
                      </a:r>
                      <a:endParaRPr sz="1450">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nl-NL" sz="1200">
                          <a:latin typeface="Arial"/>
                          <a:ea typeface="Arial"/>
                          <a:cs typeface="Arial"/>
                          <a:sym typeface="Arial"/>
                        </a:rPr>
                        <a:t>Code van het dialoogvenster</a:t>
                      </a:r>
                      <a:br>
                        <a:rPr b="1" lang="nl-NL" sz="1200">
                          <a:latin typeface="Arial"/>
                          <a:ea typeface="Arial"/>
                          <a:cs typeface="Arial"/>
                          <a:sym typeface="Arial"/>
                        </a:rPr>
                      </a:br>
                      <a:endParaRPr sz="1200">
                        <a:latin typeface="Arial"/>
                        <a:ea typeface="Arial"/>
                        <a:cs typeface="Arial"/>
                        <a:sym typeface="Arial"/>
                      </a:endParaRPr>
                    </a:p>
                  </a:txBody>
                  <a:tcPr marT="4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50">
                        <a:latin typeface="Times New Roman"/>
                        <a:ea typeface="Times New Roman"/>
                        <a:cs typeface="Times New Roman"/>
                        <a:sym typeface="Times New Roman"/>
                      </a:endParaRPr>
                    </a:p>
                    <a:p>
                      <a:pPr indent="0" lvl="0" marL="243840" marR="0" rtl="0" algn="l">
                        <a:lnSpc>
                          <a:spcPct val="100000"/>
                        </a:lnSpc>
                        <a:spcBef>
                          <a:spcPts val="0"/>
                        </a:spcBef>
                        <a:spcAft>
                          <a:spcPts val="0"/>
                        </a:spcAft>
                        <a:buNone/>
                      </a:pPr>
                      <a:r>
                        <a:rPr b="1" lang="nl-NL" sz="1200">
                          <a:latin typeface="Arial"/>
                          <a:ea typeface="Arial"/>
                          <a:cs typeface="Arial"/>
                          <a:sym typeface="Arial"/>
                        </a:rPr>
                        <a:t>Schaal (1-3)</a:t>
                      </a:r>
                      <a:br>
                        <a:rPr b="1" lang="nl-NL" sz="1200">
                          <a:latin typeface="Arial"/>
                          <a:ea typeface="Arial"/>
                          <a:cs typeface="Arial"/>
                          <a:sym typeface="Arial"/>
                        </a:rPr>
                      </a:br>
                      <a:endParaRPr sz="1200">
                        <a:latin typeface="Arial"/>
                        <a:ea typeface="Arial"/>
                        <a:cs typeface="Arial"/>
                        <a:sym typeface="Arial"/>
                      </a:endParaRPr>
                    </a:p>
                  </a:txBody>
                  <a:tcPr marT="4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50">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nl-NL" sz="1200">
                          <a:latin typeface="Arial"/>
                          <a:ea typeface="Arial"/>
                          <a:cs typeface="Arial"/>
                          <a:sym typeface="Arial"/>
                        </a:rPr>
                        <a:t>Opmerkingen</a:t>
                      </a:r>
                      <a:br>
                        <a:rPr b="1" lang="nl-NL" sz="1200">
                          <a:latin typeface="Arial"/>
                          <a:ea typeface="Arial"/>
                          <a:cs typeface="Arial"/>
                          <a:sym typeface="Arial"/>
                        </a:rPr>
                      </a:br>
                      <a:endParaRPr sz="1200">
                        <a:latin typeface="Arial"/>
                        <a:ea typeface="Arial"/>
                        <a:cs typeface="Arial"/>
                        <a:sym typeface="Arial"/>
                      </a:endParaRPr>
                    </a:p>
                  </a:txBody>
                  <a:tcPr marT="4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46750">
                <a:tc>
                  <a:txBody>
                    <a:bodyPr/>
                    <a:lstStyle/>
                    <a:p>
                      <a:pPr indent="0" lvl="0" marL="0" marR="0" rtl="0" algn="l">
                        <a:lnSpc>
                          <a:spcPct val="100000"/>
                        </a:lnSpc>
                        <a:spcBef>
                          <a:spcPts val="0"/>
                        </a:spcBef>
                        <a:spcAft>
                          <a:spcPts val="0"/>
                        </a:spcAft>
                        <a:buNone/>
                      </a:pPr>
                      <a:r>
                        <a:t/>
                      </a:r>
                      <a:endParaRPr sz="1450">
                        <a:latin typeface="Times New Roman"/>
                        <a:ea typeface="Times New Roman"/>
                        <a:cs typeface="Times New Roman"/>
                        <a:sym typeface="Times New Roman"/>
                      </a:endParaRPr>
                    </a:p>
                    <a:p>
                      <a:pPr indent="0" lvl="0" marL="635" marR="0" rtl="0" algn="ctr">
                        <a:lnSpc>
                          <a:spcPct val="100000"/>
                        </a:lnSpc>
                        <a:spcBef>
                          <a:spcPts val="0"/>
                        </a:spcBef>
                        <a:spcAft>
                          <a:spcPts val="0"/>
                        </a:spcAft>
                        <a:buNone/>
                      </a:pPr>
                      <a:r>
                        <a:rPr b="1" lang="nl-NL" sz="1200">
                          <a:latin typeface="Arial"/>
                          <a:ea typeface="Arial"/>
                          <a:cs typeface="Arial"/>
                          <a:sym typeface="Arial"/>
                        </a:rPr>
                        <a:t>CI</a:t>
                      </a:r>
                      <a:endParaRPr sz="1200">
                        <a:latin typeface="Arial"/>
                        <a:ea typeface="Arial"/>
                        <a:cs typeface="Arial"/>
                        <a:sym typeface="Arial"/>
                      </a:endParaRPr>
                    </a:p>
                  </a:txBody>
                  <a:tcPr marT="4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43700">
                <a:tc>
                  <a:txBody>
                    <a:bodyPr/>
                    <a:lstStyle/>
                    <a:p>
                      <a:pPr indent="0" lvl="0" marL="0" marR="0" rtl="0" algn="l">
                        <a:lnSpc>
                          <a:spcPct val="100000"/>
                        </a:lnSpc>
                        <a:spcBef>
                          <a:spcPts val="0"/>
                        </a:spcBef>
                        <a:spcAft>
                          <a:spcPts val="0"/>
                        </a:spcAft>
                        <a:buNone/>
                      </a:pPr>
                      <a:r>
                        <a:t/>
                      </a:r>
                      <a:endParaRPr sz="1450">
                        <a:latin typeface="Times New Roman"/>
                        <a:ea typeface="Times New Roman"/>
                        <a:cs typeface="Times New Roman"/>
                        <a:sym typeface="Times New Roman"/>
                      </a:endParaRPr>
                    </a:p>
                    <a:p>
                      <a:pPr indent="0" lvl="0" marL="635" marR="0" rtl="0" algn="ctr">
                        <a:lnSpc>
                          <a:spcPct val="100000"/>
                        </a:lnSpc>
                        <a:spcBef>
                          <a:spcPts val="0"/>
                        </a:spcBef>
                        <a:spcAft>
                          <a:spcPts val="0"/>
                        </a:spcAft>
                        <a:buNone/>
                      </a:pPr>
                      <a:r>
                        <a:rPr b="1" lang="nl-NL" sz="1200">
                          <a:latin typeface="Arial"/>
                          <a:ea typeface="Arial"/>
                          <a:cs typeface="Arial"/>
                          <a:sym typeface="Arial"/>
                        </a:rPr>
                        <a:t>V</a:t>
                      </a:r>
                      <a:endParaRPr sz="1200">
                        <a:latin typeface="Arial"/>
                        <a:ea typeface="Arial"/>
                        <a:cs typeface="Arial"/>
                        <a:sym typeface="Arial"/>
                      </a:endParaRPr>
                    </a:p>
                  </a:txBody>
                  <a:tcPr marT="12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954" name="Google Shape;954;p62"/>
          <p:cNvSpPr/>
          <p:nvPr/>
        </p:nvSpPr>
        <p:spPr>
          <a:xfrm>
            <a:off x="433705" y="846440"/>
            <a:ext cx="4653280" cy="6059185"/>
          </a:xfrm>
          <a:custGeom>
            <a:rect b="b" l="l" r="r" t="t"/>
            <a:pathLst>
              <a:path extrusionOk="0" h="5281295" w="4653280">
                <a:moveTo>
                  <a:pt x="0" y="0"/>
                </a:moveTo>
                <a:lnTo>
                  <a:pt x="4653191" y="0"/>
                </a:lnTo>
                <a:lnTo>
                  <a:pt x="4653191" y="5280886"/>
                </a:lnTo>
                <a:lnTo>
                  <a:pt x="0" y="5280886"/>
                </a:lnTo>
                <a:lnTo>
                  <a:pt x="0" y="0"/>
                </a:lnTo>
                <a:close/>
              </a:path>
            </a:pathLst>
          </a:custGeom>
          <a:noFill/>
          <a:ln cap="flat" cmpd="sng" w="31725">
            <a:solidFill>
              <a:srgbClr val="1F497D"/>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5" name="Google Shape;955;p62"/>
          <p:cNvSpPr txBox="1"/>
          <p:nvPr/>
        </p:nvSpPr>
        <p:spPr>
          <a:xfrm>
            <a:off x="520580" y="937648"/>
            <a:ext cx="4459605" cy="535371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nl-NL" sz="1400">
                <a:solidFill>
                  <a:schemeClr val="dk1"/>
                </a:solidFill>
                <a:latin typeface="Arial"/>
                <a:ea typeface="Arial"/>
                <a:cs typeface="Arial"/>
                <a:sym typeface="Arial"/>
              </a:rPr>
              <a:t>2D: Dialoogvenster voor beoordelingsgroepen met behulp van codes </a:t>
            </a:r>
            <a:br>
              <a:rPr b="1" lang="nl-NL" sz="1400">
                <a:solidFill>
                  <a:schemeClr val="dk1"/>
                </a:solidFill>
                <a:latin typeface="Arial"/>
                <a:ea typeface="Arial"/>
                <a:cs typeface="Arial"/>
                <a:sym typeface="Arial"/>
              </a:rPr>
            </a:br>
            <a:endParaRPr b="1" sz="1400">
              <a:solidFill>
                <a:schemeClr val="dk1"/>
              </a:solidFill>
              <a:latin typeface="Arial"/>
              <a:ea typeface="Arial"/>
              <a:cs typeface="Arial"/>
              <a:sym typeface="Arial"/>
            </a:endParaRPr>
          </a:p>
          <a:p>
            <a:pPr indent="0" lvl="0" marL="82800" marR="0" rtl="0" algn="l">
              <a:lnSpc>
                <a:spcPct val="121000"/>
              </a:lnSpc>
              <a:spcBef>
                <a:spcPts val="580"/>
              </a:spcBef>
              <a:spcAft>
                <a:spcPts val="0"/>
              </a:spcAft>
              <a:buNone/>
            </a:pPr>
            <a:r>
              <a:rPr lang="nl-NL" sz="1200">
                <a:solidFill>
                  <a:schemeClr val="dk1"/>
                </a:solidFill>
                <a:latin typeface="Arimo"/>
                <a:ea typeface="Arimo"/>
                <a:cs typeface="Arimo"/>
                <a:sym typeface="Arimo"/>
              </a:rPr>
              <a:t>Deze groepsbeoordelingstool verschilt enigszins van 2B en 2C omdat het niet de bijdragen van individuele studenten beoordeelt, maar de groep als geheel. U kunt verschillende categorieën van dialoog selecteren om u op te concentreren - in dit geval Coördinatie van ideeën en overeenstemming (CI) en Verbinden (V).</a:t>
            </a:r>
            <a:br>
              <a:rPr lang="nl-NL" sz="1200">
                <a:solidFill>
                  <a:schemeClr val="dk1"/>
                </a:solidFill>
                <a:latin typeface="Arimo"/>
                <a:ea typeface="Arimo"/>
                <a:cs typeface="Arimo"/>
                <a:sym typeface="Arimo"/>
              </a:rPr>
            </a:br>
            <a:r>
              <a:rPr b="1" lang="nl-NL" sz="1200">
                <a:solidFill>
                  <a:schemeClr val="dk1"/>
                </a:solidFill>
                <a:latin typeface="Arial"/>
                <a:ea typeface="Arial"/>
                <a:cs typeface="Arial"/>
                <a:sym typeface="Arial"/>
              </a:rPr>
              <a:t>Toelichtingen:</a:t>
            </a:r>
            <a:endParaRPr/>
          </a:p>
          <a:p>
            <a:pPr indent="-171450" lvl="0" marL="254250" marR="0" rtl="0" algn="l">
              <a:lnSpc>
                <a:spcPct val="121000"/>
              </a:lnSpc>
              <a:spcBef>
                <a:spcPts val="580"/>
              </a:spcBef>
              <a:spcAft>
                <a:spcPts val="0"/>
              </a:spcAft>
              <a:buClr>
                <a:schemeClr val="dk1"/>
              </a:buClr>
              <a:buSzPts val="1200"/>
              <a:buFont typeface="Arial"/>
              <a:buChar char="•"/>
            </a:pPr>
            <a:r>
              <a:rPr lang="nl-NL" sz="1200">
                <a:solidFill>
                  <a:schemeClr val="dk1"/>
                </a:solidFill>
                <a:latin typeface="Arimo"/>
                <a:ea typeface="Arimo"/>
                <a:cs typeface="Arimo"/>
                <a:sym typeface="Arimo"/>
              </a:rPr>
              <a:t>Gebruik een driepuntsbeoordelingsschaal voor de frequentie van elke dialoogcategorie binnen het gesprek als geheel: 1 = laag, 2 = gemiddeld, 3 = hoog. Dit is geen absolute schaal, het hangt af van uw oordeel over wat typisch is in uw omgeving</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Gebruik de kolom 'Opmerkingen' om relevante informatie aan de beoordeling toe te voegen, zoals of de resultaten typisch zijn of dat ze de voortgang laten zien</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Je zou dit kunnen herhalen om te zien of groepen hun dialoogpatronen of -typen in de loop van de tijd veranderen</a:t>
            </a:r>
            <a:br>
              <a:rPr lang="nl-NL" sz="1200">
                <a:solidFill>
                  <a:schemeClr val="dk1"/>
                </a:solidFill>
                <a:latin typeface="Arimo"/>
                <a:ea typeface="Arimo"/>
                <a:cs typeface="Arimo"/>
                <a:sym typeface="Arimo"/>
              </a:rPr>
            </a:br>
            <a:r>
              <a:rPr lang="nl-NL" sz="1200">
                <a:solidFill>
                  <a:schemeClr val="dk1"/>
                </a:solidFill>
                <a:latin typeface="Arial"/>
                <a:ea typeface="Arial"/>
                <a:cs typeface="Arial"/>
                <a:sym typeface="Arial"/>
              </a:rPr>
              <a:t>Je zou achteraf een andere tool kunnen gebruiken voor meer systematische verkenning (bijv. 2B of 2C)</a:t>
            </a:r>
            <a:endParaRPr sz="1200">
              <a:solidFill>
                <a:schemeClr val="dk1"/>
              </a:solidFill>
              <a:highlight>
                <a:srgbClr val="00FFFF"/>
              </a:highlight>
              <a:latin typeface="Arial"/>
              <a:ea typeface="Arial"/>
              <a:cs typeface="Arial"/>
              <a:sym typeface="Arial"/>
            </a:endParaRPr>
          </a:p>
        </p:txBody>
      </p:sp>
      <p:sp>
        <p:nvSpPr>
          <p:cNvPr id="956" name="Google Shape;956;p62"/>
          <p:cNvSpPr txBox="1"/>
          <p:nvPr/>
        </p:nvSpPr>
        <p:spPr>
          <a:xfrm>
            <a:off x="856207" y="6372225"/>
            <a:ext cx="3980542" cy="369332"/>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None/>
            </a:pPr>
            <a:r>
              <a:rPr b="1" lang="nl-NL" sz="1200">
                <a:solidFill>
                  <a:schemeClr val="dk1"/>
                </a:solidFill>
                <a:latin typeface="Arial"/>
                <a:ea typeface="Arial"/>
                <a:cs typeface="Arial"/>
                <a:sym typeface="Arial"/>
              </a:rPr>
              <a:t>Een downloadbare template is beschikbaar op onze website.</a:t>
            </a:r>
            <a:endParaRPr sz="1200">
              <a:solidFill>
                <a:schemeClr val="dk1"/>
              </a:solidFill>
              <a:latin typeface="Arial"/>
              <a:ea typeface="Arial"/>
              <a:cs typeface="Arial"/>
              <a:sym typeface="Arial"/>
            </a:endParaRPr>
          </a:p>
        </p:txBody>
      </p:sp>
      <p:sp>
        <p:nvSpPr>
          <p:cNvPr id="957" name="Google Shape;957;p62"/>
          <p:cNvSpPr/>
          <p:nvPr/>
        </p:nvSpPr>
        <p:spPr>
          <a:xfrm>
            <a:off x="506847" y="6400802"/>
            <a:ext cx="276218" cy="27622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8" name="Google Shape;958;p62"/>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nl-NL"/>
              <a:t>46</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62" name="Shape 962"/>
        <p:cNvGrpSpPr/>
        <p:nvPr/>
      </p:nvGrpSpPr>
      <p:grpSpPr>
        <a:xfrm>
          <a:off x="0" y="0"/>
          <a:ext cx="0" cy="0"/>
          <a:chOff x="0" y="0"/>
          <a:chExt cx="0" cy="0"/>
        </a:xfrm>
      </p:grpSpPr>
      <p:graphicFrame>
        <p:nvGraphicFramePr>
          <p:cNvPr id="963" name="Google Shape;963;p63"/>
          <p:cNvGraphicFramePr/>
          <p:nvPr/>
        </p:nvGraphicFramePr>
        <p:xfrm>
          <a:off x="423552" y="4154304"/>
          <a:ext cx="3000000" cy="3000000"/>
        </p:xfrm>
        <a:graphic>
          <a:graphicData uri="http://schemas.openxmlformats.org/drawingml/2006/table">
            <a:tbl>
              <a:tblPr bandRow="1" firstRow="1">
                <a:noFill/>
                <a:tableStyleId>{C9065060-6EA6-4DF0-AC9F-4B0937982117}</a:tableStyleId>
              </a:tblPr>
              <a:tblGrid>
                <a:gridCol w="2087875"/>
                <a:gridCol w="1237500"/>
                <a:gridCol w="1603250"/>
                <a:gridCol w="2014725"/>
                <a:gridCol w="2834650"/>
              </a:tblGrid>
              <a:tr h="783325">
                <a:tc>
                  <a:txBody>
                    <a:bodyPr/>
                    <a:lstStyle/>
                    <a:p>
                      <a:pPr indent="0" lvl="0" marL="0" marR="0" rtl="0" algn="l">
                        <a:lnSpc>
                          <a:spcPct val="100000"/>
                        </a:lnSpc>
                        <a:spcBef>
                          <a:spcPts val="0"/>
                        </a:spcBef>
                        <a:spcAft>
                          <a:spcPts val="0"/>
                        </a:spcAft>
                        <a:buNone/>
                      </a:pPr>
                      <a:r>
                        <a:t/>
                      </a:r>
                      <a:endParaRPr sz="1600">
                        <a:latin typeface="Times New Roman"/>
                        <a:ea typeface="Times New Roman"/>
                        <a:cs typeface="Times New Roman"/>
                        <a:sym typeface="Times New Roman"/>
                      </a:endParaRPr>
                    </a:p>
                    <a:p>
                      <a:pPr indent="0" lvl="0" marL="640080" marR="0" rtl="0" algn="l">
                        <a:lnSpc>
                          <a:spcPct val="100000"/>
                        </a:lnSpc>
                        <a:spcBef>
                          <a:spcPts val="0"/>
                        </a:spcBef>
                        <a:spcAft>
                          <a:spcPts val="0"/>
                        </a:spcAft>
                        <a:buNone/>
                      </a:pPr>
                      <a:r>
                        <a:rPr b="1" lang="nl-NL" sz="1200">
                          <a:latin typeface="Arial"/>
                          <a:ea typeface="Arial"/>
                          <a:cs typeface="Arial"/>
                          <a:sym typeface="Arial"/>
                        </a:rPr>
                        <a:t>Type activiteit</a:t>
                      </a:r>
                      <a:br>
                        <a:rPr b="1" lang="nl-NL" sz="1200">
                          <a:latin typeface="Arial"/>
                          <a:ea typeface="Arial"/>
                          <a:cs typeface="Arial"/>
                          <a:sym typeface="Arial"/>
                        </a:rPr>
                      </a:br>
                      <a:endParaRPr sz="1200">
                        <a:latin typeface="Arial"/>
                        <a:ea typeface="Arial"/>
                        <a:cs typeface="Arial"/>
                        <a:sym typeface="Arial"/>
                      </a:endParaRPr>
                    </a:p>
                  </a:txBody>
                  <a:tcPr marT="6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600">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nl-NL" sz="1200">
                          <a:latin typeface="Arial"/>
                          <a:ea typeface="Arial"/>
                          <a:cs typeface="Arial"/>
                          <a:sym typeface="Arial"/>
                        </a:rPr>
                        <a:t>Categorie</a:t>
                      </a:r>
                      <a:br>
                        <a:rPr b="1" lang="nl-NL" sz="1200">
                          <a:latin typeface="Arial"/>
                          <a:ea typeface="Arial"/>
                          <a:cs typeface="Arial"/>
                          <a:sym typeface="Arial"/>
                        </a:rPr>
                      </a:br>
                      <a:endParaRPr sz="1200">
                        <a:latin typeface="Arial"/>
                        <a:ea typeface="Arial"/>
                        <a:cs typeface="Arial"/>
                        <a:sym typeface="Arial"/>
                      </a:endParaRPr>
                    </a:p>
                  </a:txBody>
                  <a:tcPr marT="6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128588" lvl="0" marL="179388" marR="43815" rtl="0" algn="ctr">
                        <a:lnSpc>
                          <a:spcPct val="121700"/>
                        </a:lnSpc>
                        <a:spcBef>
                          <a:spcPts val="0"/>
                        </a:spcBef>
                        <a:spcAft>
                          <a:spcPts val="0"/>
                        </a:spcAft>
                        <a:buNone/>
                      </a:pPr>
                      <a:r>
                        <a:rPr b="1" lang="nl-NL" sz="1200">
                          <a:latin typeface="Arial"/>
                          <a:ea typeface="Arial"/>
                          <a:cs typeface="Arial"/>
                          <a:sym typeface="Arial"/>
                        </a:rPr>
                        <a:t>Hoe vaak doen studenten dit?</a:t>
                      </a:r>
                      <a:br>
                        <a:rPr b="1" lang="nl-NL" sz="1200">
                          <a:latin typeface="Arial"/>
                          <a:ea typeface="Arial"/>
                          <a:cs typeface="Arial"/>
                          <a:sym typeface="Arial"/>
                        </a:rPr>
                      </a:br>
                      <a:endParaRPr sz="1200">
                        <a:latin typeface="Arial"/>
                        <a:ea typeface="Arial"/>
                        <a:cs typeface="Arial"/>
                        <a:sym typeface="Arial"/>
                      </a:endParaRPr>
                    </a:p>
                  </a:txBody>
                  <a:tcPr marT="819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280988" lvl="0" marL="319088" marR="29844" rtl="0" algn="l">
                        <a:lnSpc>
                          <a:spcPct val="121700"/>
                        </a:lnSpc>
                        <a:spcBef>
                          <a:spcPts val="0"/>
                        </a:spcBef>
                        <a:spcAft>
                          <a:spcPts val="0"/>
                        </a:spcAft>
                        <a:buNone/>
                      </a:pPr>
                      <a:r>
                        <a:rPr b="1" lang="nl-NL" sz="1200">
                          <a:latin typeface="Arial"/>
                          <a:ea typeface="Arial"/>
                          <a:cs typeface="Arial"/>
                          <a:sym typeface="Arial"/>
                        </a:rPr>
                        <a:t>Hoeveel studenten doen hieraan mee?</a:t>
                      </a:r>
                      <a:br>
                        <a:rPr b="1" lang="nl-NL" sz="1200">
                          <a:latin typeface="Arial"/>
                          <a:ea typeface="Arial"/>
                          <a:cs typeface="Arial"/>
                          <a:sym typeface="Arial"/>
                        </a:rPr>
                      </a:br>
                      <a:endParaRPr sz="1200">
                        <a:latin typeface="Arial"/>
                        <a:ea typeface="Arial"/>
                        <a:cs typeface="Arial"/>
                        <a:sym typeface="Arial"/>
                      </a:endParaRPr>
                    </a:p>
                  </a:txBody>
                  <a:tcPr marT="819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600">
                        <a:latin typeface="Times New Roman"/>
                        <a:ea typeface="Times New Roman"/>
                        <a:cs typeface="Times New Roman"/>
                        <a:sym typeface="Times New Roman"/>
                      </a:endParaRPr>
                    </a:p>
                    <a:p>
                      <a:pPr indent="0" lvl="0" marL="116204" marR="0" rtl="0" algn="l">
                        <a:lnSpc>
                          <a:spcPct val="100000"/>
                        </a:lnSpc>
                        <a:spcBef>
                          <a:spcPts val="0"/>
                        </a:spcBef>
                        <a:spcAft>
                          <a:spcPts val="0"/>
                        </a:spcAft>
                        <a:buNone/>
                      </a:pPr>
                      <a:r>
                        <a:rPr b="1" lang="nl-NL" sz="1200">
                          <a:latin typeface="Arial"/>
                          <a:ea typeface="Arial"/>
                          <a:cs typeface="Arial"/>
                          <a:sym typeface="Arial"/>
                        </a:rPr>
                        <a:t>Zijn de bijdragen verlengd of kort?</a:t>
                      </a:r>
                      <a:br>
                        <a:rPr b="1" lang="nl-NL" sz="1200">
                          <a:latin typeface="Arial"/>
                          <a:ea typeface="Arial"/>
                          <a:cs typeface="Arial"/>
                          <a:sym typeface="Arial"/>
                        </a:rPr>
                      </a:br>
                      <a:endParaRPr sz="1200">
                        <a:latin typeface="Arial"/>
                        <a:ea typeface="Arial"/>
                        <a:cs typeface="Arial"/>
                        <a:sym typeface="Arial"/>
                      </a:endParaRPr>
                    </a:p>
                  </a:txBody>
                  <a:tcPr marT="6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475">
                <a:tc>
                  <a:txBody>
                    <a:bodyPr/>
                    <a:lstStyle/>
                    <a:p>
                      <a:pPr indent="0" lvl="0" marL="33020" marR="0" rtl="0" algn="l">
                        <a:lnSpc>
                          <a:spcPct val="100000"/>
                        </a:lnSpc>
                        <a:spcBef>
                          <a:spcPts val="0"/>
                        </a:spcBef>
                        <a:spcAft>
                          <a:spcPts val="0"/>
                        </a:spcAft>
                        <a:buNone/>
                      </a:pPr>
                      <a:r>
                        <a:rPr lang="nl-NL" sz="1200">
                          <a:latin typeface="Arimo"/>
                          <a:ea typeface="Arimo"/>
                          <a:cs typeface="Arimo"/>
                          <a:sym typeface="Arimo"/>
                        </a:rPr>
                        <a:t>1)</a:t>
                      </a:r>
                      <a:endParaRPr/>
                    </a:p>
                  </a:txBody>
                  <a:tcPr marT="4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nl-NL" sz="1200">
                          <a:latin typeface="Arimo"/>
                          <a:ea typeface="Arimo"/>
                          <a:cs typeface="Arimo"/>
                          <a:sym typeface="Arimo"/>
                        </a:rPr>
                        <a:t>R</a:t>
                      </a:r>
                      <a:endParaRPr sz="1200">
                        <a:latin typeface="Arimo"/>
                        <a:ea typeface="Arimo"/>
                        <a:cs typeface="Arimo"/>
                        <a:sym typeface="Arimo"/>
                      </a:endParaRPr>
                    </a:p>
                  </a:txBody>
                  <a:tcPr marT="4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475">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sz="1200">
                        <a:latin typeface="Arimo"/>
                        <a:ea typeface="Arimo"/>
                        <a:cs typeface="Arimo"/>
                        <a:sym typeface="Arimo"/>
                      </a:endParaRPr>
                    </a:p>
                  </a:txBody>
                  <a:tcPr marT="4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475">
                <a:tc>
                  <a:txBody>
                    <a:bodyPr/>
                    <a:lstStyle/>
                    <a:p>
                      <a:pPr indent="0" lvl="0" marL="33020" marR="0" rtl="0" algn="l">
                        <a:lnSpc>
                          <a:spcPct val="100000"/>
                        </a:lnSpc>
                        <a:spcBef>
                          <a:spcPts val="0"/>
                        </a:spcBef>
                        <a:spcAft>
                          <a:spcPts val="0"/>
                        </a:spcAft>
                        <a:buNone/>
                      </a:pPr>
                      <a:r>
                        <a:rPr lang="nl-NL" sz="1200">
                          <a:latin typeface="Arimo"/>
                          <a:ea typeface="Arimo"/>
                          <a:cs typeface="Arimo"/>
                          <a:sym typeface="Arimo"/>
                        </a:rPr>
                        <a:t>2)</a:t>
                      </a:r>
                      <a:endParaRPr sz="1200">
                        <a:latin typeface="Arimo"/>
                        <a:ea typeface="Arimo"/>
                        <a:cs typeface="Arimo"/>
                        <a:sym typeface="Arimo"/>
                      </a:endParaRPr>
                    </a:p>
                  </a:txBody>
                  <a:tcPr marT="4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nl-NL" sz="1200">
                          <a:latin typeface="Arimo"/>
                          <a:ea typeface="Arimo"/>
                          <a:cs typeface="Arimo"/>
                          <a:sym typeface="Arimo"/>
                        </a:rPr>
                        <a:t>UI</a:t>
                      </a:r>
                      <a:endParaRPr sz="1200">
                        <a:latin typeface="Arimo"/>
                        <a:ea typeface="Arimo"/>
                        <a:cs typeface="Arimo"/>
                        <a:sym typeface="Arimo"/>
                      </a:endParaRPr>
                    </a:p>
                  </a:txBody>
                  <a:tcPr marT="4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475">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sz="1200">
                        <a:latin typeface="Arimo"/>
                        <a:ea typeface="Arimo"/>
                        <a:cs typeface="Arimo"/>
                        <a:sym typeface="Arimo"/>
                      </a:endParaRPr>
                    </a:p>
                  </a:txBody>
                  <a:tcPr marT="4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964" name="Google Shape;964;p63"/>
          <p:cNvSpPr txBox="1"/>
          <p:nvPr/>
        </p:nvSpPr>
        <p:spPr>
          <a:xfrm>
            <a:off x="423552" y="504825"/>
            <a:ext cx="4788589" cy="3214983"/>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925">
            <a:spAutoFit/>
          </a:bodyPr>
          <a:lstStyle/>
          <a:p>
            <a:pPr indent="0" lvl="0" marL="83185" marR="0" rtl="0" algn="l">
              <a:lnSpc>
                <a:spcPct val="100000"/>
              </a:lnSpc>
              <a:spcBef>
                <a:spcPts val="0"/>
              </a:spcBef>
              <a:spcAft>
                <a:spcPts val="0"/>
              </a:spcAft>
              <a:buNone/>
            </a:pPr>
            <a:r>
              <a:rPr b="1" lang="nl-NL" sz="1400">
                <a:solidFill>
                  <a:schemeClr val="dk1"/>
                </a:solidFill>
                <a:latin typeface="Arial"/>
                <a:ea typeface="Arial"/>
                <a:cs typeface="Arial"/>
                <a:sym typeface="Arial"/>
              </a:rPr>
              <a:t>2E: Overzicht van deelname aan de hele klas (beoordelingsschaal)</a:t>
            </a:r>
            <a:br>
              <a:rPr b="1" lang="nl-NL" sz="1400">
                <a:solidFill>
                  <a:schemeClr val="dk1"/>
                </a:solidFill>
                <a:latin typeface="Arial"/>
                <a:ea typeface="Arial"/>
                <a:cs typeface="Arial"/>
                <a:sym typeface="Arial"/>
              </a:rPr>
            </a:br>
            <a:r>
              <a:rPr lang="nl-NL" sz="1200">
                <a:solidFill>
                  <a:schemeClr val="dk1"/>
                </a:solidFill>
                <a:latin typeface="Arimo"/>
                <a:ea typeface="Arimo"/>
                <a:cs typeface="Arimo"/>
                <a:sym typeface="Arimo"/>
              </a:rPr>
              <a:t>Deze beoordelingsschaal voor de hele klas breidt 2D uit om zich te concentreren op gesprekken met de hele klas. Het zal je in staat stellen om meer te begrijpen over hoe studenten deelnemen aan de dialoog. U kunt zich concentreren op verschillende aspecten van studentenparticipatie, zoals de lengte van de bijdragen en hoe vaak studenten deelnemen. Je kunt dit doen tijdens verschillende soorten activiteiten voor de hele klas om een groter beeld van de dialoog in je leeromgeving op te bouwen.</a:t>
            </a:r>
            <a:br>
              <a:rPr lang="nl-NL" sz="1200">
                <a:solidFill>
                  <a:schemeClr val="dk1"/>
                </a:solidFill>
                <a:latin typeface="Arimo"/>
                <a:ea typeface="Arimo"/>
                <a:cs typeface="Arimo"/>
                <a:sym typeface="Arimo"/>
              </a:rPr>
            </a:br>
            <a:r>
              <a:rPr b="1" lang="nl-NL" sz="1200">
                <a:solidFill>
                  <a:schemeClr val="dk1"/>
                </a:solidFill>
                <a:latin typeface="Arial"/>
                <a:ea typeface="Arial"/>
                <a:cs typeface="Arial"/>
                <a:sym typeface="Arial"/>
              </a:rPr>
              <a:t>Toelichtingen:</a:t>
            </a:r>
            <a:endParaRPr/>
          </a:p>
          <a:p>
            <a:pPr indent="-171449" lvl="0" marL="254634" marR="0" rtl="0" algn="l">
              <a:lnSpc>
                <a:spcPct val="100000"/>
              </a:lnSpc>
              <a:spcBef>
                <a:spcPts val="590"/>
              </a:spcBef>
              <a:spcAft>
                <a:spcPts val="0"/>
              </a:spcAft>
              <a:buClr>
                <a:schemeClr val="dk1"/>
              </a:buClr>
              <a:buSzPts val="1200"/>
              <a:buFont typeface="Arial"/>
              <a:buChar char="•"/>
            </a:pPr>
            <a:r>
              <a:rPr lang="nl-NL" sz="1200">
                <a:solidFill>
                  <a:schemeClr val="dk1"/>
                </a:solidFill>
                <a:latin typeface="Arimo"/>
                <a:ea typeface="Arimo"/>
                <a:cs typeface="Arimo"/>
                <a:sym typeface="Arimo"/>
              </a:rPr>
              <a:t>Kies een of twee categorieën waarop u zich wilt concentreren</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Bepaal op welke soorten activiteiten en lesfase u uw observaties wilt richten, zoals lesintroducties, discussies in de hele klas of lesconclusies / plenaire vergaderingen</a:t>
            </a:r>
            <a:endParaRPr sz="1200">
              <a:solidFill>
                <a:schemeClr val="dk1"/>
              </a:solidFill>
              <a:latin typeface="Arimo"/>
              <a:ea typeface="Arimo"/>
              <a:cs typeface="Arimo"/>
              <a:sym typeface="Arimo"/>
            </a:endParaRPr>
          </a:p>
        </p:txBody>
      </p:sp>
      <p:sp>
        <p:nvSpPr>
          <p:cNvPr id="965" name="Google Shape;965;p63"/>
          <p:cNvSpPr txBox="1"/>
          <p:nvPr/>
        </p:nvSpPr>
        <p:spPr>
          <a:xfrm>
            <a:off x="5747327" y="653222"/>
            <a:ext cx="4435891" cy="2646237"/>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5550">
            <a:spAutoFit/>
          </a:bodyPr>
          <a:lstStyle/>
          <a:p>
            <a:pPr indent="0" lvl="0" marL="88900" marR="0" rtl="0" algn="l">
              <a:spcBef>
                <a:spcPts val="0"/>
              </a:spcBef>
              <a:spcAft>
                <a:spcPts val="0"/>
              </a:spcAft>
              <a:buNone/>
            </a:pPr>
            <a:r>
              <a:rPr lang="nl-NL" sz="1200">
                <a:solidFill>
                  <a:schemeClr val="dk1"/>
                </a:solidFill>
                <a:latin typeface="Arimo"/>
                <a:ea typeface="Arimo"/>
                <a:cs typeface="Arimo"/>
                <a:sym typeface="Arimo"/>
              </a:rPr>
              <a:t>Gebruik de volgende beoordelingsschaal: </a:t>
            </a:r>
            <a:endParaRPr/>
          </a:p>
          <a:p>
            <a:pPr indent="0" lvl="0" marL="88900" marR="0" rtl="0" algn="l">
              <a:spcBef>
                <a:spcPts val="595"/>
              </a:spcBef>
              <a:spcAft>
                <a:spcPts val="0"/>
              </a:spcAft>
              <a:buNone/>
            </a:pP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5 = de hele tijd / zoveel mogelijk studenten  </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4 = meestal / meeste studenten </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3 = een deel van de tijd / een deel van de studenten  </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2 = af en toe / een paar studenten</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1 = nooit / geen van de studenten</a:t>
            </a:r>
            <a:br>
              <a:rPr lang="nl-NL" sz="1200">
                <a:solidFill>
                  <a:schemeClr val="dk1"/>
                </a:solidFill>
                <a:latin typeface="Arimo"/>
                <a:ea typeface="Arimo"/>
                <a:cs typeface="Arimo"/>
                <a:sym typeface="Arimo"/>
              </a:rPr>
            </a:br>
            <a:endParaRPr sz="1600">
              <a:solidFill>
                <a:schemeClr val="dk1"/>
              </a:solidFill>
              <a:latin typeface="Times New Roman"/>
              <a:ea typeface="Times New Roman"/>
              <a:cs typeface="Times New Roman"/>
              <a:sym typeface="Times New Roman"/>
            </a:endParaRPr>
          </a:p>
          <a:p>
            <a:pPr indent="0" lvl="0" marL="394970" marR="0" rtl="0" algn="l">
              <a:lnSpc>
                <a:spcPct val="100000"/>
              </a:lnSpc>
              <a:spcBef>
                <a:spcPts val="0"/>
              </a:spcBef>
              <a:spcAft>
                <a:spcPts val="0"/>
              </a:spcAft>
              <a:buNone/>
            </a:pPr>
            <a:r>
              <a:rPr b="1" lang="nl-NL" sz="1200">
                <a:solidFill>
                  <a:schemeClr val="dk1"/>
                </a:solidFill>
                <a:latin typeface="Arial"/>
                <a:ea typeface="Arial"/>
                <a:cs typeface="Arial"/>
                <a:sym typeface="Arial"/>
              </a:rPr>
              <a:t> Een downloadbare template is beschikbaar op onze </a:t>
            </a:r>
            <a:r>
              <a:rPr b="1" lang="nl-NL" sz="1200" u="sng">
                <a:solidFill>
                  <a:schemeClr val="hlink"/>
                </a:solidFill>
                <a:latin typeface="Arial"/>
                <a:ea typeface="Arial"/>
                <a:cs typeface="Arial"/>
                <a:sym typeface="Arial"/>
                <a:hlinkClick r:id="rId3"/>
              </a:rPr>
              <a:t>website</a:t>
            </a:r>
            <a:br>
              <a:rPr b="1" lang="nl-NL" sz="1200">
                <a:solidFill>
                  <a:schemeClr val="dk1"/>
                </a:solidFill>
                <a:latin typeface="Arial"/>
                <a:ea typeface="Arial"/>
                <a:cs typeface="Arial"/>
                <a:sym typeface="Arial"/>
              </a:rPr>
            </a:br>
            <a:endParaRPr sz="1200">
              <a:solidFill>
                <a:schemeClr val="dk1"/>
              </a:solidFill>
              <a:latin typeface="Arial"/>
              <a:ea typeface="Arial"/>
              <a:cs typeface="Arial"/>
              <a:sym typeface="Arial"/>
            </a:endParaRPr>
          </a:p>
        </p:txBody>
      </p:sp>
      <p:sp>
        <p:nvSpPr>
          <p:cNvPr id="966" name="Google Shape;966;p63"/>
          <p:cNvSpPr/>
          <p:nvPr/>
        </p:nvSpPr>
        <p:spPr>
          <a:xfrm>
            <a:off x="5803900" y="2743202"/>
            <a:ext cx="276218" cy="27622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7" name="Google Shape;967;p63"/>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nl-NL"/>
              <a:t>47</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71" name="Shape 971"/>
        <p:cNvGrpSpPr/>
        <p:nvPr/>
      </p:nvGrpSpPr>
      <p:grpSpPr>
        <a:xfrm>
          <a:off x="0" y="0"/>
          <a:ext cx="0" cy="0"/>
          <a:chOff x="0" y="0"/>
          <a:chExt cx="0" cy="0"/>
        </a:xfrm>
      </p:grpSpPr>
      <p:graphicFrame>
        <p:nvGraphicFramePr>
          <p:cNvPr id="972" name="Google Shape;972;p64"/>
          <p:cNvGraphicFramePr/>
          <p:nvPr/>
        </p:nvGraphicFramePr>
        <p:xfrm>
          <a:off x="309941" y="2257425"/>
          <a:ext cx="3000000" cy="3000000"/>
        </p:xfrm>
        <a:graphic>
          <a:graphicData uri="http://schemas.openxmlformats.org/drawingml/2006/table">
            <a:tbl>
              <a:tblPr bandRow="1" firstRow="1">
                <a:noFill/>
                <a:tableStyleId>{C9065060-6EA6-4DF0-AC9F-4B0937982117}</a:tableStyleId>
              </a:tblPr>
              <a:tblGrid>
                <a:gridCol w="1315175"/>
                <a:gridCol w="2590800"/>
                <a:gridCol w="2682250"/>
                <a:gridCol w="3553950"/>
              </a:tblGrid>
              <a:tr h="390150">
                <a:tc>
                  <a:txBody>
                    <a:bodyPr/>
                    <a:lstStyle/>
                    <a:p>
                      <a:pPr indent="0" lvl="0" marL="0" marR="0" rtl="0" algn="ctr">
                        <a:lnSpc>
                          <a:spcPct val="100000"/>
                        </a:lnSpc>
                        <a:spcBef>
                          <a:spcPts val="0"/>
                        </a:spcBef>
                        <a:spcAft>
                          <a:spcPts val="0"/>
                        </a:spcAft>
                        <a:buNone/>
                      </a:pPr>
                      <a:r>
                        <a:rPr b="1" lang="nl-NL" sz="1200">
                          <a:latin typeface="Arimo"/>
                          <a:ea typeface="Arimo"/>
                          <a:cs typeface="Arimo"/>
                          <a:sym typeface="Arimo"/>
                        </a:rPr>
                        <a:t>Dimensie</a:t>
                      </a:r>
                      <a:br>
                        <a:rPr b="1" lang="nl-NL" sz="1200">
                          <a:latin typeface="Arimo"/>
                          <a:ea typeface="Arimo"/>
                          <a:cs typeface="Arimo"/>
                          <a:sym typeface="Arimo"/>
                        </a:rPr>
                      </a:br>
                      <a:endParaRPr b="1" sz="1200">
                        <a:latin typeface="Arimo"/>
                        <a:ea typeface="Arimo"/>
                        <a:cs typeface="Arimo"/>
                        <a:sym typeface="Arimo"/>
                      </a:endParaRPr>
                    </a:p>
                  </a:txBody>
                  <a:tcPr marT="3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851535" marR="0" rtl="0" algn="l">
                        <a:lnSpc>
                          <a:spcPct val="100000"/>
                        </a:lnSpc>
                        <a:spcBef>
                          <a:spcPts val="0"/>
                        </a:spcBef>
                        <a:spcAft>
                          <a:spcPts val="0"/>
                        </a:spcAft>
                        <a:buNone/>
                      </a:pPr>
                      <a:r>
                        <a:rPr b="1" lang="nl-NL" sz="1200">
                          <a:latin typeface="Arimo"/>
                          <a:ea typeface="Arimo"/>
                          <a:cs typeface="Arimo"/>
                          <a:sym typeface="Arimo"/>
                        </a:rPr>
                        <a:t>0: Niet evident</a:t>
                      </a:r>
                      <a:endParaRPr b="1" sz="1200">
                        <a:latin typeface="Arimo"/>
                        <a:ea typeface="Arimo"/>
                        <a:cs typeface="Arimo"/>
                        <a:sym typeface="Arimo"/>
                      </a:endParaRPr>
                    </a:p>
                  </a:txBody>
                  <a:tcPr marT="3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nl-NL" sz="1200">
                          <a:latin typeface="Arimo"/>
                          <a:ea typeface="Arimo"/>
                          <a:cs typeface="Arimo"/>
                          <a:sym typeface="Arimo"/>
                        </a:rPr>
                        <a:t>1: Door de leraar geleid</a:t>
                      </a:r>
                      <a:endParaRPr b="1" sz="1200">
                        <a:latin typeface="Arimo"/>
                        <a:ea typeface="Arimo"/>
                        <a:cs typeface="Arimo"/>
                        <a:sym typeface="Arimo"/>
                      </a:endParaRPr>
                    </a:p>
                  </a:txBody>
                  <a:tcPr marT="3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74638" marR="0" rtl="0" algn="ctr">
                        <a:lnSpc>
                          <a:spcPct val="100000"/>
                        </a:lnSpc>
                        <a:spcBef>
                          <a:spcPts val="0"/>
                        </a:spcBef>
                        <a:spcAft>
                          <a:spcPts val="0"/>
                        </a:spcAft>
                        <a:buNone/>
                      </a:pPr>
                      <a:r>
                        <a:rPr b="1" lang="nl-NL" sz="1200">
                          <a:latin typeface="Arimo"/>
                          <a:ea typeface="Arimo"/>
                          <a:cs typeface="Arimo"/>
                          <a:sym typeface="Arimo"/>
                        </a:rPr>
                        <a:t>2: Door de leraar geleid met betrokkenheid van studenten</a:t>
                      </a:r>
                      <a:endParaRPr b="1" sz="1200">
                        <a:latin typeface="Arimo"/>
                        <a:ea typeface="Arimo"/>
                        <a:cs typeface="Arimo"/>
                        <a:sym typeface="Arimo"/>
                      </a:endParaRPr>
                    </a:p>
                  </a:txBody>
                  <a:tcPr marT="3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86125">
                <a:tc>
                  <a:txBody>
                    <a:bodyPr/>
                    <a:lstStyle/>
                    <a:p>
                      <a:pPr indent="0" lvl="0" marL="0" marR="0" rtl="0" algn="l">
                        <a:lnSpc>
                          <a:spcPct val="100000"/>
                        </a:lnSpc>
                        <a:spcBef>
                          <a:spcPts val="0"/>
                        </a:spcBef>
                        <a:spcAft>
                          <a:spcPts val="0"/>
                        </a:spcAft>
                        <a:buNone/>
                      </a:pPr>
                      <a:r>
                        <a:t/>
                      </a:r>
                      <a:endParaRPr b="1" sz="14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sz="14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sz="1400">
                        <a:latin typeface="Times New Roman"/>
                        <a:ea typeface="Times New Roman"/>
                        <a:cs typeface="Times New Roman"/>
                        <a:sym typeface="Times New Roman"/>
                      </a:endParaRPr>
                    </a:p>
                    <a:p>
                      <a:pPr indent="0" lvl="0" marL="0" marR="0" rtl="0" algn="l">
                        <a:lnSpc>
                          <a:spcPct val="100000"/>
                        </a:lnSpc>
                        <a:spcBef>
                          <a:spcPts val="35"/>
                        </a:spcBef>
                        <a:spcAft>
                          <a:spcPts val="0"/>
                        </a:spcAft>
                        <a:buNone/>
                      </a:pPr>
                      <a:r>
                        <a:t/>
                      </a:r>
                      <a:endParaRPr b="1" sz="1550">
                        <a:latin typeface="Times New Roman"/>
                        <a:ea typeface="Times New Roman"/>
                        <a:cs typeface="Times New Roman"/>
                        <a:sym typeface="Times New Roman"/>
                      </a:endParaRPr>
                    </a:p>
                    <a:p>
                      <a:pPr indent="-30162" lvl="0" marL="139700" marR="201930" rtl="0" algn="l">
                        <a:lnSpc>
                          <a:spcPct val="120000"/>
                        </a:lnSpc>
                        <a:spcBef>
                          <a:spcPts val="0"/>
                        </a:spcBef>
                        <a:spcAft>
                          <a:spcPts val="0"/>
                        </a:spcAft>
                        <a:buNone/>
                      </a:pPr>
                      <a:r>
                        <a:rPr b="1" lang="nl-NL" sz="1200">
                          <a:latin typeface="Arimo"/>
                          <a:ea typeface="Arimo"/>
                          <a:cs typeface="Arimo"/>
                          <a:sym typeface="Arimo"/>
                        </a:rPr>
                        <a:t>Student</a:t>
                      </a:r>
                      <a:endParaRPr/>
                    </a:p>
                    <a:p>
                      <a:pPr indent="-30162" lvl="0" marL="139700" marR="201930" rtl="0" algn="l">
                        <a:lnSpc>
                          <a:spcPct val="120000"/>
                        </a:lnSpc>
                        <a:spcBef>
                          <a:spcPts val="0"/>
                        </a:spcBef>
                        <a:spcAft>
                          <a:spcPts val="0"/>
                        </a:spcAft>
                        <a:buNone/>
                      </a:pPr>
                      <a:r>
                        <a:rPr b="1" lang="nl-NL" sz="1200">
                          <a:latin typeface="Arimo"/>
                          <a:ea typeface="Arimo"/>
                          <a:cs typeface="Arimo"/>
                          <a:sym typeface="Arimo"/>
                        </a:rPr>
                        <a:t>participatie</a:t>
                      </a:r>
                      <a:endParaRPr b="1"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050">
                        <a:latin typeface="Times New Roman"/>
                        <a:ea typeface="Times New Roman"/>
                        <a:cs typeface="Times New Roman"/>
                        <a:sym typeface="Times New Roman"/>
                      </a:endParaRPr>
                    </a:p>
                    <a:p>
                      <a:pPr indent="0" lvl="0" marL="33020" marR="471169" rtl="0" algn="l">
                        <a:lnSpc>
                          <a:spcPct val="102200"/>
                        </a:lnSpc>
                        <a:spcBef>
                          <a:spcPts val="0"/>
                        </a:spcBef>
                        <a:spcAft>
                          <a:spcPts val="0"/>
                        </a:spcAft>
                        <a:buNone/>
                      </a:pPr>
                      <a:r>
                        <a:rPr lang="nl-NL" sz="1200">
                          <a:latin typeface="Arimo"/>
                          <a:ea typeface="Arimo"/>
                          <a:cs typeface="Arimo"/>
                          <a:sym typeface="Arimo"/>
                        </a:rPr>
                        <a:t>Openbare uitwisselingen in de hele klas of groepswerk bestaan uit vragen van docenten en beknopte bijdragen van studenten</a:t>
                      </a:r>
                      <a:br>
                        <a:rPr lang="nl-NL" sz="1200">
                          <a:latin typeface="Arimo"/>
                          <a:ea typeface="Arimo"/>
                          <a:cs typeface="Arimo"/>
                          <a:sym typeface="Arimo"/>
                        </a:rPr>
                      </a:br>
                      <a:r>
                        <a:rPr lang="nl-NL" sz="1200">
                          <a:latin typeface="Arimo"/>
                          <a:ea typeface="Arimo"/>
                          <a:cs typeface="Arimo"/>
                          <a:sym typeface="Arimo"/>
                        </a:rPr>
                        <a:t>of</a:t>
                      </a:r>
                      <a:br>
                        <a:rPr lang="nl-NL" sz="1200">
                          <a:latin typeface="Arimo"/>
                          <a:ea typeface="Arimo"/>
                          <a:cs typeface="Arimo"/>
                          <a:sym typeface="Arimo"/>
                        </a:rPr>
                      </a:br>
                      <a:r>
                        <a:rPr lang="nl-NL" sz="1200">
                          <a:latin typeface="Arimo"/>
                          <a:ea typeface="Arimo"/>
                          <a:cs typeface="Arimo"/>
                          <a:sym typeface="Arimo"/>
                        </a:rPr>
                        <a:t>Studenten hebben geen mogelijkheden om hun ideeën publiekelijk te bespreken</a:t>
                      </a:r>
                      <a:br>
                        <a:rPr lang="nl-NL" sz="1200">
                          <a:latin typeface="Arimo"/>
                          <a:ea typeface="Arimo"/>
                          <a:cs typeface="Arimo"/>
                          <a:sym typeface="Arimo"/>
                        </a:rPr>
                      </a:br>
                      <a:endParaRPr sz="1200">
                        <a:latin typeface="Arimo"/>
                        <a:ea typeface="Arimo"/>
                        <a:cs typeface="Arimo"/>
                        <a:sym typeface="Arimo"/>
                      </a:endParaRPr>
                    </a:p>
                  </a:txBody>
                  <a:tcPr marT="44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400">
                        <a:latin typeface="Times New Roman"/>
                        <a:ea typeface="Times New Roman"/>
                        <a:cs typeface="Times New Roman"/>
                        <a:sym typeface="Times New Roman"/>
                      </a:endParaRPr>
                    </a:p>
                    <a:p>
                      <a:pPr indent="0" lvl="0" marL="33020" marR="92075" rtl="0" algn="l">
                        <a:lnSpc>
                          <a:spcPct val="101699"/>
                        </a:lnSpc>
                        <a:spcBef>
                          <a:spcPts val="880"/>
                        </a:spcBef>
                        <a:spcAft>
                          <a:spcPts val="0"/>
                        </a:spcAft>
                        <a:buNone/>
                      </a:pPr>
                      <a:r>
                        <a:rPr lang="nl-NL" sz="1200">
                          <a:latin typeface="Arimo"/>
                          <a:ea typeface="Arimo"/>
                          <a:cs typeface="Arimo"/>
                          <a:sym typeface="Arimo"/>
                        </a:rPr>
                        <a:t>Studenten uiten hun ideeën uitgebreid in het openbaar in de hele klas en groepswerk, maar ze houden zich niet bezig met elkaars ideeën</a:t>
                      </a:r>
                      <a:br>
                        <a:rPr lang="nl-NL" sz="1200">
                          <a:latin typeface="Arimo"/>
                          <a:ea typeface="Arimo"/>
                          <a:cs typeface="Arimo"/>
                          <a:sym typeface="Arimo"/>
                        </a:rPr>
                      </a:br>
                      <a:endParaRPr sz="1200">
                        <a:latin typeface="Arimo"/>
                        <a:ea typeface="Arimo"/>
                        <a:cs typeface="Arimo"/>
                        <a:sym typeface="Arimo"/>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33020" marR="287655" rtl="0" algn="l">
                        <a:lnSpc>
                          <a:spcPct val="103299"/>
                        </a:lnSpc>
                        <a:spcBef>
                          <a:spcPts val="0"/>
                        </a:spcBef>
                        <a:spcAft>
                          <a:spcPts val="0"/>
                        </a:spcAft>
                        <a:buNone/>
                      </a:pPr>
                      <a:r>
                        <a:rPr lang="nl-NL" sz="1200">
                          <a:latin typeface="Arimo"/>
                          <a:ea typeface="Arimo"/>
                          <a:cs typeface="Arimo"/>
                          <a:sym typeface="Arimo"/>
                        </a:rPr>
                        <a:t>Meerdere studenten uiten hun ideeën uitvoerig in het openbaar in de hele klas en groepswerk</a:t>
                      </a:r>
                      <a:br>
                        <a:rPr lang="nl-NL" sz="1200">
                          <a:latin typeface="Arimo"/>
                          <a:ea typeface="Arimo"/>
                          <a:cs typeface="Arimo"/>
                          <a:sym typeface="Arimo"/>
                        </a:rPr>
                      </a:br>
                      <a:r>
                        <a:rPr b="1" lang="nl-NL" sz="1200">
                          <a:latin typeface="Arial"/>
                          <a:ea typeface="Arial"/>
                          <a:cs typeface="Arial"/>
                          <a:sym typeface="Arial"/>
                        </a:rPr>
                        <a:t>EN</a:t>
                      </a:r>
                      <a:br>
                        <a:rPr b="1" lang="nl-NL" sz="1200">
                          <a:latin typeface="Arial"/>
                          <a:ea typeface="Arial"/>
                          <a:cs typeface="Arial"/>
                          <a:sym typeface="Arial"/>
                        </a:rPr>
                      </a:br>
                      <a:r>
                        <a:rPr lang="nl-NL" sz="1200">
                          <a:latin typeface="Arimo"/>
                          <a:ea typeface="Arimo"/>
                          <a:cs typeface="Arimo"/>
                          <a:sym typeface="Arimo"/>
                        </a:rPr>
                        <a:t>Daarbij gaan ze in op elkaars ideeën, bijvoorbeeld door terug te verwijzen naar hun bijdragen, ze uit te dagen of erop voort te bouwen (bijv. 'Het lijkt een beetje op wat Shootle zei, maar....', 'Sam had zo'n geweldig idee, kijk [demonstreert]'). Dit omvat spontane of door de leerkracht ingegeven participatie</a:t>
                      </a:r>
                      <a:br>
                        <a:rPr lang="nl-NL" sz="1200">
                          <a:latin typeface="Arimo"/>
                          <a:ea typeface="Arimo"/>
                          <a:cs typeface="Arimo"/>
                          <a:sym typeface="Arimo"/>
                        </a:rPr>
                      </a:br>
                      <a:endParaRPr sz="1200">
                        <a:latin typeface="Arimo"/>
                        <a:ea typeface="Arimo"/>
                        <a:cs typeface="Arimo"/>
                        <a:sym typeface="Arimo"/>
                      </a:endParaRPr>
                    </a:p>
                  </a:txBody>
                  <a:tcPr marT="489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95150">
                <a:tc>
                  <a:txBody>
                    <a:bodyPr/>
                    <a:lstStyle/>
                    <a:p>
                      <a:pPr indent="0" lvl="0" marL="0" marR="0" rtl="0" algn="ctr">
                        <a:lnSpc>
                          <a:spcPct val="115000"/>
                        </a:lnSpc>
                        <a:spcBef>
                          <a:spcPts val="0"/>
                        </a:spcBef>
                        <a:spcAft>
                          <a:spcPts val="0"/>
                        </a:spcAft>
                        <a:buNone/>
                      </a:pPr>
                      <a:r>
                        <a:rPr b="1" lang="nl-NL" sz="1200">
                          <a:solidFill>
                            <a:srgbClr val="000000"/>
                          </a:solidFill>
                          <a:latin typeface="Arimo"/>
                          <a:ea typeface="Arimo"/>
                          <a:cs typeface="Arimo"/>
                          <a:sym typeface="Arimo"/>
                        </a:rPr>
                        <a:t>Basisregels</a:t>
                      </a:r>
                      <a:br>
                        <a:rPr b="1" lang="nl-NL" sz="1200">
                          <a:solidFill>
                            <a:srgbClr val="000000"/>
                          </a:solidFill>
                          <a:latin typeface="Arimo"/>
                          <a:ea typeface="Arimo"/>
                          <a:cs typeface="Arimo"/>
                          <a:sym typeface="Arimo"/>
                        </a:rPr>
                      </a:br>
                      <a:endParaRPr b="1" sz="1200">
                        <a:latin typeface="Arimo"/>
                        <a:ea typeface="Arimo"/>
                        <a:cs typeface="Arimo"/>
                        <a:sym typeface="Arimo"/>
                      </a:endParaRPr>
                    </a:p>
                  </a:txBody>
                  <a:tcPr marT="0" marB="0"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nl-NL" sz="1200">
                          <a:solidFill>
                            <a:srgbClr val="000000"/>
                          </a:solidFill>
                          <a:latin typeface="Arial"/>
                          <a:ea typeface="Arial"/>
                          <a:cs typeface="Arial"/>
                          <a:sym typeface="Arial"/>
                        </a:rPr>
                        <a:t>Er is geen expliciete focus op basisregels voor dialoog of dialogische praktijken</a:t>
                      </a:r>
                      <a:br>
                        <a:rPr lang="nl-NL" sz="1200">
                          <a:solidFill>
                            <a:srgbClr val="000000"/>
                          </a:solidFill>
                          <a:latin typeface="Arial"/>
                          <a:ea typeface="Arial"/>
                          <a:cs typeface="Arial"/>
                          <a:sym typeface="Arial"/>
                        </a:rPr>
                      </a:br>
                      <a:endParaRPr sz="1200">
                        <a:latin typeface="Arial"/>
                        <a:ea typeface="Arial"/>
                        <a:cs typeface="Arial"/>
                        <a:sym typeface="Arial"/>
                      </a:endParaRPr>
                    </a:p>
                  </a:txBody>
                  <a:tcPr marT="0" marB="0"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nl-NL" sz="1200">
                          <a:solidFill>
                            <a:srgbClr val="000000"/>
                          </a:solidFill>
                          <a:latin typeface="Arial"/>
                          <a:ea typeface="Arial"/>
                          <a:cs typeface="Arial"/>
                          <a:sym typeface="Arial"/>
                        </a:rPr>
                        <a:t>De leraar introduceert, modelleert of herinnert studenten aan doel-dialogische praktijken, bijvoorbeeld basisregels die moeten worden gevolgd, inclusief het nemen van beurten</a:t>
                      </a:r>
                      <a:br>
                        <a:rPr lang="nl-NL" sz="1200">
                          <a:solidFill>
                            <a:srgbClr val="000000"/>
                          </a:solidFill>
                          <a:latin typeface="Arial"/>
                          <a:ea typeface="Arial"/>
                          <a:cs typeface="Arial"/>
                          <a:sym typeface="Arial"/>
                        </a:rPr>
                      </a:br>
                      <a:endParaRPr sz="1200">
                        <a:latin typeface="Arial"/>
                        <a:ea typeface="Arial"/>
                        <a:cs typeface="Arial"/>
                        <a:sym typeface="Arial"/>
                      </a:endParaRPr>
                    </a:p>
                  </a:txBody>
                  <a:tcPr marT="0" marB="0"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nl-NL" sz="1200">
                          <a:solidFill>
                            <a:srgbClr val="000000"/>
                          </a:solidFill>
                          <a:latin typeface="Arial"/>
                          <a:ea typeface="Arial"/>
                          <a:cs typeface="Arial"/>
                          <a:sym typeface="Arial"/>
                        </a:rPr>
                        <a:t>Docenten en studenten of studenten onderhandelen zelf over doel-dialogische praktijken, bijvoorbeeld basisregels, misschien samen met herinneringen / modellering</a:t>
                      </a:r>
                      <a:br>
                        <a:rPr lang="nl-NL" sz="1200">
                          <a:solidFill>
                            <a:srgbClr val="000000"/>
                          </a:solidFill>
                          <a:latin typeface="Arial"/>
                          <a:ea typeface="Arial"/>
                          <a:cs typeface="Arial"/>
                          <a:sym typeface="Arial"/>
                        </a:rPr>
                      </a:br>
                      <a:r>
                        <a:rPr lang="nl-NL" sz="1200">
                          <a:latin typeface="Arial"/>
                          <a:ea typeface="Arial"/>
                          <a:cs typeface="Arial"/>
                          <a:sym typeface="Arial"/>
                        </a:rPr>
                        <a:t>Het kan ook inhouden dat studenten verantwoordelijkheid krijgen of nemen voor het beheren van de dialoog, evenals studenten die betrokken zijn bij het evalueren van de effectiviteit van dialogische praktijken </a:t>
                      </a:r>
                      <a:endParaRPr sz="1200">
                        <a:latin typeface="Arial"/>
                        <a:ea typeface="Arial"/>
                        <a:cs typeface="Arial"/>
                        <a:sym typeface="Arial"/>
                      </a:endParaRPr>
                    </a:p>
                  </a:txBody>
                  <a:tcPr marT="0" marB="0"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973" name="Google Shape;973;p64"/>
          <p:cNvSpPr txBox="1"/>
          <p:nvPr/>
        </p:nvSpPr>
        <p:spPr>
          <a:xfrm>
            <a:off x="393700" y="428625"/>
            <a:ext cx="4953000" cy="1767792"/>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4275">
            <a:spAutoFit/>
          </a:bodyPr>
          <a:lstStyle/>
          <a:p>
            <a:pPr indent="0" lvl="0" marL="82550" marR="0" rtl="0" algn="l">
              <a:lnSpc>
                <a:spcPct val="100000"/>
              </a:lnSpc>
              <a:spcBef>
                <a:spcPts val="0"/>
              </a:spcBef>
              <a:spcAft>
                <a:spcPts val="0"/>
              </a:spcAft>
              <a:buNone/>
            </a:pPr>
            <a:r>
              <a:rPr b="1" lang="nl-NL" sz="1400">
                <a:solidFill>
                  <a:schemeClr val="dk1"/>
                </a:solidFill>
                <a:latin typeface="Arial"/>
                <a:ea typeface="Arial"/>
                <a:cs typeface="Arial"/>
                <a:sym typeface="Arial"/>
              </a:rPr>
              <a:t>2F:  Beoordelingsschalen voor studentenparticipatie en basisregels</a:t>
            </a:r>
            <a:r>
              <a:rPr lang="nl-NL" sz="1400">
                <a:solidFill>
                  <a:schemeClr val="dk1"/>
                </a:solidFill>
                <a:latin typeface="Arimo"/>
                <a:ea typeface="Arimo"/>
                <a:cs typeface="Arimo"/>
                <a:sym typeface="Arimo"/>
              </a:rPr>
              <a:t> </a:t>
            </a:r>
            <a:br>
              <a:rPr b="1" lang="nl-NL" sz="1400">
                <a:solidFill>
                  <a:schemeClr val="dk1"/>
                </a:solidFill>
                <a:latin typeface="Arial"/>
                <a:ea typeface="Arial"/>
                <a:cs typeface="Arial"/>
                <a:sym typeface="Arial"/>
              </a:rPr>
            </a:br>
            <a:r>
              <a:rPr lang="nl-NL" sz="1200">
                <a:solidFill>
                  <a:schemeClr val="dk1"/>
                </a:solidFill>
                <a:latin typeface="Arimo"/>
                <a:ea typeface="Arimo"/>
                <a:cs typeface="Arimo"/>
                <a:sym typeface="Arimo"/>
              </a:rPr>
              <a:t>Dit is een andere tool waarmee je studentenparticipatie kunt meten. Het biedt ook een manier om te beoordelen of er al dan niet basisregels worden gebruikt.</a:t>
            </a:r>
            <a:br>
              <a:rPr lang="nl-NL" sz="1200">
                <a:solidFill>
                  <a:schemeClr val="dk1"/>
                </a:solidFill>
                <a:latin typeface="Arimo"/>
                <a:ea typeface="Arimo"/>
                <a:cs typeface="Arimo"/>
                <a:sym typeface="Arimo"/>
              </a:rPr>
            </a:br>
            <a:endParaRPr sz="1750">
              <a:solidFill>
                <a:schemeClr val="dk1"/>
              </a:solidFill>
              <a:latin typeface="Times New Roman"/>
              <a:ea typeface="Times New Roman"/>
              <a:cs typeface="Times New Roman"/>
              <a:sym typeface="Times New Roman"/>
            </a:endParaRPr>
          </a:p>
          <a:p>
            <a:pPr indent="0" lvl="0" marL="394970" marR="0" rtl="0" algn="l">
              <a:lnSpc>
                <a:spcPct val="100000"/>
              </a:lnSpc>
              <a:spcBef>
                <a:spcPts val="0"/>
              </a:spcBef>
              <a:spcAft>
                <a:spcPts val="0"/>
              </a:spcAft>
              <a:buNone/>
            </a:pPr>
            <a:r>
              <a:rPr b="1" lang="nl-NL" sz="1200">
                <a:solidFill>
                  <a:schemeClr val="dk1"/>
                </a:solidFill>
                <a:latin typeface="Arial"/>
                <a:ea typeface="Arial"/>
                <a:cs typeface="Arial"/>
                <a:sym typeface="Arial"/>
              </a:rPr>
              <a:t>Een downloadbare template is beschikbaar op onze </a:t>
            </a:r>
            <a:r>
              <a:rPr b="1" lang="nl-NL" sz="1200" u="sng">
                <a:solidFill>
                  <a:schemeClr val="hlink"/>
                </a:solidFill>
                <a:latin typeface="Arial"/>
                <a:ea typeface="Arial"/>
                <a:cs typeface="Arial"/>
                <a:sym typeface="Arial"/>
                <a:hlinkClick r:id="rId3"/>
              </a:rPr>
              <a:t>website</a:t>
            </a:r>
            <a:r>
              <a:rPr b="1" lang="nl-NL" sz="1200">
                <a:solidFill>
                  <a:schemeClr val="dk1"/>
                </a:solidFill>
                <a:latin typeface="Arial"/>
                <a:ea typeface="Arial"/>
                <a:cs typeface="Arial"/>
                <a:sym typeface="Arial"/>
              </a:rPr>
              <a:t>.</a:t>
            </a:r>
            <a:br>
              <a:rPr b="1" lang="nl-NL" sz="1200">
                <a:solidFill>
                  <a:schemeClr val="dk1"/>
                </a:solidFill>
                <a:latin typeface="Arial"/>
                <a:ea typeface="Arial"/>
                <a:cs typeface="Arial"/>
                <a:sym typeface="Arial"/>
              </a:rPr>
            </a:br>
            <a:endParaRPr sz="1200">
              <a:solidFill>
                <a:schemeClr val="dk1"/>
              </a:solidFill>
              <a:latin typeface="Arial"/>
              <a:ea typeface="Arial"/>
              <a:cs typeface="Arial"/>
              <a:sym typeface="Arial"/>
            </a:endParaRPr>
          </a:p>
        </p:txBody>
      </p:sp>
      <p:sp>
        <p:nvSpPr>
          <p:cNvPr id="974" name="Google Shape;974;p64"/>
          <p:cNvSpPr/>
          <p:nvPr/>
        </p:nvSpPr>
        <p:spPr>
          <a:xfrm>
            <a:off x="469900" y="1752604"/>
            <a:ext cx="276220" cy="276221"/>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5" name="Google Shape;975;p64"/>
          <p:cNvSpPr txBox="1"/>
          <p:nvPr/>
        </p:nvSpPr>
        <p:spPr>
          <a:xfrm>
            <a:off x="5422900" y="428625"/>
            <a:ext cx="5109908" cy="1682384"/>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83820" marR="0" rtl="0" algn="l">
              <a:lnSpc>
                <a:spcPct val="100000"/>
              </a:lnSpc>
              <a:spcBef>
                <a:spcPts val="0"/>
              </a:spcBef>
              <a:spcAft>
                <a:spcPts val="0"/>
              </a:spcAft>
              <a:buNone/>
            </a:pPr>
            <a:r>
              <a:rPr b="1" lang="nl-NL" sz="1200">
                <a:solidFill>
                  <a:schemeClr val="dk1"/>
                </a:solidFill>
                <a:latin typeface="Arial"/>
                <a:ea typeface="Arial"/>
                <a:cs typeface="Arial"/>
                <a:sym typeface="Arial"/>
              </a:rPr>
              <a:t>Toelichtingen:</a:t>
            </a:r>
            <a:endParaRPr/>
          </a:p>
          <a:p>
            <a:pPr indent="-171450" lvl="0" marL="255270" marR="0" rtl="0" algn="l">
              <a:lnSpc>
                <a:spcPct val="100000"/>
              </a:lnSpc>
              <a:spcBef>
                <a:spcPts val="605"/>
              </a:spcBef>
              <a:spcAft>
                <a:spcPts val="0"/>
              </a:spcAft>
              <a:buClr>
                <a:schemeClr val="dk1"/>
              </a:buClr>
              <a:buSzPts val="1200"/>
              <a:buFont typeface="Arial"/>
              <a:buChar char="•"/>
            </a:pPr>
            <a:r>
              <a:rPr lang="nl-NL" sz="1200">
                <a:solidFill>
                  <a:schemeClr val="dk1"/>
                </a:solidFill>
                <a:latin typeface="Arimo"/>
                <a:ea typeface="Arimo"/>
                <a:cs typeface="Arimo"/>
                <a:sym typeface="Arimo"/>
              </a:rPr>
              <a:t>Deze tool kan worden gebruikt voor hele lessen of voor verschillende activiteiten</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Je zou het kunnen gebruiken in je eigen klaslokaal of bij het observeren van een collega</a:t>
            </a:r>
            <a:endParaRPr sz="1200">
              <a:solidFill>
                <a:schemeClr val="dk1"/>
              </a:solidFill>
              <a:latin typeface="Arimo"/>
              <a:ea typeface="Arimo"/>
              <a:cs typeface="Arimo"/>
              <a:sym typeface="Arimo"/>
            </a:endParaRPr>
          </a:p>
          <a:p>
            <a:pPr indent="-158750" lvl="0" marL="254000" marR="276860" rtl="0" algn="l">
              <a:lnSpc>
                <a:spcPct val="121700"/>
              </a:lnSpc>
              <a:spcBef>
                <a:spcPts val="570"/>
              </a:spcBef>
              <a:spcAft>
                <a:spcPts val="0"/>
              </a:spcAft>
              <a:buClr>
                <a:schemeClr val="dk1"/>
              </a:buClr>
              <a:buSzPts val="1000"/>
              <a:buFont typeface="Arial"/>
              <a:buChar char="•"/>
            </a:pPr>
            <a:r>
              <a:rPr lang="nl-NL" sz="1200">
                <a:solidFill>
                  <a:schemeClr val="dk1"/>
                </a:solidFill>
                <a:latin typeface="Arimo"/>
                <a:ea typeface="Arimo"/>
                <a:cs typeface="Arimo"/>
                <a:sym typeface="Arimo"/>
              </a:rPr>
              <a:t>Lees de descriptoren voor elke categorie door en beslis welke het beste van toepassing is op de les die je zojuist hebt waargenomen</a:t>
            </a:r>
            <a:endParaRPr/>
          </a:p>
        </p:txBody>
      </p:sp>
      <p:sp>
        <p:nvSpPr>
          <p:cNvPr id="976" name="Google Shape;976;p64"/>
          <p:cNvSpPr txBox="1"/>
          <p:nvPr>
            <p:ph idx="12" type="sldNum"/>
          </p:nvPr>
        </p:nvSpPr>
        <p:spPr>
          <a:xfrm>
            <a:off x="5249962" y="7088109"/>
            <a:ext cx="192404" cy="167640"/>
          </a:xfrm>
          <a:prstGeom prst="rect">
            <a:avLst/>
          </a:prstGeom>
          <a:noFill/>
          <a:ln>
            <a:noFill/>
          </a:ln>
        </p:spPr>
        <p:txBody>
          <a:bodyPr anchorCtr="0" anchor="t" bIns="0" lIns="0" spcFirstLastPara="1" rIns="0" wrap="square" tIns="625">
            <a:spAutoFit/>
          </a:bodyPr>
          <a:lstStyle/>
          <a:p>
            <a:pPr indent="0" lvl="0" marL="25400" rtl="0" algn="l">
              <a:lnSpc>
                <a:spcPct val="100000"/>
              </a:lnSpc>
              <a:spcBef>
                <a:spcPts val="0"/>
              </a:spcBef>
              <a:spcAft>
                <a:spcPts val="0"/>
              </a:spcAft>
              <a:buNone/>
            </a:pPr>
            <a:r>
              <a:rPr lang="nl-NL"/>
              <a:t>48</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80" name="Shape 980"/>
        <p:cNvGrpSpPr/>
        <p:nvPr/>
      </p:nvGrpSpPr>
      <p:grpSpPr>
        <a:xfrm>
          <a:off x="0" y="0"/>
          <a:ext cx="0" cy="0"/>
          <a:chOff x="0" y="0"/>
          <a:chExt cx="0" cy="0"/>
        </a:xfrm>
      </p:grpSpPr>
      <p:sp>
        <p:nvSpPr>
          <p:cNvPr id="981" name="Google Shape;981;p65"/>
          <p:cNvSpPr txBox="1"/>
          <p:nvPr/>
        </p:nvSpPr>
        <p:spPr>
          <a:xfrm>
            <a:off x="423552" y="415162"/>
            <a:ext cx="4923148" cy="2466700"/>
          </a:xfrm>
          <a:prstGeom prst="rect">
            <a:avLst/>
          </a:prstGeom>
          <a:noFill/>
          <a:ln cap="flat" cmpd="sng" w="31725">
            <a:solidFill>
              <a:srgbClr val="1F497D"/>
            </a:solidFill>
            <a:prstDash val="solid"/>
            <a:round/>
            <a:headEnd len="sm" w="sm" type="none"/>
            <a:tailEnd len="sm" w="sm" type="none"/>
          </a:ln>
        </p:spPr>
        <p:txBody>
          <a:bodyPr anchorCtr="0" anchor="t" bIns="0" lIns="0" spcFirstLastPara="1" rIns="0" wrap="square" tIns="29200">
            <a:spAutoFit/>
          </a:bodyPr>
          <a:lstStyle/>
          <a:p>
            <a:pPr indent="0" lvl="0" marL="83820" marR="95250" rtl="0" algn="just">
              <a:lnSpc>
                <a:spcPct val="120800"/>
              </a:lnSpc>
              <a:spcBef>
                <a:spcPts val="0"/>
              </a:spcBef>
              <a:spcAft>
                <a:spcPts val="0"/>
              </a:spcAft>
              <a:buNone/>
            </a:pPr>
            <a:r>
              <a:rPr b="1" lang="nl-NL" sz="1600">
                <a:solidFill>
                  <a:schemeClr val="dk1"/>
                </a:solidFill>
                <a:latin typeface="Arial"/>
                <a:ea typeface="Arial"/>
                <a:cs typeface="Arial"/>
                <a:sym typeface="Arial"/>
              </a:rPr>
              <a:t>2G: Zelfevaluatie van groepswerk </a:t>
            </a:r>
            <a:endParaRPr/>
          </a:p>
          <a:p>
            <a:pPr indent="0" lvl="0" marL="83820" marR="95250" rtl="0" algn="just">
              <a:lnSpc>
                <a:spcPct val="120800"/>
              </a:lnSpc>
              <a:spcBef>
                <a:spcPts val="0"/>
              </a:spcBef>
              <a:spcAft>
                <a:spcPts val="0"/>
              </a:spcAft>
              <a:buNone/>
            </a:pPr>
            <a:r>
              <a:t/>
            </a:r>
            <a:endParaRPr b="1" sz="800">
              <a:solidFill>
                <a:schemeClr val="dk1"/>
              </a:solidFill>
              <a:latin typeface="Arial"/>
              <a:ea typeface="Arial"/>
              <a:cs typeface="Arial"/>
              <a:sym typeface="Arial"/>
            </a:endParaRPr>
          </a:p>
          <a:p>
            <a:pPr indent="0" lvl="0" marL="83820" marR="95250" rtl="0" algn="just">
              <a:lnSpc>
                <a:spcPct val="120800"/>
              </a:lnSpc>
              <a:spcBef>
                <a:spcPts val="0"/>
              </a:spcBef>
              <a:spcAft>
                <a:spcPts val="0"/>
              </a:spcAft>
              <a:buNone/>
            </a:pPr>
            <a:r>
              <a:rPr lang="nl-NL" sz="1200">
                <a:solidFill>
                  <a:schemeClr val="dk1"/>
                </a:solidFill>
                <a:latin typeface="Arimo"/>
                <a:ea typeface="Arimo"/>
                <a:cs typeface="Arimo"/>
                <a:sym typeface="Arimo"/>
              </a:rPr>
              <a:t>Dit sjabloon is bedoeld voor een groep studenten om hun eigen dialoog te beoordelen. Het kan hen helpen meer te begrijpen over hun eigen deelname aan de dialoog en het herhalen van de beoordeling kan hen helpen het groepswerk in de loop van de tijd effectiever te maken. Het kan je ook helpen om te begrijpen wat studenten denken over hun eigen dialoog. Het kan zijn dat je een andere perceptie hebt van hun dialoog en groepswerk dan zij.</a:t>
            </a:r>
            <a:br>
              <a:rPr lang="nl-NL" sz="1200">
                <a:solidFill>
                  <a:schemeClr val="dk1"/>
                </a:solidFill>
                <a:latin typeface="Arimo"/>
                <a:ea typeface="Arimo"/>
                <a:cs typeface="Arimo"/>
                <a:sym typeface="Arimo"/>
              </a:rPr>
            </a:br>
            <a:r>
              <a:rPr lang="nl-NL" sz="1000">
                <a:solidFill>
                  <a:schemeClr val="dk1"/>
                </a:solidFill>
                <a:latin typeface="Times New Roman"/>
                <a:ea typeface="Times New Roman"/>
                <a:cs typeface="Times New Roman"/>
                <a:sym typeface="Times New Roman"/>
              </a:rPr>
              <a:t>          </a:t>
            </a:r>
            <a:r>
              <a:rPr b="1" lang="nl-NL" sz="1200">
                <a:solidFill>
                  <a:schemeClr val="dk1"/>
                </a:solidFill>
                <a:latin typeface="Arial"/>
                <a:ea typeface="Arial"/>
                <a:cs typeface="Arial"/>
                <a:sym typeface="Arial"/>
              </a:rPr>
              <a:t>Downloadbare sjablonen zijn beschikbaar op onze </a:t>
            </a:r>
            <a:r>
              <a:rPr b="1" lang="nl-NL" sz="1200" u="sng">
                <a:solidFill>
                  <a:schemeClr val="hlink"/>
                </a:solidFill>
                <a:latin typeface="Arial"/>
                <a:ea typeface="Arial"/>
                <a:cs typeface="Arial"/>
                <a:sym typeface="Arial"/>
                <a:hlinkClick r:id="rId3"/>
              </a:rPr>
              <a:t>website</a:t>
            </a:r>
            <a:r>
              <a:rPr b="1" lang="nl-NL" sz="1200">
                <a:solidFill>
                  <a:schemeClr val="dk1"/>
                </a:solidFill>
                <a:latin typeface="Arial"/>
                <a:ea typeface="Arial"/>
                <a:cs typeface="Arial"/>
                <a:sym typeface="Arial"/>
              </a:rPr>
              <a:t>.</a:t>
            </a:r>
            <a:br>
              <a:rPr b="1" lang="nl-NL" sz="1200">
                <a:solidFill>
                  <a:schemeClr val="dk1"/>
                </a:solidFill>
                <a:latin typeface="Arial"/>
                <a:ea typeface="Arial"/>
                <a:cs typeface="Arial"/>
                <a:sym typeface="Arial"/>
              </a:rPr>
            </a:br>
            <a:endParaRPr sz="1200">
              <a:solidFill>
                <a:schemeClr val="dk1"/>
              </a:solidFill>
              <a:latin typeface="Arial"/>
              <a:ea typeface="Arial"/>
              <a:cs typeface="Arial"/>
              <a:sym typeface="Arial"/>
            </a:endParaRPr>
          </a:p>
        </p:txBody>
      </p:sp>
      <p:sp>
        <p:nvSpPr>
          <p:cNvPr id="982" name="Google Shape;982;p65"/>
          <p:cNvSpPr txBox="1"/>
          <p:nvPr/>
        </p:nvSpPr>
        <p:spPr>
          <a:xfrm>
            <a:off x="5427979" y="426229"/>
            <a:ext cx="4625975" cy="2154436"/>
          </a:xfrm>
          <a:prstGeom prst="rect">
            <a:avLst/>
          </a:prstGeom>
          <a:noFill/>
          <a:ln cap="flat" cmpd="sng" w="31725">
            <a:solidFill>
              <a:srgbClr val="1F497D"/>
            </a:solidFill>
            <a:prstDash val="solid"/>
            <a:round/>
            <a:headEnd len="sm" w="sm" type="none"/>
            <a:tailEnd len="sm" w="sm" type="none"/>
          </a:ln>
        </p:spPr>
        <p:txBody>
          <a:bodyPr anchorCtr="0" anchor="t" bIns="0" lIns="0" spcFirstLastPara="1" rIns="0" wrap="square" tIns="76200">
            <a:spAutoFit/>
          </a:bodyPr>
          <a:lstStyle/>
          <a:p>
            <a:pPr indent="0" lvl="0" marL="81915" marR="0" rtl="0" algn="l">
              <a:lnSpc>
                <a:spcPct val="100000"/>
              </a:lnSpc>
              <a:spcBef>
                <a:spcPts val="0"/>
              </a:spcBef>
              <a:spcAft>
                <a:spcPts val="0"/>
              </a:spcAft>
              <a:buNone/>
            </a:pPr>
            <a:r>
              <a:rPr b="1" lang="nl-NL" sz="1200">
                <a:solidFill>
                  <a:schemeClr val="dk1"/>
                </a:solidFill>
                <a:latin typeface="Arial"/>
                <a:ea typeface="Arial"/>
                <a:cs typeface="Arial"/>
                <a:sym typeface="Arial"/>
              </a:rPr>
              <a:t>Toelichtingen:</a:t>
            </a:r>
            <a:endParaRPr/>
          </a:p>
          <a:p>
            <a:pPr indent="-171450" lvl="0" marL="253365" marR="0" rtl="0" algn="l">
              <a:lnSpc>
                <a:spcPct val="100000"/>
              </a:lnSpc>
              <a:spcBef>
                <a:spcPts val="600"/>
              </a:spcBef>
              <a:spcAft>
                <a:spcPts val="0"/>
              </a:spcAft>
              <a:buClr>
                <a:schemeClr val="dk1"/>
              </a:buClr>
              <a:buSzPts val="1200"/>
              <a:buFont typeface="Arial"/>
              <a:buChar char="•"/>
            </a:pPr>
            <a:r>
              <a:rPr lang="nl-NL" sz="1200">
                <a:solidFill>
                  <a:schemeClr val="dk1"/>
                </a:solidFill>
                <a:latin typeface="Arimo"/>
                <a:ea typeface="Arimo"/>
                <a:cs typeface="Arimo"/>
                <a:sym typeface="Arimo"/>
              </a:rPr>
              <a:t>De beoordelingsschaal is: 1 = Niet waar; 2 = Gedeeltelijk waar; 3 = Zeer waar</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Studenten kunnen er één per groep of één per groep voltooien. Dit kan een interessante activiteit zijn, omdat verschillende leden van de groep heel verschillende percepties kunnen hebben en dit kan leiden tot een goede discussie</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Dit voorbeeld is bedoeld voor zelfevaluatie door studenten van elke leeftijd, inclusief volwassenen. In de downloadbare sjablonen is er ook een versie voor volwassen waarnemers.</a:t>
            </a:r>
            <a:endParaRPr sz="1200">
              <a:solidFill>
                <a:schemeClr val="dk1"/>
              </a:solidFill>
              <a:highlight>
                <a:srgbClr val="FFFF00"/>
              </a:highlight>
              <a:latin typeface="Arimo"/>
              <a:ea typeface="Arimo"/>
              <a:cs typeface="Arimo"/>
              <a:sym typeface="Arimo"/>
            </a:endParaRPr>
          </a:p>
        </p:txBody>
      </p:sp>
      <p:graphicFrame>
        <p:nvGraphicFramePr>
          <p:cNvPr id="983" name="Google Shape;983;p65"/>
          <p:cNvGraphicFramePr/>
          <p:nvPr/>
        </p:nvGraphicFramePr>
        <p:xfrm>
          <a:off x="423552" y="3032640"/>
          <a:ext cx="3000000" cy="3000000"/>
        </p:xfrm>
        <a:graphic>
          <a:graphicData uri="http://schemas.openxmlformats.org/drawingml/2006/table">
            <a:tbl>
              <a:tblPr bandRow="1" firstRow="1">
                <a:noFill/>
                <a:tableStyleId>{C9065060-6EA6-4DF0-AC9F-4B0937982117}</a:tableStyleId>
              </a:tblPr>
              <a:tblGrid>
                <a:gridCol w="7833350"/>
                <a:gridCol w="1944625"/>
              </a:tblGrid>
              <a:tr h="407725">
                <a:tc>
                  <a:txBody>
                    <a:bodyPr/>
                    <a:lstStyle/>
                    <a:p>
                      <a:pPr indent="0" lvl="0" marL="33020" marR="0" rtl="0" algn="l">
                        <a:lnSpc>
                          <a:spcPct val="100000"/>
                        </a:lnSpc>
                        <a:spcBef>
                          <a:spcPts val="0"/>
                        </a:spcBef>
                        <a:spcAft>
                          <a:spcPts val="0"/>
                        </a:spcAft>
                        <a:buNone/>
                      </a:pPr>
                      <a:r>
                        <a:rPr b="1" lang="nl-NL" sz="1400">
                          <a:latin typeface="Arial"/>
                          <a:ea typeface="Arial"/>
                          <a:cs typeface="Arial"/>
                          <a:sym typeface="Arial"/>
                        </a:rPr>
                        <a:t>Criteria</a:t>
                      </a:r>
                      <a:endParaRPr sz="1400">
                        <a:latin typeface="Arial"/>
                        <a:ea typeface="Arial"/>
                        <a:cs typeface="Arial"/>
                        <a:sym typeface="Arial"/>
                      </a:endParaRPr>
                    </a:p>
                  </a:txBody>
                  <a:tcPr marT="29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nl-NL" sz="1400">
                          <a:latin typeface="Arial"/>
                          <a:ea typeface="Arial"/>
                          <a:cs typeface="Arial"/>
                          <a:sym typeface="Arial"/>
                        </a:rPr>
                        <a:t>Rating</a:t>
                      </a:r>
                      <a:endParaRPr sz="1400">
                        <a:latin typeface="Arial"/>
                        <a:ea typeface="Arial"/>
                        <a:cs typeface="Arial"/>
                        <a:sym typeface="Arial"/>
                      </a:endParaRPr>
                    </a:p>
                  </a:txBody>
                  <a:tcPr marT="29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3020" marR="0" rtl="0" algn="l">
                        <a:lnSpc>
                          <a:spcPct val="100000"/>
                        </a:lnSpc>
                        <a:spcBef>
                          <a:spcPts val="0"/>
                        </a:spcBef>
                        <a:spcAft>
                          <a:spcPts val="0"/>
                        </a:spcAft>
                        <a:buNone/>
                      </a:pPr>
                      <a:r>
                        <a:rPr b="1" lang="nl-NL" sz="1200">
                          <a:latin typeface="Arial"/>
                          <a:ea typeface="Arial"/>
                          <a:cs typeface="Arial"/>
                          <a:sym typeface="Arial"/>
                        </a:rPr>
                        <a:t>G1 –  Iedereen in de groep was erbij betrokken</a:t>
                      </a:r>
                      <a:endParaRPr sz="1200">
                        <a:highlight>
                          <a:srgbClr val="FFFF00"/>
                        </a:highlight>
                        <a:latin typeface="Arial"/>
                        <a:ea typeface="Arial"/>
                        <a:cs typeface="Arial"/>
                        <a:sym typeface="Arial"/>
                      </a:endParaRPr>
                    </a:p>
                  </a:txBody>
                  <a:tcPr marT="336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3020" marR="0" rtl="0" algn="l">
                        <a:lnSpc>
                          <a:spcPct val="100000"/>
                        </a:lnSpc>
                        <a:spcBef>
                          <a:spcPts val="0"/>
                        </a:spcBef>
                        <a:spcAft>
                          <a:spcPts val="0"/>
                        </a:spcAft>
                        <a:buNone/>
                      </a:pPr>
                      <a:r>
                        <a:rPr b="1" lang="nl-NL" sz="1200">
                          <a:latin typeface="Arial"/>
                          <a:ea typeface="Arial"/>
                          <a:cs typeface="Arial"/>
                          <a:sym typeface="Arial"/>
                        </a:rPr>
                        <a:t>G2 –  We werkten samen als één groep en gingen niet uit elkaar</a:t>
                      </a:r>
                      <a:endParaRPr sz="1200">
                        <a:latin typeface="Arial"/>
                        <a:ea typeface="Arial"/>
                        <a:cs typeface="Arial"/>
                        <a:sym typeface="Arial"/>
                      </a:endParaRPr>
                    </a:p>
                  </a:txBody>
                  <a:tcPr marT="330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3020" marR="0" rtl="0" algn="l">
                        <a:lnSpc>
                          <a:spcPct val="100000"/>
                        </a:lnSpc>
                        <a:spcBef>
                          <a:spcPts val="0"/>
                        </a:spcBef>
                        <a:spcAft>
                          <a:spcPts val="0"/>
                        </a:spcAft>
                        <a:buNone/>
                      </a:pPr>
                      <a:r>
                        <a:rPr b="1" lang="nl-NL" sz="1200">
                          <a:latin typeface="Arial"/>
                          <a:ea typeface="Arial"/>
                          <a:cs typeface="Arial"/>
                          <a:sym typeface="Arial"/>
                        </a:rPr>
                        <a:t>G3 –  Het grootste deel of al ons gesprek ging over de taak die we aan het doen waren</a:t>
                      </a:r>
                      <a:endParaRPr sz="1200">
                        <a:latin typeface="Arial"/>
                        <a:ea typeface="Arial"/>
                        <a:cs typeface="Arial"/>
                        <a:sym typeface="Arial"/>
                      </a:endParaRPr>
                    </a:p>
                  </a:txBody>
                  <a:tcPr marT="336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3020" marR="0" rtl="0" algn="l">
                        <a:lnSpc>
                          <a:spcPct val="100000"/>
                        </a:lnSpc>
                        <a:spcBef>
                          <a:spcPts val="0"/>
                        </a:spcBef>
                        <a:spcAft>
                          <a:spcPts val="0"/>
                        </a:spcAft>
                        <a:buNone/>
                      </a:pPr>
                      <a:r>
                        <a:rPr b="1" lang="nl-NL" sz="1200">
                          <a:latin typeface="Arial"/>
                          <a:ea typeface="Arial"/>
                          <a:cs typeface="Arial"/>
                          <a:sym typeface="Arial"/>
                        </a:rPr>
                        <a:t>G4 -  We deelden onze eigen ideeën en bouwden voort op die van elkaar</a:t>
                      </a:r>
                      <a:endParaRPr sz="1200">
                        <a:latin typeface="Arial"/>
                        <a:ea typeface="Arial"/>
                        <a:cs typeface="Arial"/>
                        <a:sym typeface="Arial"/>
                      </a:endParaRPr>
                    </a:p>
                  </a:txBody>
                  <a:tcPr marT="336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3020" marR="0" rtl="0" algn="l">
                        <a:lnSpc>
                          <a:spcPct val="100000"/>
                        </a:lnSpc>
                        <a:spcBef>
                          <a:spcPts val="0"/>
                        </a:spcBef>
                        <a:spcAft>
                          <a:spcPts val="0"/>
                        </a:spcAft>
                        <a:buNone/>
                      </a:pPr>
                      <a:r>
                        <a:rPr b="1" lang="nl-NL" sz="1200">
                          <a:latin typeface="Arial"/>
                          <a:ea typeface="Arial"/>
                          <a:cs typeface="Arial"/>
                          <a:sym typeface="Arial"/>
                        </a:rPr>
                        <a:t>G5 - We luisterden aandachtig wanneer anderen aan het woord waren en namen aan wat ze zeiden</a:t>
                      </a:r>
                      <a:endParaRPr sz="1200">
                        <a:latin typeface="Arial"/>
                        <a:ea typeface="Arial"/>
                        <a:cs typeface="Arial"/>
                        <a:sym typeface="Arial"/>
                      </a:endParaRPr>
                    </a:p>
                  </a:txBody>
                  <a:tcPr marT="330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3020" marR="0" rtl="0" algn="l">
                        <a:lnSpc>
                          <a:spcPct val="100000"/>
                        </a:lnSpc>
                        <a:spcBef>
                          <a:spcPts val="0"/>
                        </a:spcBef>
                        <a:spcAft>
                          <a:spcPts val="0"/>
                        </a:spcAft>
                        <a:buNone/>
                      </a:pPr>
                      <a:r>
                        <a:rPr b="1" lang="nl-NL" sz="1200">
                          <a:latin typeface="Arial"/>
                          <a:ea typeface="Arial"/>
                          <a:cs typeface="Arial"/>
                          <a:sym typeface="Arial"/>
                        </a:rPr>
                        <a:t>G6 – We vonden het leuk om in een groep samen te werken</a:t>
                      </a:r>
                      <a:endParaRPr sz="1200">
                        <a:latin typeface="Arial"/>
                        <a:ea typeface="Arial"/>
                        <a:cs typeface="Arial"/>
                        <a:sym typeface="Arial"/>
                      </a:endParaRPr>
                    </a:p>
                  </a:txBody>
                  <a:tcPr marT="336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3020" marR="0" rtl="0" algn="l">
                        <a:lnSpc>
                          <a:spcPct val="100000"/>
                        </a:lnSpc>
                        <a:spcBef>
                          <a:spcPts val="0"/>
                        </a:spcBef>
                        <a:spcAft>
                          <a:spcPts val="0"/>
                        </a:spcAft>
                        <a:buNone/>
                      </a:pPr>
                      <a:r>
                        <a:rPr b="1" lang="nl-NL" sz="1200">
                          <a:latin typeface="Arial"/>
                          <a:ea typeface="Arial"/>
                          <a:cs typeface="Arial"/>
                          <a:sym typeface="Arial"/>
                        </a:rPr>
                        <a:t>G7 – Wanneer we suggesties deden of het eens / oneens waren met anderen, gaven we redenen</a:t>
                      </a:r>
                      <a:endParaRPr sz="1200">
                        <a:latin typeface="Arial"/>
                        <a:ea typeface="Arial"/>
                        <a:cs typeface="Arial"/>
                        <a:sym typeface="Arial"/>
                      </a:endParaRPr>
                    </a:p>
                  </a:txBody>
                  <a:tcPr marT="330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3020" marR="0" rtl="0" algn="l">
                        <a:lnSpc>
                          <a:spcPct val="100000"/>
                        </a:lnSpc>
                        <a:spcBef>
                          <a:spcPts val="0"/>
                        </a:spcBef>
                        <a:spcAft>
                          <a:spcPts val="0"/>
                        </a:spcAft>
                        <a:buNone/>
                      </a:pPr>
                      <a:r>
                        <a:rPr b="1" lang="nl-NL" sz="1200">
                          <a:latin typeface="Arial"/>
                          <a:ea typeface="Arial"/>
                          <a:cs typeface="Arial"/>
                          <a:sym typeface="Arial"/>
                        </a:rPr>
                        <a:t>G8 – We daagden elkaars ideeën uit of becommentarieerden elkaar op een respectvolle en constructieve manier</a:t>
                      </a:r>
                      <a:endParaRPr sz="1200">
                        <a:latin typeface="Arial"/>
                        <a:ea typeface="Arial"/>
                        <a:cs typeface="Arial"/>
                        <a:sym typeface="Arial"/>
                      </a:endParaRPr>
                    </a:p>
                  </a:txBody>
                  <a:tcPr marT="330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7725">
                <a:tc>
                  <a:txBody>
                    <a:bodyPr/>
                    <a:lstStyle/>
                    <a:p>
                      <a:pPr indent="0" lvl="0" marL="33020" marR="0" rtl="0" algn="l">
                        <a:lnSpc>
                          <a:spcPct val="100000"/>
                        </a:lnSpc>
                        <a:spcBef>
                          <a:spcPts val="0"/>
                        </a:spcBef>
                        <a:spcAft>
                          <a:spcPts val="0"/>
                        </a:spcAft>
                        <a:buNone/>
                      </a:pPr>
                      <a:r>
                        <a:rPr b="1" lang="nl-NL" sz="1200">
                          <a:latin typeface="Arial"/>
                          <a:ea typeface="Arial"/>
                          <a:cs typeface="Arial"/>
                          <a:sym typeface="Arial"/>
                        </a:rPr>
                        <a:t>G9 – Als er onenigheid was, probeerden we overeenstemming te bereiken of een compromis te vinden</a:t>
                      </a:r>
                      <a:endParaRPr sz="1200">
                        <a:highlight>
                          <a:srgbClr val="FFE02C"/>
                        </a:highlight>
                        <a:latin typeface="Arial"/>
                        <a:ea typeface="Arial"/>
                        <a:cs typeface="Arial"/>
                        <a:sym typeface="Arial"/>
                      </a:endParaRPr>
                    </a:p>
                  </a:txBody>
                  <a:tcPr marT="336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05250">
                <a:tc>
                  <a:txBody>
                    <a:bodyPr/>
                    <a:lstStyle/>
                    <a:p>
                      <a:pPr indent="0" lvl="0" marL="2005329" marR="0" rtl="0" algn="ctr">
                        <a:lnSpc>
                          <a:spcPct val="47500"/>
                        </a:lnSpc>
                        <a:spcBef>
                          <a:spcPts val="0"/>
                        </a:spcBef>
                        <a:spcAft>
                          <a:spcPts val="0"/>
                        </a:spcAft>
                        <a:buNone/>
                      </a:pPr>
                      <a:r>
                        <a:rPr lang="nl-NL" sz="1000">
                          <a:latin typeface="Arial"/>
                          <a:ea typeface="Arial"/>
                          <a:cs typeface="Arial"/>
                          <a:sym typeface="Arial"/>
                        </a:rPr>
                        <a:t>49</a:t>
                      </a:r>
                      <a:endParaRPr/>
                    </a:p>
                    <a:p>
                      <a:pPr indent="0" lvl="0" marL="33020" marR="0" rtl="0" algn="l">
                        <a:lnSpc>
                          <a:spcPct val="102083"/>
                        </a:lnSpc>
                        <a:spcBef>
                          <a:spcPts val="0"/>
                        </a:spcBef>
                        <a:spcAft>
                          <a:spcPts val="0"/>
                        </a:spcAft>
                        <a:buNone/>
                      </a:pPr>
                      <a:r>
                        <a:rPr b="1" lang="nl-NL" sz="1200">
                          <a:latin typeface="Arial"/>
                          <a:ea typeface="Arial"/>
                          <a:cs typeface="Arial"/>
                          <a:sym typeface="Arial"/>
                        </a:rPr>
                        <a:t>G10 – Onze discussies en meningsverschillen hielpen ons van elkaar te leren</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984" name="Google Shape;984;p65"/>
          <p:cNvSpPr/>
          <p:nvPr/>
        </p:nvSpPr>
        <p:spPr>
          <a:xfrm>
            <a:off x="518987" y="2409825"/>
            <a:ext cx="276220" cy="276221"/>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8" name="Shape 98"/>
        <p:cNvGrpSpPr/>
        <p:nvPr/>
      </p:nvGrpSpPr>
      <p:grpSpPr>
        <a:xfrm>
          <a:off x="0" y="0"/>
          <a:ext cx="0" cy="0"/>
          <a:chOff x="0" y="0"/>
          <a:chExt cx="0" cy="0"/>
        </a:xfrm>
      </p:grpSpPr>
      <p:graphicFrame>
        <p:nvGraphicFramePr>
          <p:cNvPr id="99" name="Google Shape;99;p12"/>
          <p:cNvGraphicFramePr/>
          <p:nvPr/>
        </p:nvGraphicFramePr>
        <p:xfrm>
          <a:off x="396290" y="2012443"/>
          <a:ext cx="3000000" cy="3000000"/>
        </p:xfrm>
        <a:graphic>
          <a:graphicData uri="http://schemas.openxmlformats.org/drawingml/2006/table">
            <a:tbl>
              <a:tblPr bandRow="1" firstRow="1">
                <a:noFill/>
                <a:tableStyleId>{C9065060-6EA6-4DF0-AC9F-4B0937982117}</a:tableStyleId>
              </a:tblPr>
              <a:tblGrid>
                <a:gridCol w="4672575"/>
                <a:gridCol w="5105400"/>
              </a:tblGrid>
              <a:tr h="362700">
                <a:tc>
                  <a:txBody>
                    <a:bodyPr/>
                    <a:lstStyle/>
                    <a:p>
                      <a:pPr indent="0" lvl="0" marL="88265" marR="0" rtl="0" algn="l">
                        <a:lnSpc>
                          <a:spcPct val="100000"/>
                        </a:lnSpc>
                        <a:spcBef>
                          <a:spcPts val="0"/>
                        </a:spcBef>
                        <a:spcAft>
                          <a:spcPts val="0"/>
                        </a:spcAft>
                        <a:buNone/>
                      </a:pPr>
                      <a:r>
                        <a:rPr lang="nl-NL" sz="1400" u="none" cap="none" strike="noStrike">
                          <a:latin typeface="Calibri"/>
                          <a:ea typeface="Calibri"/>
                          <a:cs typeface="Calibri"/>
                          <a:sym typeface="Calibri"/>
                        </a:rPr>
                        <a:t>Video 1: Wat bedoelen we met educatieve dialoog?</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lang="nl-NL" sz="1400" u="none" cap="none" strike="noStrike">
                          <a:latin typeface="Calibri"/>
                          <a:ea typeface="Calibri"/>
                          <a:cs typeface="Calibri"/>
                          <a:sym typeface="Calibri"/>
                        </a:rPr>
                        <a:t>Video 10: Het coderingsschema gebruiken (deel 1)</a:t>
                      </a:r>
                      <a:br>
                        <a:rPr lang="nl-NL" sz="1400" u="none" cap="none" strike="noStrike">
                          <a:latin typeface="Calibri"/>
                          <a:ea typeface="Calibri"/>
                          <a:cs typeface="Calibri"/>
                          <a:sym typeface="Calibri"/>
                        </a:rPr>
                      </a:b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283200">
                <a:tc>
                  <a:txBody>
                    <a:bodyPr/>
                    <a:lstStyle/>
                    <a:p>
                      <a:pPr indent="0" lvl="0" marL="88265" marR="0" rtl="0" algn="l">
                        <a:lnSpc>
                          <a:spcPct val="100000"/>
                        </a:lnSpc>
                        <a:spcBef>
                          <a:spcPts val="0"/>
                        </a:spcBef>
                        <a:spcAft>
                          <a:spcPts val="0"/>
                        </a:spcAft>
                        <a:buNone/>
                      </a:pPr>
                      <a:r>
                        <a:rPr lang="nl-NL" sz="1400" u="none" cap="none" strike="noStrike">
                          <a:latin typeface="Calibri"/>
                          <a:ea typeface="Calibri"/>
                          <a:cs typeface="Calibri"/>
                          <a:sym typeface="Calibri"/>
                        </a:rPr>
                        <a:t>Video 2: Hoe ondersteunt de dialoog tussen leraar en student het leren?</a:t>
                      </a:r>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lang="nl-NL" sz="1400" u="none" cap="none" strike="noStrike">
                          <a:latin typeface="Calibri"/>
                          <a:ea typeface="Calibri"/>
                          <a:cs typeface="Calibri"/>
                          <a:sym typeface="Calibri"/>
                        </a:rPr>
                        <a:t>Video 11: Het coderingsschema gebruiken (deel 2)</a:t>
                      </a:r>
                      <a:br>
                        <a:rPr lang="nl-NL" sz="1400" u="none" cap="none" strike="noStrike">
                          <a:latin typeface="Calibri"/>
                          <a:ea typeface="Calibri"/>
                          <a:cs typeface="Calibri"/>
                          <a:sym typeface="Calibri"/>
                        </a:rPr>
                      </a:b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3875">
                <a:tc>
                  <a:txBody>
                    <a:bodyPr/>
                    <a:lstStyle/>
                    <a:p>
                      <a:pPr indent="0" lvl="0" marL="88265" marR="0" rtl="0" algn="l">
                        <a:lnSpc>
                          <a:spcPct val="100000"/>
                        </a:lnSpc>
                        <a:spcBef>
                          <a:spcPts val="0"/>
                        </a:spcBef>
                        <a:spcAft>
                          <a:spcPts val="0"/>
                        </a:spcAft>
                        <a:buNone/>
                      </a:pPr>
                      <a:r>
                        <a:rPr lang="nl-NL" sz="1400" u="none" cap="none" strike="noStrike">
                          <a:latin typeface="Calibri"/>
                          <a:ea typeface="Calibri"/>
                          <a:cs typeface="Calibri"/>
                          <a:sym typeface="Calibri"/>
                        </a:rPr>
                        <a:t>Video 3: Praktische tips voor het ondersteunen van de dialoog: gesprekregels</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lang="nl-NL" sz="1400" u="none" cap="none" strike="noStrike">
                          <a:latin typeface="Calibri"/>
                          <a:ea typeface="Calibri"/>
                          <a:cs typeface="Calibri"/>
                          <a:sym typeface="Calibri"/>
                        </a:rPr>
                        <a:t>Video 12: Dialoog opnemen en coderen in je klaslokaal</a:t>
                      </a:r>
                      <a:br>
                        <a:rPr lang="nl-NL" sz="1400" u="none" cap="none" strike="noStrike">
                          <a:latin typeface="Calibri"/>
                          <a:ea typeface="Calibri"/>
                          <a:cs typeface="Calibri"/>
                          <a:sym typeface="Calibri"/>
                        </a:rPr>
                      </a:b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171700">
                <a:tc>
                  <a:txBody>
                    <a:bodyPr/>
                    <a:lstStyle/>
                    <a:p>
                      <a:pPr indent="0" lvl="0" marL="88265" marR="0" rtl="0" algn="l">
                        <a:lnSpc>
                          <a:spcPct val="100000"/>
                        </a:lnSpc>
                        <a:spcBef>
                          <a:spcPts val="0"/>
                        </a:spcBef>
                        <a:spcAft>
                          <a:spcPts val="0"/>
                        </a:spcAft>
                        <a:buNone/>
                      </a:pPr>
                      <a:r>
                        <a:rPr lang="nl-NL" sz="1400" u="none" cap="none" strike="noStrike">
                          <a:latin typeface="Calibri"/>
                          <a:ea typeface="Calibri"/>
                          <a:cs typeface="Calibri"/>
                          <a:sym typeface="Calibri"/>
                        </a:rPr>
                        <a:t>Video 4: Praktische tips voor het ondersteunen van de dialoog: gesprekspunten</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SzPts val="1400"/>
                        <a:buFont typeface="Calibri"/>
                        <a:buNone/>
                      </a:pPr>
                      <a:r>
                        <a:rPr lang="nl-NL" sz="1400" u="none" cap="none" strike="noStrike">
                          <a:latin typeface="Calibri"/>
                          <a:ea typeface="Calibri"/>
                          <a:cs typeface="Calibri"/>
                          <a:sym typeface="Calibri"/>
                        </a:rPr>
                        <a:t>Video 13: Identificatie van productieve dialoog: 'voortbouwen op </a:t>
                      </a:r>
                      <a:r>
                        <a:rPr lang="nl-NL" sz="1400" u="none" cap="none" strike="noStrike">
                          <a:solidFill>
                            <a:schemeClr val="dk1"/>
                          </a:solidFill>
                          <a:latin typeface="Calibri"/>
                          <a:ea typeface="Calibri"/>
                          <a:cs typeface="Calibri"/>
                          <a:sym typeface="Calibri"/>
                        </a:rPr>
                        <a:t>ideeën’ </a:t>
                      </a:r>
                      <a:r>
                        <a:rPr lang="nl-NL" sz="1400" u="none" cap="none" strike="noStrike">
                          <a:latin typeface="Calibri"/>
                          <a:ea typeface="Calibri"/>
                          <a:cs typeface="Calibri"/>
                          <a:sym typeface="Calibri"/>
                        </a:rPr>
                        <a:t>en 'uitdagen'</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410975">
                <a:tc>
                  <a:txBody>
                    <a:bodyPr/>
                    <a:lstStyle/>
                    <a:p>
                      <a:pPr indent="0" lvl="0" marL="88265" marR="0" rtl="0" algn="l">
                        <a:lnSpc>
                          <a:spcPct val="100000"/>
                        </a:lnSpc>
                        <a:spcBef>
                          <a:spcPts val="0"/>
                        </a:spcBef>
                        <a:spcAft>
                          <a:spcPts val="0"/>
                        </a:spcAft>
                        <a:buNone/>
                      </a:pPr>
                      <a:r>
                        <a:rPr lang="nl-NL" sz="1400" u="none" cap="none" strike="noStrike">
                          <a:latin typeface="Calibri"/>
                          <a:ea typeface="Calibri"/>
                          <a:cs typeface="Calibri"/>
                          <a:sym typeface="Calibri"/>
                        </a:rPr>
                        <a:t>Video 5: De welkomstgids van het T-SEDA-pakket</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lang="nl-NL" sz="1400" u="none" cap="none" strike="noStrike">
                          <a:latin typeface="Calibri"/>
                          <a:ea typeface="Calibri"/>
                          <a:cs typeface="Calibri"/>
                          <a:sym typeface="Calibri"/>
                        </a:rPr>
                        <a:t>Video 14: Coderen oefenen: Klassengesprek</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381000">
                <a:tc>
                  <a:txBody>
                    <a:bodyPr/>
                    <a:lstStyle/>
                    <a:p>
                      <a:pPr indent="0" lvl="0" marL="88265" marR="0" rtl="0" algn="l">
                        <a:lnSpc>
                          <a:spcPct val="100000"/>
                        </a:lnSpc>
                        <a:spcBef>
                          <a:spcPts val="0"/>
                        </a:spcBef>
                        <a:spcAft>
                          <a:spcPts val="0"/>
                        </a:spcAft>
                        <a:buNone/>
                      </a:pPr>
                      <a:r>
                        <a:rPr lang="nl-NL" sz="1400" u="none" cap="none" strike="noStrike">
                          <a:latin typeface="Calibri"/>
                          <a:ea typeface="Calibri"/>
                          <a:cs typeface="Calibri"/>
                          <a:sym typeface="Calibri"/>
                        </a:rPr>
                        <a:t>Video 6: Zelfaudit</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lang="nl-NL" sz="1400" u="none" cap="none" strike="noStrike">
                          <a:latin typeface="Calibri"/>
                          <a:ea typeface="Calibri"/>
                          <a:cs typeface="Calibri"/>
                          <a:sym typeface="Calibri"/>
                        </a:rPr>
                        <a:t>Video 15: De waarde van groepsdialoog</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359400">
                <a:tc>
                  <a:txBody>
                    <a:bodyPr/>
                    <a:lstStyle/>
                    <a:p>
                      <a:pPr indent="0" lvl="0" marL="88265" marR="0" rtl="0" algn="l">
                        <a:lnSpc>
                          <a:spcPct val="100000"/>
                        </a:lnSpc>
                        <a:spcBef>
                          <a:spcPts val="0"/>
                        </a:spcBef>
                        <a:spcAft>
                          <a:spcPts val="0"/>
                        </a:spcAft>
                        <a:buNone/>
                      </a:pPr>
                      <a:r>
                        <a:rPr lang="nl-NL" sz="1400" u="none" cap="none" strike="noStrike">
                          <a:latin typeface="Calibri"/>
                          <a:ea typeface="Calibri"/>
                          <a:cs typeface="Calibri"/>
                          <a:sym typeface="Calibri"/>
                        </a:rPr>
                        <a:t>Video 7: Reflectieve onderzoekscyclus</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lang="nl-NL" sz="1400" u="none" cap="none" strike="noStrike">
                          <a:latin typeface="Calibri"/>
                          <a:ea typeface="Calibri"/>
                          <a:cs typeface="Calibri"/>
                          <a:sym typeface="Calibri"/>
                        </a:rPr>
                        <a:t>Video 16: Coderen en beoordelen van de kwaliteit van kleine groepsdialogen</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441950">
                <a:tc>
                  <a:txBody>
                    <a:bodyPr/>
                    <a:lstStyle/>
                    <a:p>
                      <a:pPr indent="0" lvl="0" marL="88265" marR="0" rtl="0" algn="l">
                        <a:lnSpc>
                          <a:spcPct val="100000"/>
                        </a:lnSpc>
                        <a:spcBef>
                          <a:spcPts val="0"/>
                        </a:spcBef>
                        <a:spcAft>
                          <a:spcPts val="0"/>
                        </a:spcAft>
                        <a:buNone/>
                      </a:pPr>
                      <a:r>
                        <a:rPr lang="nl-NL" sz="1400" u="none" cap="none" strike="noStrike">
                          <a:latin typeface="Calibri"/>
                          <a:ea typeface="Calibri"/>
                          <a:cs typeface="Calibri"/>
                          <a:sym typeface="Calibri"/>
                        </a:rPr>
                        <a:t>Video 8: Ethiek in onderwijskundig onderzoek</a:t>
                      </a: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88265" marR="0" rtl="0" algn="l">
                        <a:lnSpc>
                          <a:spcPct val="100000"/>
                        </a:lnSpc>
                        <a:spcBef>
                          <a:spcPts val="0"/>
                        </a:spcBef>
                        <a:spcAft>
                          <a:spcPts val="0"/>
                        </a:spcAft>
                        <a:buNone/>
                      </a:pPr>
                      <a:r>
                        <a:rPr lang="nl-NL" sz="1400" u="none" cap="none" strike="noStrike">
                          <a:latin typeface="Calibri"/>
                          <a:ea typeface="Calibri"/>
                          <a:cs typeface="Calibri"/>
                          <a:sym typeface="Calibri"/>
                        </a:rPr>
                        <a:t>Video 17: Bevordering van de participatie van studenten in de dialoog</a:t>
                      </a:r>
                      <a:br>
                        <a:rPr lang="nl-NL" sz="1400" u="none" cap="none" strike="noStrike">
                          <a:latin typeface="Calibri"/>
                          <a:ea typeface="Calibri"/>
                          <a:cs typeface="Calibri"/>
                          <a:sym typeface="Calibri"/>
                        </a:rPr>
                      </a:b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r h="569975">
                <a:tc>
                  <a:txBody>
                    <a:bodyPr/>
                    <a:lstStyle/>
                    <a:p>
                      <a:pPr indent="0" lvl="0" marL="88265" marR="0" rtl="0" algn="l">
                        <a:lnSpc>
                          <a:spcPct val="100000"/>
                        </a:lnSpc>
                        <a:spcBef>
                          <a:spcPts val="0"/>
                        </a:spcBef>
                        <a:spcAft>
                          <a:spcPts val="0"/>
                        </a:spcAft>
                        <a:buNone/>
                      </a:pPr>
                      <a:r>
                        <a:rPr lang="nl-NL" sz="1400" u="none" cap="none" strike="noStrike">
                          <a:latin typeface="Calibri"/>
                          <a:ea typeface="Calibri"/>
                          <a:cs typeface="Calibri"/>
                          <a:sym typeface="Calibri"/>
                        </a:rPr>
                        <a:t>Video 9: De impact van T-SEDA-onderzoek</a:t>
                      </a:r>
                      <a:br>
                        <a:rPr lang="nl-NL" sz="1400" u="none" cap="none" strike="noStrike">
                          <a:latin typeface="Calibri"/>
                          <a:ea typeface="Calibri"/>
                          <a:cs typeface="Calibri"/>
                          <a:sym typeface="Calibri"/>
                        </a:rPr>
                      </a:br>
                      <a:endParaRPr sz="1400" u="none" cap="none" strike="noStrike">
                        <a:latin typeface="Calibri"/>
                        <a:ea typeface="Calibri"/>
                        <a:cs typeface="Calibri"/>
                        <a:sym typeface="Calibri"/>
                      </a:endParaRPr>
                    </a:p>
                  </a:txBody>
                  <a:tcPr marT="8510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latin typeface="Calibri"/>
                        <a:ea typeface="Calibri"/>
                        <a:cs typeface="Calibri"/>
                        <a:sym typeface="Calibri"/>
                      </a:endParaRPr>
                    </a:p>
                  </a:txBody>
                  <a:tcPr marT="0" marB="0" marR="0" marL="0">
                    <a:lnL cap="flat" cmpd="sng" w="9525">
                      <a:solidFill>
                        <a:srgbClr val="1F497D"/>
                      </a:solidFill>
                      <a:prstDash val="solid"/>
                      <a:round/>
                      <a:headEnd len="sm" w="sm" type="none"/>
                      <a:tailEnd len="sm" w="sm" type="none"/>
                    </a:lnL>
                    <a:lnR cap="flat" cmpd="sng" w="9525">
                      <a:solidFill>
                        <a:srgbClr val="1F497D"/>
                      </a:solidFill>
                      <a:prstDash val="solid"/>
                      <a:round/>
                      <a:headEnd len="sm" w="sm" type="none"/>
                      <a:tailEnd len="sm" w="sm" type="none"/>
                    </a:lnR>
                    <a:lnT cap="flat" cmpd="sng" w="9525">
                      <a:solidFill>
                        <a:srgbClr val="1F497D"/>
                      </a:solidFill>
                      <a:prstDash val="solid"/>
                      <a:round/>
                      <a:headEnd len="sm" w="sm" type="none"/>
                      <a:tailEnd len="sm" w="sm" type="none"/>
                    </a:lnT>
                    <a:lnB cap="flat" cmpd="sng" w="9525">
                      <a:solidFill>
                        <a:srgbClr val="1F497D"/>
                      </a:solidFill>
                      <a:prstDash val="solid"/>
                      <a:round/>
                      <a:headEnd len="sm" w="sm" type="none"/>
                      <a:tailEnd len="sm" w="sm" type="none"/>
                    </a:lnB>
                  </a:tcPr>
                </a:tc>
              </a:tr>
            </a:tbl>
          </a:graphicData>
        </a:graphic>
      </p:graphicFrame>
      <p:sp>
        <p:nvSpPr>
          <p:cNvPr id="100" name="Google Shape;100;p12"/>
          <p:cNvSpPr txBox="1"/>
          <p:nvPr/>
        </p:nvSpPr>
        <p:spPr>
          <a:xfrm>
            <a:off x="241300" y="577887"/>
            <a:ext cx="9725025" cy="954107"/>
          </a:xfrm>
          <a:prstGeom prst="rect">
            <a:avLst/>
          </a:prstGeom>
          <a:noFill/>
          <a:ln>
            <a:noFill/>
          </a:ln>
        </p:spPr>
        <p:txBody>
          <a:bodyPr anchorCtr="0" anchor="t" bIns="0" lIns="0" spcFirstLastPara="1" rIns="0" wrap="square" tIns="0">
            <a:spAutoFit/>
          </a:bodyPr>
          <a:lstStyle/>
          <a:p>
            <a:pPr indent="0" lvl="0" marL="375920" marR="0" rtl="0" algn="l">
              <a:lnSpc>
                <a:spcPct val="100000"/>
              </a:lnSpc>
              <a:spcBef>
                <a:spcPts val="0"/>
              </a:spcBef>
              <a:spcAft>
                <a:spcPts val="0"/>
              </a:spcAft>
              <a:buNone/>
            </a:pPr>
            <a:r>
              <a:rPr b="1" lang="nl-NL" sz="1400">
                <a:solidFill>
                  <a:schemeClr val="dk1"/>
                </a:solidFill>
                <a:latin typeface="Arial"/>
                <a:ea typeface="Arial"/>
                <a:cs typeface="Arial"/>
                <a:sym typeface="Arial"/>
              </a:rPr>
              <a:t>De T-SEDA videogidsen</a:t>
            </a:r>
            <a:br>
              <a:rPr lang="nl-NL" sz="1200">
                <a:solidFill>
                  <a:schemeClr val="dk1"/>
                </a:solidFill>
                <a:latin typeface="Arial"/>
                <a:ea typeface="Arial"/>
                <a:cs typeface="Arial"/>
                <a:sym typeface="Arial"/>
              </a:rPr>
            </a:br>
            <a:r>
              <a:rPr lang="nl-NL" sz="1200">
                <a:solidFill>
                  <a:schemeClr val="dk1"/>
                </a:solidFill>
                <a:latin typeface="Arial"/>
                <a:ea typeface="Arial"/>
                <a:cs typeface="Arial"/>
                <a:sym typeface="Arial"/>
              </a:rPr>
              <a:t>De T-SEDA gebruikershandleiding en kernbronnen die op de vorige pagina zijn beschreven, hebben bijbehorende videogidsen. Deze video’s (Engels) bieden hapklare introducties voor het gebruik van de T-SEDA-toolkit.</a:t>
            </a:r>
            <a:endParaRPr/>
          </a:p>
          <a:p>
            <a:pPr indent="0" lvl="0" marL="375920" marR="0" rtl="0" algn="l">
              <a:lnSpc>
                <a:spcPct val="100000"/>
              </a:lnSpc>
              <a:spcBef>
                <a:spcPts val="0"/>
              </a:spcBef>
              <a:spcAft>
                <a:spcPts val="0"/>
              </a:spcAft>
              <a:buNone/>
            </a:pPr>
            <a:br>
              <a:rPr lang="nl-NL" sz="1200">
                <a:solidFill>
                  <a:schemeClr val="dk1"/>
                </a:solidFill>
                <a:latin typeface="Arial"/>
                <a:ea typeface="Arial"/>
                <a:cs typeface="Arial"/>
                <a:sym typeface="Arial"/>
              </a:rPr>
            </a:br>
            <a:r>
              <a:rPr lang="nl-NL" sz="1200">
                <a:solidFill>
                  <a:schemeClr val="dk1"/>
                </a:solidFill>
                <a:latin typeface="Arial"/>
                <a:ea typeface="Arial"/>
                <a:cs typeface="Arial"/>
                <a:sym typeface="Arial"/>
              </a:rPr>
              <a:t>Let overal op het symbool.        Video's zijn allemaal beschikbaar op: </a:t>
            </a:r>
            <a:r>
              <a:rPr lang="nl-NL" sz="1200" u="sng">
                <a:solidFill>
                  <a:schemeClr val="hlink"/>
                </a:solidFill>
                <a:latin typeface="Arimo"/>
                <a:ea typeface="Arimo"/>
                <a:cs typeface="Arimo"/>
                <a:sym typeface="Arimo"/>
                <a:hlinkClick r:id="rId3"/>
              </a:rPr>
              <a:t>https://www.edudialogue.org/tools</a:t>
            </a:r>
            <a:r>
              <a:rPr lang="nl-NL" sz="1200" u="sng">
                <a:solidFill>
                  <a:srgbClr val="0000FF"/>
                </a:solidFill>
                <a:latin typeface="Arimo"/>
                <a:ea typeface="Arimo"/>
                <a:cs typeface="Arimo"/>
                <a:sym typeface="Arimo"/>
              </a:rPr>
              <a:t>-</a:t>
            </a:r>
            <a:r>
              <a:rPr lang="nl-NL" sz="1200" u="sng">
                <a:solidFill>
                  <a:schemeClr val="hlink"/>
                </a:solidFill>
                <a:latin typeface="Arimo"/>
                <a:ea typeface="Arimo"/>
                <a:cs typeface="Arimo"/>
                <a:sym typeface="Arimo"/>
                <a:hlinkClick r:id="rId4"/>
              </a:rPr>
              <a:t>resources/introductory</a:t>
            </a:r>
            <a:r>
              <a:rPr lang="nl-NL" sz="1200" u="sng">
                <a:solidFill>
                  <a:srgbClr val="0000FF"/>
                </a:solidFill>
                <a:latin typeface="Arimo"/>
                <a:ea typeface="Arimo"/>
                <a:cs typeface="Arimo"/>
                <a:sym typeface="Arimo"/>
              </a:rPr>
              <a:t>-video-</a:t>
            </a:r>
            <a:r>
              <a:rPr lang="nl-NL" sz="1200" u="sng">
                <a:solidFill>
                  <a:schemeClr val="hlink"/>
                </a:solidFill>
                <a:latin typeface="Arimo"/>
                <a:ea typeface="Arimo"/>
                <a:cs typeface="Arimo"/>
                <a:sym typeface="Arimo"/>
                <a:hlinkClick r:id="rId5"/>
              </a:rPr>
              <a:t>series/</a:t>
            </a:r>
            <a:endParaRPr sz="1200">
              <a:solidFill>
                <a:schemeClr val="dk1"/>
              </a:solidFill>
              <a:latin typeface="Arimo"/>
              <a:ea typeface="Arimo"/>
              <a:cs typeface="Arimo"/>
              <a:sym typeface="Arimo"/>
            </a:endParaRPr>
          </a:p>
        </p:txBody>
      </p:sp>
      <p:sp>
        <p:nvSpPr>
          <p:cNvPr id="101" name="Google Shape;101;p12"/>
          <p:cNvSpPr/>
          <p:nvPr/>
        </p:nvSpPr>
        <p:spPr>
          <a:xfrm>
            <a:off x="2451100" y="1334244"/>
            <a:ext cx="346703" cy="346704"/>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 name="Google Shape;102;p12"/>
          <p:cNvSpPr txBox="1"/>
          <p:nvPr/>
        </p:nvSpPr>
        <p:spPr>
          <a:xfrm>
            <a:off x="5285281" y="7088109"/>
            <a:ext cx="121920" cy="167640"/>
          </a:xfrm>
          <a:prstGeom prst="rect">
            <a:avLst/>
          </a:prstGeom>
          <a:noFill/>
          <a:ln>
            <a:noFill/>
          </a:ln>
        </p:spPr>
        <p:txBody>
          <a:bodyPr anchorCtr="0" anchor="t" bIns="0" lIns="0" spcFirstLastPara="1" rIns="0" wrap="square" tIns="625">
            <a:spAutoFit/>
          </a:bodyPr>
          <a:lstStyle/>
          <a:p>
            <a:pPr indent="0" lvl="0" marL="25400" marR="0" rtl="0" algn="l">
              <a:lnSpc>
                <a:spcPct val="100000"/>
              </a:lnSpc>
              <a:spcBef>
                <a:spcPts val="0"/>
              </a:spcBef>
              <a:spcAft>
                <a:spcPts val="0"/>
              </a:spcAft>
              <a:buNone/>
            </a:pPr>
            <a:fld id="{00000000-1234-1234-1234-123412341234}" type="slidenum">
              <a:rPr lang="nl-NL" sz="1000">
                <a:solidFill>
                  <a:schemeClr val="dk1"/>
                </a:solidFill>
                <a:latin typeface="Arial"/>
                <a:ea typeface="Arial"/>
                <a:cs typeface="Arial"/>
                <a:sym typeface="Arial"/>
              </a:rPr>
              <a:t>‹#›</a:t>
            </a:fld>
            <a:endParaRPr sz="1000">
              <a:solidFill>
                <a:schemeClr val="dk1"/>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88" name="Shape 988"/>
        <p:cNvGrpSpPr/>
        <p:nvPr/>
      </p:nvGrpSpPr>
      <p:grpSpPr>
        <a:xfrm>
          <a:off x="0" y="0"/>
          <a:ext cx="0" cy="0"/>
          <a:chOff x="0" y="0"/>
          <a:chExt cx="0" cy="0"/>
        </a:xfrm>
      </p:grpSpPr>
      <p:sp>
        <p:nvSpPr>
          <p:cNvPr id="989" name="Google Shape;989;p66"/>
          <p:cNvSpPr/>
          <p:nvPr/>
        </p:nvSpPr>
        <p:spPr>
          <a:xfrm>
            <a:off x="151010" y="36710"/>
            <a:ext cx="5086350" cy="1524000"/>
          </a:xfrm>
          <a:custGeom>
            <a:rect b="b" l="l" r="r" t="t"/>
            <a:pathLst>
              <a:path extrusionOk="0" h="1524000" w="5086350">
                <a:moveTo>
                  <a:pt x="0" y="0"/>
                </a:moveTo>
                <a:lnTo>
                  <a:pt x="5086350" y="0"/>
                </a:lnTo>
                <a:lnTo>
                  <a:pt x="5086350" y="1524000"/>
                </a:lnTo>
                <a:lnTo>
                  <a:pt x="0" y="1524000"/>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990" name="Google Shape;990;p66"/>
          <p:cNvGraphicFramePr/>
          <p:nvPr/>
        </p:nvGraphicFramePr>
        <p:xfrm>
          <a:off x="360560" y="213108"/>
          <a:ext cx="3000000" cy="3000000"/>
        </p:xfrm>
        <a:graphic>
          <a:graphicData uri="http://schemas.openxmlformats.org/drawingml/2006/table">
            <a:tbl>
              <a:tblPr bandRow="1" firstRow="1">
                <a:noFill/>
                <a:tableStyleId>{C9065060-6EA6-4DF0-AC9F-4B0937982117}</a:tableStyleId>
              </a:tblPr>
              <a:tblGrid>
                <a:gridCol w="221075"/>
                <a:gridCol w="4530575"/>
                <a:gridCol w="348650"/>
                <a:gridCol w="429375"/>
                <a:gridCol w="512525"/>
                <a:gridCol w="472450"/>
                <a:gridCol w="452400"/>
                <a:gridCol w="506800"/>
                <a:gridCol w="506800"/>
                <a:gridCol w="495350"/>
                <a:gridCol w="1277525"/>
              </a:tblGrid>
              <a:tr h="984800">
                <a:tc gridSpan="2">
                  <a:txBody>
                    <a:bodyPr/>
                    <a:lstStyle/>
                    <a:p>
                      <a:pPr indent="0" lvl="0" marL="81915" marR="0" rtl="0" algn="l">
                        <a:lnSpc>
                          <a:spcPct val="100000"/>
                        </a:lnSpc>
                        <a:spcBef>
                          <a:spcPts val="0"/>
                        </a:spcBef>
                        <a:spcAft>
                          <a:spcPts val="0"/>
                        </a:spcAft>
                        <a:buNone/>
                      </a:pPr>
                      <a:r>
                        <a:rPr b="1" lang="nl-NL" sz="1000">
                          <a:latin typeface="Arial"/>
                          <a:ea typeface="Arial"/>
                          <a:cs typeface="Arial"/>
                          <a:sym typeface="Arial"/>
                        </a:rPr>
                        <a:t>2H: Dialogic Teaching Questionnaire: Docent  Zelfevaluatie </a:t>
                      </a:r>
                      <a:br>
                        <a:rPr b="1" lang="nl-NL" sz="1000">
                          <a:latin typeface="Arial"/>
                          <a:ea typeface="Arial"/>
                          <a:cs typeface="Arial"/>
                          <a:sym typeface="Arial"/>
                        </a:rPr>
                      </a:br>
                      <a:r>
                        <a:rPr lang="nl-NL" sz="1000">
                          <a:latin typeface="Arimo"/>
                          <a:ea typeface="Arimo"/>
                          <a:cs typeface="Arimo"/>
                          <a:sym typeface="Arimo"/>
                        </a:rPr>
                        <a:t>Deze sjabloon is voor u om uw eigen praktijk te beoordelen. U kunt dit op verschillende momenten tijdens uw onderzoek doen om te bepalen hoe uw praktijk is veranderd.      Downloadbare sjablonen zijn beschikbaar op onze </a:t>
                      </a:r>
                      <a:r>
                        <a:rPr lang="nl-NL" sz="1000" u="sng">
                          <a:solidFill>
                            <a:schemeClr val="hlink"/>
                          </a:solidFill>
                          <a:latin typeface="Arimo"/>
                          <a:ea typeface="Arimo"/>
                          <a:cs typeface="Arimo"/>
                          <a:sym typeface="Arimo"/>
                          <a:hlinkClick r:id="rId3"/>
                        </a:rPr>
                        <a:t>website.</a:t>
                      </a:r>
                      <a:endParaRPr sz="1000">
                        <a:latin typeface="Arial"/>
                        <a:ea typeface="Arial"/>
                        <a:cs typeface="Arial"/>
                        <a:sym typeface="Arial"/>
                      </a:endParaRPr>
                    </a:p>
                  </a:txBody>
                  <a:tcPr marT="71750" marB="0" marR="0" marL="0">
                    <a:lnL cap="flat" cmpd="sng" w="31725">
                      <a:solidFill>
                        <a:srgbClr val="2791A6"/>
                      </a:solidFill>
                      <a:prstDash val="solid"/>
                      <a:round/>
                      <a:headEnd len="sm" w="sm" type="none"/>
                      <a:tailEnd len="sm" w="sm" type="none"/>
                    </a:lnL>
                    <a:lnR cap="flat" cmpd="sng" w="31725">
                      <a:solidFill>
                        <a:srgbClr val="2791A6"/>
                      </a:solidFill>
                      <a:prstDash val="solid"/>
                      <a:round/>
                      <a:headEnd len="sm" w="sm" type="none"/>
                      <a:tailEnd len="sm" w="sm" type="none"/>
                    </a:lnR>
                    <a:lnT cap="flat" cmpd="sng" w="31725">
                      <a:solidFill>
                        <a:srgbClr val="2791A6"/>
                      </a:solidFill>
                      <a:prstDash val="solid"/>
                      <a:round/>
                      <a:headEnd len="sm" w="sm" type="none"/>
                      <a:tailEnd len="sm" w="sm" type="none"/>
                    </a:lnT>
                    <a:lnB cap="flat" cmpd="sng" w="31725">
                      <a:solidFill>
                        <a:srgbClr val="2791A6"/>
                      </a:solidFill>
                      <a:prstDash val="solid"/>
                      <a:round/>
                      <a:headEnd len="sm" w="sm" type="none"/>
                      <a:tailEnd len="sm" w="sm" type="none"/>
                    </a:lnB>
                  </a:tcPr>
                </a:tc>
                <a:tc hMerge="1"/>
                <a:tc>
                  <a:txBody>
                    <a:bodyPr/>
                    <a:lstStyle/>
                    <a:p>
                      <a:pPr indent="0" lvl="0" marL="0" marR="0" rtl="0" algn="l">
                        <a:spcBef>
                          <a:spcPts val="0"/>
                        </a:spcBef>
                        <a:spcAft>
                          <a:spcPts val="0"/>
                        </a:spcAft>
                        <a:buNone/>
                      </a:pPr>
                      <a:r>
                        <a:t/>
                      </a:r>
                      <a:endParaRPr sz="1200">
                        <a:latin typeface="Arial"/>
                        <a:ea typeface="Arial"/>
                        <a:cs typeface="Arial"/>
                        <a:sym typeface="Arial"/>
                      </a:endParaRPr>
                    </a:p>
                  </a:txBody>
                  <a:tcPr marT="0" marB="0" marR="0" marL="0">
                    <a:lnL cap="flat" cmpd="sng" w="31725">
                      <a:solidFill>
                        <a:srgbClr val="2791A6"/>
                      </a:solidFill>
                      <a:prstDash val="solid"/>
                      <a:round/>
                      <a:headEnd len="sm" w="sm" type="none"/>
                      <a:tailEnd len="sm" w="sm" type="none"/>
                    </a:lnL>
                    <a:lnR cap="flat" cmpd="sng" w="31725">
                      <a:solidFill>
                        <a:srgbClr val="2791A6"/>
                      </a:solidFill>
                      <a:prstDash val="solid"/>
                      <a:round/>
                      <a:headEnd len="sm" w="sm" type="none"/>
                      <a:tailEnd len="sm" w="sm" type="none"/>
                    </a:lnR>
                    <a:lnB cap="flat" cmpd="sng" w="31725">
                      <a:solidFill>
                        <a:srgbClr val="2791A6"/>
                      </a:solidFill>
                      <a:prstDash val="solid"/>
                      <a:round/>
                      <a:headEnd len="sm" w="sm" type="none"/>
                      <a:tailEnd len="sm" w="sm" type="none"/>
                    </a:lnB>
                  </a:tcPr>
                </a:tc>
                <a:tc gridSpan="8">
                  <a:txBody>
                    <a:bodyPr/>
                    <a:lstStyle/>
                    <a:p>
                      <a:pPr indent="0" lvl="0" marL="81280" marR="0" rtl="0" algn="l">
                        <a:lnSpc>
                          <a:spcPct val="100000"/>
                        </a:lnSpc>
                        <a:spcBef>
                          <a:spcPts val="0"/>
                        </a:spcBef>
                        <a:spcAft>
                          <a:spcPts val="0"/>
                        </a:spcAft>
                        <a:buNone/>
                      </a:pPr>
                      <a:r>
                        <a:rPr b="1" lang="nl-NL" sz="1000">
                          <a:latin typeface="Arial"/>
                          <a:ea typeface="Arial"/>
                          <a:cs typeface="Arial"/>
                          <a:sym typeface="Arial"/>
                        </a:rPr>
                        <a:t>Toelichtingen:</a:t>
                      </a:r>
                      <a:br>
                        <a:rPr b="1" lang="nl-NL" sz="1000">
                          <a:latin typeface="Arial"/>
                          <a:ea typeface="Arial"/>
                          <a:cs typeface="Arial"/>
                          <a:sym typeface="Arial"/>
                        </a:rPr>
                      </a:br>
                      <a:r>
                        <a:rPr b="1" lang="nl-NL" sz="1000">
                          <a:latin typeface="Arial"/>
                          <a:ea typeface="Arial"/>
                          <a:cs typeface="Arial"/>
                          <a:sym typeface="Arial"/>
                        </a:rPr>
                        <a:t>Er zijn drie secties</a:t>
                      </a:r>
                      <a:r>
                        <a:rPr b="0" lang="nl-NL" sz="1000">
                          <a:latin typeface="Arial"/>
                          <a:ea typeface="Arial"/>
                          <a:cs typeface="Arial"/>
                          <a:sym typeface="Arial"/>
                        </a:rPr>
                        <a:t>: het creëren van </a:t>
                      </a:r>
                      <a:r>
                        <a:rPr b="1" lang="nl-NL" sz="1000">
                          <a:latin typeface="Arial"/>
                          <a:ea typeface="Arial"/>
                          <a:cs typeface="Arial"/>
                          <a:sym typeface="Arial"/>
                        </a:rPr>
                        <a:t>een openheid voor dialoog </a:t>
                      </a:r>
                      <a:r>
                        <a:rPr b="0" lang="nl-NL" sz="1000">
                          <a:latin typeface="Arial"/>
                          <a:ea typeface="Arial"/>
                          <a:cs typeface="Arial"/>
                          <a:sym typeface="Arial"/>
                        </a:rPr>
                        <a:t>(A - items 1- 5), het uitnodigen van </a:t>
                      </a:r>
                      <a:r>
                        <a:rPr b="1" lang="nl-NL" sz="1000">
                          <a:latin typeface="Arial"/>
                          <a:ea typeface="Arial"/>
                          <a:cs typeface="Arial"/>
                          <a:sym typeface="Arial"/>
                        </a:rPr>
                        <a:t>bijdragen van studenten </a:t>
                      </a:r>
                      <a:r>
                        <a:rPr b="0" lang="nl-NL" sz="1000">
                          <a:latin typeface="Arial"/>
                          <a:ea typeface="Arial"/>
                          <a:cs typeface="Arial"/>
                          <a:sym typeface="Arial"/>
                        </a:rPr>
                        <a:t>(B - items 6-9) en het bevorderen van </a:t>
                      </a:r>
                      <a:r>
                        <a:rPr b="1" lang="nl-NL" sz="1000">
                          <a:latin typeface="Arial"/>
                          <a:ea typeface="Arial"/>
                          <a:cs typeface="Arial"/>
                          <a:sym typeface="Arial"/>
                        </a:rPr>
                        <a:t>dialogische participatie </a:t>
                      </a:r>
                      <a:r>
                        <a:rPr b="0" lang="nl-NL" sz="1000">
                          <a:latin typeface="Arial"/>
                          <a:ea typeface="Arial"/>
                          <a:cs typeface="Arial"/>
                          <a:sym typeface="Arial"/>
                        </a:rPr>
                        <a:t>(C - items 10-18, op de volgende pagina). </a:t>
                      </a:r>
                      <a:r>
                        <a:rPr lang="nl-NL" sz="1000">
                          <a:latin typeface="Arimo"/>
                          <a:ea typeface="Arimo"/>
                          <a:cs typeface="Arimo"/>
                          <a:sym typeface="Arimo"/>
                        </a:rPr>
                        <a:t>Vink voor elk item het vakje aan dat het meest relevant is en geef jezelf een score</a:t>
                      </a:r>
                      <a:endParaRPr sz="1000">
                        <a:latin typeface="Arimo"/>
                        <a:ea typeface="Arimo"/>
                        <a:cs typeface="Arimo"/>
                        <a:sym typeface="Arimo"/>
                      </a:endParaRPr>
                    </a:p>
                  </a:txBody>
                  <a:tcPr marT="81925" marB="0" marR="0" marL="0">
                    <a:lnL cap="flat" cmpd="sng" w="31725">
                      <a:solidFill>
                        <a:srgbClr val="2791A6"/>
                      </a:solidFill>
                      <a:prstDash val="solid"/>
                      <a:round/>
                      <a:headEnd len="sm" w="sm" type="none"/>
                      <a:tailEnd len="sm" w="sm" type="none"/>
                    </a:lnL>
                    <a:lnR cap="flat" cmpd="sng" w="31725">
                      <a:solidFill>
                        <a:srgbClr val="2791A6"/>
                      </a:solidFill>
                      <a:prstDash val="solid"/>
                      <a:round/>
                      <a:headEnd len="sm" w="sm" type="none"/>
                      <a:tailEnd len="sm" w="sm" type="none"/>
                    </a:lnR>
                    <a:lnT cap="flat" cmpd="sng" w="31725">
                      <a:solidFill>
                        <a:srgbClr val="2791A6"/>
                      </a:solidFill>
                      <a:prstDash val="solid"/>
                      <a:round/>
                      <a:headEnd len="sm" w="sm" type="none"/>
                      <a:tailEnd len="sm" w="sm" type="none"/>
                    </a:lnT>
                    <a:lnB cap="flat" cmpd="sng" w="31725">
                      <a:solidFill>
                        <a:srgbClr val="2791A6"/>
                      </a:solidFill>
                      <a:prstDash val="solid"/>
                      <a:round/>
                      <a:headEnd len="sm" w="sm" type="none"/>
                      <a:tailEnd len="sm" w="sm" type="none"/>
                    </a:lnB>
                  </a:tcPr>
                </a:tc>
                <a:tc hMerge="1"/>
                <a:tc hMerge="1"/>
                <a:tc hMerge="1"/>
                <a:tc hMerge="1"/>
                <a:tc hMerge="1"/>
                <a:tc hMerge="1"/>
                <a:tc hMerge="1"/>
              </a:tr>
              <a:tr h="760725">
                <a:tc rowSpan="14">
                  <a:txBody>
                    <a:bodyPr/>
                    <a:lstStyle/>
                    <a:p>
                      <a:pPr indent="0" lvl="0" marL="0" marR="0" rtl="0" algn="l">
                        <a:spcBef>
                          <a:spcPts val="0"/>
                        </a:spcBef>
                        <a:spcAft>
                          <a:spcPts val="0"/>
                        </a:spcAft>
                        <a:buNone/>
                      </a:pPr>
                      <a:r>
                        <a:t/>
                      </a:r>
                      <a:endParaRPr sz="1200">
                        <a:latin typeface="Arimo"/>
                        <a:ea typeface="Arimo"/>
                        <a:cs typeface="Arimo"/>
                        <a:sym typeface="Arimo"/>
                      </a:endParaRPr>
                    </a:p>
                  </a:txBody>
                  <a:tcPr marT="0" marB="0" marR="0" marL="0">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tcPr>
                </a:tc>
                <a:tc gridSpan="3">
                  <a:txBody>
                    <a:bodyPr/>
                    <a:lstStyle/>
                    <a:p>
                      <a:pPr indent="0" lvl="0" marL="57785" marR="648335" rtl="0" algn="l">
                        <a:lnSpc>
                          <a:spcPct val="120000"/>
                        </a:lnSpc>
                        <a:spcBef>
                          <a:spcPts val="0"/>
                        </a:spcBef>
                        <a:spcAft>
                          <a:spcPts val="0"/>
                        </a:spcAft>
                        <a:buNone/>
                      </a:pPr>
                      <a:r>
                        <a:rPr lang="nl-NL" sz="1000">
                          <a:latin typeface="Arial"/>
                          <a:ea typeface="Arial"/>
                          <a:cs typeface="Arial"/>
                          <a:sym typeface="Arial"/>
                        </a:rPr>
                        <a:t>Overweeg de volgende verklaringen met betrekking tot uw praktijk en markeer uw niveau van overeenstemming van (1) "volledig oneens" tot (6) "volledig mee eens". In mijn onderwijs...</a:t>
                      </a:r>
                      <a:endParaRPr sz="1000">
                        <a:latin typeface="Arial"/>
                        <a:ea typeface="Arial"/>
                        <a:cs typeface="Arial"/>
                        <a:sym typeface="Arial"/>
                      </a:endParaRPr>
                    </a:p>
                  </a:txBody>
                  <a:tcPr marT="222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54610" marR="0" rtl="0" algn="l">
                        <a:lnSpc>
                          <a:spcPct val="100000"/>
                        </a:lnSpc>
                        <a:spcBef>
                          <a:spcPts val="0"/>
                        </a:spcBef>
                        <a:spcAft>
                          <a:spcPts val="0"/>
                        </a:spcAft>
                        <a:buNone/>
                      </a:pPr>
                      <a:r>
                        <a:rPr lang="nl-NL" sz="1000">
                          <a:latin typeface="Arial"/>
                          <a:ea typeface="Arial"/>
                          <a:cs typeface="Arial"/>
                          <a:sym typeface="Arial"/>
                        </a:rPr>
                        <a:t>(1)</a:t>
                      </a:r>
                      <a:endParaRPr/>
                    </a:p>
                    <a:p>
                      <a:pPr indent="0" lvl="0" marL="53975" marR="118110" rtl="0" algn="l">
                        <a:lnSpc>
                          <a:spcPct val="123300"/>
                        </a:lnSpc>
                        <a:spcBef>
                          <a:spcPts val="690"/>
                        </a:spcBef>
                        <a:spcAft>
                          <a:spcPts val="0"/>
                        </a:spcAft>
                        <a:buNone/>
                      </a:pPr>
                      <a:r>
                        <a:rPr lang="nl-NL" sz="700">
                          <a:latin typeface="Arial"/>
                          <a:ea typeface="Arial"/>
                          <a:cs typeface="Arial"/>
                          <a:sym typeface="Arial"/>
                        </a:rPr>
                        <a:t>volledig oneens</a:t>
                      </a:r>
                      <a:endParaRPr sz="700">
                        <a:latin typeface="Arial"/>
                        <a:ea typeface="Arial"/>
                        <a:cs typeface="Arial"/>
                        <a:sym typeface="Arial"/>
                      </a:endParaRPr>
                    </a:p>
                  </a:txBody>
                  <a:tcPr marT="56525" marB="0" marR="0" marL="0">
                    <a:lnL cap="flat" cmpd="sng" w="12175">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57785" marR="0" rtl="0" algn="l">
                        <a:lnSpc>
                          <a:spcPct val="100000"/>
                        </a:lnSpc>
                        <a:spcBef>
                          <a:spcPts val="0"/>
                        </a:spcBef>
                        <a:spcAft>
                          <a:spcPts val="0"/>
                        </a:spcAft>
                        <a:buNone/>
                      </a:pPr>
                      <a:r>
                        <a:rPr lang="nl-NL" sz="1000">
                          <a:latin typeface="Arial"/>
                          <a:ea typeface="Arial"/>
                          <a:cs typeface="Arial"/>
                          <a:sym typeface="Arial"/>
                        </a:rPr>
                        <a:t>(2)</a:t>
                      </a:r>
                      <a:endParaRPr/>
                    </a:p>
                  </a:txBody>
                  <a:tcPr marT="56525"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54610" marR="0" rtl="0" algn="l">
                        <a:lnSpc>
                          <a:spcPct val="100000"/>
                        </a:lnSpc>
                        <a:spcBef>
                          <a:spcPts val="0"/>
                        </a:spcBef>
                        <a:spcAft>
                          <a:spcPts val="0"/>
                        </a:spcAft>
                        <a:buNone/>
                      </a:pPr>
                      <a:r>
                        <a:rPr lang="nl-NL" sz="1000">
                          <a:latin typeface="Arial"/>
                          <a:ea typeface="Arial"/>
                          <a:cs typeface="Arial"/>
                          <a:sym typeface="Arial"/>
                        </a:rPr>
                        <a:t>(3)</a:t>
                      </a:r>
                      <a:endParaRPr sz="1000">
                        <a:latin typeface="Arial"/>
                        <a:ea typeface="Arial"/>
                        <a:cs typeface="Arial"/>
                        <a:sym typeface="Arial"/>
                      </a:endParaRPr>
                    </a:p>
                  </a:txBody>
                  <a:tcPr marT="56525" marB="0" marR="0" marL="0">
                    <a:lnL cap="flat" cmpd="sng" w="12700">
                      <a:solidFill>
                        <a:schemeClr val="dk1"/>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57785" marR="0" rtl="0" algn="l">
                        <a:lnSpc>
                          <a:spcPct val="100000"/>
                        </a:lnSpc>
                        <a:spcBef>
                          <a:spcPts val="0"/>
                        </a:spcBef>
                        <a:spcAft>
                          <a:spcPts val="0"/>
                        </a:spcAft>
                        <a:buNone/>
                      </a:pPr>
                      <a:r>
                        <a:rPr lang="nl-NL" sz="1000">
                          <a:latin typeface="Arial"/>
                          <a:ea typeface="Arial"/>
                          <a:cs typeface="Arial"/>
                          <a:sym typeface="Arial"/>
                        </a:rPr>
                        <a:t>(4)</a:t>
                      </a:r>
                      <a:endParaRPr sz="1000">
                        <a:latin typeface="Arial"/>
                        <a:ea typeface="Arial"/>
                        <a:cs typeface="Arial"/>
                        <a:sym typeface="Arial"/>
                      </a:endParaRPr>
                    </a:p>
                  </a:txBody>
                  <a:tcPr marT="565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57785" marR="0" rtl="0" algn="l">
                        <a:lnSpc>
                          <a:spcPct val="100000"/>
                        </a:lnSpc>
                        <a:spcBef>
                          <a:spcPts val="0"/>
                        </a:spcBef>
                        <a:spcAft>
                          <a:spcPts val="0"/>
                        </a:spcAft>
                        <a:buNone/>
                      </a:pPr>
                      <a:r>
                        <a:rPr lang="nl-NL" sz="1000">
                          <a:latin typeface="Arial"/>
                          <a:ea typeface="Arial"/>
                          <a:cs typeface="Arial"/>
                          <a:sym typeface="Arial"/>
                        </a:rPr>
                        <a:t>(5)</a:t>
                      </a:r>
                      <a:endParaRPr sz="1000">
                        <a:latin typeface="Arial"/>
                        <a:ea typeface="Arial"/>
                        <a:cs typeface="Arial"/>
                        <a:sym typeface="Arial"/>
                      </a:endParaRPr>
                    </a:p>
                  </a:txBody>
                  <a:tcPr marT="565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57785" marR="0" rtl="0" algn="l">
                        <a:lnSpc>
                          <a:spcPct val="100000"/>
                        </a:lnSpc>
                        <a:spcBef>
                          <a:spcPts val="0"/>
                        </a:spcBef>
                        <a:spcAft>
                          <a:spcPts val="0"/>
                        </a:spcAft>
                        <a:buNone/>
                      </a:pPr>
                      <a:r>
                        <a:rPr lang="nl-NL" sz="1000">
                          <a:latin typeface="Arial"/>
                          <a:ea typeface="Arial"/>
                          <a:cs typeface="Arial"/>
                          <a:sym typeface="Arial"/>
                        </a:rPr>
                        <a:t>(6)</a:t>
                      </a:r>
                      <a:endParaRPr/>
                    </a:p>
                    <a:p>
                      <a:pPr indent="0" lvl="0" marL="57785" marR="97155" rtl="0" algn="l">
                        <a:lnSpc>
                          <a:spcPct val="123300"/>
                        </a:lnSpc>
                        <a:spcBef>
                          <a:spcPts val="690"/>
                        </a:spcBef>
                        <a:spcAft>
                          <a:spcPts val="0"/>
                        </a:spcAft>
                        <a:buNone/>
                      </a:pPr>
                      <a:r>
                        <a:rPr lang="nl-NL" sz="600">
                          <a:latin typeface="Arial"/>
                          <a:ea typeface="Arial"/>
                          <a:cs typeface="Arial"/>
                          <a:sym typeface="Arial"/>
                        </a:rPr>
                        <a:t>volledig mee eens</a:t>
                      </a:r>
                      <a:endParaRPr sz="600">
                        <a:latin typeface="Arial"/>
                        <a:ea typeface="Arial"/>
                        <a:cs typeface="Arial"/>
                        <a:sym typeface="Arial"/>
                      </a:endParaRPr>
                    </a:p>
                  </a:txBody>
                  <a:tcPr marT="565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31725">
                      <a:solidFill>
                        <a:srgbClr val="2791A6"/>
                      </a:solidFill>
                      <a:prstDash val="solid"/>
                      <a:round/>
                      <a:headEnd len="sm" w="sm" type="none"/>
                      <a:tailEnd len="sm" w="sm" type="none"/>
                    </a:lnT>
                    <a:lnB cap="flat" cmpd="sng" w="12175">
                      <a:solidFill>
                        <a:srgbClr val="000000"/>
                      </a:solidFill>
                      <a:prstDash val="solid"/>
                      <a:round/>
                      <a:headEnd len="sm" w="sm" type="none"/>
                      <a:tailEnd len="sm" w="sm" type="none"/>
                    </a:lnB>
                  </a:tcPr>
                </a:tc>
                <a:tc rowSpan="14">
                  <a:txBody>
                    <a:bodyPr/>
                    <a:lstStyle/>
                    <a:p>
                      <a:pPr indent="0" lvl="0" marL="0" marR="0" rtl="0" algn="l">
                        <a:spcBef>
                          <a:spcPts val="0"/>
                        </a:spcBef>
                        <a:spcAft>
                          <a:spcPts val="0"/>
                        </a:spcAft>
                        <a:buNone/>
                      </a:pPr>
                      <a:r>
                        <a:t/>
                      </a:r>
                      <a:endParaRPr sz="6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T cap="flat" cmpd="sng" w="31725">
                      <a:solidFill>
                        <a:srgbClr val="2791A6"/>
                      </a:solidFill>
                      <a:prstDash val="solid"/>
                      <a:round/>
                      <a:headEnd len="sm" w="sm" type="none"/>
                      <a:tailEnd len="sm" w="sm" type="none"/>
                    </a:lnT>
                  </a:tcPr>
                </a:tc>
              </a:tr>
              <a:tr h="306825">
                <a:tc vMerge="1"/>
                <a:tc gridSpan="9">
                  <a:txBody>
                    <a:bodyPr/>
                    <a:lstStyle/>
                    <a:p>
                      <a:pPr indent="0" lvl="0" marL="3963034" marR="0" rtl="0" algn="l">
                        <a:lnSpc>
                          <a:spcPct val="100000"/>
                        </a:lnSpc>
                        <a:spcBef>
                          <a:spcPts val="0"/>
                        </a:spcBef>
                        <a:spcAft>
                          <a:spcPts val="0"/>
                        </a:spcAft>
                        <a:buNone/>
                      </a:pPr>
                      <a:r>
                        <a:rPr lang="nl-NL" sz="1000">
                          <a:latin typeface="Arial"/>
                          <a:ea typeface="Arial"/>
                          <a:cs typeface="Arial"/>
                          <a:sym typeface="Arial"/>
                        </a:rPr>
                        <a:t>A. Openheid voor dialoog</a:t>
                      </a: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D9D9D9"/>
                    </a:solidFill>
                  </a:tcPr>
                </a:tc>
                <a:tc hMerge="1"/>
                <a:tc hMerge="1"/>
                <a:tc hMerge="1"/>
                <a:tc hMerge="1"/>
                <a:tc hMerge="1"/>
                <a:tc hMerge="1"/>
                <a:tc hMerge="1"/>
                <a:tc hMerge="1"/>
                <a:tc vMerge="1"/>
              </a:tr>
              <a:tr h="375650">
                <a:tc vMerge="1"/>
                <a:tc gridSpan="3">
                  <a:txBody>
                    <a:bodyPr/>
                    <a:lstStyle/>
                    <a:p>
                      <a:pPr indent="0" lvl="0" marL="55880" marR="0" rtl="0" algn="l">
                        <a:lnSpc>
                          <a:spcPct val="100000"/>
                        </a:lnSpc>
                        <a:spcBef>
                          <a:spcPts val="0"/>
                        </a:spcBef>
                        <a:spcAft>
                          <a:spcPts val="0"/>
                        </a:spcAft>
                        <a:buNone/>
                      </a:pPr>
                      <a:r>
                        <a:rPr lang="nl-NL" sz="1000">
                          <a:latin typeface="Arial"/>
                          <a:ea typeface="Arial"/>
                          <a:cs typeface="Arial"/>
                          <a:sym typeface="Arial"/>
                        </a:rPr>
                        <a:t>Bouw doelgerichte gesprekken op als onderdeel van mijn lessen via mijn lesplanning</a:t>
                      </a:r>
                      <a:endParaRPr sz="1000">
                        <a:latin typeface="Arial"/>
                        <a:ea typeface="Arial"/>
                        <a:cs typeface="Arial"/>
                        <a:sym typeface="Arial"/>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375650">
                <a:tc vMerge="1"/>
                <a:tc gridSpan="3">
                  <a:txBody>
                    <a:bodyPr/>
                    <a:lstStyle/>
                    <a:p>
                      <a:pPr indent="0" lvl="0" marL="55880" marR="0" rtl="0" algn="l">
                        <a:lnSpc>
                          <a:spcPct val="100000"/>
                        </a:lnSpc>
                        <a:spcBef>
                          <a:spcPts val="0"/>
                        </a:spcBef>
                        <a:spcAft>
                          <a:spcPts val="0"/>
                        </a:spcAft>
                        <a:buNone/>
                      </a:pPr>
                      <a:r>
                        <a:rPr lang="nl-NL" sz="1000">
                          <a:latin typeface="Arial"/>
                          <a:ea typeface="Arial"/>
                          <a:cs typeface="Arial"/>
                          <a:sym typeface="Arial"/>
                        </a:rPr>
                        <a:t>Bied tijd voor vragen zodat studenten de leerdoelen kunnen begrijpen</a:t>
                      </a:r>
                      <a:endParaRPr sz="1000">
                        <a:latin typeface="Arial"/>
                        <a:ea typeface="Arial"/>
                        <a:cs typeface="Arial"/>
                        <a:sym typeface="Arial"/>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700">
                      <a:solidFill>
                        <a:schemeClr val="dk1"/>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378525">
                <a:tc vMerge="1"/>
                <a:tc gridSpan="3">
                  <a:txBody>
                    <a:bodyPr/>
                    <a:lstStyle/>
                    <a:p>
                      <a:pPr indent="0" lvl="0" marL="53975" marR="0" rtl="0" algn="l">
                        <a:lnSpc>
                          <a:spcPct val="100000"/>
                        </a:lnSpc>
                        <a:spcBef>
                          <a:spcPts val="0"/>
                        </a:spcBef>
                        <a:spcAft>
                          <a:spcPts val="0"/>
                        </a:spcAft>
                        <a:buNone/>
                      </a:pPr>
                      <a:r>
                        <a:rPr lang="nl-NL" sz="1000">
                          <a:latin typeface="Arial"/>
                          <a:ea typeface="Arial"/>
                          <a:cs typeface="Arial"/>
                          <a:sym typeface="Arial"/>
                        </a:rPr>
                        <a:t>Geef studenten voldoende tijd om uitgebreid bij te dragen</a:t>
                      </a:r>
                      <a:endParaRPr sz="1000">
                        <a:latin typeface="Arial"/>
                        <a:ea typeface="Arial"/>
                        <a:cs typeface="Arial"/>
                        <a:sym typeface="Arial"/>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375650">
                <a:tc vMerge="1"/>
                <a:tc gridSpan="3">
                  <a:txBody>
                    <a:bodyPr/>
                    <a:lstStyle/>
                    <a:p>
                      <a:pPr indent="0" lvl="0" marL="55880" marR="0" rtl="0" algn="l">
                        <a:lnSpc>
                          <a:spcPct val="100000"/>
                        </a:lnSpc>
                        <a:spcBef>
                          <a:spcPts val="0"/>
                        </a:spcBef>
                        <a:spcAft>
                          <a:spcPts val="0"/>
                        </a:spcAft>
                        <a:buNone/>
                      </a:pPr>
                      <a:r>
                        <a:rPr lang="nl-NL" sz="1000">
                          <a:latin typeface="Arial"/>
                          <a:ea typeface="Arial"/>
                          <a:cs typeface="Arial"/>
                          <a:sym typeface="Arial"/>
                        </a:rPr>
                        <a:t>Stel open vragen en wacht tot studenten reageren</a:t>
                      </a:r>
                      <a:endParaRPr sz="1000">
                        <a:latin typeface="Arial"/>
                        <a:ea typeface="Arial"/>
                        <a:cs typeface="Arial"/>
                        <a:sym typeface="Arial"/>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375650">
                <a:tc vMerge="1"/>
                <a:tc gridSpan="3">
                  <a:txBody>
                    <a:bodyPr/>
                    <a:lstStyle/>
                    <a:p>
                      <a:pPr indent="0" lvl="0" marL="55880" marR="0" rtl="0" algn="l">
                        <a:lnSpc>
                          <a:spcPct val="100000"/>
                        </a:lnSpc>
                        <a:spcBef>
                          <a:spcPts val="0"/>
                        </a:spcBef>
                        <a:spcAft>
                          <a:spcPts val="0"/>
                        </a:spcAft>
                        <a:buNone/>
                      </a:pPr>
                      <a:r>
                        <a:rPr lang="nl-NL" sz="1000">
                          <a:latin typeface="Arial"/>
                          <a:ea typeface="Arial"/>
                          <a:cs typeface="Arial"/>
                          <a:sym typeface="Arial"/>
                        </a:rPr>
                        <a:t>Luister waarderend naar studenten en reageer op een constructieve manier, inclusief het geven van formatieve feedback</a:t>
                      </a: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401475">
                <a:tc vMerge="1"/>
                <a:tc gridSpan="3">
                  <a:txBody>
                    <a:bodyPr/>
                    <a:lstStyle/>
                    <a:p>
                      <a:pPr indent="0" lvl="0" marL="284480" marR="0" rtl="0" algn="l">
                        <a:lnSpc>
                          <a:spcPct val="100000"/>
                        </a:lnSpc>
                        <a:spcBef>
                          <a:spcPts val="0"/>
                        </a:spcBef>
                        <a:spcAft>
                          <a:spcPts val="0"/>
                        </a:spcAft>
                        <a:buNone/>
                      </a:pPr>
                      <a:r>
                        <a:rPr lang="nl-NL" sz="1000">
                          <a:latin typeface="Arial"/>
                          <a:ea typeface="Arial"/>
                          <a:cs typeface="Arial"/>
                          <a:sym typeface="Arial"/>
                        </a:rPr>
                        <a:t>Geaggregeerde beoordeling Dimensie A: Openheid voor dialoog (tel uw beoordelingen op)</a:t>
                      </a:r>
                      <a:br>
                        <a:rPr lang="nl-NL" sz="1000">
                          <a:latin typeface="Arial"/>
                          <a:ea typeface="Arial"/>
                          <a:cs typeface="Arial"/>
                          <a:sym typeface="Arial"/>
                        </a:rPr>
                      </a:b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EFEFEF"/>
                    </a:solidFill>
                  </a:tcPr>
                </a:tc>
                <a:tc hMerge="1"/>
                <a:tc hMerge="1"/>
                <a:tc gridSpan="6">
                  <a:txBody>
                    <a:bodyPr/>
                    <a:lstStyle/>
                    <a:p>
                      <a:pPr indent="0" lvl="0" marL="0" marR="43180" rtl="0" algn="ctr">
                        <a:lnSpc>
                          <a:spcPct val="100000"/>
                        </a:lnSpc>
                        <a:spcBef>
                          <a:spcPts val="0"/>
                        </a:spcBef>
                        <a:spcAft>
                          <a:spcPts val="0"/>
                        </a:spcAft>
                        <a:buNone/>
                      </a:pPr>
                      <a:r>
                        <a:rPr lang="nl-NL" sz="1000">
                          <a:latin typeface="Arial"/>
                          <a:ea typeface="Arial"/>
                          <a:cs typeface="Arial"/>
                          <a:sym typeface="Arial"/>
                        </a:rPr>
                        <a:t>/ 30</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EFEFEF"/>
                    </a:solidFill>
                  </a:tcPr>
                </a:tc>
                <a:tc hMerge="1"/>
                <a:tc hMerge="1"/>
                <a:tc hMerge="1"/>
                <a:tc hMerge="1"/>
                <a:tc hMerge="1"/>
                <a:tc vMerge="1"/>
              </a:tr>
              <a:tr h="306850">
                <a:tc vMerge="1"/>
                <a:tc gridSpan="9">
                  <a:txBody>
                    <a:bodyPr/>
                    <a:lstStyle/>
                    <a:p>
                      <a:pPr indent="0" lvl="0" marL="3618229" marR="0" rtl="0" algn="l">
                        <a:lnSpc>
                          <a:spcPct val="100000"/>
                        </a:lnSpc>
                        <a:spcBef>
                          <a:spcPts val="0"/>
                        </a:spcBef>
                        <a:spcAft>
                          <a:spcPts val="0"/>
                        </a:spcAft>
                        <a:buNone/>
                      </a:pPr>
                      <a:r>
                        <a:rPr lang="nl-NL" sz="1000">
                          <a:latin typeface="Arial"/>
                          <a:ea typeface="Arial"/>
                          <a:cs typeface="Arial"/>
                          <a:sym typeface="Arial"/>
                        </a:rPr>
                        <a:t>B. Bijdragen van studenten uitnodigen</a:t>
                      </a: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CC"/>
                    </a:solidFill>
                  </a:tcPr>
                </a:tc>
                <a:tc hMerge="1"/>
                <a:tc hMerge="1"/>
                <a:tc hMerge="1"/>
                <a:tc hMerge="1"/>
                <a:tc hMerge="1"/>
                <a:tc hMerge="1"/>
                <a:tc hMerge="1"/>
                <a:tc hMerge="1"/>
                <a:tc vMerge="1"/>
              </a:tr>
              <a:tr h="402075">
                <a:tc vMerge="1"/>
                <a:tc gridSpan="3">
                  <a:txBody>
                    <a:bodyPr/>
                    <a:lstStyle/>
                    <a:p>
                      <a:pPr indent="0" lvl="0" marL="57785" marR="0" rtl="0" algn="l">
                        <a:lnSpc>
                          <a:spcPct val="100000"/>
                        </a:lnSpc>
                        <a:spcBef>
                          <a:spcPts val="0"/>
                        </a:spcBef>
                        <a:spcAft>
                          <a:spcPts val="0"/>
                        </a:spcAft>
                        <a:buNone/>
                      </a:pPr>
                      <a:r>
                        <a:rPr lang="nl-NL" sz="1000">
                          <a:latin typeface="Arial"/>
                          <a:ea typeface="Arial"/>
                          <a:cs typeface="Arial"/>
                          <a:sym typeface="Arial"/>
                        </a:rPr>
                        <a:t>Laat de studenten hun ideeën, opvattingen, gedachten, interesses of gevoelens delen</a:t>
                      </a:r>
                      <a:br>
                        <a:rPr lang="nl-NL" sz="1000">
                          <a:latin typeface="Arial"/>
                          <a:ea typeface="Arial"/>
                          <a:cs typeface="Arial"/>
                          <a:sym typeface="Arial"/>
                        </a:rPr>
                      </a:br>
                      <a:endParaRPr sz="1000">
                        <a:latin typeface="Arial"/>
                        <a:ea typeface="Arial"/>
                        <a:cs typeface="Arial"/>
                        <a:sym typeface="Arial"/>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700">
                      <a:solidFill>
                        <a:schemeClr val="dk1"/>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402075">
                <a:tc vMerge="1"/>
                <a:tc gridSpan="3">
                  <a:txBody>
                    <a:bodyPr/>
                    <a:lstStyle/>
                    <a:p>
                      <a:pPr indent="0" lvl="0" marL="57785" marR="0" rtl="0" algn="l">
                        <a:lnSpc>
                          <a:spcPct val="100000"/>
                        </a:lnSpc>
                        <a:spcBef>
                          <a:spcPts val="0"/>
                        </a:spcBef>
                        <a:spcAft>
                          <a:spcPts val="0"/>
                        </a:spcAft>
                        <a:buNone/>
                      </a:pPr>
                      <a:r>
                        <a:rPr lang="nl-NL" sz="1000">
                          <a:latin typeface="Arial"/>
                          <a:ea typeface="Arial"/>
                          <a:cs typeface="Arial"/>
                          <a:sym typeface="Arial"/>
                        </a:rPr>
                        <a:t>Laat de studenten hun eigen ideeën en die van anderen uitwerken en erop voortbouwen</a:t>
                      </a:r>
                      <a:br>
                        <a:rPr lang="nl-NL" sz="1000">
                          <a:latin typeface="Arial"/>
                          <a:ea typeface="Arial"/>
                          <a:cs typeface="Arial"/>
                          <a:sym typeface="Arial"/>
                        </a:rPr>
                      </a:br>
                      <a:endParaRPr sz="1000">
                        <a:latin typeface="Arial"/>
                        <a:ea typeface="Arial"/>
                        <a:cs typeface="Arial"/>
                        <a:sym typeface="Arial"/>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700">
                      <a:solidFill>
                        <a:schemeClr val="dk1"/>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556025">
                <a:tc vMerge="1"/>
                <a:tc gridSpan="3">
                  <a:txBody>
                    <a:bodyPr/>
                    <a:lstStyle/>
                    <a:p>
                      <a:pPr indent="0" lvl="0" marL="82800" marR="79375" rtl="0" algn="l">
                        <a:lnSpc>
                          <a:spcPct val="122000"/>
                        </a:lnSpc>
                        <a:spcBef>
                          <a:spcPts val="0"/>
                        </a:spcBef>
                        <a:spcAft>
                          <a:spcPts val="0"/>
                        </a:spcAft>
                        <a:buNone/>
                      </a:pPr>
                      <a:r>
                        <a:rPr lang="nl-NL" sz="1000">
                          <a:latin typeface="Arial"/>
                          <a:ea typeface="Arial"/>
                          <a:cs typeface="Arial"/>
                          <a:sym typeface="Arial"/>
                        </a:rPr>
                        <a:t>Laat de studenten hun ideeën en meningen expliciet onderbouwen, inclusief het geven van uitgebreide uitleg, het geven van argumenten, tegenargumenten en/of bewijsmateriaal</a:t>
                      </a:r>
                      <a:br>
                        <a:rPr lang="nl-NL" sz="1000">
                          <a:latin typeface="Arial"/>
                          <a:ea typeface="Arial"/>
                          <a:cs typeface="Arial"/>
                          <a:sym typeface="Arial"/>
                        </a:rPr>
                      </a:br>
                      <a:endParaRPr sz="1000">
                        <a:latin typeface="Arial"/>
                        <a:ea typeface="Arial"/>
                        <a:cs typeface="Arial"/>
                        <a:sym typeface="Arial"/>
                      </a:endParaRPr>
                    </a:p>
                  </a:txBody>
                  <a:tcPr marT="2540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401475">
                <a:tc vMerge="1"/>
                <a:tc gridSpan="3">
                  <a:txBody>
                    <a:bodyPr/>
                    <a:lstStyle/>
                    <a:p>
                      <a:pPr indent="0" lvl="0" marL="57785" marR="0" rtl="0" algn="l">
                        <a:lnSpc>
                          <a:spcPct val="100000"/>
                        </a:lnSpc>
                        <a:spcBef>
                          <a:spcPts val="0"/>
                        </a:spcBef>
                        <a:spcAft>
                          <a:spcPts val="0"/>
                        </a:spcAft>
                        <a:buNone/>
                      </a:pPr>
                      <a:r>
                        <a:rPr lang="nl-NL" sz="1000">
                          <a:latin typeface="Arial"/>
                          <a:ea typeface="Arial"/>
                          <a:cs typeface="Arial"/>
                          <a:sym typeface="Arial"/>
                        </a:rPr>
                        <a:t>Laat de studenten elkaars ideeën respectvol uitdagen, bevragen en kritisch evalueren</a:t>
                      </a:r>
                      <a:br>
                        <a:rPr lang="nl-NL" sz="1000">
                          <a:latin typeface="Arial"/>
                          <a:ea typeface="Arial"/>
                          <a:cs typeface="Arial"/>
                          <a:sym typeface="Arial"/>
                        </a:rPr>
                      </a:b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hMerge="1"/>
                <a:tc hMerge="1"/>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vMerge="1"/>
              </a:tr>
              <a:tr h="373300">
                <a:tc vMerge="1"/>
                <a:tc gridSpan="3">
                  <a:txBody>
                    <a:bodyPr/>
                    <a:lstStyle/>
                    <a:p>
                      <a:pPr indent="0" lvl="0" marL="0" marR="619760" rtl="0" algn="r">
                        <a:lnSpc>
                          <a:spcPct val="52999"/>
                        </a:lnSpc>
                        <a:spcBef>
                          <a:spcPts val="0"/>
                        </a:spcBef>
                        <a:spcAft>
                          <a:spcPts val="0"/>
                        </a:spcAft>
                        <a:buNone/>
                      </a:pPr>
                      <a:r>
                        <a:rPr lang="nl-NL" sz="1000">
                          <a:latin typeface="Arial"/>
                          <a:ea typeface="Arial"/>
                          <a:cs typeface="Arial"/>
                          <a:sym typeface="Arial"/>
                        </a:rPr>
                        <a:t>50</a:t>
                      </a:r>
                      <a:endParaRPr/>
                    </a:p>
                    <a:p>
                      <a:pPr indent="0" lvl="0" marL="284480" marR="0" rtl="0" algn="l">
                        <a:lnSpc>
                          <a:spcPct val="113500"/>
                        </a:lnSpc>
                        <a:spcBef>
                          <a:spcPts val="0"/>
                        </a:spcBef>
                        <a:spcAft>
                          <a:spcPts val="0"/>
                        </a:spcAft>
                        <a:buNone/>
                      </a:pPr>
                      <a:r>
                        <a:rPr lang="nl-NL" sz="1000">
                          <a:latin typeface="Arial"/>
                          <a:ea typeface="Arial"/>
                          <a:cs typeface="Arial"/>
                          <a:sym typeface="Arial"/>
                        </a:rPr>
                        <a:t>Geaggregeerde beoordeling B. Bijdragen van studenten uitnodigen (tel je beoordelingen op)</a:t>
                      </a:r>
                      <a:br>
                        <a:rPr lang="nl-NL" sz="1000">
                          <a:latin typeface="Arial"/>
                          <a:ea typeface="Arial"/>
                          <a:cs typeface="Arial"/>
                          <a:sym typeface="Arial"/>
                        </a:rPr>
                      </a:b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hMerge="1"/>
                <a:tc hMerge="1"/>
                <a:tc gridSpan="6">
                  <a:txBody>
                    <a:bodyPr/>
                    <a:lstStyle/>
                    <a:p>
                      <a:pPr indent="0" lvl="0" marL="0" marR="43180" rtl="0" algn="ctr">
                        <a:lnSpc>
                          <a:spcPct val="100000"/>
                        </a:lnSpc>
                        <a:spcBef>
                          <a:spcPts val="0"/>
                        </a:spcBef>
                        <a:spcAft>
                          <a:spcPts val="0"/>
                        </a:spcAft>
                        <a:buNone/>
                      </a:pPr>
                      <a:r>
                        <a:rPr lang="nl-NL" sz="1000">
                          <a:latin typeface="Arial"/>
                          <a:ea typeface="Arial"/>
                          <a:cs typeface="Arial"/>
                          <a:sym typeface="Arial"/>
                        </a:rPr>
                        <a:t>/ 24</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hMerge="1"/>
                <a:tc hMerge="1"/>
                <a:tc hMerge="1"/>
                <a:tc hMerge="1"/>
                <a:tc hMerge="1"/>
                <a:tc vMerge="1"/>
              </a:tr>
            </a:tbl>
          </a:graphicData>
        </a:graphic>
      </p:graphicFrame>
      <p:sp>
        <p:nvSpPr>
          <p:cNvPr id="991" name="Google Shape;991;p66"/>
          <p:cNvSpPr/>
          <p:nvPr/>
        </p:nvSpPr>
        <p:spPr>
          <a:xfrm>
            <a:off x="1174753" y="798710"/>
            <a:ext cx="209547" cy="209547"/>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95" name="Shape 995"/>
        <p:cNvGrpSpPr/>
        <p:nvPr/>
      </p:nvGrpSpPr>
      <p:grpSpPr>
        <a:xfrm>
          <a:off x="0" y="0"/>
          <a:ext cx="0" cy="0"/>
          <a:chOff x="0" y="0"/>
          <a:chExt cx="0" cy="0"/>
        </a:xfrm>
      </p:grpSpPr>
      <p:graphicFrame>
        <p:nvGraphicFramePr>
          <p:cNvPr id="996" name="Google Shape;996;p67"/>
          <p:cNvGraphicFramePr/>
          <p:nvPr/>
        </p:nvGraphicFramePr>
        <p:xfrm>
          <a:off x="469900" y="254490"/>
          <a:ext cx="3000000" cy="3000000"/>
        </p:xfrm>
        <a:graphic>
          <a:graphicData uri="http://schemas.openxmlformats.org/drawingml/2006/table">
            <a:tbl>
              <a:tblPr bandRow="1" firstRow="1">
                <a:noFill/>
                <a:tableStyleId>{C9065060-6EA6-4DF0-AC9F-4B0937982117}</a:tableStyleId>
              </a:tblPr>
              <a:tblGrid>
                <a:gridCol w="6266675"/>
                <a:gridCol w="496825"/>
                <a:gridCol w="472450"/>
                <a:gridCol w="496825"/>
                <a:gridCol w="518150"/>
                <a:gridCol w="548650"/>
                <a:gridCol w="496825"/>
              </a:tblGrid>
              <a:tr h="338325">
                <a:tc gridSpan="7">
                  <a:txBody>
                    <a:bodyPr/>
                    <a:lstStyle/>
                    <a:p>
                      <a:pPr indent="0" lvl="0" marL="227329" marR="0" rtl="0" algn="ctr">
                        <a:lnSpc>
                          <a:spcPct val="100000"/>
                        </a:lnSpc>
                        <a:spcBef>
                          <a:spcPts val="0"/>
                        </a:spcBef>
                        <a:spcAft>
                          <a:spcPts val="0"/>
                        </a:spcAft>
                        <a:buNone/>
                      </a:pPr>
                      <a:r>
                        <a:rPr lang="nl-NL" sz="1000">
                          <a:latin typeface="Arial"/>
                          <a:ea typeface="Arial"/>
                          <a:cs typeface="Arial"/>
                          <a:sym typeface="Arial"/>
                        </a:rPr>
                        <a:t>Dimensie C: Dialogische participatie</a:t>
                      </a:r>
                      <a:br>
                        <a:rPr lang="nl-NL" sz="1000">
                          <a:latin typeface="Arial"/>
                          <a:ea typeface="Arial"/>
                          <a:cs typeface="Arial"/>
                          <a:sym typeface="Arial"/>
                        </a:rPr>
                      </a:b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CCCCCC"/>
                    </a:solidFill>
                  </a:tcPr>
                </a:tc>
                <a:tc hMerge="1"/>
                <a:tc hMerge="1"/>
                <a:tc hMerge="1"/>
                <a:tc hMerge="1"/>
                <a:tc hMerge="1"/>
                <a:tc hMerge="1"/>
              </a:tr>
              <a:tr h="435875">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nl-NL" sz="1000">
                          <a:latin typeface="Arial"/>
                          <a:ea typeface="Arial"/>
                          <a:cs typeface="Arial"/>
                          <a:sym typeface="Arial"/>
                        </a:rPr>
                        <a:t>(1)</a:t>
                      </a: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lang="nl-NL" sz="1000">
                          <a:latin typeface="Arial"/>
                          <a:ea typeface="Arial"/>
                          <a:cs typeface="Arial"/>
                          <a:sym typeface="Arial"/>
                        </a:rPr>
                        <a:t>(2)</a:t>
                      </a: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lang="nl-NL" sz="1000">
                          <a:latin typeface="Arial"/>
                          <a:ea typeface="Arial"/>
                          <a:cs typeface="Arial"/>
                          <a:sym typeface="Arial"/>
                        </a:rPr>
                        <a:t>(3)</a:t>
                      </a: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635" marR="0" rtl="0" algn="ctr">
                        <a:lnSpc>
                          <a:spcPct val="100000"/>
                        </a:lnSpc>
                        <a:spcBef>
                          <a:spcPts val="0"/>
                        </a:spcBef>
                        <a:spcAft>
                          <a:spcPts val="0"/>
                        </a:spcAft>
                        <a:buNone/>
                      </a:pPr>
                      <a:r>
                        <a:rPr lang="nl-NL" sz="1000">
                          <a:latin typeface="Arial"/>
                          <a:ea typeface="Arial"/>
                          <a:cs typeface="Arial"/>
                          <a:sym typeface="Arial"/>
                        </a:rPr>
                        <a:t>(4)</a:t>
                      </a: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1905" marR="0" rtl="0" algn="ctr">
                        <a:lnSpc>
                          <a:spcPct val="100000"/>
                        </a:lnSpc>
                        <a:spcBef>
                          <a:spcPts val="0"/>
                        </a:spcBef>
                        <a:spcAft>
                          <a:spcPts val="0"/>
                        </a:spcAft>
                        <a:buNone/>
                      </a:pPr>
                      <a:r>
                        <a:rPr lang="nl-NL" sz="1000">
                          <a:latin typeface="Arial"/>
                          <a:ea typeface="Arial"/>
                          <a:cs typeface="Arial"/>
                          <a:sym typeface="Arial"/>
                        </a:rPr>
                        <a:t>(5)</a:t>
                      </a: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nl-NL" sz="1000">
                          <a:latin typeface="Arial"/>
                          <a:ea typeface="Arial"/>
                          <a:cs typeface="Arial"/>
                          <a:sym typeface="Arial"/>
                        </a:rPr>
                        <a:t>(6)</a:t>
                      </a: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768100">
                <a:tc>
                  <a:txBody>
                    <a:bodyPr/>
                    <a:lstStyle/>
                    <a:p>
                      <a:pPr indent="0" lvl="0" marL="82800" marR="107314" rtl="0" algn="l">
                        <a:lnSpc>
                          <a:spcPct val="120000"/>
                        </a:lnSpc>
                        <a:spcBef>
                          <a:spcPts val="0"/>
                        </a:spcBef>
                        <a:spcAft>
                          <a:spcPts val="0"/>
                        </a:spcAft>
                        <a:buNone/>
                      </a:pPr>
                      <a:r>
                        <a:rPr lang="nl-NL" sz="1000">
                          <a:latin typeface="Arial"/>
                          <a:ea typeface="Arial"/>
                          <a:cs typeface="Arial"/>
                          <a:sym typeface="Arial"/>
                        </a:rPr>
                        <a:t>het belang van een doelgerichte dialoog voor het leren van mijn studenten benadrukken (bijvoorbeeld door commentaar te geven op hoe studenten samen een probleem kunnen oplossen door productief te praten, of door na te denken over de dialoog aan het einde van een les)</a:t>
                      </a:r>
                      <a:br>
                        <a:rPr lang="nl-NL" sz="1000">
                          <a:latin typeface="Arial"/>
                          <a:ea typeface="Arial"/>
                          <a:cs typeface="Arial"/>
                          <a:sym typeface="Arial"/>
                        </a:rPr>
                      </a:br>
                      <a:endParaRPr sz="1000">
                        <a:latin typeface="Arial"/>
                        <a:ea typeface="Arial"/>
                        <a:cs typeface="Arial"/>
                        <a:sym typeface="Arial"/>
                      </a:endParaRPr>
                    </a:p>
                  </a:txBody>
                  <a:tcPr marT="2857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399275">
                <a:tc>
                  <a:txBody>
                    <a:bodyPr/>
                    <a:lstStyle/>
                    <a:p>
                      <a:pPr indent="0" lvl="0" marL="57785" marR="0" rtl="0" algn="l">
                        <a:lnSpc>
                          <a:spcPct val="100000"/>
                        </a:lnSpc>
                        <a:spcBef>
                          <a:spcPts val="0"/>
                        </a:spcBef>
                        <a:spcAft>
                          <a:spcPts val="0"/>
                        </a:spcAft>
                        <a:buNone/>
                      </a:pPr>
                      <a:r>
                        <a:rPr lang="nl-NL" sz="1000">
                          <a:latin typeface="Arial"/>
                          <a:ea typeface="Arial"/>
                          <a:cs typeface="Arial"/>
                          <a:sym typeface="Arial"/>
                        </a:rPr>
                        <a:t>toon openheid om van gedachten te veranderen wanneer studenten nieuwe ideeën of argumenten inbrengen</a:t>
                      </a:r>
                      <a:br>
                        <a:rPr lang="nl-NL" sz="1000">
                          <a:latin typeface="Arial"/>
                          <a:ea typeface="Arial"/>
                          <a:cs typeface="Arial"/>
                          <a:sym typeface="Arial"/>
                        </a:rPr>
                      </a:b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32825">
                <a:tc>
                  <a:txBody>
                    <a:bodyPr/>
                    <a:lstStyle/>
                    <a:p>
                      <a:pPr indent="0" lvl="0" marL="57785" marR="0" rtl="0" algn="l">
                        <a:lnSpc>
                          <a:spcPct val="100000"/>
                        </a:lnSpc>
                        <a:spcBef>
                          <a:spcPts val="0"/>
                        </a:spcBef>
                        <a:spcAft>
                          <a:spcPts val="0"/>
                        </a:spcAft>
                        <a:buNone/>
                      </a:pPr>
                      <a:r>
                        <a:rPr lang="nl-NL" sz="1000">
                          <a:latin typeface="Arial"/>
                          <a:ea typeface="Arial"/>
                          <a:cs typeface="Arial"/>
                          <a:sym typeface="Arial"/>
                        </a:rPr>
                        <a:t>Creëer een sfeer van vertrouwen, zodat studenten zich comfortabel genoeg voelen om risico's te nemen of iets nieuws te proberen</a:t>
                      </a:r>
                      <a:br>
                        <a:rPr lang="nl-NL" sz="1000">
                          <a:latin typeface="Arial"/>
                          <a:ea typeface="Arial"/>
                          <a:cs typeface="Arial"/>
                          <a:sym typeface="Arial"/>
                        </a:rPr>
                      </a:b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02325">
                <a:tc>
                  <a:txBody>
                    <a:bodyPr/>
                    <a:lstStyle/>
                    <a:p>
                      <a:pPr indent="0" lvl="0" marL="57785" marR="0" rtl="0" algn="l">
                        <a:lnSpc>
                          <a:spcPct val="100000"/>
                        </a:lnSpc>
                        <a:spcBef>
                          <a:spcPts val="0"/>
                        </a:spcBef>
                        <a:spcAft>
                          <a:spcPts val="0"/>
                        </a:spcAft>
                        <a:buNone/>
                      </a:pPr>
                      <a:r>
                        <a:rPr lang="nl-NL" sz="1000">
                          <a:latin typeface="Arial"/>
                          <a:ea typeface="Arial"/>
                          <a:cs typeface="Arial"/>
                          <a:sym typeface="Arial"/>
                        </a:rPr>
                        <a:t>Betrek studenten bij het gezamenlijk maken en gebruiken van basisregels voor Talk</a:t>
                      </a:r>
                      <a:br>
                        <a:rPr lang="nl-NL" sz="1000">
                          <a:latin typeface="Arial"/>
                          <a:ea typeface="Arial"/>
                          <a:cs typeface="Arial"/>
                          <a:sym typeface="Arial"/>
                        </a:rPr>
                      </a:br>
                      <a:endParaRPr sz="1000">
                        <a:latin typeface="Arial"/>
                        <a:ea typeface="Arial"/>
                        <a:cs typeface="Arial"/>
                        <a:sym typeface="Arial"/>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399300">
                <a:tc>
                  <a:txBody>
                    <a:bodyPr/>
                    <a:lstStyle/>
                    <a:p>
                      <a:pPr indent="0" lvl="0" marL="57785" marR="0" rtl="0" algn="l">
                        <a:lnSpc>
                          <a:spcPct val="100000"/>
                        </a:lnSpc>
                        <a:spcBef>
                          <a:spcPts val="0"/>
                        </a:spcBef>
                        <a:spcAft>
                          <a:spcPts val="0"/>
                        </a:spcAft>
                        <a:buNone/>
                      </a:pPr>
                      <a:r>
                        <a:rPr lang="nl-NL" sz="1000">
                          <a:latin typeface="Arial"/>
                          <a:ea typeface="Arial"/>
                          <a:cs typeface="Arial"/>
                          <a:sym typeface="Arial"/>
                        </a:rPr>
                        <a:t>Neem een productieve dialoog op over de verschillende fasen van de les</a:t>
                      </a:r>
                      <a:br>
                        <a:rPr lang="nl-NL" sz="1000">
                          <a:latin typeface="Arial"/>
                          <a:ea typeface="Arial"/>
                          <a:cs typeface="Arial"/>
                          <a:sym typeface="Arial"/>
                        </a:rPr>
                      </a:b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399275">
                <a:tc>
                  <a:txBody>
                    <a:bodyPr/>
                    <a:lstStyle/>
                    <a:p>
                      <a:pPr indent="0" lvl="0" marL="57785" marR="0" rtl="0" algn="l">
                        <a:lnSpc>
                          <a:spcPct val="100000"/>
                        </a:lnSpc>
                        <a:spcBef>
                          <a:spcPts val="0"/>
                        </a:spcBef>
                        <a:spcAft>
                          <a:spcPts val="0"/>
                        </a:spcAft>
                        <a:buNone/>
                      </a:pPr>
                      <a:r>
                        <a:rPr lang="nl-NL" sz="1000">
                          <a:latin typeface="Arial"/>
                          <a:ea typeface="Arial"/>
                          <a:cs typeface="Arial"/>
                          <a:sym typeface="Arial"/>
                        </a:rPr>
                        <a:t>ontwikkel de dialoog cumulatief in de loop van de tijd (tussen de lessen door)</a:t>
                      </a:r>
                      <a:br>
                        <a:rPr lang="nl-NL" sz="1000">
                          <a:latin typeface="Arial"/>
                          <a:ea typeface="Arial"/>
                          <a:cs typeface="Arial"/>
                          <a:sym typeface="Arial"/>
                        </a:rPr>
                      </a:b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02325">
                <a:tc>
                  <a:txBody>
                    <a:bodyPr/>
                    <a:lstStyle/>
                    <a:p>
                      <a:pPr indent="0" lvl="0" marL="57785" marR="0" rtl="0" algn="l">
                        <a:lnSpc>
                          <a:spcPct val="100000"/>
                        </a:lnSpc>
                        <a:spcBef>
                          <a:spcPts val="0"/>
                        </a:spcBef>
                        <a:spcAft>
                          <a:spcPts val="0"/>
                        </a:spcAft>
                        <a:buNone/>
                      </a:pPr>
                      <a:r>
                        <a:rPr lang="nl-NL" sz="1000">
                          <a:latin typeface="Arial"/>
                          <a:ea typeface="Arial"/>
                          <a:cs typeface="Arial"/>
                          <a:sym typeface="Arial"/>
                        </a:rPr>
                        <a:t>Laat de studenten nadenken over de kwaliteit en het succes van de dialoog</a:t>
                      </a:r>
                      <a:br>
                        <a:rPr lang="nl-NL" sz="1000">
                          <a:latin typeface="Arial"/>
                          <a:ea typeface="Arial"/>
                          <a:cs typeface="Arial"/>
                          <a:sym typeface="Arial"/>
                        </a:rPr>
                      </a:br>
                      <a:endParaRPr sz="1000">
                        <a:latin typeface="Arial"/>
                        <a:ea typeface="Arial"/>
                        <a:cs typeface="Arial"/>
                        <a:sym typeface="Arial"/>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11475">
                <a:tc>
                  <a:txBody>
                    <a:bodyPr/>
                    <a:lstStyle/>
                    <a:p>
                      <a:pPr indent="0" lvl="0" marL="57785" marR="0" rtl="0" algn="l">
                        <a:lnSpc>
                          <a:spcPct val="100000"/>
                        </a:lnSpc>
                        <a:spcBef>
                          <a:spcPts val="0"/>
                        </a:spcBef>
                        <a:spcAft>
                          <a:spcPts val="0"/>
                        </a:spcAft>
                        <a:buNone/>
                      </a:pPr>
                      <a:r>
                        <a:rPr lang="nl-NL" sz="1000">
                          <a:latin typeface="Arial"/>
                          <a:ea typeface="Arial"/>
                          <a:cs typeface="Arial"/>
                          <a:sym typeface="Arial"/>
                        </a:rPr>
                        <a:t>Laat de studenten laten zien dat ze goed luisteren naar de bijdragen van anderen</a:t>
                      </a:r>
                      <a:br>
                        <a:rPr lang="nl-NL" sz="1000">
                          <a:latin typeface="Arial"/>
                          <a:ea typeface="Arial"/>
                          <a:cs typeface="Arial"/>
                          <a:sym typeface="Arial"/>
                        </a:rPr>
                      </a:b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35875">
                <a:tc>
                  <a:txBody>
                    <a:bodyPr/>
                    <a:lstStyle/>
                    <a:p>
                      <a:pPr indent="0" lvl="0" marL="57785" marR="0" rtl="0" algn="l">
                        <a:lnSpc>
                          <a:spcPct val="100000"/>
                        </a:lnSpc>
                        <a:spcBef>
                          <a:spcPts val="0"/>
                        </a:spcBef>
                        <a:spcAft>
                          <a:spcPts val="0"/>
                        </a:spcAft>
                        <a:buNone/>
                      </a:pPr>
                      <a:r>
                        <a:rPr lang="nl-NL" sz="1000">
                          <a:latin typeface="Arial"/>
                          <a:ea typeface="Arial"/>
                          <a:cs typeface="Arial"/>
                          <a:sym typeface="Arial"/>
                        </a:rPr>
                        <a:t>moedig studenten expliciet aan om hun eigen vragen te stellen</a:t>
                      </a:r>
                      <a:br>
                        <a:rPr lang="nl-NL" sz="1000">
                          <a:latin typeface="Arial"/>
                          <a:ea typeface="Arial"/>
                          <a:cs typeface="Arial"/>
                          <a:sym typeface="Arial"/>
                        </a:rPr>
                      </a:br>
                      <a:endParaRPr sz="1000">
                        <a:latin typeface="Arial"/>
                        <a:ea typeface="Arial"/>
                        <a:cs typeface="Arial"/>
                        <a:sym typeface="Arial"/>
                      </a:endParaRPr>
                    </a:p>
                  </a:txBody>
                  <a:tcPr marT="5905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000">
                        <a:latin typeface="Arial"/>
                        <a:ea typeface="Arial"/>
                        <a:cs typeface="Arial"/>
                        <a:sym typeface="Arial"/>
                      </a:endParaRPr>
                    </a:p>
                  </a:txBody>
                  <a:tcPr marT="0"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tcPr>
                </a:tc>
              </a:tr>
              <a:tr h="438900">
                <a:tc>
                  <a:txBody>
                    <a:bodyPr/>
                    <a:lstStyle/>
                    <a:p>
                      <a:pPr indent="0" lvl="0" marL="286385" marR="0" rtl="0" algn="l">
                        <a:lnSpc>
                          <a:spcPct val="100000"/>
                        </a:lnSpc>
                        <a:spcBef>
                          <a:spcPts val="0"/>
                        </a:spcBef>
                        <a:spcAft>
                          <a:spcPts val="0"/>
                        </a:spcAft>
                        <a:buNone/>
                      </a:pPr>
                      <a:r>
                        <a:rPr lang="nl-NL" sz="1000">
                          <a:latin typeface="Arial"/>
                          <a:ea typeface="Arial"/>
                          <a:cs typeface="Arial"/>
                          <a:sym typeface="Arial"/>
                        </a:rPr>
                        <a:t>Geaggregeerde beoordeling C. Dialogic Participation (tel uw beoordelingen op)</a:t>
                      </a:r>
                      <a:br>
                        <a:rPr lang="nl-NL" sz="1000">
                          <a:latin typeface="Arial"/>
                          <a:ea typeface="Arial"/>
                          <a:cs typeface="Arial"/>
                          <a:sym typeface="Arial"/>
                        </a:rPr>
                      </a:br>
                      <a:endParaRPr sz="1000">
                        <a:latin typeface="Arial"/>
                        <a:ea typeface="Arial"/>
                        <a:cs typeface="Arial"/>
                        <a:sym typeface="Arial"/>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EFEFEF"/>
                    </a:solidFill>
                  </a:tcPr>
                </a:tc>
                <a:tc gridSpan="6">
                  <a:txBody>
                    <a:bodyPr/>
                    <a:lstStyle/>
                    <a:p>
                      <a:pPr indent="0" lvl="0" marL="60960" marR="0" rtl="0" algn="ctr">
                        <a:lnSpc>
                          <a:spcPct val="100000"/>
                        </a:lnSpc>
                        <a:spcBef>
                          <a:spcPts val="0"/>
                        </a:spcBef>
                        <a:spcAft>
                          <a:spcPts val="0"/>
                        </a:spcAft>
                        <a:buNone/>
                      </a:pPr>
                      <a:r>
                        <a:rPr lang="nl-NL" sz="1000">
                          <a:latin typeface="Arial"/>
                          <a:ea typeface="Arial"/>
                          <a:cs typeface="Arial"/>
                          <a:sym typeface="Arial"/>
                        </a:rPr>
                        <a:t>/ 54</a:t>
                      </a:r>
                      <a:endParaRPr/>
                    </a:p>
                  </a:txBody>
                  <a:tcPr marT="58425" marB="0" marR="0" marL="0">
                    <a:lnL cap="flat" cmpd="sng" w="12175">
                      <a:solidFill>
                        <a:srgbClr val="000000"/>
                      </a:solidFill>
                      <a:prstDash val="solid"/>
                      <a:round/>
                      <a:headEnd len="sm" w="sm" type="none"/>
                      <a:tailEnd len="sm" w="sm" type="none"/>
                    </a:lnL>
                    <a:lnR cap="flat" cmpd="sng" w="12175">
                      <a:solidFill>
                        <a:srgbClr val="000000"/>
                      </a:solidFill>
                      <a:prstDash val="solid"/>
                      <a:round/>
                      <a:headEnd len="sm" w="sm" type="none"/>
                      <a:tailEnd len="sm" w="sm" type="none"/>
                    </a:lnR>
                    <a:lnT cap="flat" cmpd="sng" w="12175">
                      <a:solidFill>
                        <a:srgbClr val="000000"/>
                      </a:solidFill>
                      <a:prstDash val="solid"/>
                      <a:round/>
                      <a:headEnd len="sm" w="sm" type="none"/>
                      <a:tailEnd len="sm" w="sm" type="none"/>
                    </a:lnT>
                    <a:lnB cap="flat" cmpd="sng" w="12175">
                      <a:solidFill>
                        <a:srgbClr val="000000"/>
                      </a:solidFill>
                      <a:prstDash val="solid"/>
                      <a:round/>
                      <a:headEnd len="sm" w="sm" type="none"/>
                      <a:tailEnd len="sm" w="sm" type="none"/>
                    </a:lnB>
                    <a:solidFill>
                      <a:srgbClr val="EFEFEF"/>
                    </a:solidFill>
                  </a:tcPr>
                </a:tc>
                <a:tc hMerge="1"/>
                <a:tc hMerge="1"/>
                <a:tc hMerge="1"/>
                <a:tc hMerge="1"/>
                <a:tc hMerge="1"/>
              </a:tr>
            </a:tbl>
          </a:graphicData>
        </a:graphic>
      </p:graphicFrame>
      <p:sp>
        <p:nvSpPr>
          <p:cNvPr id="997" name="Google Shape;997;p67"/>
          <p:cNvSpPr txBox="1"/>
          <p:nvPr/>
        </p:nvSpPr>
        <p:spPr>
          <a:xfrm>
            <a:off x="469900" y="6054878"/>
            <a:ext cx="9297030" cy="1231747"/>
          </a:xfrm>
          <a:prstGeom prst="rect">
            <a:avLst/>
          </a:prstGeom>
          <a:noFill/>
          <a:ln cap="flat" cmpd="sng" w="31725">
            <a:solidFill>
              <a:srgbClr val="2791A6"/>
            </a:solidFill>
            <a:prstDash val="solid"/>
            <a:round/>
            <a:headEnd len="sm" w="sm" type="none"/>
            <a:tailEnd len="sm" w="sm" type="none"/>
          </a:ln>
        </p:spPr>
        <p:txBody>
          <a:bodyPr anchorCtr="0" anchor="t" bIns="0" lIns="0" spcFirstLastPara="1" rIns="0" wrap="square" tIns="76825">
            <a:spAutoFit/>
          </a:bodyPr>
          <a:lstStyle/>
          <a:p>
            <a:pPr indent="0" lvl="0" marL="81280" marR="0" rtl="0" algn="l">
              <a:spcBef>
                <a:spcPts val="0"/>
              </a:spcBef>
              <a:spcAft>
                <a:spcPts val="0"/>
              </a:spcAft>
              <a:buNone/>
            </a:pPr>
            <a:r>
              <a:rPr lang="nl-NL" sz="1200">
                <a:solidFill>
                  <a:schemeClr val="dk1"/>
                </a:solidFill>
                <a:latin typeface="Arimo"/>
                <a:ea typeface="Arimo"/>
                <a:cs typeface="Arimo"/>
                <a:sym typeface="Arimo"/>
              </a:rPr>
              <a:t>Er zijn nog twee andere Dialogic Teaching Questionnaires. Deze richten zich op uw en uw studenten perspectieven van een bepaalde les:</a:t>
            </a:r>
            <a:endParaRPr/>
          </a:p>
          <a:p>
            <a:pPr indent="-171450" lvl="0" marL="252730" marR="0" rtl="0" algn="l">
              <a:spcBef>
                <a:spcPts val="605"/>
              </a:spcBef>
              <a:spcAft>
                <a:spcPts val="0"/>
              </a:spcAft>
              <a:buClr>
                <a:schemeClr val="dk1"/>
              </a:buClr>
              <a:buSzPts val="1200"/>
              <a:buFont typeface="Arial"/>
              <a:buChar char="•"/>
            </a:pPr>
            <a:r>
              <a:rPr lang="nl-NL" sz="1200">
                <a:solidFill>
                  <a:schemeClr val="dk1"/>
                </a:solidFill>
                <a:latin typeface="Arimo"/>
                <a:ea typeface="Arimo"/>
                <a:cs typeface="Arimo"/>
                <a:sym typeface="Arimo"/>
              </a:rPr>
              <a:t>Overzicht van de leerkracht zelfevaluatie van hun les</a:t>
            </a:r>
            <a:br>
              <a:rPr lang="nl-NL" sz="1200">
                <a:solidFill>
                  <a:schemeClr val="dk1"/>
                </a:solidFill>
                <a:latin typeface="Arimo"/>
                <a:ea typeface="Arimo"/>
                <a:cs typeface="Arimo"/>
                <a:sym typeface="Arimo"/>
              </a:rPr>
            </a:br>
            <a:r>
              <a:rPr lang="nl-NL" sz="1200">
                <a:solidFill>
                  <a:schemeClr val="dk1"/>
                </a:solidFill>
                <a:latin typeface="Arimo"/>
                <a:ea typeface="Arimo"/>
                <a:cs typeface="Arimo"/>
                <a:sym typeface="Arimo"/>
              </a:rPr>
              <a:t>Studentenevaluatie van een les (voor studenten van 13-18 jaar)</a:t>
            </a:r>
            <a:endParaRPr/>
          </a:p>
          <a:p>
            <a:pPr indent="0" lvl="0" marL="81280" marR="0" rtl="0" algn="l">
              <a:spcBef>
                <a:spcPts val="605"/>
              </a:spcBef>
              <a:spcAft>
                <a:spcPts val="0"/>
              </a:spcAft>
              <a:buNone/>
            </a:pPr>
            <a:r>
              <a:rPr lang="nl-NL" sz="1200">
                <a:solidFill>
                  <a:schemeClr val="dk1"/>
                </a:solidFill>
                <a:latin typeface="Arimo"/>
                <a:ea typeface="Arimo"/>
                <a:cs typeface="Arimo"/>
                <a:sym typeface="Arimo"/>
              </a:rPr>
              <a:t>Ze zijn beschikbaar als </a:t>
            </a:r>
            <a:r>
              <a:rPr b="1" lang="nl-NL" sz="1200">
                <a:solidFill>
                  <a:schemeClr val="dk1"/>
                </a:solidFill>
                <a:latin typeface="Arimo"/>
                <a:ea typeface="Arimo"/>
                <a:cs typeface="Arimo"/>
                <a:sym typeface="Arimo"/>
              </a:rPr>
              <a:t>downloadbare sjablonen </a:t>
            </a:r>
            <a:r>
              <a:rPr lang="nl-NL" sz="1200">
                <a:solidFill>
                  <a:schemeClr val="dk1"/>
                </a:solidFill>
                <a:latin typeface="Arimo"/>
                <a:ea typeface="Arimo"/>
                <a:cs typeface="Arimo"/>
                <a:sym typeface="Arimo"/>
              </a:rPr>
              <a:t>op onze </a:t>
            </a:r>
            <a:r>
              <a:rPr lang="nl-NL" sz="1200" u="sng">
                <a:solidFill>
                  <a:schemeClr val="hlink"/>
                </a:solidFill>
                <a:latin typeface="Arimo"/>
                <a:ea typeface="Arimo"/>
                <a:cs typeface="Arimo"/>
                <a:sym typeface="Arimo"/>
                <a:hlinkClick r:id="rId3"/>
              </a:rPr>
              <a:t>website</a:t>
            </a:r>
            <a:r>
              <a:rPr lang="nl-NL" sz="1200">
                <a:solidFill>
                  <a:srgbClr val="0070C0"/>
                </a:solidFill>
                <a:latin typeface="Arimo"/>
                <a:ea typeface="Arimo"/>
                <a:cs typeface="Arimo"/>
                <a:sym typeface="Arimo"/>
              </a:rPr>
              <a:t>.</a:t>
            </a:r>
            <a:endParaRPr sz="1200">
              <a:solidFill>
                <a:schemeClr val="dk1"/>
              </a:solidFill>
              <a:highlight>
                <a:srgbClr val="00FFFF"/>
              </a:highlight>
              <a:latin typeface="Arimo"/>
              <a:ea typeface="Arimo"/>
              <a:cs typeface="Arimo"/>
              <a:sym typeface="Arimo"/>
            </a:endParaRPr>
          </a:p>
        </p:txBody>
      </p:sp>
      <p:sp>
        <p:nvSpPr>
          <p:cNvPr id="998" name="Google Shape;998;p67"/>
          <p:cNvSpPr txBox="1"/>
          <p:nvPr/>
        </p:nvSpPr>
        <p:spPr>
          <a:xfrm>
            <a:off x="5041270" y="7237871"/>
            <a:ext cx="4572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nl-NL" sz="1200">
                <a:solidFill>
                  <a:schemeClr val="dk1"/>
                </a:solidFill>
                <a:latin typeface="Calibri"/>
                <a:ea typeface="Calibri"/>
                <a:cs typeface="Calibri"/>
                <a:sym typeface="Calibri"/>
              </a:rPr>
              <a:t>51</a:t>
            </a:r>
            <a:endParaRPr/>
          </a:p>
        </p:txBody>
      </p:sp>
      <p:sp>
        <p:nvSpPr>
          <p:cNvPr id="999" name="Google Shape;999;p67"/>
          <p:cNvSpPr txBox="1"/>
          <p:nvPr/>
        </p:nvSpPr>
        <p:spPr>
          <a:xfrm>
            <a:off x="5346700" y="6440984"/>
            <a:ext cx="442023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nl-NL" sz="1100" u="none" strike="noStrike">
                <a:solidFill>
                  <a:srgbClr val="3B4043"/>
                </a:solidFill>
                <a:latin typeface="Calibri"/>
                <a:ea typeface="Calibri"/>
                <a:cs typeface="Calibri"/>
                <a:sym typeface="Calibri"/>
              </a:rPr>
              <a:t>Gröschner, A., Hennessy, S., Kershner, R., Dehne, M. &amp; Calcagni, E. (2021). Dialogic Teaching Questionnaire (DTQ). Teacher and Student Versions. Universities </a:t>
            </a:r>
            <a:r>
              <a:rPr i="1" lang="nl-NL" sz="1100">
                <a:solidFill>
                  <a:srgbClr val="3B4043"/>
                </a:solidFill>
                <a:latin typeface="Calibri"/>
                <a:ea typeface="Calibri"/>
                <a:cs typeface="Calibri"/>
                <a:sym typeface="Calibri"/>
              </a:rPr>
              <a:t>of </a:t>
            </a:r>
            <a:r>
              <a:rPr b="0" i="1" lang="nl-NL" sz="1100" u="none" strike="noStrike">
                <a:solidFill>
                  <a:srgbClr val="3B4043"/>
                </a:solidFill>
                <a:latin typeface="Calibri"/>
                <a:ea typeface="Calibri"/>
                <a:cs typeface="Calibri"/>
                <a:sym typeface="Calibri"/>
              </a:rPr>
              <a:t>Jena</a:t>
            </a:r>
            <a:r>
              <a:rPr i="1" lang="nl-NL" sz="1100">
                <a:solidFill>
                  <a:srgbClr val="3B4043"/>
                </a:solidFill>
                <a:latin typeface="Calibri"/>
                <a:ea typeface="Calibri"/>
                <a:cs typeface="Calibri"/>
                <a:sym typeface="Calibri"/>
              </a:rPr>
              <a:t> and </a:t>
            </a:r>
            <a:r>
              <a:rPr b="0" i="1" lang="nl-NL" sz="1100" u="none" strike="noStrike">
                <a:solidFill>
                  <a:srgbClr val="3B4043"/>
                </a:solidFill>
                <a:latin typeface="Calibri"/>
                <a:ea typeface="Calibri"/>
                <a:cs typeface="Calibri"/>
                <a:sym typeface="Calibri"/>
              </a:rPr>
              <a:t>Cambridge.</a:t>
            </a:r>
            <a:endParaRPr b="0" i="0" sz="1100" u="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7" name="Shape 107"/>
        <p:cNvGrpSpPr/>
        <p:nvPr/>
      </p:nvGrpSpPr>
      <p:grpSpPr>
        <a:xfrm>
          <a:off x="0" y="0"/>
          <a:ext cx="0" cy="0"/>
          <a:chOff x="0" y="0"/>
          <a:chExt cx="0" cy="0"/>
        </a:xfrm>
      </p:grpSpPr>
      <p:sp>
        <p:nvSpPr>
          <p:cNvPr id="108" name="Google Shape;108;p13"/>
          <p:cNvSpPr txBox="1"/>
          <p:nvPr>
            <p:ph type="title"/>
          </p:nvPr>
        </p:nvSpPr>
        <p:spPr>
          <a:xfrm>
            <a:off x="386976" y="92331"/>
            <a:ext cx="8007724" cy="738664"/>
          </a:xfrm>
          <a:prstGeom prst="rect">
            <a:avLst/>
          </a:prstGeom>
          <a:noFill/>
          <a:ln>
            <a:noFill/>
          </a:ln>
        </p:spPr>
        <p:txBody>
          <a:bodyPr anchorCtr="0" anchor="t" bIns="0" lIns="0" spcFirstLastPara="1" rIns="0" wrap="square" tIns="0">
            <a:spAutoFit/>
          </a:bodyPr>
          <a:lstStyle/>
          <a:p>
            <a:pPr indent="0" lvl="0" marL="12700" rtl="0" algn="ctr">
              <a:lnSpc>
                <a:spcPct val="100000"/>
              </a:lnSpc>
              <a:spcBef>
                <a:spcPts val="0"/>
              </a:spcBef>
              <a:spcAft>
                <a:spcPts val="0"/>
              </a:spcAft>
              <a:buNone/>
            </a:pPr>
            <a:r>
              <a:rPr lang="nl-NL" sz="2400"/>
              <a:t>T-SEDA Gebruikershandleiding</a:t>
            </a:r>
            <a:br>
              <a:rPr lang="nl-NL" sz="2400"/>
            </a:br>
            <a:r>
              <a:rPr lang="nl-NL" sz="2400"/>
              <a:t>Inhoud</a:t>
            </a:r>
            <a:endParaRPr sz="1800"/>
          </a:p>
        </p:txBody>
      </p:sp>
      <p:graphicFrame>
        <p:nvGraphicFramePr>
          <p:cNvPr id="109" name="Google Shape;109;p13"/>
          <p:cNvGraphicFramePr/>
          <p:nvPr/>
        </p:nvGraphicFramePr>
        <p:xfrm>
          <a:off x="386976" y="962025"/>
          <a:ext cx="3000000" cy="3000000"/>
        </p:xfrm>
        <a:graphic>
          <a:graphicData uri="http://schemas.openxmlformats.org/drawingml/2006/table">
            <a:tbl>
              <a:tblPr bandRow="1" firstRow="1">
                <a:noFill/>
                <a:tableStyleId>{C9065060-6EA6-4DF0-AC9F-4B0937982117}</a:tableStyleId>
              </a:tblPr>
              <a:tblGrid>
                <a:gridCol w="7205475"/>
                <a:gridCol w="893050"/>
              </a:tblGrid>
              <a:tr h="423675">
                <a:tc>
                  <a:txBody>
                    <a:bodyPr/>
                    <a:lstStyle/>
                    <a:p>
                      <a:pPr indent="0" lvl="0" marL="294005" marR="0" rtl="0" algn="l">
                        <a:lnSpc>
                          <a:spcPct val="100000"/>
                        </a:lnSpc>
                        <a:spcBef>
                          <a:spcPts val="0"/>
                        </a:spcBef>
                        <a:spcAft>
                          <a:spcPts val="0"/>
                        </a:spcAft>
                        <a:buNone/>
                      </a:pPr>
                      <a:r>
                        <a:rPr b="1" lang="nl-NL" sz="1300">
                          <a:solidFill>
                            <a:srgbClr val="1A616F"/>
                          </a:solidFill>
                          <a:latin typeface="Arial"/>
                          <a:ea typeface="Arial"/>
                          <a:cs typeface="Arial"/>
                          <a:sym typeface="Arial"/>
                        </a:rPr>
                        <a:t>a. Inleiding tot T-SEDA</a:t>
                      </a:r>
                      <a:endParaRPr sz="1300">
                        <a:latin typeface="Arial"/>
                        <a:ea typeface="Arial"/>
                        <a:cs typeface="Arial"/>
                        <a:sym typeface="Arial"/>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96875" rtl="0" algn="r">
                        <a:lnSpc>
                          <a:spcPct val="100000"/>
                        </a:lnSpc>
                        <a:spcBef>
                          <a:spcPts val="0"/>
                        </a:spcBef>
                        <a:spcAft>
                          <a:spcPts val="0"/>
                        </a:spcAft>
                        <a:buNone/>
                      </a:pPr>
                      <a:r>
                        <a:rPr b="1" lang="nl-NL" sz="1200">
                          <a:solidFill>
                            <a:srgbClr val="1A616F"/>
                          </a:solidFill>
                          <a:latin typeface="Arial"/>
                          <a:ea typeface="Arial"/>
                          <a:cs typeface="Arial"/>
                          <a:sym typeface="Arial"/>
                        </a:rPr>
                        <a:t>1</a:t>
                      </a:r>
                      <a:endParaRPr sz="1200">
                        <a:latin typeface="Arial"/>
                        <a:ea typeface="Arial"/>
                        <a:cs typeface="Arial"/>
                        <a:sym typeface="Arial"/>
                      </a:endParaRPr>
                    </a:p>
                  </a:txBody>
                  <a:tcPr marT="1098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4150">
                <a:tc>
                  <a:txBody>
                    <a:bodyPr/>
                    <a:lstStyle/>
                    <a:p>
                      <a:pPr indent="0" lvl="0" marL="293370" marR="0" rtl="0" algn="l">
                        <a:lnSpc>
                          <a:spcPct val="100000"/>
                        </a:lnSpc>
                        <a:spcBef>
                          <a:spcPts val="0"/>
                        </a:spcBef>
                        <a:spcAft>
                          <a:spcPts val="0"/>
                        </a:spcAft>
                        <a:buNone/>
                      </a:pPr>
                      <a:r>
                        <a:rPr b="1" lang="nl-NL" sz="1300">
                          <a:solidFill>
                            <a:srgbClr val="1A616F"/>
                          </a:solidFill>
                          <a:latin typeface="Arial"/>
                          <a:ea typeface="Arial"/>
                          <a:cs typeface="Arial"/>
                          <a:sym typeface="Arial"/>
                        </a:rPr>
                        <a:t>b. </a:t>
                      </a:r>
                      <a:r>
                        <a:rPr b="1" lang="nl-NL" sz="1300">
                          <a:latin typeface="Arial"/>
                          <a:ea typeface="Arial"/>
                          <a:cs typeface="Arial"/>
                          <a:sym typeface="Arial"/>
                        </a:rPr>
                        <a:t>Wat bedoelen we met educatieve dialoog?</a:t>
                      </a:r>
                      <a:endParaRPr sz="1300">
                        <a:latin typeface="Arial"/>
                        <a:ea typeface="Arial"/>
                        <a:cs typeface="Arial"/>
                        <a:sym typeface="Arial"/>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04495" rtl="0" algn="r">
                        <a:lnSpc>
                          <a:spcPct val="100000"/>
                        </a:lnSpc>
                        <a:spcBef>
                          <a:spcPts val="0"/>
                        </a:spcBef>
                        <a:spcAft>
                          <a:spcPts val="0"/>
                        </a:spcAft>
                        <a:buNone/>
                      </a:pPr>
                      <a:r>
                        <a:rPr b="1" lang="nl-NL" sz="1200">
                          <a:solidFill>
                            <a:srgbClr val="1A616F"/>
                          </a:solidFill>
                          <a:latin typeface="Arial"/>
                          <a:ea typeface="Arial"/>
                          <a:cs typeface="Arial"/>
                          <a:sym typeface="Arial"/>
                        </a:rPr>
                        <a:t>5</a:t>
                      </a:r>
                      <a:endParaRPr sz="1200">
                        <a:latin typeface="Arial"/>
                        <a:ea typeface="Arial"/>
                        <a:cs typeface="Arial"/>
                        <a:sym typeface="Arial"/>
                      </a:endParaRPr>
                    </a:p>
                  </a:txBody>
                  <a:tcPr marT="1251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1100">
                <a:tc>
                  <a:txBody>
                    <a:bodyPr/>
                    <a:lstStyle/>
                    <a:p>
                      <a:pPr indent="0" lvl="0" marL="293370" marR="0" rtl="0" algn="l">
                        <a:lnSpc>
                          <a:spcPct val="100000"/>
                        </a:lnSpc>
                        <a:spcBef>
                          <a:spcPts val="0"/>
                        </a:spcBef>
                        <a:spcAft>
                          <a:spcPts val="0"/>
                        </a:spcAft>
                        <a:buNone/>
                      </a:pPr>
                      <a:r>
                        <a:rPr b="1" lang="nl-NL" sz="1300">
                          <a:solidFill>
                            <a:srgbClr val="1A616F"/>
                          </a:solidFill>
                          <a:latin typeface="Arial"/>
                          <a:ea typeface="Arial"/>
                          <a:cs typeface="Arial"/>
                          <a:sym typeface="Arial"/>
                        </a:rPr>
                        <a:t>c. </a:t>
                      </a:r>
                      <a:r>
                        <a:rPr b="1" lang="nl-NL" sz="1300">
                          <a:latin typeface="Arial"/>
                          <a:ea typeface="Arial"/>
                          <a:cs typeface="Arial"/>
                          <a:sym typeface="Arial"/>
                        </a:rPr>
                        <a:t>Dialoog in de klas en het leren in diverse contexten</a:t>
                      </a:r>
                      <a:endParaRPr sz="1300">
                        <a:latin typeface="Arial"/>
                        <a:ea typeface="Arial"/>
                        <a:cs typeface="Arial"/>
                        <a:sym typeface="Arial"/>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04495" rtl="0" algn="r">
                        <a:lnSpc>
                          <a:spcPct val="100000"/>
                        </a:lnSpc>
                        <a:spcBef>
                          <a:spcPts val="0"/>
                        </a:spcBef>
                        <a:spcAft>
                          <a:spcPts val="0"/>
                        </a:spcAft>
                        <a:buNone/>
                      </a:pPr>
                      <a:r>
                        <a:rPr b="1" lang="nl-NL" sz="1200">
                          <a:solidFill>
                            <a:srgbClr val="1A616F"/>
                          </a:solidFill>
                          <a:latin typeface="Arial"/>
                          <a:ea typeface="Arial"/>
                          <a:cs typeface="Arial"/>
                          <a:sym typeface="Arial"/>
                        </a:rPr>
                        <a:t>7</a:t>
                      </a:r>
                      <a:endParaRPr sz="1200">
                        <a:latin typeface="Arial"/>
                        <a:ea typeface="Arial"/>
                        <a:cs typeface="Arial"/>
                        <a:sym typeface="Arial"/>
                      </a:endParaRPr>
                    </a:p>
                  </a:txBody>
                  <a:tcPr marT="1219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6625">
                <a:tc>
                  <a:txBody>
                    <a:bodyPr/>
                    <a:lstStyle/>
                    <a:p>
                      <a:pPr indent="0" lvl="0" marL="810260" marR="0" rtl="0" algn="l">
                        <a:lnSpc>
                          <a:spcPct val="100000"/>
                        </a:lnSpc>
                        <a:spcBef>
                          <a:spcPts val="0"/>
                        </a:spcBef>
                        <a:spcAft>
                          <a:spcPts val="0"/>
                        </a:spcAft>
                        <a:buNone/>
                      </a:pPr>
                      <a:r>
                        <a:rPr lang="nl-NL" sz="1200">
                          <a:latin typeface="Arimo"/>
                          <a:ea typeface="Arimo"/>
                          <a:cs typeface="Arimo"/>
                          <a:sym typeface="Arimo"/>
                        </a:rPr>
                        <a:t>Bewijs dat de dialoog tussen leraar en student het leren bevordert</a:t>
                      </a:r>
                      <a:endParaRPr sz="1200">
                        <a:latin typeface="Arimo"/>
                        <a:ea typeface="Arimo"/>
                        <a:cs typeface="Arimo"/>
                        <a:sym typeface="Arimo"/>
                      </a:endParaRPr>
                    </a:p>
                  </a:txBody>
                  <a:tcPr marT="57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04495" rtl="0" algn="r">
                        <a:lnSpc>
                          <a:spcPct val="100000"/>
                        </a:lnSpc>
                        <a:spcBef>
                          <a:spcPts val="0"/>
                        </a:spcBef>
                        <a:spcAft>
                          <a:spcPts val="0"/>
                        </a:spcAft>
                        <a:buNone/>
                      </a:pPr>
                      <a:r>
                        <a:rPr b="1" lang="nl-NL" sz="1200">
                          <a:solidFill>
                            <a:srgbClr val="1A616F"/>
                          </a:solidFill>
                          <a:latin typeface="Arial"/>
                          <a:ea typeface="Arial"/>
                          <a:cs typeface="Arial"/>
                          <a:sym typeface="Arial"/>
                        </a:rPr>
                        <a:t>7</a:t>
                      </a:r>
                      <a:endParaRPr sz="1200">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2700">
                <a:tc>
                  <a:txBody>
                    <a:bodyPr/>
                    <a:lstStyle/>
                    <a:p>
                      <a:pPr indent="0" lvl="0" marL="810260" marR="0" rtl="0" algn="l">
                        <a:lnSpc>
                          <a:spcPct val="100000"/>
                        </a:lnSpc>
                        <a:spcBef>
                          <a:spcPts val="0"/>
                        </a:spcBef>
                        <a:spcAft>
                          <a:spcPts val="0"/>
                        </a:spcAft>
                        <a:buNone/>
                      </a:pPr>
                      <a:r>
                        <a:rPr lang="nl-NL" sz="1200">
                          <a:latin typeface="Arimo"/>
                          <a:ea typeface="Arimo"/>
                          <a:cs typeface="Arimo"/>
                          <a:sym typeface="Arimo"/>
                        </a:rPr>
                        <a:t>‘Peer group’ dialoog</a:t>
                      </a:r>
                      <a:endParaRPr sz="1200">
                        <a:latin typeface="Arimo"/>
                        <a:ea typeface="Arimo"/>
                        <a:cs typeface="Arimo"/>
                        <a:sym typeface="Arimo"/>
                      </a:endParaRPr>
                    </a:p>
                  </a:txBody>
                  <a:tcPr marT="57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04495" rtl="0" algn="r">
                        <a:lnSpc>
                          <a:spcPct val="100000"/>
                        </a:lnSpc>
                        <a:spcBef>
                          <a:spcPts val="0"/>
                        </a:spcBef>
                        <a:spcAft>
                          <a:spcPts val="0"/>
                        </a:spcAft>
                        <a:buNone/>
                      </a:pPr>
                      <a:r>
                        <a:rPr b="1" lang="nl-NL" sz="1200">
                          <a:solidFill>
                            <a:srgbClr val="1A616F"/>
                          </a:solidFill>
                          <a:latin typeface="Arial"/>
                          <a:ea typeface="Arial"/>
                          <a:cs typeface="Arial"/>
                          <a:sym typeface="Arial"/>
                        </a:rPr>
                        <a:t>8</a:t>
                      </a:r>
                      <a:endParaRPr sz="1200">
                        <a:latin typeface="Arial"/>
                        <a:ea typeface="Arial"/>
                        <a:cs typeface="Arial"/>
                        <a:sym typeface="Arial"/>
                      </a:endParaRPr>
                    </a:p>
                  </a:txBody>
                  <a:tcPr marT="793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6625">
                <a:tc>
                  <a:txBody>
                    <a:bodyPr/>
                    <a:lstStyle/>
                    <a:p>
                      <a:pPr indent="0" lvl="0" marL="810260" marR="0" rtl="0" algn="l">
                        <a:lnSpc>
                          <a:spcPct val="100000"/>
                        </a:lnSpc>
                        <a:spcBef>
                          <a:spcPts val="0"/>
                        </a:spcBef>
                        <a:spcAft>
                          <a:spcPts val="0"/>
                        </a:spcAft>
                        <a:buNone/>
                      </a:pPr>
                      <a:r>
                        <a:rPr lang="nl-NL" sz="1200">
                          <a:latin typeface="Arimo"/>
                          <a:ea typeface="Arimo"/>
                          <a:cs typeface="Arimo"/>
                          <a:sym typeface="Arimo"/>
                        </a:rPr>
                        <a:t>Dialoog in verschillende contexten</a:t>
                      </a:r>
                      <a:endParaRPr sz="1200">
                        <a:latin typeface="Arimo"/>
                        <a:ea typeface="Arimo"/>
                        <a:cs typeface="Arimo"/>
                        <a:sym typeface="Arimo"/>
                      </a:endParaRPr>
                    </a:p>
                  </a:txBody>
                  <a:tcPr marT="546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404495" rtl="0" algn="r">
                        <a:lnSpc>
                          <a:spcPct val="100000"/>
                        </a:lnSpc>
                        <a:spcBef>
                          <a:spcPts val="0"/>
                        </a:spcBef>
                        <a:spcAft>
                          <a:spcPts val="0"/>
                        </a:spcAft>
                        <a:buNone/>
                      </a:pPr>
                      <a:r>
                        <a:rPr b="1" lang="nl-NL" sz="1200">
                          <a:solidFill>
                            <a:srgbClr val="1A616F"/>
                          </a:solidFill>
                          <a:latin typeface="Arial"/>
                          <a:ea typeface="Arial"/>
                          <a:cs typeface="Arial"/>
                          <a:sym typeface="Arial"/>
                        </a:rPr>
                        <a:t>9</a:t>
                      </a:r>
                      <a:endParaRPr sz="1200">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2700">
                <a:tc>
                  <a:txBody>
                    <a:bodyPr/>
                    <a:lstStyle/>
                    <a:p>
                      <a:pPr indent="0" lvl="0" marL="810260" marR="0" rtl="0" algn="l">
                        <a:lnSpc>
                          <a:spcPct val="100000"/>
                        </a:lnSpc>
                        <a:spcBef>
                          <a:spcPts val="0"/>
                        </a:spcBef>
                        <a:spcAft>
                          <a:spcPts val="0"/>
                        </a:spcAft>
                        <a:buNone/>
                      </a:pPr>
                      <a:r>
                        <a:rPr lang="nl-NL" sz="1200">
                          <a:latin typeface="Arial"/>
                          <a:ea typeface="Arial"/>
                          <a:cs typeface="Arial"/>
                          <a:sym typeface="Arial"/>
                        </a:rPr>
                        <a:t>Dialoog met jonge kinderen</a:t>
                      </a:r>
                      <a:endParaRPr sz="1200">
                        <a:latin typeface="Arial"/>
                        <a:ea typeface="Arial"/>
                        <a:cs typeface="Arial"/>
                        <a:sym typeface="Arial"/>
                      </a:endParaRPr>
                    </a:p>
                  </a:txBody>
                  <a:tcPr marT="584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nl-NL" sz="1200">
                          <a:solidFill>
                            <a:srgbClr val="1A616F"/>
                          </a:solidFill>
                          <a:latin typeface="Arial"/>
                          <a:ea typeface="Arial"/>
                          <a:cs typeface="Arial"/>
                          <a:sym typeface="Arial"/>
                        </a:rPr>
                        <a:t>10</a:t>
                      </a:r>
                      <a:endParaRPr sz="1200">
                        <a:latin typeface="Arial"/>
                        <a:ea typeface="Arial"/>
                        <a:cs typeface="Arial"/>
                        <a:sym typeface="Arial"/>
                      </a:endParaRPr>
                    </a:p>
                  </a:txBody>
                  <a:tcPr marT="787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9675">
                <a:tc>
                  <a:txBody>
                    <a:bodyPr/>
                    <a:lstStyle/>
                    <a:p>
                      <a:pPr indent="0" lvl="0" marL="810260" marR="0" rtl="0" algn="l">
                        <a:lnSpc>
                          <a:spcPct val="100000"/>
                        </a:lnSpc>
                        <a:spcBef>
                          <a:spcPts val="0"/>
                        </a:spcBef>
                        <a:spcAft>
                          <a:spcPts val="0"/>
                        </a:spcAft>
                        <a:buNone/>
                      </a:pPr>
                      <a:r>
                        <a:rPr lang="nl-NL" sz="1200">
                          <a:latin typeface="Arimo"/>
                          <a:ea typeface="Arimo"/>
                          <a:cs typeface="Arimo"/>
                          <a:sym typeface="Arimo"/>
                        </a:rPr>
                        <a:t>Hoger onderwijs en volwassenen studenten</a:t>
                      </a:r>
                      <a:endParaRPr sz="1200">
                        <a:latin typeface="Arimo"/>
                        <a:ea typeface="Arimo"/>
                        <a:cs typeface="Arimo"/>
                        <a:sym typeface="Arimo"/>
                      </a:endParaRPr>
                    </a:p>
                  </a:txBody>
                  <a:tcPr marT="57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nl-NL" sz="1200">
                          <a:solidFill>
                            <a:srgbClr val="1A616F"/>
                          </a:solidFill>
                          <a:latin typeface="Arial"/>
                          <a:ea typeface="Arial"/>
                          <a:cs typeface="Arial"/>
                          <a:sym typeface="Arial"/>
                        </a:rPr>
                        <a:t>11</a:t>
                      </a:r>
                      <a:endParaRPr sz="1200">
                        <a:latin typeface="Arial"/>
                        <a:ea typeface="Arial"/>
                        <a:cs typeface="Arial"/>
                        <a:sym typeface="Arial"/>
                      </a:endParaRPr>
                    </a:p>
                  </a:txBody>
                  <a:tcPr marT="787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6625">
                <a:tc>
                  <a:txBody>
                    <a:bodyPr/>
                    <a:lstStyle/>
                    <a:p>
                      <a:pPr indent="0" lvl="0" marL="810260" marR="0" rtl="0" algn="l">
                        <a:lnSpc>
                          <a:spcPct val="100000"/>
                        </a:lnSpc>
                        <a:spcBef>
                          <a:spcPts val="0"/>
                        </a:spcBef>
                        <a:spcAft>
                          <a:spcPts val="0"/>
                        </a:spcAft>
                        <a:buNone/>
                      </a:pPr>
                      <a:r>
                        <a:rPr lang="nl-NL" sz="1200">
                          <a:latin typeface="Arimo"/>
                          <a:ea typeface="Arimo"/>
                          <a:cs typeface="Arimo"/>
                          <a:sym typeface="Arimo"/>
                        </a:rPr>
                        <a:t>Dialoog in verschillende vakken</a:t>
                      </a:r>
                      <a:endParaRPr sz="1200">
                        <a:latin typeface="Arimo"/>
                        <a:ea typeface="Arimo"/>
                        <a:cs typeface="Arimo"/>
                        <a:sym typeface="Arimo"/>
                      </a:endParaRPr>
                    </a:p>
                  </a:txBody>
                  <a:tcPr marT="57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nl-NL" sz="1200">
                          <a:solidFill>
                            <a:srgbClr val="1A616F"/>
                          </a:solidFill>
                          <a:latin typeface="Arial"/>
                          <a:ea typeface="Arial"/>
                          <a:cs typeface="Arial"/>
                          <a:sym typeface="Arial"/>
                        </a:rPr>
                        <a:t>12</a:t>
                      </a:r>
                      <a:endParaRPr sz="1200">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9675">
                <a:tc>
                  <a:txBody>
                    <a:bodyPr/>
                    <a:lstStyle/>
                    <a:p>
                      <a:pPr indent="0" lvl="0" marL="810260" marR="0" rtl="0" algn="l">
                        <a:lnSpc>
                          <a:spcPct val="100000"/>
                        </a:lnSpc>
                        <a:spcBef>
                          <a:spcPts val="0"/>
                        </a:spcBef>
                        <a:spcAft>
                          <a:spcPts val="0"/>
                        </a:spcAft>
                        <a:buNone/>
                      </a:pPr>
                      <a:r>
                        <a:rPr lang="nl-NL" sz="1200">
                          <a:latin typeface="Arimo"/>
                          <a:ea typeface="Arimo"/>
                          <a:cs typeface="Arimo"/>
                          <a:sym typeface="Arimo"/>
                        </a:rPr>
                        <a:t>Gelijkheid en participatie van alle studenten</a:t>
                      </a:r>
                      <a:endParaRPr sz="1200">
                        <a:latin typeface="Arimo"/>
                        <a:ea typeface="Arimo"/>
                        <a:cs typeface="Arimo"/>
                        <a:sym typeface="Arimo"/>
                      </a:endParaRPr>
                    </a:p>
                  </a:txBody>
                  <a:tcPr marT="57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nl-NL" sz="1200">
                          <a:solidFill>
                            <a:srgbClr val="1A616F"/>
                          </a:solidFill>
                          <a:latin typeface="Arial"/>
                          <a:ea typeface="Arial"/>
                          <a:cs typeface="Arial"/>
                          <a:sym typeface="Arial"/>
                        </a:rPr>
                        <a:t>13</a:t>
                      </a:r>
                      <a:endParaRPr sz="1200">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5750">
                <a:tc>
                  <a:txBody>
                    <a:bodyPr/>
                    <a:lstStyle/>
                    <a:p>
                      <a:pPr indent="0" lvl="0" marL="810260" marR="0" rtl="0" algn="l">
                        <a:lnSpc>
                          <a:spcPct val="100000"/>
                        </a:lnSpc>
                        <a:spcBef>
                          <a:spcPts val="0"/>
                        </a:spcBef>
                        <a:spcAft>
                          <a:spcPts val="0"/>
                        </a:spcAft>
                        <a:buNone/>
                      </a:pPr>
                      <a:r>
                        <a:rPr lang="nl-NL" sz="1200">
                          <a:latin typeface="Arimo"/>
                          <a:ea typeface="Arimo"/>
                          <a:cs typeface="Arimo"/>
                          <a:sym typeface="Arimo"/>
                        </a:rPr>
                        <a:t>Het bevorderen van een positieve klascultuur</a:t>
                      </a:r>
                      <a:endParaRPr sz="1200">
                        <a:latin typeface="Arimo"/>
                        <a:ea typeface="Arimo"/>
                        <a:cs typeface="Arimo"/>
                        <a:sym typeface="Arimo"/>
                      </a:endParaRPr>
                    </a:p>
                  </a:txBody>
                  <a:tcPr marT="577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nl-NL" sz="1200">
                          <a:solidFill>
                            <a:srgbClr val="1A616F"/>
                          </a:solidFill>
                          <a:latin typeface="Arial"/>
                          <a:ea typeface="Arial"/>
                          <a:cs typeface="Arial"/>
                          <a:sym typeface="Arial"/>
                        </a:rPr>
                        <a:t>14</a:t>
                      </a:r>
                      <a:endParaRPr sz="1200">
                        <a:latin typeface="Arial"/>
                        <a:ea typeface="Arial"/>
                        <a:cs typeface="Arial"/>
                        <a:sym typeface="Arial"/>
                      </a:endParaRPr>
                    </a:p>
                  </a:txBody>
                  <a:tcPr marT="819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3575">
                <a:tc>
                  <a:txBody>
                    <a:bodyPr/>
                    <a:lstStyle/>
                    <a:p>
                      <a:pPr indent="0" lvl="0" marL="293370" marR="0" rtl="0" algn="l">
                        <a:lnSpc>
                          <a:spcPct val="100000"/>
                        </a:lnSpc>
                        <a:spcBef>
                          <a:spcPts val="0"/>
                        </a:spcBef>
                        <a:spcAft>
                          <a:spcPts val="0"/>
                        </a:spcAft>
                        <a:buNone/>
                      </a:pPr>
                      <a:r>
                        <a:rPr b="1" lang="nl-NL" sz="1300">
                          <a:solidFill>
                            <a:srgbClr val="1A616F"/>
                          </a:solidFill>
                          <a:latin typeface="Arial"/>
                          <a:ea typeface="Arial"/>
                          <a:cs typeface="Arial"/>
                          <a:sym typeface="Arial"/>
                        </a:rPr>
                        <a:t>d. </a:t>
                      </a:r>
                      <a:r>
                        <a:rPr b="1" lang="nl-NL" sz="1300">
                          <a:latin typeface="Arial"/>
                          <a:ea typeface="Arial"/>
                          <a:cs typeface="Arial"/>
                          <a:sym typeface="Arial"/>
                        </a:rPr>
                        <a:t>Hoe productief is de dialoog in mijn klas? Een zelfaudit voor leerkrachten</a:t>
                      </a:r>
                      <a:endParaRPr sz="1300">
                        <a:latin typeface="Arial"/>
                        <a:ea typeface="Arial"/>
                        <a:cs typeface="Arial"/>
                        <a:sym typeface="Arial"/>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nl-NL" sz="1200">
                          <a:solidFill>
                            <a:srgbClr val="1A616F"/>
                          </a:solidFill>
                          <a:latin typeface="Arial"/>
                          <a:ea typeface="Arial"/>
                          <a:cs typeface="Arial"/>
                          <a:sym typeface="Arial"/>
                        </a:rPr>
                        <a:t>15</a:t>
                      </a:r>
                      <a:endParaRPr sz="1200">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6625">
                <a:tc>
                  <a:txBody>
                    <a:bodyPr/>
                    <a:lstStyle/>
                    <a:p>
                      <a:pPr indent="0" lvl="0" marL="293370" marR="0" rtl="0" algn="l">
                        <a:lnSpc>
                          <a:spcPct val="100000"/>
                        </a:lnSpc>
                        <a:spcBef>
                          <a:spcPts val="0"/>
                        </a:spcBef>
                        <a:spcAft>
                          <a:spcPts val="0"/>
                        </a:spcAft>
                        <a:buNone/>
                      </a:pPr>
                      <a:r>
                        <a:rPr b="1" lang="nl-NL" sz="1300">
                          <a:solidFill>
                            <a:srgbClr val="1A616F"/>
                          </a:solidFill>
                          <a:latin typeface="Arial"/>
                          <a:ea typeface="Arial"/>
                          <a:cs typeface="Arial"/>
                          <a:sym typeface="Arial"/>
                        </a:rPr>
                        <a:t>e. </a:t>
                      </a:r>
                      <a:r>
                        <a:rPr b="1" lang="nl-NL" sz="1300">
                          <a:latin typeface="Arial"/>
                          <a:ea typeface="Arial"/>
                          <a:cs typeface="Arial"/>
                          <a:sym typeface="Arial"/>
                        </a:rPr>
                        <a:t>Reflectieve cyclus van klassikaal onderzoek</a:t>
                      </a:r>
                      <a:endParaRPr sz="1300">
                        <a:latin typeface="Arial"/>
                        <a:ea typeface="Arial"/>
                        <a:cs typeface="Arial"/>
                        <a:sym typeface="Arial"/>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nl-NL" sz="1200">
                          <a:solidFill>
                            <a:srgbClr val="1A616F"/>
                          </a:solidFill>
                          <a:latin typeface="Arial"/>
                          <a:ea typeface="Arial"/>
                          <a:cs typeface="Arial"/>
                          <a:sym typeface="Arial"/>
                        </a:rPr>
                        <a:t>17</a:t>
                      </a:r>
                      <a:endParaRPr sz="1200">
                        <a:latin typeface="Arial"/>
                        <a:ea typeface="Arial"/>
                        <a:cs typeface="Arial"/>
                        <a:sym typeface="Arial"/>
                      </a:endParaRPr>
                    </a:p>
                  </a:txBody>
                  <a:tcPr marT="762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4900">
                <a:tc>
                  <a:txBody>
                    <a:bodyPr/>
                    <a:lstStyle/>
                    <a:p>
                      <a:pPr indent="0" lvl="0" marL="293370" marR="0" rtl="0" algn="l">
                        <a:lnSpc>
                          <a:spcPct val="100000"/>
                        </a:lnSpc>
                        <a:spcBef>
                          <a:spcPts val="0"/>
                        </a:spcBef>
                        <a:spcAft>
                          <a:spcPts val="0"/>
                        </a:spcAft>
                        <a:buNone/>
                      </a:pPr>
                      <a:r>
                        <a:rPr b="1" lang="nl-NL" sz="1300">
                          <a:solidFill>
                            <a:srgbClr val="1A616F"/>
                          </a:solidFill>
                          <a:latin typeface="Arial"/>
                          <a:ea typeface="Arial"/>
                          <a:cs typeface="Arial"/>
                          <a:sym typeface="Arial"/>
                        </a:rPr>
                        <a:t>f. </a:t>
                      </a:r>
                      <a:r>
                        <a:rPr b="1" lang="nl-NL" sz="1300">
                          <a:latin typeface="Arial"/>
                          <a:ea typeface="Arial"/>
                          <a:cs typeface="Arial"/>
                          <a:sym typeface="Arial"/>
                        </a:rPr>
                        <a:t>Een onderzoeksfocus kiezen</a:t>
                      </a:r>
                      <a:endParaRPr sz="1300">
                        <a:latin typeface="Arial"/>
                        <a:ea typeface="Arial"/>
                        <a:cs typeface="Arial"/>
                        <a:sym typeface="Arial"/>
                      </a:endParaRPr>
                    </a:p>
                  </a:txBody>
                  <a:tcPr marT="5715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nl-NL" sz="1200">
                          <a:solidFill>
                            <a:srgbClr val="1A616F"/>
                          </a:solidFill>
                          <a:latin typeface="Arial"/>
                          <a:ea typeface="Arial"/>
                          <a:cs typeface="Arial"/>
                          <a:sym typeface="Arial"/>
                        </a:rPr>
                        <a:t>20</a:t>
                      </a:r>
                      <a:endParaRPr sz="1200">
                        <a:latin typeface="Arial"/>
                        <a:ea typeface="Arial"/>
                        <a:cs typeface="Arial"/>
                        <a:sym typeface="Arial"/>
                      </a:endParaRPr>
                    </a:p>
                  </a:txBody>
                  <a:tcPr marT="8510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0525">
                <a:tc>
                  <a:txBody>
                    <a:bodyPr/>
                    <a:lstStyle/>
                    <a:p>
                      <a:pPr indent="0" lvl="0" marL="293370" marR="0" rtl="0" algn="l">
                        <a:lnSpc>
                          <a:spcPct val="100000"/>
                        </a:lnSpc>
                        <a:spcBef>
                          <a:spcPts val="0"/>
                        </a:spcBef>
                        <a:spcAft>
                          <a:spcPts val="0"/>
                        </a:spcAft>
                        <a:buNone/>
                      </a:pPr>
                      <a:r>
                        <a:rPr b="1" lang="nl-NL" sz="1300">
                          <a:solidFill>
                            <a:srgbClr val="1A616F"/>
                          </a:solidFill>
                          <a:latin typeface="Arial"/>
                          <a:ea typeface="Arial"/>
                          <a:cs typeface="Arial"/>
                          <a:sym typeface="Arial"/>
                        </a:rPr>
                        <a:t>g. </a:t>
                      </a:r>
                      <a:r>
                        <a:rPr b="1" lang="nl-NL" sz="1300">
                          <a:latin typeface="Arial"/>
                          <a:ea typeface="Arial"/>
                          <a:cs typeface="Arial"/>
                          <a:sym typeface="Arial"/>
                        </a:rPr>
                        <a:t>Onderzoeksethiek</a:t>
                      </a:r>
                      <a:endParaRPr sz="1300">
                        <a:latin typeface="Arial"/>
                        <a:ea typeface="Arial"/>
                        <a:cs typeface="Arial"/>
                        <a:sym typeface="Arial"/>
                      </a:endParaRPr>
                    </a:p>
                  </a:txBody>
                  <a:tcPr marT="539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61950" rtl="0" algn="r">
                        <a:lnSpc>
                          <a:spcPct val="100000"/>
                        </a:lnSpc>
                        <a:spcBef>
                          <a:spcPts val="0"/>
                        </a:spcBef>
                        <a:spcAft>
                          <a:spcPts val="0"/>
                        </a:spcAft>
                        <a:buNone/>
                      </a:pPr>
                      <a:r>
                        <a:rPr b="1" lang="nl-NL" sz="1200">
                          <a:solidFill>
                            <a:srgbClr val="1A616F"/>
                          </a:solidFill>
                          <a:latin typeface="Arial"/>
                          <a:ea typeface="Arial"/>
                          <a:cs typeface="Arial"/>
                          <a:sym typeface="Arial"/>
                        </a:rPr>
                        <a:t>25</a:t>
                      </a:r>
                      <a:endParaRPr sz="1200">
                        <a:latin typeface="Arial"/>
                        <a:ea typeface="Arial"/>
                        <a:cs typeface="Arial"/>
                        <a:sym typeface="Arial"/>
                      </a:endParaRPr>
                    </a:p>
                  </a:txBody>
                  <a:tcPr marT="730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62700">
                <a:tc>
                  <a:txBody>
                    <a:bodyPr/>
                    <a:lstStyle/>
                    <a:p>
                      <a:pPr indent="0" lvl="0" marL="256540" marR="0" rtl="0" algn="l">
                        <a:lnSpc>
                          <a:spcPct val="100000"/>
                        </a:lnSpc>
                        <a:spcBef>
                          <a:spcPts val="0"/>
                        </a:spcBef>
                        <a:spcAft>
                          <a:spcPts val="0"/>
                        </a:spcAft>
                        <a:buNone/>
                      </a:pPr>
                      <a:r>
                        <a:rPr b="1" lang="nl-NL" sz="1300">
                          <a:solidFill>
                            <a:srgbClr val="1A616F"/>
                          </a:solidFill>
                          <a:latin typeface="Arial"/>
                          <a:ea typeface="Arial"/>
                          <a:cs typeface="Arial"/>
                          <a:sym typeface="Arial"/>
                        </a:rPr>
                        <a:t>h. </a:t>
                      </a:r>
                      <a:r>
                        <a:rPr b="1" lang="nl-NL" sz="1300">
                          <a:latin typeface="Arial"/>
                          <a:ea typeface="Arial"/>
                          <a:cs typeface="Arial"/>
                          <a:sym typeface="Arial"/>
                        </a:rPr>
                        <a:t>Klassikale gesprekken analyseren: systematische observatie en codering</a:t>
                      </a:r>
                      <a:endParaRPr sz="1300">
                        <a:latin typeface="Arial"/>
                        <a:ea typeface="Arial"/>
                        <a:cs typeface="Arial"/>
                        <a:sym typeface="Arial"/>
                      </a:endParaRPr>
                    </a:p>
                  </a:txBody>
                  <a:tcPr marT="539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79095" rtl="0" algn="r">
                        <a:lnSpc>
                          <a:spcPct val="100000"/>
                        </a:lnSpc>
                        <a:spcBef>
                          <a:spcPts val="0"/>
                        </a:spcBef>
                        <a:spcAft>
                          <a:spcPts val="0"/>
                        </a:spcAft>
                        <a:buNone/>
                      </a:pPr>
                      <a:r>
                        <a:rPr b="1" lang="nl-NL" sz="1200">
                          <a:solidFill>
                            <a:srgbClr val="1A616F"/>
                          </a:solidFill>
                          <a:latin typeface="Arial"/>
                          <a:ea typeface="Arial"/>
                          <a:cs typeface="Arial"/>
                          <a:sym typeface="Arial"/>
                        </a:rPr>
                        <a:t>26</a:t>
                      </a:r>
                      <a:endParaRPr sz="1200">
                        <a:latin typeface="Arial"/>
                        <a:ea typeface="Arial"/>
                        <a:cs typeface="Arial"/>
                        <a:sym typeface="Arial"/>
                      </a:endParaRPr>
                    </a:p>
                  </a:txBody>
                  <a:tcPr marT="7937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3575">
                <a:tc>
                  <a:txBody>
                    <a:bodyPr/>
                    <a:lstStyle/>
                    <a:p>
                      <a:pPr indent="0" lvl="0" marL="0" marR="2203450" rtl="0" algn="r">
                        <a:lnSpc>
                          <a:spcPct val="69000"/>
                        </a:lnSpc>
                        <a:spcBef>
                          <a:spcPts val="0"/>
                        </a:spcBef>
                        <a:spcAft>
                          <a:spcPts val="0"/>
                        </a:spcAft>
                        <a:buNone/>
                      </a:pPr>
                      <a:r>
                        <a:rPr lang="nl-NL" sz="1000">
                          <a:latin typeface="Arial"/>
                          <a:ea typeface="Arial"/>
                          <a:cs typeface="Arial"/>
                          <a:sym typeface="Arial"/>
                        </a:rPr>
                        <a:t>5</a:t>
                      </a:r>
                      <a:endParaRPr/>
                    </a:p>
                    <a:p>
                      <a:pPr indent="0" lvl="0" marL="280670" marR="0" rtl="0" algn="l">
                        <a:lnSpc>
                          <a:spcPct val="101538"/>
                        </a:lnSpc>
                        <a:spcBef>
                          <a:spcPts val="0"/>
                        </a:spcBef>
                        <a:spcAft>
                          <a:spcPts val="0"/>
                        </a:spcAft>
                        <a:buNone/>
                      </a:pPr>
                      <a:r>
                        <a:rPr b="1" lang="nl-NL" sz="1300">
                          <a:solidFill>
                            <a:srgbClr val="1A616F"/>
                          </a:solidFill>
                          <a:latin typeface="Arial"/>
                          <a:ea typeface="Arial"/>
                          <a:cs typeface="Arial"/>
                          <a:sym typeface="Arial"/>
                        </a:rPr>
                        <a:t>i. </a:t>
                      </a:r>
                      <a:r>
                        <a:rPr b="1" lang="nl-NL" sz="1300">
                          <a:latin typeface="Arial"/>
                          <a:ea typeface="Arial"/>
                          <a:cs typeface="Arial"/>
                          <a:sym typeface="Arial"/>
                        </a:rPr>
                        <a:t>Mogelijke toepassingen van T-SEDA</a:t>
                      </a:r>
                      <a:endParaRPr sz="1300">
                        <a:latin typeface="Arial"/>
                        <a:ea typeface="Arial"/>
                        <a:cs typeface="Arial"/>
                        <a:sym typeface="Aria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389255" rtl="0" algn="r">
                        <a:lnSpc>
                          <a:spcPct val="100000"/>
                        </a:lnSpc>
                        <a:spcBef>
                          <a:spcPts val="0"/>
                        </a:spcBef>
                        <a:spcAft>
                          <a:spcPts val="0"/>
                        </a:spcAft>
                        <a:buNone/>
                      </a:pPr>
                      <a:r>
                        <a:rPr b="1" lang="nl-NL" sz="1200">
                          <a:solidFill>
                            <a:srgbClr val="1A616F"/>
                          </a:solidFill>
                          <a:latin typeface="Arial"/>
                          <a:ea typeface="Arial"/>
                          <a:cs typeface="Arial"/>
                          <a:sym typeface="Arial"/>
                        </a:rPr>
                        <a:t>30</a:t>
                      </a:r>
                      <a:endParaRPr sz="1200">
                        <a:latin typeface="Arial"/>
                        <a:ea typeface="Arial"/>
                        <a:cs typeface="Arial"/>
                        <a:sym typeface="Arial"/>
                      </a:endParaRPr>
                    </a:p>
                  </a:txBody>
                  <a:tcPr marT="730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4"/>
          <p:cNvSpPr txBox="1"/>
          <p:nvPr>
            <p:ph type="title"/>
          </p:nvPr>
        </p:nvSpPr>
        <p:spPr>
          <a:xfrm>
            <a:off x="1198510" y="428625"/>
            <a:ext cx="8296379" cy="215444"/>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nl-NL" sz="1400">
                <a:latin typeface="Arial"/>
                <a:ea typeface="Arial"/>
                <a:cs typeface="Arial"/>
                <a:sym typeface="Arial"/>
              </a:rPr>
              <a:t>T-SEDA vertalen en gebruiken in verschillende culturele contexten</a:t>
            </a:r>
            <a:endParaRPr/>
          </a:p>
        </p:txBody>
      </p:sp>
      <p:sp>
        <p:nvSpPr>
          <p:cNvPr id="116" name="Google Shape;116;p14"/>
          <p:cNvSpPr txBox="1"/>
          <p:nvPr>
            <p:ph idx="1" type="body"/>
          </p:nvPr>
        </p:nvSpPr>
        <p:spPr>
          <a:xfrm>
            <a:off x="469900" y="733425"/>
            <a:ext cx="4572002" cy="6463308"/>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0">
            <a:spAutoFit/>
          </a:bodyPr>
          <a:lstStyle/>
          <a:p>
            <a:pPr indent="0" lvl="0" marL="134938" rtl="0" algn="l">
              <a:spcBef>
                <a:spcPts val="0"/>
              </a:spcBef>
              <a:spcAft>
                <a:spcPts val="0"/>
              </a:spcAft>
              <a:buNone/>
            </a:pPr>
            <a:r>
              <a:rPr lang="nl-NL" sz="1200">
                <a:latin typeface="Arial"/>
                <a:ea typeface="Arial"/>
                <a:cs typeface="Arial"/>
                <a:sym typeface="Arial"/>
              </a:rPr>
              <a:t>Ten eerste is T-SEDA beschikbaar voor aanpassing aan uw eigen doeleinden en contexten; voel je vrij om inhoud te bewerken, selecteren en toe te voegen zoals jij dat wilt. Deel uw aanpassingen en feedback alstublieft met het team: t-seda@educ.cam.ac.uk.</a:t>
            </a:r>
            <a:endParaRPr/>
          </a:p>
          <a:p>
            <a:pPr indent="0" lvl="0" marL="134938" rtl="0" algn="l">
              <a:spcBef>
                <a:spcPts val="0"/>
              </a:spcBef>
              <a:spcAft>
                <a:spcPts val="0"/>
              </a:spcAft>
              <a:buNone/>
            </a:pPr>
            <a:r>
              <a:t/>
            </a:r>
            <a:endParaRPr sz="1200">
              <a:latin typeface="Arial"/>
              <a:ea typeface="Arial"/>
              <a:cs typeface="Arial"/>
              <a:sym typeface="Arial"/>
            </a:endParaRPr>
          </a:p>
          <a:p>
            <a:pPr indent="0" lvl="0" marL="134938" rtl="0" algn="l">
              <a:spcBef>
                <a:spcPts val="0"/>
              </a:spcBef>
              <a:spcAft>
                <a:spcPts val="0"/>
              </a:spcAft>
              <a:buNone/>
            </a:pPr>
            <a:r>
              <a:rPr lang="nl-NL" sz="1200">
                <a:latin typeface="Arial"/>
                <a:ea typeface="Arial"/>
                <a:cs typeface="Arial"/>
                <a:sym typeface="Arial"/>
              </a:rPr>
              <a:t>Ten tweede is deze versie van T-SEDA gebaseerd op feedback en advies van mensen die het tot nu toe in verschillende internationale contexten hebben gebruikt – vooral collega's die de toolkit in verschillende talen hebben vertaald: Spaans, Chinees, Frans, Italiaans, Japans, Arabisch, Nederlands en Hebreeuws. Deze vertalingen zijn beschikbaar op de </a:t>
            </a:r>
            <a:r>
              <a:rPr lang="nl-NL" sz="1200" u="sng">
                <a:solidFill>
                  <a:schemeClr val="hlink"/>
                </a:solidFill>
                <a:latin typeface="Arial"/>
                <a:ea typeface="Arial"/>
                <a:cs typeface="Arial"/>
                <a:sym typeface="Arial"/>
                <a:hlinkClick r:id="rId3"/>
              </a:rPr>
              <a:t>T-SEDA-website</a:t>
            </a:r>
            <a:r>
              <a:rPr lang="nl-NL" sz="1200">
                <a:latin typeface="Arial"/>
                <a:ea typeface="Arial"/>
                <a:cs typeface="Arial"/>
                <a:sym typeface="Arial"/>
              </a:rPr>
              <a:t>.</a:t>
            </a:r>
            <a:endParaRPr/>
          </a:p>
          <a:p>
            <a:pPr indent="0" lvl="0" marL="134938" rtl="0" algn="l">
              <a:spcBef>
                <a:spcPts val="0"/>
              </a:spcBef>
              <a:spcAft>
                <a:spcPts val="0"/>
              </a:spcAft>
              <a:buNone/>
            </a:pPr>
            <a:r>
              <a:t/>
            </a:r>
            <a:endParaRPr sz="1200">
              <a:latin typeface="Arial"/>
              <a:ea typeface="Arial"/>
              <a:cs typeface="Arial"/>
              <a:sym typeface="Arial"/>
            </a:endParaRPr>
          </a:p>
          <a:p>
            <a:pPr indent="0" lvl="0" marL="134938" rtl="0" algn="l">
              <a:spcBef>
                <a:spcPts val="0"/>
              </a:spcBef>
              <a:spcAft>
                <a:spcPts val="0"/>
              </a:spcAft>
              <a:buNone/>
            </a:pPr>
            <a:r>
              <a:rPr b="1" lang="nl-NL" sz="1200">
                <a:latin typeface="Arial"/>
                <a:ea typeface="Arial"/>
                <a:cs typeface="Arial"/>
                <a:sym typeface="Arial"/>
              </a:rPr>
              <a:t>Discussies over vertaling hebben ertoe bijgedragen dat T-SEDA, dat grotendeels in de Engelse context werd ontwikkeld door het team van de Universiteit van Cambridge, werd uitgedaagd en uitgebreid na aanvankelijk werk met Mexicaanse collega's. Er zijn verschillende praktische, taalkundige, culturele en professionele kwesties naar voren gekomen:</a:t>
            </a:r>
            <a:endParaRPr/>
          </a:p>
          <a:p>
            <a:pPr indent="-171450" lvl="0" marL="306388" rtl="0" algn="l">
              <a:spcBef>
                <a:spcPts val="0"/>
              </a:spcBef>
              <a:spcAft>
                <a:spcPts val="0"/>
              </a:spcAft>
              <a:buClr>
                <a:schemeClr val="dk1"/>
              </a:buClr>
              <a:buSzPts val="1200"/>
              <a:buFont typeface="Arial"/>
              <a:buChar char="•"/>
            </a:pPr>
            <a:r>
              <a:rPr b="1" lang="nl-NL" sz="1200">
                <a:latin typeface="Arial"/>
                <a:ea typeface="Arial"/>
                <a:cs typeface="Arial"/>
                <a:sym typeface="Arial"/>
              </a:rPr>
              <a:t>Het vertalen kan een reeks fasen omvatten om tot een definitieve versie te komen. </a:t>
            </a:r>
            <a:r>
              <a:rPr lang="nl-NL" sz="1200">
                <a:latin typeface="Arial"/>
                <a:ea typeface="Arial"/>
                <a:cs typeface="Arial"/>
                <a:sym typeface="Arial"/>
              </a:rPr>
              <a:t>Hierbij kan het bijvoorbeeld gaan om het gebruik van vertaaltechnologie of professionele vertaaldiensten, controles en/of proefprojecten met beroepsbeoefenaars, herzieningen en verfijningen. De belangrijkste referentiepunten zijn het begrip van de dialogische praktijk en lokale doeleinden bij het gebruik van T-SEDA voor onderzoek.</a:t>
            </a:r>
            <a:endParaRPr/>
          </a:p>
          <a:p>
            <a:pPr indent="-171450" lvl="0" marL="306388" rtl="0" algn="l">
              <a:spcBef>
                <a:spcPts val="0"/>
              </a:spcBef>
              <a:spcAft>
                <a:spcPts val="0"/>
              </a:spcAft>
              <a:buClr>
                <a:schemeClr val="dk1"/>
              </a:buClr>
              <a:buSzPts val="1200"/>
              <a:buFont typeface="Arial"/>
              <a:buChar char="•"/>
            </a:pPr>
            <a:r>
              <a:rPr b="1" lang="nl-NL" sz="1200">
                <a:latin typeface="Arial"/>
                <a:ea typeface="Arial"/>
                <a:cs typeface="Arial"/>
                <a:sym typeface="Arial"/>
              </a:rPr>
              <a:t>Vertalers moeten hun eigen oordeel vellen over wat lokaal betekenis heeft </a:t>
            </a:r>
            <a:r>
              <a:rPr lang="nl-NL" sz="1200">
                <a:latin typeface="Arial"/>
                <a:ea typeface="Arial"/>
                <a:cs typeface="Arial"/>
                <a:sym typeface="Arial"/>
              </a:rPr>
              <a:t>in de taal van de toolkit. Er kunnen verschillen zijn binnen een taal (inclusief Engels) die in verschillende landen wordt gebruikt, dus lokale aanpassing is belangrijk. Vertalers willen bijvoorbeeld misschien hun eigen coderingsframeworklabels kiezen om lokaal betekenisvoller te zijn.</a:t>
            </a:r>
            <a:endParaRPr sz="1200">
              <a:latin typeface="Arial"/>
              <a:ea typeface="Arial"/>
              <a:cs typeface="Arial"/>
              <a:sym typeface="Arial"/>
            </a:endParaRPr>
          </a:p>
        </p:txBody>
      </p:sp>
      <p:sp>
        <p:nvSpPr>
          <p:cNvPr id="117" name="Google Shape;117;p14"/>
          <p:cNvSpPr txBox="1"/>
          <p:nvPr/>
        </p:nvSpPr>
        <p:spPr>
          <a:xfrm>
            <a:off x="5346700" y="733425"/>
            <a:ext cx="4572002" cy="4388381"/>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0">
            <a:spAutoFit/>
          </a:bodyPr>
          <a:lstStyle/>
          <a:p>
            <a:pPr indent="-161925" lvl="0" marL="269875" marR="0" rtl="0" algn="l">
              <a:lnSpc>
                <a:spcPct val="100000"/>
              </a:lnSpc>
              <a:spcBef>
                <a:spcPts val="0"/>
              </a:spcBef>
              <a:spcAft>
                <a:spcPts val="0"/>
              </a:spcAft>
              <a:buClr>
                <a:srgbClr val="000000"/>
              </a:buClr>
              <a:buSzPts val="1200"/>
              <a:buFont typeface="Arial"/>
              <a:buChar char="•"/>
            </a:pPr>
            <a:r>
              <a:rPr b="1" i="0" lang="nl-NL" sz="1200" u="none" cap="none" strike="noStrike">
                <a:solidFill>
                  <a:srgbClr val="000000"/>
                </a:solidFill>
                <a:latin typeface="Arial"/>
                <a:ea typeface="Arial"/>
                <a:cs typeface="Arial"/>
                <a:sym typeface="Arial"/>
              </a:rPr>
              <a:t>Vertalers hebben enkele algemene taalkundige en culturele factoren benadrukt die aandacht behoeven, </a:t>
            </a:r>
            <a:r>
              <a:rPr b="0" i="0" lang="nl-NL" sz="1200" u="none" cap="none" strike="noStrike">
                <a:solidFill>
                  <a:srgbClr val="000000"/>
                </a:solidFill>
                <a:latin typeface="Arial"/>
                <a:ea typeface="Arial"/>
                <a:cs typeface="Arial"/>
                <a:sym typeface="Arial"/>
              </a:rPr>
              <a:t>zoals het gebruik van figuurlijke woorden (zoals 'build') in het Engels, de verschillende lokale positieve en negatieve interpretaties van woorden als 'challenge', het juiste niveau van formaliteit voor de publiek, en de natuurlijke stroom en leesbaarheid van de taal. Er is een evenwicht nodig tussen het consistente gebruik van technische termen die gebruikelijk zijn in het onderzoeksveld (bijvoorbeeld ‘code’) en de betekenisvolle aanpassing van dergelijke termen voor praktisch gebruik.</a:t>
            </a:r>
            <a:endParaRPr/>
          </a:p>
          <a:p>
            <a:pPr indent="-161925" lvl="0" marL="269875" marR="0" rtl="0" algn="l">
              <a:lnSpc>
                <a:spcPct val="100000"/>
              </a:lnSpc>
              <a:spcBef>
                <a:spcPts val="1100"/>
              </a:spcBef>
              <a:spcAft>
                <a:spcPts val="0"/>
              </a:spcAft>
              <a:buClr>
                <a:srgbClr val="000000"/>
              </a:buClr>
              <a:buSzPts val="1200"/>
              <a:buFont typeface="Arial"/>
              <a:buChar char="•"/>
            </a:pPr>
            <a:r>
              <a:rPr b="1" i="0" lang="nl-NL" sz="1200" u="none" cap="none" strike="noStrike">
                <a:solidFill>
                  <a:srgbClr val="000000"/>
                </a:solidFill>
                <a:latin typeface="Arial"/>
                <a:ea typeface="Arial"/>
                <a:cs typeface="Arial"/>
                <a:sym typeface="Arial"/>
              </a:rPr>
              <a:t>Het gebied van ‘dialogisch leren en onderwijzen’ is behoorlijk divers en er kunnen vraagtekens worden gezet bij het model dat in T-SEDA wordt gepresenteerd. </a:t>
            </a:r>
            <a:r>
              <a:rPr b="0" i="0" lang="nl-NL" sz="1200" u="none" cap="none" strike="noStrike">
                <a:solidFill>
                  <a:srgbClr val="000000"/>
                </a:solidFill>
                <a:latin typeface="Arial"/>
                <a:ea typeface="Arial"/>
                <a:cs typeface="Arial"/>
                <a:sym typeface="Arial"/>
              </a:rPr>
              <a:t>Bredere culturele overtuigingen, sociale normen en onderwijssystemen zijn allemaal relevant voor het ontwikkelen van dialogische praktijken. Andere factoren waarmee u rekening moet houden, zijn onder meer: ​​de vakken in het curriculum, de leeftijd en diversiteit van de studenten, en de stijl van lesgeven. Het verduidelijken van de doeleinden van het gebruik van T-SEDA zal helpen om het effectief aan te passen en te contextualiseren, met de nadruk op wat het meest relevant is. Ben jij bijvoorbeeld geïnteresseerd in praktijkontwikkeling? Academisch onderzoek? Professionele ontwikkeling?</a:t>
            </a:r>
            <a:endParaRPr b="0" i="0" sz="1400" u="none" cap="none" strike="noStrike">
              <a:solidFill>
                <a:srgbClr val="000000"/>
              </a:solidFill>
              <a:latin typeface="Arial"/>
              <a:ea typeface="Arial"/>
              <a:cs typeface="Arial"/>
              <a:sym typeface="Arial"/>
            </a:endParaRPr>
          </a:p>
        </p:txBody>
      </p:sp>
      <p:sp>
        <p:nvSpPr>
          <p:cNvPr id="118" name="Google Shape;118;p14"/>
          <p:cNvSpPr txBox="1"/>
          <p:nvPr/>
        </p:nvSpPr>
        <p:spPr>
          <a:xfrm>
            <a:off x="5346700" y="5333307"/>
            <a:ext cx="4572002" cy="1738938"/>
          </a:xfrm>
          <a:prstGeom prst="rect">
            <a:avLst/>
          </a:prstGeom>
          <a:noFill/>
          <a:ln cap="flat" cmpd="sng" w="31750">
            <a:solidFill>
              <a:srgbClr val="2791A6"/>
            </a:solidFill>
            <a:prstDash val="solid"/>
            <a:round/>
            <a:headEnd len="sm" w="sm" type="none"/>
            <a:tailEnd len="sm" w="sm" type="none"/>
          </a:ln>
        </p:spPr>
        <p:txBody>
          <a:bodyPr anchorCtr="0" anchor="t" bIns="0" lIns="0" spcFirstLastPara="1" rIns="0" wrap="square" tIns="0">
            <a:spAutoFit/>
          </a:bodyPr>
          <a:lstStyle/>
          <a:p>
            <a:pPr indent="-93663" lvl="0" marL="93663" marR="0" rtl="0" algn="l">
              <a:lnSpc>
                <a:spcPct val="100000"/>
              </a:lnSpc>
              <a:spcBef>
                <a:spcPts val="0"/>
              </a:spcBef>
              <a:spcAft>
                <a:spcPts val="0"/>
              </a:spcAft>
              <a:buClr>
                <a:srgbClr val="000000"/>
              </a:buClr>
              <a:buSzPts val="1200"/>
              <a:buFont typeface="Arial"/>
              <a:buNone/>
            </a:pPr>
            <a:r>
              <a:rPr b="0" i="0" lang="nl-NL" sz="1200" u="none" cap="none" strike="noStrike">
                <a:solidFill>
                  <a:srgbClr val="000000"/>
                </a:solidFill>
                <a:latin typeface="Arial"/>
                <a:ea typeface="Arial"/>
                <a:cs typeface="Arial"/>
                <a:sym typeface="Arial"/>
              </a:rPr>
              <a:t> </a:t>
            </a:r>
            <a:r>
              <a:rPr b="1" i="0" lang="nl-NL" sz="1200" u="none" cap="none" strike="noStrike">
                <a:solidFill>
                  <a:srgbClr val="000000"/>
                </a:solidFill>
                <a:latin typeface="Arial"/>
                <a:ea typeface="Arial"/>
                <a:cs typeface="Arial"/>
                <a:sym typeface="Arial"/>
              </a:rPr>
              <a:t>Er moeten onvermijdelijk beslissingen worden genomen en er zullen waarschijnlijk enige spanningen zijn, aangezien vertalingen intrinsiek onnauwkeurig zijn. </a:t>
            </a:r>
            <a:r>
              <a:rPr b="0" i="0" lang="nl-NL" sz="1200" u="none" cap="none" strike="noStrike">
                <a:solidFill>
                  <a:srgbClr val="000000"/>
                </a:solidFill>
                <a:latin typeface="Arial"/>
                <a:ea typeface="Arial"/>
                <a:cs typeface="Arial"/>
                <a:sym typeface="Arial"/>
              </a:rPr>
              <a:t>Bestaat er bijvoorbeeld een afweging tussen lokaal gebruik in één context en bredere standaardisatie? Hoe taalkundig ‘nauwkeurig’ moet een vertaling zijn?</a:t>
            </a:r>
            <a:endParaRPr/>
          </a:p>
          <a:p>
            <a:pPr indent="-93663" lvl="0" marL="93663" marR="0" rtl="0" algn="l">
              <a:lnSpc>
                <a:spcPct val="100000"/>
              </a:lnSpc>
              <a:spcBef>
                <a:spcPts val="600"/>
              </a:spcBef>
              <a:spcAft>
                <a:spcPts val="0"/>
              </a:spcAft>
              <a:buClr>
                <a:srgbClr val="000000"/>
              </a:buClr>
              <a:buSzPts val="1200"/>
              <a:buFont typeface="Arial"/>
              <a:buNone/>
            </a:pPr>
            <a:r>
              <a:rPr b="0" i="0" lang="nl-NL" sz="1200" u="none" cap="none" strike="noStrike">
                <a:solidFill>
                  <a:srgbClr val="000000"/>
                </a:solidFill>
                <a:latin typeface="Arial"/>
                <a:ea typeface="Arial"/>
                <a:cs typeface="Arial"/>
                <a:sym typeface="Arial"/>
              </a:rPr>
              <a:t>  </a:t>
            </a:r>
            <a:r>
              <a:rPr b="1" i="0" lang="nl-NL" sz="1200" u="none" cap="none" strike="noStrike">
                <a:solidFill>
                  <a:srgbClr val="000000"/>
                </a:solidFill>
                <a:latin typeface="Arial"/>
                <a:ea typeface="Arial"/>
                <a:cs typeface="Arial"/>
                <a:sym typeface="Arial"/>
              </a:rPr>
              <a:t>We hopen T-SEDA in verschillende internationale contexten te kunnen blijven gebruiken, ervaringen uit te wisselen en het samen verder te ontwikkelen.</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5"/>
          <p:cNvSpPr/>
          <p:nvPr/>
        </p:nvSpPr>
        <p:spPr>
          <a:xfrm>
            <a:off x="4396390" y="2390775"/>
            <a:ext cx="5562600" cy="2781300"/>
          </a:xfrm>
          <a:prstGeom prst="wedgeRoundRectCallout">
            <a:avLst>
              <a:gd fmla="val -39976" name="adj1"/>
              <a:gd fmla="val 68971" name="adj2"/>
              <a:gd fmla="val 16667" name="adj3"/>
            </a:avLst>
          </a:prstGeom>
          <a:solidFill>
            <a:srgbClr val="2E6A7B"/>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5"/>
          <p:cNvSpPr txBox="1"/>
          <p:nvPr/>
        </p:nvSpPr>
        <p:spPr>
          <a:xfrm>
            <a:off x="4675790" y="2486198"/>
            <a:ext cx="5029200" cy="2590453"/>
          </a:xfrm>
          <a:prstGeom prst="rect">
            <a:avLst/>
          </a:prstGeom>
          <a:noFill/>
          <a:ln>
            <a:noFill/>
          </a:ln>
        </p:spPr>
        <p:txBody>
          <a:bodyPr anchorCtr="0" anchor="t" bIns="0" lIns="0" spcFirstLastPara="1" rIns="0" wrap="square" tIns="0">
            <a:spAutoFit/>
          </a:bodyPr>
          <a:lstStyle/>
          <a:p>
            <a:pPr indent="-635" lvl="0" marL="12700" marR="5080" rtl="0" algn="l">
              <a:spcBef>
                <a:spcPts val="0"/>
              </a:spcBef>
              <a:spcAft>
                <a:spcPts val="0"/>
              </a:spcAft>
              <a:buNone/>
            </a:pPr>
            <a:r>
              <a:rPr b="1" lang="nl-NL" sz="1600">
                <a:solidFill>
                  <a:schemeClr val="lt1"/>
                </a:solidFill>
                <a:latin typeface="Arimo"/>
                <a:ea typeface="Arimo"/>
                <a:cs typeface="Arimo"/>
                <a:sym typeface="Arimo"/>
              </a:rPr>
              <a:t>In dialoog luisteren deelnemers naar elkaar, dragen ze bij door hun ideeën te delen, hun bijdragen te rechtvaardigen en zich bezig te houden met de mening van anderen.</a:t>
            </a:r>
            <a:br>
              <a:rPr b="1" lang="nl-NL" sz="1600">
                <a:solidFill>
                  <a:schemeClr val="lt1"/>
                </a:solidFill>
                <a:latin typeface="Arimo"/>
                <a:ea typeface="Arimo"/>
                <a:cs typeface="Arimo"/>
                <a:sym typeface="Arimo"/>
              </a:rPr>
            </a:br>
            <a:r>
              <a:rPr b="1" lang="nl-NL" sz="1600">
                <a:solidFill>
                  <a:schemeClr val="lt1"/>
                </a:solidFill>
                <a:latin typeface="Arimo"/>
                <a:ea typeface="Arimo"/>
                <a:cs typeface="Arimo"/>
                <a:sym typeface="Arimo"/>
              </a:rPr>
              <a:t>In het bijzonder verkennen en evalueren ze verschillende perspectieven en redenen. Relevante vragen en bijdragen worden gekoppeld tussen sprekers, waardoor kennis collectief kan worden opgebouwd binnen een les of over een reeks onderling verbonden lessen.</a:t>
            </a:r>
            <a:endParaRPr b="1" sz="1600">
              <a:solidFill>
                <a:schemeClr val="lt1"/>
              </a:solidFill>
              <a:latin typeface="Arimo"/>
              <a:ea typeface="Arimo"/>
              <a:cs typeface="Arimo"/>
              <a:sym typeface="Arimo"/>
            </a:endParaRPr>
          </a:p>
        </p:txBody>
      </p:sp>
      <p:sp>
        <p:nvSpPr>
          <p:cNvPr id="126" name="Google Shape;126;p15"/>
          <p:cNvSpPr/>
          <p:nvPr/>
        </p:nvSpPr>
        <p:spPr>
          <a:xfrm>
            <a:off x="1041400" y="767580"/>
            <a:ext cx="5029200" cy="838200"/>
          </a:xfrm>
          <a:prstGeom prst="wedgeRoundRectCallout">
            <a:avLst>
              <a:gd fmla="val -1725" name="adj1"/>
              <a:gd fmla="val 86011" name="adj2"/>
              <a:gd fmla="val 16667" name="adj3"/>
            </a:avLst>
          </a:prstGeom>
          <a:solidFill>
            <a:srgbClr val="2E6A7B"/>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5"/>
          <p:cNvSpPr txBox="1"/>
          <p:nvPr/>
        </p:nvSpPr>
        <p:spPr>
          <a:xfrm>
            <a:off x="1270000" y="1038225"/>
            <a:ext cx="5029200" cy="492443"/>
          </a:xfrm>
          <a:prstGeom prst="rect">
            <a:avLst/>
          </a:prstGeom>
          <a:noFill/>
          <a:ln>
            <a:noFill/>
          </a:ln>
        </p:spPr>
        <p:txBody>
          <a:bodyPr anchorCtr="0" anchor="t" bIns="0" lIns="0" spcFirstLastPara="1" rIns="0" wrap="square" tIns="0">
            <a:spAutoFit/>
          </a:bodyPr>
          <a:lstStyle/>
          <a:p>
            <a:pPr indent="0" lvl="0" marL="12700" marR="0" rtl="0" algn="just">
              <a:lnSpc>
                <a:spcPct val="100000"/>
              </a:lnSpc>
              <a:spcBef>
                <a:spcPts val="0"/>
              </a:spcBef>
              <a:spcAft>
                <a:spcPts val="0"/>
              </a:spcAft>
              <a:buNone/>
            </a:pPr>
            <a:r>
              <a:rPr b="1" lang="nl-NL" sz="1600">
                <a:solidFill>
                  <a:schemeClr val="lt1"/>
                </a:solidFill>
                <a:latin typeface="Arial"/>
                <a:ea typeface="Arial"/>
                <a:cs typeface="Arial"/>
                <a:sym typeface="Arial"/>
              </a:rPr>
              <a:t>Wat bedoelen we met educatieve dialoog?</a:t>
            </a:r>
            <a:br>
              <a:rPr b="1" lang="nl-NL" sz="1600">
                <a:solidFill>
                  <a:schemeClr val="lt1"/>
                </a:solidFill>
                <a:latin typeface="Arial"/>
                <a:ea typeface="Arial"/>
                <a:cs typeface="Arial"/>
                <a:sym typeface="Arial"/>
              </a:rPr>
            </a:br>
            <a:endParaRPr sz="1600">
              <a:solidFill>
                <a:schemeClr val="lt1"/>
              </a:solidFill>
              <a:latin typeface="Arial"/>
              <a:ea typeface="Arial"/>
              <a:cs typeface="Arial"/>
              <a:sym typeface="Arial"/>
            </a:endParaRPr>
          </a:p>
        </p:txBody>
      </p:sp>
      <p:sp>
        <p:nvSpPr>
          <p:cNvPr id="128" name="Google Shape;128;p15"/>
          <p:cNvSpPr txBox="1"/>
          <p:nvPr/>
        </p:nvSpPr>
        <p:spPr>
          <a:xfrm>
            <a:off x="1174750" y="2858095"/>
            <a:ext cx="16002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b="1" lang="nl-NL" sz="1800">
                <a:solidFill>
                  <a:schemeClr val="dk1"/>
                </a:solidFill>
                <a:highlight>
                  <a:srgbClr val="00FFFF"/>
                </a:highlight>
                <a:latin typeface="Calibri"/>
                <a:ea typeface="Calibri"/>
                <a:cs typeface="Calibri"/>
                <a:sym typeface="Calibri"/>
              </a:rPr>
            </a:br>
            <a:endParaRPr b="1" sz="1800">
              <a:solidFill>
                <a:schemeClr val="dk1"/>
              </a:solidFill>
              <a:highlight>
                <a:srgbClr val="00FFFF"/>
              </a:highlight>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