
<file path=[Content_Types].xml><?xml version="1.0" encoding="utf-8"?>
<Types xmlns="http://schemas.openxmlformats.org/package/2006/content-types">
  <Default Extension="docx" ContentType="application/vnd.openxmlformats-officedocument.wordprocessingml.document"/>
  <Default Extension="emf" ContentType="image/x-emf"/>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318" r:id="rId3"/>
    <p:sldId id="257" r:id="rId4"/>
    <p:sldId id="319" r:id="rId5"/>
    <p:sldId id="258" r:id="rId6"/>
    <p:sldId id="259" r:id="rId7"/>
    <p:sldId id="260" r:id="rId8"/>
    <p:sldId id="320" r:id="rId9"/>
    <p:sldId id="314" r:id="rId10"/>
    <p:sldId id="261" r:id="rId11"/>
    <p:sldId id="262" r:id="rId12"/>
    <p:sldId id="263" r:id="rId13"/>
    <p:sldId id="264" r:id="rId14"/>
    <p:sldId id="265" r:id="rId15"/>
    <p:sldId id="316" r:id="rId16"/>
    <p:sldId id="321" r:id="rId17"/>
    <p:sldId id="267" r:id="rId18"/>
    <p:sldId id="315" r:id="rId19"/>
    <p:sldId id="269" r:id="rId20"/>
    <p:sldId id="270" r:id="rId21"/>
    <p:sldId id="271" r:id="rId22"/>
    <p:sldId id="272" r:id="rId23"/>
    <p:sldId id="273" r:id="rId24"/>
    <p:sldId id="275" r:id="rId25"/>
    <p:sldId id="276" r:id="rId26"/>
    <p:sldId id="277" r:id="rId27"/>
    <p:sldId id="323" r:id="rId28"/>
    <p:sldId id="279" r:id="rId29"/>
    <p:sldId id="280" r:id="rId30"/>
    <p:sldId id="322"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2020C0E-B576-8F26-A880-3940B415D3CE}" name="Haydeé Ceballos" initials="HC" userId="S::haydee.ceballos@hu.nl::dd6afafb-c2fb-4ac9-bf16-de66bdb99aab" providerId="AD"/>
  <p188:author id="{0855E68D-DA17-43E1-E496-6BBC4C07E520}" name="Sara Hennessy" initials="SH" userId="S::sch30@cam.ac.uk::995640b1-458a-4726-8369-8a206e502323" providerId="AD"/>
  <p188:author id="{8C4C9AEC-8B9E-52A3-D755-B81F50AF1A73}" name="Maria McElroy" initials="MM" userId="S::mlm50@hughes.cam.ac.uk::2e9369e1-284e-49fd-9da9-c8e44615391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D600"/>
    <a:srgbClr val="FFDC09"/>
    <a:srgbClr val="FFE02C"/>
    <a:srgbClr val="E26B68"/>
    <a:srgbClr val="DE3500"/>
    <a:srgbClr val="CC3300"/>
    <a:srgbClr val="2791A6"/>
    <a:srgbClr val="F57E1B"/>
    <a:srgbClr val="F6882E"/>
    <a:srgbClr val="1A61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Stijl, licht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06" autoAdjust="0"/>
    <p:restoredTop sz="94571" autoAdjust="0"/>
  </p:normalViewPr>
  <p:slideViewPr>
    <p:cSldViewPr>
      <p:cViewPr varScale="1">
        <p:scale>
          <a:sx n="100" d="100"/>
          <a:sy n="100" d="100"/>
        </p:scale>
        <p:origin x="992" y="168"/>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104" d="100"/>
          <a:sy n="104" d="100"/>
        </p:scale>
        <p:origin x="2072"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10:38.194" v="18" actId="13926"/>
      <pc:docMkLst>
        <pc:docMk/>
      </pc:docMkLst>
      <pc:sldChg chg="addSp delSp modSp mod">
        <pc:chgData name="Sara Hennessy" userId="995640b1-458a-4726-8369-8a206e502323" providerId="ADAL" clId="{0F9D1C13-32B3-5690-B692-8F1B06A818E0}" dt="2026-03-30T19:31:03.465" v="3" actId="1038"/>
        <pc:sldMkLst>
          <pc:docMk/>
          <pc:sldMk cId="0" sldId="256"/>
        </pc:sldMkLst>
        <pc:spChg chg="add mod">
          <ac:chgData name="Sara Hennessy" userId="995640b1-458a-4726-8369-8a206e502323" providerId="ADAL" clId="{0F9D1C13-32B3-5690-B692-8F1B06A818E0}" dt="2026-03-30T19:31:03.465" v="3" actId="1038"/>
          <ac:spMkLst>
            <pc:docMk/>
            <pc:sldMk cId="0" sldId="256"/>
            <ac:spMk id="2" creationId="{69E7942B-AF4E-A5E1-E472-107AA6509D43}"/>
          </ac:spMkLst>
        </pc:spChg>
      </pc:sldChg>
      <pc:sldChg chg="modSp mod">
        <pc:chgData name="Sara Hennessy" userId="995640b1-458a-4726-8369-8a206e502323" providerId="ADAL" clId="{0F9D1C13-32B3-5690-B692-8F1B06A818E0}" dt="2026-04-18T17:08:27.618" v="5" actId="20577"/>
        <pc:sldMkLst>
          <pc:docMk/>
          <pc:sldMk cId="0" sldId="257"/>
        </pc:sldMkLst>
        <pc:spChg chg="mod">
          <ac:chgData name="Sara Hennessy" userId="995640b1-458a-4726-8369-8a206e502323" providerId="ADAL" clId="{0F9D1C13-32B3-5690-B692-8F1B06A818E0}" dt="2026-04-18T17:08:27.618" v="5" actId="20577"/>
          <ac:spMkLst>
            <pc:docMk/>
            <pc:sldMk cId="0" sldId="257"/>
            <ac:spMk id="2" creationId="{00000000-0000-0000-0000-000000000000}"/>
          </ac:spMkLst>
        </pc:spChg>
      </pc:sldChg>
      <pc:sldChg chg="modSp mod">
        <pc:chgData name="Sara Hennessy" userId="995640b1-458a-4726-8369-8a206e502323" providerId="ADAL" clId="{0F9D1C13-32B3-5690-B692-8F1B06A818E0}" dt="2026-04-18T17:10:38.194" v="18" actId="13926"/>
        <pc:sldMkLst>
          <pc:docMk/>
          <pc:sldMk cId="0" sldId="259"/>
        </pc:sldMkLst>
        <pc:spChg chg="mod">
          <ac:chgData name="Sara Hennessy" userId="995640b1-458a-4726-8369-8a206e502323" providerId="ADAL" clId="{0F9D1C13-32B3-5690-B692-8F1B06A818E0}" dt="2026-04-18T17:10:38.194" v="18" actId="13926"/>
          <ac:spMkLst>
            <pc:docMk/>
            <pc:sldMk cId="0" sldId="259"/>
            <ac:spMk id="3" creationId="{00000000-0000-0000-0000-000000000000}"/>
          </ac:spMkLst>
        </pc:spChg>
      </pc:sldChg>
      <pc:sldChg chg="modSp mod">
        <pc:chgData name="Sara Hennessy" userId="995640b1-458a-4726-8369-8a206e502323" providerId="ADAL" clId="{0F9D1C13-32B3-5690-B692-8F1B06A818E0}" dt="2026-04-18T17:09:42.254" v="12" actId="20577"/>
        <pc:sldMkLst>
          <pc:docMk/>
          <pc:sldMk cId="0" sldId="261"/>
        </pc:sldMkLst>
        <pc:spChg chg="mod">
          <ac:chgData name="Sara Hennessy" userId="995640b1-458a-4726-8369-8a206e502323" providerId="ADAL" clId="{0F9D1C13-32B3-5690-B692-8F1B06A818E0}" dt="2026-04-18T17:09:42.254" v="12" actId="20577"/>
          <ac:spMkLst>
            <pc:docMk/>
            <pc:sldMk cId="0" sldId="261"/>
            <ac:spMk id="7" creationId="{00000000-0000-0000-0000-000000000000}"/>
          </ac:spMkLst>
        </pc:spChg>
      </pc:sldChg>
      <pc:sldChg chg="modSp">
        <pc:chgData name="Sara Hennessy" userId="995640b1-458a-4726-8369-8a206e502323" providerId="ADAL" clId="{0F9D1C13-32B3-5690-B692-8F1B06A818E0}" dt="2026-03-30T19:30:29.572" v="0"/>
        <pc:sldMkLst>
          <pc:docMk/>
          <pc:sldMk cId="0" sldId="285"/>
        </pc:sldMkLst>
        <pc:spChg chg="mod">
          <ac:chgData name="Sara Hennessy" userId="995640b1-458a-4726-8369-8a206e502323" providerId="ADAL" clId="{0F9D1C13-32B3-5690-B692-8F1B06A818E0}" dt="2026-03-30T19:30:29.572" v="0"/>
          <ac:spMkLst>
            <pc:docMk/>
            <pc:sldMk cId="0" sldId="285"/>
            <ac:spMk id="4" creationId="{00000000-0000-0000-0000-000000000000}"/>
          </ac:spMkLst>
        </pc:spChg>
      </pc:sldChg>
      <pc:sldChg chg="modSp mod">
        <pc:chgData name="Sara Hennessy" userId="995640b1-458a-4726-8369-8a206e502323" providerId="ADAL" clId="{0F9D1C13-32B3-5690-B692-8F1B06A818E0}" dt="2026-04-18T17:09:08.435" v="10" actId="20577"/>
        <pc:sldMkLst>
          <pc:docMk/>
          <pc:sldMk cId="0" sldId="291"/>
        </pc:sldMkLst>
        <pc:spChg chg="mod">
          <ac:chgData name="Sara Hennessy" userId="995640b1-458a-4726-8369-8a206e502323" providerId="ADAL" clId="{0F9D1C13-32B3-5690-B692-8F1B06A818E0}" dt="2026-04-18T17:09:08.435" v="10" actId="20577"/>
          <ac:spMkLst>
            <pc:docMk/>
            <pc:sldMk cId="0" sldId="291"/>
            <ac:spMk id="8" creationId="{DF41F3A5-AE20-C845-9C88-EE80601281E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3CF2F1-299A-4ACC-801D-6593B92EA7E2}"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nl-NL"/>
        </a:p>
      </dgm:t>
    </dgm:pt>
    <dgm:pt modelId="{26D07EFE-9B4E-4C57-BB74-FD5A106BAA45}">
      <dgm:prSet phldrT="[Tekst]" custT="1"/>
      <dgm:spPr/>
      <dgm:t>
        <a:bodyPr/>
        <a:lstStyle/>
        <a:p>
          <a:r>
            <a:rPr lang="nl-NL" sz="2400" b="1" dirty="0"/>
            <a:t>Tool 1</a:t>
          </a:r>
        </a:p>
        <a:p>
          <a:r>
            <a:rPr lang="nl-NL" sz="1400" b="0" dirty="0"/>
            <a:t>Schema beginsituatie</a:t>
          </a:r>
        </a:p>
      </dgm:t>
    </dgm:pt>
    <dgm:pt modelId="{DDD1EB5C-1A66-4FA9-811C-C4F9FD4962DB}" type="parTrans" cxnId="{44B11FF9-12C6-4FE7-8BA7-429A734FF86F}">
      <dgm:prSet/>
      <dgm:spPr/>
      <dgm:t>
        <a:bodyPr/>
        <a:lstStyle/>
        <a:p>
          <a:endParaRPr lang="nl-NL"/>
        </a:p>
      </dgm:t>
    </dgm:pt>
    <dgm:pt modelId="{68C511BF-CADE-4408-8737-D1289CCD9A92}" type="sibTrans" cxnId="{44B11FF9-12C6-4FE7-8BA7-429A734FF86F}">
      <dgm:prSet/>
      <dgm:spPr/>
      <dgm:t>
        <a:bodyPr/>
        <a:lstStyle/>
        <a:p>
          <a:endParaRPr lang="nl-NL"/>
        </a:p>
      </dgm:t>
    </dgm:pt>
    <dgm:pt modelId="{00E2366D-1567-4B56-A7CC-076AABAC017A}">
      <dgm:prSet phldrT="[Tekst]"/>
      <dgm:spPr>
        <a:solidFill>
          <a:schemeClr val="accent3">
            <a:lumMod val="60000"/>
            <a:lumOff val="40000"/>
            <a:alpha val="90000"/>
          </a:schemeClr>
        </a:solidFill>
      </dgm:spPr>
      <dgm:t>
        <a:bodyPr/>
        <a:lstStyle/>
        <a:p>
          <a:pPr algn="l"/>
          <a:r>
            <a:rPr lang="nl-NL"/>
            <a:t>Begin door </a:t>
          </a:r>
          <a:r>
            <a:rPr lang="nl-NL" b="1"/>
            <a:t>systematisch</a:t>
          </a:r>
          <a:r>
            <a:rPr lang="nl-NL"/>
            <a:t> te kijken en na te denken over je huidige praktijk.</a:t>
          </a:r>
        </a:p>
      </dgm:t>
    </dgm:pt>
    <dgm:pt modelId="{19440C85-5EA7-492E-AA8D-1807E616274E}" type="parTrans" cxnId="{1701A834-9D14-44F2-A5DD-D613F740CBE4}">
      <dgm:prSet/>
      <dgm:spPr/>
      <dgm:t>
        <a:bodyPr/>
        <a:lstStyle/>
        <a:p>
          <a:endParaRPr lang="nl-NL"/>
        </a:p>
      </dgm:t>
    </dgm:pt>
    <dgm:pt modelId="{EBC0150A-61C5-43FA-8569-7FD8AA8FE386}" type="sibTrans" cxnId="{1701A834-9D14-44F2-A5DD-D613F740CBE4}">
      <dgm:prSet/>
      <dgm:spPr/>
      <dgm:t>
        <a:bodyPr/>
        <a:lstStyle/>
        <a:p>
          <a:endParaRPr lang="nl-NL"/>
        </a:p>
      </dgm:t>
    </dgm:pt>
    <dgm:pt modelId="{FD4771A2-34B5-44F1-9674-CCF6E39537F4}">
      <dgm:prSet phldrT="[Tekst]"/>
      <dgm:spPr>
        <a:solidFill>
          <a:schemeClr val="bg2">
            <a:lumMod val="20000"/>
            <a:lumOff val="80000"/>
            <a:alpha val="90000"/>
          </a:schemeClr>
        </a:solidFill>
      </dgm:spPr>
      <dgm:t>
        <a:bodyPr/>
        <a:lstStyle/>
        <a:p>
          <a:pPr algn="l"/>
          <a:r>
            <a:rPr lang="nl-NL" dirty="0"/>
            <a:t>Goede onderzoeken beginnen met het identificeren van problematische, raadselachtige of interessante aspecten van de praktijk. Dit helpt om erachter te komen waar je onderzoek (of inkijkje)op wil richten.</a:t>
          </a:r>
        </a:p>
      </dgm:t>
    </dgm:pt>
    <dgm:pt modelId="{9DC81D22-2B06-4D52-ACE2-8B937F5EF7B0}" type="parTrans" cxnId="{3F40DCE1-3726-4696-8260-9AF69152CF26}">
      <dgm:prSet/>
      <dgm:spPr/>
      <dgm:t>
        <a:bodyPr/>
        <a:lstStyle/>
        <a:p>
          <a:endParaRPr lang="nl-NL"/>
        </a:p>
      </dgm:t>
    </dgm:pt>
    <dgm:pt modelId="{A92B48AE-92B6-4953-A22D-8B3CBDD8D269}" type="sibTrans" cxnId="{3F40DCE1-3726-4696-8260-9AF69152CF26}">
      <dgm:prSet/>
      <dgm:spPr/>
      <dgm:t>
        <a:bodyPr/>
        <a:lstStyle/>
        <a:p>
          <a:endParaRPr lang="nl-NL"/>
        </a:p>
      </dgm:t>
    </dgm:pt>
    <dgm:pt modelId="{DC1F9BA5-EC4C-47D7-9E7D-B99F442B0D3A}">
      <dgm:prSet phldrT="[Tekst]" custT="1"/>
      <dgm:spPr/>
      <dgm:t>
        <a:bodyPr/>
        <a:lstStyle/>
        <a:p>
          <a:r>
            <a:rPr lang="nl-NL" sz="2400" b="1"/>
            <a:t>Tool 2</a:t>
          </a:r>
        </a:p>
        <a:p>
          <a:r>
            <a:rPr lang="nl-NL" sz="1400"/>
            <a:t>Reflectieve cyclus voor onderzoek in de klas</a:t>
          </a:r>
        </a:p>
      </dgm:t>
    </dgm:pt>
    <dgm:pt modelId="{18977A51-1CBD-442F-BC44-06E67BD6AE96}" type="parTrans" cxnId="{84E3B62F-F2F7-4636-A0CB-B7D562B08BC3}">
      <dgm:prSet/>
      <dgm:spPr/>
      <dgm:t>
        <a:bodyPr/>
        <a:lstStyle/>
        <a:p>
          <a:endParaRPr lang="nl-NL"/>
        </a:p>
      </dgm:t>
    </dgm:pt>
    <dgm:pt modelId="{63D6790C-62CB-4DEE-94D7-2FCE4259764D}" type="sibTrans" cxnId="{84E3B62F-F2F7-4636-A0CB-B7D562B08BC3}">
      <dgm:prSet/>
      <dgm:spPr/>
      <dgm:t>
        <a:bodyPr/>
        <a:lstStyle/>
        <a:p>
          <a:endParaRPr lang="nl-NL"/>
        </a:p>
      </dgm:t>
    </dgm:pt>
    <dgm:pt modelId="{193A26DB-2323-406E-B748-B041BC0E81AC}">
      <dgm:prSet phldrT="[Tekst]"/>
      <dgm:spPr>
        <a:solidFill>
          <a:schemeClr val="accent3">
            <a:lumMod val="60000"/>
            <a:lumOff val="40000"/>
            <a:alpha val="90000"/>
          </a:schemeClr>
        </a:solidFill>
      </dgm:spPr>
      <dgm:t>
        <a:bodyPr/>
        <a:lstStyle/>
        <a:p>
          <a:pPr algn="l"/>
          <a:r>
            <a:rPr lang="nl-NL"/>
            <a:t>Gebruik een stapsgewijze reflectieve cyclus om je praktijk te transformeren en houd bij hoe dit gebeurt.</a:t>
          </a:r>
        </a:p>
      </dgm:t>
    </dgm:pt>
    <dgm:pt modelId="{41CC933C-5921-40D0-9F81-6E0DED835427}" type="parTrans" cxnId="{609A8021-50C8-4461-912E-174B27AC1805}">
      <dgm:prSet/>
      <dgm:spPr/>
      <dgm:t>
        <a:bodyPr/>
        <a:lstStyle/>
        <a:p>
          <a:endParaRPr lang="nl-NL"/>
        </a:p>
      </dgm:t>
    </dgm:pt>
    <dgm:pt modelId="{FA761516-7A14-48B4-A7ED-F9C01760120C}" type="sibTrans" cxnId="{609A8021-50C8-4461-912E-174B27AC1805}">
      <dgm:prSet/>
      <dgm:spPr/>
      <dgm:t>
        <a:bodyPr/>
        <a:lstStyle/>
        <a:p>
          <a:endParaRPr lang="nl-NL"/>
        </a:p>
      </dgm:t>
    </dgm:pt>
    <dgm:pt modelId="{8CC70B16-5FC1-4F62-8964-4160C8DE92B1}">
      <dgm:prSet phldrT="[Tekst]"/>
      <dgm:spPr>
        <a:solidFill>
          <a:schemeClr val="bg2">
            <a:lumMod val="20000"/>
            <a:lumOff val="80000"/>
            <a:alpha val="90000"/>
          </a:schemeClr>
        </a:solidFill>
      </dgm:spPr>
      <dgm:t>
        <a:bodyPr/>
        <a:lstStyle/>
        <a:p>
          <a:r>
            <a:rPr lang="nl-NL" dirty="0"/>
            <a:t>Deze gids leidt de docent door het proces van het opzetten van een onderzoek naar de dialoog in eigen klas. </a:t>
          </a:r>
        </a:p>
      </dgm:t>
    </dgm:pt>
    <dgm:pt modelId="{CC498BB8-66B3-4BDE-BD7F-11E43F794646}" type="parTrans" cxnId="{2CA63CAE-AC3B-4157-8A59-A10FB660CB3F}">
      <dgm:prSet/>
      <dgm:spPr/>
      <dgm:t>
        <a:bodyPr/>
        <a:lstStyle/>
        <a:p>
          <a:endParaRPr lang="nl-NL"/>
        </a:p>
      </dgm:t>
    </dgm:pt>
    <dgm:pt modelId="{CE29C361-33A5-43FA-B3CC-455978D3354C}" type="sibTrans" cxnId="{2CA63CAE-AC3B-4157-8A59-A10FB660CB3F}">
      <dgm:prSet/>
      <dgm:spPr/>
      <dgm:t>
        <a:bodyPr/>
        <a:lstStyle/>
        <a:p>
          <a:endParaRPr lang="nl-NL"/>
        </a:p>
      </dgm:t>
    </dgm:pt>
    <dgm:pt modelId="{DA457BA3-6925-43FB-836A-C8E331A65A10}">
      <dgm:prSet phldrT="[Tekst]" custT="1"/>
      <dgm:spPr/>
      <dgm:t>
        <a:bodyPr/>
        <a:lstStyle/>
        <a:p>
          <a:r>
            <a:rPr lang="nl-NL" sz="2400" b="1"/>
            <a:t>Tool 3</a:t>
          </a:r>
        </a:p>
        <a:p>
          <a:r>
            <a:rPr lang="nl-NL" sz="1700"/>
            <a:t>Coderingsschema </a:t>
          </a:r>
        </a:p>
      </dgm:t>
    </dgm:pt>
    <dgm:pt modelId="{E46C5EE8-B3C8-41BA-9C74-4874094FD4D8}" type="parTrans" cxnId="{E6549135-B7CB-408F-B170-1AD709BF6157}">
      <dgm:prSet/>
      <dgm:spPr/>
      <dgm:t>
        <a:bodyPr/>
        <a:lstStyle/>
        <a:p>
          <a:endParaRPr lang="nl-NL"/>
        </a:p>
      </dgm:t>
    </dgm:pt>
    <dgm:pt modelId="{B77ACF15-2E09-4837-A03C-51AD934E4C4D}" type="sibTrans" cxnId="{E6549135-B7CB-408F-B170-1AD709BF6157}">
      <dgm:prSet/>
      <dgm:spPr/>
      <dgm:t>
        <a:bodyPr/>
        <a:lstStyle/>
        <a:p>
          <a:endParaRPr lang="nl-NL"/>
        </a:p>
      </dgm:t>
    </dgm:pt>
    <dgm:pt modelId="{B929471E-E8B9-40B2-9E76-A046B5DDAF7F}">
      <dgm:prSet phldrT="[Tekst]"/>
      <dgm:spPr>
        <a:solidFill>
          <a:schemeClr val="accent3">
            <a:lumMod val="60000"/>
            <a:lumOff val="40000"/>
            <a:alpha val="90000"/>
          </a:schemeClr>
        </a:solidFill>
      </dgm:spPr>
      <dgm:t>
        <a:bodyPr/>
        <a:lstStyle/>
        <a:p>
          <a:pPr algn="l"/>
          <a:r>
            <a:rPr lang="nl-NL"/>
            <a:t>Identificeer momenten van hoge kwaliteit in de dialoog en de voorwaarden die deze creëren</a:t>
          </a:r>
        </a:p>
      </dgm:t>
    </dgm:pt>
    <dgm:pt modelId="{DCAC5C6A-376F-4E41-A9C5-9A446CB713C6}" type="parTrans" cxnId="{C605964A-FE0F-453F-89EF-945B3D63B230}">
      <dgm:prSet/>
      <dgm:spPr/>
      <dgm:t>
        <a:bodyPr/>
        <a:lstStyle/>
        <a:p>
          <a:endParaRPr lang="nl-NL"/>
        </a:p>
      </dgm:t>
    </dgm:pt>
    <dgm:pt modelId="{1268A248-FB5B-425E-ABF9-0B1984C6F339}" type="sibTrans" cxnId="{C605964A-FE0F-453F-89EF-945B3D63B230}">
      <dgm:prSet/>
      <dgm:spPr/>
      <dgm:t>
        <a:bodyPr/>
        <a:lstStyle/>
        <a:p>
          <a:endParaRPr lang="nl-NL"/>
        </a:p>
      </dgm:t>
    </dgm:pt>
    <dgm:pt modelId="{EC37552B-6EC1-42F1-9881-DCC8A9424AF8}">
      <dgm:prSet phldrT="[Tekst]"/>
      <dgm:spPr>
        <a:solidFill>
          <a:schemeClr val="bg2">
            <a:lumMod val="20000"/>
            <a:lumOff val="80000"/>
            <a:alpha val="90000"/>
          </a:schemeClr>
        </a:solidFill>
      </dgm:spPr>
      <dgm:t>
        <a:bodyPr/>
        <a:lstStyle/>
        <a:p>
          <a:pPr algn="l"/>
          <a:r>
            <a:rPr lang="nl-NL"/>
            <a:t>Het coderingsschema identificeert de soorten woorden en zinnen die te horen kunnen zijn. Voorbeelden van dialogen van goede kwaliteit. Deze zullen een focus bieden voor je onderzoek.</a:t>
          </a:r>
        </a:p>
      </dgm:t>
    </dgm:pt>
    <dgm:pt modelId="{AF619267-0CB7-48B7-AA1F-6FF80634458C}" type="parTrans" cxnId="{50B6F9E8-212D-4C11-87F5-2D3A1164BC43}">
      <dgm:prSet/>
      <dgm:spPr/>
      <dgm:t>
        <a:bodyPr/>
        <a:lstStyle/>
        <a:p>
          <a:endParaRPr lang="nl-NL"/>
        </a:p>
      </dgm:t>
    </dgm:pt>
    <dgm:pt modelId="{3EA93C65-23F4-4008-8AC6-90B27D49E2A0}" type="sibTrans" cxnId="{50B6F9E8-212D-4C11-87F5-2D3A1164BC43}">
      <dgm:prSet/>
      <dgm:spPr/>
      <dgm:t>
        <a:bodyPr/>
        <a:lstStyle/>
        <a:p>
          <a:endParaRPr lang="nl-NL"/>
        </a:p>
      </dgm:t>
    </dgm:pt>
    <dgm:pt modelId="{E2E68043-BDF3-49F9-8E7B-9B6DDDA58422}" type="pres">
      <dgm:prSet presAssocID="{783CF2F1-299A-4ACC-801D-6593B92EA7E2}" presName="Name0" presStyleCnt="0">
        <dgm:presLayoutVars>
          <dgm:chPref val="3"/>
          <dgm:dir/>
          <dgm:animLvl val="lvl"/>
          <dgm:resizeHandles/>
        </dgm:presLayoutVars>
      </dgm:prSet>
      <dgm:spPr/>
    </dgm:pt>
    <dgm:pt modelId="{77CFF21B-C74D-458F-BD31-1F92369EEC48}" type="pres">
      <dgm:prSet presAssocID="{26D07EFE-9B4E-4C57-BB74-FD5A106BAA45}" presName="horFlow" presStyleCnt="0"/>
      <dgm:spPr/>
    </dgm:pt>
    <dgm:pt modelId="{1B318E34-4BD5-4AA5-9C25-E7FDF32D2A52}" type="pres">
      <dgm:prSet presAssocID="{26D07EFE-9B4E-4C57-BB74-FD5A106BAA45}" presName="bigChev" presStyleLbl="node1" presStyleIdx="0" presStyleCnt="3" custScaleX="82851" custScaleY="82609"/>
      <dgm:spPr/>
    </dgm:pt>
    <dgm:pt modelId="{6FF515FB-8586-403A-ADE2-63F8113C3462}" type="pres">
      <dgm:prSet presAssocID="{19440C85-5EA7-492E-AA8D-1807E616274E}" presName="parTrans" presStyleCnt="0"/>
      <dgm:spPr/>
    </dgm:pt>
    <dgm:pt modelId="{898A88A9-7618-405C-B819-3057B97472DC}" type="pres">
      <dgm:prSet presAssocID="{00E2366D-1567-4B56-A7CC-076AABAC017A}" presName="node" presStyleLbl="alignAccFollowNode1" presStyleIdx="0" presStyleCnt="6" custScaleX="76402">
        <dgm:presLayoutVars>
          <dgm:bulletEnabled val="1"/>
        </dgm:presLayoutVars>
      </dgm:prSet>
      <dgm:spPr/>
    </dgm:pt>
    <dgm:pt modelId="{87F7CB13-90E4-4640-B69F-548C897970DD}" type="pres">
      <dgm:prSet presAssocID="{EBC0150A-61C5-43FA-8569-7FD8AA8FE386}" presName="sibTrans" presStyleCnt="0"/>
      <dgm:spPr/>
    </dgm:pt>
    <dgm:pt modelId="{7E9E56E1-1F99-43B2-B9EC-C9832C991E26}" type="pres">
      <dgm:prSet presAssocID="{FD4771A2-34B5-44F1-9674-CCF6E39537F4}" presName="node" presStyleLbl="alignAccFollowNode1" presStyleIdx="1" presStyleCnt="6" custScaleX="197674">
        <dgm:presLayoutVars>
          <dgm:bulletEnabled val="1"/>
        </dgm:presLayoutVars>
      </dgm:prSet>
      <dgm:spPr/>
    </dgm:pt>
    <dgm:pt modelId="{C2853AE9-94DC-46D3-B750-8069BFFCBBC7}" type="pres">
      <dgm:prSet presAssocID="{26D07EFE-9B4E-4C57-BB74-FD5A106BAA45}" presName="vSp" presStyleCnt="0"/>
      <dgm:spPr/>
    </dgm:pt>
    <dgm:pt modelId="{B222D730-B52F-49FA-8236-3555ADF82BC4}" type="pres">
      <dgm:prSet presAssocID="{DC1F9BA5-EC4C-47D7-9E7D-B99F442B0D3A}" presName="horFlow" presStyleCnt="0"/>
      <dgm:spPr/>
    </dgm:pt>
    <dgm:pt modelId="{A6B46361-D315-41DE-8B1F-4524A737E1AB}" type="pres">
      <dgm:prSet presAssocID="{DC1F9BA5-EC4C-47D7-9E7D-B99F442B0D3A}" presName="bigChev" presStyleLbl="node1" presStyleIdx="1" presStyleCnt="3" custScaleX="84120" custScaleY="84590"/>
      <dgm:spPr/>
    </dgm:pt>
    <dgm:pt modelId="{074C0745-DFB5-446D-B593-15345F7C4FD8}" type="pres">
      <dgm:prSet presAssocID="{41CC933C-5921-40D0-9F81-6E0DED835427}" presName="parTrans" presStyleCnt="0"/>
      <dgm:spPr/>
    </dgm:pt>
    <dgm:pt modelId="{76F27FD2-1595-4ACD-A255-DA0202AC8118}" type="pres">
      <dgm:prSet presAssocID="{193A26DB-2323-406E-B748-B041BC0E81AC}" presName="node" presStyleLbl="alignAccFollowNode1" presStyleIdx="2" presStyleCnt="6">
        <dgm:presLayoutVars>
          <dgm:bulletEnabled val="1"/>
        </dgm:presLayoutVars>
      </dgm:prSet>
      <dgm:spPr/>
    </dgm:pt>
    <dgm:pt modelId="{48929725-6B56-4DE1-A98E-396DB2B6AF49}" type="pres">
      <dgm:prSet presAssocID="{FA761516-7A14-48B4-A7ED-F9C01760120C}" presName="sibTrans" presStyleCnt="0"/>
      <dgm:spPr/>
    </dgm:pt>
    <dgm:pt modelId="{ED71C625-9FA8-4802-8F95-34B9F5675F48}" type="pres">
      <dgm:prSet presAssocID="{8CC70B16-5FC1-4F62-8964-4160C8DE92B1}" presName="node" presStyleLbl="alignAccFollowNode1" presStyleIdx="3" presStyleCnt="6" custScaleX="169088" custScaleY="99923">
        <dgm:presLayoutVars>
          <dgm:bulletEnabled val="1"/>
        </dgm:presLayoutVars>
      </dgm:prSet>
      <dgm:spPr/>
    </dgm:pt>
    <dgm:pt modelId="{61C36A2F-9E3B-4AC2-9EA3-C16D16CD7F0A}" type="pres">
      <dgm:prSet presAssocID="{DC1F9BA5-EC4C-47D7-9E7D-B99F442B0D3A}" presName="vSp" presStyleCnt="0"/>
      <dgm:spPr/>
    </dgm:pt>
    <dgm:pt modelId="{0BA5FF0A-B97C-4179-A804-A94C8F188AD7}" type="pres">
      <dgm:prSet presAssocID="{DA457BA3-6925-43FB-836A-C8E331A65A10}" presName="horFlow" presStyleCnt="0"/>
      <dgm:spPr/>
    </dgm:pt>
    <dgm:pt modelId="{D6D58331-5E98-4405-BCE4-1E4CE8912D51}" type="pres">
      <dgm:prSet presAssocID="{DA457BA3-6925-43FB-836A-C8E331A65A10}" presName="bigChev" presStyleLbl="node1" presStyleIdx="2" presStyleCnt="3" custScaleX="86831" custScaleY="88997"/>
      <dgm:spPr/>
    </dgm:pt>
    <dgm:pt modelId="{E881BC10-0CE1-49F7-AE7F-D070B86853D1}" type="pres">
      <dgm:prSet presAssocID="{DCAC5C6A-376F-4E41-A9C5-9A446CB713C6}" presName="parTrans" presStyleCnt="0"/>
      <dgm:spPr/>
    </dgm:pt>
    <dgm:pt modelId="{C98777DC-86EA-4A76-8D26-0D11AC62597F}" type="pres">
      <dgm:prSet presAssocID="{B929471E-E8B9-40B2-9E76-A046B5DDAF7F}" presName="node" presStyleLbl="alignAccFollowNode1" presStyleIdx="4" presStyleCnt="6">
        <dgm:presLayoutVars>
          <dgm:bulletEnabled val="1"/>
        </dgm:presLayoutVars>
      </dgm:prSet>
      <dgm:spPr/>
    </dgm:pt>
    <dgm:pt modelId="{513672CD-BEFC-450B-B4FC-5FFB243C4D43}" type="pres">
      <dgm:prSet presAssocID="{1268A248-FB5B-425E-ABF9-0B1984C6F339}" presName="sibTrans" presStyleCnt="0"/>
      <dgm:spPr/>
    </dgm:pt>
    <dgm:pt modelId="{6F9108E2-9139-4053-B028-777CE0361D16}" type="pres">
      <dgm:prSet presAssocID="{EC37552B-6EC1-42F1-9881-DCC8A9424AF8}" presName="node" presStyleLbl="alignAccFollowNode1" presStyleIdx="5" presStyleCnt="6" custScaleX="166004">
        <dgm:presLayoutVars>
          <dgm:bulletEnabled val="1"/>
        </dgm:presLayoutVars>
      </dgm:prSet>
      <dgm:spPr/>
    </dgm:pt>
  </dgm:ptLst>
  <dgm:cxnLst>
    <dgm:cxn modelId="{81F58C0E-E076-48C3-9549-3F7112168BDB}" type="presOf" srcId="{FD4771A2-34B5-44F1-9674-CCF6E39537F4}" destId="{7E9E56E1-1F99-43B2-B9EC-C9832C991E26}" srcOrd="0" destOrd="0" presId="urn:microsoft.com/office/officeart/2005/8/layout/lProcess3"/>
    <dgm:cxn modelId="{F442C31B-73BD-4127-95F2-EF049F861CA9}" type="presOf" srcId="{DC1F9BA5-EC4C-47D7-9E7D-B99F442B0D3A}" destId="{A6B46361-D315-41DE-8B1F-4524A737E1AB}" srcOrd="0" destOrd="0" presId="urn:microsoft.com/office/officeart/2005/8/layout/lProcess3"/>
    <dgm:cxn modelId="{609A8021-50C8-4461-912E-174B27AC1805}" srcId="{DC1F9BA5-EC4C-47D7-9E7D-B99F442B0D3A}" destId="{193A26DB-2323-406E-B748-B041BC0E81AC}" srcOrd="0" destOrd="0" parTransId="{41CC933C-5921-40D0-9F81-6E0DED835427}" sibTransId="{FA761516-7A14-48B4-A7ED-F9C01760120C}"/>
    <dgm:cxn modelId="{84E3B62F-F2F7-4636-A0CB-B7D562B08BC3}" srcId="{783CF2F1-299A-4ACC-801D-6593B92EA7E2}" destId="{DC1F9BA5-EC4C-47D7-9E7D-B99F442B0D3A}" srcOrd="1" destOrd="0" parTransId="{18977A51-1CBD-442F-BC44-06E67BD6AE96}" sibTransId="{63D6790C-62CB-4DEE-94D7-2FCE4259764D}"/>
    <dgm:cxn modelId="{1701A834-9D14-44F2-A5DD-D613F740CBE4}" srcId="{26D07EFE-9B4E-4C57-BB74-FD5A106BAA45}" destId="{00E2366D-1567-4B56-A7CC-076AABAC017A}" srcOrd="0" destOrd="0" parTransId="{19440C85-5EA7-492E-AA8D-1807E616274E}" sibTransId="{EBC0150A-61C5-43FA-8569-7FD8AA8FE386}"/>
    <dgm:cxn modelId="{E6549135-B7CB-408F-B170-1AD709BF6157}" srcId="{783CF2F1-299A-4ACC-801D-6593B92EA7E2}" destId="{DA457BA3-6925-43FB-836A-C8E331A65A10}" srcOrd="2" destOrd="0" parTransId="{E46C5EE8-B3C8-41BA-9C74-4874094FD4D8}" sibTransId="{B77ACF15-2E09-4837-A03C-51AD934E4C4D}"/>
    <dgm:cxn modelId="{DF62B23B-0570-4EEE-9607-DAE571EFB661}" type="presOf" srcId="{DA457BA3-6925-43FB-836A-C8E331A65A10}" destId="{D6D58331-5E98-4405-BCE4-1E4CE8912D51}" srcOrd="0" destOrd="0" presId="urn:microsoft.com/office/officeart/2005/8/layout/lProcess3"/>
    <dgm:cxn modelId="{C605964A-FE0F-453F-89EF-945B3D63B230}" srcId="{DA457BA3-6925-43FB-836A-C8E331A65A10}" destId="{B929471E-E8B9-40B2-9E76-A046B5DDAF7F}" srcOrd="0" destOrd="0" parTransId="{DCAC5C6A-376F-4E41-A9C5-9A446CB713C6}" sibTransId="{1268A248-FB5B-425E-ABF9-0B1984C6F339}"/>
    <dgm:cxn modelId="{CCA05865-3738-40B6-A8D4-AF1EACF0C4D9}" type="presOf" srcId="{193A26DB-2323-406E-B748-B041BC0E81AC}" destId="{76F27FD2-1595-4ACD-A255-DA0202AC8118}" srcOrd="0" destOrd="0" presId="urn:microsoft.com/office/officeart/2005/8/layout/lProcess3"/>
    <dgm:cxn modelId="{76E3DA93-BA12-4040-806A-C3E8309BC22F}" type="presOf" srcId="{26D07EFE-9B4E-4C57-BB74-FD5A106BAA45}" destId="{1B318E34-4BD5-4AA5-9C25-E7FDF32D2A52}" srcOrd="0" destOrd="0" presId="urn:microsoft.com/office/officeart/2005/8/layout/lProcess3"/>
    <dgm:cxn modelId="{07552096-470F-4C85-9C41-05F4FA9CAB10}" type="presOf" srcId="{783CF2F1-299A-4ACC-801D-6593B92EA7E2}" destId="{E2E68043-BDF3-49F9-8E7B-9B6DDDA58422}" srcOrd="0" destOrd="0" presId="urn:microsoft.com/office/officeart/2005/8/layout/lProcess3"/>
    <dgm:cxn modelId="{2CA63CAE-AC3B-4157-8A59-A10FB660CB3F}" srcId="{DC1F9BA5-EC4C-47D7-9E7D-B99F442B0D3A}" destId="{8CC70B16-5FC1-4F62-8964-4160C8DE92B1}" srcOrd="1" destOrd="0" parTransId="{CC498BB8-66B3-4BDE-BD7F-11E43F794646}" sibTransId="{CE29C361-33A5-43FA-B3CC-455978D3354C}"/>
    <dgm:cxn modelId="{749085C2-0834-4078-BFC7-C6402613849C}" type="presOf" srcId="{00E2366D-1567-4B56-A7CC-076AABAC017A}" destId="{898A88A9-7618-405C-B819-3057B97472DC}" srcOrd="0" destOrd="0" presId="urn:microsoft.com/office/officeart/2005/8/layout/lProcess3"/>
    <dgm:cxn modelId="{FFBD76CD-9E59-4C68-B859-1681C206C5FE}" type="presOf" srcId="{B929471E-E8B9-40B2-9E76-A046B5DDAF7F}" destId="{C98777DC-86EA-4A76-8D26-0D11AC62597F}" srcOrd="0" destOrd="0" presId="urn:microsoft.com/office/officeart/2005/8/layout/lProcess3"/>
    <dgm:cxn modelId="{7D348AD4-6EA9-493D-BA61-BB4A90E4E215}" type="presOf" srcId="{8CC70B16-5FC1-4F62-8964-4160C8DE92B1}" destId="{ED71C625-9FA8-4802-8F95-34B9F5675F48}" srcOrd="0" destOrd="0" presId="urn:microsoft.com/office/officeart/2005/8/layout/lProcess3"/>
    <dgm:cxn modelId="{67F0CCD7-EEFB-4997-B5F4-DEDA1683C14C}" type="presOf" srcId="{EC37552B-6EC1-42F1-9881-DCC8A9424AF8}" destId="{6F9108E2-9139-4053-B028-777CE0361D16}" srcOrd="0" destOrd="0" presId="urn:microsoft.com/office/officeart/2005/8/layout/lProcess3"/>
    <dgm:cxn modelId="{3F40DCE1-3726-4696-8260-9AF69152CF26}" srcId="{26D07EFE-9B4E-4C57-BB74-FD5A106BAA45}" destId="{FD4771A2-34B5-44F1-9674-CCF6E39537F4}" srcOrd="1" destOrd="0" parTransId="{9DC81D22-2B06-4D52-ACE2-8B937F5EF7B0}" sibTransId="{A92B48AE-92B6-4953-A22D-8B3CBDD8D269}"/>
    <dgm:cxn modelId="{50B6F9E8-212D-4C11-87F5-2D3A1164BC43}" srcId="{DA457BA3-6925-43FB-836A-C8E331A65A10}" destId="{EC37552B-6EC1-42F1-9881-DCC8A9424AF8}" srcOrd="1" destOrd="0" parTransId="{AF619267-0CB7-48B7-AA1F-6FF80634458C}" sibTransId="{3EA93C65-23F4-4008-8AC6-90B27D49E2A0}"/>
    <dgm:cxn modelId="{44B11FF9-12C6-4FE7-8BA7-429A734FF86F}" srcId="{783CF2F1-299A-4ACC-801D-6593B92EA7E2}" destId="{26D07EFE-9B4E-4C57-BB74-FD5A106BAA45}" srcOrd="0" destOrd="0" parTransId="{DDD1EB5C-1A66-4FA9-811C-C4F9FD4962DB}" sibTransId="{68C511BF-CADE-4408-8737-D1289CCD9A92}"/>
    <dgm:cxn modelId="{9631C3CA-E844-42DE-8C3C-11AF65D9D7E1}" type="presParOf" srcId="{E2E68043-BDF3-49F9-8E7B-9B6DDDA58422}" destId="{77CFF21B-C74D-458F-BD31-1F92369EEC48}" srcOrd="0" destOrd="0" presId="urn:microsoft.com/office/officeart/2005/8/layout/lProcess3"/>
    <dgm:cxn modelId="{4C754773-E7A8-4AE5-AD8B-3D9FCA2EDC8B}" type="presParOf" srcId="{77CFF21B-C74D-458F-BD31-1F92369EEC48}" destId="{1B318E34-4BD5-4AA5-9C25-E7FDF32D2A52}" srcOrd="0" destOrd="0" presId="urn:microsoft.com/office/officeart/2005/8/layout/lProcess3"/>
    <dgm:cxn modelId="{59C5CA8F-9E22-4529-86AA-D4C5C5CBF054}" type="presParOf" srcId="{77CFF21B-C74D-458F-BD31-1F92369EEC48}" destId="{6FF515FB-8586-403A-ADE2-63F8113C3462}" srcOrd="1" destOrd="0" presId="urn:microsoft.com/office/officeart/2005/8/layout/lProcess3"/>
    <dgm:cxn modelId="{D44B05CF-5A50-4DE2-B02E-C18E1DA0242A}" type="presParOf" srcId="{77CFF21B-C74D-458F-BD31-1F92369EEC48}" destId="{898A88A9-7618-405C-B819-3057B97472DC}" srcOrd="2" destOrd="0" presId="urn:microsoft.com/office/officeart/2005/8/layout/lProcess3"/>
    <dgm:cxn modelId="{50F6565D-2EF5-4CA5-B05B-78BCC7F4A00E}" type="presParOf" srcId="{77CFF21B-C74D-458F-BD31-1F92369EEC48}" destId="{87F7CB13-90E4-4640-B69F-548C897970DD}" srcOrd="3" destOrd="0" presId="urn:microsoft.com/office/officeart/2005/8/layout/lProcess3"/>
    <dgm:cxn modelId="{1D68B0B7-A113-4477-A8DB-B961C77A4897}" type="presParOf" srcId="{77CFF21B-C74D-458F-BD31-1F92369EEC48}" destId="{7E9E56E1-1F99-43B2-B9EC-C9832C991E26}" srcOrd="4" destOrd="0" presId="urn:microsoft.com/office/officeart/2005/8/layout/lProcess3"/>
    <dgm:cxn modelId="{C3F2257F-3B98-4AA2-98B3-842CB96CD92C}" type="presParOf" srcId="{E2E68043-BDF3-49F9-8E7B-9B6DDDA58422}" destId="{C2853AE9-94DC-46D3-B750-8069BFFCBBC7}" srcOrd="1" destOrd="0" presId="urn:microsoft.com/office/officeart/2005/8/layout/lProcess3"/>
    <dgm:cxn modelId="{F008D766-EE5C-4F2B-8DDA-0E83DF59809A}" type="presParOf" srcId="{E2E68043-BDF3-49F9-8E7B-9B6DDDA58422}" destId="{B222D730-B52F-49FA-8236-3555ADF82BC4}" srcOrd="2" destOrd="0" presId="urn:microsoft.com/office/officeart/2005/8/layout/lProcess3"/>
    <dgm:cxn modelId="{9B3D6284-E8A5-482F-905C-92788A722CDA}" type="presParOf" srcId="{B222D730-B52F-49FA-8236-3555ADF82BC4}" destId="{A6B46361-D315-41DE-8B1F-4524A737E1AB}" srcOrd="0" destOrd="0" presId="urn:microsoft.com/office/officeart/2005/8/layout/lProcess3"/>
    <dgm:cxn modelId="{66672209-31DC-4B4D-A6CF-AF08A2C4FBDD}" type="presParOf" srcId="{B222D730-B52F-49FA-8236-3555ADF82BC4}" destId="{074C0745-DFB5-446D-B593-15345F7C4FD8}" srcOrd="1" destOrd="0" presId="urn:microsoft.com/office/officeart/2005/8/layout/lProcess3"/>
    <dgm:cxn modelId="{0B8C6A04-D845-469C-89D5-F09F81955535}" type="presParOf" srcId="{B222D730-B52F-49FA-8236-3555ADF82BC4}" destId="{76F27FD2-1595-4ACD-A255-DA0202AC8118}" srcOrd="2" destOrd="0" presId="urn:microsoft.com/office/officeart/2005/8/layout/lProcess3"/>
    <dgm:cxn modelId="{A78E1179-A7EB-4CA7-90DE-71642666EBC3}" type="presParOf" srcId="{B222D730-B52F-49FA-8236-3555ADF82BC4}" destId="{48929725-6B56-4DE1-A98E-396DB2B6AF49}" srcOrd="3" destOrd="0" presId="urn:microsoft.com/office/officeart/2005/8/layout/lProcess3"/>
    <dgm:cxn modelId="{2615517B-1A7B-4A4E-A8CE-C6CE9612759D}" type="presParOf" srcId="{B222D730-B52F-49FA-8236-3555ADF82BC4}" destId="{ED71C625-9FA8-4802-8F95-34B9F5675F48}" srcOrd="4" destOrd="0" presId="urn:microsoft.com/office/officeart/2005/8/layout/lProcess3"/>
    <dgm:cxn modelId="{FFFB5062-6AE3-47AD-B45D-7FC8DF2DB1C3}" type="presParOf" srcId="{E2E68043-BDF3-49F9-8E7B-9B6DDDA58422}" destId="{61C36A2F-9E3B-4AC2-9EA3-C16D16CD7F0A}" srcOrd="3" destOrd="0" presId="urn:microsoft.com/office/officeart/2005/8/layout/lProcess3"/>
    <dgm:cxn modelId="{7C599196-A851-491E-9DBC-B298B5418C04}" type="presParOf" srcId="{E2E68043-BDF3-49F9-8E7B-9B6DDDA58422}" destId="{0BA5FF0A-B97C-4179-A804-A94C8F188AD7}" srcOrd="4" destOrd="0" presId="urn:microsoft.com/office/officeart/2005/8/layout/lProcess3"/>
    <dgm:cxn modelId="{AFBCF86D-EFAC-4578-AD96-DAB8818F4D29}" type="presParOf" srcId="{0BA5FF0A-B97C-4179-A804-A94C8F188AD7}" destId="{D6D58331-5E98-4405-BCE4-1E4CE8912D51}" srcOrd="0" destOrd="0" presId="urn:microsoft.com/office/officeart/2005/8/layout/lProcess3"/>
    <dgm:cxn modelId="{C0AA978E-62B8-4740-B5B0-A8292A0FB5CA}" type="presParOf" srcId="{0BA5FF0A-B97C-4179-A804-A94C8F188AD7}" destId="{E881BC10-0CE1-49F7-AE7F-D070B86853D1}" srcOrd="1" destOrd="0" presId="urn:microsoft.com/office/officeart/2005/8/layout/lProcess3"/>
    <dgm:cxn modelId="{FED75BB3-A1D9-4083-A75F-B28F810F6960}" type="presParOf" srcId="{0BA5FF0A-B97C-4179-A804-A94C8F188AD7}" destId="{C98777DC-86EA-4A76-8D26-0D11AC62597F}" srcOrd="2" destOrd="0" presId="urn:microsoft.com/office/officeart/2005/8/layout/lProcess3"/>
    <dgm:cxn modelId="{26E4A6D5-CC2A-49A2-8EC3-F6D7270401F1}" type="presParOf" srcId="{0BA5FF0A-B97C-4179-A804-A94C8F188AD7}" destId="{513672CD-BEFC-450B-B4FC-5FFB243C4D43}" srcOrd="3" destOrd="0" presId="urn:microsoft.com/office/officeart/2005/8/layout/lProcess3"/>
    <dgm:cxn modelId="{0C22F69E-6395-4C01-8CEC-8EF00F443FCE}" type="presParOf" srcId="{0BA5FF0A-B97C-4179-A804-A94C8F188AD7}" destId="{6F9108E2-9139-4053-B028-777CE0361D16}" srcOrd="4"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nl-NL" spc="-60" dirty="0">
              <a:solidFill>
                <a:srgbClr val="46474A"/>
              </a:solidFill>
              <a:latin typeface="Arial"/>
              <a:cs typeface="Arial"/>
            </a:rPr>
            <a:t>Ik wil me richten op mijn eigen praktijk. </a:t>
          </a:r>
        </a:p>
        <a:p>
          <a:r>
            <a:rPr lang="nl-NL" spc="-60" dirty="0">
              <a:solidFill>
                <a:srgbClr val="46474A"/>
              </a:solidFill>
              <a:latin typeface="Arial"/>
              <a:cs typeface="Arial"/>
            </a:rPr>
            <a:t>Ik wil...</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nl-NL" spc="-60" dirty="0">
              <a:solidFill>
                <a:srgbClr val="46474A"/>
              </a:solidFill>
              <a:latin typeface="Arial"/>
              <a:cs typeface="Arial"/>
            </a:rPr>
            <a:t>Manieren vinden om studenten elkaars ideeën in twijfel te laten trekken</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nl-NL" spc="-45" dirty="0">
              <a:solidFill>
                <a:srgbClr val="454744"/>
              </a:solidFill>
              <a:latin typeface="Arial"/>
              <a:cs typeface="Arial"/>
            </a:rPr>
            <a:t>Bevorder manieren waarop studenten op elkaars ideeën kunnen voortbouwen</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nl-NL" spc="-60" dirty="0">
              <a:solidFill>
                <a:srgbClr val="46474A"/>
              </a:solidFill>
              <a:latin typeface="Arial"/>
              <a:cs typeface="Arial"/>
            </a:rPr>
            <a:t>In hoeverre bied ik leaners de mogelijkheid om op elkaar te reageren in plaats van op mij?</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nl-NL" spc="-60" dirty="0">
              <a:solidFill>
                <a:srgbClr val="46474A"/>
              </a:solidFill>
              <a:latin typeface="Arial"/>
              <a:cs typeface="Arial"/>
            </a:rPr>
            <a:t>Bedenk hoe ik studenten kan aanmoedigen om verbanden te leggen in een volgorde van leren</a:t>
          </a:r>
          <a:endParaRPr lang="en-GB"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nl-NL" spc="-60" dirty="0">
              <a:solidFill>
                <a:srgbClr val="46474A"/>
              </a:solidFill>
              <a:latin typeface="Arial"/>
              <a:cs typeface="Arial"/>
            </a:rPr>
            <a:t>Hoe vaak bied ik leaners de mogelijkheid om hun ervaringen van buiten het klaslokaal te delen in persoonlijke, gezondheids- en sociale educatie?</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nl-NL" spc="-60" dirty="0">
              <a:solidFill>
                <a:srgbClr val="46474A"/>
              </a:solidFill>
              <a:latin typeface="Arial"/>
              <a:cs typeface="Arial"/>
            </a:rPr>
            <a:t>Bedenk hoe ik studenten kan aanmoedigen om hun ideeën te motiveren</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nl-NL" spc="-60" dirty="0">
              <a:solidFill>
                <a:srgbClr val="46474A"/>
              </a:solidFill>
              <a:latin typeface="Arial"/>
              <a:cs typeface="Arial"/>
            </a:rPr>
            <a:t>Hoeveel maak ik gebruik van de zinsstarters om manieren van vragen stellen te modelleren?</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nl-NL" spc="-60" dirty="0">
              <a:solidFill>
                <a:srgbClr val="46474A"/>
              </a:solidFill>
              <a:latin typeface="Arial"/>
              <a:cs typeface="Arial"/>
            </a:rPr>
            <a:t>Hoe vaak stel ik vervolgvragen?
Laat ik voldoende tijd over voor studenten om hun antwoorden volledig uit te leggen?</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dgm:presLayoutVars>
          <dgm:chPref val="3"/>
        </dgm:presLayoutVars>
      </dgm:prSet>
      <dgm:spPr/>
    </dgm:pt>
    <dgm:pt modelId="{9B3DD919-E2ED-4531-A022-78CCF8FFFA1D}" type="pres">
      <dgm:prSet presAssocID="{71F725E2-B8D0-4540-8D18-92FDEFDF672E}" presName="hierChild4" presStyleCnt="0"/>
      <dgm:spPr/>
    </dgm:pt>
  </dgm:ptLst>
  <dgm:cxnLst>
    <dgm:cxn modelId="{113A9809-E13E-43C9-B767-8987A48134C9}" type="presOf" srcId="{CEBF41E6-2327-419F-9E6C-58D7BB9D3382}" destId="{6BB2E7BE-D8CF-4346-A7E4-40CCD6D2061D}" srcOrd="0" destOrd="0" presId="urn:microsoft.com/office/officeart/2005/8/layout/hierarchy1"/>
    <dgm:cxn modelId="{377A9113-BC24-4D3B-8124-482E3C103EC0}" type="presOf" srcId="{71F725E2-B8D0-4540-8D18-92FDEFDF672E}" destId="{9AF74ADF-566F-4B2A-AB00-3848370265DE}" srcOrd="0" destOrd="0" presId="urn:microsoft.com/office/officeart/2005/8/layout/hierarchy1"/>
    <dgm:cxn modelId="{C245DB17-B7D3-49AE-9E20-A4D89F0BFCF4}" type="presOf" srcId="{19F143D1-99C4-4576-9076-AC84DE1E76E8}" destId="{AD40BA6B-1408-4A34-A245-8DF5C38FC381}" srcOrd="0" destOrd="0" presId="urn:microsoft.com/office/officeart/2005/8/layout/hierarchy1"/>
    <dgm:cxn modelId="{CE6A3425-66B9-4E0B-9B06-6E959217CB47}" type="presOf" srcId="{6ECA2432-018C-4C89-8553-6FC214D1A4B2}" destId="{B9F06BBE-66AA-4F14-8E92-80E68DE4AF7C}" srcOrd="0" destOrd="0" presId="urn:microsoft.com/office/officeart/2005/8/layout/hierarchy1"/>
    <dgm:cxn modelId="{8E99E525-E3EF-45E0-82E5-A86D4046B15F}" type="presOf" srcId="{4B0E1BE2-48CE-4F58-8399-18A4FD052E68}" destId="{ABAA81A1-E5A6-43FB-9C5E-2881410480F1}" srcOrd="0" destOrd="0" presId="urn:microsoft.com/office/officeart/2005/8/layout/hierarchy1"/>
    <dgm:cxn modelId="{13C0843E-45AD-4477-9038-C88796D64C3D}" type="presOf" srcId="{0EF9529A-7D1E-49BF-B35E-1D38B21B9721}" destId="{DEAF3728-5157-4AAB-AEA7-C4988424C4E7}" srcOrd="0" destOrd="0" presId="urn:microsoft.com/office/officeart/2005/8/layout/hierarchy1"/>
    <dgm:cxn modelId="{8A16F545-0DFC-496D-9FCB-069016F9C6FD}" type="presOf" srcId="{85B46C3F-BABD-43B0-A25A-5E5585BE5E06}" destId="{AA6F9E02-73B3-4698-861D-9799BE44C7EC}" srcOrd="0" destOrd="0" presId="urn:microsoft.com/office/officeart/2005/8/layout/hierarchy1"/>
    <dgm:cxn modelId="{CE1D1246-3FDC-42E1-AA8A-178883CDEA49}" type="presOf" srcId="{A44EFC9A-15EE-4926-B9F7-508271318974}" destId="{913763D1-64EF-48E3-96BD-5173A68A1FE5}"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3FC24E65-71DA-4937-A6F6-B29983A880BA}" type="presOf" srcId="{DE71C02C-2B20-4655-BA26-D1AD790CCC6A}" destId="{8EC3C499-609C-48E0-8562-332644E4056B}"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C3A68D73-2EF5-4B65-B14E-A9A28DF6064E}" srcId="{3797F512-9711-4D35-AF6D-F8A7AE7D9444}" destId="{0EF9529A-7D1E-49BF-B35E-1D38B21B9721}" srcOrd="0" destOrd="0" parTransId="{3BE6EFF3-16EE-49EC-B74C-F0FF3B773791}" sibTransId="{ADC53E0E-250A-4CE0-BA1D-5407F65AD4D3}"/>
    <dgm:cxn modelId="{E488148F-79DD-4820-B6B0-30D303FE0884}" type="presOf" srcId="{AC5256A2-DB23-48B6-A2D5-39FAFBD374A9}" destId="{2C11C53A-B5AF-418B-9E37-E825B6E36F16}" srcOrd="0" destOrd="0" presId="urn:microsoft.com/office/officeart/2005/8/layout/hierarchy1"/>
    <dgm:cxn modelId="{C0281390-5DA5-428A-A5EF-B1E8F4859ED8}" type="presOf" srcId="{3797F512-9711-4D35-AF6D-F8A7AE7D9444}" destId="{5E747C84-64D1-4CFC-B2DA-284E2902F930}"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F99BA29D-247A-4306-8EDC-EF55E2449124}" type="presOf" srcId="{3BE6EFF3-16EE-49EC-B74C-F0FF3B773791}" destId="{696A1F71-EFE8-4E69-824E-9029AFC16744}" srcOrd="0" destOrd="0" presId="urn:microsoft.com/office/officeart/2005/8/layout/hierarchy1"/>
    <dgm:cxn modelId="{3CE815A6-7475-4714-9C26-DD6ACD46D658}" type="presOf" srcId="{54243F6C-705C-4A67-8FD0-DCF9B11057A0}" destId="{D0949CDC-DF44-43E4-A5BF-01FC7AF4EFEF}" srcOrd="0" destOrd="0" presId="urn:microsoft.com/office/officeart/2005/8/layout/hierarchy1"/>
    <dgm:cxn modelId="{6BE204AD-3A5F-4F52-A4AD-82708A01F3C4}" type="presOf" srcId="{2CBC7DC3-EAC7-4006-96CB-A5D4046DADE7}" destId="{EFDD9F69-E7E5-4A93-8F13-10F3CAE5030D}" srcOrd="0" destOrd="0" presId="urn:microsoft.com/office/officeart/2005/8/layout/hierarchy1"/>
    <dgm:cxn modelId="{163BC3AE-577A-4B42-ABFB-C70AA577FBDC}" type="presOf" srcId="{02975EFF-F6A4-49A7-A77F-CB86E1CAE7FF}" destId="{BA5E7CA9-3C61-461D-A608-7593AB57056E}" srcOrd="0" destOrd="0" presId="urn:microsoft.com/office/officeart/2005/8/layout/hierarchy1"/>
    <dgm:cxn modelId="{D7E6B4B0-E2EE-4D48-9068-D9E4E6047586}" type="presOf" srcId="{4EA3A2B7-A9F3-419B-8AF1-5EA9EA41713A}" destId="{9662EAAA-5A7E-4DF3-8EE3-E5C029B6C2BF}" srcOrd="0" destOrd="0" presId="urn:microsoft.com/office/officeart/2005/8/layout/hierarchy1"/>
    <dgm:cxn modelId="{12A369C0-B4D2-4ACF-88B0-E7771E9C85CC}" type="presOf" srcId="{3C855A7B-2703-4ADA-8FE2-A48A07197946}" destId="{D618D61F-BDA9-4768-9CD2-620E0DC97166}"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F22AFFE2-7A77-4F89-B194-492004EEB81C}" srcId="{0EF9529A-7D1E-49BF-B35E-1D38B21B9721}" destId="{19F143D1-99C4-4576-9076-AC84DE1E76E8}" srcOrd="0" destOrd="0" parTransId="{DE71C02C-2B20-4655-BA26-D1AD790CCC6A}" sibTransId="{42A8F873-6594-44C9-9442-B8842A5D34D0}"/>
    <dgm:cxn modelId="{1FEC61F8-9CDB-410A-BC44-126C24BA92B2}" srcId="{2CBC7DC3-EAC7-4006-96CB-A5D4046DADE7}" destId="{71F725E2-B8D0-4540-8D18-92FDEFDF672E}" srcOrd="0" destOrd="0" parTransId="{85B46C3F-BABD-43B0-A25A-5E5585BE5E06}" sibTransId="{EEA9ECF3-C058-469E-9BDA-4701E4AF777D}"/>
    <dgm:cxn modelId="{9C816BF8-C5D2-4D6B-AB40-4E146DE0E004}" type="presOf" srcId="{978EFC1B-40B6-4DAB-A549-49665233685D}" destId="{08DC7F29-E10E-418F-8C67-67E1CAE6C8A0}" srcOrd="0" destOrd="0" presId="urn:microsoft.com/office/officeart/2005/8/layout/hierarchy1"/>
    <dgm:cxn modelId="{58A19A50-D679-46E5-90C7-2AE5F365A579}" type="presParOf" srcId="{913763D1-64EF-48E3-96BD-5173A68A1FE5}" destId="{26A00C83-38D1-4B4C-9A43-349F853DB6D4}" srcOrd="0" destOrd="0" presId="urn:microsoft.com/office/officeart/2005/8/layout/hierarchy1"/>
    <dgm:cxn modelId="{532C1B04-4BEF-4F61-85BB-2BC4A71D57EB}" type="presParOf" srcId="{26A00C83-38D1-4B4C-9A43-349F853DB6D4}" destId="{15C82281-459E-46A0-8BE0-6344C79945F5}" srcOrd="0" destOrd="0" presId="urn:microsoft.com/office/officeart/2005/8/layout/hierarchy1"/>
    <dgm:cxn modelId="{4501BC6F-E3EB-44CB-8FB5-8541965B62B7}" type="presParOf" srcId="{15C82281-459E-46A0-8BE0-6344C79945F5}" destId="{083A4B5A-8E70-4987-AAB0-65522270F8FA}" srcOrd="0" destOrd="0" presId="urn:microsoft.com/office/officeart/2005/8/layout/hierarchy1"/>
    <dgm:cxn modelId="{8D4D1EF7-A49D-4BFD-9167-B6F1C95802FD}" type="presParOf" srcId="{15C82281-459E-46A0-8BE0-6344C79945F5}" destId="{5E747C84-64D1-4CFC-B2DA-284E2902F930}" srcOrd="1" destOrd="0" presId="urn:microsoft.com/office/officeart/2005/8/layout/hierarchy1"/>
    <dgm:cxn modelId="{F5819A6E-EB75-45F3-ACE3-288A24127480}" type="presParOf" srcId="{26A00C83-38D1-4B4C-9A43-349F853DB6D4}" destId="{FD9D56FB-B773-42A6-B641-397D25FAF6FB}" srcOrd="1" destOrd="0" presId="urn:microsoft.com/office/officeart/2005/8/layout/hierarchy1"/>
    <dgm:cxn modelId="{E9446F5C-506A-440E-BA73-4704660DACD6}" type="presParOf" srcId="{FD9D56FB-B773-42A6-B641-397D25FAF6FB}" destId="{696A1F71-EFE8-4E69-824E-9029AFC16744}" srcOrd="0" destOrd="0" presId="urn:microsoft.com/office/officeart/2005/8/layout/hierarchy1"/>
    <dgm:cxn modelId="{CF2CFA2F-F807-45BE-9277-0E9CE097DEF6}" type="presParOf" srcId="{FD9D56FB-B773-42A6-B641-397D25FAF6FB}" destId="{162968DE-8744-4CCD-BEBE-C079D22D9D57}" srcOrd="1" destOrd="0" presId="urn:microsoft.com/office/officeart/2005/8/layout/hierarchy1"/>
    <dgm:cxn modelId="{AD9C8AAD-9968-461F-A538-17B3A629228A}" type="presParOf" srcId="{162968DE-8744-4CCD-BEBE-C079D22D9D57}" destId="{C384E536-14D5-4D5C-9004-024D885B0A40}" srcOrd="0" destOrd="0" presId="urn:microsoft.com/office/officeart/2005/8/layout/hierarchy1"/>
    <dgm:cxn modelId="{04959365-0699-4BB6-B823-5274DC22503A}" type="presParOf" srcId="{C384E536-14D5-4D5C-9004-024D885B0A40}" destId="{618E41CB-1EE8-4AF8-9EDF-49658D68382E}" srcOrd="0" destOrd="0" presId="urn:microsoft.com/office/officeart/2005/8/layout/hierarchy1"/>
    <dgm:cxn modelId="{73919387-E302-470C-A988-63CA84E7BEAF}" type="presParOf" srcId="{C384E536-14D5-4D5C-9004-024D885B0A40}" destId="{DEAF3728-5157-4AAB-AEA7-C4988424C4E7}" srcOrd="1" destOrd="0" presId="urn:microsoft.com/office/officeart/2005/8/layout/hierarchy1"/>
    <dgm:cxn modelId="{8AB5896C-9C9D-4823-A954-F65DF45D7BC6}" type="presParOf" srcId="{162968DE-8744-4CCD-BEBE-C079D22D9D57}" destId="{1F4641B5-9B9E-44F4-BB31-F4547413174D}" srcOrd="1" destOrd="0" presId="urn:microsoft.com/office/officeart/2005/8/layout/hierarchy1"/>
    <dgm:cxn modelId="{4302CD05-6D24-4781-A4C9-B32EDAFCDD78}" type="presParOf" srcId="{1F4641B5-9B9E-44F4-BB31-F4547413174D}" destId="{8EC3C499-609C-48E0-8562-332644E4056B}" srcOrd="0" destOrd="0" presId="urn:microsoft.com/office/officeart/2005/8/layout/hierarchy1"/>
    <dgm:cxn modelId="{5532A751-4DB4-40DC-998C-AE2C7AB663B5}" type="presParOf" srcId="{1F4641B5-9B9E-44F4-BB31-F4547413174D}" destId="{19FD7523-5E87-4853-8E87-3F69161DC3E3}" srcOrd="1" destOrd="0" presId="urn:microsoft.com/office/officeart/2005/8/layout/hierarchy1"/>
    <dgm:cxn modelId="{1494221B-0A3B-4E31-A3C6-FA845A43AD3C}" type="presParOf" srcId="{19FD7523-5E87-4853-8E87-3F69161DC3E3}" destId="{6044763F-3DC9-4753-9155-74F959450F5D}" srcOrd="0" destOrd="0" presId="urn:microsoft.com/office/officeart/2005/8/layout/hierarchy1"/>
    <dgm:cxn modelId="{9D798347-4192-4AA7-9C49-9ED6CBED6BDA}" type="presParOf" srcId="{6044763F-3DC9-4753-9155-74F959450F5D}" destId="{CFA8AB19-50A2-4BDE-BE47-362251146DE1}" srcOrd="0" destOrd="0" presId="urn:microsoft.com/office/officeart/2005/8/layout/hierarchy1"/>
    <dgm:cxn modelId="{6240E870-02ED-416A-99E0-219CFEC79486}" type="presParOf" srcId="{6044763F-3DC9-4753-9155-74F959450F5D}" destId="{AD40BA6B-1408-4A34-A245-8DF5C38FC381}" srcOrd="1" destOrd="0" presId="urn:microsoft.com/office/officeart/2005/8/layout/hierarchy1"/>
    <dgm:cxn modelId="{B77DB2A7-E88D-4BF7-A175-02574427BCEB}" type="presParOf" srcId="{19FD7523-5E87-4853-8E87-3F69161DC3E3}" destId="{8719468E-4628-415D-97B0-4D807113A168}" srcOrd="1" destOrd="0" presId="urn:microsoft.com/office/officeart/2005/8/layout/hierarchy1"/>
    <dgm:cxn modelId="{551F8A98-B4E7-4E46-A93B-38109EC3324D}" type="presParOf" srcId="{FD9D56FB-B773-42A6-B641-397D25FAF6FB}" destId="{ABAA81A1-E5A6-43FB-9C5E-2881410480F1}" srcOrd="2" destOrd="0" presId="urn:microsoft.com/office/officeart/2005/8/layout/hierarchy1"/>
    <dgm:cxn modelId="{790B28C2-141D-4F1A-B421-A97D6A41C623}" type="presParOf" srcId="{FD9D56FB-B773-42A6-B641-397D25FAF6FB}" destId="{1B7C7A8E-5B08-44F0-ACE2-D072259A0D57}" srcOrd="3" destOrd="0" presId="urn:microsoft.com/office/officeart/2005/8/layout/hierarchy1"/>
    <dgm:cxn modelId="{82CEBB10-1C54-43B9-B31B-293B5F9D6568}" type="presParOf" srcId="{1B7C7A8E-5B08-44F0-ACE2-D072259A0D57}" destId="{B85F5D9C-B2E3-4336-87F4-905C2819F3CB}" srcOrd="0" destOrd="0" presId="urn:microsoft.com/office/officeart/2005/8/layout/hierarchy1"/>
    <dgm:cxn modelId="{28F4A26B-02C8-4483-85EB-4F65007D385B}" type="presParOf" srcId="{B85F5D9C-B2E3-4336-87F4-905C2819F3CB}" destId="{2F44E952-0E5F-4274-9971-F44565490D60}" srcOrd="0" destOrd="0" presId="urn:microsoft.com/office/officeart/2005/8/layout/hierarchy1"/>
    <dgm:cxn modelId="{BB20475D-766B-443C-898F-B751BD1F1F6F}" type="presParOf" srcId="{B85F5D9C-B2E3-4336-87F4-905C2819F3CB}" destId="{2C11C53A-B5AF-418B-9E37-E825B6E36F16}" srcOrd="1" destOrd="0" presId="urn:microsoft.com/office/officeart/2005/8/layout/hierarchy1"/>
    <dgm:cxn modelId="{581FF048-C4E0-46F6-B250-4E476A1BF4AA}" type="presParOf" srcId="{1B7C7A8E-5B08-44F0-ACE2-D072259A0D57}" destId="{37635459-51F7-4364-ACC7-3390BB1567BE}" srcOrd="1" destOrd="0" presId="urn:microsoft.com/office/officeart/2005/8/layout/hierarchy1"/>
    <dgm:cxn modelId="{BC0CA82E-AFC5-4D6B-A857-52DF8B1740BA}" type="presParOf" srcId="{37635459-51F7-4364-ACC7-3390BB1567BE}" destId="{D0949CDC-DF44-43E4-A5BF-01FC7AF4EFEF}" srcOrd="0" destOrd="0" presId="urn:microsoft.com/office/officeart/2005/8/layout/hierarchy1"/>
    <dgm:cxn modelId="{C5348EBD-D850-410B-AC9E-B333AA526DB6}" type="presParOf" srcId="{37635459-51F7-4364-ACC7-3390BB1567BE}" destId="{AD467BD1-1C32-483D-8132-7678224C601B}" srcOrd="1" destOrd="0" presId="urn:microsoft.com/office/officeart/2005/8/layout/hierarchy1"/>
    <dgm:cxn modelId="{752AA7D7-294F-43C6-A2AA-CCD55495AA8F}" type="presParOf" srcId="{AD467BD1-1C32-483D-8132-7678224C601B}" destId="{EDCAA794-AC6E-48B5-963B-DE7B32251429}" srcOrd="0" destOrd="0" presId="urn:microsoft.com/office/officeart/2005/8/layout/hierarchy1"/>
    <dgm:cxn modelId="{F53DEA18-3E57-432D-947D-E4D7C2EAA868}" type="presParOf" srcId="{EDCAA794-AC6E-48B5-963B-DE7B32251429}" destId="{52E337CD-D41A-4D4B-A14F-982221B9FF2E}" srcOrd="0" destOrd="0" presId="urn:microsoft.com/office/officeart/2005/8/layout/hierarchy1"/>
    <dgm:cxn modelId="{34763D29-AFE8-4F17-8EFE-F3544B3C73F0}" type="presParOf" srcId="{EDCAA794-AC6E-48B5-963B-DE7B32251429}" destId="{D618D61F-BDA9-4768-9CD2-620E0DC97166}" srcOrd="1" destOrd="0" presId="urn:microsoft.com/office/officeart/2005/8/layout/hierarchy1"/>
    <dgm:cxn modelId="{36FEB2CE-AD14-469C-9833-18B9D3CF1347}" type="presParOf" srcId="{AD467BD1-1C32-483D-8132-7678224C601B}" destId="{48A4CC6D-C2CD-4E95-87EF-54BC47D9C1C6}" srcOrd="1" destOrd="0" presId="urn:microsoft.com/office/officeart/2005/8/layout/hierarchy1"/>
    <dgm:cxn modelId="{6A96BC84-B29A-40B6-BB8B-84F394B7D830}" type="presParOf" srcId="{FD9D56FB-B773-42A6-B641-397D25FAF6FB}" destId="{B9F06BBE-66AA-4F14-8E92-80E68DE4AF7C}" srcOrd="4" destOrd="0" presId="urn:microsoft.com/office/officeart/2005/8/layout/hierarchy1"/>
    <dgm:cxn modelId="{F54BCC6D-1849-40CD-93EE-B7C82000A386}" type="presParOf" srcId="{FD9D56FB-B773-42A6-B641-397D25FAF6FB}" destId="{DD1028FD-72FA-40B1-A183-F85643E40297}" srcOrd="5" destOrd="0" presId="urn:microsoft.com/office/officeart/2005/8/layout/hierarchy1"/>
    <dgm:cxn modelId="{EBB4C3E3-EE81-4741-BE9D-04008F396D7F}" type="presParOf" srcId="{DD1028FD-72FA-40B1-A183-F85643E40297}" destId="{4E3FE2F2-5E5E-44B3-9387-7A45C632FB0B}" srcOrd="0" destOrd="0" presId="urn:microsoft.com/office/officeart/2005/8/layout/hierarchy1"/>
    <dgm:cxn modelId="{A3DC4F03-2FC0-4C33-8ABC-4B3D39B04D8C}" type="presParOf" srcId="{4E3FE2F2-5E5E-44B3-9387-7A45C632FB0B}" destId="{77624390-64B5-453B-8F52-A2A90D139190}" srcOrd="0" destOrd="0" presId="urn:microsoft.com/office/officeart/2005/8/layout/hierarchy1"/>
    <dgm:cxn modelId="{5183B589-B15B-4EE6-82ED-BA3767443504}" type="presParOf" srcId="{4E3FE2F2-5E5E-44B3-9387-7A45C632FB0B}" destId="{9662EAAA-5A7E-4DF3-8EE3-E5C029B6C2BF}" srcOrd="1" destOrd="0" presId="urn:microsoft.com/office/officeart/2005/8/layout/hierarchy1"/>
    <dgm:cxn modelId="{A4602875-35F6-409B-9D24-5FEF6320F5D7}" type="presParOf" srcId="{DD1028FD-72FA-40B1-A183-F85643E40297}" destId="{FE984552-F2EF-4A56-924F-20CCAB8A9DB7}" srcOrd="1" destOrd="0" presId="urn:microsoft.com/office/officeart/2005/8/layout/hierarchy1"/>
    <dgm:cxn modelId="{1A75AA26-949A-4C18-986D-C2CE142D9DEA}" type="presParOf" srcId="{FE984552-F2EF-4A56-924F-20CCAB8A9DB7}" destId="{6BB2E7BE-D8CF-4346-A7E4-40CCD6D2061D}" srcOrd="0" destOrd="0" presId="urn:microsoft.com/office/officeart/2005/8/layout/hierarchy1"/>
    <dgm:cxn modelId="{3DBEF685-4DBF-4803-A015-EE856C3A0ECC}" type="presParOf" srcId="{FE984552-F2EF-4A56-924F-20CCAB8A9DB7}" destId="{E6FE9381-858D-4396-9D58-70B0802FE3F6}" srcOrd="1" destOrd="0" presId="urn:microsoft.com/office/officeart/2005/8/layout/hierarchy1"/>
    <dgm:cxn modelId="{DDEA2226-FE89-43FA-974D-E2CC84B4ABB9}" type="presParOf" srcId="{E6FE9381-858D-4396-9D58-70B0802FE3F6}" destId="{DBB7F237-7F58-4EFC-A01E-07AAB3EE5A82}" srcOrd="0" destOrd="0" presId="urn:microsoft.com/office/officeart/2005/8/layout/hierarchy1"/>
    <dgm:cxn modelId="{C2B16062-93E4-45D3-B184-806F90E758CB}" type="presParOf" srcId="{DBB7F237-7F58-4EFC-A01E-07AAB3EE5A82}" destId="{E0B984A2-B043-4524-AC4F-AD173336CED7}" srcOrd="0" destOrd="0" presId="urn:microsoft.com/office/officeart/2005/8/layout/hierarchy1"/>
    <dgm:cxn modelId="{A82F5E7C-AF2C-4484-AB36-E753EB9CF91B}" type="presParOf" srcId="{DBB7F237-7F58-4EFC-A01E-07AAB3EE5A82}" destId="{08DC7F29-E10E-418F-8C67-67E1CAE6C8A0}" srcOrd="1" destOrd="0" presId="urn:microsoft.com/office/officeart/2005/8/layout/hierarchy1"/>
    <dgm:cxn modelId="{FFE07E7A-403E-4831-BBF2-1BF0387D60BE}" type="presParOf" srcId="{E6FE9381-858D-4396-9D58-70B0802FE3F6}" destId="{516952A9-65F3-4E0D-9E89-E23031DCA02B}" srcOrd="1" destOrd="0" presId="urn:microsoft.com/office/officeart/2005/8/layout/hierarchy1"/>
    <dgm:cxn modelId="{5A58A31A-BBD4-4B76-AEF9-6B2388DAA84E}" type="presParOf" srcId="{FD9D56FB-B773-42A6-B641-397D25FAF6FB}" destId="{BA5E7CA9-3C61-461D-A608-7593AB57056E}" srcOrd="6" destOrd="0" presId="urn:microsoft.com/office/officeart/2005/8/layout/hierarchy1"/>
    <dgm:cxn modelId="{BBFFDED2-7ACA-49D2-B9E1-22E84F80D6E4}" type="presParOf" srcId="{FD9D56FB-B773-42A6-B641-397D25FAF6FB}" destId="{0B2A6729-9AEE-4518-98E2-1D9940369B7E}" srcOrd="7" destOrd="0" presId="urn:microsoft.com/office/officeart/2005/8/layout/hierarchy1"/>
    <dgm:cxn modelId="{A01F878D-1866-4312-8BBE-C9BED6167976}" type="presParOf" srcId="{0B2A6729-9AEE-4518-98E2-1D9940369B7E}" destId="{95CA48B7-F0FA-42AD-81E2-718B32A2292C}" srcOrd="0" destOrd="0" presId="urn:microsoft.com/office/officeart/2005/8/layout/hierarchy1"/>
    <dgm:cxn modelId="{2F57B367-495E-4561-B63B-BE3AFD38919E}" type="presParOf" srcId="{95CA48B7-F0FA-42AD-81E2-718B32A2292C}" destId="{8BA0C262-1BD0-43C3-8F45-4BC230A56473}" srcOrd="0" destOrd="0" presId="urn:microsoft.com/office/officeart/2005/8/layout/hierarchy1"/>
    <dgm:cxn modelId="{599F8B7A-8A48-4FA9-8269-935832220740}" type="presParOf" srcId="{95CA48B7-F0FA-42AD-81E2-718B32A2292C}" destId="{EFDD9F69-E7E5-4A93-8F13-10F3CAE5030D}" srcOrd="1" destOrd="0" presId="urn:microsoft.com/office/officeart/2005/8/layout/hierarchy1"/>
    <dgm:cxn modelId="{FD189038-CA29-4963-8C17-E4376E295567}" type="presParOf" srcId="{0B2A6729-9AEE-4518-98E2-1D9940369B7E}" destId="{197ABB7B-396E-4135-8C89-C00F6078B90F}" srcOrd="1" destOrd="0" presId="urn:microsoft.com/office/officeart/2005/8/layout/hierarchy1"/>
    <dgm:cxn modelId="{C75714EE-DF27-435D-B186-E2B89D3FC7BD}" type="presParOf" srcId="{197ABB7B-396E-4135-8C89-C00F6078B90F}" destId="{AA6F9E02-73B3-4698-861D-9799BE44C7EC}" srcOrd="0" destOrd="0" presId="urn:microsoft.com/office/officeart/2005/8/layout/hierarchy1"/>
    <dgm:cxn modelId="{3BE3B48E-48BF-4576-9D89-5FF8879EC084}" type="presParOf" srcId="{197ABB7B-396E-4135-8C89-C00F6078B90F}" destId="{EB9757F7-EE8D-4014-8204-D01E3286AA62}" srcOrd="1" destOrd="0" presId="urn:microsoft.com/office/officeart/2005/8/layout/hierarchy1"/>
    <dgm:cxn modelId="{76EFC8A6-91DE-4370-BD91-247606862401}" type="presParOf" srcId="{EB9757F7-EE8D-4014-8204-D01E3286AA62}" destId="{303598F2-4B63-4F78-8181-0A10A0966728}" srcOrd="0" destOrd="0" presId="urn:microsoft.com/office/officeart/2005/8/layout/hierarchy1"/>
    <dgm:cxn modelId="{0878CF3F-FB6D-4019-9F8E-4F608C35799F}" type="presParOf" srcId="{303598F2-4B63-4F78-8181-0A10A0966728}" destId="{6355ADDF-0D40-44EC-B8B3-096A937B9179}" srcOrd="0" destOrd="0" presId="urn:microsoft.com/office/officeart/2005/8/layout/hierarchy1"/>
    <dgm:cxn modelId="{F20E4502-1FF1-4F52-BEF0-DCB3DBD688CF}" type="presParOf" srcId="{303598F2-4B63-4F78-8181-0A10A0966728}" destId="{9AF74ADF-566F-4B2A-AB00-3848370265DE}" srcOrd="1" destOrd="0" presId="urn:microsoft.com/office/officeart/2005/8/layout/hierarchy1"/>
    <dgm:cxn modelId="{B44BC277-2BBE-4158-B4F2-93FF4534E8C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a:t>I </a:t>
          </a:r>
          <a:r>
            <a:rPr lang="nl-NL" dirty="0"/>
            <a:t>wil inzetten op de studentendialoog 
Ik wil...</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nl-NL" dirty="0"/>
            <a:t>Help de studenten om redenen te geven voor hun ideeën (Maak redeneren expliciet, R)</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nl-NL" dirty="0"/>
            <a:t>Help de studenten om op elkaars ideeën voort te bouwen (B)</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nl-NL" dirty="0"/>
            <a:t>In hoeverre bouwen mijn studenten in de eerste jaren voort op elkaars ideeën tijdens het spelen met een kleine wereld?                                  Hoe goed verdiepen studenten hun begrip door voort te bouwen op elkaars ideeën?</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nl-NL" dirty="0"/>
            <a:t>Help studenten om verbanden te leggen in een volgorde van </a:t>
          </a:r>
          <a:r>
            <a:rPr lang="nl-NL" dirty="0">
              <a:solidFill>
                <a:schemeClr val="tx1"/>
              </a:solidFill>
            </a:rPr>
            <a:t>leren (Verbinden V)</a:t>
          </a:r>
          <a:endParaRPr lang="en-GB" dirty="0">
            <a:solidFill>
              <a:schemeClr val="tx1"/>
            </a:solidFill>
          </a:endParaRPr>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nl-NL" dirty="0"/>
            <a:t>In hoeverre brengen studenten hun eigen ervaringen in de klassikale discussie?                In hoeverre kunnen mijn studenten verbanden leggen met de Russische Revolutie als we het over </a:t>
          </a:r>
          <a:r>
            <a:rPr lang="nl-NL" dirty="0" err="1"/>
            <a:t>Animal</a:t>
          </a:r>
          <a:r>
            <a:rPr lang="nl-NL" dirty="0"/>
            <a:t> Farm hebben?</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nl-NL" dirty="0"/>
            <a:t>Help studenten om elkaars ideeën in twijfel te trekken en uit te dagen </a:t>
          </a:r>
          <a:r>
            <a:rPr lang="nl-NL" dirty="0">
              <a:solidFill>
                <a:schemeClr val="tx1"/>
              </a:solidFill>
            </a:rPr>
            <a:t>(Uitdagen UI)</a:t>
          </a:r>
          <a:endParaRPr lang="en-GB" dirty="0">
            <a:solidFill>
              <a:schemeClr val="tx1"/>
            </a:solidFill>
          </a:endParaRPr>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nl-NL" dirty="0"/>
            <a:t>Hoe vaak geven studenten bij Computer Studies redenen voor hun beslissingen als ze in tweetallen coderen?                          In hoeverre geven studenten redenen als ze voorspellingen doen in de wetenschap?</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nl-NL" dirty="0"/>
            <a:t>In hoeverre dagen mijn studenten elkaars ideeën uit als ze bronnen in de geschiedenis onderzoeken?                               Hoe goed evalueren mijn studenten in hun media- en gendermodule (Sociologie BA) verschillende kritische theorieën tijdens discussies?</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1F19B1C-F6A3-4C62-AE54-B3AFEF6B695D}" type="presOf" srcId="{3BE6EFF3-16EE-49EC-B74C-F0FF3B773791}" destId="{696A1F71-EFE8-4E69-824E-9029AFC16744}" srcOrd="0" destOrd="0" presId="urn:microsoft.com/office/officeart/2005/8/layout/hierarchy1"/>
    <dgm:cxn modelId="{78697D22-A76C-473C-9560-79D109ED652C}" type="presOf" srcId="{2CBC7DC3-EAC7-4006-96CB-A5D4046DADE7}" destId="{EFDD9F69-E7E5-4A93-8F13-10F3CAE5030D}" srcOrd="0" destOrd="0" presId="urn:microsoft.com/office/officeart/2005/8/layout/hierarchy1"/>
    <dgm:cxn modelId="{47107126-38AA-409F-B407-52784459CC5C}" type="presOf" srcId="{DE71C02C-2B20-4655-BA26-D1AD790CCC6A}" destId="{8EC3C499-609C-48E0-8562-332644E4056B}" srcOrd="0" destOrd="0" presId="urn:microsoft.com/office/officeart/2005/8/layout/hierarchy1"/>
    <dgm:cxn modelId="{BA2CAE2E-690C-467F-A007-3135FAD233FF}" type="presOf" srcId="{0EF9529A-7D1E-49BF-B35E-1D38B21B9721}" destId="{DEAF3728-5157-4AAB-AEA7-C4988424C4E7}" srcOrd="0" destOrd="0" presId="urn:microsoft.com/office/officeart/2005/8/layout/hierarchy1"/>
    <dgm:cxn modelId="{E5CA4E43-EF4E-4719-9D12-66AB98EA4326}" type="presOf" srcId="{3C855A7B-2703-4ADA-8FE2-A48A07197946}" destId="{D618D61F-BDA9-4768-9CD2-620E0DC97166}"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C0214D67-4720-4412-A54D-25F8A6CCF6D4}" srcId="{3797F512-9711-4D35-AF6D-F8A7AE7D9444}" destId="{4EA3A2B7-A9F3-419B-8AF1-5EA9EA41713A}" srcOrd="2" destOrd="0" parTransId="{6ECA2432-018C-4C89-8553-6FC214D1A4B2}" sibTransId="{FB78A00E-9CF9-42F6-BEEC-57DB0FE8CB68}"/>
    <dgm:cxn modelId="{521C6168-B7E9-4F1F-AFA0-769249E6DB0C}" type="presOf" srcId="{4B0E1BE2-48CE-4F58-8399-18A4FD052E68}" destId="{ABAA81A1-E5A6-43FB-9C5E-2881410480F1}" srcOrd="0" destOrd="0" presId="urn:microsoft.com/office/officeart/2005/8/layout/hierarchy1"/>
    <dgm:cxn modelId="{D6092371-15E9-4ADA-94F5-CE87B30FEE5C}" type="presOf" srcId="{71F725E2-B8D0-4540-8D18-92FDEFDF672E}" destId="{9AF74ADF-566F-4B2A-AB00-3848370265D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8ECC9F7E-6F84-4BD0-A0E5-F53252AE8873}" type="presOf" srcId="{6ECA2432-018C-4C89-8553-6FC214D1A4B2}" destId="{B9F06BBE-66AA-4F14-8E92-80E68DE4AF7C}" srcOrd="0" destOrd="0" presId="urn:microsoft.com/office/officeart/2005/8/layout/hierarchy1"/>
    <dgm:cxn modelId="{FCD9628C-31E3-4C1D-A81D-39D873182294}" type="presOf" srcId="{AC5256A2-DB23-48B6-A2D5-39FAFBD374A9}" destId="{2C11C53A-B5AF-418B-9E37-E825B6E36F16}" srcOrd="0" destOrd="0" presId="urn:microsoft.com/office/officeart/2005/8/layout/hierarchy1"/>
    <dgm:cxn modelId="{EB4CB28D-88B4-4D9E-A914-B2EFA34410E6}"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9D32E6A7-98E2-4B6F-B05D-7E0552DF58EC}" type="presOf" srcId="{CEBF41E6-2327-419F-9E6C-58D7BB9D3382}" destId="{6BB2E7BE-D8CF-4346-A7E4-40CCD6D2061D}" srcOrd="0" destOrd="0" presId="urn:microsoft.com/office/officeart/2005/8/layout/hierarchy1"/>
    <dgm:cxn modelId="{15FC92B9-0317-4433-B07E-0A81C4C96E1A}" type="presOf" srcId="{54243F6C-705C-4A67-8FD0-DCF9B11057A0}" destId="{D0949CDC-DF44-43E4-A5BF-01FC7AF4EFEF}"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B7EFA3D7-E568-4336-A756-DE67CA325939}" type="presOf" srcId="{19F143D1-99C4-4576-9076-AC84DE1E76E8}" destId="{AD40BA6B-1408-4A34-A245-8DF5C38FC381}" srcOrd="0" destOrd="0" presId="urn:microsoft.com/office/officeart/2005/8/layout/hierarchy1"/>
    <dgm:cxn modelId="{BE1FC6DC-A4DD-4DED-BC58-C5531BA04703}" type="presOf" srcId="{3797F512-9711-4D35-AF6D-F8A7AE7D9444}" destId="{5E747C84-64D1-4CFC-B2DA-284E2902F930}" srcOrd="0" destOrd="0" presId="urn:microsoft.com/office/officeart/2005/8/layout/hierarchy1"/>
    <dgm:cxn modelId="{740DE2DE-953D-4AB9-92AD-F184B36E1FD6}" type="presOf" srcId="{4EA3A2B7-A9F3-419B-8AF1-5EA9EA41713A}" destId="{9662EAAA-5A7E-4DF3-8EE3-E5C029B6C2B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B2F73DF3-7CCC-42C7-8FE2-889DF11F8BB9}" type="presOf" srcId="{978EFC1B-40B6-4DAB-A549-49665233685D}" destId="{08DC7F29-E10E-418F-8C67-67E1CAE6C8A0}" srcOrd="0" destOrd="0" presId="urn:microsoft.com/office/officeart/2005/8/layout/hierarchy1"/>
    <dgm:cxn modelId="{2B0734F4-01C8-4696-8E2E-7CC4C9E43F69}" type="presOf" srcId="{85B46C3F-BABD-43B0-A25A-5E5585BE5E06}" destId="{AA6F9E02-73B3-4698-861D-9799BE44C7EC}"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F7ED7FFA-2597-4EF1-96D7-42419B9E1701}" type="presOf" srcId="{02975EFF-F6A4-49A7-A77F-CB86E1CAE7FF}" destId="{BA5E7CA9-3C61-461D-A608-7593AB57056E}" srcOrd="0" destOrd="0" presId="urn:microsoft.com/office/officeart/2005/8/layout/hierarchy1"/>
    <dgm:cxn modelId="{6068BD4A-0199-4BC1-B936-D09978682B84}" type="presParOf" srcId="{913763D1-64EF-48E3-96BD-5173A68A1FE5}" destId="{26A00C83-38D1-4B4C-9A43-349F853DB6D4}" srcOrd="0" destOrd="0" presId="urn:microsoft.com/office/officeart/2005/8/layout/hierarchy1"/>
    <dgm:cxn modelId="{6BF5B8A5-DBAB-463F-A052-C937FE5AAA40}" type="presParOf" srcId="{26A00C83-38D1-4B4C-9A43-349F853DB6D4}" destId="{15C82281-459E-46A0-8BE0-6344C79945F5}" srcOrd="0" destOrd="0" presId="urn:microsoft.com/office/officeart/2005/8/layout/hierarchy1"/>
    <dgm:cxn modelId="{16EE1918-6215-4E89-B5E2-448288C17FFA}" type="presParOf" srcId="{15C82281-459E-46A0-8BE0-6344C79945F5}" destId="{083A4B5A-8E70-4987-AAB0-65522270F8FA}" srcOrd="0" destOrd="0" presId="urn:microsoft.com/office/officeart/2005/8/layout/hierarchy1"/>
    <dgm:cxn modelId="{0D3345E2-10ED-44D2-86D2-3A85F21AD904}" type="presParOf" srcId="{15C82281-459E-46A0-8BE0-6344C79945F5}" destId="{5E747C84-64D1-4CFC-B2DA-284E2902F930}" srcOrd="1" destOrd="0" presId="urn:microsoft.com/office/officeart/2005/8/layout/hierarchy1"/>
    <dgm:cxn modelId="{BAC840A0-88E1-4294-94AA-26A366C7D2C1}" type="presParOf" srcId="{26A00C83-38D1-4B4C-9A43-349F853DB6D4}" destId="{FD9D56FB-B773-42A6-B641-397D25FAF6FB}" srcOrd="1" destOrd="0" presId="urn:microsoft.com/office/officeart/2005/8/layout/hierarchy1"/>
    <dgm:cxn modelId="{CC2019B8-646D-4D26-8294-D91BAE348079}" type="presParOf" srcId="{FD9D56FB-B773-42A6-B641-397D25FAF6FB}" destId="{696A1F71-EFE8-4E69-824E-9029AFC16744}" srcOrd="0" destOrd="0" presId="urn:microsoft.com/office/officeart/2005/8/layout/hierarchy1"/>
    <dgm:cxn modelId="{F4D6AC04-7737-4263-9600-88B35878C8E9}" type="presParOf" srcId="{FD9D56FB-B773-42A6-B641-397D25FAF6FB}" destId="{162968DE-8744-4CCD-BEBE-C079D22D9D57}" srcOrd="1" destOrd="0" presId="urn:microsoft.com/office/officeart/2005/8/layout/hierarchy1"/>
    <dgm:cxn modelId="{B762C5BD-6730-4CB0-AB37-2A225351DDFD}" type="presParOf" srcId="{162968DE-8744-4CCD-BEBE-C079D22D9D57}" destId="{C384E536-14D5-4D5C-9004-024D885B0A40}" srcOrd="0" destOrd="0" presId="urn:microsoft.com/office/officeart/2005/8/layout/hierarchy1"/>
    <dgm:cxn modelId="{B3DA2843-0142-4155-BEA1-ED83632DFC50}" type="presParOf" srcId="{C384E536-14D5-4D5C-9004-024D885B0A40}" destId="{618E41CB-1EE8-4AF8-9EDF-49658D68382E}" srcOrd="0" destOrd="0" presId="urn:microsoft.com/office/officeart/2005/8/layout/hierarchy1"/>
    <dgm:cxn modelId="{5B569813-05CD-4F37-816F-DA5332C14485}" type="presParOf" srcId="{C384E536-14D5-4D5C-9004-024D885B0A40}" destId="{DEAF3728-5157-4AAB-AEA7-C4988424C4E7}" srcOrd="1" destOrd="0" presId="urn:microsoft.com/office/officeart/2005/8/layout/hierarchy1"/>
    <dgm:cxn modelId="{A328EABA-24AE-4BBC-B3E2-ED3B61ECA929}" type="presParOf" srcId="{162968DE-8744-4CCD-BEBE-C079D22D9D57}" destId="{1F4641B5-9B9E-44F4-BB31-F4547413174D}" srcOrd="1" destOrd="0" presId="urn:microsoft.com/office/officeart/2005/8/layout/hierarchy1"/>
    <dgm:cxn modelId="{F9AC1FF3-A142-4811-BDE0-E821625BC001}" type="presParOf" srcId="{1F4641B5-9B9E-44F4-BB31-F4547413174D}" destId="{8EC3C499-609C-48E0-8562-332644E4056B}" srcOrd="0" destOrd="0" presId="urn:microsoft.com/office/officeart/2005/8/layout/hierarchy1"/>
    <dgm:cxn modelId="{5582E9A7-78AA-4298-84E2-21E9543F0658}" type="presParOf" srcId="{1F4641B5-9B9E-44F4-BB31-F4547413174D}" destId="{19FD7523-5E87-4853-8E87-3F69161DC3E3}" srcOrd="1" destOrd="0" presId="urn:microsoft.com/office/officeart/2005/8/layout/hierarchy1"/>
    <dgm:cxn modelId="{1A2382AC-DF54-47D7-8404-4D8726605277}" type="presParOf" srcId="{19FD7523-5E87-4853-8E87-3F69161DC3E3}" destId="{6044763F-3DC9-4753-9155-74F959450F5D}" srcOrd="0" destOrd="0" presId="urn:microsoft.com/office/officeart/2005/8/layout/hierarchy1"/>
    <dgm:cxn modelId="{8CCE4D55-2F8F-407B-A009-5F1ED855E665}" type="presParOf" srcId="{6044763F-3DC9-4753-9155-74F959450F5D}" destId="{CFA8AB19-50A2-4BDE-BE47-362251146DE1}" srcOrd="0" destOrd="0" presId="urn:microsoft.com/office/officeart/2005/8/layout/hierarchy1"/>
    <dgm:cxn modelId="{53921A18-405B-4B4F-85C5-F90991DBF28F}" type="presParOf" srcId="{6044763F-3DC9-4753-9155-74F959450F5D}" destId="{AD40BA6B-1408-4A34-A245-8DF5C38FC381}" srcOrd="1" destOrd="0" presId="urn:microsoft.com/office/officeart/2005/8/layout/hierarchy1"/>
    <dgm:cxn modelId="{287F34FC-73F7-46F3-B26F-D4DF0C07A180}" type="presParOf" srcId="{19FD7523-5E87-4853-8E87-3F69161DC3E3}" destId="{8719468E-4628-415D-97B0-4D807113A168}" srcOrd="1" destOrd="0" presId="urn:microsoft.com/office/officeart/2005/8/layout/hierarchy1"/>
    <dgm:cxn modelId="{5D1609D3-8F0E-4693-88A7-8FF09DC6962E}" type="presParOf" srcId="{FD9D56FB-B773-42A6-B641-397D25FAF6FB}" destId="{ABAA81A1-E5A6-43FB-9C5E-2881410480F1}" srcOrd="2" destOrd="0" presId="urn:microsoft.com/office/officeart/2005/8/layout/hierarchy1"/>
    <dgm:cxn modelId="{A54A0E2B-4D9A-4E06-B608-8B29486A8738}" type="presParOf" srcId="{FD9D56FB-B773-42A6-B641-397D25FAF6FB}" destId="{1B7C7A8E-5B08-44F0-ACE2-D072259A0D57}" srcOrd="3" destOrd="0" presId="urn:microsoft.com/office/officeart/2005/8/layout/hierarchy1"/>
    <dgm:cxn modelId="{DDCE5272-293C-4A72-9DC5-3B96D4A03AC3}" type="presParOf" srcId="{1B7C7A8E-5B08-44F0-ACE2-D072259A0D57}" destId="{B85F5D9C-B2E3-4336-87F4-905C2819F3CB}" srcOrd="0" destOrd="0" presId="urn:microsoft.com/office/officeart/2005/8/layout/hierarchy1"/>
    <dgm:cxn modelId="{063CD378-D470-4F75-93C1-1D4EF7CBD15A}" type="presParOf" srcId="{B85F5D9C-B2E3-4336-87F4-905C2819F3CB}" destId="{2F44E952-0E5F-4274-9971-F44565490D60}" srcOrd="0" destOrd="0" presId="urn:microsoft.com/office/officeart/2005/8/layout/hierarchy1"/>
    <dgm:cxn modelId="{2ADEBB7F-49E5-4512-B611-DBB0CF303D07}" type="presParOf" srcId="{B85F5D9C-B2E3-4336-87F4-905C2819F3CB}" destId="{2C11C53A-B5AF-418B-9E37-E825B6E36F16}" srcOrd="1" destOrd="0" presId="urn:microsoft.com/office/officeart/2005/8/layout/hierarchy1"/>
    <dgm:cxn modelId="{BA3D2C75-C777-49DF-A15F-6A1D9624DE24}" type="presParOf" srcId="{1B7C7A8E-5B08-44F0-ACE2-D072259A0D57}" destId="{37635459-51F7-4364-ACC7-3390BB1567BE}" srcOrd="1" destOrd="0" presId="urn:microsoft.com/office/officeart/2005/8/layout/hierarchy1"/>
    <dgm:cxn modelId="{C0E47FC2-4E7E-498F-8D25-226D1F801791}" type="presParOf" srcId="{37635459-51F7-4364-ACC7-3390BB1567BE}" destId="{D0949CDC-DF44-43E4-A5BF-01FC7AF4EFEF}" srcOrd="0" destOrd="0" presId="urn:microsoft.com/office/officeart/2005/8/layout/hierarchy1"/>
    <dgm:cxn modelId="{C3DACD01-0E65-440E-9055-C9774FA06BC8}" type="presParOf" srcId="{37635459-51F7-4364-ACC7-3390BB1567BE}" destId="{AD467BD1-1C32-483D-8132-7678224C601B}" srcOrd="1" destOrd="0" presId="urn:microsoft.com/office/officeart/2005/8/layout/hierarchy1"/>
    <dgm:cxn modelId="{FC258BE1-C503-46AE-AABE-C5F80E4C4159}" type="presParOf" srcId="{AD467BD1-1C32-483D-8132-7678224C601B}" destId="{EDCAA794-AC6E-48B5-963B-DE7B32251429}" srcOrd="0" destOrd="0" presId="urn:microsoft.com/office/officeart/2005/8/layout/hierarchy1"/>
    <dgm:cxn modelId="{187C150F-5BD0-4D68-89D4-FA1003757840}" type="presParOf" srcId="{EDCAA794-AC6E-48B5-963B-DE7B32251429}" destId="{52E337CD-D41A-4D4B-A14F-982221B9FF2E}" srcOrd="0" destOrd="0" presId="urn:microsoft.com/office/officeart/2005/8/layout/hierarchy1"/>
    <dgm:cxn modelId="{92711B90-3010-4E3E-A87F-409F5077EE7A}" type="presParOf" srcId="{EDCAA794-AC6E-48B5-963B-DE7B32251429}" destId="{D618D61F-BDA9-4768-9CD2-620E0DC97166}" srcOrd="1" destOrd="0" presId="urn:microsoft.com/office/officeart/2005/8/layout/hierarchy1"/>
    <dgm:cxn modelId="{6B911A88-B7A9-44E2-9C1C-1BF0156065BF}" type="presParOf" srcId="{AD467BD1-1C32-483D-8132-7678224C601B}" destId="{48A4CC6D-C2CD-4E95-87EF-54BC47D9C1C6}" srcOrd="1" destOrd="0" presId="urn:microsoft.com/office/officeart/2005/8/layout/hierarchy1"/>
    <dgm:cxn modelId="{943D867B-C204-47DF-A1ED-0FF470050ED2}" type="presParOf" srcId="{FD9D56FB-B773-42A6-B641-397D25FAF6FB}" destId="{B9F06BBE-66AA-4F14-8E92-80E68DE4AF7C}" srcOrd="4" destOrd="0" presId="urn:microsoft.com/office/officeart/2005/8/layout/hierarchy1"/>
    <dgm:cxn modelId="{C9A8C1D3-568E-4906-A5D5-AE8C58F7C97A}" type="presParOf" srcId="{FD9D56FB-B773-42A6-B641-397D25FAF6FB}" destId="{DD1028FD-72FA-40B1-A183-F85643E40297}" srcOrd="5" destOrd="0" presId="urn:microsoft.com/office/officeart/2005/8/layout/hierarchy1"/>
    <dgm:cxn modelId="{FE91D53F-C33C-41E2-86DA-078C5223503A}" type="presParOf" srcId="{DD1028FD-72FA-40B1-A183-F85643E40297}" destId="{4E3FE2F2-5E5E-44B3-9387-7A45C632FB0B}" srcOrd="0" destOrd="0" presId="urn:microsoft.com/office/officeart/2005/8/layout/hierarchy1"/>
    <dgm:cxn modelId="{1FD75A42-4FC4-403C-AA6E-A2F2A69F883B}" type="presParOf" srcId="{4E3FE2F2-5E5E-44B3-9387-7A45C632FB0B}" destId="{77624390-64B5-453B-8F52-A2A90D139190}" srcOrd="0" destOrd="0" presId="urn:microsoft.com/office/officeart/2005/8/layout/hierarchy1"/>
    <dgm:cxn modelId="{1AFEA8F2-E2D6-405C-8B55-559A56D24EC3}" type="presParOf" srcId="{4E3FE2F2-5E5E-44B3-9387-7A45C632FB0B}" destId="{9662EAAA-5A7E-4DF3-8EE3-E5C029B6C2BF}" srcOrd="1" destOrd="0" presId="urn:microsoft.com/office/officeart/2005/8/layout/hierarchy1"/>
    <dgm:cxn modelId="{780B77DD-DCC1-47E0-AA94-FFEB1BCCB149}" type="presParOf" srcId="{DD1028FD-72FA-40B1-A183-F85643E40297}" destId="{FE984552-F2EF-4A56-924F-20CCAB8A9DB7}" srcOrd="1" destOrd="0" presId="urn:microsoft.com/office/officeart/2005/8/layout/hierarchy1"/>
    <dgm:cxn modelId="{BB6E9967-DDC0-4872-8674-5B6E0F7AAD0B}" type="presParOf" srcId="{FE984552-F2EF-4A56-924F-20CCAB8A9DB7}" destId="{6BB2E7BE-D8CF-4346-A7E4-40CCD6D2061D}" srcOrd="0" destOrd="0" presId="urn:microsoft.com/office/officeart/2005/8/layout/hierarchy1"/>
    <dgm:cxn modelId="{9146F09C-9BAD-4B4F-9C07-96F66CE38C02}" type="presParOf" srcId="{FE984552-F2EF-4A56-924F-20CCAB8A9DB7}" destId="{E6FE9381-858D-4396-9D58-70B0802FE3F6}" srcOrd="1" destOrd="0" presId="urn:microsoft.com/office/officeart/2005/8/layout/hierarchy1"/>
    <dgm:cxn modelId="{D8AA9BA5-C0E1-48F8-8A2E-11EDD0015835}" type="presParOf" srcId="{E6FE9381-858D-4396-9D58-70B0802FE3F6}" destId="{DBB7F237-7F58-4EFC-A01E-07AAB3EE5A82}" srcOrd="0" destOrd="0" presId="urn:microsoft.com/office/officeart/2005/8/layout/hierarchy1"/>
    <dgm:cxn modelId="{5D0D266C-DB11-4F30-A1ED-C3B44F099501}" type="presParOf" srcId="{DBB7F237-7F58-4EFC-A01E-07AAB3EE5A82}" destId="{E0B984A2-B043-4524-AC4F-AD173336CED7}" srcOrd="0" destOrd="0" presId="urn:microsoft.com/office/officeart/2005/8/layout/hierarchy1"/>
    <dgm:cxn modelId="{18B85132-6CD1-4E29-9389-0198028C7607}" type="presParOf" srcId="{DBB7F237-7F58-4EFC-A01E-07AAB3EE5A82}" destId="{08DC7F29-E10E-418F-8C67-67E1CAE6C8A0}" srcOrd="1" destOrd="0" presId="urn:microsoft.com/office/officeart/2005/8/layout/hierarchy1"/>
    <dgm:cxn modelId="{3DAEE046-09E2-4383-B6DD-165BB2CA34CE}" type="presParOf" srcId="{E6FE9381-858D-4396-9D58-70B0802FE3F6}" destId="{516952A9-65F3-4E0D-9E89-E23031DCA02B}" srcOrd="1" destOrd="0" presId="urn:microsoft.com/office/officeart/2005/8/layout/hierarchy1"/>
    <dgm:cxn modelId="{4811BD63-E0EA-4207-BE81-B10FB2B79D6B}" type="presParOf" srcId="{FD9D56FB-B773-42A6-B641-397D25FAF6FB}" destId="{BA5E7CA9-3C61-461D-A608-7593AB57056E}" srcOrd="6" destOrd="0" presId="urn:microsoft.com/office/officeart/2005/8/layout/hierarchy1"/>
    <dgm:cxn modelId="{77F0BC38-3B43-4DB4-A094-6720029902B8}" type="presParOf" srcId="{FD9D56FB-B773-42A6-B641-397D25FAF6FB}" destId="{0B2A6729-9AEE-4518-98E2-1D9940369B7E}" srcOrd="7" destOrd="0" presId="urn:microsoft.com/office/officeart/2005/8/layout/hierarchy1"/>
    <dgm:cxn modelId="{BF9650A3-3FC8-47EB-A3C3-F4A72EA71B1C}" type="presParOf" srcId="{0B2A6729-9AEE-4518-98E2-1D9940369B7E}" destId="{95CA48B7-F0FA-42AD-81E2-718B32A2292C}" srcOrd="0" destOrd="0" presId="urn:microsoft.com/office/officeart/2005/8/layout/hierarchy1"/>
    <dgm:cxn modelId="{B62B25B5-86DD-40EA-AE2E-A9DFA6D63622}" type="presParOf" srcId="{95CA48B7-F0FA-42AD-81E2-718B32A2292C}" destId="{8BA0C262-1BD0-43C3-8F45-4BC230A56473}" srcOrd="0" destOrd="0" presId="urn:microsoft.com/office/officeart/2005/8/layout/hierarchy1"/>
    <dgm:cxn modelId="{83E5079F-48B0-4141-B11F-24B0BA8F72EE}" type="presParOf" srcId="{95CA48B7-F0FA-42AD-81E2-718B32A2292C}" destId="{EFDD9F69-E7E5-4A93-8F13-10F3CAE5030D}" srcOrd="1" destOrd="0" presId="urn:microsoft.com/office/officeart/2005/8/layout/hierarchy1"/>
    <dgm:cxn modelId="{6ED45CFC-2FF3-4643-ACB6-D0A48E046C32}" type="presParOf" srcId="{0B2A6729-9AEE-4518-98E2-1D9940369B7E}" destId="{197ABB7B-396E-4135-8C89-C00F6078B90F}" srcOrd="1" destOrd="0" presId="urn:microsoft.com/office/officeart/2005/8/layout/hierarchy1"/>
    <dgm:cxn modelId="{F777B146-304C-457F-BA85-02901F8DA7B8}" type="presParOf" srcId="{197ABB7B-396E-4135-8C89-C00F6078B90F}" destId="{AA6F9E02-73B3-4698-861D-9799BE44C7EC}" srcOrd="0" destOrd="0" presId="urn:microsoft.com/office/officeart/2005/8/layout/hierarchy1"/>
    <dgm:cxn modelId="{1E6DC1D8-F582-4964-8217-272B497D54D6}" type="presParOf" srcId="{197ABB7B-396E-4135-8C89-C00F6078B90F}" destId="{EB9757F7-EE8D-4014-8204-D01E3286AA62}" srcOrd="1" destOrd="0" presId="urn:microsoft.com/office/officeart/2005/8/layout/hierarchy1"/>
    <dgm:cxn modelId="{5D0807D8-3861-4241-9938-C8EA66C46FED}" type="presParOf" srcId="{EB9757F7-EE8D-4014-8204-D01E3286AA62}" destId="{303598F2-4B63-4F78-8181-0A10A0966728}" srcOrd="0" destOrd="0" presId="urn:microsoft.com/office/officeart/2005/8/layout/hierarchy1"/>
    <dgm:cxn modelId="{6D92A651-AD97-4434-898F-D730E8F0E8EF}" type="presParOf" srcId="{303598F2-4B63-4F78-8181-0A10A0966728}" destId="{6355ADDF-0D40-44EC-B8B3-096A937B9179}" srcOrd="0" destOrd="0" presId="urn:microsoft.com/office/officeart/2005/8/layout/hierarchy1"/>
    <dgm:cxn modelId="{0347120E-20A2-4700-8383-F5E3AA3AFF31}" type="presParOf" srcId="{303598F2-4B63-4F78-8181-0A10A0966728}" destId="{9AF74ADF-566F-4B2A-AB00-3848370265DE}" srcOrd="1" destOrd="0" presId="urn:microsoft.com/office/officeart/2005/8/layout/hierarchy1"/>
    <dgm:cxn modelId="{6AD779D1-20DF-4816-A62B-5D0ABE565908}"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nl-NL" dirty="0"/>
            <a:t>Ik wil me richten op studentenparticipatie
Ik wil...</a:t>
          </a:r>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nl-NL" dirty="0"/>
            <a:t>Meer studenten nemen deel aan de dialoog in de klas</a:t>
          </a:r>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nl-NL" dirty="0"/>
            <a:t>Om basisregels te verankeren in mijn klascultuur</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nl-NL" dirty="0"/>
            <a:t>Welk verschil maakt het gebruik van basisregels voor de dialoog in mijn klas? 
Hoe vaak verwijs ik in mijn onderwijs naar de spelregels?</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AC5256A2-DB23-48B6-A2D5-39FAFBD374A9}">
      <dgm:prSet phldrT="[Text]"/>
      <dgm:spPr/>
      <dgm:t>
        <a:bodyPr/>
        <a:lstStyle/>
        <a:p>
          <a:r>
            <a:rPr lang="nl-NL" dirty="0"/>
            <a:t>Groepen om productiever met elkaar te praten</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nl-NL" dirty="0"/>
            <a:t>Welke invloed heeft een 'praatmaatje'-aanpak op de dialoog in mijn klas? 
In hoeverre wordt het gesprek in mijn klas gedomineerd door een paar studenten?</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nl-NL" dirty="0"/>
            <a:t>Hoe ervaren studenten de kwaliteit van hun groepswerk?  
Welk verschil maakt het geven van rollen aan studenten in groepswerk voor de dialoog?</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D8C85B24-FB3D-4EE8-9D1A-27EDCD184A76}" type="presOf" srcId="{54243F6C-705C-4A67-8FD0-DCF9B11057A0}" destId="{D0949CDC-DF44-43E4-A5BF-01FC7AF4EFEF}" srcOrd="0" destOrd="0" presId="urn:microsoft.com/office/officeart/2005/8/layout/hierarchy1"/>
    <dgm:cxn modelId="{8F110D27-ED94-4BDC-8F6B-4CB9F2B2BA6A}" type="presOf" srcId="{978EFC1B-40B6-4DAB-A549-49665233685D}" destId="{08DC7F29-E10E-418F-8C67-67E1CAE6C8A0}" srcOrd="0" destOrd="0" presId="urn:microsoft.com/office/officeart/2005/8/layout/hierarchy1"/>
    <dgm:cxn modelId="{95870C41-CEA1-4B35-9793-233DB7561F19}" type="presOf" srcId="{A44EFC9A-15EE-4926-B9F7-508271318974}" destId="{913763D1-64EF-48E3-96BD-5173A68A1FE5}" srcOrd="0" destOrd="0" presId="urn:microsoft.com/office/officeart/2005/8/layout/hierarchy1"/>
    <dgm:cxn modelId="{BBD48E41-E7EA-4969-8F26-E49EEF984EF2}" type="presOf" srcId="{4B0E1BE2-48CE-4F58-8399-18A4FD052E68}" destId="{ABAA81A1-E5A6-43FB-9C5E-2881410480F1}" srcOrd="0" destOrd="0" presId="urn:microsoft.com/office/officeart/2005/8/layout/hierarchy1"/>
    <dgm:cxn modelId="{31B19E46-A04A-4F45-A82B-7BD4B2779BF8}" type="presOf" srcId="{3C855A7B-2703-4ADA-8FE2-A48A07197946}" destId="{D618D61F-BDA9-4768-9CD2-620E0DC97166}" srcOrd="0" destOrd="0" presId="urn:microsoft.com/office/officeart/2005/8/layout/hierarchy1"/>
    <dgm:cxn modelId="{C3D6734B-3F7C-4CFC-ACBD-8BAAD5C57348}" type="presOf" srcId="{19F143D1-99C4-4576-9076-AC84DE1E76E8}" destId="{AD40BA6B-1408-4A34-A245-8DF5C38FC381}" srcOrd="0" destOrd="0" presId="urn:microsoft.com/office/officeart/2005/8/layout/hierarchy1"/>
    <dgm:cxn modelId="{9702494E-2FF6-43E7-8BEB-1BF27AE4DF53}" type="presOf" srcId="{CEBF41E6-2327-419F-9E6C-58D7BB9D3382}" destId="{6BB2E7BE-D8CF-4346-A7E4-40CCD6D2061D}" srcOrd="0" destOrd="0" presId="urn:microsoft.com/office/officeart/2005/8/layout/hierarchy1"/>
    <dgm:cxn modelId="{A037C453-5F4C-464D-9D14-9F1BF00FB9F5}" type="presOf" srcId="{3BE6EFF3-16EE-49EC-B74C-F0FF3B773791}" destId="{696A1F71-EFE8-4E69-824E-9029AFC16744}"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C0214D67-4720-4412-A54D-25F8A6CCF6D4}" srcId="{3797F512-9711-4D35-AF6D-F8A7AE7D9444}" destId="{4EA3A2B7-A9F3-419B-8AF1-5EA9EA41713A}" srcOrd="2" destOrd="0" parTransId="{6ECA2432-018C-4C89-8553-6FC214D1A4B2}" sibTransId="{FB78A00E-9CF9-42F6-BEEC-57DB0FE8CB68}"/>
    <dgm:cxn modelId="{C3A68D73-2EF5-4B65-B14E-A9A28DF6064E}" srcId="{3797F512-9711-4D35-AF6D-F8A7AE7D9444}" destId="{0EF9529A-7D1E-49BF-B35E-1D38B21B9721}" srcOrd="0" destOrd="0" parTransId="{3BE6EFF3-16EE-49EC-B74C-F0FF3B773791}" sibTransId="{ADC53E0E-250A-4CE0-BA1D-5407F65AD4D3}"/>
    <dgm:cxn modelId="{BCF23889-B9BA-4430-8729-E77949970238}" type="presOf" srcId="{4EA3A2B7-A9F3-419B-8AF1-5EA9EA41713A}" destId="{9662EAAA-5A7E-4DF3-8EE3-E5C029B6C2BF}"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F386BC95-4B22-4970-BC5C-335D73D724EF}" type="presOf" srcId="{3797F512-9711-4D35-AF6D-F8A7AE7D9444}" destId="{5E747C84-64D1-4CFC-B2DA-284E2902F930}" srcOrd="0" destOrd="0" presId="urn:microsoft.com/office/officeart/2005/8/layout/hierarchy1"/>
    <dgm:cxn modelId="{B6455E98-14AD-4E4D-9E80-A4CA4D8EF85B}" type="presOf" srcId="{6ECA2432-018C-4C89-8553-6FC214D1A4B2}" destId="{B9F06BBE-66AA-4F14-8E92-80E68DE4AF7C}" srcOrd="0" destOrd="0" presId="urn:microsoft.com/office/officeart/2005/8/layout/hierarchy1"/>
    <dgm:cxn modelId="{36AFB9A6-2B53-49C9-BBFA-A6DCA77F000B}" type="presOf" srcId="{AC5256A2-DB23-48B6-A2D5-39FAFBD374A9}" destId="{2C11C53A-B5AF-418B-9E37-E825B6E36F16}"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89C1A9D2-88E4-4E2B-A33B-CB9318EDB28E}" srcId="{3797F512-9711-4D35-AF6D-F8A7AE7D9444}" destId="{AC5256A2-DB23-48B6-A2D5-39FAFBD374A9}" srcOrd="1" destOrd="0" parTransId="{4B0E1BE2-48CE-4F58-8399-18A4FD052E68}" sibTransId="{DB95D935-E4E4-4D6F-9513-5DC1F498D52D}"/>
    <dgm:cxn modelId="{745EFBD5-2A76-4E43-91C0-B20ABDDA80DA}" type="presOf" srcId="{DE71C02C-2B20-4655-BA26-D1AD790CCC6A}" destId="{8EC3C499-609C-48E0-8562-332644E4056B}"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DFE4E8EE-9465-4D89-B6EF-C37B93349608}" type="presOf" srcId="{0EF9529A-7D1E-49BF-B35E-1D38B21B9721}" destId="{DEAF3728-5157-4AAB-AEA7-C4988424C4E7}" srcOrd="0" destOrd="0" presId="urn:microsoft.com/office/officeart/2005/8/layout/hierarchy1"/>
    <dgm:cxn modelId="{5DE42A2A-E101-4AD2-AF94-171536C0ADC6}" type="presParOf" srcId="{913763D1-64EF-48E3-96BD-5173A68A1FE5}" destId="{26A00C83-38D1-4B4C-9A43-349F853DB6D4}" srcOrd="0" destOrd="0" presId="urn:microsoft.com/office/officeart/2005/8/layout/hierarchy1"/>
    <dgm:cxn modelId="{00849312-DD1E-4466-9313-39585626B6A8}" type="presParOf" srcId="{26A00C83-38D1-4B4C-9A43-349F853DB6D4}" destId="{15C82281-459E-46A0-8BE0-6344C79945F5}" srcOrd="0" destOrd="0" presId="urn:microsoft.com/office/officeart/2005/8/layout/hierarchy1"/>
    <dgm:cxn modelId="{56DF4A4E-1491-49AA-96BC-51617C9284C5}" type="presParOf" srcId="{15C82281-459E-46A0-8BE0-6344C79945F5}" destId="{083A4B5A-8E70-4987-AAB0-65522270F8FA}" srcOrd="0" destOrd="0" presId="urn:microsoft.com/office/officeart/2005/8/layout/hierarchy1"/>
    <dgm:cxn modelId="{42D6E0A5-8CEF-4965-87B5-8452005E9164}" type="presParOf" srcId="{15C82281-459E-46A0-8BE0-6344C79945F5}" destId="{5E747C84-64D1-4CFC-B2DA-284E2902F930}" srcOrd="1" destOrd="0" presId="urn:microsoft.com/office/officeart/2005/8/layout/hierarchy1"/>
    <dgm:cxn modelId="{6859865F-4E39-420E-B81F-0BF9292EA57F}" type="presParOf" srcId="{26A00C83-38D1-4B4C-9A43-349F853DB6D4}" destId="{FD9D56FB-B773-42A6-B641-397D25FAF6FB}" srcOrd="1" destOrd="0" presId="urn:microsoft.com/office/officeart/2005/8/layout/hierarchy1"/>
    <dgm:cxn modelId="{AA569642-76A7-484D-B606-63608AEFA0EB}" type="presParOf" srcId="{FD9D56FB-B773-42A6-B641-397D25FAF6FB}" destId="{696A1F71-EFE8-4E69-824E-9029AFC16744}" srcOrd="0" destOrd="0" presId="urn:microsoft.com/office/officeart/2005/8/layout/hierarchy1"/>
    <dgm:cxn modelId="{4DC7A026-3854-4ED9-AC85-ACDC5719C124}" type="presParOf" srcId="{FD9D56FB-B773-42A6-B641-397D25FAF6FB}" destId="{162968DE-8744-4CCD-BEBE-C079D22D9D57}" srcOrd="1" destOrd="0" presId="urn:microsoft.com/office/officeart/2005/8/layout/hierarchy1"/>
    <dgm:cxn modelId="{B5405A32-FF3F-4323-A6D2-E669AF253947}" type="presParOf" srcId="{162968DE-8744-4CCD-BEBE-C079D22D9D57}" destId="{C384E536-14D5-4D5C-9004-024D885B0A40}" srcOrd="0" destOrd="0" presId="urn:microsoft.com/office/officeart/2005/8/layout/hierarchy1"/>
    <dgm:cxn modelId="{DC1A4274-A517-4278-9631-35E8A52403BD}" type="presParOf" srcId="{C384E536-14D5-4D5C-9004-024D885B0A40}" destId="{618E41CB-1EE8-4AF8-9EDF-49658D68382E}" srcOrd="0" destOrd="0" presId="urn:microsoft.com/office/officeart/2005/8/layout/hierarchy1"/>
    <dgm:cxn modelId="{2D95C19A-D430-4C18-AA9C-CBB25599101E}" type="presParOf" srcId="{C384E536-14D5-4D5C-9004-024D885B0A40}" destId="{DEAF3728-5157-4AAB-AEA7-C4988424C4E7}" srcOrd="1" destOrd="0" presId="urn:microsoft.com/office/officeart/2005/8/layout/hierarchy1"/>
    <dgm:cxn modelId="{9641DE18-0468-4D00-8E4F-5562BB4A1C70}" type="presParOf" srcId="{162968DE-8744-4CCD-BEBE-C079D22D9D57}" destId="{1F4641B5-9B9E-44F4-BB31-F4547413174D}" srcOrd="1" destOrd="0" presId="urn:microsoft.com/office/officeart/2005/8/layout/hierarchy1"/>
    <dgm:cxn modelId="{3D716894-971F-4298-BF57-511F8FC588EF}" type="presParOf" srcId="{1F4641B5-9B9E-44F4-BB31-F4547413174D}" destId="{8EC3C499-609C-48E0-8562-332644E4056B}" srcOrd="0" destOrd="0" presId="urn:microsoft.com/office/officeart/2005/8/layout/hierarchy1"/>
    <dgm:cxn modelId="{F08C0899-8BA7-4643-AD10-DC3B2D94FC6B}" type="presParOf" srcId="{1F4641B5-9B9E-44F4-BB31-F4547413174D}" destId="{19FD7523-5E87-4853-8E87-3F69161DC3E3}" srcOrd="1" destOrd="0" presId="urn:microsoft.com/office/officeart/2005/8/layout/hierarchy1"/>
    <dgm:cxn modelId="{7A7DF943-40F0-42D0-BF68-35CE95D26DA8}" type="presParOf" srcId="{19FD7523-5E87-4853-8E87-3F69161DC3E3}" destId="{6044763F-3DC9-4753-9155-74F959450F5D}" srcOrd="0" destOrd="0" presId="urn:microsoft.com/office/officeart/2005/8/layout/hierarchy1"/>
    <dgm:cxn modelId="{DC4F099E-5699-4DA9-8F13-4D8E9B356CBF}" type="presParOf" srcId="{6044763F-3DC9-4753-9155-74F959450F5D}" destId="{CFA8AB19-50A2-4BDE-BE47-362251146DE1}" srcOrd="0" destOrd="0" presId="urn:microsoft.com/office/officeart/2005/8/layout/hierarchy1"/>
    <dgm:cxn modelId="{E27B414C-6A5D-4D7F-83DE-CBF9E4473696}" type="presParOf" srcId="{6044763F-3DC9-4753-9155-74F959450F5D}" destId="{AD40BA6B-1408-4A34-A245-8DF5C38FC381}" srcOrd="1" destOrd="0" presId="urn:microsoft.com/office/officeart/2005/8/layout/hierarchy1"/>
    <dgm:cxn modelId="{0A8A7299-A187-4654-9BA5-704BF621634F}" type="presParOf" srcId="{19FD7523-5E87-4853-8E87-3F69161DC3E3}" destId="{8719468E-4628-415D-97B0-4D807113A168}" srcOrd="1" destOrd="0" presId="urn:microsoft.com/office/officeart/2005/8/layout/hierarchy1"/>
    <dgm:cxn modelId="{050BB69D-19C0-4EB0-9C82-771E7C157889}" type="presParOf" srcId="{FD9D56FB-B773-42A6-B641-397D25FAF6FB}" destId="{ABAA81A1-E5A6-43FB-9C5E-2881410480F1}" srcOrd="2" destOrd="0" presId="urn:microsoft.com/office/officeart/2005/8/layout/hierarchy1"/>
    <dgm:cxn modelId="{DB2FACF2-594A-4940-8BE9-538F24D982B7}" type="presParOf" srcId="{FD9D56FB-B773-42A6-B641-397D25FAF6FB}" destId="{1B7C7A8E-5B08-44F0-ACE2-D072259A0D57}" srcOrd="3" destOrd="0" presId="urn:microsoft.com/office/officeart/2005/8/layout/hierarchy1"/>
    <dgm:cxn modelId="{52D21A15-FF65-44D1-883B-8D7986955B58}" type="presParOf" srcId="{1B7C7A8E-5B08-44F0-ACE2-D072259A0D57}" destId="{B85F5D9C-B2E3-4336-87F4-905C2819F3CB}" srcOrd="0" destOrd="0" presId="urn:microsoft.com/office/officeart/2005/8/layout/hierarchy1"/>
    <dgm:cxn modelId="{1B0D8665-7B2E-476E-B995-40FEDC6DF3FE}" type="presParOf" srcId="{B85F5D9C-B2E3-4336-87F4-905C2819F3CB}" destId="{2F44E952-0E5F-4274-9971-F44565490D60}" srcOrd="0" destOrd="0" presId="urn:microsoft.com/office/officeart/2005/8/layout/hierarchy1"/>
    <dgm:cxn modelId="{835C4C3B-72BA-42FC-BF9D-FB20FDCEB15E}" type="presParOf" srcId="{B85F5D9C-B2E3-4336-87F4-905C2819F3CB}" destId="{2C11C53A-B5AF-418B-9E37-E825B6E36F16}" srcOrd="1" destOrd="0" presId="urn:microsoft.com/office/officeart/2005/8/layout/hierarchy1"/>
    <dgm:cxn modelId="{853DB77E-B029-4F72-B296-CB1C5C535428}" type="presParOf" srcId="{1B7C7A8E-5B08-44F0-ACE2-D072259A0D57}" destId="{37635459-51F7-4364-ACC7-3390BB1567BE}" srcOrd="1" destOrd="0" presId="urn:microsoft.com/office/officeart/2005/8/layout/hierarchy1"/>
    <dgm:cxn modelId="{AA089917-9E4E-42C3-8EA3-B96DBCAFC88D}" type="presParOf" srcId="{37635459-51F7-4364-ACC7-3390BB1567BE}" destId="{D0949CDC-DF44-43E4-A5BF-01FC7AF4EFEF}" srcOrd="0" destOrd="0" presId="urn:microsoft.com/office/officeart/2005/8/layout/hierarchy1"/>
    <dgm:cxn modelId="{4235D3F3-3760-40A9-A41D-142AC30C7E8B}" type="presParOf" srcId="{37635459-51F7-4364-ACC7-3390BB1567BE}" destId="{AD467BD1-1C32-483D-8132-7678224C601B}" srcOrd="1" destOrd="0" presId="urn:microsoft.com/office/officeart/2005/8/layout/hierarchy1"/>
    <dgm:cxn modelId="{C96B91D8-47D1-40B4-861A-FABF19AE7B14}" type="presParOf" srcId="{AD467BD1-1C32-483D-8132-7678224C601B}" destId="{EDCAA794-AC6E-48B5-963B-DE7B32251429}" srcOrd="0" destOrd="0" presId="urn:microsoft.com/office/officeart/2005/8/layout/hierarchy1"/>
    <dgm:cxn modelId="{A847B1FD-E322-4948-BE2F-F15B253A1871}" type="presParOf" srcId="{EDCAA794-AC6E-48B5-963B-DE7B32251429}" destId="{52E337CD-D41A-4D4B-A14F-982221B9FF2E}" srcOrd="0" destOrd="0" presId="urn:microsoft.com/office/officeart/2005/8/layout/hierarchy1"/>
    <dgm:cxn modelId="{A6CDF127-81C0-4071-9D74-B86A20DC40CE}" type="presParOf" srcId="{EDCAA794-AC6E-48B5-963B-DE7B32251429}" destId="{D618D61F-BDA9-4768-9CD2-620E0DC97166}" srcOrd="1" destOrd="0" presId="urn:microsoft.com/office/officeart/2005/8/layout/hierarchy1"/>
    <dgm:cxn modelId="{B50FDC6C-494C-44DB-A8B9-FF59A6DD1B6D}" type="presParOf" srcId="{AD467BD1-1C32-483D-8132-7678224C601B}" destId="{48A4CC6D-C2CD-4E95-87EF-54BC47D9C1C6}" srcOrd="1" destOrd="0" presId="urn:microsoft.com/office/officeart/2005/8/layout/hierarchy1"/>
    <dgm:cxn modelId="{E361CE3F-6077-4D77-AB8A-350214617339}" type="presParOf" srcId="{FD9D56FB-B773-42A6-B641-397D25FAF6FB}" destId="{B9F06BBE-66AA-4F14-8E92-80E68DE4AF7C}" srcOrd="4" destOrd="0" presId="urn:microsoft.com/office/officeart/2005/8/layout/hierarchy1"/>
    <dgm:cxn modelId="{276E5BF7-3E8E-465D-BD9F-0150FE5F7CFE}" type="presParOf" srcId="{FD9D56FB-B773-42A6-B641-397D25FAF6FB}" destId="{DD1028FD-72FA-40B1-A183-F85643E40297}" srcOrd="5" destOrd="0" presId="urn:microsoft.com/office/officeart/2005/8/layout/hierarchy1"/>
    <dgm:cxn modelId="{85E1548E-4F12-4684-A0AE-68A2FD1E1A10}" type="presParOf" srcId="{DD1028FD-72FA-40B1-A183-F85643E40297}" destId="{4E3FE2F2-5E5E-44B3-9387-7A45C632FB0B}" srcOrd="0" destOrd="0" presId="urn:microsoft.com/office/officeart/2005/8/layout/hierarchy1"/>
    <dgm:cxn modelId="{7C90B2DA-7F51-49DD-B180-84BD90AD13F0}" type="presParOf" srcId="{4E3FE2F2-5E5E-44B3-9387-7A45C632FB0B}" destId="{77624390-64B5-453B-8F52-A2A90D139190}" srcOrd="0" destOrd="0" presId="urn:microsoft.com/office/officeart/2005/8/layout/hierarchy1"/>
    <dgm:cxn modelId="{65FFB2C0-8983-45B3-9D02-92CC0C4BE4FA}" type="presParOf" srcId="{4E3FE2F2-5E5E-44B3-9387-7A45C632FB0B}" destId="{9662EAAA-5A7E-4DF3-8EE3-E5C029B6C2BF}" srcOrd="1" destOrd="0" presId="urn:microsoft.com/office/officeart/2005/8/layout/hierarchy1"/>
    <dgm:cxn modelId="{68B36719-C7BE-49C0-8D52-517633F6A652}" type="presParOf" srcId="{DD1028FD-72FA-40B1-A183-F85643E40297}" destId="{FE984552-F2EF-4A56-924F-20CCAB8A9DB7}" srcOrd="1" destOrd="0" presId="urn:microsoft.com/office/officeart/2005/8/layout/hierarchy1"/>
    <dgm:cxn modelId="{7A9D0E63-9BF4-4CF6-B4F2-B0E42B9BBDE9}" type="presParOf" srcId="{FE984552-F2EF-4A56-924F-20CCAB8A9DB7}" destId="{6BB2E7BE-D8CF-4346-A7E4-40CCD6D2061D}" srcOrd="0" destOrd="0" presId="urn:microsoft.com/office/officeart/2005/8/layout/hierarchy1"/>
    <dgm:cxn modelId="{3801C1B6-0260-4834-B7EE-54DC1F204BBF}" type="presParOf" srcId="{FE984552-F2EF-4A56-924F-20CCAB8A9DB7}" destId="{E6FE9381-858D-4396-9D58-70B0802FE3F6}" srcOrd="1" destOrd="0" presId="urn:microsoft.com/office/officeart/2005/8/layout/hierarchy1"/>
    <dgm:cxn modelId="{CAEDBCA0-DB8D-434A-A12F-FD48C77D8B94}" type="presParOf" srcId="{E6FE9381-858D-4396-9D58-70B0802FE3F6}" destId="{DBB7F237-7F58-4EFC-A01E-07AAB3EE5A82}" srcOrd="0" destOrd="0" presId="urn:microsoft.com/office/officeart/2005/8/layout/hierarchy1"/>
    <dgm:cxn modelId="{9359DFC7-9C78-4E0D-A2A7-88AEBD41EC97}" type="presParOf" srcId="{DBB7F237-7F58-4EFC-A01E-07AAB3EE5A82}" destId="{E0B984A2-B043-4524-AC4F-AD173336CED7}" srcOrd="0" destOrd="0" presId="urn:microsoft.com/office/officeart/2005/8/layout/hierarchy1"/>
    <dgm:cxn modelId="{F5BF9E97-BCC8-4434-8D2E-5AE90A42B049}" type="presParOf" srcId="{DBB7F237-7F58-4EFC-A01E-07AAB3EE5A82}" destId="{08DC7F29-E10E-418F-8C67-67E1CAE6C8A0}" srcOrd="1" destOrd="0" presId="urn:microsoft.com/office/officeart/2005/8/layout/hierarchy1"/>
    <dgm:cxn modelId="{2FEDCDF7-3145-44A4-BB53-D9B6274A9003}"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318E34-4BD5-4AA5-9C25-E7FDF32D2A52}">
      <dsp:nvSpPr>
        <dsp:cNvPr id="0" name=""/>
        <dsp:cNvSpPr/>
      </dsp:nvSpPr>
      <dsp:spPr>
        <a:xfrm>
          <a:off x="639953" y="4297"/>
          <a:ext cx="2624754" cy="104683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nl-NL" sz="2400" b="1" kern="1200" dirty="0"/>
            <a:t>Tool 1</a:t>
          </a:r>
        </a:p>
        <a:p>
          <a:pPr marL="0" lvl="0" indent="0" algn="ctr" defTabSz="1066800">
            <a:lnSpc>
              <a:spcPct val="90000"/>
            </a:lnSpc>
            <a:spcBef>
              <a:spcPct val="0"/>
            </a:spcBef>
            <a:spcAft>
              <a:spcPct val="35000"/>
            </a:spcAft>
            <a:buNone/>
          </a:pPr>
          <a:r>
            <a:rPr lang="nl-NL" sz="1400" b="0" kern="1200" dirty="0"/>
            <a:t>Schema beginsituatie</a:t>
          </a:r>
        </a:p>
      </dsp:txBody>
      <dsp:txXfrm>
        <a:off x="1163371" y="4297"/>
        <a:ext cx="1577919" cy="1046835"/>
      </dsp:txXfrm>
    </dsp:sp>
    <dsp:sp modelId="{898A88A9-7618-405C-B819-3057B97472DC}">
      <dsp:nvSpPr>
        <dsp:cNvPr id="0" name=""/>
        <dsp:cNvSpPr/>
      </dsp:nvSpPr>
      <dsp:spPr>
        <a:xfrm>
          <a:off x="2852862" y="1820"/>
          <a:ext cx="2008971" cy="1051790"/>
        </a:xfrm>
        <a:prstGeom prst="chevron">
          <a:avLst/>
        </a:prstGeom>
        <a:solidFill>
          <a:schemeClr val="accent3">
            <a:lumMod val="60000"/>
            <a:lumOff val="4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l" defTabSz="533400">
            <a:lnSpc>
              <a:spcPct val="90000"/>
            </a:lnSpc>
            <a:spcBef>
              <a:spcPct val="0"/>
            </a:spcBef>
            <a:spcAft>
              <a:spcPct val="35000"/>
            </a:spcAft>
            <a:buNone/>
          </a:pPr>
          <a:r>
            <a:rPr lang="nl-NL" sz="1200" kern="1200"/>
            <a:t>Begin door </a:t>
          </a:r>
          <a:r>
            <a:rPr lang="nl-NL" sz="1200" b="1" kern="1200"/>
            <a:t>systematisch</a:t>
          </a:r>
          <a:r>
            <a:rPr lang="nl-NL" sz="1200" kern="1200"/>
            <a:t> te kijken en na te denken over je huidige praktijk.</a:t>
          </a:r>
        </a:p>
      </dsp:txBody>
      <dsp:txXfrm>
        <a:off x="3378757" y="1820"/>
        <a:ext cx="957181" cy="1051790"/>
      </dsp:txXfrm>
    </dsp:sp>
    <dsp:sp modelId="{7E9E56E1-1F99-43B2-B9EC-C9832C991E26}">
      <dsp:nvSpPr>
        <dsp:cNvPr id="0" name=""/>
        <dsp:cNvSpPr/>
      </dsp:nvSpPr>
      <dsp:spPr>
        <a:xfrm>
          <a:off x="4493707" y="1820"/>
          <a:ext cx="5197788" cy="1051790"/>
        </a:xfrm>
        <a:prstGeom prst="chevron">
          <a:avLst/>
        </a:prstGeom>
        <a:solidFill>
          <a:schemeClr val="bg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l" defTabSz="533400">
            <a:lnSpc>
              <a:spcPct val="90000"/>
            </a:lnSpc>
            <a:spcBef>
              <a:spcPct val="0"/>
            </a:spcBef>
            <a:spcAft>
              <a:spcPct val="35000"/>
            </a:spcAft>
            <a:buNone/>
          </a:pPr>
          <a:r>
            <a:rPr lang="nl-NL" sz="1200" kern="1200" dirty="0"/>
            <a:t>Goede onderzoeken beginnen met het identificeren van problematische, raadselachtige of interessante aspecten van de praktijk. Dit helpt om erachter te komen waar je onderzoek (of inkijkje)op wil richten.</a:t>
          </a:r>
        </a:p>
      </dsp:txBody>
      <dsp:txXfrm>
        <a:off x="5019602" y="1820"/>
        <a:ext cx="4145998" cy="1051790"/>
      </dsp:txXfrm>
    </dsp:sp>
    <dsp:sp modelId="{A6B46361-D315-41DE-8B1F-4524A737E1AB}">
      <dsp:nvSpPr>
        <dsp:cNvPr id="0" name=""/>
        <dsp:cNvSpPr/>
      </dsp:nvSpPr>
      <dsp:spPr>
        <a:xfrm>
          <a:off x="639953" y="1231020"/>
          <a:ext cx="2664957" cy="1071938"/>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nl-NL" sz="2400" b="1" kern="1200"/>
            <a:t>Tool 2</a:t>
          </a:r>
        </a:p>
        <a:p>
          <a:pPr marL="0" lvl="0" indent="0" algn="ctr" defTabSz="1066800">
            <a:lnSpc>
              <a:spcPct val="90000"/>
            </a:lnSpc>
            <a:spcBef>
              <a:spcPct val="0"/>
            </a:spcBef>
            <a:spcAft>
              <a:spcPct val="35000"/>
            </a:spcAft>
            <a:buNone/>
          </a:pPr>
          <a:r>
            <a:rPr lang="nl-NL" sz="1400" kern="1200"/>
            <a:t>Reflectieve cyclus voor onderzoek in de klas</a:t>
          </a:r>
        </a:p>
      </dsp:txBody>
      <dsp:txXfrm>
        <a:off x="1175922" y="1231020"/>
        <a:ext cx="1593019" cy="1071938"/>
      </dsp:txXfrm>
    </dsp:sp>
    <dsp:sp modelId="{76F27FD2-1595-4ACD-A255-DA0202AC8118}">
      <dsp:nvSpPr>
        <dsp:cNvPr id="0" name=""/>
        <dsp:cNvSpPr/>
      </dsp:nvSpPr>
      <dsp:spPr>
        <a:xfrm>
          <a:off x="2893065" y="1241094"/>
          <a:ext cx="2629475" cy="1051790"/>
        </a:xfrm>
        <a:prstGeom prst="chevron">
          <a:avLst/>
        </a:prstGeom>
        <a:solidFill>
          <a:schemeClr val="accent3">
            <a:lumMod val="60000"/>
            <a:lumOff val="4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l" defTabSz="533400">
            <a:lnSpc>
              <a:spcPct val="90000"/>
            </a:lnSpc>
            <a:spcBef>
              <a:spcPct val="0"/>
            </a:spcBef>
            <a:spcAft>
              <a:spcPct val="35000"/>
            </a:spcAft>
            <a:buNone/>
          </a:pPr>
          <a:r>
            <a:rPr lang="nl-NL" sz="1200" kern="1200"/>
            <a:t>Gebruik een stapsgewijze reflectieve cyclus om je praktijk te transformeren en houd bij hoe dit gebeurt.</a:t>
          </a:r>
        </a:p>
      </dsp:txBody>
      <dsp:txXfrm>
        <a:off x="3418960" y="1241094"/>
        <a:ext cx="1577685" cy="1051790"/>
      </dsp:txXfrm>
    </dsp:sp>
    <dsp:sp modelId="{ED71C625-9FA8-4802-8F95-34B9F5675F48}">
      <dsp:nvSpPr>
        <dsp:cNvPr id="0" name=""/>
        <dsp:cNvSpPr/>
      </dsp:nvSpPr>
      <dsp:spPr>
        <a:xfrm>
          <a:off x="5154413" y="1241499"/>
          <a:ext cx="4446126" cy="1050980"/>
        </a:xfrm>
        <a:prstGeom prst="chevron">
          <a:avLst/>
        </a:prstGeom>
        <a:solidFill>
          <a:schemeClr val="bg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nl-NL" sz="1200" kern="1200" dirty="0"/>
            <a:t>Deze gids leidt de docent door het proces van het opzetten van een onderzoek naar de dialoog in eigen klas. </a:t>
          </a:r>
        </a:p>
      </dsp:txBody>
      <dsp:txXfrm>
        <a:off x="5679903" y="1241499"/>
        <a:ext cx="3395146" cy="1050980"/>
      </dsp:txXfrm>
    </dsp:sp>
    <dsp:sp modelId="{D6D58331-5E98-4405-BCE4-1E4CE8912D51}">
      <dsp:nvSpPr>
        <dsp:cNvPr id="0" name=""/>
        <dsp:cNvSpPr/>
      </dsp:nvSpPr>
      <dsp:spPr>
        <a:xfrm>
          <a:off x="639953" y="2480369"/>
          <a:ext cx="2750842" cy="112778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nl-NL" sz="2400" b="1" kern="1200"/>
            <a:t>Tool 3</a:t>
          </a:r>
        </a:p>
        <a:p>
          <a:pPr marL="0" lvl="0" indent="0" algn="ctr" defTabSz="1066800">
            <a:lnSpc>
              <a:spcPct val="90000"/>
            </a:lnSpc>
            <a:spcBef>
              <a:spcPct val="0"/>
            </a:spcBef>
            <a:spcAft>
              <a:spcPct val="35000"/>
            </a:spcAft>
            <a:buNone/>
          </a:pPr>
          <a:r>
            <a:rPr lang="nl-NL" sz="1700" kern="1200"/>
            <a:t>Coderingsschema </a:t>
          </a:r>
        </a:p>
      </dsp:txBody>
      <dsp:txXfrm>
        <a:off x="1203846" y="2480369"/>
        <a:ext cx="1623057" cy="1127785"/>
      </dsp:txXfrm>
    </dsp:sp>
    <dsp:sp modelId="{C98777DC-86EA-4A76-8D26-0D11AC62597F}">
      <dsp:nvSpPr>
        <dsp:cNvPr id="0" name=""/>
        <dsp:cNvSpPr/>
      </dsp:nvSpPr>
      <dsp:spPr>
        <a:xfrm>
          <a:off x="2978950" y="2518367"/>
          <a:ext cx="2629475" cy="1051790"/>
        </a:xfrm>
        <a:prstGeom prst="chevron">
          <a:avLst/>
        </a:prstGeom>
        <a:solidFill>
          <a:schemeClr val="accent3">
            <a:lumMod val="60000"/>
            <a:lumOff val="4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l" defTabSz="533400">
            <a:lnSpc>
              <a:spcPct val="90000"/>
            </a:lnSpc>
            <a:spcBef>
              <a:spcPct val="0"/>
            </a:spcBef>
            <a:spcAft>
              <a:spcPct val="35000"/>
            </a:spcAft>
            <a:buNone/>
          </a:pPr>
          <a:r>
            <a:rPr lang="nl-NL" sz="1200" kern="1200"/>
            <a:t>Identificeer momenten van hoge kwaliteit in de dialoog en de voorwaarden die deze creëren</a:t>
          </a:r>
        </a:p>
      </dsp:txBody>
      <dsp:txXfrm>
        <a:off x="3504845" y="2518367"/>
        <a:ext cx="1577685" cy="1051790"/>
      </dsp:txXfrm>
    </dsp:sp>
    <dsp:sp modelId="{6F9108E2-9139-4053-B028-777CE0361D16}">
      <dsp:nvSpPr>
        <dsp:cNvPr id="0" name=""/>
        <dsp:cNvSpPr/>
      </dsp:nvSpPr>
      <dsp:spPr>
        <a:xfrm>
          <a:off x="5240299" y="2518367"/>
          <a:ext cx="4365033" cy="1051790"/>
        </a:xfrm>
        <a:prstGeom prst="chevron">
          <a:avLst/>
        </a:prstGeom>
        <a:solidFill>
          <a:schemeClr val="bg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l" defTabSz="533400">
            <a:lnSpc>
              <a:spcPct val="90000"/>
            </a:lnSpc>
            <a:spcBef>
              <a:spcPct val="0"/>
            </a:spcBef>
            <a:spcAft>
              <a:spcPct val="35000"/>
            </a:spcAft>
            <a:buNone/>
          </a:pPr>
          <a:r>
            <a:rPr lang="nl-NL" sz="1200" kern="1200"/>
            <a:t>Het coderingsschema identificeert de soorten woorden en zinnen die te horen kunnen zijn. Voorbeelden van dialogen van goede kwaliteit. Deze zullen een focus bieden voor je onderzoek.</a:t>
          </a:r>
        </a:p>
      </dsp:txBody>
      <dsp:txXfrm>
        <a:off x="5766194" y="2518367"/>
        <a:ext cx="3313243" cy="10517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594520" y="3457046"/>
          <a:ext cx="91440" cy="533109"/>
        </a:xfrm>
        <a:custGeom>
          <a:avLst/>
          <a:gdLst/>
          <a:ahLst/>
          <a:cxnLst/>
          <a:rect l="0" t="0" r="0" b="0"/>
          <a:pathLst>
            <a:path>
              <a:moveTo>
                <a:pt x="45720" y="0"/>
              </a:moveTo>
              <a:lnTo>
                <a:pt x="45720" y="53310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279664" y="1759955"/>
          <a:ext cx="3360576" cy="533109"/>
        </a:xfrm>
        <a:custGeom>
          <a:avLst/>
          <a:gdLst/>
          <a:ahLst/>
          <a:cxnLst/>
          <a:rect l="0" t="0" r="0" b="0"/>
          <a:pathLst>
            <a:path>
              <a:moveTo>
                <a:pt x="0" y="0"/>
              </a:moveTo>
              <a:lnTo>
                <a:pt x="0" y="363298"/>
              </a:lnTo>
              <a:lnTo>
                <a:pt x="3360576" y="363298"/>
              </a:lnTo>
              <a:lnTo>
                <a:pt x="3360576" y="5331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354136" y="3457046"/>
          <a:ext cx="91440" cy="533109"/>
        </a:xfrm>
        <a:custGeom>
          <a:avLst/>
          <a:gdLst/>
          <a:ahLst/>
          <a:cxnLst/>
          <a:rect l="0" t="0" r="0" b="0"/>
          <a:pathLst>
            <a:path>
              <a:moveTo>
                <a:pt x="45720" y="0"/>
              </a:moveTo>
              <a:lnTo>
                <a:pt x="45720" y="53310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279664" y="1759955"/>
          <a:ext cx="1120192" cy="533109"/>
        </a:xfrm>
        <a:custGeom>
          <a:avLst/>
          <a:gdLst/>
          <a:ahLst/>
          <a:cxnLst/>
          <a:rect l="0" t="0" r="0" b="0"/>
          <a:pathLst>
            <a:path>
              <a:moveTo>
                <a:pt x="0" y="0"/>
              </a:moveTo>
              <a:lnTo>
                <a:pt x="0" y="363298"/>
              </a:lnTo>
              <a:lnTo>
                <a:pt x="1120192" y="363298"/>
              </a:lnTo>
              <a:lnTo>
                <a:pt x="1120192" y="5331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113752" y="3457046"/>
          <a:ext cx="91440" cy="533109"/>
        </a:xfrm>
        <a:custGeom>
          <a:avLst/>
          <a:gdLst/>
          <a:ahLst/>
          <a:cxnLst/>
          <a:rect l="0" t="0" r="0" b="0"/>
          <a:pathLst>
            <a:path>
              <a:moveTo>
                <a:pt x="45720" y="0"/>
              </a:moveTo>
              <a:lnTo>
                <a:pt x="45720" y="53310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159472" y="1759955"/>
          <a:ext cx="1120192" cy="533109"/>
        </a:xfrm>
        <a:custGeom>
          <a:avLst/>
          <a:gdLst/>
          <a:ahLst/>
          <a:cxnLst/>
          <a:rect l="0" t="0" r="0" b="0"/>
          <a:pathLst>
            <a:path>
              <a:moveTo>
                <a:pt x="1120192" y="0"/>
              </a:moveTo>
              <a:lnTo>
                <a:pt x="1120192" y="363298"/>
              </a:lnTo>
              <a:lnTo>
                <a:pt x="0" y="363298"/>
              </a:lnTo>
              <a:lnTo>
                <a:pt x="0" y="5331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873368" y="3457046"/>
          <a:ext cx="91440" cy="533109"/>
        </a:xfrm>
        <a:custGeom>
          <a:avLst/>
          <a:gdLst/>
          <a:ahLst/>
          <a:cxnLst/>
          <a:rect l="0" t="0" r="0" b="0"/>
          <a:pathLst>
            <a:path>
              <a:moveTo>
                <a:pt x="45720" y="0"/>
              </a:moveTo>
              <a:lnTo>
                <a:pt x="45720" y="53310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919088" y="1759955"/>
          <a:ext cx="3360576" cy="533109"/>
        </a:xfrm>
        <a:custGeom>
          <a:avLst/>
          <a:gdLst/>
          <a:ahLst/>
          <a:cxnLst/>
          <a:rect l="0" t="0" r="0" b="0"/>
          <a:pathLst>
            <a:path>
              <a:moveTo>
                <a:pt x="3360576" y="0"/>
              </a:moveTo>
              <a:lnTo>
                <a:pt x="3360576" y="363298"/>
              </a:lnTo>
              <a:lnTo>
                <a:pt x="0" y="363298"/>
              </a:lnTo>
              <a:lnTo>
                <a:pt x="0" y="53310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63143" y="595974"/>
          <a:ext cx="1833041" cy="11639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66814" y="789462"/>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Ik wil me richten op mijn eigen praktijk. </a:t>
          </a:r>
        </a:p>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Ik wil...</a:t>
          </a:r>
          <a:endParaRPr lang="en-GB" sz="1100" kern="1200" dirty="0"/>
        </a:p>
      </dsp:txBody>
      <dsp:txXfrm>
        <a:off x="3600906" y="823554"/>
        <a:ext cx="1764857" cy="1095797"/>
      </dsp:txXfrm>
    </dsp:sp>
    <dsp:sp modelId="{618E41CB-1EE8-4AF8-9EDF-49658D68382E}">
      <dsp:nvSpPr>
        <dsp:cNvPr id="0" name=""/>
        <dsp:cNvSpPr/>
      </dsp:nvSpPr>
      <dsp:spPr>
        <a:xfrm>
          <a:off x="2567" y="2293065"/>
          <a:ext cx="1833041" cy="1163981"/>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206238" y="2486553"/>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Manieren vinden om studenten elkaars ideeën in twijfel te laten trekken</a:t>
          </a:r>
          <a:endParaRPr lang="en-GB" sz="1100" kern="1200" dirty="0"/>
        </a:p>
      </dsp:txBody>
      <dsp:txXfrm>
        <a:off x="240330" y="2520645"/>
        <a:ext cx="1764857" cy="1095797"/>
      </dsp:txXfrm>
    </dsp:sp>
    <dsp:sp modelId="{CFA8AB19-50A2-4BDE-BE47-362251146DE1}">
      <dsp:nvSpPr>
        <dsp:cNvPr id="0" name=""/>
        <dsp:cNvSpPr/>
      </dsp:nvSpPr>
      <dsp:spPr>
        <a:xfrm>
          <a:off x="2567" y="3990156"/>
          <a:ext cx="1833041" cy="1163981"/>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206238" y="4183644"/>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Hoeveel maak ik gebruik van de zinsstarters om manieren van vragen stellen te modelleren?</a:t>
          </a:r>
          <a:endParaRPr lang="en-GB" sz="1100" kern="1200" dirty="0"/>
        </a:p>
      </dsp:txBody>
      <dsp:txXfrm>
        <a:off x="240330" y="4217736"/>
        <a:ext cx="1764857" cy="1095797"/>
      </dsp:txXfrm>
    </dsp:sp>
    <dsp:sp modelId="{2F44E952-0E5F-4274-9971-F44565490D60}">
      <dsp:nvSpPr>
        <dsp:cNvPr id="0" name=""/>
        <dsp:cNvSpPr/>
      </dsp:nvSpPr>
      <dsp:spPr>
        <a:xfrm>
          <a:off x="2242951" y="2293065"/>
          <a:ext cx="1833041" cy="1163981"/>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446622" y="2486553"/>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Bedenk hoe ik studenten kan aanmoedigen om hun ideeën te motiveren</a:t>
          </a:r>
          <a:endParaRPr lang="en-GB" sz="1100" kern="1200" dirty="0"/>
        </a:p>
      </dsp:txBody>
      <dsp:txXfrm>
        <a:off x="2480714" y="2520645"/>
        <a:ext cx="1764857" cy="1095797"/>
      </dsp:txXfrm>
    </dsp:sp>
    <dsp:sp modelId="{52E337CD-D41A-4D4B-A14F-982221B9FF2E}">
      <dsp:nvSpPr>
        <dsp:cNvPr id="0" name=""/>
        <dsp:cNvSpPr/>
      </dsp:nvSpPr>
      <dsp:spPr>
        <a:xfrm>
          <a:off x="2242951" y="3990156"/>
          <a:ext cx="1833041" cy="1163981"/>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446622" y="4183644"/>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Hoe vaak stel ik vervolgvragen?
Laat ik voldoende tijd over voor studenten om hun antwoorden volledig uit te leggen?</a:t>
          </a:r>
          <a:endParaRPr lang="en-GB" sz="1100" kern="1200" dirty="0"/>
        </a:p>
      </dsp:txBody>
      <dsp:txXfrm>
        <a:off x="2480714" y="4217736"/>
        <a:ext cx="1764857" cy="1095797"/>
      </dsp:txXfrm>
    </dsp:sp>
    <dsp:sp modelId="{77624390-64B5-453B-8F52-A2A90D139190}">
      <dsp:nvSpPr>
        <dsp:cNvPr id="0" name=""/>
        <dsp:cNvSpPr/>
      </dsp:nvSpPr>
      <dsp:spPr>
        <a:xfrm>
          <a:off x="4483335" y="2293065"/>
          <a:ext cx="1833041" cy="116398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687006" y="2486553"/>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45" dirty="0">
              <a:solidFill>
                <a:srgbClr val="454744"/>
              </a:solidFill>
              <a:latin typeface="Arial"/>
              <a:cs typeface="Arial"/>
            </a:rPr>
            <a:t>Bevorder manieren waarop studenten op elkaars ideeën kunnen voortbouwen</a:t>
          </a:r>
          <a:endParaRPr lang="en-GB" sz="1100" kern="1200" dirty="0"/>
        </a:p>
      </dsp:txBody>
      <dsp:txXfrm>
        <a:off x="4721098" y="2520645"/>
        <a:ext cx="1764857" cy="1095797"/>
      </dsp:txXfrm>
    </dsp:sp>
    <dsp:sp modelId="{E0B984A2-B043-4524-AC4F-AD173336CED7}">
      <dsp:nvSpPr>
        <dsp:cNvPr id="0" name=""/>
        <dsp:cNvSpPr/>
      </dsp:nvSpPr>
      <dsp:spPr>
        <a:xfrm>
          <a:off x="4483335" y="3990156"/>
          <a:ext cx="1833041" cy="116398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687006" y="4183644"/>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In hoeverre bied ik leaners de mogelijkheid om op elkaar te reageren in plaats van op mij?</a:t>
          </a:r>
          <a:endParaRPr lang="en-GB" sz="1100" kern="1200" dirty="0"/>
        </a:p>
      </dsp:txBody>
      <dsp:txXfrm>
        <a:off x="4721098" y="4217736"/>
        <a:ext cx="1764857" cy="1095797"/>
      </dsp:txXfrm>
    </dsp:sp>
    <dsp:sp modelId="{8BA0C262-1BD0-43C3-8F45-4BC230A56473}">
      <dsp:nvSpPr>
        <dsp:cNvPr id="0" name=""/>
        <dsp:cNvSpPr/>
      </dsp:nvSpPr>
      <dsp:spPr>
        <a:xfrm>
          <a:off x="6723719" y="2293065"/>
          <a:ext cx="1833041" cy="1163981"/>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927391" y="2486553"/>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Bedenk hoe ik studenten kan aanmoedigen om verbanden te leggen in een volgorde van leren</a:t>
          </a:r>
          <a:endParaRPr lang="en-GB" sz="1100" kern="1200" dirty="0"/>
        </a:p>
      </dsp:txBody>
      <dsp:txXfrm>
        <a:off x="6961483" y="2520645"/>
        <a:ext cx="1764857" cy="1095797"/>
      </dsp:txXfrm>
    </dsp:sp>
    <dsp:sp modelId="{6355ADDF-0D40-44EC-B8B3-096A937B9179}">
      <dsp:nvSpPr>
        <dsp:cNvPr id="0" name=""/>
        <dsp:cNvSpPr/>
      </dsp:nvSpPr>
      <dsp:spPr>
        <a:xfrm>
          <a:off x="6723719" y="3990156"/>
          <a:ext cx="1833041" cy="1163981"/>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927391" y="4183644"/>
          <a:ext cx="1833041" cy="116398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nl-NL" sz="1100" kern="1200" spc="-60" dirty="0">
              <a:solidFill>
                <a:srgbClr val="46474A"/>
              </a:solidFill>
              <a:latin typeface="Arial"/>
              <a:cs typeface="Arial"/>
            </a:rPr>
            <a:t>Hoe vaak bied ik leaners de mogelijkheid om hun ervaringen van buiten het klaslokaal te delen in persoonlijke, gezondheids- en sociale educatie?</a:t>
          </a:r>
          <a:endParaRPr lang="en-GB" sz="1100" kern="1200" dirty="0"/>
        </a:p>
      </dsp:txBody>
      <dsp:txXfrm>
        <a:off x="6961483" y="4217736"/>
        <a:ext cx="1764857" cy="10957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715964" y="2703634"/>
          <a:ext cx="91440" cy="503113"/>
        </a:xfrm>
        <a:custGeom>
          <a:avLst/>
          <a:gdLst/>
          <a:ahLst/>
          <a:cxnLst/>
          <a:rect l="0" t="0" r="0" b="0"/>
          <a:pathLst>
            <a:path>
              <a:moveTo>
                <a:pt x="45720" y="0"/>
              </a:moveTo>
              <a:lnTo>
                <a:pt x="45720" y="5031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590194" y="1102031"/>
          <a:ext cx="3171490" cy="503113"/>
        </a:xfrm>
        <a:custGeom>
          <a:avLst/>
          <a:gdLst/>
          <a:ahLst/>
          <a:cxnLst/>
          <a:rect l="0" t="0" r="0" b="0"/>
          <a:pathLst>
            <a:path>
              <a:moveTo>
                <a:pt x="0" y="0"/>
              </a:moveTo>
              <a:lnTo>
                <a:pt x="0" y="342857"/>
              </a:lnTo>
              <a:lnTo>
                <a:pt x="3171490" y="342857"/>
              </a:lnTo>
              <a:lnTo>
                <a:pt x="3171490" y="5031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601637" y="2703634"/>
          <a:ext cx="91440" cy="503113"/>
        </a:xfrm>
        <a:custGeom>
          <a:avLst/>
          <a:gdLst/>
          <a:ahLst/>
          <a:cxnLst/>
          <a:rect l="0" t="0" r="0" b="0"/>
          <a:pathLst>
            <a:path>
              <a:moveTo>
                <a:pt x="45720" y="0"/>
              </a:moveTo>
              <a:lnTo>
                <a:pt x="45720" y="5031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590194" y="1102031"/>
          <a:ext cx="1057163" cy="503113"/>
        </a:xfrm>
        <a:custGeom>
          <a:avLst/>
          <a:gdLst/>
          <a:ahLst/>
          <a:cxnLst/>
          <a:rect l="0" t="0" r="0" b="0"/>
          <a:pathLst>
            <a:path>
              <a:moveTo>
                <a:pt x="0" y="0"/>
              </a:moveTo>
              <a:lnTo>
                <a:pt x="0" y="342857"/>
              </a:lnTo>
              <a:lnTo>
                <a:pt x="1057163" y="342857"/>
              </a:lnTo>
              <a:lnTo>
                <a:pt x="1057163" y="5031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487310" y="2703634"/>
          <a:ext cx="91440" cy="503113"/>
        </a:xfrm>
        <a:custGeom>
          <a:avLst/>
          <a:gdLst/>
          <a:ahLst/>
          <a:cxnLst/>
          <a:rect l="0" t="0" r="0" b="0"/>
          <a:pathLst>
            <a:path>
              <a:moveTo>
                <a:pt x="45720" y="0"/>
              </a:moveTo>
              <a:lnTo>
                <a:pt x="45720" y="5031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533030" y="1102031"/>
          <a:ext cx="1057163" cy="503113"/>
        </a:xfrm>
        <a:custGeom>
          <a:avLst/>
          <a:gdLst/>
          <a:ahLst/>
          <a:cxnLst/>
          <a:rect l="0" t="0" r="0" b="0"/>
          <a:pathLst>
            <a:path>
              <a:moveTo>
                <a:pt x="1057163" y="0"/>
              </a:moveTo>
              <a:lnTo>
                <a:pt x="1057163" y="342857"/>
              </a:lnTo>
              <a:lnTo>
                <a:pt x="0" y="342857"/>
              </a:lnTo>
              <a:lnTo>
                <a:pt x="0" y="5031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372984" y="2703634"/>
          <a:ext cx="91440" cy="503113"/>
        </a:xfrm>
        <a:custGeom>
          <a:avLst/>
          <a:gdLst/>
          <a:ahLst/>
          <a:cxnLst/>
          <a:rect l="0" t="0" r="0" b="0"/>
          <a:pathLst>
            <a:path>
              <a:moveTo>
                <a:pt x="45720" y="0"/>
              </a:moveTo>
              <a:lnTo>
                <a:pt x="45720" y="50311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418704" y="1102031"/>
          <a:ext cx="3171490" cy="503113"/>
        </a:xfrm>
        <a:custGeom>
          <a:avLst/>
          <a:gdLst/>
          <a:ahLst/>
          <a:cxnLst/>
          <a:rect l="0" t="0" r="0" b="0"/>
          <a:pathLst>
            <a:path>
              <a:moveTo>
                <a:pt x="3171490" y="0"/>
              </a:moveTo>
              <a:lnTo>
                <a:pt x="3171490" y="342857"/>
              </a:lnTo>
              <a:lnTo>
                <a:pt x="0" y="342857"/>
              </a:lnTo>
              <a:lnTo>
                <a:pt x="0" y="50311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725242" y="3542"/>
          <a:ext cx="1729903" cy="10984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917453" y="186143"/>
          <a:ext cx="1729903" cy="109848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I </a:t>
          </a:r>
          <a:r>
            <a:rPr lang="nl-NL" sz="1200" kern="1200" dirty="0"/>
            <a:t>wil inzetten op de studentendialoog 
Ik wil...</a:t>
          </a:r>
          <a:endParaRPr lang="en-GB" sz="1200" kern="1200" dirty="0"/>
        </a:p>
      </dsp:txBody>
      <dsp:txXfrm>
        <a:off x="3949627" y="218317"/>
        <a:ext cx="1665555" cy="1034140"/>
      </dsp:txXfrm>
    </dsp:sp>
    <dsp:sp modelId="{618E41CB-1EE8-4AF8-9EDF-49658D68382E}">
      <dsp:nvSpPr>
        <dsp:cNvPr id="0" name=""/>
        <dsp:cNvSpPr/>
      </dsp:nvSpPr>
      <dsp:spPr>
        <a:xfrm>
          <a:off x="553752" y="1605145"/>
          <a:ext cx="1729903" cy="1098488"/>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745963" y="1787746"/>
          <a:ext cx="1729903" cy="109848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Help de studenten om redenen te geven voor hun ideeën (Maak redeneren expliciet, R)</a:t>
          </a:r>
          <a:endParaRPr lang="en-GB" sz="1200" kern="1200" dirty="0"/>
        </a:p>
      </dsp:txBody>
      <dsp:txXfrm>
        <a:off x="778137" y="1819920"/>
        <a:ext cx="1665555" cy="1034140"/>
      </dsp:txXfrm>
    </dsp:sp>
    <dsp:sp modelId="{CFA8AB19-50A2-4BDE-BE47-362251146DE1}">
      <dsp:nvSpPr>
        <dsp:cNvPr id="0" name=""/>
        <dsp:cNvSpPr/>
      </dsp:nvSpPr>
      <dsp:spPr>
        <a:xfrm>
          <a:off x="553752" y="3206747"/>
          <a:ext cx="1729903" cy="260485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745963" y="3389348"/>
          <a:ext cx="1729903" cy="260485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Hoe vaak geven studenten bij Computer Studies redenen voor hun beslissingen als ze in tweetallen coderen?                          In hoeverre geven studenten redenen als ze voorspellingen doen in de wetenschap?</a:t>
          </a:r>
          <a:endParaRPr lang="en-GB" sz="1200" kern="1200" dirty="0"/>
        </a:p>
      </dsp:txBody>
      <dsp:txXfrm>
        <a:off x="796630" y="3440015"/>
        <a:ext cx="1628569" cy="2503523"/>
      </dsp:txXfrm>
    </dsp:sp>
    <dsp:sp modelId="{2F44E952-0E5F-4274-9971-F44565490D60}">
      <dsp:nvSpPr>
        <dsp:cNvPr id="0" name=""/>
        <dsp:cNvSpPr/>
      </dsp:nvSpPr>
      <dsp:spPr>
        <a:xfrm>
          <a:off x="2668079" y="1605145"/>
          <a:ext cx="1729903" cy="1098488"/>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860290" y="1787746"/>
          <a:ext cx="1729903" cy="109848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Help studenten om elkaars ideeën in twijfel te trekken en uit te dagen </a:t>
          </a:r>
          <a:r>
            <a:rPr lang="nl-NL" sz="1200" kern="1200" dirty="0">
              <a:solidFill>
                <a:schemeClr val="tx1"/>
              </a:solidFill>
            </a:rPr>
            <a:t>(Uitdagen UI)</a:t>
          </a:r>
          <a:endParaRPr lang="en-GB" sz="1200" kern="1200" dirty="0">
            <a:solidFill>
              <a:schemeClr val="tx1"/>
            </a:solidFill>
          </a:endParaRPr>
        </a:p>
      </dsp:txBody>
      <dsp:txXfrm>
        <a:off x="2892464" y="1819920"/>
        <a:ext cx="1665555" cy="1034140"/>
      </dsp:txXfrm>
    </dsp:sp>
    <dsp:sp modelId="{52E337CD-D41A-4D4B-A14F-982221B9FF2E}">
      <dsp:nvSpPr>
        <dsp:cNvPr id="0" name=""/>
        <dsp:cNvSpPr/>
      </dsp:nvSpPr>
      <dsp:spPr>
        <a:xfrm>
          <a:off x="2668079" y="3206747"/>
          <a:ext cx="1729903" cy="264478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860290" y="3389348"/>
          <a:ext cx="1729903" cy="264478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In hoeverre dagen mijn studenten elkaars ideeën uit als ze bronnen in de geschiedenis onderzoeken?                               Hoe goed evalueren mijn studenten in hun media- en gendermodule (Sociologie BA) verschillende kritische theorieën tijdens discussies?</a:t>
          </a:r>
          <a:endParaRPr lang="en-GB" sz="1200" kern="1200" dirty="0"/>
        </a:p>
      </dsp:txBody>
      <dsp:txXfrm>
        <a:off x="2910957" y="3440015"/>
        <a:ext cx="1628569" cy="2543453"/>
      </dsp:txXfrm>
    </dsp:sp>
    <dsp:sp modelId="{77624390-64B5-453B-8F52-A2A90D139190}">
      <dsp:nvSpPr>
        <dsp:cNvPr id="0" name=""/>
        <dsp:cNvSpPr/>
      </dsp:nvSpPr>
      <dsp:spPr>
        <a:xfrm>
          <a:off x="4782405" y="1605145"/>
          <a:ext cx="1729903" cy="109848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974617" y="1787746"/>
          <a:ext cx="1729903" cy="109848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Help de studenten om op elkaars ideeën voort te bouwen (B)</a:t>
          </a:r>
          <a:endParaRPr lang="en-GB" sz="1200" kern="1200" dirty="0"/>
        </a:p>
      </dsp:txBody>
      <dsp:txXfrm>
        <a:off x="5006791" y="1819920"/>
        <a:ext cx="1665555" cy="1034140"/>
      </dsp:txXfrm>
    </dsp:sp>
    <dsp:sp modelId="{E0B984A2-B043-4524-AC4F-AD173336CED7}">
      <dsp:nvSpPr>
        <dsp:cNvPr id="0" name=""/>
        <dsp:cNvSpPr/>
      </dsp:nvSpPr>
      <dsp:spPr>
        <a:xfrm>
          <a:off x="4782405" y="3206747"/>
          <a:ext cx="1729903" cy="277930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974617" y="3389348"/>
          <a:ext cx="1729903" cy="2779308"/>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In hoeverre bouwen mijn studenten in de eerste jaren voort op elkaars ideeën tijdens het spelen met een kleine wereld?                                  Hoe goed verdiepen studenten hun begrip door voort te bouwen op elkaars ideeën?</a:t>
          </a:r>
          <a:endParaRPr lang="en-GB" sz="1200" kern="1200" dirty="0"/>
        </a:p>
      </dsp:txBody>
      <dsp:txXfrm>
        <a:off x="5025284" y="3440015"/>
        <a:ext cx="1628569" cy="2677974"/>
      </dsp:txXfrm>
    </dsp:sp>
    <dsp:sp modelId="{8BA0C262-1BD0-43C3-8F45-4BC230A56473}">
      <dsp:nvSpPr>
        <dsp:cNvPr id="0" name=""/>
        <dsp:cNvSpPr/>
      </dsp:nvSpPr>
      <dsp:spPr>
        <a:xfrm>
          <a:off x="6896732" y="1605145"/>
          <a:ext cx="1729903" cy="1098488"/>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7088944" y="1787746"/>
          <a:ext cx="1729903" cy="1098488"/>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Help studenten om verbanden te leggen in een volgorde van </a:t>
          </a:r>
          <a:r>
            <a:rPr lang="nl-NL" sz="1200" kern="1200" dirty="0">
              <a:solidFill>
                <a:schemeClr val="tx1"/>
              </a:solidFill>
            </a:rPr>
            <a:t>leren (Verbinden V)</a:t>
          </a:r>
          <a:endParaRPr lang="en-GB" sz="1200" kern="1200" dirty="0">
            <a:solidFill>
              <a:schemeClr val="tx1"/>
            </a:solidFill>
          </a:endParaRPr>
        </a:p>
      </dsp:txBody>
      <dsp:txXfrm>
        <a:off x="7121118" y="1819920"/>
        <a:ext cx="1665555" cy="1034140"/>
      </dsp:txXfrm>
    </dsp:sp>
    <dsp:sp modelId="{6355ADDF-0D40-44EC-B8B3-096A937B9179}">
      <dsp:nvSpPr>
        <dsp:cNvPr id="0" name=""/>
        <dsp:cNvSpPr/>
      </dsp:nvSpPr>
      <dsp:spPr>
        <a:xfrm>
          <a:off x="6896732" y="3206747"/>
          <a:ext cx="1729903" cy="2682048"/>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7088944" y="3389348"/>
          <a:ext cx="1729903" cy="2682048"/>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In hoeverre brengen studenten hun eigen ervaringen in de klassikale discussie?                In hoeverre kunnen mijn studenten verbanden leggen met de Russische Revolutie als we het over </a:t>
          </a:r>
          <a:r>
            <a:rPr lang="nl-NL" sz="1200" kern="1200" dirty="0" err="1"/>
            <a:t>Animal</a:t>
          </a:r>
          <a:r>
            <a:rPr lang="nl-NL" sz="1200" kern="1200" dirty="0"/>
            <a:t> Farm hebben?</a:t>
          </a:r>
          <a:endParaRPr lang="en-GB" sz="1200" kern="1200" dirty="0"/>
        </a:p>
      </dsp:txBody>
      <dsp:txXfrm>
        <a:off x="7139611" y="3440015"/>
        <a:ext cx="1628569" cy="25807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791418"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9564" y="966200"/>
          <a:ext cx="1857573" cy="442018"/>
        </a:xfrm>
        <a:custGeom>
          <a:avLst/>
          <a:gdLst/>
          <a:ahLst/>
          <a:cxnLst/>
          <a:rect l="0" t="0" r="0" b="0"/>
          <a:pathLst>
            <a:path>
              <a:moveTo>
                <a:pt x="0" y="0"/>
              </a:moveTo>
              <a:lnTo>
                <a:pt x="0" y="301222"/>
              </a:lnTo>
              <a:lnTo>
                <a:pt x="1857573" y="301222"/>
              </a:lnTo>
              <a:lnTo>
                <a:pt x="1857573"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933844"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933844" y="966200"/>
          <a:ext cx="91440" cy="442018"/>
        </a:xfrm>
        <a:custGeom>
          <a:avLst/>
          <a:gdLst/>
          <a:ahLst/>
          <a:cxnLst/>
          <a:rect l="0" t="0" r="0" b="0"/>
          <a:pathLst>
            <a:path>
              <a:moveTo>
                <a:pt x="45720" y="0"/>
              </a:moveTo>
              <a:lnTo>
                <a:pt x="4572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076271"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21991" y="966200"/>
          <a:ext cx="1857573" cy="442018"/>
        </a:xfrm>
        <a:custGeom>
          <a:avLst/>
          <a:gdLst/>
          <a:ahLst/>
          <a:cxnLst/>
          <a:rect l="0" t="0" r="0" b="0"/>
          <a:pathLst>
            <a:path>
              <a:moveTo>
                <a:pt x="1857573" y="0"/>
              </a:moveTo>
              <a:lnTo>
                <a:pt x="1857573" y="301222"/>
              </a:lnTo>
              <a:lnTo>
                <a:pt x="0" y="301222"/>
              </a:lnTo>
              <a:lnTo>
                <a:pt x="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19648" y="1106"/>
          <a:ext cx="1519832" cy="9650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88518" y="161533"/>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Ik wil me richten op studentenparticipatie
Ik wil...</a:t>
          </a:r>
          <a:endParaRPr lang="en-GB" sz="1200" kern="1200" dirty="0"/>
        </a:p>
      </dsp:txBody>
      <dsp:txXfrm>
        <a:off x="3416785" y="189800"/>
        <a:ext cx="1463298" cy="908559"/>
      </dsp:txXfrm>
    </dsp:sp>
    <dsp:sp modelId="{618E41CB-1EE8-4AF8-9EDF-49658D68382E}">
      <dsp:nvSpPr>
        <dsp:cNvPr id="0" name=""/>
        <dsp:cNvSpPr/>
      </dsp:nvSpPr>
      <dsp:spPr>
        <a:xfrm>
          <a:off x="1362075" y="1408218"/>
          <a:ext cx="1519832" cy="965093"/>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30945"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Meer studenten nemen deel aan de dialoog in de klas</a:t>
          </a:r>
          <a:endParaRPr lang="en-GB" sz="1200" kern="1200" dirty="0"/>
        </a:p>
      </dsp:txBody>
      <dsp:txXfrm>
        <a:off x="1559212" y="1596912"/>
        <a:ext cx="1463298" cy="908559"/>
      </dsp:txXfrm>
    </dsp:sp>
    <dsp:sp modelId="{CFA8AB19-50A2-4BDE-BE47-362251146DE1}">
      <dsp:nvSpPr>
        <dsp:cNvPr id="0" name=""/>
        <dsp:cNvSpPr/>
      </dsp:nvSpPr>
      <dsp:spPr>
        <a:xfrm>
          <a:off x="1362075" y="2815330"/>
          <a:ext cx="1519832" cy="2288536"/>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30945" y="2975757"/>
          <a:ext cx="1519832" cy="228853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Welke invloed heeft een 'praatmaatje'-aanpak op de dialoog in mijn klas? 
In hoeverre wordt het gesprek in mijn klas gedomineerd door een paar studenten?</a:t>
          </a:r>
          <a:endParaRPr lang="en-GB" sz="1200" kern="1200" dirty="0"/>
        </a:p>
      </dsp:txBody>
      <dsp:txXfrm>
        <a:off x="1575459" y="3020271"/>
        <a:ext cx="1430804" cy="2199508"/>
      </dsp:txXfrm>
    </dsp:sp>
    <dsp:sp modelId="{2F44E952-0E5F-4274-9971-F44565490D60}">
      <dsp:nvSpPr>
        <dsp:cNvPr id="0" name=""/>
        <dsp:cNvSpPr/>
      </dsp:nvSpPr>
      <dsp:spPr>
        <a:xfrm>
          <a:off x="3219648" y="1408218"/>
          <a:ext cx="1519832" cy="96509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388518"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Groepen om productiever met elkaar te praten</a:t>
          </a:r>
          <a:endParaRPr lang="en-GB" sz="1200" kern="1200" dirty="0"/>
        </a:p>
      </dsp:txBody>
      <dsp:txXfrm>
        <a:off x="3416785" y="1596912"/>
        <a:ext cx="1463298" cy="908559"/>
      </dsp:txXfrm>
    </dsp:sp>
    <dsp:sp modelId="{52E337CD-D41A-4D4B-A14F-982221B9FF2E}">
      <dsp:nvSpPr>
        <dsp:cNvPr id="0" name=""/>
        <dsp:cNvSpPr/>
      </dsp:nvSpPr>
      <dsp:spPr>
        <a:xfrm>
          <a:off x="3219648" y="2815330"/>
          <a:ext cx="1519832" cy="2323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388518" y="2975757"/>
          <a:ext cx="1519832" cy="232361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Hoe ervaren studenten de kwaliteit van hun groepswerk?  
Welk verschil maakt het geven van rollen aan studenten in groepswerk voor de dialoog?</a:t>
          </a:r>
          <a:endParaRPr lang="en-GB" sz="1200" kern="1200" dirty="0"/>
        </a:p>
      </dsp:txBody>
      <dsp:txXfrm>
        <a:off x="3433032" y="3020271"/>
        <a:ext cx="1430804" cy="2234589"/>
      </dsp:txXfrm>
    </dsp:sp>
    <dsp:sp modelId="{77624390-64B5-453B-8F52-A2A90D139190}">
      <dsp:nvSpPr>
        <dsp:cNvPr id="0" name=""/>
        <dsp:cNvSpPr/>
      </dsp:nvSpPr>
      <dsp:spPr>
        <a:xfrm>
          <a:off x="5077221" y="1408218"/>
          <a:ext cx="1519832" cy="96509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246092"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Om basisregels te verankeren in mijn klascultuur</a:t>
          </a:r>
          <a:endParaRPr lang="en-GB" sz="1200" kern="1200" dirty="0"/>
        </a:p>
      </dsp:txBody>
      <dsp:txXfrm>
        <a:off x="5274359" y="1596912"/>
        <a:ext cx="1463298" cy="908559"/>
      </dsp:txXfrm>
    </dsp:sp>
    <dsp:sp modelId="{E0B984A2-B043-4524-AC4F-AD173336CED7}">
      <dsp:nvSpPr>
        <dsp:cNvPr id="0" name=""/>
        <dsp:cNvSpPr/>
      </dsp:nvSpPr>
      <dsp:spPr>
        <a:xfrm>
          <a:off x="5077221" y="2815330"/>
          <a:ext cx="1519832" cy="244180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246092" y="2975757"/>
          <a:ext cx="1519832" cy="2441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nl-NL" sz="1200" kern="1200" dirty="0"/>
            <a:t>Welk verschil maakt het gebruik van basisregels voor de dialoog in mijn klas? 
Hoe vaak verwijs ik in mijn onderwijs naar de spelregels?</a:t>
          </a:r>
          <a:endParaRPr lang="en-GB" sz="1200" kern="1200" dirty="0"/>
        </a:p>
      </dsp:txBody>
      <dsp:txXfrm>
        <a:off x="5290606" y="3020271"/>
        <a:ext cx="1430804" cy="235277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3450522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a:p>
        </p:txBody>
      </p:sp>
    </p:spTree>
    <p:extLst>
      <p:ext uri="{BB962C8B-B14F-4D97-AF65-F5344CB8AC3E}">
        <p14:creationId xmlns:p14="http://schemas.microsoft.com/office/powerpoint/2010/main" val="3660619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12</a:t>
            </a:fld>
            <a:endParaRPr lang="en-US"/>
          </a:p>
        </p:txBody>
      </p:sp>
    </p:spTree>
    <p:extLst>
      <p:ext uri="{BB962C8B-B14F-4D97-AF65-F5344CB8AC3E}">
        <p14:creationId xmlns:p14="http://schemas.microsoft.com/office/powerpoint/2010/main" val="2699129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13</a:t>
            </a:fld>
            <a:endParaRPr lang="en-US"/>
          </a:p>
        </p:txBody>
      </p:sp>
    </p:spTree>
    <p:extLst>
      <p:ext uri="{BB962C8B-B14F-4D97-AF65-F5344CB8AC3E}">
        <p14:creationId xmlns:p14="http://schemas.microsoft.com/office/powerpoint/2010/main" val="3363151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14</a:t>
            </a:fld>
            <a:endParaRPr lang="en-US"/>
          </a:p>
        </p:txBody>
      </p:sp>
    </p:spTree>
    <p:extLst>
      <p:ext uri="{BB962C8B-B14F-4D97-AF65-F5344CB8AC3E}">
        <p14:creationId xmlns:p14="http://schemas.microsoft.com/office/powerpoint/2010/main" val="144675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865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17</a:t>
            </a:fld>
            <a:endParaRPr lang="en-US"/>
          </a:p>
        </p:txBody>
      </p:sp>
    </p:spTree>
    <p:extLst>
      <p:ext uri="{BB962C8B-B14F-4D97-AF65-F5344CB8AC3E}">
        <p14:creationId xmlns:p14="http://schemas.microsoft.com/office/powerpoint/2010/main" val="3538774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18</a:t>
            </a:fld>
            <a:endParaRPr lang="en-US"/>
          </a:p>
        </p:txBody>
      </p:sp>
    </p:spTree>
    <p:extLst>
      <p:ext uri="{BB962C8B-B14F-4D97-AF65-F5344CB8AC3E}">
        <p14:creationId xmlns:p14="http://schemas.microsoft.com/office/powerpoint/2010/main" val="2321353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19</a:t>
            </a:fld>
            <a:endParaRPr lang="en-US"/>
          </a:p>
        </p:txBody>
      </p:sp>
    </p:spTree>
    <p:extLst>
      <p:ext uri="{BB962C8B-B14F-4D97-AF65-F5344CB8AC3E}">
        <p14:creationId xmlns:p14="http://schemas.microsoft.com/office/powerpoint/2010/main" val="1722812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20</a:t>
            </a:fld>
            <a:endParaRPr lang="en-US"/>
          </a:p>
        </p:txBody>
      </p:sp>
    </p:spTree>
    <p:extLst>
      <p:ext uri="{BB962C8B-B14F-4D97-AF65-F5344CB8AC3E}">
        <p14:creationId xmlns:p14="http://schemas.microsoft.com/office/powerpoint/2010/main" val="17092771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21</a:t>
            </a:fld>
            <a:endParaRPr lang="en-US"/>
          </a:p>
        </p:txBody>
      </p:sp>
    </p:spTree>
    <p:extLst>
      <p:ext uri="{BB962C8B-B14F-4D97-AF65-F5344CB8AC3E}">
        <p14:creationId xmlns:p14="http://schemas.microsoft.com/office/powerpoint/2010/main" val="466148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22</a:t>
            </a:fld>
            <a:endParaRPr lang="en-US"/>
          </a:p>
        </p:txBody>
      </p:sp>
    </p:spTree>
    <p:extLst>
      <p:ext uri="{BB962C8B-B14F-4D97-AF65-F5344CB8AC3E}">
        <p14:creationId xmlns:p14="http://schemas.microsoft.com/office/powerpoint/2010/main" val="1660366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a:t>
            </a:fld>
            <a:endParaRPr lang="en-US"/>
          </a:p>
        </p:txBody>
      </p:sp>
    </p:spTree>
    <p:extLst>
      <p:ext uri="{BB962C8B-B14F-4D97-AF65-F5344CB8AC3E}">
        <p14:creationId xmlns:p14="http://schemas.microsoft.com/office/powerpoint/2010/main" val="155752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237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engagement box: Transcribe and code short episodes, identifying and counting examples of B, R</a:t>
            </a:r>
            <a:r>
              <a:rPr lang="en-US"/>
              <a:t>, IR </a:t>
            </a:r>
            <a:r>
              <a:rPr lang="en-US" dirty="0"/>
              <a:t>&amp; CH.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9773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8872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34</a:t>
            </a:fld>
            <a:endParaRPr lang="en-US"/>
          </a:p>
        </p:txBody>
      </p:sp>
    </p:spTree>
    <p:extLst>
      <p:ext uri="{BB962C8B-B14F-4D97-AF65-F5344CB8AC3E}">
        <p14:creationId xmlns:p14="http://schemas.microsoft.com/office/powerpoint/2010/main" val="22881656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extLst>
      <p:ext uri="{BB962C8B-B14F-4D97-AF65-F5344CB8AC3E}">
        <p14:creationId xmlns:p14="http://schemas.microsoft.com/office/powerpoint/2010/main" val="4682505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3A1FD44-42CB-A34F-A0F5-1F9E4B2EB115}" type="slidenum">
              <a:rPr lang="en-US" smtClean="0"/>
              <a:t>42</a:t>
            </a:fld>
            <a:endParaRPr lang="en-US"/>
          </a:p>
        </p:txBody>
      </p:sp>
    </p:spTree>
    <p:extLst>
      <p:ext uri="{BB962C8B-B14F-4D97-AF65-F5344CB8AC3E}">
        <p14:creationId xmlns:p14="http://schemas.microsoft.com/office/powerpoint/2010/main" val="166247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45</a:t>
            </a:fld>
            <a:endParaRPr lang="en-US"/>
          </a:p>
        </p:txBody>
      </p:sp>
    </p:spTree>
    <p:extLst>
      <p:ext uri="{BB962C8B-B14F-4D97-AF65-F5344CB8AC3E}">
        <p14:creationId xmlns:p14="http://schemas.microsoft.com/office/powerpoint/2010/main" val="1579581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47</a:t>
            </a:fld>
            <a:endParaRPr lang="en-US"/>
          </a:p>
        </p:txBody>
      </p:sp>
    </p:spTree>
    <p:extLst>
      <p:ext uri="{BB962C8B-B14F-4D97-AF65-F5344CB8AC3E}">
        <p14:creationId xmlns:p14="http://schemas.microsoft.com/office/powerpoint/2010/main" val="891312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a:t>
            </a:fld>
            <a:endParaRPr lang="en-US"/>
          </a:p>
        </p:txBody>
      </p:sp>
    </p:spTree>
    <p:extLst>
      <p:ext uri="{BB962C8B-B14F-4D97-AF65-F5344CB8AC3E}">
        <p14:creationId xmlns:p14="http://schemas.microsoft.com/office/powerpoint/2010/main" val="1110861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a:t>
            </a:fld>
            <a:endParaRPr lang="en-US"/>
          </a:p>
        </p:txBody>
      </p:sp>
    </p:spTree>
    <p:extLst>
      <p:ext uri="{BB962C8B-B14F-4D97-AF65-F5344CB8AC3E}">
        <p14:creationId xmlns:p14="http://schemas.microsoft.com/office/powerpoint/2010/main" val="520695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extLst>
      <p:ext uri="{BB962C8B-B14F-4D97-AF65-F5344CB8AC3E}">
        <p14:creationId xmlns:p14="http://schemas.microsoft.com/office/powerpoint/2010/main" val="3891363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A1FD44-42CB-A34F-A0F5-1F9E4B2EB1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5625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extLst>
      <p:ext uri="{BB962C8B-B14F-4D97-AF65-F5344CB8AC3E}">
        <p14:creationId xmlns:p14="http://schemas.microsoft.com/office/powerpoint/2010/main" val="120888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10</a:t>
            </a:fld>
            <a:endParaRPr lang="en-US"/>
          </a:p>
        </p:txBody>
      </p:sp>
    </p:spTree>
    <p:extLst>
      <p:ext uri="{BB962C8B-B14F-4D97-AF65-F5344CB8AC3E}">
        <p14:creationId xmlns:p14="http://schemas.microsoft.com/office/powerpoint/2010/main" val="961594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11</a:t>
            </a:fld>
            <a:endParaRPr lang="en-US"/>
          </a:p>
        </p:txBody>
      </p:sp>
    </p:spTree>
    <p:extLst>
      <p:ext uri="{BB962C8B-B14F-4D97-AF65-F5344CB8AC3E}">
        <p14:creationId xmlns:p14="http://schemas.microsoft.com/office/powerpoint/2010/main" val="2485610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a:cs typeface="Arial"/>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a:cs typeface="Arial"/>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8.jpg"/><Relationship Id="rId5" Type="http://schemas.openxmlformats.org/officeDocument/2006/relationships/image" Target="../media/image3.jpg"/><Relationship Id="rId10" Type="http://schemas.openxmlformats.org/officeDocument/2006/relationships/hyperlink" Target="mailto:T-SEDA@educ.cam.ac.uk" TargetMode="External"/><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camtree.org/" TargetMode="External"/><Relationship Id="rId4" Type="http://schemas.openxmlformats.org/officeDocument/2006/relationships/hyperlink" Target="https://bera-journals.onlinelibrary.wiley.com/doi/10.1002/rev3.3269" TargetMode="Externa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g"/><Relationship Id="rId7" Type="http://schemas.openxmlformats.org/officeDocument/2006/relationships/diagramColors" Target="../diagrams/colors1.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hyperlink" Target="https://www.camtree.org/" TargetMode="External"/><Relationship Id="rId3" Type="http://schemas.openxmlformats.org/officeDocument/2006/relationships/image" Target="../media/image15.png"/><Relationship Id="rId7" Type="http://schemas.openxmlformats.org/officeDocument/2006/relationships/image" Target="../media/image18.svg"/><Relationship Id="rId12" Type="http://schemas.openxmlformats.org/officeDocument/2006/relationships/image" Target="../media/image23.sv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7.sv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svg"/><Relationship Id="rId4" Type="http://schemas.openxmlformats.org/officeDocument/2006/relationships/hyperlink" Target="https://vimeo.com/showcase/12093372" TargetMode="External"/><Relationship Id="rId9" Type="http://schemas.openxmlformats.org/officeDocument/2006/relationships/image" Target="../media/image20.svg"/><Relationship Id="rId14" Type="http://schemas.openxmlformats.org/officeDocument/2006/relationships/hyperlink" Target="https://library.camtree.org/"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hyperlink" Target="https://vimeopro.com/camtree/cedir/" TargetMode="External"/><Relationship Id="rId4" Type="http://schemas.openxmlformats.org/officeDocument/2006/relationships/hyperlink" Target="https://www.edudialogue.org/resources/introductory-video-series/collection-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package" Target="../embeddings/Microsoft_Word_Document.docx"/><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thinkingtogether.educ.cam.ac.uk/resources/14" TargetMode="External"/><Relationship Id="rId5" Type="http://schemas.openxmlformats.org/officeDocument/2006/relationships/hyperlink" Target="https://vimeo.com/showcase/12093372" TargetMode="Externa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13" Type="http://schemas.openxmlformats.org/officeDocument/2006/relationships/hyperlink" Target="https://vimeo.com/showcase/12093372"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hyperlink" Target="http://tinyurl.com/ESRCdialogue"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image" Target="../media/image28.jpg"/><Relationship Id="rId5" Type="http://schemas.openxmlformats.org/officeDocument/2006/relationships/hyperlink" Target="https://www.sciencedirect.com/science/article/pii/S0959475218303839?via%3Dihub" TargetMode="External"/><Relationship Id="rId10" Type="http://schemas.openxmlformats.org/officeDocument/2006/relationships/image" Target="../media/image27.jpg"/><Relationship Id="rId4" Type="http://schemas.openxmlformats.org/officeDocument/2006/relationships/hyperlink" Target="http://dx.doi.org/10.1016/j.learninstruc.2014.10.003" TargetMode="External"/><Relationship Id="rId9" Type="http://schemas.openxmlformats.org/officeDocument/2006/relationships/hyperlink" Target="http://tiich/" TargetMode="External"/><Relationship Id="rId1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9.jpg"/><Relationship Id="rId7" Type="http://schemas.openxmlformats.org/officeDocument/2006/relationships/hyperlink" Target="https://vimeo.com/showcase/12093372"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3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mailto:t-seda@educ.cam.ac.uk"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hyperlink" Target="http://www.educ.cam.ac.uk/research/projects/episteme/)"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hyperlink" Target="https://www.camtree.org/" TargetMode="External"/><Relationship Id="rId7" Type="http://schemas.openxmlformats.org/officeDocument/2006/relationships/image" Target="../media/image18.svg"/><Relationship Id="rId12" Type="http://schemas.openxmlformats.org/officeDocument/2006/relationships/image" Target="../media/image23.sv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17.sv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svg"/><Relationship Id="rId4" Type="http://schemas.openxmlformats.org/officeDocument/2006/relationships/hyperlink" Target="https://library.camtree.org/" TargetMode="External"/><Relationship Id="rId9" Type="http://schemas.openxmlformats.org/officeDocument/2006/relationships/image" Target="../media/image20.svg"/></Relationships>
</file>

<file path=ppt/slides/_rels/slide2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21.svg"/><Relationship Id="rId3" Type="http://schemas.openxmlformats.org/officeDocument/2006/relationships/image" Target="../media/image35.png"/><Relationship Id="rId7" Type="http://schemas.openxmlformats.org/officeDocument/2006/relationships/hyperlink" Target="http://bit.ly/T-SEDA" TargetMode="External"/><Relationship Id="rId12" Type="http://schemas.openxmlformats.org/officeDocument/2006/relationships/image" Target="../media/image18.sv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38.png"/><Relationship Id="rId11" Type="http://schemas.openxmlformats.org/officeDocument/2006/relationships/image" Target="../media/image22.svg"/><Relationship Id="rId5" Type="http://schemas.openxmlformats.org/officeDocument/2006/relationships/image" Target="../media/image37.png"/><Relationship Id="rId15" Type="http://schemas.openxmlformats.org/officeDocument/2006/relationships/image" Target="../media/image16.svg"/><Relationship Id="rId10" Type="http://schemas.openxmlformats.org/officeDocument/2006/relationships/image" Target="../media/image19.svg"/><Relationship Id="rId4" Type="http://schemas.openxmlformats.org/officeDocument/2006/relationships/image" Target="../media/image36.png"/><Relationship Id="rId9" Type="http://schemas.openxmlformats.org/officeDocument/2006/relationships/image" Target="../media/image20.svg"/><Relationship Id="rId14" Type="http://schemas.openxmlformats.org/officeDocument/2006/relationships/image" Target="../media/image17.svg"/></Relationships>
</file>

<file path=ppt/slides/_rels/slide2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bit.ly/BERAethics2018" TargetMode="External"/><Relationship Id="rId2" Type="http://schemas.openxmlformats.org/officeDocument/2006/relationships/hyperlink" Target="https://www.bera.ac.uk/publication/ethical-guidelines-for-educational-research-fifth-edition-2024" TargetMode="External"/><Relationship Id="rId1" Type="http://schemas.openxmlformats.org/officeDocument/2006/relationships/slideLayout" Target="../slideLayouts/slideLayout5.xml"/><Relationship Id="rId4" Type="http://schemas.openxmlformats.org/officeDocument/2006/relationships/hyperlink" Target="https://www.camtree.org/course/ethics-in-close-to-practice-research"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7" Type="http://schemas.openxmlformats.org/officeDocument/2006/relationships/image" Target="../media/image26.png"/><Relationship Id="rId2" Type="http://schemas.openxmlformats.org/officeDocument/2006/relationships/hyperlink" Target="https://www.edudialogue.org/resources/introductory-video-series/collection-2/" TargetMode="External"/><Relationship Id="rId1" Type="http://schemas.openxmlformats.org/officeDocument/2006/relationships/slideLayout" Target="../slideLayouts/slideLayout5.xml"/><Relationship Id="rId6" Type="http://schemas.openxmlformats.org/officeDocument/2006/relationships/image" Target="../media/image52.jpg"/><Relationship Id="rId5" Type="http://schemas.openxmlformats.org/officeDocument/2006/relationships/image" Target="../media/image51.png"/><Relationship Id="rId4" Type="http://schemas.openxmlformats.org/officeDocument/2006/relationships/image" Target="../media/image50.jp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bit.ly/T-SEDA"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3.jpg"/><Relationship Id="rId1" Type="http://schemas.openxmlformats.org/officeDocument/2006/relationships/slideLayout" Target="../slideLayouts/slideLayout5.xml"/><Relationship Id="rId4" Type="http://schemas.openxmlformats.org/officeDocument/2006/relationships/image" Target="../media/image54.jpg"/></Relationships>
</file>

<file path=ppt/slides/_rels/slide5.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hyperlink" Target="http://bit.ly/T-SEDA" TargetMode="External"/><Relationship Id="rId1" Type="http://schemas.openxmlformats.org/officeDocument/2006/relationships/slideLayout" Target="../slideLayouts/slideLayout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hyperlink" Target="http://bit.ly/T-SEDA" TargetMode="External"/><Relationship Id="rId7" Type="http://schemas.openxmlformats.org/officeDocument/2006/relationships/image" Target="../media/image62.pn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amtree.org/course/what-is-educational-dialogue" TargetMode="External"/><Relationship Id="rId7" Type="http://schemas.openxmlformats.org/officeDocument/2006/relationships/hyperlink" Target="https://vimeo.com/showcase/12093372"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s://www.camtree.org/course/ethics-in-close-to-practice-research" TargetMode="External"/><Relationship Id="rId5" Type="http://schemas.openxmlformats.org/officeDocument/2006/relationships/hyperlink" Target="https://www.camtree.org/course/reflective-inquiry-with-tseda" TargetMode="External"/><Relationship Id="rId4" Type="http://schemas.openxmlformats.org/officeDocument/2006/relationships/hyperlink" Target="https://www.camtree.org/course/how-dialogic-is-your-practice"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953389" y="2165865"/>
            <a:ext cx="3133083" cy="154431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a:p>
        </p:txBody>
      </p:sp>
      <p:sp>
        <p:nvSpPr>
          <p:cNvPr id="5" name="object 5"/>
          <p:cNvSpPr/>
          <p:nvPr/>
        </p:nvSpPr>
        <p:spPr>
          <a:xfrm>
            <a:off x="7090930" y="2162056"/>
            <a:ext cx="2045957" cy="156019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a:p>
        </p:txBody>
      </p:sp>
      <p:sp>
        <p:nvSpPr>
          <p:cNvPr id="7" name="object 7"/>
          <p:cNvSpPr/>
          <p:nvPr/>
        </p:nvSpPr>
        <p:spPr>
          <a:xfrm>
            <a:off x="4916055" y="3712090"/>
            <a:ext cx="3634092" cy="1380488"/>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a:p>
        </p:txBody>
      </p:sp>
      <p:sp>
        <p:nvSpPr>
          <p:cNvPr id="9" name="object 9"/>
          <p:cNvSpPr/>
          <p:nvPr/>
        </p:nvSpPr>
        <p:spPr>
          <a:xfrm>
            <a:off x="2425585" y="3702565"/>
            <a:ext cx="2482209" cy="1389380"/>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a:p>
        </p:txBody>
      </p:sp>
      <p:sp>
        <p:nvSpPr>
          <p:cNvPr id="11" name="object 11"/>
          <p:cNvSpPr/>
          <p:nvPr/>
        </p:nvSpPr>
        <p:spPr>
          <a:xfrm>
            <a:off x="1868049" y="2162056"/>
            <a:ext cx="2082158" cy="1553843"/>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a:p>
        </p:txBody>
      </p:sp>
      <p:sp>
        <p:nvSpPr>
          <p:cNvPr id="15" name="object 15"/>
          <p:cNvSpPr/>
          <p:nvPr/>
        </p:nvSpPr>
        <p:spPr>
          <a:xfrm>
            <a:off x="2998716" y="6635009"/>
            <a:ext cx="1570911" cy="464915"/>
          </a:xfrm>
          <a:prstGeom prst="rect">
            <a:avLst/>
          </a:prstGeom>
          <a:blipFill>
            <a:blip r:embed="rId8" cstate="print"/>
            <a:stretch>
              <a:fillRect/>
            </a:stretch>
          </a:blipFill>
        </p:spPr>
        <p:txBody>
          <a:bodyPr wrap="square" lIns="0" tIns="0" rIns="0" bIns="0" rtlCol="0"/>
          <a:lstStyle/>
          <a:p>
            <a:endParaRPr/>
          </a:p>
        </p:txBody>
      </p:sp>
      <p:sp>
        <p:nvSpPr>
          <p:cNvPr id="16" name="object 16"/>
          <p:cNvSpPr/>
          <p:nvPr/>
        </p:nvSpPr>
        <p:spPr>
          <a:xfrm>
            <a:off x="4760304" y="6601168"/>
            <a:ext cx="1805596" cy="459411"/>
          </a:xfrm>
          <a:prstGeom prst="rect">
            <a:avLst/>
          </a:prstGeom>
          <a:blipFill>
            <a:blip r:embed="rId9" cstate="print"/>
            <a:stretch>
              <a:fillRect/>
            </a:stretch>
          </a:blipFill>
        </p:spPr>
        <p:txBody>
          <a:bodyPr wrap="square" lIns="0" tIns="0" rIns="0" bIns="0" rtlCol="0"/>
          <a:lstStyle/>
          <a:p>
            <a:endParaRPr/>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a:p>
        </p:txBody>
      </p:sp>
      <p:sp>
        <p:nvSpPr>
          <p:cNvPr id="23" name="object 13">
            <a:extLst>
              <a:ext uri="{FF2B5EF4-FFF2-40B4-BE49-F238E27FC236}">
                <a16:creationId xmlns:a16="http://schemas.microsoft.com/office/drawing/2014/main" id="{F2BE06AA-CB59-E348-9361-7D6F9A2BE4D0}"/>
              </a:ext>
            </a:extLst>
          </p:cNvPr>
          <p:cNvSpPr txBox="1"/>
          <p:nvPr/>
        </p:nvSpPr>
        <p:spPr>
          <a:xfrm>
            <a:off x="126572" y="6748343"/>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10"/>
              </a:rPr>
              <a:t>T</a:t>
            </a:r>
            <a:r>
              <a:rPr lang="en-GB" b="1" u="sng" spc="-135" dirty="0">
                <a:solidFill>
                  <a:srgbClr val="0000FF"/>
                </a:solidFill>
                <a:latin typeface="Arial"/>
                <a:cs typeface="Arial"/>
                <a:hlinkClick r:id="rId10"/>
              </a:rPr>
              <a:t>-</a:t>
            </a:r>
            <a:r>
              <a:rPr b="1" u="sng" spc="-135" dirty="0">
                <a:solidFill>
                  <a:srgbClr val="0000FF"/>
                </a:solidFill>
                <a:latin typeface="Arial"/>
                <a:cs typeface="Arial"/>
                <a:hlinkClick r:id="rId10"/>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nvSpPr>
        <p:spPr>
          <a:xfrm>
            <a:off x="3784172" y="5331354"/>
            <a:ext cx="3814245" cy="600164"/>
          </a:xfrm>
          <a:prstGeom prst="rect">
            <a:avLst/>
          </a:prstGeom>
        </p:spPr>
        <p:txBody>
          <a:bodyPr vert="horz" wrap="square" lIns="0" tIns="0" rIns="0" bIns="0" rtlCol="0" anchor="t">
            <a:spAutoFit/>
          </a:bodyPr>
          <a:lstStyle/>
          <a:p>
            <a:pPr marL="369570">
              <a:lnSpc>
                <a:spcPct val="100000"/>
              </a:lnSpc>
              <a:tabLst>
                <a:tab pos="3540125" algn="l"/>
              </a:tabLst>
            </a:pPr>
            <a:r>
              <a:rPr sz="1500" b="1" spc="-135" dirty="0">
                <a:solidFill>
                  <a:srgbClr val="0000FF"/>
                </a:solidFill>
                <a:latin typeface="Arial"/>
                <a:cs typeface="Arial"/>
              </a:rPr>
              <a:t>	</a:t>
            </a:r>
            <a:endParaRPr sz="1700" dirty="0">
              <a:latin typeface="Times New Roman"/>
              <a:cs typeface="Times New Roman"/>
            </a:endParaRPr>
          </a:p>
          <a:p>
            <a:pPr marL="12700"/>
            <a:r>
              <a:rPr lang="es-ES_tradnl" sz="2400" b="1" dirty="0">
                <a:solidFill>
                  <a:srgbClr val="2E6A7B"/>
                </a:solidFill>
              </a:rPr>
              <a:t> </a:t>
            </a:r>
            <a:r>
              <a:rPr lang="en-GB" sz="2400" b="1" i="1" kern="0" spc="-135" dirty="0">
                <a:solidFill>
                  <a:srgbClr val="1A616F"/>
                </a:solidFill>
                <a:latin typeface="Arial-BoldItalicMT"/>
                <a:cs typeface="Arial-BoldItalicMT"/>
              </a:rPr>
              <a:t>v.9   </a:t>
            </a:r>
            <a:r>
              <a:rPr lang="es-ES_tradnl" sz="2200" b="1" dirty="0">
                <a:solidFill>
                  <a:srgbClr val="2E6A7B"/>
                </a:solidFill>
              </a:rPr>
              <a:t>©</a:t>
            </a:r>
            <a:r>
              <a:rPr sz="2200" b="1" i="1" kern="0" spc="-165" dirty="0">
                <a:solidFill>
                  <a:srgbClr val="1A616F"/>
                </a:solidFill>
                <a:latin typeface="Arial-BoldItalicMT"/>
                <a:cs typeface="Arial-BoldItalicMT"/>
              </a:rPr>
              <a:t>The </a:t>
            </a:r>
            <a:r>
              <a:rPr sz="2200" b="1" i="1" kern="0" spc="-229" dirty="0">
                <a:solidFill>
                  <a:srgbClr val="1A616F"/>
                </a:solidFill>
                <a:latin typeface="Arial-BoldItalicMT"/>
                <a:cs typeface="Arial-BoldItalicMT"/>
              </a:rPr>
              <a:t>T-SEDA </a:t>
            </a:r>
            <a:r>
              <a:rPr sz="2200" b="1" i="1" kern="0" spc="-135" dirty="0">
                <a:solidFill>
                  <a:srgbClr val="1A616F"/>
                </a:solidFill>
                <a:latin typeface="Arial-BoldItalicMT"/>
                <a:cs typeface="Arial-BoldItalicMT"/>
              </a:rPr>
              <a:t>Collective</a:t>
            </a:r>
            <a:endParaRPr sz="2400" kern="0" dirty="0">
              <a:latin typeface="Arial-BoldItalicMT"/>
              <a:cs typeface="Arial-BoldItalicMT"/>
            </a:endParaRPr>
          </a:p>
        </p:txBody>
      </p:sp>
      <p:sp>
        <p:nvSpPr>
          <p:cNvPr id="25" name="object 2">
            <a:extLst>
              <a:ext uri="{FF2B5EF4-FFF2-40B4-BE49-F238E27FC236}">
                <a16:creationId xmlns:a16="http://schemas.microsoft.com/office/drawing/2014/main" id="{837E7EE3-9AF0-8D4A-A7FE-A6EEB2218A62}"/>
              </a:ext>
            </a:extLst>
          </p:cNvPr>
          <p:cNvSpPr txBox="1">
            <a:spLocks noGrp="1"/>
          </p:cNvSpPr>
          <p:nvPr>
            <p:ph type="title"/>
          </p:nvPr>
        </p:nvSpPr>
        <p:spPr>
          <a:xfrm>
            <a:off x="393700" y="888379"/>
            <a:ext cx="9874131" cy="1593513"/>
          </a:xfrm>
          <a:prstGeom prst="rect">
            <a:avLst/>
          </a:prstGeom>
        </p:spPr>
        <p:txBody>
          <a:bodyPr vert="horz" wrap="square" lIns="0" tIns="0" rIns="0" bIns="0" rtlCol="0">
            <a:spAutoFit/>
          </a:bodyPr>
          <a:lstStyle/>
          <a:p>
            <a:pPr marL="14288" marR="5080" algn="ctr">
              <a:lnSpc>
                <a:spcPct val="110000"/>
              </a:lnSpc>
            </a:pPr>
            <a:r>
              <a:rPr lang="nl-NL" sz="2400" dirty="0"/>
              <a:t>TOOLKIT voor SYSTEMATISCHE ANALYSE VAN DIALOGEN IN DE KLAS</a:t>
            </a:r>
            <a:br>
              <a:rPr lang="nl-NL" sz="2400" dirty="0"/>
            </a:br>
            <a:r>
              <a:rPr lang="nl-NL" sz="2400" dirty="0"/>
              <a:t> T-SEDA: Een hulpmiddel voor onderzoek naar de praktijk
</a:t>
            </a:r>
            <a:endParaRPr sz="2400" dirty="0">
              <a:highlight>
                <a:srgbClr val="00FF00"/>
              </a:highlight>
            </a:endParaRPr>
          </a:p>
        </p:txBody>
      </p:sp>
      <p:sp>
        <p:nvSpPr>
          <p:cNvPr id="26" name="object 14"/>
          <p:cNvSpPr/>
          <p:nvPr/>
        </p:nvSpPr>
        <p:spPr>
          <a:xfrm>
            <a:off x="6693555" y="6674355"/>
            <a:ext cx="1596618" cy="386224"/>
          </a:xfrm>
          <a:prstGeom prst="rect">
            <a:avLst/>
          </a:prstGeom>
          <a:blipFill>
            <a:blip r:embed="rId11" cstate="print"/>
            <a:stretch>
              <a:fillRect/>
            </a:stretch>
          </a:blipFill>
        </p:spPr>
        <p:txBody>
          <a:bodyPr wrap="square" lIns="0" tIns="0" rIns="0" bIns="0" rtlCol="0"/>
          <a:lstStyle/>
          <a:p>
            <a:endParaRPr/>
          </a:p>
        </p:txBody>
      </p:sp>
      <p:sp>
        <p:nvSpPr>
          <p:cNvPr id="27" name="object 17"/>
          <p:cNvSpPr/>
          <p:nvPr/>
        </p:nvSpPr>
        <p:spPr>
          <a:xfrm>
            <a:off x="546100" y="5686425"/>
            <a:ext cx="2304166" cy="985975"/>
          </a:xfrm>
          <a:prstGeom prst="rect">
            <a:avLst/>
          </a:prstGeom>
          <a:blipFill>
            <a:blip r:embed="rId12" cstate="print"/>
            <a:stretch>
              <a:fillRect/>
            </a:stretch>
          </a:blipFill>
        </p:spPr>
        <p:txBody>
          <a:bodyPr wrap="square" lIns="0" tIns="0" rIns="0" bIns="0" rtlCol="0"/>
          <a:lstStyle/>
          <a:p>
            <a:endParaRPr/>
          </a:p>
        </p:txBody>
      </p:sp>
      <p:pic>
        <p:nvPicPr>
          <p:cNvPr id="28" name="Picture 27"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580263" y="5560328"/>
            <a:ext cx="969884" cy="333398"/>
          </a:xfrm>
          <a:prstGeom prst="rect">
            <a:avLst/>
          </a:prstGeom>
        </p:spPr>
      </p:pic>
      <p:pic>
        <p:nvPicPr>
          <p:cNvPr id="29" name="Picture 28"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798847" y="5234255"/>
            <a:ext cx="1596618" cy="1596618"/>
          </a:xfrm>
          <a:prstGeom prst="rect">
            <a:avLst/>
          </a:prstGeom>
        </p:spPr>
      </p:pic>
      <p:sp>
        <p:nvSpPr>
          <p:cNvPr id="2" name="TextBox 1">
            <a:extLst>
              <a:ext uri="{FF2B5EF4-FFF2-40B4-BE49-F238E27FC236}">
                <a16:creationId xmlns:a16="http://schemas.microsoft.com/office/drawing/2014/main" id="{69E7942B-AF4E-A5E1-E472-107AA6509D43}"/>
              </a:ext>
            </a:extLst>
          </p:cNvPr>
          <p:cNvSpPr txBox="1"/>
          <p:nvPr/>
        </p:nvSpPr>
        <p:spPr>
          <a:xfrm>
            <a:off x="8274169"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8520" y="614560"/>
            <a:ext cx="1965325" cy="582852"/>
          </a:xfrm>
          <a:prstGeom prst="rect">
            <a:avLst/>
          </a:prstGeom>
          <a:solidFill>
            <a:srgbClr val="D9F1F6"/>
          </a:solidFill>
        </p:spPr>
        <p:txBody>
          <a:bodyPr vert="horz" wrap="square" lIns="0" tIns="15875" rIns="0" bIns="0" rtlCol="0">
            <a:spAutoFit/>
          </a:bodyPr>
          <a:lstStyle/>
          <a:p>
            <a:pPr marL="46990">
              <a:lnSpc>
                <a:spcPct val="100000"/>
              </a:lnSpc>
              <a:spcBef>
                <a:spcPts val="125"/>
              </a:spcBef>
            </a:pPr>
            <a:r>
              <a:rPr lang="nl-NL" b="1" spc="-110" dirty="0">
                <a:solidFill>
                  <a:srgbClr val="1A616F"/>
                </a:solidFill>
                <a:latin typeface="Arial"/>
                <a:cs typeface="Arial"/>
              </a:rPr>
              <a:t>Deel a. Introductie
</a:t>
            </a:r>
            <a:endParaRPr sz="1800" dirty="0">
              <a:latin typeface="Arial"/>
              <a:cs typeface="Arial"/>
            </a:endParaRPr>
          </a:p>
        </p:txBody>
      </p:sp>
      <p:sp>
        <p:nvSpPr>
          <p:cNvPr id="3" name="object 3"/>
          <p:cNvSpPr txBox="1"/>
          <p:nvPr/>
        </p:nvSpPr>
        <p:spPr>
          <a:xfrm>
            <a:off x="4432300" y="742576"/>
            <a:ext cx="2734821" cy="492443"/>
          </a:xfrm>
          <a:prstGeom prst="rect">
            <a:avLst/>
          </a:prstGeom>
        </p:spPr>
        <p:txBody>
          <a:bodyPr vert="horz" wrap="square" lIns="0" tIns="0" rIns="0" bIns="0" rtlCol="0">
            <a:spAutoFit/>
          </a:bodyPr>
          <a:lstStyle/>
          <a:p>
            <a:pPr marL="12700">
              <a:lnSpc>
                <a:spcPct val="100000"/>
              </a:lnSpc>
            </a:pPr>
            <a:r>
              <a:rPr lang="nl-NL" sz="1600" b="1">
                <a:latin typeface="Arial"/>
                <a:cs typeface="Arial"/>
              </a:rPr>
              <a:t>Inleiding: Over T-SEDA
</a:t>
            </a:r>
            <a:endParaRPr sz="1400" dirty="0">
              <a:latin typeface="Arial"/>
              <a:cs typeface="Arial"/>
            </a:endParaRPr>
          </a:p>
        </p:txBody>
      </p:sp>
      <p:sp>
        <p:nvSpPr>
          <p:cNvPr id="4" name="object 4"/>
          <p:cNvSpPr txBox="1"/>
          <p:nvPr/>
        </p:nvSpPr>
        <p:spPr>
          <a:xfrm>
            <a:off x="513717" y="1274915"/>
            <a:ext cx="4649152" cy="1708801"/>
          </a:xfrm>
          <a:prstGeom prst="rect">
            <a:avLst/>
          </a:prstGeom>
          <a:ln w="31733">
            <a:solidFill>
              <a:srgbClr val="2791A6"/>
            </a:solidFill>
          </a:ln>
        </p:spPr>
        <p:txBody>
          <a:bodyPr vert="horz" wrap="square" lIns="0" tIns="76835" rIns="0" bIns="0" rtlCol="0">
            <a:spAutoFit/>
          </a:bodyPr>
          <a:lstStyle/>
          <a:p>
            <a:pPr marL="82550">
              <a:lnSpc>
                <a:spcPct val="100000"/>
              </a:lnSpc>
              <a:spcBef>
                <a:spcPts val="605"/>
              </a:spcBef>
            </a:pPr>
            <a:r>
              <a:rPr lang="nl-NL" sz="1200" b="1" dirty="0">
                <a:latin typeface="Arial"/>
                <a:cs typeface="Arial"/>
              </a:rPr>
              <a:t>Wat is T-SEDA?</a:t>
            </a:r>
            <a:r>
              <a:rPr lang="nl-NL" sz="1200" dirty="0">
                <a:latin typeface="Arial"/>
                <a:cs typeface="Arial"/>
              </a:rPr>
              <a:t>
T-SEDA staat voor Toolkit </a:t>
            </a:r>
            <a:r>
              <a:rPr lang="nl-NL" sz="1200" dirty="0" err="1">
                <a:latin typeface="Arial"/>
                <a:cs typeface="Arial"/>
              </a:rPr>
              <a:t>for</a:t>
            </a:r>
            <a:r>
              <a:rPr lang="nl-NL" sz="1200" dirty="0">
                <a:latin typeface="Arial"/>
                <a:cs typeface="Arial"/>
              </a:rPr>
              <a:t> </a:t>
            </a:r>
            <a:r>
              <a:rPr lang="nl-NL" sz="1200" dirty="0" err="1">
                <a:latin typeface="Arial"/>
                <a:cs typeface="Arial"/>
              </a:rPr>
              <a:t>Systematic</a:t>
            </a:r>
            <a:r>
              <a:rPr lang="nl-NL" sz="1200" dirty="0">
                <a:latin typeface="Arial"/>
                <a:cs typeface="Arial"/>
              </a:rPr>
              <a:t> </a:t>
            </a:r>
            <a:r>
              <a:rPr lang="nl-NL" sz="1200" dirty="0" err="1">
                <a:latin typeface="Arial"/>
                <a:cs typeface="Arial"/>
              </a:rPr>
              <a:t>Educational</a:t>
            </a:r>
            <a:r>
              <a:rPr lang="nl-NL" sz="1200" dirty="0">
                <a:latin typeface="Arial"/>
                <a:cs typeface="Arial"/>
              </a:rPr>
              <a:t> </a:t>
            </a:r>
            <a:r>
              <a:rPr lang="nl-NL" sz="1200" dirty="0" err="1">
                <a:latin typeface="Arial"/>
                <a:cs typeface="Arial"/>
              </a:rPr>
              <a:t>Dialogue</a:t>
            </a:r>
            <a:r>
              <a:rPr lang="nl-NL" sz="1200" dirty="0">
                <a:latin typeface="Arial"/>
                <a:cs typeface="Arial"/>
              </a:rPr>
              <a:t> Analysis. Het is een verzameling hulpmiddelen en bronnen die de docent ondersteunen bij het bevorderen van dialogen van hoge Het helpt om een onderzoek uit te voeren om meer te weten te komen over de dialoog in de praktijk en om de benodigde wijzigingen aan te brengen.
</a:t>
            </a:r>
            <a:endParaRPr sz="1200" dirty="0">
              <a:latin typeface="Arial Unicode MS"/>
              <a:cs typeface="Arial Unicode MS"/>
            </a:endParaRPr>
          </a:p>
        </p:txBody>
      </p:sp>
      <p:sp>
        <p:nvSpPr>
          <p:cNvPr id="5" name="object 5"/>
          <p:cNvSpPr txBox="1"/>
          <p:nvPr/>
        </p:nvSpPr>
        <p:spPr>
          <a:xfrm>
            <a:off x="439104" y="5329280"/>
            <a:ext cx="4723765" cy="1892185"/>
          </a:xfrm>
          <a:prstGeom prst="rect">
            <a:avLst/>
          </a:prstGeom>
          <a:ln w="31733">
            <a:solidFill>
              <a:srgbClr val="2791A6"/>
            </a:solidFill>
          </a:ln>
        </p:spPr>
        <p:txBody>
          <a:bodyPr vert="horz" wrap="square" lIns="0" tIns="75565" rIns="0" bIns="0" rtlCol="0">
            <a:spAutoFit/>
          </a:bodyPr>
          <a:lstStyle/>
          <a:p>
            <a:pPr marL="81280">
              <a:lnSpc>
                <a:spcPct val="100000"/>
              </a:lnSpc>
              <a:spcBef>
                <a:spcPts val="595"/>
              </a:spcBef>
            </a:pPr>
            <a:r>
              <a:rPr lang="nl-NL" sz="1200" b="1" dirty="0">
                <a:latin typeface="Arial"/>
                <a:cs typeface="Arial"/>
              </a:rPr>
              <a:t>Voor wie is T-SEDA?
</a:t>
            </a:r>
            <a:r>
              <a:rPr lang="nl-NL" sz="1200" dirty="0">
                <a:latin typeface="Arial"/>
                <a:cs typeface="Arial"/>
              </a:rPr>
              <a:t>T-SEDA kan worden gebruikt door leraren van studenten in elke leeftijdsgroep, van jonge kinderen tot volwassen studenten. Het kan worden gebruikt in formele face-</a:t>
            </a:r>
            <a:r>
              <a:rPr lang="nl-NL" sz="1200" dirty="0" err="1">
                <a:latin typeface="Arial"/>
                <a:cs typeface="Arial"/>
              </a:rPr>
              <a:t>to</a:t>
            </a:r>
            <a:r>
              <a:rPr lang="nl-NL" sz="1200" dirty="0">
                <a:latin typeface="Arial"/>
                <a:cs typeface="Arial"/>
              </a:rPr>
              <a:t>-face of online leeromgevingen zoals klaslokalen en universitaire seminars, of in informele omgevingen zoals kinderclubs. Het kan worden gebruikt voor dialoog tussen volwassenen, inclusief leraren. Deze </a:t>
            </a:r>
            <a:r>
              <a:rPr lang="nl-NL" sz="1200" dirty="0" err="1">
                <a:latin typeface="Arial"/>
                <a:cs typeface="Arial"/>
              </a:rPr>
              <a:t>toolkit</a:t>
            </a:r>
            <a:r>
              <a:rPr lang="nl-NL" sz="1200" dirty="0">
                <a:latin typeface="Arial"/>
                <a:cs typeface="Arial"/>
              </a:rPr>
              <a:t> biedt voorbeelden van hoe T-SEDA is gebruikt.</a:t>
            </a:r>
            <a:r>
              <a:rPr lang="nl-NL" sz="1200" b="1" dirty="0">
                <a:latin typeface="Arial"/>
                <a:cs typeface="Arial"/>
              </a:rPr>
              <a:t>
</a:t>
            </a:r>
            <a:endParaRPr sz="1200" dirty="0">
              <a:highlight>
                <a:srgbClr val="00FF00"/>
              </a:highlight>
              <a:latin typeface="Arial Unicode MS"/>
              <a:cs typeface="Arial Unicode MS"/>
            </a:endParaRPr>
          </a:p>
        </p:txBody>
      </p:sp>
      <p:sp>
        <p:nvSpPr>
          <p:cNvPr id="6" name="object 6"/>
          <p:cNvSpPr txBox="1"/>
          <p:nvPr/>
        </p:nvSpPr>
        <p:spPr>
          <a:xfrm>
            <a:off x="497514" y="3061219"/>
            <a:ext cx="4665355" cy="2078133"/>
          </a:xfrm>
          <a:prstGeom prst="rect">
            <a:avLst/>
          </a:prstGeom>
          <a:ln w="31733">
            <a:solidFill>
              <a:srgbClr val="2791A6"/>
            </a:solidFill>
          </a:ln>
        </p:spPr>
        <p:txBody>
          <a:bodyPr vert="horz" wrap="square" lIns="0" tIns="76835" rIns="0" bIns="0" rtlCol="0">
            <a:spAutoFit/>
          </a:bodyPr>
          <a:lstStyle/>
          <a:p>
            <a:pPr marL="82550">
              <a:lnSpc>
                <a:spcPct val="100000"/>
              </a:lnSpc>
              <a:spcBef>
                <a:spcPts val="605"/>
              </a:spcBef>
            </a:pPr>
            <a:r>
              <a:rPr lang="nl-NL" sz="1200" b="1" dirty="0">
                <a:latin typeface="Arial"/>
                <a:cs typeface="Arial"/>
              </a:rPr>
              <a:t>Hoe werkt T-SEDA?</a:t>
            </a:r>
            <a:r>
              <a:rPr lang="nl-NL" sz="1200" dirty="0">
                <a:latin typeface="Arial"/>
                <a:cs typeface="Arial"/>
              </a:rPr>
              <a:t>
U kunt T-SEDA gebruiken om onderzoek te doen naar de dialoog in uw leeromgeving. Dit zal je helpen je bewuster te worden van hoe dialoog er op dit moment uitziet, te ontdekken wat dialoog van goede kwaliteit is en hoe je ernaar kunt luisteren, en te beslissen wat je wilt weten over dialoog in jouw omgeving. De T-SEDA-</a:t>
            </a:r>
            <a:r>
              <a:rPr lang="nl-NL" sz="1200" dirty="0" err="1">
                <a:latin typeface="Arial"/>
                <a:cs typeface="Arial"/>
              </a:rPr>
              <a:t>toolkit</a:t>
            </a:r>
            <a:r>
              <a:rPr lang="nl-NL" sz="1200" dirty="0">
                <a:latin typeface="Arial"/>
                <a:cs typeface="Arial"/>
              </a:rPr>
              <a:t> is ontworpen om zowel ondersteunend als flexibel te zijn. Het is een stapsgewijze handleiding, maar u kunt de materialen ook aanpassen en toevoegen aan uw eigen behoeften en interesses.
</a:t>
            </a:r>
            <a:endParaRPr sz="1200" dirty="0">
              <a:latin typeface="Arial Unicode MS"/>
              <a:cs typeface="Arial Unicode MS"/>
            </a:endParaRPr>
          </a:p>
        </p:txBody>
      </p:sp>
      <p:sp>
        <p:nvSpPr>
          <p:cNvPr id="7" name="object 7"/>
          <p:cNvSpPr txBox="1"/>
          <p:nvPr/>
        </p:nvSpPr>
        <p:spPr>
          <a:xfrm>
            <a:off x="5540056" y="4925816"/>
            <a:ext cx="4714240" cy="1340752"/>
          </a:xfrm>
          <a:prstGeom prst="rect">
            <a:avLst/>
          </a:prstGeom>
          <a:ln w="31733">
            <a:solidFill>
              <a:srgbClr val="2791A6"/>
            </a:solidFill>
          </a:ln>
        </p:spPr>
        <p:txBody>
          <a:bodyPr vert="horz" wrap="square" lIns="0" tIns="78105" rIns="0" bIns="0" rtlCol="0">
            <a:spAutoFit/>
          </a:bodyPr>
          <a:lstStyle/>
          <a:p>
            <a:pPr marL="83185">
              <a:lnSpc>
                <a:spcPct val="100000"/>
              </a:lnSpc>
              <a:spcBef>
                <a:spcPts val="615"/>
              </a:spcBef>
            </a:pPr>
            <a:r>
              <a:rPr lang="nl-NL" sz="1200" b="1" dirty="0">
                <a:latin typeface="Arial"/>
                <a:cs typeface="Arial"/>
              </a:rPr>
              <a:t>Wat moet ik weten?
</a:t>
            </a:r>
            <a:r>
              <a:rPr lang="nl-NL" sz="1200" dirty="0">
                <a:latin typeface="Arial"/>
                <a:cs typeface="Arial"/>
              </a:rPr>
              <a:t>Je vindt alles wat je nodig hebt in deze toolkit en op de website van T-SEDA: </a:t>
            </a:r>
            <a:r>
              <a:rPr lang="en-GB" sz="1200" u="sng" kern="0" dirty="0">
                <a:solidFill>
                  <a:srgbClr val="0000FF"/>
                </a:solidFill>
                <a:latin typeface="Arial Unicode MS"/>
                <a:cs typeface="Arial Unicode MS"/>
                <a:hlinkClick r:id="rId3"/>
              </a:rPr>
              <a:t>https://camtree.learnworlds.com/t-seda</a:t>
            </a:r>
            <a:r>
              <a:rPr lang="nl-NL" sz="1200" dirty="0">
                <a:latin typeface="Arial"/>
                <a:cs typeface="Arial"/>
              </a:rPr>
              <a:t>. In de hele toolkit zijn er wegwijzers naar waar u de informatie kunt vinden die u nodig hebt.
</a:t>
            </a:r>
            <a:endParaRPr sz="1200" dirty="0">
              <a:latin typeface="Arial Unicode MS"/>
              <a:cs typeface="Arial Unicode MS"/>
            </a:endParaRPr>
          </a:p>
        </p:txBody>
      </p:sp>
      <p:sp>
        <p:nvSpPr>
          <p:cNvPr id="9" name="object 9"/>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1</a:t>
            </a:r>
            <a:endParaRPr sz="1000">
              <a:latin typeface="Arial"/>
              <a:cs typeface="Arial"/>
            </a:endParaRPr>
          </a:p>
        </p:txBody>
      </p:sp>
      <p:sp>
        <p:nvSpPr>
          <p:cNvPr id="10" name="object 7">
            <a:extLst>
              <a:ext uri="{FF2B5EF4-FFF2-40B4-BE49-F238E27FC236}">
                <a16:creationId xmlns:a16="http://schemas.microsoft.com/office/drawing/2014/main" id="{FCDA6C28-A654-8DC0-126D-D9DDBCE8C20A}"/>
              </a:ext>
            </a:extLst>
          </p:cNvPr>
          <p:cNvSpPr txBox="1"/>
          <p:nvPr/>
        </p:nvSpPr>
        <p:spPr>
          <a:xfrm>
            <a:off x="5530533" y="1274915"/>
            <a:ext cx="4714240" cy="3156633"/>
          </a:xfrm>
          <a:prstGeom prst="rect">
            <a:avLst/>
          </a:prstGeom>
          <a:ln w="31733">
            <a:solidFill>
              <a:srgbClr val="2791A6"/>
            </a:solidFill>
          </a:ln>
        </p:spPr>
        <p:txBody>
          <a:bodyPr vert="horz" wrap="square" lIns="0" tIns="78105" rIns="0" bIns="0" rtlCol="0">
            <a:spAutoFit/>
          </a:bodyPr>
          <a:lstStyle/>
          <a:p>
            <a:pPr marL="83185">
              <a:lnSpc>
                <a:spcPct val="100000"/>
              </a:lnSpc>
              <a:spcBef>
                <a:spcPts val="615"/>
              </a:spcBef>
            </a:pPr>
            <a:r>
              <a:rPr lang="nl-NL" sz="1200" b="1" dirty="0">
                <a:latin typeface="Arial"/>
                <a:cs typeface="Arial"/>
              </a:rPr>
              <a:t>Samenwerken met collega's</a:t>
            </a:r>
          </a:p>
          <a:p>
            <a:pPr marL="83185">
              <a:lnSpc>
                <a:spcPct val="100000"/>
              </a:lnSpc>
              <a:spcBef>
                <a:spcPts val="615"/>
              </a:spcBef>
            </a:pPr>
            <a:r>
              <a:rPr lang="nl-NL" sz="1200" dirty="0">
                <a:latin typeface="Arial"/>
                <a:cs typeface="Arial"/>
              </a:rPr>
              <a:t>Je kunt gewoon naar je eigen praktijk kijken, maar het is zeer effectief om onderzoek te doen samen met of in samenwerking met anderen die dezelfde interesse hebben in het ontwikkelen van een dialoog. Deze manier van werken bevelen wij waar mogelijk aan, ter ondersteuning van de kritische reflectie met collega’s. T-SEDA-onderzoek kan zelfs een aandachtspunt zijn voor een hele school of instelling.</a:t>
            </a:r>
          </a:p>
          <a:p>
            <a:pPr marL="83185">
              <a:lnSpc>
                <a:spcPct val="100000"/>
              </a:lnSpc>
              <a:spcBef>
                <a:spcPts val="615"/>
              </a:spcBef>
            </a:pPr>
            <a:endParaRPr lang="nl-NL" sz="1200" dirty="0">
              <a:latin typeface="Arial"/>
              <a:cs typeface="Arial"/>
            </a:endParaRPr>
          </a:p>
          <a:p>
            <a:pPr marL="83185">
              <a:lnSpc>
                <a:spcPct val="100000"/>
              </a:lnSpc>
              <a:spcBef>
                <a:spcPts val="615"/>
              </a:spcBef>
            </a:pPr>
            <a:r>
              <a:rPr lang="nl-NL" sz="1200" dirty="0">
                <a:latin typeface="Arial"/>
                <a:cs typeface="Arial"/>
              </a:rPr>
              <a:t>We hebben gemerkt dat het heel goed werkt om een ​​lokale facilitator te hebben die vergaderingen tussen collega's kan beleggen en ondersteuning kan bieden. Een gepubliceerd artikel over hoe dit werkt kunt u </a:t>
            </a:r>
            <a:r>
              <a:rPr lang="nl-NL" sz="1200" dirty="0">
                <a:latin typeface="Arial"/>
                <a:cs typeface="Arial"/>
                <a:hlinkClick r:id="rId4"/>
              </a:rPr>
              <a:t>hier</a:t>
            </a:r>
            <a:r>
              <a:rPr lang="nl-NL" sz="1200" dirty="0">
                <a:latin typeface="Arial"/>
                <a:cs typeface="Arial"/>
              </a:rPr>
              <a:t> lezen en een cursus voor facilitators is beschikbaar via </a:t>
            </a:r>
            <a:r>
              <a:rPr lang="nl-NL" sz="1200" dirty="0" err="1">
                <a:latin typeface="Arial"/>
                <a:cs typeface="Arial"/>
                <a:hlinkClick r:id="rId5"/>
              </a:rPr>
              <a:t>Camtree</a:t>
            </a:r>
            <a:r>
              <a:rPr lang="nl-NL" sz="1200" dirty="0">
                <a:latin typeface="Arial"/>
                <a:cs typeface="Arial"/>
              </a:rPr>
              <a:t>.</a:t>
            </a:r>
            <a:r>
              <a:rPr lang="nl-NL" sz="1200" b="1" dirty="0">
                <a:latin typeface="Arial"/>
                <a:cs typeface="Arial"/>
              </a:rPr>
              <a:t>
</a:t>
            </a:r>
            <a:endParaRPr sz="1200" dirty="0">
              <a:latin typeface="Arial Unicode MS"/>
              <a:cs typeface="Arial Unicode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p:nvPr/>
        </p:nvSpPr>
        <p:spPr>
          <a:xfrm>
            <a:off x="7029336" y="881260"/>
            <a:ext cx="3006086" cy="1996439"/>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2</a:t>
            </a:r>
            <a:endParaRPr sz="1000">
              <a:latin typeface="Arial"/>
              <a:cs typeface="Arial"/>
            </a:endParaRPr>
          </a:p>
        </p:txBody>
      </p:sp>
      <p:graphicFrame>
        <p:nvGraphicFramePr>
          <p:cNvPr id="9" name="Tijdelijke aanduiding voor inhoud 3">
            <a:extLst>
              <a:ext uri="{FF2B5EF4-FFF2-40B4-BE49-F238E27FC236}">
                <a16:creationId xmlns:a16="http://schemas.microsoft.com/office/drawing/2014/main" id="{84C8747D-2147-CD11-CCA3-37DB1D49AE67}"/>
              </a:ext>
            </a:extLst>
          </p:cNvPr>
          <p:cNvGraphicFramePr>
            <a:graphicFrameLocks/>
          </p:cNvGraphicFramePr>
          <p:nvPr>
            <p:extLst>
              <p:ext uri="{D42A27DB-BD31-4B8C-83A1-F6EECF244321}">
                <p14:modId xmlns:p14="http://schemas.microsoft.com/office/powerpoint/2010/main" val="2033407503"/>
              </p:ext>
            </p:extLst>
          </p:nvPr>
        </p:nvGraphicFramePr>
        <p:xfrm>
          <a:off x="241476" y="3781425"/>
          <a:ext cx="10331450" cy="36099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object 6">
            <a:extLst>
              <a:ext uri="{FF2B5EF4-FFF2-40B4-BE49-F238E27FC236}">
                <a16:creationId xmlns:a16="http://schemas.microsoft.com/office/drawing/2014/main" id="{79024BC2-76E3-0177-8294-40043805A091}"/>
              </a:ext>
            </a:extLst>
          </p:cNvPr>
          <p:cNvSpPr txBox="1"/>
          <p:nvPr/>
        </p:nvSpPr>
        <p:spPr>
          <a:xfrm>
            <a:off x="241300" y="123825"/>
            <a:ext cx="6347039" cy="3416961"/>
          </a:xfrm>
          <a:prstGeom prst="rect">
            <a:avLst/>
          </a:prstGeom>
          <a:ln w="31733">
            <a:solidFill>
              <a:srgbClr val="2791A6"/>
            </a:solidFill>
          </a:ln>
        </p:spPr>
        <p:txBody>
          <a:bodyPr vert="horz" wrap="square" lIns="0" tIns="76835"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4625" algn="ctr">
              <a:lnSpc>
                <a:spcPct val="100000"/>
              </a:lnSpc>
              <a:spcBef>
                <a:spcPts val="605"/>
              </a:spcBef>
            </a:pPr>
            <a:r>
              <a:rPr lang="nl-NL" sz="1600" b="1" dirty="0">
                <a:latin typeface="Arial"/>
                <a:cs typeface="Arial"/>
              </a:rPr>
              <a:t>De kerntools van T-SEDA</a:t>
            </a:r>
          </a:p>
          <a:p>
            <a:pPr marL="174625">
              <a:lnSpc>
                <a:spcPct val="100000"/>
              </a:lnSpc>
              <a:spcBef>
                <a:spcPts val="605"/>
              </a:spcBef>
            </a:pPr>
            <a:r>
              <a:rPr lang="nl-NL" sz="1600" dirty="0">
                <a:latin typeface="Arial"/>
                <a:cs typeface="Arial"/>
              </a:rPr>
              <a:t>Er zijn drie hulpmiddelen waarmee u uw onderzoek kunt uitvoeren, zodat u zich systematisch kunt identificeren</a:t>
            </a:r>
          </a:p>
          <a:p>
            <a:pPr marL="460375" indent="-285750">
              <a:lnSpc>
                <a:spcPct val="100000"/>
              </a:lnSpc>
              <a:spcBef>
                <a:spcPts val="605"/>
              </a:spcBef>
              <a:buFont typeface="Arial" panose="020B0604020202020204" pitchFamily="34" charset="0"/>
              <a:buChar char="•"/>
            </a:pPr>
            <a:r>
              <a:rPr lang="nl-NL" sz="1600" dirty="0">
                <a:latin typeface="Arial"/>
                <a:cs typeface="Arial"/>
              </a:rPr>
              <a:t>hoe de dialoog van je studenten en je eigen praktijk er momenteel uitzien;</a:t>
            </a:r>
          </a:p>
          <a:p>
            <a:pPr marL="460375" indent="-285750">
              <a:lnSpc>
                <a:spcPct val="100000"/>
              </a:lnSpc>
              <a:spcBef>
                <a:spcPts val="605"/>
              </a:spcBef>
              <a:buFont typeface="Arial" panose="020B0604020202020204" pitchFamily="34" charset="0"/>
              <a:buChar char="•"/>
            </a:pPr>
            <a:r>
              <a:rPr lang="nl-NL" sz="1600" dirty="0">
                <a:latin typeface="Arial"/>
                <a:cs typeface="Arial"/>
              </a:rPr>
              <a:t>hoe je dit als uitgangspunt kunt gebruiken om een ​​onderzoek te ontwikkelen;</a:t>
            </a:r>
          </a:p>
          <a:p>
            <a:pPr marL="460375" indent="-285750">
              <a:lnSpc>
                <a:spcPct val="100000"/>
              </a:lnSpc>
              <a:spcBef>
                <a:spcPts val="605"/>
              </a:spcBef>
              <a:buFont typeface="Arial" panose="020B0604020202020204" pitchFamily="34" charset="0"/>
              <a:buChar char="•"/>
            </a:pPr>
            <a:r>
              <a:rPr lang="nl-NL" sz="1600" dirty="0">
                <a:latin typeface="Arial"/>
                <a:cs typeface="Arial"/>
              </a:rPr>
              <a:t>een dialoogcoderingsschema om u te helpen een onderzoek uit te voeren.</a:t>
            </a:r>
          </a:p>
          <a:p>
            <a:pPr marL="174625">
              <a:lnSpc>
                <a:spcPct val="100000"/>
              </a:lnSpc>
              <a:spcBef>
                <a:spcPts val="605"/>
              </a:spcBef>
            </a:pPr>
            <a:r>
              <a:rPr lang="nl-NL" sz="1600" dirty="0">
                <a:latin typeface="Arial"/>
                <a:cs typeface="Arial"/>
              </a:rPr>
              <a:t>In de </a:t>
            </a:r>
            <a:r>
              <a:rPr lang="nl-NL" sz="1600" dirty="0" err="1">
                <a:latin typeface="Arial"/>
                <a:cs typeface="Arial"/>
              </a:rPr>
              <a:t>toolkit</a:t>
            </a:r>
            <a:r>
              <a:rPr lang="nl-NL" sz="1600" dirty="0">
                <a:latin typeface="Arial"/>
                <a:cs typeface="Arial"/>
              </a:rPr>
              <a:t> wordt uitgelegd hoe u elk van deze tools kunt gebruiken. In hoofdstuk 2-5 vindt u een reeks observatiehulpmiddelen en tips die u kunnen helpen bij uw onderzoek.</a:t>
            </a:r>
            <a:endParaRPr sz="1200" dirty="0">
              <a:latin typeface="Arial Unicode MS"/>
              <a:cs typeface="Arial Unicode M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1801" y="123825"/>
            <a:ext cx="10210800" cy="1229183"/>
          </a:xfrm>
          <a:prstGeom prst="rect">
            <a:avLst/>
          </a:prstGeom>
          <a:ln w="31733">
            <a:solidFill>
              <a:srgbClr val="2791A6"/>
            </a:solidFill>
          </a:ln>
        </p:spPr>
        <p:txBody>
          <a:bodyPr vert="horz" wrap="square" lIns="0" tIns="74295" rIns="0" bIns="0" rtlCol="0">
            <a:spAutoFit/>
          </a:bodyPr>
          <a:lstStyle/>
          <a:p>
            <a:pPr marR="11430" algn="ctr">
              <a:lnSpc>
                <a:spcPct val="100000"/>
              </a:lnSpc>
              <a:spcBef>
                <a:spcPts val="585"/>
              </a:spcBef>
            </a:pPr>
            <a:r>
              <a:rPr lang="nl-NL" sz="1400" b="1" dirty="0">
                <a:latin typeface="Arial"/>
                <a:cs typeface="Arial"/>
              </a:rPr>
              <a:t>De reflectieve onderzoekscyclus</a:t>
            </a:r>
          </a:p>
          <a:p>
            <a:pPr marR="11430">
              <a:lnSpc>
                <a:spcPct val="100000"/>
              </a:lnSpc>
              <a:spcBef>
                <a:spcPts val="585"/>
              </a:spcBef>
            </a:pPr>
            <a:r>
              <a:rPr lang="nl-NL" sz="1400" dirty="0">
                <a:latin typeface="Arial"/>
                <a:cs typeface="Arial"/>
              </a:rPr>
              <a:t>De onderzoekscyclus vormt de kern van T-SEDA. Elk gedeelte van de gebruikershandleiding helpt u om de fasen van de </a:t>
            </a:r>
            <a:r>
              <a:rPr lang="nl-NL" sz="1400" dirty="0" err="1">
                <a:latin typeface="Arial"/>
                <a:cs typeface="Arial"/>
              </a:rPr>
              <a:t>onderzoekscyclus</a:t>
            </a:r>
            <a:r>
              <a:rPr lang="nl-NL" sz="1400" dirty="0">
                <a:latin typeface="Arial"/>
                <a:cs typeface="Arial"/>
              </a:rPr>
              <a:t> te voltooien en biedt u nuttige informatie over de dialoog in de klas. Er kunnen verschillende iteraties in uw onderzoek plaatsvinden terwijl u ziet wat er gebeurt en uw aanpak verfijnt. U kunt zelfs besluiten om nog meer hele cycli uit te voeren met nieuwe onderzoeksvragen.</a:t>
            </a:r>
            <a:endParaRPr sz="200" dirty="0">
              <a:latin typeface="Arial Unicode MS"/>
              <a:cs typeface="Arial Unicode MS"/>
            </a:endParaRPr>
          </a:p>
        </p:txBody>
      </p:sp>
      <p:sp>
        <p:nvSpPr>
          <p:cNvPr id="3" name="object 3"/>
          <p:cNvSpPr/>
          <p:nvPr/>
        </p:nvSpPr>
        <p:spPr>
          <a:xfrm>
            <a:off x="7506429" y="6780332"/>
            <a:ext cx="510534" cy="510538"/>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8062136" y="6780332"/>
            <a:ext cx="2450465" cy="615553"/>
          </a:xfrm>
          <a:prstGeom prst="rect">
            <a:avLst/>
          </a:prstGeom>
        </p:spPr>
        <p:txBody>
          <a:bodyPr vert="horz" wrap="square" lIns="0" tIns="0" rIns="0" bIns="0" rtlCol="0">
            <a:spAutoFit/>
          </a:bodyPr>
          <a:lstStyle/>
          <a:p>
            <a:pPr marL="12700">
              <a:lnSpc>
                <a:spcPct val="100000"/>
              </a:lnSpc>
            </a:pPr>
            <a:r>
              <a:rPr lang="nl-NL" sz="1000" u="sng" dirty="0">
                <a:solidFill>
                  <a:srgbClr val="0000FF"/>
                </a:solidFill>
                <a:latin typeface="Arial"/>
                <a:cs typeface="Arial"/>
                <a:hlinkClick r:id="rId4"/>
              </a:rPr>
              <a:t>Video 7: Je
Reflective Inquiry Cycle geeft meer informatie over de reflectieve cyclus en hoe deze te voltooien</a:t>
            </a:r>
            <a:endParaRPr sz="1000" dirty="0">
              <a:latin typeface="Arial Unicode MS"/>
              <a:cs typeface="Arial Unicode MS"/>
            </a:endParaRPr>
          </a:p>
        </p:txBody>
      </p:sp>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3</a:t>
            </a:r>
            <a:endParaRPr sz="1000">
              <a:latin typeface="Arial"/>
              <a:cs typeface="Arial"/>
            </a:endParaRPr>
          </a:p>
        </p:txBody>
      </p:sp>
      <p:sp>
        <p:nvSpPr>
          <p:cNvPr id="68" name="Oval 67">
            <a:extLst>
              <a:ext uri="{FF2B5EF4-FFF2-40B4-BE49-F238E27FC236}">
                <a16:creationId xmlns:a16="http://schemas.microsoft.com/office/drawing/2014/main" id="{112D8E1B-5387-3250-02EA-3DBC92EE9E74}"/>
              </a:ext>
            </a:extLst>
          </p:cNvPr>
          <p:cNvSpPr/>
          <p:nvPr/>
        </p:nvSpPr>
        <p:spPr>
          <a:xfrm>
            <a:off x="4462504" y="4223174"/>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Herhaal</a:t>
            </a:r>
            <a:r>
              <a:rPr lang="en-US" sz="1200" dirty="0">
                <a:solidFill>
                  <a:prstClr val="white"/>
                </a:solidFill>
              </a:rPr>
              <a:t> </a:t>
            </a:r>
            <a:r>
              <a:rPr lang="en-US" sz="1200" dirty="0" err="1">
                <a:solidFill>
                  <a:prstClr val="white"/>
                </a:solidFill>
              </a:rPr>
              <a:t>indien</a:t>
            </a:r>
            <a:r>
              <a:rPr lang="en-US" sz="1200" dirty="0">
                <a:solidFill>
                  <a:prstClr val="white"/>
                </a:solidFill>
              </a:rPr>
              <a:t> </a:t>
            </a:r>
            <a:r>
              <a:rPr lang="en-US" sz="1200" dirty="0" err="1">
                <a:solidFill>
                  <a:prstClr val="white"/>
                </a:solidFill>
              </a:rPr>
              <a:t>nodig</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14" name="Group 113"/>
          <p:cNvGrpSpPr/>
          <p:nvPr/>
        </p:nvGrpSpPr>
        <p:grpSpPr>
          <a:xfrm>
            <a:off x="2160838" y="1605386"/>
            <a:ext cx="6157513" cy="5830773"/>
            <a:chOff x="2160838" y="1565112"/>
            <a:chExt cx="6157513" cy="5830773"/>
          </a:xfrm>
        </p:grpSpPr>
        <p:grpSp>
          <p:nvGrpSpPr>
            <p:cNvPr id="69" name="Group 68"/>
            <p:cNvGrpSpPr/>
            <p:nvPr/>
          </p:nvGrpSpPr>
          <p:grpSpPr>
            <a:xfrm>
              <a:off x="2160838" y="1565112"/>
              <a:ext cx="6157513" cy="5830773"/>
              <a:chOff x="2243238" y="885825"/>
              <a:chExt cx="6157513" cy="5830773"/>
            </a:xfrm>
          </p:grpSpPr>
          <p:grpSp>
            <p:nvGrpSpPr>
              <p:cNvPr id="70" name="Group 69"/>
              <p:cNvGrpSpPr/>
              <p:nvPr/>
            </p:nvGrpSpPr>
            <p:grpSpPr>
              <a:xfrm>
                <a:off x="2243238" y="885825"/>
                <a:ext cx="6157513" cy="5830773"/>
                <a:chOff x="2243238" y="885825"/>
                <a:chExt cx="6157513" cy="5830773"/>
              </a:xfrm>
            </p:grpSpPr>
            <p:sp>
              <p:nvSpPr>
                <p:cNvPr id="72" name="Oval 71">
                  <a:extLst>
                    <a:ext uri="{FF2B5EF4-FFF2-40B4-BE49-F238E27FC236}">
                      <a16:creationId xmlns:a16="http://schemas.microsoft.com/office/drawing/2014/main" id="{848021FF-0DEE-167C-0F0D-F20A29B54CD4}"/>
                    </a:ext>
                  </a:extLst>
                </p:cNvPr>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Delen</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73" name="Oval 72">
                  <a:extLst>
                    <a:ext uri="{FF2B5EF4-FFF2-40B4-BE49-F238E27FC236}">
                      <a16:creationId xmlns:a16="http://schemas.microsoft.com/office/drawing/2014/main" id="{F1DE6F71-BC0D-A29D-ACB2-A360DB9EDA39}"/>
                    </a:ext>
                  </a:extLst>
                </p:cNvPr>
                <p:cNvSpPr/>
                <p:nvPr/>
              </p:nvSpPr>
              <p:spPr>
                <a:xfrm>
                  <a:off x="7339666" y="3126944"/>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Coderingschema</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74" name="Oval 73">
                  <a:extLst>
                    <a:ext uri="{FF2B5EF4-FFF2-40B4-BE49-F238E27FC236}">
                      <a16:creationId xmlns:a16="http://schemas.microsoft.com/office/drawing/2014/main" id="{5A105E9A-842E-F75E-D5C7-395ECA64A6E3}"/>
                    </a:ext>
                  </a:extLst>
                </p:cNvPr>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Delen</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75" name="Group 74">
                  <a:extLst>
                    <a:ext uri="{FF2B5EF4-FFF2-40B4-BE49-F238E27FC236}">
                      <a16:creationId xmlns:a16="http://schemas.microsoft.com/office/drawing/2014/main" id="{F6DC5A08-9E43-AB11-355C-25845C2FC52A}"/>
                    </a:ext>
                  </a:extLst>
                </p:cNvPr>
                <p:cNvGrpSpPr>
                  <a:grpSpLocks noChangeAspect="1"/>
                </p:cNvGrpSpPr>
                <p:nvPr/>
              </p:nvGrpSpPr>
              <p:grpSpPr>
                <a:xfrm>
                  <a:off x="2750657" y="885825"/>
                  <a:ext cx="4823246" cy="5354546"/>
                  <a:chOff x="3134758" y="-465756"/>
                  <a:chExt cx="6439766" cy="7149129"/>
                </a:xfrm>
              </p:grpSpPr>
              <p:pic>
                <p:nvPicPr>
                  <p:cNvPr id="76" name="Graphic 77">
                    <a:extLst>
                      <a:ext uri="{FF2B5EF4-FFF2-40B4-BE49-F238E27FC236}">
                        <a16:creationId xmlns:a16="http://schemas.microsoft.com/office/drawing/2014/main" id="{76ED2185-5B6E-AA48-6B4B-69CDC08160A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26783" y="1075531"/>
                    <a:ext cx="1385965" cy="1385965"/>
                  </a:xfrm>
                  <a:prstGeom prst="rect">
                    <a:avLst/>
                  </a:prstGeom>
                </p:spPr>
              </p:pic>
              <p:sp>
                <p:nvSpPr>
                  <p:cNvPr id="77" name="TextBox 76">
                    <a:extLst>
                      <a:ext uri="{FF2B5EF4-FFF2-40B4-BE49-F238E27FC236}">
                        <a16:creationId xmlns:a16="http://schemas.microsoft.com/office/drawing/2014/main" id="{BCCA9C28-B6FD-6901-0AC9-EECAD7F042CA}"/>
                      </a:ext>
                    </a:extLst>
                  </p:cNvPr>
                  <p:cNvSpPr txBox="1"/>
                  <p:nvPr/>
                </p:nvSpPr>
                <p:spPr>
                  <a:xfrm>
                    <a:off x="3134758" y="856845"/>
                    <a:ext cx="2143510" cy="1717435"/>
                  </a:xfrm>
                  <a:prstGeom prst="rect">
                    <a:avLst/>
                  </a:prstGeom>
                  <a:noFill/>
                </p:spPr>
                <p:txBody>
                  <a:bodyPr wrap="square" rtlCol="0">
                    <a:prstTxWarp prst="textArchDown">
                      <a:avLst>
                        <a:gd name="adj" fmla="val 1812844"/>
                      </a:avLst>
                    </a:prstTxWarp>
                    <a:spAutoFit/>
                  </a:bodyPr>
                  <a:lstStyle/>
                  <a:p>
                    <a:pPr lvl="0" algn="ctr"/>
                    <a:r>
                      <a:rPr lang="en-US" sz="5200" dirty="0" err="1">
                        <a:solidFill>
                          <a:prstClr val="black"/>
                        </a:solidFill>
                      </a:rPr>
                      <a:t>Beoordelen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reflecteren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78" name="Graphic 79">
                    <a:extLst>
                      <a:ext uri="{FF2B5EF4-FFF2-40B4-BE49-F238E27FC236}">
                        <a16:creationId xmlns:a16="http://schemas.microsoft.com/office/drawing/2014/main" id="{D6F34D1E-AFF3-F4E3-BC2C-A8C0916BC74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41759" y="3224830"/>
                    <a:ext cx="1386000" cy="1386000"/>
                  </a:xfrm>
                  <a:prstGeom prst="rect">
                    <a:avLst/>
                  </a:prstGeom>
                </p:spPr>
              </p:pic>
              <p:sp>
                <p:nvSpPr>
                  <p:cNvPr id="79" name="TextBox 78">
                    <a:extLst>
                      <a:ext uri="{FF2B5EF4-FFF2-40B4-BE49-F238E27FC236}">
                        <a16:creationId xmlns:a16="http://schemas.microsoft.com/office/drawing/2014/main" id="{E6564927-B2E8-4426-02AB-DCF8F27E93B6}"/>
                      </a:ext>
                    </a:extLst>
                  </p:cNvPr>
                  <p:cNvSpPr txBox="1"/>
                  <p:nvPr/>
                </p:nvSpPr>
                <p:spPr>
                  <a:xfrm>
                    <a:off x="3336948" y="4176192"/>
                    <a:ext cx="995621" cy="58893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Actieplan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0" name="Graphic 81">
                    <a:extLst>
                      <a:ext uri="{FF2B5EF4-FFF2-40B4-BE49-F238E27FC236}">
                        <a16:creationId xmlns:a16="http://schemas.microsoft.com/office/drawing/2014/main" id="{4F48854F-056A-FEF3-3454-0A274B1E185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16958" y="5091357"/>
                    <a:ext cx="1385965" cy="1385965"/>
                  </a:xfrm>
                  <a:prstGeom prst="rect">
                    <a:avLst/>
                  </a:prstGeom>
                </p:spPr>
              </p:pic>
              <p:sp>
                <p:nvSpPr>
                  <p:cNvPr id="81" name="TextBox 80">
                    <a:extLst>
                      <a:ext uri="{FF2B5EF4-FFF2-40B4-BE49-F238E27FC236}">
                        <a16:creationId xmlns:a16="http://schemas.microsoft.com/office/drawing/2014/main" id="{FC77B356-9F45-11C9-EC10-9D76ABC8FA50}"/>
                      </a:ext>
                    </a:extLst>
                  </p:cNvPr>
                  <p:cNvSpPr txBox="1"/>
                  <p:nvPr/>
                </p:nvSpPr>
                <p:spPr>
                  <a:xfrm>
                    <a:off x="6295654" y="4519432"/>
                    <a:ext cx="2161294" cy="216394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Betrokkenheid</a:t>
                    </a:r>
                    <a:r>
                      <a:rPr lang="en-US" sz="5200" dirty="0">
                        <a:solidFill>
                          <a:prstClr val="black"/>
                        </a:solidFill>
                      </a:rPr>
                      <a:t> </a:t>
                    </a:r>
                    <a:r>
                      <a:rPr lang="en-US" sz="5200" dirty="0" err="1">
                        <a:solidFill>
                          <a:prstClr val="black"/>
                        </a:solidFill>
                      </a:rPr>
                      <a:t>bij</a:t>
                    </a:r>
                    <a:r>
                      <a:rPr lang="en-US" sz="5200" dirty="0">
                        <a:solidFill>
                          <a:prstClr val="black"/>
                        </a:solidFill>
                      </a:rPr>
                      <a:t> </a:t>
                    </a:r>
                    <a:r>
                      <a:rPr lang="en-US" sz="5200" dirty="0" err="1">
                        <a:solidFill>
                          <a:prstClr val="black"/>
                        </a:solidFill>
                      </a:rPr>
                      <a:t>gegevens</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2" name="Graphic 83">
                    <a:extLst>
                      <a:ext uri="{FF2B5EF4-FFF2-40B4-BE49-F238E27FC236}">
                        <a16:creationId xmlns:a16="http://schemas.microsoft.com/office/drawing/2014/main" id="{5EA9D984-7F14-5858-9B2D-248542FAB43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30523" y="1093008"/>
                    <a:ext cx="1386000" cy="1386000"/>
                  </a:xfrm>
                  <a:prstGeom prst="rect">
                    <a:avLst/>
                  </a:prstGeom>
                </p:spPr>
              </p:pic>
              <p:sp>
                <p:nvSpPr>
                  <p:cNvPr id="83" name="TextBox 82">
                    <a:extLst>
                      <a:ext uri="{FF2B5EF4-FFF2-40B4-BE49-F238E27FC236}">
                        <a16:creationId xmlns:a16="http://schemas.microsoft.com/office/drawing/2014/main" id="{1975ABFA-6557-D126-2B1F-95416AFF497A}"/>
                      </a:ext>
                    </a:extLst>
                  </p:cNvPr>
                  <p:cNvSpPr txBox="1"/>
                  <p:nvPr/>
                </p:nvSpPr>
                <p:spPr>
                  <a:xfrm>
                    <a:off x="7628255" y="1304293"/>
                    <a:ext cx="1625988" cy="1386000"/>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Focus </a:t>
                    </a:r>
                    <a:r>
                      <a:rPr lang="en-US" sz="5200" dirty="0" err="1">
                        <a:solidFill>
                          <a:prstClr val="black"/>
                        </a:solidFill>
                      </a:rPr>
                      <a:t>en</a:t>
                    </a:r>
                    <a:r>
                      <a:rPr lang="en-US" sz="5200" dirty="0">
                        <a:solidFill>
                          <a:prstClr val="black"/>
                        </a:solidFill>
                      </a:rPr>
                      <a:t> </a:t>
                    </a:r>
                    <a:r>
                      <a:rPr lang="en-US" sz="5200" dirty="0" err="1">
                        <a:solidFill>
                          <a:prstClr val="black"/>
                        </a:solidFill>
                      </a:rPr>
                      <a:t>vragen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4" name="Graphic 85">
                    <a:extLst>
                      <a:ext uri="{FF2B5EF4-FFF2-40B4-BE49-F238E27FC236}">
                        <a16:creationId xmlns:a16="http://schemas.microsoft.com/office/drawing/2014/main" id="{D5A1AF90-F3F1-A428-60FF-CE55DCA861B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593833" y="142646"/>
                    <a:ext cx="1386000" cy="1386000"/>
                  </a:xfrm>
                  <a:prstGeom prst="rect">
                    <a:avLst/>
                  </a:prstGeom>
                </p:spPr>
              </p:pic>
              <p:sp>
                <p:nvSpPr>
                  <p:cNvPr id="85" name="TextBox 84">
                    <a:extLst>
                      <a:ext uri="{FF2B5EF4-FFF2-40B4-BE49-F238E27FC236}">
                        <a16:creationId xmlns:a16="http://schemas.microsoft.com/office/drawing/2014/main" id="{06779BE2-E164-E75A-E58F-47F1B5D22661}"/>
                      </a:ext>
                    </a:extLst>
                  </p:cNvPr>
                  <p:cNvSpPr txBox="1">
                    <a:spLocks/>
                  </p:cNvSpPr>
                  <p:nvPr/>
                </p:nvSpPr>
                <p:spPr>
                  <a:xfrm>
                    <a:off x="5101471" y="-465756"/>
                    <a:ext cx="2370723" cy="2119100"/>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Interesses </a:t>
                    </a:r>
                    <a:r>
                      <a:rPr lang="en-US" sz="5200" dirty="0" err="1">
                        <a:solidFill>
                          <a:prstClr val="black"/>
                        </a:solidFill>
                      </a:rPr>
                      <a:t>en</a:t>
                    </a:r>
                    <a:r>
                      <a:rPr lang="en-US" sz="5200" dirty="0">
                        <a:solidFill>
                          <a:prstClr val="black"/>
                        </a:solidFill>
                      </a:rPr>
                      <a:t> </a:t>
                    </a:r>
                    <a:r>
                      <a:rPr lang="en-US" sz="5200" dirty="0" err="1">
                        <a:solidFill>
                          <a:prstClr val="black"/>
                        </a:solidFill>
                      </a:rPr>
                      <a:t>doelstellingen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6" name="Graphic 87">
                    <a:extLst>
                      <a:ext uri="{FF2B5EF4-FFF2-40B4-BE49-F238E27FC236}">
                        <a16:creationId xmlns:a16="http://schemas.microsoft.com/office/drawing/2014/main" id="{748D8E23-B60B-D38C-AACD-7F02B590C05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431870" y="5062037"/>
                    <a:ext cx="1386000" cy="1386000"/>
                  </a:xfrm>
                  <a:prstGeom prst="rect">
                    <a:avLst/>
                  </a:prstGeom>
                </p:spPr>
              </p:pic>
              <p:sp>
                <p:nvSpPr>
                  <p:cNvPr id="87" name="TextBox 86">
                    <a:extLst>
                      <a:ext uri="{FF2B5EF4-FFF2-40B4-BE49-F238E27FC236}">
                        <a16:creationId xmlns:a16="http://schemas.microsoft.com/office/drawing/2014/main" id="{82AB649F-E2F4-BA89-68CB-5E30FC9ABA26}"/>
                      </a:ext>
                    </a:extLst>
                  </p:cNvPr>
                  <p:cNvSpPr txBox="1"/>
                  <p:nvPr/>
                </p:nvSpPr>
                <p:spPr>
                  <a:xfrm>
                    <a:off x="4520132" y="5668706"/>
                    <a:ext cx="1204697" cy="969109"/>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Interpretatie</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8" name="Graphic 89">
                    <a:extLst>
                      <a:ext uri="{FF2B5EF4-FFF2-40B4-BE49-F238E27FC236}">
                        <a16:creationId xmlns:a16="http://schemas.microsoft.com/office/drawing/2014/main" id="{2D3D1E07-56E1-67FB-5D02-6D609F3C35DB}"/>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08169" y="3224830"/>
                    <a:ext cx="1386000" cy="1386000"/>
                  </a:xfrm>
                  <a:prstGeom prst="rect">
                    <a:avLst/>
                  </a:prstGeom>
                </p:spPr>
              </p:pic>
              <p:sp>
                <p:nvSpPr>
                  <p:cNvPr id="89" name="TextBox 88">
                    <a:extLst>
                      <a:ext uri="{FF2B5EF4-FFF2-40B4-BE49-F238E27FC236}">
                        <a16:creationId xmlns:a16="http://schemas.microsoft.com/office/drawing/2014/main" id="{13063F68-7F48-1169-B940-91A2C86FF4B1}"/>
                      </a:ext>
                    </a:extLst>
                  </p:cNvPr>
                  <p:cNvSpPr txBox="1"/>
                  <p:nvPr/>
                </p:nvSpPr>
                <p:spPr>
                  <a:xfrm>
                    <a:off x="7855106" y="3431843"/>
                    <a:ext cx="1719418" cy="136786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Plannen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methoden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0"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963159" y="2259374"/>
                    <a:ext cx="2725851" cy="2725851"/>
                  </a:xfrm>
                  <a:prstGeom prst="rect">
                    <a:avLst/>
                  </a:prstGeom>
                </p:spPr>
              </p:pic>
            </p:grpSp>
          </p:grpSp>
          <p:sp>
            <p:nvSpPr>
              <p:cNvPr id="71" name="Oval 70">
                <a:extLst>
                  <a:ext uri="{FF2B5EF4-FFF2-40B4-BE49-F238E27FC236}">
                    <a16:creationId xmlns:a16="http://schemas.microsoft.com/office/drawing/2014/main" id="{848021FF-0DEE-167C-0F0D-F20A29B54CD4}"/>
                  </a:ext>
                </a:extLst>
              </p:cNvPr>
              <p:cNvSpPr/>
              <p:nvPr/>
            </p:nvSpPr>
            <p:spPr>
              <a:xfrm>
                <a:off x="3553378" y="905916"/>
                <a:ext cx="1418522"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nl-NL" sz="1200" spc="-150" dirty="0">
                    <a:latin typeface="Arial"/>
                    <a:cs typeface="Arial"/>
                  </a:rPr>
                  <a:t>Zelfaudi</a:t>
                </a:r>
                <a:r>
                  <a:rPr lang="nl-NL" sz="1200" b="1" spc="-150" dirty="0">
                    <a:latin typeface="Arial"/>
                    <a:cs typeface="Arial"/>
                  </a:rPr>
                  <a:t>t</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grpSp>
        <p:cxnSp>
          <p:nvCxnSpPr>
            <p:cNvPr id="91" name="Straight Arrow Connector 90">
              <a:extLst>
                <a:ext uri="{FF2B5EF4-FFF2-40B4-BE49-F238E27FC236}">
                  <a16:creationId xmlns:a16="http://schemas.microsoft.com/office/drawing/2014/main" id="{DFC0EC88-70F4-2A14-4E2D-0DC11E1F335C}"/>
                </a:ext>
              </a:extLst>
            </p:cNvPr>
            <p:cNvCxnSpPr>
              <a:cxnSpLocks/>
            </p:cNvCxnSpPr>
            <p:nvPr/>
          </p:nvCxnSpPr>
          <p:spPr>
            <a:xfrm>
              <a:off x="3084283" y="2555712"/>
              <a:ext cx="191500" cy="17688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DFC0EC88-70F4-2A14-4E2D-0DC11E1F335C}"/>
                </a:ext>
              </a:extLst>
            </p:cNvPr>
            <p:cNvCxnSpPr>
              <a:cxnSpLocks/>
            </p:cNvCxnSpPr>
            <p:nvPr/>
          </p:nvCxnSpPr>
          <p:spPr>
            <a:xfrm flipV="1">
              <a:off x="3277709" y="6522615"/>
              <a:ext cx="287683" cy="422229"/>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DFC0EC88-70F4-2A14-4E2D-0DC11E1F335C}"/>
                </a:ext>
              </a:extLst>
            </p:cNvPr>
            <p:cNvCxnSpPr>
              <a:cxnSpLocks/>
              <a:endCxn id="83" idx="3"/>
            </p:cNvCxnSpPr>
            <p:nvPr/>
          </p:nvCxnSpPr>
          <p:spPr>
            <a:xfrm flipH="1" flipV="1">
              <a:off x="7251619" y="3409884"/>
              <a:ext cx="324486" cy="38859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DFC0EC88-70F4-2A14-4E2D-0DC11E1F335C}"/>
                </a:ext>
              </a:extLst>
            </p:cNvPr>
            <p:cNvCxnSpPr>
              <a:cxnSpLocks/>
            </p:cNvCxnSpPr>
            <p:nvPr/>
          </p:nvCxnSpPr>
          <p:spPr>
            <a:xfrm flipH="1">
              <a:off x="7356421" y="4286433"/>
              <a:ext cx="373947" cy="34054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DFC0EC88-70F4-2A14-4E2D-0DC11E1F335C}"/>
                </a:ext>
              </a:extLst>
            </p:cNvPr>
            <p:cNvCxnSpPr>
              <a:cxnSpLocks/>
            </p:cNvCxnSpPr>
            <p:nvPr/>
          </p:nvCxnSpPr>
          <p:spPr>
            <a:xfrm>
              <a:off x="4149766" y="2089883"/>
              <a:ext cx="332101" cy="34078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15" name="TextBox 2">
            <a:extLst>
              <a:ext uri="{FF2B5EF4-FFF2-40B4-BE49-F238E27FC236}">
                <a16:creationId xmlns:a16="http://schemas.microsoft.com/office/drawing/2014/main" id="{AF324F77-A082-E49F-E594-B58E009A8D75}"/>
              </a:ext>
            </a:extLst>
          </p:cNvPr>
          <p:cNvSpPr txBox="1"/>
          <p:nvPr/>
        </p:nvSpPr>
        <p:spPr>
          <a:xfrm>
            <a:off x="113042" y="6826499"/>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3"/>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4"/>
              </a:rPr>
              <a:t>https://library.camtree.org</a:t>
            </a:r>
            <a:endParaRPr lang="en-US" sz="1400" b="1" u="none" baseline="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4356100" y="1474754"/>
            <a:ext cx="5872641" cy="2541721"/>
          </a:xfrm>
          <a:prstGeom prst="rect">
            <a:avLst/>
          </a:prstGeom>
          <a:solidFill>
            <a:srgbClr val="E6B9B8"/>
          </a:solidFill>
          <a:ln w="9520">
            <a:solidFill>
              <a:srgbClr val="000000"/>
            </a:solidFill>
          </a:ln>
        </p:spPr>
        <p:txBody>
          <a:bodyPr vert="horz" wrap="square" lIns="0" tIns="78740" rIns="0" bIns="0" rtlCol="0">
            <a:spAutoFit/>
          </a:bodyPr>
          <a:lstStyle/>
          <a:p>
            <a:pPr marL="173038" algn="ctr">
              <a:spcBef>
                <a:spcPts val="620"/>
              </a:spcBef>
            </a:pPr>
            <a:r>
              <a:rPr lang="nl-NL" sz="1000" b="1" dirty="0">
                <a:latin typeface="Arial"/>
                <a:cs typeface="Arial"/>
              </a:rPr>
              <a:t>Kiran's onderzoek:
Elkaars ideeën in de geschiedenis ondervragen</a:t>
            </a:r>
          </a:p>
          <a:p>
            <a:pPr marL="173038">
              <a:spcBef>
                <a:spcPts val="620"/>
              </a:spcBef>
            </a:pPr>
            <a:r>
              <a:rPr lang="nl-NL" sz="1000" dirty="0">
                <a:latin typeface="Arial"/>
                <a:cs typeface="Arial"/>
              </a:rPr>
              <a:t>Ik ben docent geschiedenis in het voortgezet onderwijs (van kinderen van 11-16 jaar) en met behulp van de zelfcontroletool vroeg ik me af of mijn studenten begrepen hoe ze elkaars ideeën over bronnen konden ondervragen. Ik besloot te observeren hoeveel </a:t>
            </a:r>
            <a:r>
              <a:rPr lang="nl-NL" sz="1000" b="1" dirty="0">
                <a:latin typeface="Arial"/>
                <a:cs typeface="Arial"/>
              </a:rPr>
              <a:t>uitdaging van elkaars ideeën </a:t>
            </a:r>
            <a:r>
              <a:rPr lang="nl-NL" sz="1000" dirty="0">
                <a:latin typeface="Arial"/>
                <a:cs typeface="Arial"/>
              </a:rPr>
              <a:t>plaatsvond toen de studenten in paren naar bronnen keken. Niet alleen dit, ik wilde dat de studenten zelf zich bewust werden van hoe belangrijk het is om elkaars ideeën uit te dagen - omdat sommige bronnen opzettelijk misleidend kunnen zijn.
Terwijl sommige studenten in paren werkten, vroeg ik anderen om een telling te maken van hoe vaak elke student in het paar gedurende een periode van 10 minuten vroeg of uitdaagde. Na afloop gaven deze studenten feedback aan de klas over hun observaties. Dit leidde tot een echt productieve klasdiscussie over het uitdagen van elkaars ideeën en de bron zelf, zodat studenten reflecteerden op hun leren en een dieper inzicht kregen in het gebruik van bronnen in de geschiedenis.</a:t>
            </a:r>
          </a:p>
          <a:p>
            <a:pPr marL="173038">
              <a:spcBef>
                <a:spcPts val="620"/>
              </a:spcBef>
            </a:pPr>
            <a:endParaRPr sz="1000" dirty="0">
              <a:latin typeface="Arial"/>
              <a:cs typeface="Arial"/>
            </a:endParaRPr>
          </a:p>
        </p:txBody>
      </p:sp>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4</a:t>
            </a:r>
            <a:endParaRPr sz="1000">
              <a:latin typeface="Arial"/>
              <a:cs typeface="Arial"/>
            </a:endParaRPr>
          </a:p>
        </p:txBody>
      </p:sp>
      <p:sp>
        <p:nvSpPr>
          <p:cNvPr id="2" name="object 2"/>
          <p:cNvSpPr txBox="1"/>
          <p:nvPr/>
        </p:nvSpPr>
        <p:spPr>
          <a:xfrm>
            <a:off x="120973" y="657083"/>
            <a:ext cx="4052256" cy="923971"/>
          </a:xfrm>
          <a:prstGeom prst="rect">
            <a:avLst/>
          </a:prstGeom>
          <a:ln w="31733">
            <a:solidFill>
              <a:srgbClr val="2791A6"/>
            </a:solidFill>
          </a:ln>
        </p:spPr>
        <p:txBody>
          <a:bodyPr vert="horz" wrap="square" lIns="0" tIns="76835" rIns="0" bIns="0" rtlCol="0">
            <a:spAutoFit/>
          </a:bodyPr>
          <a:lstStyle/>
          <a:p>
            <a:pPr marL="173038">
              <a:lnSpc>
                <a:spcPct val="100000"/>
              </a:lnSpc>
              <a:spcBef>
                <a:spcPts val="605"/>
              </a:spcBef>
            </a:pPr>
            <a:r>
              <a:rPr lang="nl-NL" sz="1400" b="1" dirty="0">
                <a:latin typeface="Arial"/>
                <a:cs typeface="Arial"/>
              </a:rPr>
              <a:t>Voorbeelden van vragen van leerkrachten</a:t>
            </a:r>
            <a:r>
              <a:rPr lang="nl-NL" sz="1400" dirty="0">
                <a:latin typeface="Arial"/>
                <a:cs typeface="Arial"/>
              </a:rPr>
              <a:t>
</a:t>
            </a:r>
            <a:r>
              <a:rPr lang="nl-NL" sz="1200" dirty="0">
                <a:latin typeface="Arial"/>
                <a:cs typeface="Arial"/>
              </a:rPr>
              <a:t>Hier zijn enkele voorbeelden van de manieren waarop leraren de T-SEDA-</a:t>
            </a:r>
            <a:r>
              <a:rPr lang="nl-NL" sz="1200" dirty="0" err="1">
                <a:latin typeface="Arial"/>
                <a:cs typeface="Arial"/>
              </a:rPr>
              <a:t>toolkit</a:t>
            </a:r>
            <a:r>
              <a:rPr lang="nl-NL" sz="1200" dirty="0">
                <a:latin typeface="Arial"/>
                <a:cs typeface="Arial"/>
              </a:rPr>
              <a:t> hebben gebruikt om hun eigen klassikale onderzoeken uit te voeren.</a:t>
            </a:r>
            <a:endParaRPr sz="1200" dirty="0">
              <a:latin typeface="Arial Unicode MS"/>
              <a:cs typeface="Arial Unicode MS"/>
            </a:endParaRPr>
          </a:p>
        </p:txBody>
      </p:sp>
      <p:sp>
        <p:nvSpPr>
          <p:cNvPr id="3" name="object 3"/>
          <p:cNvSpPr txBox="1"/>
          <p:nvPr/>
        </p:nvSpPr>
        <p:spPr>
          <a:xfrm>
            <a:off x="356401" y="2005963"/>
            <a:ext cx="3581400" cy="4772460"/>
          </a:xfrm>
          <a:prstGeom prst="rect">
            <a:avLst/>
          </a:prstGeom>
          <a:solidFill>
            <a:srgbClr val="E6CCE6"/>
          </a:solidFill>
          <a:ln w="9520">
            <a:solidFill>
              <a:srgbClr val="000000"/>
            </a:solidFill>
          </a:ln>
        </p:spPr>
        <p:txBody>
          <a:bodyPr vert="horz" wrap="square" lIns="0" tIns="78105" rIns="0" bIns="0" rtlCol="0">
            <a:spAutoFit/>
          </a:bodyPr>
          <a:lstStyle/>
          <a:p>
            <a:pPr marL="174625" algn="ctr">
              <a:lnSpc>
                <a:spcPct val="100000"/>
              </a:lnSpc>
              <a:spcBef>
                <a:spcPts val="615"/>
              </a:spcBef>
            </a:pPr>
            <a:r>
              <a:rPr lang="nl-NL" sz="1000" b="1" dirty="0">
                <a:latin typeface="Arial"/>
                <a:cs typeface="Arial"/>
              </a:rPr>
              <a:t>Gary's onderzoek:
Dialoog opbouwen in rollenspel</a:t>
            </a:r>
          </a:p>
          <a:p>
            <a:pPr marL="174625">
              <a:lnSpc>
                <a:spcPct val="100000"/>
              </a:lnSpc>
              <a:spcBef>
                <a:spcPts val="615"/>
              </a:spcBef>
            </a:pPr>
            <a:r>
              <a:rPr lang="nl-NL" sz="1000" dirty="0">
                <a:latin typeface="Arial"/>
                <a:cs typeface="Arial"/>
              </a:rPr>
              <a:t>Ik ben een leraar van 4-5-jarige kinderen en het rollenspelgebied is een belangrijk onderdeel van het Early Years Foundation Stage (EYFS) -klaslokaal omdat we de activiteiten in het rollenspelgebied altijd koppelen aan het EYFS-ontwikkelingskader. Toen ik de zelfcontroletool gebruikte, realiseerde ik me dat ik, omdat de klas in vrije stroom is, precies moest weten hoe kinderen het gebied gebruikten en vooral hoe ze op elkaar reageerden.
Ik besloot om kinderen te observeren die in het rollenspel speelden om te zien </a:t>
            </a:r>
            <a:r>
              <a:rPr lang="nl-NL" sz="1000" b="1" dirty="0">
                <a:latin typeface="Arial"/>
                <a:cs typeface="Arial"/>
              </a:rPr>
              <a:t>hoe ze voortbouwden op elkaars ideeën </a:t>
            </a:r>
            <a:r>
              <a:rPr lang="nl-NL" sz="1000" dirty="0">
                <a:latin typeface="Arial"/>
                <a:cs typeface="Arial"/>
              </a:rPr>
              <a:t>als de basis van de dialoog tussen hen. Ik gebruikte sjablonen 2C en 2D om code te leven en ontdekte dat sommige kinderen hun creatieve expressie ontwikkelden in hun gesprek met anderen, waarbij ze nieuwe ideeën in hun spel verwerkten. Andere kinderen speelden echter meestal alleen en luisterden niet naar andere kinderen en luisterden niet naar andere kinderen.
Hierna besloot ik kinderen te vragen of ze in tweetallen in het rollenspel wilden spelen en ideeën te delen over hoe ze moesten spelen. Ik ontdekte dat kinderen alleen op elkaars ideeën reageerden als ze er enthousiast over waren , maar ook dat kinderen zich bewust werden van een bredere kring van speelpartners dan hun gebruikelijke paar vrienden. Dit betekende dat ze een scala aan verschillende ideeën hoorden.</a:t>
            </a:r>
          </a:p>
          <a:p>
            <a:pPr marL="174625">
              <a:lnSpc>
                <a:spcPct val="100000"/>
              </a:lnSpc>
              <a:spcBef>
                <a:spcPts val="615"/>
              </a:spcBef>
            </a:pPr>
            <a:endParaRPr sz="1000" dirty="0">
              <a:latin typeface="Arial"/>
              <a:cs typeface="Arial"/>
            </a:endParaRPr>
          </a:p>
        </p:txBody>
      </p:sp>
      <p:sp>
        <p:nvSpPr>
          <p:cNvPr id="5" name="object 5"/>
          <p:cNvSpPr txBox="1"/>
          <p:nvPr/>
        </p:nvSpPr>
        <p:spPr>
          <a:xfrm>
            <a:off x="4356100" y="4238625"/>
            <a:ext cx="5872641" cy="2539798"/>
          </a:xfrm>
          <a:prstGeom prst="rect">
            <a:avLst/>
          </a:prstGeom>
          <a:solidFill>
            <a:srgbClr val="B9CDE5"/>
          </a:solidFill>
          <a:ln w="9520">
            <a:solidFill>
              <a:srgbClr val="000000"/>
            </a:solidFill>
          </a:ln>
        </p:spPr>
        <p:txBody>
          <a:bodyPr vert="horz" wrap="square" lIns="0" tIns="76835" rIns="0" bIns="0" rtlCol="0">
            <a:spAutoFit/>
          </a:bodyPr>
          <a:lstStyle/>
          <a:p>
            <a:pPr marL="95250" marR="9525" algn="ctr">
              <a:lnSpc>
                <a:spcPct val="100000"/>
              </a:lnSpc>
              <a:spcBef>
                <a:spcPts val="605"/>
              </a:spcBef>
            </a:pPr>
            <a:r>
              <a:rPr lang="nl-NL" sz="1000" b="1" dirty="0">
                <a:latin typeface="Arial"/>
                <a:cs typeface="Arial"/>
              </a:rPr>
              <a:t>Lily's Onderzoek:
Het ontwikkelen van redeneren in wetenschappelijk groepswerk</a:t>
            </a:r>
          </a:p>
          <a:p>
            <a:pPr marL="95250" marR="9525">
              <a:lnSpc>
                <a:spcPct val="100000"/>
              </a:lnSpc>
              <a:spcBef>
                <a:spcPts val="605"/>
              </a:spcBef>
            </a:pPr>
            <a:r>
              <a:rPr lang="nl-NL" sz="1000" dirty="0">
                <a:latin typeface="Arial"/>
                <a:cs typeface="Arial"/>
              </a:rPr>
              <a:t>Ik geef les aan kinderen in de leeftijd van 9-10 jaar en ik was bezorgd dat er niet genoeg </a:t>
            </a:r>
            <a:r>
              <a:rPr lang="nl-NL" sz="1000" b="1" dirty="0">
                <a:latin typeface="Arial"/>
                <a:cs typeface="Arial"/>
              </a:rPr>
              <a:t>redeneringen</a:t>
            </a:r>
            <a:r>
              <a:rPr lang="nl-NL" sz="1000" dirty="0">
                <a:latin typeface="Arial"/>
                <a:cs typeface="Arial"/>
              </a:rPr>
              <a:t> in mijn klas plaatsvonden, na het gebruik van de zelfcontroletool. Ik voelde dat dit vooral het geval was in de wetenschap, waar niet alle kinderen hun redenering demonstreerden, bijvoorbeeld door hun kennis toe te passen om voorspellingen te doen, enz.
Ik besloot het T-SEDA-coderingsschema te gebruiken om erachter te komen hoe vaak redeneren plaatsvond in groepswerk van kinderen tijdens een eenheid van wetenschapslessen. Ik deed live observaties van bepaalde groepen met behulp van de time sampling tool, template 2B, en registreerde gevallen van redeneren. Ik merkte dat sommige kinderen hun redenering heel vaak bijdroegen, maar anderen redeneerden helemaal niet (althans niet verbaal).
Nadat ik deze observaties had voltooid, realiseerde ik me dat ik groepswerkactiviteiten moest structureren, zodat alle kinderen werden aangemoedigd en de kans kregen om hun redenering binnen de groep te delen.</a:t>
            </a:r>
            <a:endParaRPr sz="1000" dirty="0">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9919" y="1417554"/>
            <a:ext cx="4771390" cy="571690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26439" y="1553766"/>
            <a:ext cx="4578350" cy="1846659"/>
          </a:xfrm>
          <a:prstGeom prst="rect">
            <a:avLst/>
          </a:prstGeom>
        </p:spPr>
        <p:txBody>
          <a:bodyPr vert="horz" wrap="square" lIns="0" tIns="0" rIns="0" bIns="0" rtlCol="0">
            <a:spAutoFit/>
          </a:bodyPr>
          <a:lstStyle/>
          <a:p>
            <a:pPr marL="12700"/>
            <a:r>
              <a:rPr lang="nl-NL" sz="1200" b="1" spc="-55" dirty="0">
                <a:solidFill>
                  <a:srgbClr val="1A616F"/>
                </a:solidFill>
                <a:latin typeface="Arial" panose="020B0604020202020204" pitchFamily="34" charset="0"/>
                <a:cs typeface="Arial" panose="020B0604020202020204" pitchFamily="34" charset="0"/>
              </a:rPr>
              <a:t>Wat verstaan we onder dialoog in de klas</a:t>
            </a:r>
            <a:r>
              <a:rPr lang="nl-NL" sz="1200" b="1" kern="0" dirty="0">
                <a:solidFill>
                  <a:srgbClr val="1A616F"/>
                </a:solidFill>
                <a:latin typeface="Arial" panose="020B0604020202020204" pitchFamily="34" charset="0"/>
                <a:cs typeface="Arial" panose="020B0604020202020204" pitchFamily="34" charset="0"/>
              </a:rPr>
              <a:t>?</a:t>
            </a:r>
          </a:p>
          <a:p>
            <a:pPr marL="12700"/>
            <a:endParaRPr lang="nl-NL" sz="1200" kern="0" dirty="0">
              <a:latin typeface="Arial"/>
              <a:cs typeface="Arial"/>
            </a:endParaRPr>
          </a:p>
          <a:p>
            <a:pPr marL="12700">
              <a:lnSpc>
                <a:spcPct val="100000"/>
              </a:lnSpc>
            </a:pPr>
            <a:r>
              <a:rPr lang="nl-NL" sz="1200" dirty="0">
                <a:solidFill>
                  <a:srgbClr val="202124"/>
                </a:solidFill>
                <a:latin typeface="Arial" panose="020B0604020202020204" pitchFamily="34" charset="0"/>
                <a:cs typeface="Arial" panose="020B0604020202020204" pitchFamily="34" charset="0"/>
              </a:rPr>
              <a:t>In dialoog luisteren deelnemers naar elkaar, dragen ze bij door hun ideeën te delen, hun bijdragen te rechtvaardigen en zich bezig te houden met de mening van anderen.
In het bijzonder verkennen en evalueren ze verschillende perspectieven en redenen. Relevante vragen en bijdragen worden gekoppeld tussen sprekers, waardoor kennis collectief kan worden opgebouwd binnen een les of over een reeks onderling verbonden lessen</a:t>
            </a:r>
            <a:r>
              <a:rPr lang="nl-NL" sz="1200" kern="0" dirty="0">
                <a:latin typeface="Arial" panose="020B0604020202020204" pitchFamily="34" charset="0"/>
                <a:cs typeface="Arial" panose="020B0604020202020204" pitchFamily="34" charset="0"/>
              </a:rPr>
              <a:t>.</a:t>
            </a:r>
            <a:endParaRPr sz="1200" kern="0" dirty="0">
              <a:latin typeface="Arial" panose="020B0604020202020204" pitchFamily="34" charset="0"/>
              <a:cs typeface="Arial" panose="020B0604020202020204" pitchFamily="34" charset="0"/>
            </a:endParaRPr>
          </a:p>
        </p:txBody>
      </p:sp>
      <p:sp>
        <p:nvSpPr>
          <p:cNvPr id="4" name="object 4"/>
          <p:cNvSpPr txBox="1"/>
          <p:nvPr/>
        </p:nvSpPr>
        <p:spPr>
          <a:xfrm>
            <a:off x="676535" y="3400425"/>
            <a:ext cx="4578985" cy="1825500"/>
          </a:xfrm>
          <a:prstGeom prst="rect">
            <a:avLst/>
          </a:prstGeom>
        </p:spPr>
        <p:txBody>
          <a:bodyPr vert="horz" wrap="square" lIns="0" tIns="37465" rIns="0" bIns="0" rtlCol="0">
            <a:spAutoFit/>
          </a:bodyPr>
          <a:lstStyle/>
          <a:p>
            <a:pPr marL="82800">
              <a:lnSpc>
                <a:spcPct val="121000"/>
              </a:lnSpc>
              <a:spcBef>
                <a:spcPts val="50800"/>
              </a:spcBef>
            </a:pPr>
            <a:r>
              <a:rPr lang="nl-NL" sz="1200" kern="0" dirty="0">
                <a:latin typeface="Arial Unicode MS"/>
                <a:cs typeface="Arial Unicode MS"/>
              </a:rPr>
              <a:t>Hoewel verbale interacties centraal staan, kan dialoog worden ondersteund met non-verbale communicatie (bijv. gebaren, gezichtsuitdrukking en oogcontact) en door gebruik te maken van visuele of technologische middelen. Stilte, fysieke beweging, klasroutines en ethos kunnen ook belangrijke aspecten zijn van dialoog, het kaderen en ondersteunen (of soms belemmeren) van het gesproken gesprek dat de belangrijkste focus van deze toolkit is.</a:t>
            </a:r>
            <a:endParaRPr sz="1200" kern="0" dirty="0">
              <a:latin typeface="Arial Unicode MS"/>
              <a:cs typeface="Arial Unicode MS"/>
            </a:endParaRPr>
          </a:p>
        </p:txBody>
      </p:sp>
      <p:sp>
        <p:nvSpPr>
          <p:cNvPr id="5" name="object 5"/>
          <p:cNvSpPr txBox="1"/>
          <p:nvPr/>
        </p:nvSpPr>
        <p:spPr>
          <a:xfrm>
            <a:off x="715651" y="5229225"/>
            <a:ext cx="4577715" cy="1341393"/>
          </a:xfrm>
          <a:prstGeom prst="rect">
            <a:avLst/>
          </a:prstGeom>
        </p:spPr>
        <p:txBody>
          <a:bodyPr vert="horz" wrap="square" lIns="0" tIns="635" rIns="0" bIns="0" rtlCol="0">
            <a:spAutoFit/>
          </a:bodyPr>
          <a:lstStyle/>
          <a:p>
            <a:pPr marL="82800" marR="5080">
              <a:lnSpc>
                <a:spcPct val="121000"/>
              </a:lnSpc>
              <a:spcBef>
                <a:spcPts val="50800"/>
              </a:spcBef>
            </a:pPr>
            <a:r>
              <a:rPr lang="nl-NL" sz="1200" b="0" i="0" dirty="0">
                <a:solidFill>
                  <a:srgbClr val="202124"/>
                </a:solidFill>
                <a:effectLst/>
                <a:latin typeface="arial" panose="020B0604020202020204" pitchFamily="34" charset="0"/>
              </a:rPr>
              <a:t>Sommige kenmerken van dialoog komen al in veel onderwijsomgevingen voor, maar het in stand houden van een dialoog die productief is voor het leren kost tijd. Het kan de deelnemers ook uitdagen, vooral als ze niet gewend zijn hun standpunten uitvoerig te uiten of deze publiekelijk te laten onderzoeken.</a:t>
            </a:r>
            <a:endParaRPr sz="1200" kern="0" dirty="0">
              <a:latin typeface="Arial Unicode MS"/>
              <a:cs typeface="Arial Unicode MS"/>
            </a:endParaRPr>
          </a:p>
        </p:txBody>
      </p:sp>
      <p:sp>
        <p:nvSpPr>
          <p:cNvPr id="6" name="object 6"/>
          <p:cNvSpPr txBox="1"/>
          <p:nvPr/>
        </p:nvSpPr>
        <p:spPr>
          <a:xfrm>
            <a:off x="1176916" y="6701751"/>
            <a:ext cx="3421379" cy="553998"/>
          </a:xfrm>
          <a:prstGeom prst="rect">
            <a:avLst/>
          </a:prstGeom>
        </p:spPr>
        <p:txBody>
          <a:bodyPr vert="horz" wrap="square" lIns="0" tIns="0" rIns="0" bIns="0" rtlCol="0">
            <a:spAutoFit/>
          </a:bodyPr>
          <a:lstStyle/>
          <a:p>
            <a:pPr marL="12700">
              <a:lnSpc>
                <a:spcPct val="100000"/>
              </a:lnSpc>
            </a:pPr>
            <a:r>
              <a:rPr lang="nl-NL" sz="1200" b="1" u="sng" spc="-80" dirty="0">
                <a:solidFill>
                  <a:srgbClr val="0000FF"/>
                </a:solidFill>
                <a:latin typeface="Arial"/>
                <a:cs typeface="Arial"/>
                <a:hlinkClick r:id="rId3"/>
              </a:rPr>
              <a:t>Video 1: Wat is ‘educatieve’ dialoog?
Biedt meer informatie over de educatieve dialoog</a:t>
            </a:r>
            <a:r>
              <a:rPr lang="nl-NL" sz="1200" b="1" u="sng" spc="-80" dirty="0">
                <a:solidFill>
                  <a:srgbClr val="0000FF"/>
                </a:solidFill>
                <a:latin typeface="Arial"/>
                <a:cs typeface="Arial"/>
                <a:hlinkClick r:id="rId4"/>
              </a:rPr>
              <a:t>
</a:t>
            </a:r>
            <a:endParaRPr sz="1200" dirty="0">
              <a:latin typeface="Arial Unicode MS"/>
              <a:cs typeface="Arial Unicode MS"/>
            </a:endParaRPr>
          </a:p>
        </p:txBody>
      </p:sp>
      <p:sp>
        <p:nvSpPr>
          <p:cNvPr id="8" name="object 8"/>
          <p:cNvSpPr txBox="1"/>
          <p:nvPr/>
        </p:nvSpPr>
        <p:spPr>
          <a:xfrm>
            <a:off x="629919" y="703364"/>
            <a:ext cx="5326381" cy="291746"/>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lang="nl-NL" b="1" kern="0" dirty="0">
                <a:solidFill>
                  <a:srgbClr val="1A616F"/>
                </a:solidFill>
                <a:latin typeface="Arial" panose="020B0604020202020204" pitchFamily="34" charset="0"/>
                <a:cs typeface="Arial" panose="020B0604020202020204" pitchFamily="34" charset="0"/>
              </a:rPr>
              <a:t>Deel b. </a:t>
            </a:r>
            <a:r>
              <a:rPr lang="nl-NL" sz="1800" b="1" spc="-55" dirty="0">
                <a:solidFill>
                  <a:srgbClr val="1A616F"/>
                </a:solidFill>
                <a:latin typeface="Arial" panose="020B0604020202020204" pitchFamily="34" charset="0"/>
                <a:cs typeface="Arial" panose="020B0604020202020204" pitchFamily="34" charset="0"/>
              </a:rPr>
              <a:t>Wat verstaan we onder dialoog in de klas</a:t>
            </a:r>
            <a:r>
              <a:rPr lang="nl-NL" b="1" kern="0" dirty="0">
                <a:solidFill>
                  <a:srgbClr val="1A616F"/>
                </a:solidFill>
                <a:latin typeface="Arial" panose="020B0604020202020204" pitchFamily="34" charset="0"/>
                <a:cs typeface="Arial" panose="020B0604020202020204" pitchFamily="34" charset="0"/>
              </a:rPr>
              <a:t>?</a:t>
            </a:r>
            <a:endParaRPr sz="1800" kern="0" dirty="0">
              <a:latin typeface="Arial"/>
              <a:cs typeface="Arial"/>
            </a:endParaRPr>
          </a:p>
        </p:txBody>
      </p:sp>
      <p:sp>
        <p:nvSpPr>
          <p:cNvPr id="9" name="object 9"/>
          <p:cNvSpPr/>
          <p:nvPr/>
        </p:nvSpPr>
        <p:spPr>
          <a:xfrm>
            <a:off x="5662850" y="1377203"/>
            <a:ext cx="4742180" cy="6061822"/>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nvSpPr>
        <p:spPr>
          <a:xfrm>
            <a:off x="5729612" y="1614304"/>
            <a:ext cx="4549140" cy="1938992"/>
          </a:xfrm>
          <a:prstGeom prst="rect">
            <a:avLst/>
          </a:prstGeom>
        </p:spPr>
        <p:txBody>
          <a:bodyPr vert="horz" wrap="square" lIns="0" tIns="0" rIns="0" bIns="0" rtlCol="0">
            <a:spAutoFit/>
          </a:bodyPr>
          <a:lstStyle/>
          <a:p>
            <a:pPr marL="12700">
              <a:lnSpc>
                <a:spcPct val="100000"/>
              </a:lnSpc>
            </a:pPr>
            <a:r>
              <a:rPr lang="nl-NL" sz="1400" b="1" dirty="0">
                <a:solidFill>
                  <a:srgbClr val="1A616F"/>
                </a:solidFill>
                <a:latin typeface="Arial"/>
                <a:cs typeface="Arial"/>
              </a:rPr>
              <a:t>Wat is het verschil tussen dialoog en gesprek?</a:t>
            </a:r>
            <a:r>
              <a:rPr lang="nl-NL" sz="1400" dirty="0">
                <a:solidFill>
                  <a:srgbClr val="1A616F"/>
                </a:solidFill>
                <a:latin typeface="Arial"/>
                <a:cs typeface="Arial"/>
              </a:rPr>
              <a:t>
</a:t>
            </a:r>
            <a:r>
              <a:rPr lang="nl-NL" sz="1200" dirty="0">
                <a:latin typeface="Arial"/>
                <a:cs typeface="Arial"/>
              </a:rPr>
              <a:t>Studenten en docenten praten natuurlijk veel in de loop van de dag. Dit gesprek kan vele doelen hebben: instructies geven, studenten praten met elkaar om informatie delen. Deze voorbeelden zijn echter niet wat we bedoelen met educatieve dialoog. Zelfs wanneer studenten samen praten tijdens leersituaties, zijn ze misschien niet bezig met een educatieve dialoog. Neem dit voorbeeld van een leraar die de T-SEDA-bronnen heeft gebruikt:</a:t>
            </a:r>
            <a:r>
              <a:rPr lang="nl-NL" sz="1400" dirty="0">
                <a:solidFill>
                  <a:srgbClr val="1A616F"/>
                </a:solidFill>
                <a:latin typeface="Arial"/>
                <a:cs typeface="Arial"/>
              </a:rPr>
              <a:t>
</a:t>
            </a:r>
            <a:endParaRPr sz="1200" dirty="0">
              <a:latin typeface="Arial Unicode MS"/>
              <a:cs typeface="Arial Unicode MS"/>
            </a:endParaRPr>
          </a:p>
        </p:txBody>
      </p:sp>
      <p:sp>
        <p:nvSpPr>
          <p:cNvPr id="11" name="object 11"/>
          <p:cNvSpPr txBox="1"/>
          <p:nvPr/>
        </p:nvSpPr>
        <p:spPr>
          <a:xfrm>
            <a:off x="5681265" y="3547379"/>
            <a:ext cx="4548505" cy="1306704"/>
          </a:xfrm>
          <a:prstGeom prst="rect">
            <a:avLst/>
          </a:prstGeom>
        </p:spPr>
        <p:txBody>
          <a:bodyPr vert="horz" wrap="square" lIns="0" tIns="0" rIns="0" bIns="0" rtlCol="0">
            <a:spAutoFit/>
          </a:bodyPr>
          <a:lstStyle/>
          <a:p>
            <a:pPr marL="12700" marR="5080" algn="just">
              <a:lnSpc>
                <a:spcPct val="102099"/>
              </a:lnSpc>
            </a:pPr>
            <a:r>
              <a:rPr lang="nl-NL" sz="1200" i="1" dirty="0">
                <a:latin typeface="Arial"/>
                <a:cs typeface="Arial"/>
              </a:rPr>
              <a:t>Sommige studenten lieten hun leerpartner al het praten doen, of ze zouden hun gedachten uitspreken zonder te luisteren naar wat hun leerpartner zei. Sommige paren praatten helemaal niet of hun gesprek was off topic. De kinderen waren niet in staat om hun discussies te structureren en ze begrepen het doel van hun gesprek niet. (Marleen)
</a:t>
            </a:r>
            <a:endParaRPr sz="1200" dirty="0">
              <a:latin typeface="Arial"/>
              <a:cs typeface="Arial"/>
            </a:endParaRPr>
          </a:p>
        </p:txBody>
      </p:sp>
      <p:sp>
        <p:nvSpPr>
          <p:cNvPr id="12" name="object 12"/>
          <p:cNvSpPr txBox="1"/>
          <p:nvPr/>
        </p:nvSpPr>
        <p:spPr>
          <a:xfrm>
            <a:off x="5608197" y="4760606"/>
            <a:ext cx="4549140" cy="1864613"/>
          </a:xfrm>
          <a:prstGeom prst="rect">
            <a:avLst/>
          </a:prstGeom>
        </p:spPr>
        <p:txBody>
          <a:bodyPr vert="horz" wrap="square" lIns="0" tIns="0" rIns="0" bIns="0" rtlCol="0">
            <a:spAutoFit/>
          </a:bodyPr>
          <a:lstStyle/>
          <a:p>
            <a:pPr marL="82800" marR="5080">
              <a:lnSpc>
                <a:spcPct val="121000"/>
              </a:lnSpc>
              <a:spcBef>
                <a:spcPts val="580"/>
              </a:spcBef>
            </a:pPr>
            <a:r>
              <a:rPr lang="nl-NL" sz="1200" dirty="0">
                <a:solidFill>
                  <a:srgbClr val="202124"/>
                </a:solidFill>
                <a:latin typeface="arial" panose="020B0604020202020204" pitchFamily="34" charset="0"/>
              </a:rPr>
              <a:t>Hoewel studenten samen praatten, namen ze niet deel aan de dialoog omdat ze niet met elkaar bezig waren, naar elkaar luisterden en hun gesprek geen deel uitmaakte van hun leren.</a:t>
            </a:r>
          </a:p>
          <a:p>
            <a:pPr marL="82800" marR="5080">
              <a:lnSpc>
                <a:spcPct val="121000"/>
              </a:lnSpc>
              <a:spcBef>
                <a:spcPts val="580"/>
              </a:spcBef>
            </a:pPr>
            <a:r>
              <a:rPr lang="nl-NL" sz="1200" b="1" dirty="0">
                <a:solidFill>
                  <a:srgbClr val="202124"/>
                </a:solidFill>
                <a:latin typeface="arial" panose="020B0604020202020204" pitchFamily="34" charset="0"/>
              </a:rPr>
              <a:t>Videoclips: </a:t>
            </a:r>
            <a:r>
              <a:rPr lang="nl-NL" sz="1200" dirty="0">
                <a:solidFill>
                  <a:srgbClr val="202124"/>
                </a:solidFill>
                <a:latin typeface="arial" panose="020B0604020202020204" pitchFamily="34" charset="0"/>
              </a:rPr>
              <a:t>downloadbare videoclips van dialogisch onderwijs in Britse klaslokalen (basis-, midden- en middelbaar onderwijs), gefilmd tijdens verschillende onderzoeksprojecten, zijn beschikbaar </a:t>
            </a:r>
            <a:r>
              <a:rPr lang="nl-NL" sz="1200">
                <a:solidFill>
                  <a:srgbClr val="202124"/>
                </a:solidFill>
                <a:latin typeface="arial" panose="020B0604020202020204" pitchFamily="34" charset="0"/>
              </a:rPr>
              <a:t>op:</a:t>
            </a:r>
            <a:r>
              <a:rPr lang="en-GB" sz="1200" b="0" i="0" u="none" strike="noStrike">
                <a:solidFill>
                  <a:srgbClr val="000000"/>
                </a:solidFill>
                <a:effectLst/>
                <a:latin typeface="Helvetica" pitchFamily="2" charset="0"/>
              </a:rPr>
              <a:t> </a:t>
            </a:r>
            <a:r>
              <a:rPr lang="en-GB" sz="1200" b="0" i="0" u="none" strike="noStrike" dirty="0">
                <a:solidFill>
                  <a:srgbClr val="800080"/>
                </a:solidFill>
                <a:effectLst/>
                <a:latin typeface="Helvetica" pitchFamily="2" charset="0"/>
                <a:hlinkClick r:id="rId5"/>
              </a:rPr>
              <a:t>https://vimeopro.com/camtree/cedir</a:t>
            </a:r>
            <a:r>
              <a:rPr lang="nl-NL" sz="1200" dirty="0">
                <a:latin typeface="Arial Unicode MS"/>
                <a:cs typeface="Arial Unicode MS"/>
              </a:rPr>
              <a:t>. Er zijn aanwijzingen voor discussie opgenomen.)</a:t>
            </a:r>
            <a:endParaRPr sz="1200" dirty="0">
              <a:latin typeface="Arial Unicode MS"/>
              <a:cs typeface="Arial Unicode MS"/>
            </a:endParaRPr>
          </a:p>
        </p:txBody>
      </p:sp>
      <p:sp>
        <p:nvSpPr>
          <p:cNvPr id="13" name="object 13"/>
          <p:cNvSpPr txBox="1"/>
          <p:nvPr/>
        </p:nvSpPr>
        <p:spPr>
          <a:xfrm>
            <a:off x="5721985" y="6694689"/>
            <a:ext cx="4577715" cy="659219"/>
          </a:xfrm>
          <a:prstGeom prst="rect">
            <a:avLst/>
          </a:prstGeom>
        </p:spPr>
        <p:txBody>
          <a:bodyPr vert="horz" wrap="square" lIns="0" tIns="0" rIns="0" bIns="0" rtlCol="0">
            <a:spAutoFit/>
          </a:bodyPr>
          <a:lstStyle/>
          <a:p>
            <a:pPr marL="12700" marR="5080">
              <a:lnSpc>
                <a:spcPct val="102499"/>
              </a:lnSpc>
            </a:pPr>
            <a:r>
              <a:rPr lang="nl-NL" sz="1400" b="1" dirty="0">
                <a:latin typeface="Arial"/>
                <a:cs typeface="Arial"/>
              </a:rPr>
              <a:t>De tabel aan de ommezijde geeft voorbeelden van wat u zou kunnen horen of lezen als studenten deelnemen aan de onderwijsdialoog.</a:t>
            </a:r>
            <a:endParaRPr sz="1400" dirty="0">
              <a:latin typeface="Arial"/>
              <a:cs typeface="Arial"/>
            </a:endParaRPr>
          </a:p>
        </p:txBody>
      </p:sp>
      <p:sp>
        <p:nvSpPr>
          <p:cNvPr id="14" name="object 14"/>
          <p:cNvSpPr/>
          <p:nvPr/>
        </p:nvSpPr>
        <p:spPr>
          <a:xfrm>
            <a:off x="688225" y="6501701"/>
            <a:ext cx="449575" cy="449574"/>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5</a:t>
            </a:r>
            <a:endParaRPr sz="1000">
              <a:latin typeface="Arial"/>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89CD97C8-439B-DA1A-D47C-4281FD2677B0}"/>
              </a:ext>
            </a:extLst>
          </p:cNvPr>
          <p:cNvGraphicFramePr>
            <a:graphicFrameLocks noChangeAspect="1"/>
          </p:cNvGraphicFramePr>
          <p:nvPr>
            <p:extLst>
              <p:ext uri="{D42A27DB-BD31-4B8C-83A1-F6EECF244321}">
                <p14:modId xmlns:p14="http://schemas.microsoft.com/office/powerpoint/2010/main" val="3009122673"/>
              </p:ext>
            </p:extLst>
          </p:nvPr>
        </p:nvGraphicFramePr>
        <p:xfrm>
          <a:off x="527050" y="1419225"/>
          <a:ext cx="9867900" cy="6516687"/>
        </p:xfrm>
        <a:graphic>
          <a:graphicData uri="http://schemas.openxmlformats.org/presentationml/2006/ole">
            <mc:AlternateContent xmlns:mc="http://schemas.openxmlformats.org/markup-compatibility/2006">
              <mc:Choice xmlns:v="urn:schemas-microsoft-com:vml" Requires="v">
                <p:oleObj name="Document" r:id="rId2" imgW="9919005" imgH="6537076" progId="Word.Document.12">
                  <p:embed/>
                </p:oleObj>
              </mc:Choice>
              <mc:Fallback>
                <p:oleObj name="Document" r:id="rId2" imgW="9919005" imgH="6537076" progId="Word.Document.12">
                  <p:embed/>
                  <p:pic>
                    <p:nvPicPr>
                      <p:cNvPr id="3" name="Object 2">
                        <a:extLst>
                          <a:ext uri="{FF2B5EF4-FFF2-40B4-BE49-F238E27FC236}">
                            <a16:creationId xmlns:a16="http://schemas.microsoft.com/office/drawing/2014/main" id="{89CD97C8-439B-DA1A-D47C-4281FD2677B0}"/>
                          </a:ext>
                        </a:extLst>
                      </p:cNvPr>
                      <p:cNvPicPr/>
                      <p:nvPr/>
                    </p:nvPicPr>
                    <p:blipFill>
                      <a:blip r:embed="rId3"/>
                      <a:stretch>
                        <a:fillRect/>
                      </a:stretch>
                    </p:blipFill>
                    <p:spPr>
                      <a:xfrm>
                        <a:off x="527050" y="1419225"/>
                        <a:ext cx="9867900" cy="6516687"/>
                      </a:xfrm>
                      <a:prstGeom prst="rect">
                        <a:avLst/>
                      </a:prstGeom>
                    </p:spPr>
                  </p:pic>
                </p:oleObj>
              </mc:Fallback>
            </mc:AlternateContent>
          </a:graphicData>
        </a:graphic>
      </p:graphicFrame>
      <p:sp>
        <p:nvSpPr>
          <p:cNvPr id="4" name="object 3">
            <a:extLst>
              <a:ext uri="{FF2B5EF4-FFF2-40B4-BE49-F238E27FC236}">
                <a16:creationId xmlns:a16="http://schemas.microsoft.com/office/drawing/2014/main" id="{28A55BD7-EB24-2FDA-15E7-22FA65C484A5}"/>
              </a:ext>
            </a:extLst>
          </p:cNvPr>
          <p:cNvSpPr txBox="1"/>
          <p:nvPr/>
        </p:nvSpPr>
        <p:spPr>
          <a:xfrm>
            <a:off x="3822700" y="733426"/>
            <a:ext cx="4495800"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T-SEDA dialoog coderingsschema
</a:t>
            </a:r>
            <a:endParaRPr sz="1600" dirty="0">
              <a:latin typeface="Arial"/>
              <a:cs typeface="Arial"/>
            </a:endParaRPr>
          </a:p>
        </p:txBody>
      </p:sp>
    </p:spTree>
    <p:extLst>
      <p:ext uri="{BB962C8B-B14F-4D97-AF65-F5344CB8AC3E}">
        <p14:creationId xmlns:p14="http://schemas.microsoft.com/office/powerpoint/2010/main" val="3404324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18670" y="670757"/>
            <a:ext cx="5139558" cy="669206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object 3"/>
          <p:cNvSpPr txBox="1"/>
          <p:nvPr/>
        </p:nvSpPr>
        <p:spPr>
          <a:xfrm>
            <a:off x="380886" y="808895"/>
            <a:ext cx="5015125" cy="4895314"/>
          </a:xfrm>
          <a:prstGeom prst="rect">
            <a:avLst/>
          </a:prstGeom>
        </p:spPr>
        <p:txBody>
          <a:bodyPr vert="horz" wrap="square" lIns="0" tIns="0" rIns="0" bIns="0" rtlCol="0">
            <a:spAutoFit/>
          </a:bodyPr>
          <a:lstStyle/>
          <a:p>
            <a:pPr marL="12700" marR="6350" lvl="0" indent="0" algn="just" defTabSz="914400" rtl="0" eaLnBrk="1" fontAlgn="auto" latinLnBrk="0" hangingPunct="1">
              <a:lnSpc>
                <a:spcPct val="1208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Het kan enige tijd duren om een ​​klas aan een productieve onderwijsdialoog te laten deelnemen. Studenten zijn misschien niet gewend om hun ideeën publiekelijk te delen of dat leeftijdsgenoten het er niet mee eens zijn.</a:t>
            </a:r>
          </a:p>
          <a:p>
            <a:pPr marL="12700" marR="6350" lvl="0" indent="0" algn="just" defTabSz="914400" rtl="0" eaLnBrk="1" fontAlgn="auto" latinLnBrk="0" hangingPunct="1">
              <a:lnSpc>
                <a:spcPct val="1208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In de meeste situaties zullen sommige studenten heel graag hun ideeën delen, terwijl anderen helemaal niet van praten houden. Sommige studenten geven misschien de voorkeur aan spreken boven schrijven, terwijl anderen het moeilijker vinden om zichzelf aan anderen uit te leggen.</a:t>
            </a:r>
          </a:p>
          <a:p>
            <a:pPr marL="12700" marR="6350" lvl="0" indent="0" algn="just" defTabSz="914400" rtl="0" eaLnBrk="1" fontAlgn="auto" latinLnBrk="0" hangingPunct="1">
              <a:lnSpc>
                <a:spcPct val="1208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'Basisregels', of 'gespreksregels', zijn een goede manier om een ​​klascultuur te creëren waarin alle studenten zich op hun gemak voelen om ideeën te delen en uit te dagen. Deze regels laten alle studenten weten wat er van hen en anderen wordt verwacht tijdens discussies. Ze moeten samen met de studenten worden gemaakt; Je kunt de l studenten bijvoorbeeld vragen hun ideeën te delen over wat zij vinden dat de basisregels moeten zijn. Vervolgens is het belangrijk om studenten eraan te herinneren, bijvoorbeeld door ze aan het begin van de les te herhalen en reflectie en monitoring in de loop van de tijd aan te moedigen. (Zie schaal 2F voor het beoordelen van de participatieniveaus van studenten en het meten van de inbreng van studenten bij het opstellen van basisregels). Basisregels kunnen ook worden gebruikt bij volwassenen en in online dialoog.</a:t>
            </a:r>
            <a:endParaRPr kumimoji="0" lang="en-GB" sz="12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p:txBody>
      </p:sp>
      <p:sp>
        <p:nvSpPr>
          <p:cNvPr id="4" name="object 4"/>
          <p:cNvSpPr txBox="1"/>
          <p:nvPr/>
        </p:nvSpPr>
        <p:spPr>
          <a:xfrm>
            <a:off x="1735455" y="282093"/>
            <a:ext cx="7467600" cy="246221"/>
          </a:xfrm>
          <a:prstGeom prst="rect">
            <a:avLst/>
          </a:prstGeom>
        </p:spPr>
        <p:txBody>
          <a:bodyPr vert="horz" wrap="square" lIns="0" tIns="0" rIns="0" bIns="0" rtlCol="0">
            <a:spAutoFit/>
          </a:bodyPr>
          <a:lstStyle/>
          <a:p>
            <a:pPr marL="12700" marR="0" lvl="0" indent="0" algn="l" defTabSz="914400" rtl="0" eaLnBrk="1" fontAlgn="auto" latinLnBrk="0" hangingPunct="1">
              <a:lnSpc>
                <a:spcPct val="100000"/>
              </a:lnSpc>
              <a:spcBef>
                <a:spcPts val="0"/>
              </a:spcBef>
              <a:spcAft>
                <a:spcPts val="0"/>
              </a:spcAft>
              <a:buClrTx/>
              <a:buSzTx/>
              <a:buFontTx/>
              <a:buNone/>
              <a:tabLst/>
              <a:defRPr/>
            </a:pPr>
            <a:r>
              <a:rPr kumimoji="0" lang="nl-NL" sz="1600" b="1" i="0" u="none" strike="noStrike" kern="1200" cap="none" spc="0" normalizeH="0" baseline="0" noProof="0" dirty="0">
                <a:ln>
                  <a:noFill/>
                </a:ln>
                <a:solidFill>
                  <a:prstClr val="black"/>
                </a:solidFill>
                <a:effectLst/>
                <a:uLnTx/>
                <a:uFillTx/>
                <a:latin typeface="Arial"/>
                <a:ea typeface="+mn-ea"/>
                <a:cs typeface="Arial"/>
              </a:rPr>
              <a:t>Het bevorderen van een positieve klascultuur voor een educatieve dialoog</a:t>
            </a:r>
            <a:endParaRPr kumimoji="0" sz="1600" b="0" i="0" u="none" strike="noStrike" kern="1200" cap="none" spc="0" normalizeH="0" baseline="0" noProof="0" dirty="0">
              <a:ln>
                <a:noFill/>
              </a:ln>
              <a:solidFill>
                <a:prstClr val="black"/>
              </a:solidFill>
              <a:effectLst/>
              <a:uLnTx/>
              <a:uFillTx/>
              <a:latin typeface="Arial"/>
              <a:ea typeface="+mn-ea"/>
              <a:cs typeface="Arial"/>
            </a:endParaRPr>
          </a:p>
        </p:txBody>
      </p:sp>
      <p:sp>
        <p:nvSpPr>
          <p:cNvPr id="6" name="object 6"/>
          <p:cNvSpPr/>
          <p:nvPr/>
        </p:nvSpPr>
        <p:spPr>
          <a:xfrm>
            <a:off x="727843" y="5704209"/>
            <a:ext cx="439415" cy="439416"/>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object 7"/>
          <p:cNvSpPr/>
          <p:nvPr/>
        </p:nvSpPr>
        <p:spPr>
          <a:xfrm>
            <a:off x="6032500" y="1259357"/>
            <a:ext cx="1184032" cy="845668"/>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txBox="1"/>
          <p:nvPr/>
        </p:nvSpPr>
        <p:spPr>
          <a:xfrm>
            <a:off x="711640" y="5452835"/>
            <a:ext cx="4701540" cy="1526956"/>
          </a:xfrm>
          <a:prstGeom prst="rect">
            <a:avLst/>
          </a:prstGeom>
        </p:spPr>
        <p:txBody>
          <a:bodyPr vert="horz" wrap="square" lIns="0" tIns="0" rIns="0" bIns="0" rtlCol="0">
            <a:spAutoFit/>
          </a:bodyPr>
          <a:lstStyle/>
          <a:p>
            <a:pPr marL="469900" marR="135255" lvl="0" indent="0" algn="just" defTabSz="914400" rtl="0" eaLnBrk="1" fontAlgn="auto" latinLnBrk="0" hangingPunct="1">
              <a:lnSpc>
                <a:spcPct val="120800"/>
              </a:lnSpc>
              <a:spcBef>
                <a:spcPts val="0"/>
              </a:spcBef>
              <a:spcAft>
                <a:spcPts val="0"/>
              </a:spcAft>
              <a:buClrTx/>
              <a:buSzTx/>
              <a:buFontTx/>
              <a:buNone/>
              <a:tabLst/>
              <a:defRPr/>
            </a:pPr>
            <a:br>
              <a:rPr lang="nl-NL" sz="1200" dirty="0"/>
            </a:br>
            <a:r>
              <a:rPr lang="nl-NL" sz="1200" b="0" i="0" dirty="0">
                <a:solidFill>
                  <a:srgbClr val="202124"/>
                </a:solidFill>
                <a:effectLst/>
                <a:latin typeface="arial" panose="020B0604020202020204" pitchFamily="34" charset="0"/>
                <a:hlinkClick r:id="rId5"/>
              </a:rPr>
              <a:t>Video 3: Praktische tips: basisregels </a:t>
            </a:r>
            <a:r>
              <a:rPr lang="nl-NL" sz="1200" b="0" i="0" dirty="0">
                <a:solidFill>
                  <a:srgbClr val="202124"/>
                </a:solidFill>
                <a:effectLst/>
                <a:latin typeface="arial" panose="020B0604020202020204" pitchFamily="34" charset="0"/>
              </a:rPr>
              <a:t>kunnen u meer informatie geven over hoe u deze in uw klas kunt instellen Deze website helpt u ook na te denken over dialoog in uw omgeving; Bekijk de pagina's die voor u relevant zijn: </a:t>
            </a:r>
            <a:r>
              <a:rPr lang="nl-NL" sz="1200" b="0" i="0" dirty="0">
                <a:solidFill>
                  <a:srgbClr val="202124"/>
                </a:solidFill>
                <a:effectLst/>
                <a:latin typeface="arial" panose="020B0604020202020204" pitchFamily="34" charset="0"/>
                <a:hlinkClick r:id="rId6"/>
              </a:rPr>
              <a:t>https://thinkingtogether.educ.cam.ac.uk/resources/</a:t>
            </a:r>
            <a:r>
              <a:rPr kumimoji="0" sz="1000" b="0" i="0" u="none" strike="noStrike" kern="1200" cap="none" spc="-5" normalizeH="0" baseline="0" noProof="0" dirty="0">
                <a:ln>
                  <a:noFill/>
                </a:ln>
                <a:solidFill>
                  <a:prstClr val="black"/>
                </a:solidFill>
                <a:effectLst/>
                <a:uLnTx/>
                <a:uFillTx/>
                <a:latin typeface="Arial"/>
                <a:cs typeface="Arial"/>
                <a:hlinkClick r:id="rId6"/>
              </a:rPr>
              <a:t>14</a:t>
            </a:r>
            <a:endParaRPr kumimoji="0" lang="nl-NL" sz="1000" b="0" i="0" u="none" strike="noStrike" kern="1200" cap="none" spc="-5" normalizeH="0" baseline="0" noProof="0" dirty="0">
              <a:ln>
                <a:noFill/>
              </a:ln>
              <a:solidFill>
                <a:prstClr val="black"/>
              </a:solidFill>
              <a:effectLst/>
              <a:uLnTx/>
              <a:uFillTx/>
              <a:latin typeface="Arial"/>
              <a:ea typeface="+mn-ea"/>
              <a:cs typeface="Arial"/>
            </a:endParaRPr>
          </a:p>
          <a:p>
            <a:pPr marL="469900" marR="135255" lvl="0" indent="0" algn="just" defTabSz="914400" rtl="0" eaLnBrk="1" fontAlgn="auto" latinLnBrk="0" hangingPunct="1">
              <a:lnSpc>
                <a:spcPct val="120800"/>
              </a:lnSpc>
              <a:spcBef>
                <a:spcPts val="0"/>
              </a:spcBef>
              <a:spcAft>
                <a:spcPts val="0"/>
              </a:spcAft>
              <a:buClrTx/>
              <a:buSzTx/>
              <a:buFontTx/>
              <a:buNone/>
              <a:tabLst/>
              <a:defRPr/>
            </a:pPr>
            <a:endParaRPr kumimoji="0" sz="1000" b="0" i="0" u="none" strike="noStrike" kern="1200" cap="none" spc="0" normalizeH="0" baseline="0" noProof="0" dirty="0">
              <a:ln>
                <a:noFill/>
              </a:ln>
              <a:solidFill>
                <a:prstClr val="black"/>
              </a:solidFill>
              <a:effectLst/>
              <a:uLnTx/>
              <a:uFillTx/>
              <a:latin typeface="Arial"/>
              <a:ea typeface="+mn-ea"/>
              <a:cs typeface="Arial"/>
            </a:endParaRPr>
          </a:p>
        </p:txBody>
      </p:sp>
      <p:sp>
        <p:nvSpPr>
          <p:cNvPr id="11" name="object 2">
            <a:extLst>
              <a:ext uri="{FF2B5EF4-FFF2-40B4-BE49-F238E27FC236}">
                <a16:creationId xmlns:a16="http://schemas.microsoft.com/office/drawing/2014/main" id="{B4EF5FFF-D4B3-3E47-89E7-3594629FA341}"/>
              </a:ext>
            </a:extLst>
          </p:cNvPr>
          <p:cNvSpPr/>
          <p:nvPr/>
        </p:nvSpPr>
        <p:spPr>
          <a:xfrm>
            <a:off x="5662814" y="1190625"/>
            <a:ext cx="4826000" cy="488227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7B13ECC7-52B8-DF45-A119-7C5A6866BC9A}"/>
              </a:ext>
            </a:extLst>
          </p:cNvPr>
          <p:cNvSpPr txBox="1"/>
          <p:nvPr/>
        </p:nvSpPr>
        <p:spPr>
          <a:xfrm>
            <a:off x="5708726" y="1597158"/>
            <a:ext cx="4825999" cy="4452501"/>
          </a:xfrm>
          <a:prstGeom prst="rect">
            <a:avLst/>
          </a:prstGeom>
          <a:noFill/>
        </p:spPr>
        <p:txBody>
          <a:bodyPr wrap="square" rtlCol="0">
            <a:spAutoFit/>
          </a:bodyPr>
          <a:lstStyle/>
          <a:p>
            <a:pPr marL="47625" marR="0" lvl="0" indent="0" algn="ctr" defTabSz="914400" rtl="0" eaLnBrk="1" fontAlgn="auto" latinLnBrk="0" hangingPunct="1">
              <a:lnSpc>
                <a:spcPct val="100000"/>
              </a:lnSpc>
              <a:spcBef>
                <a:spcPts val="80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a:ea typeface="+mn-ea"/>
                <a:cs typeface="Arial"/>
              </a:rPr>
              <a:t>                </a:t>
            </a:r>
            <a:r>
              <a:rPr kumimoji="0" lang="nl-NL" sz="1400" b="1" i="0" u="none" strike="noStrike" kern="1200" cap="none" spc="0" normalizeH="0" baseline="0" noProof="0" dirty="0">
                <a:ln>
                  <a:noFill/>
                </a:ln>
                <a:solidFill>
                  <a:prstClr val="black"/>
                </a:solidFill>
                <a:effectLst/>
                <a:uLnTx/>
                <a:uFillTx/>
                <a:latin typeface="Arial"/>
                <a:ea typeface="+mn-ea"/>
                <a:cs typeface="Arial"/>
              </a:rPr>
              <a:t>Voorbeelden van basisregels</a:t>
            </a:r>
            <a:endParaRPr kumimoji="0" lang="nl-NL" sz="1200" b="1" i="0" u="none" strike="noStrike" kern="1200" cap="none" spc="0" normalizeH="0" baseline="0" noProof="0" dirty="0">
              <a:ln>
                <a:noFill/>
              </a:ln>
              <a:solidFill>
                <a:prstClr val="black"/>
              </a:solidFill>
              <a:effectLst/>
              <a:uLnTx/>
              <a:uFillTx/>
              <a:latin typeface="Arial"/>
              <a:ea typeface="+mn-ea"/>
              <a:cs typeface="Arial"/>
            </a:endParaRPr>
          </a:p>
          <a:p>
            <a:pPr marL="47625" marR="0" lvl="0" indent="0" algn="ctr" defTabSz="914400" rtl="0" eaLnBrk="1" fontAlgn="auto" latinLnBrk="0" hangingPunct="1">
              <a:lnSpc>
                <a:spcPct val="100000"/>
              </a:lnSpc>
              <a:spcBef>
                <a:spcPts val="800"/>
              </a:spcBef>
              <a:spcAft>
                <a:spcPts val="0"/>
              </a:spcAft>
              <a:buClrTx/>
              <a:buSzTx/>
              <a:buFontTx/>
              <a:buNone/>
              <a:tabLst/>
              <a:defRPr/>
            </a:pPr>
            <a:endParaRPr kumimoji="0" lang="nl-NL" sz="1200" b="1" i="0" u="none" strike="noStrike" kern="1200" cap="none" spc="0" normalizeH="0" baseline="0" noProof="0" dirty="0">
              <a:ln>
                <a:noFill/>
              </a:ln>
              <a:solidFill>
                <a:prstClr val="black"/>
              </a:solidFill>
              <a:effectLst/>
              <a:uLnTx/>
              <a:uFillTx/>
              <a:latin typeface="Arial"/>
              <a:ea typeface="+mn-ea"/>
              <a:cs typeface="Arial"/>
            </a:endParaRPr>
          </a:p>
          <a:p>
            <a:pPr marL="47625" marR="0" lvl="0" indent="0" defTabSz="914400" rtl="0" eaLnBrk="1" fontAlgn="auto" latinLnBrk="0" hangingPunct="1">
              <a:lnSpc>
                <a:spcPct val="100000"/>
              </a:lnSpc>
              <a:spcBef>
                <a:spcPts val="800"/>
              </a:spcBef>
              <a:spcAft>
                <a:spcPts val="0"/>
              </a:spcAft>
              <a:buClrTx/>
              <a:buSzTx/>
              <a:buFontTx/>
              <a:buNone/>
              <a:tabLst/>
              <a:defRPr/>
            </a:pPr>
            <a:endParaRPr kumimoji="0" lang="nl-NL" sz="1200" b="1" i="0" u="none" strike="noStrike" kern="1200" cap="none" spc="0" normalizeH="0" baseline="0" noProof="0" dirty="0">
              <a:ln>
                <a:noFill/>
              </a:ln>
              <a:solidFill>
                <a:prstClr val="black"/>
              </a:solidFill>
              <a:effectLst/>
              <a:uLnTx/>
              <a:uFillTx/>
              <a:latin typeface="Arial"/>
              <a:ea typeface="+mn-ea"/>
              <a:cs typeface="Arial"/>
            </a:endParaRP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Wij luisteren zonder te onderbreken wanneer anderen aan het woord zijn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Bijdragen reageren op wat eerder is gebeurd</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Het is oké om het met iemand oneens te zijn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Mensen geven redenen voor hun ideeën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Ieders ideeën en meningen worden met respect behandeld</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Meedoen betekent nadenken en luisteren, niet alleen maar praten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Mensen stellen elkaar vragen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Er heerst een sfeer van vertrouwen</a:t>
            </a:r>
          </a:p>
          <a:p>
            <a:pPr marL="47625" marR="0" lvl="0" indent="0" defTabSz="914400" rtl="0" eaLnBrk="1" fontAlgn="auto" latinLnBrk="0" hangingPunct="1">
              <a:lnSpc>
                <a:spcPct val="100000"/>
              </a:lnSpc>
              <a:spcBef>
                <a:spcPts val="800"/>
              </a:spcBef>
              <a:spcAft>
                <a:spcPts val="0"/>
              </a:spcAft>
              <a:buClrTx/>
              <a:buSzTx/>
              <a:buFontTx/>
              <a:buNone/>
              <a:tabLst/>
              <a:defRPr/>
            </a:pPr>
            <a:r>
              <a:rPr kumimoji="0" lang="nl-NL" sz="1400" b="1" i="0" u="none" strike="noStrike" kern="1200" cap="none" spc="0" normalizeH="0" baseline="0" noProof="0" dirty="0">
                <a:ln>
                  <a:noFill/>
                </a:ln>
                <a:solidFill>
                  <a:srgbClr val="1A616F"/>
                </a:solidFill>
                <a:effectLst/>
                <a:uLnTx/>
                <a:uFillTx/>
                <a:latin typeface="Arial"/>
                <a:ea typeface="+mn-ea"/>
                <a:cs typeface="Arial"/>
              </a:rPr>
              <a:t>Er is een gevoel van een gedeeld doel</a:t>
            </a:r>
            <a:endParaRPr kumimoji="0" lang="en-GB" sz="1400" b="1" i="0" u="none" strike="noStrike" kern="1200" cap="none" spc="0" normalizeH="0" baseline="0" noProof="0" dirty="0">
              <a:ln>
                <a:noFill/>
              </a:ln>
              <a:solidFill>
                <a:srgbClr val="1A616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9213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3700" y="244911"/>
            <a:ext cx="3180715" cy="1149674"/>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nl-NL" b="1" kern="0" dirty="0">
                <a:solidFill>
                  <a:srgbClr val="1A616F"/>
                </a:solidFill>
                <a:latin typeface="Arial"/>
                <a:cs typeface="Arial"/>
              </a:rPr>
              <a:t>Deel c. Dialoog in de klas 
en leren van studenten in verschillende contexten
</a:t>
            </a:r>
            <a:endParaRPr sz="1800" kern="0" dirty="0">
              <a:latin typeface="Arial"/>
              <a:cs typeface="Arial"/>
            </a:endParaRPr>
          </a:p>
        </p:txBody>
      </p:sp>
      <p:sp>
        <p:nvSpPr>
          <p:cNvPr id="6" name="object 6"/>
          <p:cNvSpPr txBox="1"/>
          <p:nvPr/>
        </p:nvSpPr>
        <p:spPr>
          <a:xfrm>
            <a:off x="324190" y="1443020"/>
            <a:ext cx="4645030" cy="4147226"/>
          </a:xfrm>
          <a:prstGeom prst="rect">
            <a:avLst/>
          </a:prstGeom>
          <a:ln w="31733">
            <a:solidFill>
              <a:srgbClr val="2791A6"/>
            </a:solidFill>
          </a:ln>
        </p:spPr>
        <p:txBody>
          <a:bodyPr vert="horz" wrap="square" lIns="0" tIns="43815" rIns="0" bIns="0" rtlCol="0">
            <a:spAutoFit/>
          </a:bodyPr>
          <a:lstStyle/>
          <a:p>
            <a:pPr marL="83185" marR="94615">
              <a:lnSpc>
                <a:spcPct val="120600"/>
              </a:lnSpc>
              <a:spcBef>
                <a:spcPts val="345"/>
              </a:spcBef>
            </a:pPr>
            <a:r>
              <a:rPr lang="nl-NL" sz="1100" kern="0" dirty="0">
                <a:latin typeface="Arial"/>
                <a:cs typeface="Arial"/>
              </a:rPr>
              <a:t>Er is een groeiende basis van internationaal onderzoek dat het idee ondersteunt dat dialogisch onderwijs gunstig is voor het leren van studenten en andere persoonlijke ontwikkelingsresultaten. Bevindingen van het evalueren van professionele ontwikkelingsprogramma's zijn onder meer:
 Verbeterde academische prestaties van Britse basisschoolstudenten </a:t>
            </a:r>
            <a:r>
              <a:rPr lang="nl-NL" sz="1100" kern="0" dirty="0">
                <a:latin typeface="Arial"/>
                <a:cs typeface="Arial"/>
                <a:hlinkClick r:id="rId3"/>
              </a:rPr>
              <a:t>(Alexander, 2018)</a:t>
            </a:r>
            <a:r>
              <a:rPr lang="nl-NL" sz="1100" kern="0" dirty="0">
                <a:latin typeface="Arial"/>
                <a:cs typeface="Arial"/>
              </a:rPr>
              <a:t>
 verhoogde leermotivatie, waargenomen autonomie en interesse in STEM-vakken bij middelbare scholieren in Duitsland gekoppeld aan verhoogde constructieve feedback van leraren </a:t>
            </a:r>
            <a:r>
              <a:rPr lang="nl-NL" sz="1100" kern="0" dirty="0">
                <a:latin typeface="Arial"/>
                <a:cs typeface="Arial"/>
                <a:hlinkClick r:id="rId4"/>
              </a:rPr>
              <a:t>(</a:t>
            </a:r>
            <a:r>
              <a:rPr lang="nl-NL" sz="1100" kern="0" dirty="0" err="1">
                <a:latin typeface="Arial"/>
                <a:cs typeface="Arial"/>
                <a:hlinkClick r:id="rId4"/>
              </a:rPr>
              <a:t>Kiemer</a:t>
            </a:r>
            <a:r>
              <a:rPr lang="nl-NL" sz="1100" kern="0" dirty="0">
                <a:latin typeface="Arial"/>
                <a:cs typeface="Arial"/>
                <a:hlinkClick r:id="rId4"/>
              </a:rPr>
              <a:t> et al., 2015</a:t>
            </a:r>
            <a:r>
              <a:rPr lang="nl-NL" sz="1100" kern="0" dirty="0">
                <a:latin typeface="Arial"/>
                <a:cs typeface="Arial"/>
              </a:rPr>
              <a:t>).
Andere studies richten zich op de impact van 'natuurlijke variaties' in de klassikale dialoog. Bevindingen zijn onder meer:
 studenten die meer spreken met behulp van hoogwaardige redeneringen in taalkunsten behalen betere resultaten (</a:t>
            </a:r>
            <a:r>
              <a:rPr lang="nl-NL" sz="1100" kern="0" dirty="0" err="1">
                <a:latin typeface="Arial"/>
                <a:cs typeface="Arial"/>
                <a:hlinkClick r:id="rId5"/>
              </a:rPr>
              <a:t>Šeďová</a:t>
            </a:r>
            <a:r>
              <a:rPr lang="nl-NL" sz="1100" kern="0" dirty="0">
                <a:latin typeface="Arial"/>
                <a:cs typeface="Arial"/>
                <a:hlinkClick r:id="rId5"/>
              </a:rPr>
              <a:t> et al., 2019, Tsjechië</a:t>
            </a:r>
            <a:r>
              <a:rPr lang="nl-NL" sz="1100" kern="0" dirty="0">
                <a:latin typeface="Arial"/>
                <a:cs typeface="Arial"/>
              </a:rPr>
              <a:t>).  
studies van primaire wiskunde in de VS vonden dat het verstrekken van gedetailleerde en correcte verklaringen ondersteund door bewijs betrekking heeft op hogere prestaties (</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Webb et al.,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6"/>
              </a:rPr>
              <a:t>2008</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7"/>
              </a:rPr>
              <a:t>2009</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z="1100" u="sng" kern="1400" dirty="0">
                <a:solidFill>
                  <a:srgbClr val="000000"/>
                </a:solidFill>
                <a:latin typeface="Arial" panose="020B0604020202020204" pitchFamily="34" charset="0"/>
                <a:ea typeface="Times New Roman" panose="02020603050405020304" pitchFamily="18" charset="0"/>
                <a:cs typeface="Arial" panose="020B0604020202020204" pitchFamily="34" charset="0"/>
                <a:hlinkClick r:id="rId8"/>
              </a:rPr>
              <a:t>2014</a:t>
            </a:r>
            <a:r>
              <a:rPr lang="en-GB" sz="1100" kern="14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nl-NL" sz="1100" kern="0" dirty="0">
                <a:latin typeface="Arial"/>
                <a:cs typeface="Arial"/>
              </a:rPr>
              <a:t>
</a:t>
            </a:r>
            <a:endParaRPr sz="1100" kern="0" dirty="0">
              <a:latin typeface="Arial"/>
              <a:cs typeface="Arial"/>
            </a:endParaRPr>
          </a:p>
        </p:txBody>
      </p:sp>
      <p:sp>
        <p:nvSpPr>
          <p:cNvPr id="7" name="object 7"/>
          <p:cNvSpPr txBox="1"/>
          <p:nvPr/>
        </p:nvSpPr>
        <p:spPr>
          <a:xfrm>
            <a:off x="4051300" y="533816"/>
            <a:ext cx="5943600" cy="262829"/>
          </a:xfrm>
          <a:prstGeom prst="rect">
            <a:avLst/>
          </a:prstGeom>
        </p:spPr>
        <p:txBody>
          <a:bodyPr vert="horz" wrap="square" lIns="0" tIns="0" rIns="0" bIns="0" rtlCol="0">
            <a:spAutoFit/>
          </a:bodyPr>
          <a:lstStyle/>
          <a:p>
            <a:pPr marL="106680" marR="5080" indent="-94615">
              <a:lnSpc>
                <a:spcPct val="121500"/>
              </a:lnSpc>
            </a:pPr>
            <a:r>
              <a:rPr lang="nl-NL" sz="1400" b="1" kern="0" dirty="0">
                <a:latin typeface="Arial"/>
                <a:cs typeface="Arial"/>
              </a:rPr>
              <a:t>Bewijs dat de dialoog tussen leraar en student het leren bevordert</a:t>
            </a:r>
            <a:endParaRPr sz="1400" kern="0" dirty="0">
              <a:latin typeface="Arial"/>
              <a:cs typeface="Arial"/>
            </a:endParaRPr>
          </a:p>
        </p:txBody>
      </p:sp>
      <p:sp>
        <p:nvSpPr>
          <p:cNvPr id="8" name="object 8"/>
          <p:cNvSpPr/>
          <p:nvPr/>
        </p:nvSpPr>
        <p:spPr>
          <a:xfrm>
            <a:off x="5631815" y="1303019"/>
            <a:ext cx="4749165" cy="3418840"/>
          </a:xfrm>
          <a:custGeom>
            <a:avLst/>
            <a:gdLst/>
            <a:ahLst/>
            <a:cxnLst/>
            <a:rect l="l" t="t" r="r" b="b"/>
            <a:pathLst>
              <a:path w="4749165" h="3418840">
                <a:moveTo>
                  <a:pt x="0" y="0"/>
                </a:moveTo>
                <a:lnTo>
                  <a:pt x="4749027" y="0"/>
                </a:lnTo>
                <a:lnTo>
                  <a:pt x="4749027" y="3418746"/>
                </a:lnTo>
                <a:lnTo>
                  <a:pt x="0" y="3418746"/>
                </a:lnTo>
                <a:lnTo>
                  <a:pt x="0" y="0"/>
                </a:lnTo>
                <a:close/>
              </a:path>
            </a:pathLst>
          </a:custGeom>
          <a:ln w="31733">
            <a:solidFill>
              <a:srgbClr val="2791A6"/>
            </a:solidFill>
          </a:ln>
        </p:spPr>
        <p:txBody>
          <a:bodyPr wrap="square" lIns="0" tIns="0" rIns="0" bIns="0" rtlCol="0"/>
          <a:lstStyle/>
          <a:p>
            <a:endParaRPr/>
          </a:p>
        </p:txBody>
      </p:sp>
      <p:sp>
        <p:nvSpPr>
          <p:cNvPr id="9" name="object 9"/>
          <p:cNvSpPr txBox="1"/>
          <p:nvPr/>
        </p:nvSpPr>
        <p:spPr>
          <a:xfrm>
            <a:off x="5618995" y="1271509"/>
            <a:ext cx="4777105" cy="3495675"/>
          </a:xfrm>
          <a:prstGeom prst="rect">
            <a:avLst/>
          </a:prstGeom>
        </p:spPr>
        <p:txBody>
          <a:bodyPr vert="horz" wrap="square" lIns="0" tIns="45719" rIns="0" bIns="0" rtlCol="0">
            <a:spAutoFit/>
          </a:bodyPr>
          <a:lstStyle/>
          <a:p>
            <a:pPr marL="55880">
              <a:lnSpc>
                <a:spcPts val="875"/>
              </a:lnSpc>
              <a:spcBef>
                <a:spcPts val="359"/>
              </a:spcBef>
            </a:pPr>
            <a:r>
              <a:rPr sz="1650" spc="-112" baseline="20202" dirty="0">
                <a:latin typeface="Arial"/>
                <a:cs typeface="Arial"/>
              </a:rPr>
              <a:t>(</a:t>
            </a:r>
            <a:r>
              <a:rPr sz="1100" spc="-75" dirty="0">
                <a:latin typeface="Arial"/>
                <a:cs typeface="Arial"/>
              </a:rPr>
              <a:t>Wh</a:t>
            </a:r>
            <a:r>
              <a:rPr sz="1650" spc="-112" baseline="20202" dirty="0">
                <a:solidFill>
                  <a:srgbClr val="0000FF"/>
                </a:solidFill>
                <a:latin typeface="Arial"/>
                <a:cs typeface="Arial"/>
                <a:hlinkClick r:id="rId9"/>
              </a:rPr>
              <a:t>http://ti</a:t>
            </a:r>
            <a:r>
              <a:rPr sz="1100" spc="-75" dirty="0">
                <a:latin typeface="Arial"/>
                <a:cs typeface="Arial"/>
                <a:hlinkClick r:id="rId9"/>
              </a:rPr>
              <a:t>ich</a:t>
            </a:r>
            <a:r>
              <a:rPr sz="1100" spc="-75" dirty="0">
                <a:latin typeface="Arial"/>
                <a:cs typeface="Arial"/>
              </a:rPr>
              <a:t> </a:t>
            </a:r>
            <a:r>
              <a:rPr sz="1100" spc="-114" dirty="0">
                <a:latin typeface="Arial"/>
                <a:cs typeface="Arial"/>
              </a:rPr>
              <a:t>ta</a:t>
            </a:r>
            <a:r>
              <a:rPr sz="1650" spc="-172" baseline="20202" dirty="0">
                <a:solidFill>
                  <a:srgbClr val="0000FF"/>
                </a:solidFill>
                <a:latin typeface="Arial"/>
                <a:cs typeface="Arial"/>
              </a:rPr>
              <a:t>ny</a:t>
            </a:r>
            <a:r>
              <a:rPr sz="1100" spc="-114" dirty="0">
                <a:latin typeface="Arial"/>
                <a:cs typeface="Arial"/>
              </a:rPr>
              <a:t>lk </a:t>
            </a:r>
            <a:r>
              <a:rPr sz="1100" spc="-260" dirty="0">
                <a:latin typeface="Arial"/>
                <a:cs typeface="Arial"/>
              </a:rPr>
              <a:t>m</a:t>
            </a:r>
            <a:r>
              <a:rPr sz="1650" spc="-390" baseline="20202" dirty="0">
                <a:solidFill>
                  <a:srgbClr val="0000FF"/>
                </a:solidFill>
                <a:latin typeface="Arial"/>
                <a:cs typeface="Arial"/>
              </a:rPr>
              <a:t>url</a:t>
            </a:r>
            <a:r>
              <a:rPr sz="1100" spc="-260" dirty="0">
                <a:latin typeface="Arial"/>
                <a:cs typeface="Arial"/>
              </a:rPr>
              <a:t>o</a:t>
            </a:r>
            <a:r>
              <a:rPr sz="1650" spc="-390" baseline="20202" dirty="0">
                <a:solidFill>
                  <a:srgbClr val="0000FF"/>
                </a:solidFill>
                <a:latin typeface="Arial"/>
                <a:cs typeface="Arial"/>
              </a:rPr>
              <a:t>.</a:t>
            </a:r>
            <a:r>
              <a:rPr sz="1100" spc="-260" dirty="0">
                <a:latin typeface="Arial"/>
                <a:cs typeface="Arial"/>
              </a:rPr>
              <a:t>v</a:t>
            </a:r>
            <a:r>
              <a:rPr sz="1650" spc="-390" baseline="20202" dirty="0">
                <a:solidFill>
                  <a:srgbClr val="0000FF"/>
                </a:solidFill>
                <a:latin typeface="Arial"/>
                <a:cs typeface="Arial"/>
              </a:rPr>
              <a:t>com</a:t>
            </a:r>
            <a:r>
              <a:rPr sz="1100" spc="-260" dirty="0">
                <a:latin typeface="Arial"/>
                <a:cs typeface="Arial"/>
              </a:rPr>
              <a:t>es      </a:t>
            </a:r>
            <a:r>
              <a:rPr sz="1100" spc="-220" dirty="0">
                <a:latin typeface="Arial"/>
                <a:cs typeface="Arial"/>
              </a:rPr>
              <a:t>a</a:t>
            </a:r>
            <a:r>
              <a:rPr sz="1650" spc="-330" baseline="20202" dirty="0">
                <a:solidFill>
                  <a:srgbClr val="0000FF"/>
                </a:solidFill>
                <a:latin typeface="Arial"/>
                <a:cs typeface="Arial"/>
              </a:rPr>
              <a:t>/ESR</a:t>
            </a:r>
            <a:r>
              <a:rPr sz="1100" spc="-220" dirty="0">
                <a:latin typeface="Arial"/>
                <a:cs typeface="Arial"/>
              </a:rPr>
              <a:t>re   </a:t>
            </a:r>
            <a:r>
              <a:rPr sz="1100" spc="-145" dirty="0">
                <a:latin typeface="Arial"/>
                <a:cs typeface="Arial"/>
              </a:rPr>
              <a:t>st</a:t>
            </a:r>
            <a:r>
              <a:rPr sz="1650" spc="-217" baseline="20202" dirty="0">
                <a:solidFill>
                  <a:srgbClr val="0000FF"/>
                </a:solidFill>
                <a:latin typeface="Arial"/>
                <a:cs typeface="Arial"/>
              </a:rPr>
              <a:t>Cdi</a:t>
            </a:r>
            <a:r>
              <a:rPr sz="1100" spc="-145" dirty="0">
                <a:latin typeface="Arial"/>
                <a:cs typeface="Arial"/>
              </a:rPr>
              <a:t>ron</a:t>
            </a:r>
            <a:r>
              <a:rPr sz="1650" spc="-217" baseline="20202" dirty="0">
                <a:solidFill>
                  <a:srgbClr val="0000FF"/>
                </a:solidFill>
                <a:latin typeface="Arial"/>
                <a:cs typeface="Arial"/>
              </a:rPr>
              <a:t>al</a:t>
            </a:r>
            <a:r>
              <a:rPr sz="1100" spc="-145" dirty="0">
                <a:latin typeface="Arial"/>
                <a:cs typeface="Arial"/>
              </a:rPr>
              <a:t>g</a:t>
            </a:r>
            <a:r>
              <a:rPr sz="1650" spc="-217" baseline="20202" dirty="0">
                <a:solidFill>
                  <a:srgbClr val="0000FF"/>
                </a:solidFill>
                <a:latin typeface="Arial"/>
                <a:cs typeface="Arial"/>
              </a:rPr>
              <a:t>og</a:t>
            </a:r>
            <a:r>
              <a:rPr sz="1100" spc="-145" dirty="0">
                <a:latin typeface="Arial"/>
                <a:cs typeface="Arial"/>
              </a:rPr>
              <a:t>ly  </a:t>
            </a:r>
            <a:r>
              <a:rPr sz="1100" spc="-160" dirty="0">
                <a:latin typeface="Arial"/>
                <a:cs typeface="Arial"/>
              </a:rPr>
              <a:t>a</a:t>
            </a:r>
            <a:r>
              <a:rPr sz="1650" spc="-240" baseline="20202" dirty="0">
                <a:solidFill>
                  <a:srgbClr val="0000FF"/>
                </a:solidFill>
                <a:latin typeface="Arial"/>
                <a:cs typeface="Arial"/>
              </a:rPr>
              <a:t>ue</a:t>
            </a:r>
            <a:r>
              <a:rPr sz="1100" spc="-160" dirty="0">
                <a:latin typeface="Arial"/>
                <a:cs typeface="Arial"/>
              </a:rPr>
              <a:t>ss</a:t>
            </a:r>
            <a:r>
              <a:rPr sz="1650" spc="-240" baseline="20202" dirty="0">
                <a:latin typeface="Arial"/>
                <a:cs typeface="Arial"/>
              </a:rPr>
              <a:t>).</a:t>
            </a:r>
            <a:r>
              <a:rPr sz="1100" spc="-160" dirty="0">
                <a:latin typeface="Arial"/>
                <a:cs typeface="Arial"/>
              </a:rPr>
              <a:t>ociated  </a:t>
            </a:r>
            <a:r>
              <a:rPr sz="1100" spc="5" dirty="0">
                <a:latin typeface="Arial"/>
                <a:cs typeface="Arial"/>
              </a:rPr>
              <a:t>with </a:t>
            </a:r>
            <a:r>
              <a:rPr sz="1100" spc="-40" dirty="0">
                <a:latin typeface="Arial"/>
                <a:cs typeface="Arial"/>
              </a:rPr>
              <a:t>learning</a:t>
            </a:r>
            <a:r>
              <a:rPr sz="1100" spc="-55" dirty="0">
                <a:latin typeface="Arial"/>
                <a:cs typeface="Arial"/>
              </a:rPr>
              <a:t> </a:t>
            </a:r>
            <a:r>
              <a:rPr sz="1100" spc="-75" dirty="0">
                <a:latin typeface="Arial"/>
                <a:cs typeface="Arial"/>
              </a:rPr>
              <a:t>gains?</a:t>
            </a:r>
            <a:endParaRPr sz="1100">
              <a:latin typeface="Arial"/>
              <a:cs typeface="Arial"/>
            </a:endParaRPr>
          </a:p>
          <a:p>
            <a:pPr marL="55880">
              <a:lnSpc>
                <a:spcPts val="840"/>
              </a:lnSpc>
            </a:pPr>
            <a:r>
              <a:rPr sz="1650" spc="-345" baseline="-20202" dirty="0">
                <a:latin typeface="Arial"/>
                <a:cs typeface="Arial"/>
              </a:rPr>
              <a:t>·</a:t>
            </a:r>
            <a:r>
              <a:rPr sz="1100" spc="-229" dirty="0">
                <a:latin typeface="Arial"/>
                <a:cs typeface="Arial"/>
              </a:rPr>
              <a:t>·              </a:t>
            </a:r>
            <a:r>
              <a:rPr sz="1650" b="1" spc="-277" baseline="-20202" dirty="0">
                <a:latin typeface="Arial"/>
                <a:cs typeface="Arial"/>
              </a:rPr>
              <a:t>in</a:t>
            </a:r>
            <a:r>
              <a:rPr sz="1100" b="1" spc="-185" dirty="0">
                <a:latin typeface="Arial"/>
                <a:cs typeface="Arial"/>
              </a:rPr>
              <a:t>bui</a:t>
            </a:r>
            <a:r>
              <a:rPr sz="1650" b="1" spc="-277" baseline="-20202" dirty="0">
                <a:latin typeface="Arial"/>
                <a:cs typeface="Arial"/>
              </a:rPr>
              <a:t>vita</a:t>
            </a:r>
            <a:r>
              <a:rPr sz="1100" b="1" spc="-185" dirty="0">
                <a:latin typeface="Arial"/>
                <a:cs typeface="Arial"/>
              </a:rPr>
              <a:t>ldi</a:t>
            </a:r>
            <a:r>
              <a:rPr sz="1650" b="1" spc="-277" baseline="-20202" dirty="0">
                <a:latin typeface="Arial"/>
                <a:cs typeface="Arial"/>
              </a:rPr>
              <a:t>tio</a:t>
            </a:r>
            <a:r>
              <a:rPr sz="1100" b="1" spc="-185" dirty="0">
                <a:latin typeface="Arial"/>
                <a:cs typeface="Arial"/>
              </a:rPr>
              <a:t>ng </a:t>
            </a:r>
            <a:r>
              <a:rPr sz="1650" b="1" spc="-555" baseline="-20202" dirty="0">
                <a:latin typeface="Arial"/>
                <a:cs typeface="Arial"/>
              </a:rPr>
              <a:t>n</a:t>
            </a:r>
            <a:r>
              <a:rPr sz="1100" b="1" spc="-370" dirty="0">
                <a:latin typeface="Arial"/>
                <a:cs typeface="Arial"/>
              </a:rPr>
              <a:t>on</a:t>
            </a:r>
            <a:r>
              <a:rPr sz="1650" b="1" spc="-555" baseline="-20202" dirty="0">
                <a:latin typeface="Arial"/>
                <a:cs typeface="Arial"/>
              </a:rPr>
              <a:t>s</a:t>
            </a:r>
            <a:r>
              <a:rPr sz="1650" b="1" spc="-67" baseline="-20202" dirty="0">
                <a:latin typeface="Arial"/>
                <a:cs typeface="Arial"/>
              </a:rPr>
              <a:t> </a:t>
            </a:r>
            <a:r>
              <a:rPr sz="1650" b="1" spc="-352" baseline="-20202" dirty="0">
                <a:latin typeface="Arial"/>
                <a:cs typeface="Arial"/>
              </a:rPr>
              <a:t>to</a:t>
            </a:r>
            <a:r>
              <a:rPr sz="1100" b="1" spc="-235" dirty="0">
                <a:latin typeface="Arial"/>
                <a:cs typeface="Arial"/>
              </a:rPr>
              <a:t>ide</a:t>
            </a:r>
            <a:r>
              <a:rPr sz="1650" b="1" spc="-352" baseline="-20202" dirty="0">
                <a:latin typeface="Arial"/>
                <a:cs typeface="Arial"/>
              </a:rPr>
              <a:t>b</a:t>
            </a:r>
            <a:r>
              <a:rPr sz="1100" b="1" spc="-235" dirty="0">
                <a:latin typeface="Arial"/>
                <a:cs typeface="Arial"/>
              </a:rPr>
              <a:t>as</a:t>
            </a:r>
            <a:r>
              <a:rPr sz="1650" b="1" spc="-352" baseline="-20202" dirty="0">
                <a:latin typeface="Arial"/>
                <a:cs typeface="Arial"/>
              </a:rPr>
              <a:t>uild</a:t>
            </a:r>
            <a:r>
              <a:rPr sz="1100" spc="-235" dirty="0">
                <a:latin typeface="Arial"/>
                <a:cs typeface="Arial"/>
              </a:rPr>
              <a:t>is   </a:t>
            </a:r>
            <a:r>
              <a:rPr sz="1650" b="1" spc="-390" baseline="-20202" dirty="0">
                <a:latin typeface="Arial"/>
                <a:cs typeface="Arial"/>
              </a:rPr>
              <a:t>o</a:t>
            </a:r>
            <a:r>
              <a:rPr sz="1100" spc="-260" dirty="0">
                <a:latin typeface="Arial"/>
                <a:cs typeface="Arial"/>
              </a:rPr>
              <a:t>p</a:t>
            </a:r>
            <a:r>
              <a:rPr sz="1650" b="1" spc="-390" baseline="-20202" dirty="0">
                <a:latin typeface="Arial"/>
                <a:cs typeface="Arial"/>
              </a:rPr>
              <a:t>n</a:t>
            </a:r>
            <a:r>
              <a:rPr sz="1100" spc="-260" dirty="0">
                <a:latin typeface="Arial"/>
                <a:cs typeface="Arial"/>
              </a:rPr>
              <a:t>ar</a:t>
            </a:r>
            <a:r>
              <a:rPr sz="1650" b="1" spc="-390" baseline="-20202" dirty="0">
                <a:latin typeface="Arial"/>
                <a:cs typeface="Arial"/>
              </a:rPr>
              <a:t>id</a:t>
            </a:r>
            <a:r>
              <a:rPr sz="1100" spc="-260" dirty="0">
                <a:latin typeface="Arial"/>
                <a:cs typeface="Arial"/>
              </a:rPr>
              <a:t>tic</a:t>
            </a:r>
            <a:r>
              <a:rPr sz="1650" b="1" spc="-390" baseline="-20202" dirty="0">
                <a:latin typeface="Arial"/>
                <a:cs typeface="Arial"/>
              </a:rPr>
              <a:t>ea</a:t>
            </a:r>
            <a:r>
              <a:rPr sz="1100" spc="-260" dirty="0">
                <a:latin typeface="Arial"/>
                <a:cs typeface="Arial"/>
              </a:rPr>
              <a:t>ula</a:t>
            </a:r>
            <a:r>
              <a:rPr sz="1650" b="1" spc="-390" baseline="-20202" dirty="0">
                <a:latin typeface="Arial"/>
                <a:cs typeface="Arial"/>
              </a:rPr>
              <a:t>s    </a:t>
            </a:r>
            <a:r>
              <a:rPr sz="1100" spc="-15" dirty="0">
                <a:latin typeface="Arial"/>
                <a:cs typeface="Arial"/>
              </a:rPr>
              <a:t>rly</a:t>
            </a:r>
            <a:r>
              <a:rPr sz="1100" spc="-70" dirty="0">
                <a:latin typeface="Arial"/>
                <a:cs typeface="Arial"/>
              </a:rPr>
              <a:t> </a:t>
            </a:r>
            <a:r>
              <a:rPr sz="1100" spc="-15" dirty="0">
                <a:latin typeface="Arial"/>
                <a:cs typeface="Arial"/>
              </a:rPr>
              <a:t>important</a:t>
            </a:r>
            <a:endParaRPr sz="1100">
              <a:latin typeface="Arial"/>
              <a:cs typeface="Arial"/>
            </a:endParaRPr>
          </a:p>
          <a:p>
            <a:pPr marL="55244" marR="73025">
              <a:lnSpc>
                <a:spcPts val="1080"/>
              </a:lnSpc>
              <a:spcBef>
                <a:spcPts val="200"/>
              </a:spcBef>
              <a:tabLst>
                <a:tab pos="3750310" algn="l"/>
              </a:tabLst>
            </a:pPr>
            <a:r>
              <a:rPr sz="1650" spc="-412" baseline="-5050" dirty="0">
                <a:latin typeface="Arial"/>
                <a:cs typeface="Arial"/>
              </a:rPr>
              <a:t>wh</a:t>
            </a:r>
            <a:r>
              <a:rPr sz="1650" spc="-412" baseline="20202" dirty="0">
                <a:latin typeface="Arial"/>
                <a:cs typeface="Arial"/>
              </a:rPr>
              <a:t>·</a:t>
            </a:r>
            <a:r>
              <a:rPr sz="1100" spc="-275" dirty="0">
                <a:latin typeface="Arial"/>
                <a:cs typeface="Arial"/>
              </a:rPr>
              <a:t>The</a:t>
            </a:r>
            <a:r>
              <a:rPr sz="1650" b="1" spc="-412" baseline="20202" dirty="0">
                <a:latin typeface="Arial"/>
                <a:cs typeface="Arial"/>
              </a:rPr>
              <a:t>ch</a:t>
            </a:r>
            <a:r>
              <a:rPr sz="1650" spc="-412" baseline="-5050" dirty="0">
                <a:latin typeface="Arial"/>
                <a:cs typeface="Arial"/>
              </a:rPr>
              <a:t>ic</a:t>
            </a:r>
            <a:r>
              <a:rPr sz="1100" spc="-275" dirty="0">
                <a:latin typeface="Arial"/>
                <a:cs typeface="Arial"/>
              </a:rPr>
              <a:t>se</a:t>
            </a:r>
            <a:r>
              <a:rPr sz="1650" spc="-412" baseline="-5050" dirty="0">
                <a:latin typeface="Arial"/>
                <a:cs typeface="Arial"/>
              </a:rPr>
              <a:t>h</a:t>
            </a:r>
            <a:r>
              <a:rPr sz="1650" b="1" spc="-412" baseline="20202" dirty="0">
                <a:latin typeface="Arial"/>
                <a:cs typeface="Arial"/>
              </a:rPr>
              <a:t>allen</a:t>
            </a:r>
            <a:r>
              <a:rPr sz="1650" spc="-412" baseline="-5050" dirty="0">
                <a:latin typeface="Arial"/>
                <a:cs typeface="Arial"/>
              </a:rPr>
              <a:t>t</a:t>
            </a:r>
            <a:r>
              <a:rPr sz="1100" spc="-275" dirty="0">
                <a:latin typeface="Arial"/>
                <a:cs typeface="Arial"/>
              </a:rPr>
              <a:t>tal</a:t>
            </a:r>
            <a:r>
              <a:rPr sz="1650" spc="-412" baseline="-5050" dirty="0">
                <a:latin typeface="Arial"/>
                <a:cs typeface="Arial"/>
              </a:rPr>
              <a:t>hes</a:t>
            </a:r>
            <a:r>
              <a:rPr sz="1100" spc="-275" dirty="0">
                <a:latin typeface="Arial"/>
                <a:cs typeface="Arial"/>
              </a:rPr>
              <a:t>k</a:t>
            </a:r>
            <a:r>
              <a:rPr sz="1650" b="1" spc="-412" baseline="20202" dirty="0">
                <a:latin typeface="Arial"/>
                <a:cs typeface="Arial"/>
              </a:rPr>
              <a:t>g</a:t>
            </a:r>
            <a:r>
              <a:rPr sz="1650" spc="-412" baseline="-5050" dirty="0">
                <a:latin typeface="Arial"/>
                <a:cs typeface="Arial"/>
              </a:rPr>
              <a:t>e</a:t>
            </a:r>
            <a:r>
              <a:rPr sz="1650" b="1" spc="-412" baseline="20202" dirty="0">
                <a:latin typeface="Arial"/>
                <a:cs typeface="Arial"/>
              </a:rPr>
              <a:t>in</a:t>
            </a:r>
            <a:r>
              <a:rPr sz="1100" spc="-275" dirty="0">
                <a:latin typeface="Arial"/>
                <a:cs typeface="Arial"/>
              </a:rPr>
              <a:t>m</a:t>
            </a:r>
            <a:r>
              <a:rPr sz="1650" spc="-412" baseline="-5050" dirty="0">
                <a:latin typeface="Arial"/>
                <a:cs typeface="Arial"/>
              </a:rPr>
              <a:t>e</a:t>
            </a:r>
            <a:r>
              <a:rPr sz="1650" b="1" spc="-412" baseline="20202" dirty="0">
                <a:latin typeface="Arial"/>
                <a:cs typeface="Arial"/>
              </a:rPr>
              <a:t>g</a:t>
            </a:r>
            <a:r>
              <a:rPr sz="1100" spc="-275" dirty="0">
                <a:latin typeface="Arial"/>
                <a:cs typeface="Arial"/>
              </a:rPr>
              <a:t>ov</a:t>
            </a:r>
            <a:r>
              <a:rPr sz="1650" spc="-412" baseline="-5050" dirty="0">
                <a:latin typeface="Arial"/>
                <a:cs typeface="Arial"/>
              </a:rPr>
              <a:t>le</a:t>
            </a:r>
            <a:r>
              <a:rPr sz="1650" b="1" spc="-412" baseline="20202" dirty="0">
                <a:latin typeface="Arial"/>
                <a:cs typeface="Arial"/>
              </a:rPr>
              <a:t>a</a:t>
            </a:r>
            <a:r>
              <a:rPr sz="1650" spc="-412" baseline="-5050" dirty="0">
                <a:latin typeface="Arial"/>
                <a:cs typeface="Arial"/>
              </a:rPr>
              <a:t>me</a:t>
            </a:r>
            <a:r>
              <a:rPr sz="1100" spc="-275" dirty="0">
                <a:latin typeface="Arial"/>
                <a:cs typeface="Arial"/>
              </a:rPr>
              <a:t>e</a:t>
            </a:r>
            <a:r>
              <a:rPr sz="1650" b="1" spc="-412" baseline="20202" dirty="0">
                <a:latin typeface="Arial"/>
                <a:cs typeface="Arial"/>
              </a:rPr>
              <a:t>n</a:t>
            </a:r>
            <a:r>
              <a:rPr sz="1100" spc="-275" dirty="0">
                <a:latin typeface="Arial"/>
                <a:cs typeface="Arial"/>
              </a:rPr>
              <a:t>s</a:t>
            </a:r>
            <a:r>
              <a:rPr sz="1650" b="1" spc="-412" baseline="20202" dirty="0">
                <a:latin typeface="Arial"/>
                <a:cs typeface="Arial"/>
              </a:rPr>
              <a:t>d</a:t>
            </a:r>
            <a:r>
              <a:rPr sz="1650" spc="-412" baseline="-5050" dirty="0">
                <a:latin typeface="Arial"/>
                <a:cs typeface="Arial"/>
              </a:rPr>
              <a:t>n</a:t>
            </a:r>
            <a:r>
              <a:rPr sz="1100" spc="-275" dirty="0">
                <a:latin typeface="Arial"/>
                <a:cs typeface="Arial"/>
              </a:rPr>
              <a:t>ne</a:t>
            </a:r>
            <a:r>
              <a:rPr sz="1650" b="1" spc="-412" baseline="20202" dirty="0">
                <a:latin typeface="Arial"/>
                <a:cs typeface="Arial"/>
              </a:rPr>
              <a:t>q</a:t>
            </a:r>
            <a:r>
              <a:rPr sz="1650" spc="-412" baseline="-5050" dirty="0">
                <a:latin typeface="Arial"/>
                <a:cs typeface="Arial"/>
              </a:rPr>
              <a:t>t</a:t>
            </a:r>
            <a:r>
              <a:rPr sz="1650" b="1" spc="-412" baseline="20202" dirty="0">
                <a:latin typeface="Arial"/>
                <a:cs typeface="Arial"/>
              </a:rPr>
              <a:t>u</a:t>
            </a:r>
            <a:r>
              <a:rPr sz="1650" spc="-412" baseline="-5050" dirty="0">
                <a:latin typeface="Arial"/>
                <a:cs typeface="Arial"/>
              </a:rPr>
              <a:t>s</a:t>
            </a:r>
            <a:r>
              <a:rPr sz="1100" spc="-275" dirty="0">
                <a:latin typeface="Arial"/>
                <a:cs typeface="Arial"/>
              </a:rPr>
              <a:t>e</a:t>
            </a:r>
            <a:r>
              <a:rPr sz="1650" b="1" spc="-412" baseline="20202" dirty="0">
                <a:latin typeface="Arial"/>
                <a:cs typeface="Arial"/>
              </a:rPr>
              <a:t>est</a:t>
            </a:r>
            <a:r>
              <a:rPr sz="1650" spc="-412" baseline="-5050" dirty="0">
                <a:latin typeface="Arial"/>
                <a:cs typeface="Arial"/>
              </a:rPr>
              <a:t>a</a:t>
            </a:r>
            <a:r>
              <a:rPr sz="1100" spc="-275" dirty="0">
                <a:latin typeface="Arial"/>
                <a:cs typeface="Arial"/>
              </a:rPr>
              <a:t>d</a:t>
            </a:r>
            <a:r>
              <a:rPr sz="1650" spc="-412" baseline="-5050" dirty="0">
                <a:latin typeface="Arial"/>
                <a:cs typeface="Arial"/>
              </a:rPr>
              <a:t>re</a:t>
            </a:r>
            <a:r>
              <a:rPr sz="1100" spc="-275" dirty="0">
                <a:latin typeface="Arial"/>
                <a:cs typeface="Arial"/>
              </a:rPr>
              <a:t>to</a:t>
            </a:r>
            <a:r>
              <a:rPr sz="1650" b="1" spc="-412" baseline="20202" dirty="0">
                <a:latin typeface="Arial"/>
                <a:cs typeface="Arial"/>
              </a:rPr>
              <a:t>io</a:t>
            </a:r>
            <a:r>
              <a:rPr sz="1650" spc="-412" baseline="-5050" dirty="0">
                <a:latin typeface="Arial"/>
                <a:cs typeface="Arial"/>
              </a:rPr>
              <a:t>fo</a:t>
            </a:r>
            <a:r>
              <a:rPr sz="1650" b="1" spc="-412" baseline="20202" dirty="0">
                <a:latin typeface="Arial"/>
                <a:cs typeface="Arial"/>
              </a:rPr>
              <a:t>n</a:t>
            </a:r>
            <a:r>
              <a:rPr sz="1100" spc="-275" dirty="0">
                <a:latin typeface="Arial"/>
                <a:cs typeface="Arial"/>
              </a:rPr>
              <a:t>happe</a:t>
            </a:r>
            <a:r>
              <a:rPr sz="1650" spc="-412" baseline="-5050" dirty="0">
                <a:latin typeface="Arial"/>
                <a:cs typeface="Arial"/>
              </a:rPr>
              <a:t>u</a:t>
            </a:r>
            <a:r>
              <a:rPr sz="1650" b="1" spc="-412" baseline="20202" dirty="0">
                <a:latin typeface="Arial"/>
                <a:cs typeface="Arial"/>
              </a:rPr>
              <a:t>in</a:t>
            </a:r>
            <a:r>
              <a:rPr sz="1650" spc="-412" baseline="-5050" dirty="0">
                <a:latin typeface="Arial"/>
                <a:cs typeface="Arial"/>
              </a:rPr>
              <a:t>n</a:t>
            </a:r>
            <a:r>
              <a:rPr sz="1650" b="1" spc="-412" baseline="20202" dirty="0">
                <a:latin typeface="Arial"/>
                <a:cs typeface="Arial"/>
              </a:rPr>
              <a:t>g</a:t>
            </a:r>
            <a:r>
              <a:rPr sz="1650" spc="-412" baseline="-5050" dirty="0">
                <a:latin typeface="Arial"/>
                <a:cs typeface="Arial"/>
              </a:rPr>
              <a:t>d</a:t>
            </a:r>
            <a:r>
              <a:rPr sz="1650" b="1" spc="-412" baseline="20202" dirty="0">
                <a:latin typeface="Arial"/>
                <a:cs typeface="Arial"/>
              </a:rPr>
              <a:t>o</a:t>
            </a:r>
            <a:r>
              <a:rPr sz="1650" spc="-412" baseline="-5050" dirty="0">
                <a:latin typeface="Arial"/>
                <a:cs typeface="Arial"/>
              </a:rPr>
              <a:t>: </a:t>
            </a:r>
            <a:r>
              <a:rPr sz="1650" b="1" spc="-217" baseline="20202" dirty="0">
                <a:latin typeface="Arial"/>
                <a:cs typeface="Arial"/>
              </a:rPr>
              <a:t>th</a:t>
            </a:r>
            <a:r>
              <a:rPr sz="1100" spc="-145" dirty="0">
                <a:latin typeface="Arial"/>
                <a:cs typeface="Arial"/>
              </a:rPr>
              <a:t>n</a:t>
            </a:r>
            <a:r>
              <a:rPr sz="1650" b="1" spc="-217" baseline="20202" dirty="0">
                <a:latin typeface="Arial"/>
                <a:cs typeface="Arial"/>
              </a:rPr>
              <a:t>ers’</a:t>
            </a:r>
            <a:r>
              <a:rPr sz="1100" spc="-145" dirty="0">
                <a:latin typeface="Arial"/>
                <a:cs typeface="Arial"/>
              </a:rPr>
              <a:t>in </a:t>
            </a:r>
            <a:r>
              <a:rPr sz="1100" spc="-185" dirty="0">
                <a:latin typeface="Arial"/>
                <a:cs typeface="Arial"/>
              </a:rPr>
              <a:t>the</a:t>
            </a:r>
            <a:r>
              <a:rPr sz="1650" b="1" spc="-277" baseline="20202" dirty="0">
                <a:latin typeface="Arial"/>
                <a:cs typeface="Arial"/>
              </a:rPr>
              <a:t>view</a:t>
            </a:r>
            <a:r>
              <a:rPr sz="1100" spc="-185" dirty="0">
                <a:latin typeface="Arial"/>
                <a:cs typeface="Arial"/>
              </a:rPr>
              <a:t>conte</a:t>
            </a:r>
            <a:r>
              <a:rPr sz="1650" b="1" spc="-277" baseline="20202" dirty="0">
                <a:latin typeface="Arial"/>
                <a:cs typeface="Arial"/>
              </a:rPr>
              <a:t>s  </a:t>
            </a:r>
            <a:r>
              <a:rPr sz="1650" b="1" spc="-434" baseline="20202" dirty="0">
                <a:latin typeface="Arial"/>
                <a:cs typeface="Arial"/>
              </a:rPr>
              <a:t>resp</a:t>
            </a:r>
            <a:r>
              <a:rPr sz="1100" spc="-290" dirty="0">
                <a:latin typeface="Arial"/>
                <a:cs typeface="Arial"/>
              </a:rPr>
              <a:t>xt</a:t>
            </a:r>
            <a:r>
              <a:rPr sz="1650" b="1" spc="-434" baseline="20202" dirty="0">
                <a:latin typeface="Arial"/>
                <a:cs typeface="Arial"/>
              </a:rPr>
              <a:t>ect</a:t>
            </a:r>
            <a:r>
              <a:rPr sz="1100" spc="-290" dirty="0">
                <a:latin typeface="Arial"/>
                <a:cs typeface="Arial"/>
              </a:rPr>
              <a:t>of</a:t>
            </a:r>
            <a:r>
              <a:rPr sz="1650" b="1" spc="-434" baseline="20202" dirty="0">
                <a:latin typeface="Arial"/>
                <a:cs typeface="Arial"/>
              </a:rPr>
              <a:t>fu</a:t>
            </a:r>
            <a:r>
              <a:rPr sz="1100" spc="-290" dirty="0">
                <a:latin typeface="Arial"/>
                <a:cs typeface="Arial"/>
              </a:rPr>
              <a:t>a</a:t>
            </a:r>
            <a:r>
              <a:rPr sz="1650" b="1" spc="-434" baseline="20202" dirty="0">
                <a:latin typeface="Arial"/>
                <a:cs typeface="Arial"/>
              </a:rPr>
              <a:t>lly</a:t>
            </a:r>
            <a:r>
              <a:rPr sz="1100" spc="-290" dirty="0">
                <a:latin typeface="Arial"/>
                <a:cs typeface="Arial"/>
              </a:rPr>
              <a:t>supporti</a:t>
            </a:r>
            <a:r>
              <a:rPr sz="1650" spc="-434" baseline="20202" dirty="0">
                <a:latin typeface="Arial"/>
                <a:cs typeface="Arial"/>
              </a:rPr>
              <a:t>*	</a:t>
            </a:r>
            <a:r>
              <a:rPr sz="1100" spc="-60" dirty="0">
                <a:latin typeface="Arial"/>
                <a:cs typeface="Arial"/>
              </a:rPr>
              <a:t>ve</a:t>
            </a:r>
            <a:r>
              <a:rPr sz="1100" spc="20" dirty="0">
                <a:latin typeface="Arial"/>
                <a:cs typeface="Arial"/>
              </a:rPr>
              <a:t> </a:t>
            </a:r>
            <a:r>
              <a:rPr sz="1100" spc="-55" dirty="0">
                <a:latin typeface="Arial"/>
                <a:cs typeface="Arial"/>
              </a:rPr>
              <a:t>classroom,</a:t>
            </a:r>
            <a:r>
              <a:rPr sz="1100" spc="20" dirty="0">
                <a:latin typeface="Arial"/>
                <a:cs typeface="Arial"/>
              </a:rPr>
              <a:t> </a:t>
            </a:r>
            <a:r>
              <a:rPr sz="1100" spc="-15" dirty="0">
                <a:latin typeface="Arial"/>
                <a:cs typeface="Arial"/>
              </a:rPr>
              <a:t>in </a:t>
            </a:r>
            <a:r>
              <a:rPr sz="1100" spc="-20" dirty="0">
                <a:latin typeface="Arial"/>
                <a:cs typeface="Arial"/>
              </a:rPr>
              <a:t> </a:t>
            </a:r>
            <a:r>
              <a:rPr sz="1650" spc="-307" baseline="-5050" dirty="0">
                <a:latin typeface="Arial"/>
                <a:cs typeface="Arial"/>
              </a:rPr>
              <a:t>wi</a:t>
            </a:r>
            <a:r>
              <a:rPr sz="1100" spc="-204" dirty="0">
                <a:latin typeface="Arial"/>
                <a:cs typeface="Arial"/>
              </a:rPr>
              <a:t>·</a:t>
            </a:r>
            <a:r>
              <a:rPr sz="1650" spc="-307" baseline="20202" dirty="0">
                <a:latin typeface="Arial"/>
                <a:cs typeface="Arial"/>
              </a:rPr>
              <a:t>and</a:t>
            </a:r>
            <a:r>
              <a:rPr sz="1650" spc="-307" baseline="27777" dirty="0">
                <a:latin typeface="Arial"/>
                <a:cs typeface="Arial"/>
              </a:rPr>
              <a:t>· </a:t>
            </a:r>
            <a:r>
              <a:rPr sz="1650" spc="-337" baseline="-5050" dirty="0">
                <a:latin typeface="Arial"/>
                <a:cs typeface="Arial"/>
              </a:rPr>
              <a:t>t</a:t>
            </a:r>
            <a:r>
              <a:rPr sz="1650" spc="-337" baseline="27777" dirty="0">
                <a:latin typeface="Arial"/>
                <a:cs typeface="Arial"/>
              </a:rPr>
              <a:t>acti</a:t>
            </a:r>
            <a:r>
              <a:rPr sz="1100" spc="-225" dirty="0">
                <a:latin typeface="Arial"/>
                <a:cs typeface="Arial"/>
              </a:rPr>
              <a:t>ex</a:t>
            </a:r>
            <a:r>
              <a:rPr sz="1650" spc="-337" baseline="-5050" dirty="0">
                <a:latin typeface="Arial"/>
                <a:cs typeface="Arial"/>
              </a:rPr>
              <a:t>h</a:t>
            </a:r>
            <a:r>
              <a:rPr sz="1650" spc="-337" baseline="20202" dirty="0">
                <a:latin typeface="Arial"/>
                <a:cs typeface="Arial"/>
              </a:rPr>
              <a:t>e</a:t>
            </a:r>
            <a:r>
              <a:rPr sz="1650" spc="-337" baseline="-5050" dirty="0">
                <a:latin typeface="Arial"/>
                <a:cs typeface="Arial"/>
              </a:rPr>
              <a:t>s</a:t>
            </a:r>
            <a:r>
              <a:rPr sz="1100" spc="-225" dirty="0">
                <a:latin typeface="Arial"/>
                <a:cs typeface="Arial"/>
              </a:rPr>
              <a:t>p</a:t>
            </a:r>
            <a:r>
              <a:rPr sz="1650" spc="-337" baseline="20202" dirty="0">
                <a:latin typeface="Arial"/>
                <a:cs typeface="Arial"/>
              </a:rPr>
              <a:t>nga</a:t>
            </a:r>
            <a:r>
              <a:rPr sz="1650" spc="-337" baseline="-5050" dirty="0">
                <a:latin typeface="Arial"/>
                <a:cs typeface="Arial"/>
              </a:rPr>
              <a:t>t</a:t>
            </a:r>
            <a:r>
              <a:rPr sz="1650" spc="-337" baseline="27777" dirty="0">
                <a:latin typeface="Arial"/>
                <a:cs typeface="Arial"/>
              </a:rPr>
              <a:t>ve</a:t>
            </a:r>
            <a:r>
              <a:rPr sz="1100" spc="-225" dirty="0">
                <a:latin typeface="Arial"/>
                <a:cs typeface="Arial"/>
              </a:rPr>
              <a:t>l</a:t>
            </a:r>
            <a:r>
              <a:rPr sz="1650" spc="-337" baseline="-5050" dirty="0">
                <a:latin typeface="Arial"/>
                <a:cs typeface="Arial"/>
              </a:rPr>
              <a:t>u</a:t>
            </a:r>
            <a:r>
              <a:rPr sz="1100" spc="-225" dirty="0">
                <a:latin typeface="Arial"/>
                <a:cs typeface="Arial"/>
              </a:rPr>
              <a:t>ic</a:t>
            </a:r>
            <a:r>
              <a:rPr sz="1650" spc="-337" baseline="-5050" dirty="0">
                <a:latin typeface="Arial"/>
                <a:cs typeface="Arial"/>
              </a:rPr>
              <a:t>d</a:t>
            </a:r>
            <a:r>
              <a:rPr sz="1100" spc="-225" dirty="0">
                <a:latin typeface="Arial"/>
                <a:cs typeface="Arial"/>
              </a:rPr>
              <a:t>i</a:t>
            </a:r>
            <a:r>
              <a:rPr sz="1650" spc="-337" baseline="20202" dirty="0">
                <a:latin typeface="Arial"/>
                <a:cs typeface="Arial"/>
              </a:rPr>
              <a:t>ge</a:t>
            </a:r>
            <a:r>
              <a:rPr sz="1100" spc="-225" dirty="0">
                <a:latin typeface="Arial"/>
                <a:cs typeface="Arial"/>
              </a:rPr>
              <a:t>t</a:t>
            </a:r>
            <a:r>
              <a:rPr sz="1650" spc="-337" baseline="-5050" dirty="0">
                <a:latin typeface="Arial"/>
                <a:cs typeface="Arial"/>
              </a:rPr>
              <a:t>e</a:t>
            </a:r>
            <a:r>
              <a:rPr sz="1650" spc="-337" baseline="27777" dirty="0">
                <a:latin typeface="Arial"/>
                <a:cs typeface="Arial"/>
              </a:rPr>
              <a:t>stude</a:t>
            </a:r>
            <a:r>
              <a:rPr sz="1650" spc="-337" baseline="-5050" dirty="0">
                <a:latin typeface="Arial"/>
                <a:cs typeface="Arial"/>
              </a:rPr>
              <a:t>n</a:t>
            </a:r>
            <a:r>
              <a:rPr sz="1100" spc="-225" dirty="0">
                <a:latin typeface="Arial"/>
                <a:cs typeface="Arial"/>
              </a:rPr>
              <a:t>u</a:t>
            </a:r>
            <a:r>
              <a:rPr sz="1650" spc="-337" baseline="-5050" dirty="0">
                <a:latin typeface="Arial"/>
                <a:cs typeface="Arial"/>
              </a:rPr>
              <a:t>t</a:t>
            </a:r>
            <a:r>
              <a:rPr sz="1650" spc="-337" baseline="20202" dirty="0">
                <a:latin typeface="Arial"/>
                <a:cs typeface="Arial"/>
              </a:rPr>
              <a:t>w</a:t>
            </a:r>
            <a:r>
              <a:rPr sz="1100" spc="-225" dirty="0">
                <a:latin typeface="Arial"/>
                <a:cs typeface="Arial"/>
              </a:rPr>
              <a:t>s</a:t>
            </a:r>
            <a:r>
              <a:rPr sz="1650" spc="-337" baseline="-5050" dirty="0">
                <a:latin typeface="Arial"/>
                <a:cs typeface="Arial"/>
              </a:rPr>
              <a:t>s</a:t>
            </a:r>
            <a:r>
              <a:rPr sz="1100" spc="-225" dirty="0">
                <a:latin typeface="Arial"/>
                <a:cs typeface="Arial"/>
              </a:rPr>
              <a:t>e</a:t>
            </a:r>
            <a:r>
              <a:rPr sz="1650" spc="-337" baseline="20202" dirty="0">
                <a:latin typeface="Arial"/>
                <a:cs typeface="Arial"/>
              </a:rPr>
              <a:t>it</a:t>
            </a:r>
            <a:r>
              <a:rPr sz="1100" spc="-225" dirty="0">
                <a:latin typeface="Arial"/>
                <a:cs typeface="Arial"/>
              </a:rPr>
              <a:t>o</a:t>
            </a:r>
            <a:r>
              <a:rPr sz="1650" spc="-337" baseline="20202" dirty="0">
                <a:latin typeface="Arial"/>
                <a:cs typeface="Arial"/>
              </a:rPr>
              <a:t>h</a:t>
            </a:r>
            <a:r>
              <a:rPr sz="1650" spc="-337" baseline="27777" dirty="0">
                <a:latin typeface="Arial"/>
                <a:cs typeface="Arial"/>
              </a:rPr>
              <a:t>nt</a:t>
            </a:r>
            <a:r>
              <a:rPr sz="1100" spc="-225" dirty="0">
                <a:latin typeface="Arial"/>
                <a:cs typeface="Arial"/>
              </a:rPr>
              <a:t>f</a:t>
            </a:r>
            <a:r>
              <a:rPr sz="1650" spc="-337" baseline="20202" dirty="0">
                <a:latin typeface="Arial"/>
                <a:cs typeface="Arial"/>
              </a:rPr>
              <a:t>ot</a:t>
            </a:r>
            <a:r>
              <a:rPr sz="1100" spc="-225" dirty="0">
                <a:latin typeface="Arial"/>
                <a:cs typeface="Arial"/>
              </a:rPr>
              <a:t>gr</a:t>
            </a:r>
            <a:r>
              <a:rPr sz="1650" spc="-337" baseline="27777" dirty="0">
                <a:latin typeface="Arial"/>
                <a:cs typeface="Arial"/>
              </a:rPr>
              <a:t>parti</a:t>
            </a:r>
            <a:r>
              <a:rPr sz="1650" spc="-337" baseline="20202" dirty="0">
                <a:latin typeface="Arial"/>
                <a:cs typeface="Arial"/>
              </a:rPr>
              <a:t>h</a:t>
            </a:r>
            <a:r>
              <a:rPr sz="1100" spc="-225" dirty="0">
                <a:latin typeface="Arial"/>
                <a:cs typeface="Arial"/>
              </a:rPr>
              <a:t>o</a:t>
            </a:r>
            <a:r>
              <a:rPr sz="1650" spc="-337" baseline="20202" dirty="0">
                <a:latin typeface="Arial"/>
                <a:cs typeface="Arial"/>
              </a:rPr>
              <a:t>ers</a:t>
            </a:r>
            <a:r>
              <a:rPr sz="1100" spc="-225" dirty="0">
                <a:latin typeface="Arial"/>
                <a:cs typeface="Arial"/>
              </a:rPr>
              <a:t>un</a:t>
            </a:r>
            <a:r>
              <a:rPr sz="1650" spc="-337" baseline="27777" dirty="0">
                <a:latin typeface="Arial"/>
                <a:cs typeface="Arial"/>
              </a:rPr>
              <a:t>ci</a:t>
            </a:r>
            <a:r>
              <a:rPr sz="1100" spc="-225" dirty="0">
                <a:latin typeface="Arial"/>
                <a:cs typeface="Arial"/>
              </a:rPr>
              <a:t>d</a:t>
            </a:r>
            <a:r>
              <a:rPr sz="1650" spc="-337" baseline="20202" dirty="0">
                <a:latin typeface="Arial"/>
                <a:cs typeface="Arial"/>
              </a:rPr>
              <a:t>’ </a:t>
            </a:r>
            <a:r>
              <a:rPr sz="1650" spc="-277" baseline="20202" dirty="0">
                <a:latin typeface="Arial"/>
                <a:cs typeface="Arial"/>
              </a:rPr>
              <a:t>i</a:t>
            </a:r>
            <a:r>
              <a:rPr sz="1650" spc="-277" baseline="27777" dirty="0">
                <a:latin typeface="Arial"/>
                <a:cs typeface="Arial"/>
              </a:rPr>
              <a:t>pati</a:t>
            </a:r>
            <a:r>
              <a:rPr sz="1650" spc="-277" baseline="20202" dirty="0">
                <a:latin typeface="Arial"/>
                <a:cs typeface="Arial"/>
              </a:rPr>
              <a:t>d</a:t>
            </a:r>
            <a:r>
              <a:rPr sz="1100" spc="-185" dirty="0">
                <a:latin typeface="Arial"/>
                <a:cs typeface="Arial"/>
              </a:rPr>
              <a:t>ru</a:t>
            </a:r>
            <a:r>
              <a:rPr sz="1650" spc="-277" baseline="20202" dirty="0">
                <a:latin typeface="Arial"/>
                <a:cs typeface="Arial"/>
              </a:rPr>
              <a:t>eas</a:t>
            </a:r>
            <a:r>
              <a:rPr sz="1100" spc="-185" dirty="0">
                <a:latin typeface="Arial"/>
                <a:cs typeface="Arial"/>
              </a:rPr>
              <a:t>les</a:t>
            </a:r>
            <a:r>
              <a:rPr sz="1650" spc="-277" baseline="27777" dirty="0">
                <a:latin typeface="Arial"/>
                <a:cs typeface="Arial"/>
              </a:rPr>
              <a:t>on</a:t>
            </a:r>
            <a:r>
              <a:rPr sz="1100" spc="-185" dirty="0">
                <a:latin typeface="Arial"/>
                <a:cs typeface="Arial"/>
              </a:rPr>
              <a:t>fo</a:t>
            </a:r>
            <a:r>
              <a:rPr sz="1650" spc="-277" baseline="27777" dirty="0">
                <a:latin typeface="Arial"/>
                <a:cs typeface="Arial"/>
              </a:rPr>
              <a:t>–</a:t>
            </a:r>
            <a:r>
              <a:rPr sz="1100" spc="-185" dirty="0">
                <a:latin typeface="Arial"/>
                <a:cs typeface="Arial"/>
              </a:rPr>
              <a:t>r </a:t>
            </a:r>
            <a:r>
              <a:rPr sz="1650" spc="-172" baseline="27777" dirty="0">
                <a:latin typeface="Arial"/>
                <a:cs typeface="Arial"/>
              </a:rPr>
              <a:t>mu</a:t>
            </a:r>
            <a:r>
              <a:rPr sz="1100" spc="-114" dirty="0">
                <a:latin typeface="Arial"/>
                <a:cs typeface="Arial"/>
              </a:rPr>
              <a:t>talk</a:t>
            </a:r>
            <a:r>
              <a:rPr sz="1650" spc="-172" baseline="27777" dirty="0">
                <a:latin typeface="Arial"/>
                <a:cs typeface="Arial"/>
              </a:rPr>
              <a:t>lti</a:t>
            </a:r>
            <a:r>
              <a:rPr sz="1100" spc="-114" dirty="0">
                <a:latin typeface="Arial"/>
                <a:cs typeface="Arial"/>
              </a:rPr>
              <a:t>–</a:t>
            </a:r>
            <a:r>
              <a:rPr sz="1650" spc="-172" baseline="27777" dirty="0">
                <a:latin typeface="Arial"/>
                <a:cs typeface="Arial"/>
              </a:rPr>
              <a:t>pl</a:t>
            </a:r>
            <a:r>
              <a:rPr sz="1100" spc="-114" dirty="0">
                <a:latin typeface="Arial"/>
                <a:cs typeface="Arial"/>
              </a:rPr>
              <a:t>supporti</a:t>
            </a:r>
            <a:r>
              <a:rPr sz="1650" spc="-172" baseline="27777" dirty="0">
                <a:latin typeface="Arial"/>
                <a:cs typeface="Arial"/>
              </a:rPr>
              <a:t>e  </a:t>
            </a:r>
            <a:r>
              <a:rPr sz="1650" spc="-254" baseline="27777" dirty="0">
                <a:latin typeface="Arial"/>
                <a:cs typeface="Arial"/>
              </a:rPr>
              <a:t>studen</a:t>
            </a:r>
            <a:r>
              <a:rPr sz="1100" spc="-170" dirty="0">
                <a:latin typeface="Arial"/>
                <a:cs typeface="Arial"/>
              </a:rPr>
              <a:t>ng</a:t>
            </a:r>
            <a:r>
              <a:rPr sz="1650" spc="-254" baseline="27777" dirty="0">
                <a:latin typeface="Arial"/>
                <a:cs typeface="Arial"/>
              </a:rPr>
              <a:t>ts</a:t>
            </a:r>
            <a:r>
              <a:rPr sz="1100" spc="-170" dirty="0">
                <a:latin typeface="Arial"/>
                <a:cs typeface="Arial"/>
              </a:rPr>
              <a:t>di</a:t>
            </a:r>
            <a:r>
              <a:rPr sz="1650" spc="-254" baseline="27777" dirty="0">
                <a:latin typeface="Arial"/>
                <a:cs typeface="Arial"/>
              </a:rPr>
              <a:t>g</a:t>
            </a:r>
            <a:r>
              <a:rPr sz="1100" spc="-170" dirty="0">
                <a:latin typeface="Arial"/>
                <a:cs typeface="Arial"/>
              </a:rPr>
              <a:t>al</a:t>
            </a:r>
            <a:r>
              <a:rPr sz="1650" spc="-254" baseline="27777" dirty="0">
                <a:latin typeface="Arial"/>
                <a:cs typeface="Arial"/>
              </a:rPr>
              <a:t>ive</a:t>
            </a:r>
            <a:r>
              <a:rPr sz="1100" spc="-170" dirty="0">
                <a:latin typeface="Arial"/>
                <a:cs typeface="Arial"/>
              </a:rPr>
              <a:t>og</a:t>
            </a:r>
            <a:r>
              <a:rPr sz="1650" spc="-254" baseline="27777" dirty="0">
                <a:latin typeface="Arial"/>
                <a:cs typeface="Arial"/>
              </a:rPr>
              <a:t>e</a:t>
            </a:r>
            <a:r>
              <a:rPr sz="1100" spc="-170" dirty="0">
                <a:latin typeface="Arial"/>
                <a:cs typeface="Arial"/>
              </a:rPr>
              <a:t>ic</a:t>
            </a:r>
            <a:r>
              <a:rPr sz="1650" spc="-254" baseline="27777" dirty="0">
                <a:latin typeface="Arial"/>
                <a:cs typeface="Arial"/>
              </a:rPr>
              <a:t>xt</a:t>
            </a:r>
            <a:r>
              <a:rPr sz="1100" spc="-170" dirty="0">
                <a:latin typeface="Arial"/>
                <a:cs typeface="Arial"/>
              </a:rPr>
              <a:t>practi</a:t>
            </a:r>
            <a:r>
              <a:rPr sz="1650" spc="-254" baseline="27777" dirty="0">
                <a:latin typeface="Arial"/>
                <a:cs typeface="Arial"/>
              </a:rPr>
              <a:t>ended</a:t>
            </a:r>
            <a:r>
              <a:rPr sz="1100" spc="-170" dirty="0">
                <a:latin typeface="Arial"/>
                <a:cs typeface="Arial"/>
              </a:rPr>
              <a:t>ce</a:t>
            </a:r>
            <a:r>
              <a:rPr sz="1650" spc="-254" baseline="27777" dirty="0">
                <a:latin typeface="Arial"/>
                <a:cs typeface="Arial"/>
              </a:rPr>
              <a:t>c</a:t>
            </a:r>
            <a:r>
              <a:rPr sz="1100" spc="-170" dirty="0">
                <a:latin typeface="Arial"/>
                <a:cs typeface="Arial"/>
              </a:rPr>
              <a:t>s,</a:t>
            </a:r>
            <a:r>
              <a:rPr sz="1650" spc="-254" baseline="27777" dirty="0">
                <a:latin typeface="Arial"/>
                <a:cs typeface="Arial"/>
              </a:rPr>
              <a:t>on</a:t>
            </a:r>
            <a:r>
              <a:rPr sz="1100" spc="-170" dirty="0">
                <a:latin typeface="Arial"/>
                <a:cs typeface="Arial"/>
              </a:rPr>
              <a:t>ne</a:t>
            </a:r>
            <a:r>
              <a:rPr sz="1650" spc="-254" baseline="27777" dirty="0">
                <a:latin typeface="Arial"/>
                <a:cs typeface="Arial"/>
              </a:rPr>
              <a:t>tr</a:t>
            </a:r>
            <a:r>
              <a:rPr sz="1100" spc="-170" dirty="0">
                <a:latin typeface="Arial"/>
                <a:cs typeface="Arial"/>
              </a:rPr>
              <a:t>g</a:t>
            </a:r>
            <a:r>
              <a:rPr sz="1650" spc="-254" baseline="27777" dirty="0">
                <a:latin typeface="Arial"/>
                <a:cs typeface="Arial"/>
              </a:rPr>
              <a:t>ib</a:t>
            </a:r>
            <a:r>
              <a:rPr sz="1100" spc="-170" dirty="0">
                <a:latin typeface="Arial"/>
                <a:cs typeface="Arial"/>
              </a:rPr>
              <a:t>oti</a:t>
            </a:r>
            <a:r>
              <a:rPr sz="1650" spc="-254" baseline="27777" dirty="0">
                <a:latin typeface="Arial"/>
                <a:cs typeface="Arial"/>
              </a:rPr>
              <a:t>ut</a:t>
            </a:r>
            <a:r>
              <a:rPr sz="1100" spc="-170" dirty="0">
                <a:latin typeface="Arial"/>
                <a:cs typeface="Arial"/>
              </a:rPr>
              <a:t>ate</a:t>
            </a:r>
            <a:r>
              <a:rPr sz="1650" spc="-254" baseline="27777" dirty="0">
                <a:latin typeface="Arial"/>
                <a:cs typeface="Arial"/>
              </a:rPr>
              <a:t>ion</a:t>
            </a:r>
            <a:r>
              <a:rPr sz="1100" spc="-170" dirty="0">
                <a:latin typeface="Arial"/>
                <a:cs typeface="Arial"/>
              </a:rPr>
              <a:t>d</a:t>
            </a:r>
            <a:r>
              <a:rPr sz="1650" spc="-254" baseline="27777" dirty="0">
                <a:latin typeface="Arial"/>
                <a:cs typeface="Arial"/>
              </a:rPr>
              <a:t>s</a:t>
            </a:r>
            <a:endParaRPr sz="1650" baseline="27777">
              <a:latin typeface="Arial"/>
              <a:cs typeface="Arial"/>
            </a:endParaRPr>
          </a:p>
          <a:p>
            <a:pPr marL="55244">
              <a:lnSpc>
                <a:spcPts val="965"/>
              </a:lnSpc>
            </a:pPr>
            <a:r>
              <a:rPr sz="1100" spc="-130" dirty="0">
                <a:latin typeface="Arial"/>
                <a:cs typeface="Arial"/>
              </a:rPr>
              <a:t>*</a:t>
            </a:r>
            <a:r>
              <a:rPr sz="1500" spc="-195" baseline="-5555" dirty="0">
                <a:latin typeface="Arial"/>
                <a:cs typeface="Arial"/>
              </a:rPr>
              <a:t>ef</a:t>
            </a:r>
            <a:r>
              <a:rPr sz="1000" spc="-130" dirty="0">
                <a:latin typeface="Arial"/>
                <a:cs typeface="Arial"/>
              </a:rPr>
              <a:t>Too</a:t>
            </a:r>
            <a:r>
              <a:rPr sz="1500" spc="-195" baseline="-5555" dirty="0">
                <a:latin typeface="Arial"/>
                <a:cs typeface="Arial"/>
              </a:rPr>
              <a:t>fect!</a:t>
            </a:r>
            <a:r>
              <a:rPr sz="1000" spc="-130" dirty="0">
                <a:latin typeface="Arial"/>
                <a:cs typeface="Arial"/>
              </a:rPr>
              <a:t>much  </a:t>
            </a:r>
            <a:r>
              <a:rPr sz="1000" spc="-45" dirty="0">
                <a:latin typeface="Arial"/>
                <a:cs typeface="Arial"/>
              </a:rPr>
              <a:t>challenging </a:t>
            </a:r>
            <a:r>
              <a:rPr sz="1000" dirty="0">
                <a:latin typeface="Arial"/>
                <a:cs typeface="Arial"/>
              </a:rPr>
              <a:t>without </a:t>
            </a:r>
            <a:r>
              <a:rPr sz="1000" spc="-15" dirty="0">
                <a:latin typeface="Arial"/>
                <a:cs typeface="Arial"/>
              </a:rPr>
              <a:t>the </a:t>
            </a:r>
            <a:r>
              <a:rPr sz="1000" spc="-10" dirty="0">
                <a:latin typeface="Arial"/>
                <a:cs typeface="Arial"/>
              </a:rPr>
              <a:t>other </a:t>
            </a:r>
            <a:r>
              <a:rPr sz="1000" spc="-30" dirty="0">
                <a:latin typeface="Arial"/>
                <a:cs typeface="Arial"/>
              </a:rPr>
              <a:t>supportive </a:t>
            </a:r>
            <a:r>
              <a:rPr sz="1000" spc="-40" dirty="0">
                <a:latin typeface="Arial"/>
                <a:cs typeface="Arial"/>
              </a:rPr>
              <a:t>elements </a:t>
            </a:r>
            <a:r>
              <a:rPr sz="1000" spc="-65" dirty="0">
                <a:latin typeface="Arial"/>
                <a:cs typeface="Arial"/>
              </a:rPr>
              <a:t>can </a:t>
            </a:r>
            <a:r>
              <a:rPr sz="1000" spc="-50" dirty="0">
                <a:latin typeface="Arial"/>
                <a:cs typeface="Arial"/>
              </a:rPr>
              <a:t>even </a:t>
            </a:r>
            <a:r>
              <a:rPr sz="1000" spc="-55" dirty="0">
                <a:latin typeface="Arial"/>
                <a:cs typeface="Arial"/>
              </a:rPr>
              <a:t>have </a:t>
            </a:r>
            <a:r>
              <a:rPr sz="1000" spc="-75" dirty="0">
                <a:latin typeface="Arial"/>
                <a:cs typeface="Arial"/>
              </a:rPr>
              <a:t>a  </a:t>
            </a:r>
            <a:r>
              <a:rPr sz="1000" spc="-65" dirty="0">
                <a:latin typeface="Arial"/>
                <a:cs typeface="Arial"/>
              </a:rPr>
              <a:t> </a:t>
            </a:r>
            <a:r>
              <a:rPr sz="1000" spc="-50" dirty="0">
                <a:latin typeface="Arial"/>
                <a:cs typeface="Arial"/>
              </a:rPr>
              <a:t>negative</a:t>
            </a:r>
            <a:endParaRPr sz="1000">
              <a:latin typeface="Arial"/>
              <a:cs typeface="Arial"/>
            </a:endParaRPr>
          </a:p>
        </p:txBody>
      </p:sp>
      <p:sp>
        <p:nvSpPr>
          <p:cNvPr id="10" name="object 10"/>
          <p:cNvSpPr/>
          <p:nvPr/>
        </p:nvSpPr>
        <p:spPr>
          <a:xfrm>
            <a:off x="6462836" y="5086004"/>
            <a:ext cx="2958774" cy="2381683"/>
          </a:xfrm>
          <a:prstGeom prst="rect">
            <a:avLst/>
          </a:prstGeom>
          <a:blipFill>
            <a:blip r:embed="rId10" cstate="print"/>
            <a:stretch>
              <a:fillRect/>
            </a:stretch>
          </a:blipFill>
        </p:spPr>
        <p:txBody>
          <a:bodyPr wrap="square" lIns="0" tIns="0" rIns="0" bIns="0" rtlCol="0"/>
          <a:lstStyle/>
          <a:p>
            <a:endParaRPr/>
          </a:p>
        </p:txBody>
      </p:sp>
      <p:sp>
        <p:nvSpPr>
          <p:cNvPr id="11" name="object 11"/>
          <p:cNvSpPr/>
          <p:nvPr/>
        </p:nvSpPr>
        <p:spPr>
          <a:xfrm>
            <a:off x="6520497" y="4994276"/>
            <a:ext cx="2971800" cy="2531110"/>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2" name="object 12"/>
          <p:cNvSpPr/>
          <p:nvPr/>
        </p:nvSpPr>
        <p:spPr>
          <a:xfrm>
            <a:off x="1260989" y="5638681"/>
            <a:ext cx="3180715" cy="1627503"/>
          </a:xfrm>
          <a:prstGeom prst="rect">
            <a:avLst/>
          </a:prstGeom>
          <a:blipFill>
            <a:blip r:embed="rId11" cstate="print"/>
            <a:stretch>
              <a:fillRect/>
            </a:stretch>
          </a:blipFill>
        </p:spPr>
        <p:txBody>
          <a:bodyPr wrap="square" lIns="0" tIns="0" rIns="0" bIns="0" rtlCol="0"/>
          <a:lstStyle/>
          <a:p>
            <a:endParaRPr/>
          </a:p>
        </p:txBody>
      </p:sp>
      <p:sp>
        <p:nvSpPr>
          <p:cNvPr id="13" name="object 13"/>
          <p:cNvSpPr/>
          <p:nvPr/>
        </p:nvSpPr>
        <p:spPr>
          <a:xfrm>
            <a:off x="5618995" y="1114425"/>
            <a:ext cx="4777105" cy="3652759"/>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p:spPr>
        <p:txBody>
          <a:bodyPr wrap="square" lIns="0" tIns="0" rIns="0" bIns="0" rtlCol="0"/>
          <a:lstStyle/>
          <a:p>
            <a:endParaRPr/>
          </a:p>
        </p:txBody>
      </p:sp>
      <p:sp>
        <p:nvSpPr>
          <p:cNvPr id="14" name="object 14"/>
          <p:cNvSpPr txBox="1"/>
          <p:nvPr/>
        </p:nvSpPr>
        <p:spPr>
          <a:xfrm>
            <a:off x="5346241" y="970008"/>
            <a:ext cx="5195379" cy="3941592"/>
          </a:xfrm>
          <a:prstGeom prst="rect">
            <a:avLst/>
          </a:prstGeom>
          <a:ln w="31733">
            <a:solidFill>
              <a:srgbClr val="2791A6"/>
            </a:solidFill>
          </a:ln>
        </p:spPr>
        <p:txBody>
          <a:bodyPr vert="horz" wrap="square" lIns="0" tIns="74295" rIns="0" bIns="0" rtlCol="0">
            <a:spAutoFit/>
          </a:bodyPr>
          <a:lstStyle/>
          <a:p>
            <a:pPr marL="81915" marR="95250">
              <a:lnSpc>
                <a:spcPct val="101800"/>
              </a:lnSpc>
              <a:spcBef>
                <a:spcPts val="585"/>
              </a:spcBef>
            </a:pPr>
            <a:r>
              <a:rPr lang="nl-NL" sz="1100" kern="0" dirty="0">
                <a:latin typeface="Arial"/>
                <a:cs typeface="Arial"/>
              </a:rPr>
              <a:t>Onlangs heeft een team van de Universiteit van Cambridge overtuigend bewijs geleverd over de impact van de dialoog tussen leraar en student. De gegevens kwamen uit gedetailleerde analyses van 144 lessen door 72 leraren in 48 Engelse basisscholen (</a:t>
            </a:r>
            <a:r>
              <a:rPr lang="nl-NL" sz="1100" kern="0" dirty="0">
                <a:latin typeface="Arial"/>
                <a:cs typeface="Arial"/>
                <a:hlinkClick r:id="rId12"/>
              </a:rPr>
              <a:t>http://tinyurl.com/ESRCdialogue).</a:t>
            </a:r>
            <a:r>
              <a:rPr lang="nl-NL" sz="1100" kern="0" dirty="0">
                <a:latin typeface="Arial"/>
                <a:cs typeface="Arial"/>
              </a:rPr>
              <a:t>
Welke dialoogelementen worden sterk geassocieerd met leerwinst?
Voortbouwen op ideeën is bijzonder belangrijk
uitnodigingen om voort te bouwen op ideeën
het respectvol uitdagen en bevragen van de mening van anderen*
Deze elementen moeten plaatsvinden in de context van een ondersteunend omgeving, waarin:
Actieve studentenparticipatie - meerdere studenten geven uitgebreide bijdragen en houden zich bezig met de ideeën van anderen
expliciet gebruik van basisregels voor dialoog - ondersteuning van dialogische praktijken, onderhandeld met studenten
*Te veel uitdaging zonder de andere ondersteunende elementen kan zelfs een negatief effect hebben!
            </a:t>
            </a:r>
            <a:r>
              <a:rPr lang="nl-NL" sz="1100" b="1" kern="0" dirty="0">
                <a:latin typeface="Arial"/>
                <a:cs typeface="Arial"/>
              </a:rPr>
              <a:t> Video 2 </a:t>
            </a:r>
            <a:r>
              <a:rPr lang="nl-NL" sz="1100" kern="0" dirty="0">
                <a:latin typeface="Arial"/>
                <a:cs typeface="Arial"/>
                <a:hlinkClick r:id="rId13"/>
              </a:rPr>
              <a:t>Hoe ondersteunt de dialoog tussen leraar en student het leren?             </a:t>
            </a:r>
            <a:r>
              <a:rPr lang="nl-NL" sz="1100" kern="0" dirty="0">
                <a:latin typeface="Arial"/>
                <a:cs typeface="Arial"/>
              </a:rPr>
              <a:t>
</a:t>
            </a:r>
          </a:p>
        </p:txBody>
      </p:sp>
      <p:sp>
        <p:nvSpPr>
          <p:cNvPr id="15" name="object 15"/>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7</a:t>
            </a:r>
            <a:endParaRPr sz="1000">
              <a:latin typeface="Arial"/>
              <a:cs typeface="Arial"/>
            </a:endParaRPr>
          </a:p>
        </p:txBody>
      </p:sp>
      <p:sp>
        <p:nvSpPr>
          <p:cNvPr id="16" name="object 7">
            <a:extLst>
              <a:ext uri="{FF2B5EF4-FFF2-40B4-BE49-F238E27FC236}">
                <a16:creationId xmlns:a16="http://schemas.microsoft.com/office/drawing/2014/main" id="{48DA7E92-2518-145A-2309-605EDA2E117D}"/>
              </a:ext>
            </a:extLst>
          </p:cNvPr>
          <p:cNvSpPr/>
          <p:nvPr/>
        </p:nvSpPr>
        <p:spPr>
          <a:xfrm>
            <a:off x="5412108" y="4332611"/>
            <a:ext cx="439414" cy="439414"/>
          </a:xfrm>
          <a:prstGeom prst="rect">
            <a:avLst/>
          </a:prstGeom>
          <a:blipFill>
            <a:blip r:embed="rId14" cstate="print"/>
            <a:stretch>
              <a:fillRect/>
            </a:stretch>
          </a:blipFill>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10580" y="4912994"/>
            <a:ext cx="3501384" cy="1992630"/>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4375936" y="415130"/>
            <a:ext cx="2062529"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‘Peer </a:t>
            </a:r>
            <a:r>
              <a:rPr lang="nl-NL" sz="1600" b="1" dirty="0" err="1">
                <a:latin typeface="Arial"/>
                <a:cs typeface="Arial"/>
              </a:rPr>
              <a:t>group</a:t>
            </a:r>
            <a:r>
              <a:rPr lang="nl-NL" sz="1600" b="1" dirty="0">
                <a:latin typeface="Arial"/>
                <a:cs typeface="Arial"/>
              </a:rPr>
              <a:t>’ dialoog
</a:t>
            </a:r>
            <a:endParaRPr sz="1600" dirty="0">
              <a:latin typeface="Arial"/>
              <a:cs typeface="Arial"/>
            </a:endParaRPr>
          </a:p>
        </p:txBody>
      </p:sp>
      <p:sp>
        <p:nvSpPr>
          <p:cNvPr id="4" name="object 4"/>
          <p:cNvSpPr txBox="1"/>
          <p:nvPr/>
        </p:nvSpPr>
        <p:spPr>
          <a:xfrm>
            <a:off x="241300" y="962025"/>
            <a:ext cx="4639945" cy="3632405"/>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lang="nl-NL" sz="1400" b="1" kern="0" dirty="0">
                <a:latin typeface="Arial"/>
                <a:cs typeface="Arial"/>
              </a:rPr>
              <a:t>Wat is de waarde van groepswerk?</a:t>
            </a:r>
            <a:r>
              <a:rPr lang="nl-NL" sz="1400" kern="0" dirty="0">
                <a:latin typeface="Arial"/>
                <a:cs typeface="Arial"/>
              </a:rPr>
              <a:t>
</a:t>
            </a:r>
            <a:r>
              <a:rPr lang="nl-NL" sz="1200" kern="0" dirty="0">
                <a:latin typeface="Arial"/>
                <a:cs typeface="Arial"/>
              </a:rPr>
              <a:t>Groepswerk van hoge kwaliteit is sterk verbonden met leerwinst (bijv.  </a:t>
            </a:r>
            <a:r>
              <a:rPr lang="nl-NL" sz="1200" kern="0" dirty="0" err="1">
                <a:latin typeface="Arial"/>
                <a:cs typeface="Arial"/>
                <a:hlinkClick r:id="rId4"/>
              </a:rPr>
              <a:t>Howe</a:t>
            </a:r>
            <a:r>
              <a:rPr lang="nl-NL" sz="1200" kern="0" dirty="0">
                <a:latin typeface="Arial"/>
                <a:cs typeface="Arial"/>
                <a:hlinkClick r:id="rId4"/>
              </a:rPr>
              <a:t> et al., 2019</a:t>
            </a:r>
            <a:r>
              <a:rPr lang="nl-NL" sz="1200" kern="0" dirty="0">
                <a:latin typeface="Arial"/>
                <a:cs typeface="Arial"/>
              </a:rPr>
              <a:t>) vooral wanneer deelnemers verschillende opvattingen hebben (</a:t>
            </a:r>
            <a:r>
              <a:rPr lang="nl-NL" sz="1200" kern="0" dirty="0" err="1">
                <a:latin typeface="Arial"/>
                <a:cs typeface="Arial"/>
                <a:hlinkClick r:id="rId5"/>
              </a:rPr>
              <a:t>Bennett</a:t>
            </a:r>
            <a:r>
              <a:rPr lang="nl-NL" sz="1200" kern="0" dirty="0">
                <a:latin typeface="Arial"/>
                <a:cs typeface="Arial"/>
                <a:hlinkClick r:id="rId5"/>
              </a:rPr>
              <a:t> et al., 2009</a:t>
            </a:r>
            <a:r>
              <a:rPr lang="nl-NL" sz="1200" kern="0" dirty="0">
                <a:latin typeface="Arial"/>
                <a:cs typeface="Arial"/>
              </a:rPr>
              <a:t>).
Studenten kunnen van elkaar leren
Studenten kunnen oefenen dialoog te gebruiken voor leren, redeneren en probleemoplossing zonder docent. 
Ze kunnen ideeën repeteren in een minder stressvolle omgeving voordat ze hun voortgang delen met studenten in andere groepen / de hele klasarena - "denken zichtbaar maken" voor anderen; dit bevordert leerwinst (</a:t>
            </a:r>
            <a:r>
              <a:rPr lang="nl-NL" sz="1200" kern="0" dirty="0">
                <a:latin typeface="Arial"/>
                <a:cs typeface="Arial"/>
                <a:hlinkClick r:id="rId6"/>
              </a:rPr>
              <a:t>Howe 2020</a:t>
            </a:r>
            <a:r>
              <a:rPr lang="nl-NL" sz="1200" kern="0" dirty="0">
                <a:latin typeface="Arial"/>
                <a:cs typeface="Arial"/>
              </a:rPr>
              <a:t>)
Andere studenten kunnen reflecteren op en evalueren van de nieuwe ideeën, inclusief het gebruik van formele rubrieken; Verder gaan dan passief luisteren
</a:t>
            </a:r>
            <a:r>
              <a:rPr lang="nl-NL" sz="1400" kern="0" dirty="0">
                <a:latin typeface="Arial"/>
                <a:cs typeface="Arial"/>
              </a:rPr>
              <a:t>
</a:t>
            </a:r>
            <a:r>
              <a:rPr lang="en-US" sz="1200" kern="0" dirty="0">
                <a:latin typeface="Arial Unicode MS"/>
                <a:cs typeface="Arial Unicode MS"/>
              </a:rPr>
              <a:t>		</a:t>
            </a:r>
          </a:p>
        </p:txBody>
      </p:sp>
      <p:sp>
        <p:nvSpPr>
          <p:cNvPr id="5" name="object 5"/>
          <p:cNvSpPr txBox="1"/>
          <p:nvPr/>
        </p:nvSpPr>
        <p:spPr>
          <a:xfrm>
            <a:off x="5005070" y="962025"/>
            <a:ext cx="5523230" cy="3737562"/>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lang="nl-NL" sz="1400" b="1" dirty="0">
                <a:latin typeface="Arial"/>
                <a:cs typeface="Arial"/>
              </a:rPr>
              <a:t>Hoe kun je groepswerk effectief maken?</a:t>
            </a:r>
            <a:r>
              <a:rPr lang="nl-NL" sz="1200" dirty="0">
                <a:latin typeface="Arial"/>
                <a:cs typeface="Arial"/>
              </a:rPr>
              <a:t>
Studenten moeten leren praten en effectief samenwerken in groepen;  Vaak zijn ze hier niet bedreven in. 'Basisregels’ (eerder </a:t>
            </a:r>
            <a:r>
              <a:rPr lang="nl-NL" sz="1200" dirty="0" err="1">
                <a:latin typeface="Arial"/>
                <a:cs typeface="Arial"/>
              </a:rPr>
              <a:t>geintroduceerd</a:t>
            </a:r>
            <a:r>
              <a:rPr lang="nl-NL" sz="1200" dirty="0">
                <a:latin typeface="Arial"/>
                <a:cs typeface="Arial"/>
              </a:rPr>
              <a:t>)  en zinstammen kunnen </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studenten</a:t>
            </a:r>
            <a:r>
              <a:rPr lang="nl-NL" sz="1200" dirty="0">
                <a:latin typeface="Arial"/>
                <a:cs typeface="Arial"/>
              </a:rPr>
              <a:t> de gewoonte geven om te luisteren, naar anderen te verwijzen, overeenstemming te uiten en respectvol uit te dagen, redenen te geven.</a:t>
            </a:r>
            <a:br>
              <a:rPr lang="nl-NL" sz="1200" dirty="0">
                <a:latin typeface="Arial"/>
                <a:cs typeface="Arial"/>
              </a:rPr>
            </a:br>
            <a:r>
              <a:rPr lang="nl-NL" sz="1200" dirty="0">
                <a:latin typeface="Arial"/>
                <a:cs typeface="Arial"/>
              </a:rPr>
              <a:t>
Ondersteuning voor dialoog waarin studenten zich bezighouden met elkaars ideeën moet worden ingebouwd in het ontwerp van activiteiten, bijvoorbeeld door studenten te verplichten samen te werken om te slagen, en gericht op het stimuleren van beredeneerd debat. Gespreksonderwerpen zijn hiervoor een geweldige activiteit - zie het onderstaande kader.</a:t>
            </a:r>
            <a:br>
              <a:rPr lang="nl-NL" sz="1200" dirty="0">
                <a:latin typeface="Arial"/>
                <a:cs typeface="Arial"/>
              </a:rPr>
            </a:br>
            <a:r>
              <a:rPr lang="nl-NL" sz="1200" dirty="0">
                <a:latin typeface="Arial"/>
                <a:cs typeface="Arial"/>
              </a:rPr>
              <a:t>
</a:t>
            </a:r>
            <a:r>
              <a:rPr lang="nl-NL" sz="1200" b="1" dirty="0">
                <a:latin typeface="Arial"/>
                <a:cs typeface="Arial"/>
              </a:rPr>
              <a:t>Hoe kun je weten of groepswerk het leren ondersteunt?</a:t>
            </a:r>
            <a:r>
              <a:rPr lang="nl-NL" sz="1200" dirty="0">
                <a:latin typeface="Arial"/>
                <a:cs typeface="Arial"/>
              </a:rPr>
              <a:t>
Tool 2G biedt een beoordelingsschaal voor de kwaliteit van groepswerk; Er zijn twee versies: één voor het observeren van</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 studenten </a:t>
            </a:r>
            <a:r>
              <a:rPr lang="nl-NL" sz="1200" dirty="0">
                <a:latin typeface="Arial"/>
                <a:cs typeface="Arial"/>
              </a:rPr>
              <a:t>en één voor de zelfbeoordeling door </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studenten</a:t>
            </a:r>
            <a:r>
              <a:rPr lang="nl-NL" sz="1200" dirty="0">
                <a:latin typeface="Arial"/>
                <a:cs typeface="Arial"/>
              </a:rPr>
              <a:t>. Hoge scores op deze schalen zijn sterk gekoppeld aan leerresultaten (bijv. </a:t>
            </a:r>
            <a:r>
              <a:rPr lang="nl-NL" sz="1200" dirty="0">
                <a:latin typeface="Arial"/>
                <a:cs typeface="Arial"/>
                <a:hlinkClick r:id="rId4"/>
              </a:rPr>
              <a:t>Howe et al., 2019</a:t>
            </a:r>
            <a:r>
              <a:rPr lang="nl-NL" sz="1200" dirty="0">
                <a:latin typeface="Arial"/>
                <a:cs typeface="Arial"/>
              </a:rPr>
              <a:t>).</a:t>
            </a:r>
            <a:endParaRPr sz="1200" dirty="0">
              <a:latin typeface="Arial Unicode MS"/>
              <a:cs typeface="Arial Unicode MS"/>
            </a:endParaRPr>
          </a:p>
        </p:txBody>
      </p:sp>
      <p:sp>
        <p:nvSpPr>
          <p:cNvPr id="6" name="object 6"/>
          <p:cNvSpPr txBox="1"/>
          <p:nvPr/>
        </p:nvSpPr>
        <p:spPr>
          <a:xfrm>
            <a:off x="5826125" y="4941569"/>
            <a:ext cx="4702175" cy="2306401"/>
          </a:xfrm>
          <a:prstGeom prst="rect">
            <a:avLst/>
          </a:prstGeom>
          <a:ln w="31733">
            <a:solidFill>
              <a:srgbClr val="2791A6"/>
            </a:solidFill>
          </a:ln>
        </p:spPr>
        <p:txBody>
          <a:bodyPr vert="horz" wrap="square" lIns="0" tIns="74295" rIns="0" bIns="0" rtlCol="0">
            <a:spAutoFit/>
          </a:bodyPr>
          <a:lstStyle/>
          <a:p>
            <a:pPr marL="83820">
              <a:lnSpc>
                <a:spcPct val="100000"/>
              </a:lnSpc>
              <a:spcBef>
                <a:spcPts val="585"/>
              </a:spcBef>
            </a:pPr>
            <a:r>
              <a:rPr lang="nl-NL" sz="1200" b="1" dirty="0">
                <a:latin typeface="Arial"/>
                <a:cs typeface="Arial"/>
              </a:rPr>
              <a:t>Wat zijn gespreksonderwerpen?</a:t>
            </a:r>
          </a:p>
          <a:p>
            <a:pPr marL="255270" indent="-171450">
              <a:lnSpc>
                <a:spcPct val="100000"/>
              </a:lnSpc>
              <a:spcBef>
                <a:spcPts val="585"/>
              </a:spcBef>
              <a:buFont typeface="Arial" panose="020B0604020202020204" pitchFamily="34" charset="0"/>
              <a:buChar char="•"/>
            </a:pPr>
            <a:r>
              <a:rPr lang="nl-NL" sz="1200" dirty="0">
                <a:latin typeface="Arial"/>
                <a:cs typeface="Arial"/>
              </a:rPr>
              <a:t>Stellingen – geen vragen – waar studenten het tijdens de discussie (respectvol) mee eens of oneens zijn
Provocerend, nieuwsgierig, interessant, waar, onwaar
Kan worden gebruikt om feitelijke of fantasierijke reacties te genereren
Net als basisregels kunnen ze worden gebruikt in groepswerk of discussies in de hele klas</a:t>
            </a:r>
          </a:p>
          <a:p>
            <a:pPr marL="83820">
              <a:lnSpc>
                <a:spcPct val="100000"/>
              </a:lnSpc>
              <a:spcBef>
                <a:spcPts val="585"/>
              </a:spcBef>
            </a:pPr>
            <a:r>
              <a:rPr lang="nl-NL" sz="1200" dirty="0">
                <a:latin typeface="Arial"/>
                <a:cs typeface="Arial"/>
              </a:rPr>
              <a:t>              </a:t>
            </a:r>
            <a:r>
              <a:rPr lang="nl-NL" sz="1200" dirty="0">
                <a:solidFill>
                  <a:srgbClr val="0070C0"/>
                </a:solidFill>
                <a:latin typeface="Arial"/>
                <a:cs typeface="Arial"/>
                <a:hlinkClick r:id="rId7"/>
              </a:rPr>
              <a:t>Video 4: Praktische tips voor het ondersteunen van de klassikale dialoog: gesprekspunten</a:t>
            </a:r>
            <a:endParaRPr sz="1200" dirty="0">
              <a:latin typeface="Arial"/>
              <a:cs typeface="Arial"/>
            </a:endParaRPr>
          </a:p>
        </p:txBody>
      </p:sp>
      <p:sp>
        <p:nvSpPr>
          <p:cNvPr id="7" name="object 7"/>
          <p:cNvSpPr/>
          <p:nvPr/>
        </p:nvSpPr>
        <p:spPr>
          <a:xfrm>
            <a:off x="5974086" y="6694811"/>
            <a:ext cx="439414" cy="439414"/>
          </a:xfrm>
          <a:prstGeom prst="rect">
            <a:avLst/>
          </a:prstGeom>
          <a:blipFill>
            <a:blip r:embed="rId8" cstate="print"/>
            <a:stretch>
              <a:fillRect/>
            </a:stretch>
          </a:blipFill>
        </p:spPr>
        <p:txBody>
          <a:bodyPr wrap="square" lIns="0" tIns="0" rIns="0" bIns="0" rtlCol="0"/>
          <a:lstStyle/>
          <a:p>
            <a:endParaRPr/>
          </a:p>
        </p:txBody>
      </p:sp>
      <p:sp>
        <p:nvSpPr>
          <p:cNvPr id="8" name="object 8"/>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8</a:t>
            </a:r>
            <a:endParaRPr sz="1000">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863312208"/>
              </p:ext>
            </p:extLst>
          </p:nvPr>
        </p:nvGraphicFramePr>
        <p:xfrm>
          <a:off x="420504" y="4224408"/>
          <a:ext cx="9747501" cy="2851404"/>
        </p:xfrm>
        <a:graphic>
          <a:graphicData uri="http://schemas.openxmlformats.org/drawingml/2006/table">
            <a:tbl>
              <a:tblPr firstRow="1" bandRow="1">
                <a:tableStyleId>{2D5ABB26-0587-4C30-8999-92F81FD0307C}</a:tableStyleId>
              </a:tblPr>
              <a:tblGrid>
                <a:gridCol w="1347215">
                  <a:extLst>
                    <a:ext uri="{9D8B030D-6E8A-4147-A177-3AD203B41FA5}">
                      <a16:colId xmlns:a16="http://schemas.microsoft.com/office/drawing/2014/main" val="20000"/>
                    </a:ext>
                  </a:extLst>
                </a:gridCol>
                <a:gridCol w="3901440">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819912">
                <a:tc>
                  <a:txBody>
                    <a:bodyPr/>
                    <a:lstStyle/>
                    <a:p>
                      <a:endParaRPr sz="1000" spc="0" baseline="0" dirty="0">
                        <a:latin typeface="Arial"/>
                        <a:cs typeface="Arial"/>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800">
                        <a:lnSpc>
                          <a:spcPct val="121000"/>
                        </a:lnSpc>
                        <a:spcBef>
                          <a:spcPts val="580"/>
                        </a:spcBef>
                      </a:pPr>
                      <a:r>
                        <a:rPr lang="nl-NL" sz="1200" b="0" spc="0" baseline="0" dirty="0">
                          <a:latin typeface="Arial"/>
                          <a:cs typeface="Arial"/>
                        </a:rPr>
                        <a:t>Jongere studenten: je hoort misschien eenvoudigere taal, en bouwen of uitdagingen kunnen worden uitgedrukt door dit soort zinnen:
</a:t>
                      </a:r>
                      <a:endParaRPr sz="1200" b="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800" marR="43180">
                        <a:lnSpc>
                          <a:spcPct val="121000"/>
                        </a:lnSpc>
                        <a:spcBef>
                          <a:spcPts val="580"/>
                        </a:spcBef>
                      </a:pPr>
                      <a:r>
                        <a:rPr lang="nl-NL" sz="1200" b="0" spc="0" baseline="0" dirty="0">
                          <a:latin typeface="Arial"/>
                          <a:cs typeface="Arial"/>
                        </a:rPr>
                        <a:t>Oudere studenten: je hoort misschien meer formele zinstarters of meer verfijnde taal
</a:t>
                      </a:r>
                      <a:endParaRPr sz="1200" b="0" spc="0" baseline="0" dirty="0">
                        <a:latin typeface="Arial Unicode MS"/>
                        <a:cs typeface="Arial Unicode MS"/>
                      </a:endParaRPr>
                    </a:p>
                  </a:txBody>
                  <a:tcPr marL="0" marR="0" marT="5080"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lang="nl-NL" sz="1200" spc="0" baseline="0" dirty="0">
                          <a:latin typeface="Arial Unicode MS"/>
                          <a:cs typeface="Arial Unicode MS"/>
                        </a:rPr>
                        <a:t>Bouw voort op ideeën
</a:t>
                      </a:r>
                      <a:endParaRPr sz="1200" spc="0" baseline="0" dirty="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lang="nl-NL" sz="1200" spc="0" baseline="0" dirty="0">
                          <a:latin typeface="Arial Unicode MS"/>
                          <a:cs typeface="Arial Unicode MS"/>
                        </a:rPr>
                        <a:t>'En...';  'Dus dan...';  'Oh ja...';
</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lang="nl-NL" sz="1200" spc="0" baseline="0" dirty="0">
                          <a:latin typeface="Arial Unicode MS"/>
                          <a:cs typeface="Arial Unicode MS"/>
                        </a:rPr>
                        <a:t>'Daar ben ik het mee eens...'; 'Dat is een goed punt'; 'We dachten eerst na..., en toen...'
</a:t>
                      </a:r>
                      <a:endParaRPr sz="1200" spc="0" baseline="0" dirty="0">
                        <a:latin typeface="Arial Unicode MS"/>
                        <a:cs typeface="Arial Unicode MS"/>
                      </a:endParaRPr>
                    </a:p>
                  </a:txBody>
                  <a:tcPr marL="0" marR="0" marT="5080"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06551">
                <a:tc>
                  <a:txBody>
                    <a:bodyPr/>
                    <a:lstStyle/>
                    <a:p>
                      <a:pPr marL="29845">
                        <a:lnSpc>
                          <a:spcPct val="100000"/>
                        </a:lnSpc>
                        <a:spcBef>
                          <a:spcPts val="265"/>
                        </a:spcBef>
                      </a:pPr>
                      <a:r>
                        <a:rPr lang="nl-NL" sz="1200" spc="0" baseline="0" dirty="0">
                          <a:latin typeface="Arial Unicode MS"/>
                          <a:cs typeface="Arial Unicode MS"/>
                        </a:rPr>
                        <a:t>Uitdaging
</a:t>
                      </a:r>
                      <a:endParaRPr sz="1200" spc="0" baseline="0" dirty="0">
                        <a:latin typeface="Arial Unicode MS"/>
                        <a:cs typeface="Arial Unicode MS"/>
                      </a:endParaRPr>
                    </a:p>
                  </a:txBody>
                  <a:tcPr marL="0" marR="0" marT="33655"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sz="1200" spc="0" baseline="0" dirty="0">
                          <a:latin typeface="Arial Unicode MS"/>
                          <a:cs typeface="Arial Unicode MS"/>
                        </a:rPr>
                        <a:t>‘</a:t>
                      </a:r>
                      <a:r>
                        <a:rPr lang="nl-NL" sz="1200" spc="0" baseline="0" dirty="0">
                          <a:latin typeface="Arial Unicode MS"/>
                          <a:cs typeface="Arial Unicode MS"/>
                        </a:rPr>
                        <a:t>Nee!'; 'Maar...'; 'Het kan niet...';</a:t>
                      </a:r>
                      <a:endParaRPr sz="1200" spc="0" baseline="0" dirty="0">
                        <a:latin typeface="Arial Unicode MS"/>
                        <a:cs typeface="Arial Unicode MS"/>
                      </a:endParaRPr>
                    </a:p>
                  </a:txBody>
                  <a:tcPr marL="0" marR="0" marT="33655"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4">
                        <a:lnSpc>
                          <a:spcPts val="1730"/>
                        </a:lnSpc>
                        <a:spcBef>
                          <a:spcPts val="80"/>
                        </a:spcBef>
                      </a:pPr>
                      <a:r>
                        <a:rPr sz="1200" spc="0" baseline="0" dirty="0">
                          <a:latin typeface="Arial Unicode MS"/>
                          <a:cs typeface="Arial Unicode MS"/>
                        </a:rPr>
                        <a:t>‘</a:t>
                      </a:r>
                      <a:r>
                        <a:rPr lang="nl-NL" sz="1200" spc="0" baseline="0" dirty="0">
                          <a:latin typeface="Arial Unicode MS"/>
                          <a:cs typeface="Arial Unicode MS"/>
                        </a:rPr>
                        <a:t>Ik ben het daar niet mee eens...'; Dat lijkt me niet te kloppen'; ' Dat kan niet, want...';  'Dat vind ik half goed'; 'Dat kan niet'</a:t>
                      </a:r>
                      <a:endParaRPr sz="1200" spc="0" baseline="0" dirty="0">
                        <a:latin typeface="Arial Unicode MS"/>
                        <a:cs typeface="Arial Unicode MS"/>
                      </a:endParaRPr>
                    </a:p>
                  </a:txBody>
                  <a:tcPr marL="0" marR="0" marT="10160"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nSpc>
                          <a:spcPct val="100000"/>
                        </a:lnSpc>
                        <a:spcBef>
                          <a:spcPts val="240"/>
                        </a:spcBef>
                      </a:pPr>
                      <a:r>
                        <a:rPr lang="nl-NL" sz="1200" spc="0" baseline="0" dirty="0">
                          <a:latin typeface="Arial Unicode MS"/>
                          <a:cs typeface="Arial Unicode MS"/>
                        </a:rPr>
                        <a:t>Redenering
</a:t>
                      </a:r>
                      <a:endParaRPr sz="1200" spc="0" baseline="0" dirty="0">
                        <a:latin typeface="Arial Unicode MS"/>
                        <a:cs typeface="Arial Unicode MS"/>
                      </a:endParaRPr>
                    </a:p>
                  </a:txBody>
                  <a:tcPr marL="0" marR="0" marT="30480"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lang="nl-NL" sz="1200" spc="0" baseline="0" dirty="0">
                          <a:latin typeface="Arial Unicode MS"/>
                          <a:cs typeface="Arial Unicode MS"/>
                        </a:rPr>
                        <a:t>'Omdat...' 
</a:t>
                      </a:r>
                      <a:endParaRPr sz="1200" spc="0" baseline="0" dirty="0">
                        <a:latin typeface="Arial Unicode MS"/>
                        <a:cs typeface="Arial Unicode MS"/>
                      </a:endParaRPr>
                    </a:p>
                  </a:txBody>
                  <a:tcPr marL="0" marR="0" marT="30480"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dirty="0">
                        <a:latin typeface="Arial Unicode MS"/>
                        <a:cs typeface="Arial Unicode MS"/>
                      </a:endParaRP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189036" y="411004"/>
            <a:ext cx="3378193"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Dialoog in verschillende contexten
</a:t>
            </a:r>
            <a:endParaRPr sz="1600" dirty="0">
              <a:latin typeface="Arial"/>
              <a:cs typeface="Arial"/>
            </a:endParaRPr>
          </a:p>
        </p:txBody>
      </p:sp>
      <p:sp>
        <p:nvSpPr>
          <p:cNvPr id="4" name="object 4"/>
          <p:cNvSpPr txBox="1"/>
          <p:nvPr/>
        </p:nvSpPr>
        <p:spPr>
          <a:xfrm>
            <a:off x="419734" y="826956"/>
            <a:ext cx="5384166" cy="1901803"/>
          </a:xfrm>
          <a:prstGeom prst="rect">
            <a:avLst/>
          </a:prstGeom>
          <a:ln w="31733">
            <a:solidFill>
              <a:srgbClr val="2791A6"/>
            </a:solidFill>
          </a:ln>
        </p:spPr>
        <p:txBody>
          <a:bodyPr vert="horz" wrap="square" lIns="0" tIns="36830" rIns="0" bIns="0" rtlCol="0">
            <a:spAutoFit/>
          </a:bodyPr>
          <a:lstStyle/>
          <a:p>
            <a:pPr marL="81915" marR="96520" algn="just">
              <a:lnSpc>
                <a:spcPct val="121000"/>
              </a:lnSpc>
              <a:spcBef>
                <a:spcPts val="290"/>
              </a:spcBef>
            </a:pPr>
            <a:r>
              <a:rPr lang="nl-NL" sz="1200" dirty="0">
                <a:latin typeface="Arial Unicode MS"/>
                <a:cs typeface="Arial Unicode MS"/>
              </a:rPr>
              <a:t>Educatieve dialoog kan worden geoefend met diverse groepen </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studenten</a:t>
            </a:r>
            <a:r>
              <a:rPr lang="nl-NL" sz="1200" dirty="0">
                <a:latin typeface="Arial Unicode MS"/>
                <a:cs typeface="Arial Unicode MS"/>
              </a:rPr>
              <a:t> uit, in groepen van alle leeftijden en over onderwerpen en inhoud heen. Dit is de reden waarom de T-SEDA-</a:t>
            </a:r>
            <a:r>
              <a:rPr lang="nl-NL" sz="1200" dirty="0" err="1">
                <a:latin typeface="Arial Unicode MS"/>
                <a:cs typeface="Arial Unicode MS"/>
              </a:rPr>
              <a:t>toolkit</a:t>
            </a:r>
            <a:r>
              <a:rPr lang="nl-NL" sz="1200" dirty="0">
                <a:latin typeface="Arial Unicode MS"/>
                <a:cs typeface="Arial Unicode MS"/>
              </a:rPr>
              <a:t> is ontworpen om veelzijdig en aanpasbaar te zijn, en het is al gebruikt door beoefenaars in verschillende contexten.            </a:t>
            </a:r>
            <a:r>
              <a:rPr lang="nl-NL" sz="1200" dirty="0">
                <a:latin typeface="Arial Unicode MS"/>
                <a:cs typeface="Arial Unicode MS"/>
                <a:hlinkClick r:id="rId3"/>
              </a:rPr>
              <a:t>Video 9: De impact van T-SEDA-onderzoek</a:t>
            </a:r>
            <a:r>
              <a:rPr lang="nl-NL" sz="1200" dirty="0">
                <a:latin typeface="Arial Unicode MS"/>
                <a:cs typeface="Arial Unicode MS"/>
              </a:rPr>
              <a:t>
De volgende pagina's helpen je om na te denken over dialoog in je omgeving: kijk eens naar degene die voor jou relevant zijn.
</a:t>
            </a:r>
            <a:endParaRPr sz="1200" dirty="0">
              <a:latin typeface="Arial Unicode MS"/>
              <a:cs typeface="Arial Unicode MS"/>
            </a:endParaRPr>
          </a:p>
        </p:txBody>
      </p:sp>
      <p:sp>
        <p:nvSpPr>
          <p:cNvPr id="5" name="object 5"/>
          <p:cNvSpPr txBox="1"/>
          <p:nvPr/>
        </p:nvSpPr>
        <p:spPr>
          <a:xfrm>
            <a:off x="436124" y="2707640"/>
            <a:ext cx="5384166" cy="1169616"/>
          </a:xfrm>
          <a:prstGeom prst="rect">
            <a:avLst/>
          </a:prstGeom>
          <a:solidFill>
            <a:srgbClr val="D9F1F6"/>
          </a:solidFill>
        </p:spPr>
        <p:txBody>
          <a:bodyPr vert="horz" wrap="square" lIns="0" tIns="34290" rIns="0" bIns="0" rtlCol="0">
            <a:spAutoFit/>
          </a:bodyPr>
          <a:lstStyle/>
          <a:p>
            <a:pPr marL="78740" marR="168275">
              <a:lnSpc>
                <a:spcPct val="121100"/>
              </a:lnSpc>
              <a:spcBef>
                <a:spcPts val="270"/>
              </a:spcBef>
            </a:pPr>
            <a:r>
              <a:rPr lang="nl-NL" sz="1200" dirty="0">
                <a:latin typeface="Arial Unicode MS"/>
                <a:cs typeface="Arial Unicode MS"/>
              </a:rPr>
              <a:t>Reflectiepunt: Bekijk de dialoogcodes in deel B, met de voorbeelden van wat u zou kunnen horen, en bekijk de onderstaande voorbeelden. Hoe denk je dat de studenten in jouw omgeving de verschillende dialoogcodes zouden verwoorden? Wat hoor je misschien in je klas?
</a:t>
            </a:r>
            <a:endParaRPr sz="1200" dirty="0">
              <a:latin typeface="Arial Unicode MS"/>
              <a:cs typeface="Arial Unicode MS"/>
            </a:endParaRPr>
          </a:p>
        </p:txBody>
      </p:sp>
      <p:sp>
        <p:nvSpPr>
          <p:cNvPr id="6" name="object 6"/>
          <p:cNvSpPr/>
          <p:nvPr/>
        </p:nvSpPr>
        <p:spPr>
          <a:xfrm>
            <a:off x="6198755" y="943115"/>
            <a:ext cx="3378193" cy="2533510"/>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a:cs typeface="Arial"/>
              </a:rPr>
              <a:t>9</a:t>
            </a:r>
            <a:endParaRPr sz="1000">
              <a:latin typeface="Arial"/>
              <a:cs typeface="Arial"/>
            </a:endParaRPr>
          </a:p>
        </p:txBody>
      </p:sp>
      <p:sp>
        <p:nvSpPr>
          <p:cNvPr id="9" name="object 7">
            <a:extLst>
              <a:ext uri="{FF2B5EF4-FFF2-40B4-BE49-F238E27FC236}">
                <a16:creationId xmlns:a16="http://schemas.microsoft.com/office/drawing/2014/main" id="{854C4399-0B1F-A7A4-344F-416358755AFA}"/>
              </a:ext>
            </a:extLst>
          </p:cNvPr>
          <p:cNvSpPr/>
          <p:nvPr/>
        </p:nvSpPr>
        <p:spPr>
          <a:xfrm>
            <a:off x="3517900" y="1635474"/>
            <a:ext cx="353015" cy="35301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6F91E3-6E68-F771-6195-ECA1BC3AC333}"/>
              </a:ext>
            </a:extLst>
          </p:cNvPr>
          <p:cNvSpPr>
            <a:spLocks noGrp="1"/>
          </p:cNvSpPr>
          <p:nvPr>
            <p:ph type="title"/>
          </p:nvPr>
        </p:nvSpPr>
        <p:spPr/>
        <p:txBody>
          <a:bodyPr/>
          <a:lstStyle/>
          <a:p>
            <a:endParaRPr lang="nl-NL"/>
          </a:p>
        </p:txBody>
      </p:sp>
      <p:sp>
        <p:nvSpPr>
          <p:cNvPr id="3" name="Tijdelijke aanduiding voor tekst 2">
            <a:extLst>
              <a:ext uri="{FF2B5EF4-FFF2-40B4-BE49-F238E27FC236}">
                <a16:creationId xmlns:a16="http://schemas.microsoft.com/office/drawing/2014/main" id="{23356D12-0049-C0AA-ACB7-085A5A022766}"/>
              </a:ext>
            </a:extLst>
          </p:cNvPr>
          <p:cNvSpPr>
            <a:spLocks noGrp="1"/>
          </p:cNvSpPr>
          <p:nvPr>
            <p:ph type="body" idx="1"/>
          </p:nvPr>
        </p:nvSpPr>
        <p:spPr/>
        <p:txBody>
          <a:bodyPr/>
          <a:lstStyle/>
          <a:p>
            <a:endParaRPr lang="nl-NL"/>
          </a:p>
        </p:txBody>
      </p:sp>
    </p:spTree>
    <p:extLst>
      <p:ext uri="{BB962C8B-B14F-4D97-AF65-F5344CB8AC3E}">
        <p14:creationId xmlns:p14="http://schemas.microsoft.com/office/powerpoint/2010/main" val="2152861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316358925"/>
              </p:ext>
            </p:extLst>
          </p:nvPr>
        </p:nvGraphicFramePr>
        <p:xfrm>
          <a:off x="407034" y="1721792"/>
          <a:ext cx="10197466" cy="5763134"/>
        </p:xfrm>
        <a:graphic>
          <a:graphicData uri="http://schemas.openxmlformats.org/drawingml/2006/table">
            <a:tbl>
              <a:tblPr firstRow="1" bandRow="1">
                <a:tableStyleId>{2D5ABB26-0587-4C30-8999-92F81FD0307C}</a:tableStyleId>
              </a:tblPr>
              <a:tblGrid>
                <a:gridCol w="3820336">
                  <a:extLst>
                    <a:ext uri="{9D8B030D-6E8A-4147-A177-3AD203B41FA5}">
                      <a16:colId xmlns:a16="http://schemas.microsoft.com/office/drawing/2014/main" val="20000"/>
                    </a:ext>
                  </a:extLst>
                </a:gridCol>
                <a:gridCol w="3876226">
                  <a:extLst>
                    <a:ext uri="{9D8B030D-6E8A-4147-A177-3AD203B41FA5}">
                      <a16:colId xmlns:a16="http://schemas.microsoft.com/office/drawing/2014/main" val="20001"/>
                    </a:ext>
                  </a:extLst>
                </a:gridCol>
                <a:gridCol w="2500904">
                  <a:extLst>
                    <a:ext uri="{9D8B030D-6E8A-4147-A177-3AD203B41FA5}">
                      <a16:colId xmlns:a16="http://schemas.microsoft.com/office/drawing/2014/main" val="20002"/>
                    </a:ext>
                  </a:extLst>
                </a:gridCol>
              </a:tblGrid>
              <a:tr h="544067">
                <a:tc>
                  <a:txBody>
                    <a:bodyPr/>
                    <a:lstStyle/>
                    <a:p>
                      <a:pPr marL="82800" indent="0">
                        <a:lnSpc>
                          <a:spcPts val="1290"/>
                        </a:lnSpc>
                        <a:spcBef>
                          <a:spcPts val="200"/>
                        </a:spcBef>
                        <a:spcAft>
                          <a:spcPts val="200"/>
                        </a:spcAft>
                      </a:pPr>
                      <a:r>
                        <a:rPr lang="nl-NL" sz="1100" b="1" spc="0" baseline="0" dirty="0">
                          <a:latin typeface="Arial"/>
                          <a:cs typeface="Arial"/>
                        </a:rPr>
                        <a:t>Luisteren, aandacht en begrip.
Kinderen op het verwachte ontwikkelingsniveau zullen: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nl-NL" sz="1100" b="1" spc="0" baseline="0" dirty="0">
                          <a:latin typeface="Arial"/>
                          <a:cs typeface="Arial"/>
                        </a:rPr>
                        <a:t>Mogelijke T-SEDA dialoogcode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lnSpc>
                          <a:spcPts val="1290"/>
                        </a:lnSpc>
                        <a:spcBef>
                          <a:spcPts val="200"/>
                        </a:spcBef>
                        <a:spcAft>
                          <a:spcPts val="200"/>
                        </a:spcAft>
                      </a:pPr>
                      <a:r>
                        <a:rPr lang="nl-NL" sz="1100" b="1" spc="0" baseline="0" dirty="0">
                          <a:latin typeface="Arial"/>
                          <a:cs typeface="Arial"/>
                        </a:rPr>
                        <a:t>Wat je zou kunnen horen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82800" indent="0">
                        <a:lnSpc>
                          <a:spcPts val="1275"/>
                        </a:lnSpc>
                        <a:spcBef>
                          <a:spcPts val="200"/>
                        </a:spcBef>
                        <a:spcAft>
                          <a:spcPts val="200"/>
                        </a:spcAft>
                      </a:pPr>
                      <a:r>
                        <a:rPr lang="nl-NL" sz="1100" spc="0" baseline="0" dirty="0">
                          <a:latin typeface="Arial"/>
                          <a:cs typeface="Arial"/>
                        </a:rPr>
                        <a:t>Luister aandachtig en reageer op wat ze horen met
relevante vragen, opmerkingen en acties wanneer
voorlezen aan en tijdens discussies in de hele klas en interacties met kleine groepen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Voortbouwen op ideeën: voortbouwen op, uitwerken, verduidelijken of becommentariëren
eigen of andermans ideeën uitgedrukt in eerdere beurten of bijdragen</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Ik ben blij dat ik geen </a:t>
                      </a:r>
                      <a:r>
                        <a:rPr lang="nl-NL" sz="1100" spc="0" baseline="0" dirty="0" err="1">
                          <a:latin typeface="Arial"/>
                          <a:cs typeface="Arial"/>
                        </a:rPr>
                        <a:t>Gruffalo</a:t>
                      </a:r>
                      <a:r>
                        <a:rPr lang="nl-NL" sz="1100" spc="0" baseline="0" dirty="0">
                          <a:latin typeface="Arial"/>
                          <a:cs typeface="Arial"/>
                        </a:rPr>
                        <a:t>  (monster) heb gezien. De muis was dapper
Ja, de muis was dapper en stiekem</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1024128">
                <a:tc>
                  <a:txBody>
                    <a:bodyPr/>
                    <a:lstStyle/>
                    <a:p>
                      <a:pPr marL="82800" indent="0">
                        <a:lnSpc>
                          <a:spcPts val="1275"/>
                        </a:lnSpc>
                        <a:spcBef>
                          <a:spcPts val="200"/>
                        </a:spcBef>
                        <a:spcAft>
                          <a:spcPts val="200"/>
                        </a:spcAft>
                      </a:pPr>
                      <a:r>
                        <a:rPr lang="nl-NL" sz="1100" spc="0" baseline="0" dirty="0">
                          <a:latin typeface="Arial"/>
                          <a:cs typeface="Arial"/>
                        </a:rPr>
                        <a:t>Maak opmerkingen over wat ze hebben gehoord en vraag het vragen om hun begrip te verduidelijken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Voortbouwen op ideeën: voortbouwen op, uitwerken, verduidelijken of becommentariëren
Eigen of andermans ideeën uitgedrukt in eerdere beurten of bijdragen
Uitdaging: Een idee in twijfel trekken, het er niet mee eens zijn of een idee uitdagen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Waar kwamen de skeletten vandaan?
dan?
Nee, ik ben niet bang voor de skeletten, ze zien er vriendelijk uit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7575">
                <a:tc>
                  <a:txBody>
                    <a:bodyPr/>
                    <a:lstStyle/>
                    <a:p>
                      <a:pPr marL="82800" indent="0">
                        <a:lnSpc>
                          <a:spcPts val="1275"/>
                        </a:lnSpc>
                        <a:spcBef>
                          <a:spcPts val="200"/>
                        </a:spcBef>
                        <a:spcAft>
                          <a:spcPts val="200"/>
                        </a:spcAft>
                      </a:pPr>
                      <a:r>
                        <a:rPr lang="nl-NL" sz="1100" spc="0" baseline="0" dirty="0">
                          <a:latin typeface="Arial"/>
                          <a:cs typeface="Arial"/>
                        </a:rPr>
                        <a:t>Voer een gesprek wanneer u bezig bent met heen-en-weer uitwisselingen met hun leraar en leeftijdsgenoten.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Connect: Link naar bijdragen / kennis / ervaringen
voorbij de onmiddellijke dialoog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We gingen naar het bos, we gingen
struikelen…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17575">
                <a:tc>
                  <a:txBody>
                    <a:bodyPr/>
                    <a:lstStyle/>
                    <a:p>
                      <a:pPr marL="82800" indent="0">
                        <a:lnSpc>
                          <a:spcPts val="1275"/>
                        </a:lnSpc>
                        <a:spcBef>
                          <a:spcPts val="200"/>
                        </a:spcBef>
                        <a:spcAft>
                          <a:spcPts val="200"/>
                        </a:spcAft>
                      </a:pPr>
                      <a:r>
                        <a:rPr lang="nl-NL" sz="1100" b="1" spc="0" baseline="0" dirty="0">
                          <a:latin typeface="Arial"/>
                          <a:cs typeface="Arial"/>
                        </a:rPr>
                        <a:t>Sprekend.
Kinderen op het verwachte ontwikkelingsniveau zullen: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1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800" indent="0">
                        <a:spcBef>
                          <a:spcPts val="200"/>
                        </a:spcBef>
                        <a:spcAft>
                          <a:spcPts val="200"/>
                        </a:spcAft>
                      </a:pP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822960">
                <a:tc>
                  <a:txBody>
                    <a:bodyPr/>
                    <a:lstStyle/>
                    <a:p>
                      <a:pPr marL="82800" indent="0">
                        <a:lnSpc>
                          <a:spcPts val="1275"/>
                        </a:lnSpc>
                        <a:spcBef>
                          <a:spcPts val="200"/>
                        </a:spcBef>
                        <a:spcAft>
                          <a:spcPts val="200"/>
                        </a:spcAft>
                      </a:pPr>
                      <a:r>
                        <a:rPr lang="nl-NL" sz="1100" spc="0" baseline="0" dirty="0">
                          <a:latin typeface="Arial"/>
                          <a:cs typeface="Arial"/>
                        </a:rPr>
                        <a:t>Neem deel aan een kleine groep, klas en één-op-één
discussies, het aanbieden van hun eigen ideeën, met behulp van recent geïntroduceerde woordenschat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ct val="121000"/>
                        </a:lnSpc>
                        <a:spcBef>
                          <a:spcPts val="200"/>
                        </a:spcBef>
                        <a:spcAft>
                          <a:spcPts val="200"/>
                        </a:spcAft>
                      </a:pPr>
                      <a:r>
                        <a:rPr lang="nl-NL" sz="1100" spc="0" baseline="0" dirty="0">
                          <a:latin typeface="Arial"/>
                          <a:cs typeface="Arial"/>
                        </a:rPr>
                        <a:t>Richting dialoog of activiteit: Neem de verantwoordelijkheid voor het vormgeven van de activiteit of het richten van de dialoog in een gewenste richting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Haal je die grote kom dan kun je
Papa Beer. Ik zal mamabeer zijn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82800" indent="0">
                        <a:lnSpc>
                          <a:spcPct val="121000"/>
                        </a:lnSpc>
                        <a:spcBef>
                          <a:spcPts val="200"/>
                        </a:spcBef>
                        <a:spcAft>
                          <a:spcPts val="200"/>
                        </a:spcAft>
                      </a:pPr>
                      <a:r>
                        <a:rPr lang="nl-NL" sz="1100" spc="0" baseline="0" dirty="0">
                          <a:latin typeface="Arial"/>
                          <a:cs typeface="Arial"/>
                        </a:rPr>
                        <a:t>Bied uitleg over waarom dingen kunnen gebeuren, gebruik makend van recent geïntroduceerde woordenschat uit verhalen, non-fictie, rijmpjes en gedichten waar nodig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ct val="121000"/>
                        </a:lnSpc>
                        <a:spcBef>
                          <a:spcPts val="200"/>
                        </a:spcBef>
                        <a:spcAft>
                          <a:spcPts val="200"/>
                        </a:spcAft>
                      </a:pPr>
                      <a:r>
                        <a:rPr lang="nl-NL" sz="1100" spc="0" baseline="0" dirty="0">
                          <a:latin typeface="Arial"/>
                          <a:cs typeface="Arial"/>
                        </a:rPr>
                        <a:t>Maak redeneren expliciet: verklaar of rechtvaardig met betrekking tot hun eigen of andermans ideeën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800" indent="0">
                        <a:lnSpc>
                          <a:spcPts val="1275"/>
                        </a:lnSpc>
                        <a:spcBef>
                          <a:spcPts val="200"/>
                        </a:spcBef>
                        <a:spcAft>
                          <a:spcPts val="200"/>
                        </a:spcAft>
                      </a:pPr>
                      <a:r>
                        <a:rPr lang="nl-NL" sz="1100" spc="0" baseline="0" dirty="0">
                          <a:latin typeface="Arial"/>
                          <a:cs typeface="Arial"/>
                        </a:rPr>
                        <a:t>Ik denk dat als ik een gigantische jam sandwich zou maken
het brood zou te zacht worden
</a:t>
                      </a:r>
                      <a:endParaRPr sz="11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407034" y="181609"/>
            <a:ext cx="7073266" cy="1262525"/>
          </a:xfrm>
          <a:prstGeom prst="rect">
            <a:avLst/>
          </a:prstGeom>
          <a:ln w="31733">
            <a:solidFill>
              <a:srgbClr val="2791A6"/>
            </a:solidFill>
          </a:ln>
        </p:spPr>
        <p:txBody>
          <a:bodyPr vert="horz" wrap="square" lIns="0" tIns="76835" rIns="0" bIns="0" rtlCol="0">
            <a:spAutoFit/>
          </a:bodyPr>
          <a:lstStyle/>
          <a:p>
            <a:pPr marL="168275" algn="ctr">
              <a:lnSpc>
                <a:spcPct val="100000"/>
              </a:lnSpc>
              <a:spcBef>
                <a:spcPts val="605"/>
              </a:spcBef>
            </a:pPr>
            <a:r>
              <a:rPr lang="nl-NL" sz="1200" b="1" dirty="0">
                <a:latin typeface="Arial"/>
                <a:cs typeface="Arial"/>
              </a:rPr>
              <a:t>Dialoog met jonge kinderen</a:t>
            </a:r>
          </a:p>
          <a:p>
            <a:pPr marL="168275">
              <a:lnSpc>
                <a:spcPct val="100000"/>
              </a:lnSpc>
              <a:spcBef>
                <a:spcPts val="605"/>
              </a:spcBef>
            </a:pPr>
            <a:r>
              <a:rPr lang="nl-NL" sz="1200" dirty="0">
                <a:latin typeface="Arial"/>
                <a:cs typeface="Arial"/>
              </a:rPr>
              <a:t>Dialoog staat centraal in het onderwijs in de voorschoolse jaren (2-5 jaar). Er zijn verschillende manieren waarop het uitvoeren van een T-SEDA-onderzoek zal helpen om de soorten dialoog te identificeren die kinderen in dit stadium gebruiken. De onderstaande tabel toont spreek- en luistervaardigheden uit één nationaal curriculum (Engeland). Zou u die in uw eigen nationale context kunnen toepassen?</a:t>
            </a:r>
            <a:endParaRPr lang="en-US" sz="1200" dirty="0">
              <a:latin typeface="Arial Unicode MS"/>
              <a:cs typeface="Arial Unicode MS"/>
            </a:endParaRPr>
          </a:p>
        </p:txBody>
      </p:sp>
      <p:sp>
        <p:nvSpPr>
          <p:cNvPr id="4" name="object 4"/>
          <p:cNvSpPr/>
          <p:nvPr/>
        </p:nvSpPr>
        <p:spPr>
          <a:xfrm>
            <a:off x="7937500" y="181609"/>
            <a:ext cx="2257297" cy="1294250"/>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803900" y="7134225"/>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10</a:t>
            </a:r>
            <a:endParaRPr sz="1000" dirty="0">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00322" y="167832"/>
            <a:ext cx="9746977" cy="492443"/>
          </a:xfrm>
          <a:prstGeom prst="rect">
            <a:avLst/>
          </a:prstGeom>
        </p:spPr>
        <p:txBody>
          <a:bodyPr vert="horz" wrap="square" lIns="0" tIns="0" rIns="0" bIns="0" rtlCol="0">
            <a:spAutoFit/>
          </a:bodyPr>
          <a:lstStyle/>
          <a:p>
            <a:pPr marL="12700" algn="ctr">
              <a:lnSpc>
                <a:spcPct val="100000"/>
              </a:lnSpc>
            </a:pPr>
            <a:r>
              <a:rPr lang="nl-NL" sz="1600" b="1" spc="-90" dirty="0">
                <a:latin typeface="Arial"/>
                <a:cs typeface="Arial"/>
              </a:rPr>
              <a:t>Dialoog in het hoger onderwijs en met lerende volwassenen
</a:t>
            </a:r>
            <a:endParaRPr sz="1600" dirty="0">
              <a:latin typeface="Arial"/>
              <a:cs typeface="Arial"/>
            </a:endParaRPr>
          </a:p>
        </p:txBody>
      </p:sp>
      <p:sp>
        <p:nvSpPr>
          <p:cNvPr id="3" name="object 3"/>
          <p:cNvSpPr/>
          <p:nvPr/>
        </p:nvSpPr>
        <p:spPr>
          <a:xfrm>
            <a:off x="409005" y="504825"/>
            <a:ext cx="4975674" cy="6553200"/>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479681" y="566667"/>
            <a:ext cx="4794129" cy="6682983"/>
          </a:xfrm>
          <a:prstGeom prst="rect">
            <a:avLst/>
          </a:prstGeom>
        </p:spPr>
        <p:txBody>
          <a:bodyPr vert="horz" wrap="square" lIns="0" tIns="0" rIns="0" bIns="0" rtlCol="0">
            <a:spAutoFit/>
          </a:bodyPr>
          <a:lstStyle/>
          <a:p>
            <a:pPr marL="12700" marR="5080" algn="just">
              <a:lnSpc>
                <a:spcPct val="120800"/>
              </a:lnSpc>
            </a:pPr>
            <a:r>
              <a:rPr lang="nl-NL" sz="1200" kern="0" dirty="0">
                <a:latin typeface="Arial Unicode MS"/>
                <a:cs typeface="Arial Unicode MS"/>
              </a:rPr>
              <a:t>De onderwijsdialoog speelt ook een waardevolle rol in het hoger onderwijs en het volwassenenonderwijs. Docenten in verschillende landen hebben succesvolle T-SEDA-onderzoeken uitgevoerd op hun universiteiten, waar ze geloofden dat meer dialoog waardevol zou zijn voor het leren van studenten. Hier zijn enkele voorbeelden uit HE-contexten.
Steven is een docent rechten die de T-SEDA-middelen heeft gebruikt om zijn eigen onderzoek uit te voeren. Hij merkte op dat de waarde van dialogisch onderwijs is dat het helpt om de zelfgeleide leervaardigheden te bevorderen die belangrijk zijn in HE-contexten .
Steven realiseerde zich ook dat de verschillende soorten leeromgevingen in HE verschillende vormen van dialogische interactie konden bevorderen. In een grotere college-achtige situatie ontdekte hij dat het stellen van open vragen een manier was om studenten aan te moedigen om in dialoog te gaan
Toen hij bijvoorbeeld in een lezing de vraag stelde 'Moet het internationaal investeringsrecht op enigerlei wijze betrokken zijn bij </a:t>
            </a:r>
            <a:r>
              <a:rPr lang="nl-NL" sz="1200" kern="0" dirty="0" err="1">
                <a:latin typeface="Arial Unicode MS"/>
                <a:cs typeface="Arial Unicode MS"/>
              </a:rPr>
              <a:t>antiwitwas</a:t>
            </a:r>
            <a:r>
              <a:rPr lang="nl-NL" sz="1200" kern="0" dirty="0">
                <a:latin typeface="Arial Unicode MS"/>
                <a:cs typeface="Arial Unicode MS"/>
              </a:rPr>
              <a:t>- / contraterreurfinancieringsinspanningen, of moeten ze elkaar uitsluiten?', was hij niet op zoek naar een vooraf gedefinieerd antwoord. In plaats daarvan wilde hij dat studenten 'de vraag gaan verkennen, analyseren en evalueren met behulp van hun interne dialoog'. Vervolgens konden ze de vraag op een later tijdstip in een kleinere seminargroep bespreken en overwegen hoe anderen over de vraag hadden gedacht.
Steven concludeerde dat de dialogische praktijken die in de T-SEDA-</a:t>
            </a:r>
            <a:r>
              <a:rPr lang="nl-NL" sz="1200" kern="0" dirty="0" err="1">
                <a:latin typeface="Arial Unicode MS"/>
                <a:cs typeface="Arial Unicode MS"/>
              </a:rPr>
              <a:t>toolkit</a:t>
            </a:r>
            <a:r>
              <a:rPr lang="nl-NL" sz="1200" kern="0" dirty="0">
                <a:latin typeface="Arial Unicode MS"/>
                <a:cs typeface="Arial Unicode MS"/>
              </a:rPr>
              <a:t> worden voorgesteld, kunnen worden gebruikt in combinatie met HE-onderwerpinhoud om studenten in staat te stellen problemen diepgaander te bespreken en kritischer te worden over  de ontwikkeling van het onderwerp.
</a:t>
            </a:r>
            <a:endParaRPr sz="1200" kern="0" dirty="0">
              <a:latin typeface="Arial Unicode MS"/>
              <a:cs typeface="Arial Unicode MS"/>
            </a:endParaRPr>
          </a:p>
        </p:txBody>
      </p:sp>
      <p:sp>
        <p:nvSpPr>
          <p:cNvPr id="5" name="object 5"/>
          <p:cNvSpPr txBox="1"/>
          <p:nvPr/>
        </p:nvSpPr>
        <p:spPr>
          <a:xfrm>
            <a:off x="5678042" y="1190625"/>
            <a:ext cx="4718685" cy="2776786"/>
          </a:xfrm>
          <a:prstGeom prst="rect">
            <a:avLst/>
          </a:prstGeom>
          <a:ln w="31733">
            <a:solidFill>
              <a:srgbClr val="2791A6"/>
            </a:solidFill>
          </a:ln>
        </p:spPr>
        <p:txBody>
          <a:bodyPr vert="horz" wrap="square" lIns="0" tIns="38735" rIns="0" bIns="0" rtlCol="0">
            <a:spAutoFit/>
          </a:bodyPr>
          <a:lstStyle/>
          <a:p>
            <a:pPr marL="81915" marR="95885" algn="just">
              <a:lnSpc>
                <a:spcPct val="120700"/>
              </a:lnSpc>
              <a:spcBef>
                <a:spcPts val="305"/>
              </a:spcBef>
            </a:pPr>
            <a:r>
              <a:rPr lang="nl-NL" sz="1200" dirty="0" err="1">
                <a:latin typeface="Arial Unicode MS"/>
                <a:cs typeface="Arial Unicode MS"/>
              </a:rPr>
              <a:t>Kathren</a:t>
            </a:r>
            <a:r>
              <a:rPr lang="nl-NL" sz="1200" dirty="0">
                <a:latin typeface="Arial Unicode MS"/>
                <a:cs typeface="Arial Unicode MS"/>
              </a:rPr>
              <a:t> geeft Engelse les als tweede taal (ESL) aan volwassen studenten. Ze voerde een T-SEDA-onderzoek uit om een ondersteunende klasomgeving te creëren om de betrokkenheid te vergroten en de studenten in staat te stellen de inhoud van hun lessen creatiever te verkennen. Ze was vooral geïnteresseerd in het gebruik van basisregels voor praten.
</a:t>
            </a:r>
            <a:r>
              <a:rPr lang="nl-NL" sz="1200" dirty="0" err="1">
                <a:latin typeface="Arial Unicode MS"/>
                <a:cs typeface="Arial Unicode MS"/>
              </a:rPr>
              <a:t>Kathren</a:t>
            </a:r>
            <a:r>
              <a:rPr lang="nl-NL" sz="1200" dirty="0">
                <a:latin typeface="Arial Unicode MS"/>
                <a:cs typeface="Arial Unicode MS"/>
              </a:rPr>
              <a:t> ontdekte dat het onderzoek haar in staat stelde om meer aandacht te besteden aan aspecten van haar eigen onderwijs, zoals soorten vragen die ze stelde. Haar studenten spraken veel tijdens haar lessen, toonden uitdaging voor elkaars ideeën en breidden uit wat anderen hadden gezegd.
</a:t>
            </a:r>
            <a:endParaRPr lang="en-US" sz="1200" dirty="0">
              <a:latin typeface="Arial Unicode MS"/>
              <a:cs typeface="Arial Unicode MS"/>
            </a:endParaRPr>
          </a:p>
        </p:txBody>
      </p:sp>
      <p:sp>
        <p:nvSpPr>
          <p:cNvPr id="6" name="object 6"/>
          <p:cNvSpPr/>
          <p:nvPr/>
        </p:nvSpPr>
        <p:spPr>
          <a:xfrm>
            <a:off x="7764030" y="5307210"/>
            <a:ext cx="2632697" cy="197484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493264" y="4111507"/>
            <a:ext cx="3129401"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a:off x="5537714" y="4111507"/>
            <a:ext cx="3237986" cy="2125980"/>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nvSpPr>
        <p:spPr>
          <a:xfrm>
            <a:off x="5728970" y="4192831"/>
            <a:ext cx="2893695" cy="1467646"/>
          </a:xfrm>
          <a:prstGeom prst="rect">
            <a:avLst/>
          </a:prstGeom>
        </p:spPr>
        <p:txBody>
          <a:bodyPr vert="horz" wrap="square" lIns="0" tIns="635" rIns="0" bIns="0" rtlCol="0">
            <a:spAutoFit/>
          </a:bodyPr>
          <a:lstStyle/>
          <a:p>
            <a:pPr marL="12700" marR="5080">
              <a:lnSpc>
                <a:spcPct val="120000"/>
              </a:lnSpc>
              <a:spcBef>
                <a:spcPts val="5"/>
              </a:spcBef>
            </a:pPr>
            <a:r>
              <a:rPr lang="nl-NL" sz="1150" dirty="0">
                <a:latin typeface="Arial Unicode MS"/>
                <a:cs typeface="Arial Unicode MS"/>
              </a:rPr>
              <a:t>Ik denk dat zodra leraren zich realiseren hoe belangrijk het is om gewoon de manier waarop je misschien vragen stelt te veranderen, of de manier waarop studenten vragen stellen, te veranderen, het echt een heel wow-moment kan zijn.
</a:t>
            </a:r>
            <a:endParaRPr sz="1150" dirty="0">
              <a:latin typeface="Arial Unicode MS"/>
              <a:cs typeface="Arial Unicode MS"/>
            </a:endParaRPr>
          </a:p>
        </p:txBody>
      </p:sp>
      <p:sp>
        <p:nvSpPr>
          <p:cNvPr id="10" name="object 10"/>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11</a:t>
            </a:r>
            <a:endParaRPr sz="100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600700" y="755013"/>
            <a:ext cx="4699000" cy="5367944"/>
          </a:xfrm>
          <a:prstGeom prst="rect">
            <a:avLst/>
          </a:prstGeom>
          <a:ln w="31733">
            <a:solidFill>
              <a:srgbClr val="2791A6"/>
            </a:solidFill>
          </a:ln>
        </p:spPr>
        <p:txBody>
          <a:bodyPr vert="horz" wrap="square" lIns="0" tIns="38100" rIns="0" bIns="0" rtlCol="0">
            <a:spAutoFit/>
          </a:bodyPr>
          <a:lstStyle/>
          <a:p>
            <a:pPr marL="96838" marR="97155" algn="just">
              <a:lnSpc>
                <a:spcPct val="120800"/>
              </a:lnSpc>
              <a:spcBef>
                <a:spcPts val="300"/>
              </a:spcBef>
            </a:pPr>
            <a:r>
              <a:rPr lang="nl-NL" sz="1200" dirty="0">
                <a:latin typeface="Arial Unicode MS"/>
                <a:cs typeface="Arial Unicode MS"/>
              </a:rPr>
              <a:t>In Engeland stelt het National Curriculum document¹ voor kinderen van 5-16 jaar dat studenten zich tijdens hun tijd op school moeten bekwamen in gesproken taal:</a:t>
            </a:r>
          </a:p>
          <a:p>
            <a:pPr marL="538163" marR="97155" algn="just">
              <a:lnSpc>
                <a:spcPct val="120800"/>
              </a:lnSpc>
              <a:spcBef>
                <a:spcPts val="300"/>
              </a:spcBef>
            </a:pPr>
            <a:r>
              <a:rPr lang="nl-NL" sz="1200" dirty="0">
                <a:latin typeface="Arial Unicode MS"/>
                <a:cs typeface="Arial Unicode MS"/>
              </a:rPr>
              <a:t>
</a:t>
            </a:r>
            <a:r>
              <a:rPr lang="nl-NL" sz="1200" i="1" dirty="0">
                <a:latin typeface="Arial Unicode MS"/>
                <a:cs typeface="Arial Unicode MS"/>
              </a:rPr>
              <a:t>6.2 </a:t>
            </a:r>
            <a:r>
              <a:rPr lang="nl-NL" sz="1200" i="1" dirty="0">
                <a:solidFill>
                  <a:prstClr val="black"/>
                </a:solidFill>
                <a:latin typeface="Arial Unicode MS"/>
                <a:cs typeface="Arial Unicode MS"/>
              </a:rPr>
              <a:t>S</a:t>
            </a:r>
            <a:r>
              <a:rPr kumimoji="0" lang="nl-NL" sz="1200" b="0" i="1" u="none" strike="noStrike" kern="1200" cap="none" spc="0" normalizeH="0" baseline="0" noProof="0" dirty="0" err="1">
                <a:ln>
                  <a:noFill/>
                </a:ln>
                <a:solidFill>
                  <a:prstClr val="black"/>
                </a:solidFill>
                <a:effectLst/>
                <a:uLnTx/>
                <a:uFillTx/>
                <a:latin typeface="Arial Unicode MS"/>
                <a:ea typeface="+mn-ea"/>
                <a:cs typeface="Arial Unicode MS"/>
              </a:rPr>
              <a:t>tudenten</a:t>
            </a:r>
            <a:r>
              <a:rPr lang="nl-NL" sz="1200" i="1" dirty="0">
                <a:latin typeface="Arial Unicode MS"/>
                <a:cs typeface="Arial Unicode MS"/>
              </a:rPr>
              <a:t> moeten worden geleerd om duidelijk te </a:t>
            </a:r>
            <a:r>
              <a:rPr lang="nl-NL" sz="1200" b="1" i="1" dirty="0">
                <a:latin typeface="Arial Unicode MS"/>
                <a:cs typeface="Arial Unicode MS"/>
              </a:rPr>
              <a:t>spreken en ideeën vol vertrouwen </a:t>
            </a:r>
            <a:r>
              <a:rPr lang="nl-NL" sz="1200" i="1" dirty="0">
                <a:latin typeface="Arial Unicode MS"/>
                <a:cs typeface="Arial Unicode MS"/>
              </a:rPr>
              <a:t>over te brengen met behulp van standaard Engels. Ze moeten leren om ideeën </a:t>
            </a:r>
            <a:r>
              <a:rPr lang="nl-NL" sz="1200" b="1" i="1" dirty="0">
                <a:latin typeface="Arial Unicode MS"/>
                <a:cs typeface="Arial Unicode MS"/>
              </a:rPr>
              <a:t>met redenen </a:t>
            </a:r>
            <a:r>
              <a:rPr lang="nl-NL" sz="1200" i="1" dirty="0">
                <a:latin typeface="Arial Unicode MS"/>
                <a:cs typeface="Arial Unicode MS"/>
              </a:rPr>
              <a:t>te rechtvaardigen; vragen stellen om het begrip te controleren; woordenschat ontwikkelen en kennis opbouwen; onderhandelen; evalueren en voortbouwen op de ideeën van anderen; en selecteer het juiste register voor effectieve communicatie. Ze moeten worden geleerd om goed gestructureerde beschrijvingen en verklaringen te geven en hun begrip te ontwikkelen door te speculeren, hypothesen te stellen en ideeën te verkennen. Dit zal hen in staat stellen om hun denken te verduidelijken en hun ideeën voor het schrijven te organiseren.</a:t>
            </a:r>
            <a:r>
              <a:rPr lang="nl-NL" sz="1400" dirty="0">
                <a:latin typeface="Times New Roman"/>
                <a:cs typeface="Times New Roman"/>
              </a:rPr>
              <a:t>
</a:t>
            </a:r>
            <a:endParaRPr sz="1400" dirty="0">
              <a:latin typeface="Times New Roman"/>
              <a:cs typeface="Times New Roman"/>
            </a:endParaRPr>
          </a:p>
          <a:p>
            <a:pPr marL="81280" marR="97155" algn="just">
              <a:lnSpc>
                <a:spcPct val="121100"/>
              </a:lnSpc>
            </a:pPr>
            <a:r>
              <a:rPr lang="nl-NL" sz="1200" dirty="0">
                <a:latin typeface="Arial Unicode MS"/>
                <a:cs typeface="Arial Unicode MS"/>
              </a:rPr>
              <a:t>De gemarkeerde zinnen in de bovenstaande verklaring tonen de overeenkomsten tussen de doelstellingen van de gesproken taal en de dialoog die essentieel is voor het leren in deel B. Wat je in je klas hoort, hangt natuurlijk af van de leeftijd en het stadium van je </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studenten</a:t>
            </a:r>
            <a:r>
              <a:rPr lang="nl-NL" sz="1200" dirty="0">
                <a:latin typeface="Arial Unicode MS"/>
                <a:cs typeface="Arial Unicode MS"/>
              </a:rPr>
              <a:t>.</a:t>
            </a:r>
            <a:endParaRPr sz="1200" dirty="0">
              <a:latin typeface="Arial Unicode MS"/>
              <a:cs typeface="Arial Unicode MS"/>
            </a:endParaRPr>
          </a:p>
        </p:txBody>
      </p:sp>
      <p:sp>
        <p:nvSpPr>
          <p:cNvPr id="3" name="object 3"/>
          <p:cNvSpPr txBox="1"/>
          <p:nvPr/>
        </p:nvSpPr>
        <p:spPr>
          <a:xfrm>
            <a:off x="3800648" y="260513"/>
            <a:ext cx="3258038"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Dialoog in verschillende vakken
</a:t>
            </a:r>
            <a:endParaRPr sz="1600" dirty="0">
              <a:latin typeface="Arial"/>
              <a:cs typeface="Arial"/>
            </a:endParaRPr>
          </a:p>
        </p:txBody>
      </p:sp>
      <p:sp>
        <p:nvSpPr>
          <p:cNvPr id="4" name="object 4"/>
          <p:cNvSpPr txBox="1"/>
          <p:nvPr/>
        </p:nvSpPr>
        <p:spPr>
          <a:xfrm>
            <a:off x="639450" y="6829425"/>
            <a:ext cx="6536050" cy="169277"/>
          </a:xfrm>
          <a:prstGeom prst="rect">
            <a:avLst/>
          </a:prstGeom>
        </p:spPr>
        <p:txBody>
          <a:bodyPr vert="horz" wrap="square" lIns="0" tIns="0" rIns="0" bIns="0" rtlCol="0">
            <a:spAutoFit/>
          </a:bodyPr>
          <a:lstStyle/>
          <a:p>
            <a:pPr marL="12700">
              <a:lnSpc>
                <a:spcPct val="100000"/>
              </a:lnSpc>
            </a:pPr>
            <a:r>
              <a:rPr sz="1100" spc="-40" baseline="30000" dirty="0">
                <a:latin typeface="Arial"/>
                <a:cs typeface="Arial"/>
              </a:rPr>
              <a:t>1</a:t>
            </a:r>
            <a:r>
              <a:rPr sz="1100" spc="-95" dirty="0">
                <a:latin typeface="Arial"/>
                <a:cs typeface="Arial"/>
              </a:rPr>
              <a:t> </a:t>
            </a:r>
            <a:r>
              <a:rPr sz="1100" u="sng" spc="-25" dirty="0">
                <a:solidFill>
                  <a:srgbClr val="0000FF"/>
                </a:solidFill>
                <a:latin typeface="Arial"/>
                <a:cs typeface="Arial"/>
              </a:rPr>
              <a:t>https://</a:t>
            </a:r>
            <a:r>
              <a:rPr sz="1100" u="sng" spc="-25" dirty="0">
                <a:solidFill>
                  <a:srgbClr val="0000FF"/>
                </a:solidFill>
                <a:latin typeface="Arial"/>
                <a:cs typeface="Arial"/>
                <a:hlinkClick r:id="rId3"/>
              </a:rPr>
              <a:t>www.gov.uk/government/publications/national-curriculum-in-england-english-programmes-of-study</a:t>
            </a:r>
            <a:endParaRPr sz="1100" dirty="0">
              <a:latin typeface="Arial"/>
              <a:cs typeface="Arial"/>
            </a:endParaRPr>
          </a:p>
        </p:txBody>
      </p:sp>
      <p:sp>
        <p:nvSpPr>
          <p:cNvPr id="5" name="object 5"/>
          <p:cNvSpPr txBox="1"/>
          <p:nvPr/>
        </p:nvSpPr>
        <p:spPr>
          <a:xfrm>
            <a:off x="393700" y="809625"/>
            <a:ext cx="4699000" cy="5165581"/>
          </a:xfrm>
          <a:prstGeom prst="rect">
            <a:avLst/>
          </a:prstGeom>
          <a:ln w="31733">
            <a:solidFill>
              <a:srgbClr val="2791A6"/>
            </a:solidFill>
          </a:ln>
        </p:spPr>
        <p:txBody>
          <a:bodyPr vert="horz" wrap="square" lIns="0" tIns="36830" rIns="0" bIns="0" rtlCol="0">
            <a:spAutoFit/>
          </a:bodyPr>
          <a:lstStyle/>
          <a:p>
            <a:pPr marL="83820" marR="203835">
              <a:lnSpc>
                <a:spcPct val="121000"/>
              </a:lnSpc>
              <a:spcBef>
                <a:spcPts val="580"/>
              </a:spcBef>
            </a:pPr>
            <a:r>
              <a:rPr lang="nl-NL" sz="1200" dirty="0">
                <a:latin typeface="Arial Unicode MS" panose="020B0604020202020204"/>
                <a:ea typeface="Arial Unicode MS" panose="020B0604020202020204"/>
                <a:cs typeface="Arial Unicode MS" panose="020B0604020202020204"/>
              </a:rPr>
              <a:t>T-SEDA-onderzoeken kunnen worden uitgevoerd over alle onderwerpen met studenten van elke leeftijd. Het helpen van studenten om hun dialoog te verbeteren, kan helpen bij het leren vanaf de vroegste jaren van de basisschool tot </a:t>
            </a:r>
            <a:r>
              <a:rPr kumimoji="0" lang="nl-NL" sz="1200" b="0" i="0" u="none" strike="noStrike" kern="1200" cap="none" spc="0" normalizeH="0" baseline="0" noProof="0" dirty="0">
                <a:ln>
                  <a:noFill/>
                </a:ln>
                <a:solidFill>
                  <a:prstClr val="black"/>
                </a:solidFill>
                <a:effectLst/>
                <a:uLnTx/>
                <a:uFillTx/>
                <a:latin typeface="Arial Unicode MS"/>
                <a:ea typeface="+mn-ea"/>
                <a:cs typeface="Arial Unicode MS"/>
              </a:rPr>
              <a:t>studenten</a:t>
            </a:r>
            <a:r>
              <a:rPr lang="nl-NL" sz="1200" dirty="0">
                <a:latin typeface="Arial Unicode MS" panose="020B0604020202020204"/>
                <a:ea typeface="Arial Unicode MS" panose="020B0604020202020204"/>
                <a:cs typeface="Arial Unicode MS" panose="020B0604020202020204"/>
              </a:rPr>
              <a:t> in de schoolverlatersleeftijd.
Leraren hebben de T-SEDA-</a:t>
            </a:r>
            <a:r>
              <a:rPr lang="nl-NL" sz="1200" dirty="0" err="1">
                <a:latin typeface="Arial Unicode MS" panose="020B0604020202020204"/>
                <a:ea typeface="Arial Unicode MS" panose="020B0604020202020204"/>
                <a:cs typeface="Arial Unicode MS" panose="020B0604020202020204"/>
              </a:rPr>
              <a:t>toolkit</a:t>
            </a:r>
            <a:r>
              <a:rPr lang="nl-NL" sz="1200" dirty="0">
                <a:latin typeface="Arial Unicode MS" panose="020B0604020202020204"/>
                <a:ea typeface="Arial Unicode MS" panose="020B0604020202020204"/>
                <a:cs typeface="Arial Unicode MS" panose="020B0604020202020204"/>
              </a:rPr>
              <a:t> op vele manieren gebruikt: primaire wiskunde; natuurkundelessen met 16-jarigen; psychologielessen met 16-jarigen; in secundaire geschiedenis en Engelse lessen. Dit zijn slechts enkele voorbeelden.
Een typische reactie van deze leraren is dat dialogische praktijken "echt helpen om [studenten] kennis over dat onderwerp te ontwikkelen, en dat "het uitdagen van hun ideeën hen in een ander perspectief deed nadenken" (Jacob)
Andere leraren wilden de dialoog van hun studenten observeren en verbeteren als onderdeel van de klascultuur in plaats van voor een specifiek onderwerp. Nadia wilde bijvoorbeeld onderzoeken of kinderen konden voortbouwen op elkaars ideeën over een reeks vakken zoals Engels, wiskunde, aardrijkskunde en geschiedenis. Een andere leraar, Lucy, ontdekte dat de studenten in haar klas gespreksregels en luistersignalen gebruikten om voort te bouwen op elkaars ideeën tijdens de klasdiscussie.</a:t>
            </a:r>
          </a:p>
        </p:txBody>
      </p:sp>
      <p:sp>
        <p:nvSpPr>
          <p:cNvPr id="6" name="object 6"/>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12</a:t>
            </a:r>
            <a:endParaRPr sz="1000">
              <a:latin typeface="Arial"/>
              <a:cs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3466771929"/>
              </p:ext>
            </p:extLst>
          </p:nvPr>
        </p:nvGraphicFramePr>
        <p:xfrm>
          <a:off x="473429" y="200025"/>
          <a:ext cx="9746542" cy="7293718"/>
        </p:xfrm>
        <a:graphic>
          <a:graphicData uri="http://schemas.openxmlformats.org/drawingml/2006/table">
            <a:tbl>
              <a:tblPr firstRow="1" bandRow="1">
                <a:tableStyleId>{E8B1032C-EA38-4F05-BA0D-38AFFFC7BED3}</a:tableStyleId>
              </a:tblPr>
              <a:tblGrid>
                <a:gridCol w="2739671">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gridCol w="3730271">
                  <a:extLst>
                    <a:ext uri="{9D8B030D-6E8A-4147-A177-3AD203B41FA5}">
                      <a16:colId xmlns:a16="http://schemas.microsoft.com/office/drawing/2014/main" val="20002"/>
                    </a:ext>
                  </a:extLst>
                </a:gridCol>
              </a:tblGrid>
              <a:tr h="833419">
                <a:tc gridSpan="3">
                  <a:txBody>
                    <a:bodyPr/>
                    <a:lstStyle/>
                    <a:p>
                      <a:pPr marL="177800" lvl="0" indent="0" algn="ctr">
                        <a:lnSpc>
                          <a:spcPct val="100000"/>
                        </a:lnSpc>
                        <a:spcBef>
                          <a:spcPts val="590"/>
                        </a:spcBef>
                      </a:pPr>
                      <a:r>
                        <a:rPr lang="nl-NL" sz="1600" b="1" spc="0" baseline="0" dirty="0"/>
                        <a:t>Gelijkheid en participatie van alle studenten</a:t>
                      </a:r>
                    </a:p>
                    <a:p>
                      <a:pPr marL="177800" lvl="0" indent="0">
                        <a:lnSpc>
                          <a:spcPct val="100000"/>
                        </a:lnSpc>
                        <a:spcBef>
                          <a:spcPts val="590"/>
                        </a:spcBef>
                      </a:pPr>
                      <a:r>
                        <a:rPr lang="nl-NL" sz="1400" b="0" spc="0" baseline="0" dirty="0"/>
                        <a:t>Educatieve dialoog kan helpen ruimte te creëren voor de stem van alle studenten en een meer inclusieve klasethos.</a:t>
                      </a:r>
                      <a:endParaRPr sz="1400" spc="0" baseline="0" dirty="0">
                        <a:latin typeface="Arial Unicode MS"/>
                        <a:cs typeface="Arial Unicode MS"/>
                      </a:endParaRPr>
                    </a:p>
                  </a:txBody>
                  <a:tcPr marL="0" marR="0" marT="7493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31002">
                <a:tc>
                  <a:txBody>
                    <a:bodyPr/>
                    <a:lstStyle/>
                    <a:p>
                      <a:pPr marL="44450">
                        <a:lnSpc>
                          <a:spcPct val="100000"/>
                        </a:lnSpc>
                        <a:spcBef>
                          <a:spcPts val="229"/>
                        </a:spcBef>
                      </a:pPr>
                      <a:r>
                        <a:rPr lang="nl-NL" sz="1200" b="1" spc="0" baseline="0" dirty="0"/>
                        <a:t>Dialogische principes voor billijke deelname
</a:t>
                      </a:r>
                      <a:endParaRPr sz="1300" spc="0" baseline="0" dirty="0"/>
                    </a:p>
                    <a:p>
                      <a:pPr marL="358775" marR="71755" indent="-130175">
                        <a:lnSpc>
                          <a:spcPct val="101699"/>
                        </a:lnSpc>
                        <a:spcBef>
                          <a:spcPts val="5"/>
                        </a:spcBef>
                        <a:buFont typeface="Arial" panose="020B0604020202020204" pitchFamily="34" charset="0"/>
                        <a:buChar char="•"/>
                        <a:tabLst>
                          <a:tab pos="371475" algn="l"/>
                        </a:tabLst>
                      </a:pPr>
                      <a:r>
                        <a:rPr lang="nl-NL" sz="1200" spc="0" baseline="0" dirty="0"/>
                        <a:t>Het begrip dialoog is intrinsiek inclusief de verschillende opvattingen en kennis van mensen</a:t>
                      </a:r>
                    </a:p>
                    <a:p>
                      <a:pPr marL="358775" marR="71755" indent="-130175">
                        <a:lnSpc>
                          <a:spcPct val="101699"/>
                        </a:lnSpc>
                        <a:spcBef>
                          <a:spcPts val="5"/>
                        </a:spcBef>
                        <a:buFont typeface="Arial" panose="020B0604020202020204" pitchFamily="34" charset="0"/>
                        <a:buChar char="•"/>
                        <a:tabLst>
                          <a:tab pos="371475" algn="l"/>
                        </a:tabLst>
                      </a:pPr>
                      <a:endParaRPr sz="1350" spc="0" baseline="0" dirty="0"/>
                    </a:p>
                    <a:p>
                      <a:pPr marL="358775" indent="-130175">
                        <a:lnSpc>
                          <a:spcPct val="100000"/>
                        </a:lnSpc>
                        <a:buFont typeface="Arial" panose="020B0604020202020204" pitchFamily="34" charset="0"/>
                        <a:buChar char="•"/>
                        <a:tabLst>
                          <a:tab pos="371475" algn="l"/>
                        </a:tabLst>
                      </a:pPr>
                      <a:r>
                        <a:rPr lang="nl-NL" sz="1200" spc="0" baseline="0" dirty="0"/>
                        <a:t>allen hebben het recht om gehoord te worden</a:t>
                      </a:r>
                    </a:p>
                    <a:p>
                      <a:pPr marL="358775" indent="-130175">
                        <a:lnSpc>
                          <a:spcPct val="100000"/>
                        </a:lnSpc>
                        <a:buFont typeface="Arial" panose="020B0604020202020204" pitchFamily="34" charset="0"/>
                        <a:buChar char="•"/>
                        <a:tabLst>
                          <a:tab pos="371475" algn="l"/>
                        </a:tabLst>
                      </a:pPr>
                      <a:endParaRPr sz="1300" spc="0" baseline="0" dirty="0"/>
                    </a:p>
                    <a:p>
                      <a:pPr marL="358775" marR="66675" indent="-130175">
                        <a:lnSpc>
                          <a:spcPct val="101699"/>
                        </a:lnSpc>
                        <a:buFont typeface="Arial" panose="020B0604020202020204" pitchFamily="34" charset="0"/>
                        <a:buChar char="•"/>
                        <a:tabLst>
                          <a:tab pos="371475" algn="l"/>
                        </a:tabLst>
                      </a:pPr>
                      <a:r>
                        <a:rPr lang="nl-NL" sz="1200" spc="0" baseline="0" dirty="0"/>
                        <a:t>Iedereen moet deelnemen om het leren van iedereen te bevorderen</a:t>
                      </a:r>
                    </a:p>
                    <a:p>
                      <a:pPr marL="358775" marR="66675" indent="-130175">
                        <a:lnSpc>
                          <a:spcPct val="101699"/>
                        </a:lnSpc>
                        <a:buFont typeface="Arial" panose="020B0604020202020204" pitchFamily="34" charset="0"/>
                        <a:buChar char="•"/>
                        <a:tabLst>
                          <a:tab pos="371475" algn="l"/>
                        </a:tabLst>
                      </a:pPr>
                      <a:endParaRPr sz="1300" spc="0" baseline="0" dirty="0"/>
                    </a:p>
                    <a:p>
                      <a:pPr marL="358775" marR="85090" indent="-130175" algn="l">
                        <a:lnSpc>
                          <a:spcPct val="101699"/>
                        </a:lnSpc>
                        <a:buFont typeface="Arial" panose="020B0604020202020204" pitchFamily="34" charset="0"/>
                        <a:buChar char="•"/>
                        <a:tabLst>
                          <a:tab pos="371475" algn="l"/>
                        </a:tabLst>
                      </a:pPr>
                      <a:r>
                        <a:rPr lang="nl-NL" sz="1200" spc="0" baseline="0" dirty="0"/>
                        <a:t>Het opnemen van verschillende stemmen en perspectieven zal bijdragen aan het begrip van wat dialoog in de praktijk betekent</a:t>
                      </a:r>
                      <a:endParaRPr sz="1200" spc="0" baseline="0" dirty="0">
                        <a:latin typeface="Arial Unicode MS"/>
                        <a:cs typeface="Arial Unicode MS"/>
                      </a:endParaRPr>
                    </a:p>
                  </a:txBody>
                  <a:tcPr marL="0" marR="0" marT="29209" marB="0"/>
                </a:tc>
                <a:tc>
                  <a:txBody>
                    <a:bodyPr/>
                    <a:lstStyle/>
                    <a:p>
                      <a:pPr marL="41275" marR="457834">
                        <a:lnSpc>
                          <a:spcPct val="101699"/>
                        </a:lnSpc>
                        <a:spcBef>
                          <a:spcPts val="275"/>
                        </a:spcBef>
                      </a:pPr>
                      <a:r>
                        <a:rPr lang="nl-NL" sz="1200" b="1" spc="0" baseline="0" dirty="0"/>
                        <a:t>MAAR belemmeringen voor dialogische participatie voor alle studenten kunnen bestaan in:
</a:t>
                      </a:r>
                      <a:endParaRPr sz="1300" spc="0" baseline="0" dirty="0"/>
                    </a:p>
                    <a:p>
                      <a:pPr marL="441325" indent="-122238">
                        <a:lnSpc>
                          <a:spcPct val="100000"/>
                        </a:lnSpc>
                        <a:buFont typeface="Arial" panose="020B0604020202020204" pitchFamily="34" charset="0"/>
                        <a:buChar char="•"/>
                        <a:tabLst>
                          <a:tab pos="368300" algn="l"/>
                        </a:tabLst>
                      </a:pPr>
                      <a:r>
                        <a:rPr lang="nl-NL" sz="1200" spc="0" baseline="0" dirty="0"/>
                        <a:t>manieren van communiceren</a:t>
                      </a:r>
                    </a:p>
                    <a:p>
                      <a:pPr marL="441325" indent="-122238">
                        <a:lnSpc>
                          <a:spcPct val="100000"/>
                        </a:lnSpc>
                        <a:buFont typeface="Arial" panose="020B0604020202020204" pitchFamily="34" charset="0"/>
                        <a:buChar char="•"/>
                        <a:tabLst>
                          <a:tab pos="368300" algn="l"/>
                        </a:tabLst>
                      </a:pPr>
                      <a:endParaRPr sz="1350" spc="0" baseline="0" dirty="0"/>
                    </a:p>
                    <a:p>
                      <a:pPr marL="441325" indent="-122238">
                        <a:lnSpc>
                          <a:spcPct val="100000"/>
                        </a:lnSpc>
                        <a:spcBef>
                          <a:spcPts val="5"/>
                        </a:spcBef>
                        <a:buFont typeface="Arial" panose="020B0604020202020204" pitchFamily="34" charset="0"/>
                        <a:buChar char="•"/>
                        <a:tabLst>
                          <a:tab pos="368300" algn="l"/>
                        </a:tabLst>
                      </a:pPr>
                      <a:r>
                        <a:rPr lang="nl-NL" sz="1200" spc="0" baseline="0" dirty="0"/>
                        <a:t>gebrek aan vertrouwen om deel te nemen</a:t>
                      </a:r>
                    </a:p>
                    <a:p>
                      <a:pPr marL="441325" indent="-122238">
                        <a:lnSpc>
                          <a:spcPct val="100000"/>
                        </a:lnSpc>
                        <a:spcBef>
                          <a:spcPts val="5"/>
                        </a:spcBef>
                        <a:buFont typeface="Arial" panose="020B0604020202020204" pitchFamily="34" charset="0"/>
                        <a:buChar char="•"/>
                        <a:tabLst>
                          <a:tab pos="368300" algn="l"/>
                        </a:tabLst>
                      </a:pPr>
                      <a:endParaRPr sz="1300" spc="0" baseline="0" dirty="0"/>
                    </a:p>
                    <a:p>
                      <a:pPr marL="441325" marR="142240" indent="-122238">
                        <a:lnSpc>
                          <a:spcPct val="101699"/>
                        </a:lnSpc>
                        <a:buFont typeface="Arial" panose="020B0604020202020204" pitchFamily="34" charset="0"/>
                        <a:buChar char="•"/>
                        <a:tabLst>
                          <a:tab pos="368300" algn="l"/>
                        </a:tabLst>
                      </a:pPr>
                      <a:r>
                        <a:rPr lang="nl-NL" sz="1200" spc="0" baseline="0" dirty="0"/>
                        <a:t>Inzicht in verschillende perspectieven en manieren van denken</a:t>
                      </a:r>
                    </a:p>
                    <a:p>
                      <a:pPr marL="441325" marR="142240" indent="-122238">
                        <a:lnSpc>
                          <a:spcPct val="101699"/>
                        </a:lnSpc>
                        <a:buFont typeface="Arial" panose="020B0604020202020204" pitchFamily="34" charset="0"/>
                        <a:buChar char="•"/>
                        <a:tabLst>
                          <a:tab pos="368300" algn="l"/>
                        </a:tabLst>
                      </a:pPr>
                      <a:endParaRPr sz="1350" spc="0" baseline="0" dirty="0"/>
                    </a:p>
                    <a:p>
                      <a:pPr marL="441325" indent="-122238">
                        <a:lnSpc>
                          <a:spcPct val="100000"/>
                        </a:lnSpc>
                        <a:buFont typeface="Arial" panose="020B0604020202020204" pitchFamily="34" charset="0"/>
                        <a:buChar char="•"/>
                        <a:tabLst>
                          <a:tab pos="368300" algn="l"/>
                        </a:tabLst>
                      </a:pPr>
                      <a:r>
                        <a:rPr lang="nl-NL" sz="1200" spc="0" baseline="0" dirty="0"/>
                        <a:t>acceptatie en waardering van diverse opvattingen</a:t>
                      </a:r>
                    </a:p>
                    <a:p>
                      <a:pPr marL="441325" indent="-122238">
                        <a:lnSpc>
                          <a:spcPct val="100000"/>
                        </a:lnSpc>
                        <a:buFont typeface="Arial" panose="020B0604020202020204" pitchFamily="34" charset="0"/>
                        <a:buChar char="•"/>
                        <a:tabLst>
                          <a:tab pos="368300" algn="l"/>
                        </a:tabLst>
                      </a:pPr>
                      <a:endParaRPr sz="1300" spc="0" baseline="0" dirty="0"/>
                    </a:p>
                    <a:p>
                      <a:pPr marL="441325" marR="141605" indent="-122238">
                        <a:lnSpc>
                          <a:spcPct val="101699"/>
                        </a:lnSpc>
                        <a:spcBef>
                          <a:spcPts val="5"/>
                        </a:spcBef>
                        <a:buFont typeface="Arial" panose="020B0604020202020204" pitchFamily="34" charset="0"/>
                        <a:buChar char="•"/>
                        <a:tabLst>
                          <a:tab pos="368300" algn="l"/>
                        </a:tabLst>
                      </a:pPr>
                      <a:r>
                        <a:rPr lang="nl-NL" sz="1200" spc="0" baseline="0" dirty="0"/>
                        <a:t>contrasterende percepties en motivaties voor participatie</a:t>
                      </a:r>
                    </a:p>
                    <a:p>
                      <a:pPr marL="441325" marR="141605" indent="-122238">
                        <a:lnSpc>
                          <a:spcPct val="101699"/>
                        </a:lnSpc>
                        <a:spcBef>
                          <a:spcPts val="5"/>
                        </a:spcBef>
                        <a:buFont typeface="Arial" panose="020B0604020202020204" pitchFamily="34" charset="0"/>
                        <a:buChar char="•"/>
                        <a:tabLst>
                          <a:tab pos="368300" algn="l"/>
                        </a:tabLst>
                      </a:pPr>
                      <a:endParaRPr sz="1300" spc="0" baseline="0" dirty="0"/>
                    </a:p>
                    <a:p>
                      <a:pPr marL="441325" marR="516255" indent="-122238">
                        <a:lnSpc>
                          <a:spcPct val="101699"/>
                        </a:lnSpc>
                        <a:buFont typeface="Arial" panose="020B0604020202020204" pitchFamily="34" charset="0"/>
                        <a:buChar char="•"/>
                        <a:tabLst>
                          <a:tab pos="368300" algn="l"/>
                        </a:tabLst>
                      </a:pPr>
                      <a:r>
                        <a:rPr lang="nl-NL" sz="1200" spc="0" baseline="0" dirty="0"/>
                        <a:t>vooropgezette ideeën over 'vermogen' en vermogen om deel te nemen</a:t>
                      </a:r>
                    </a:p>
                    <a:p>
                      <a:pPr marL="441325" marR="516255" indent="-122238">
                        <a:lnSpc>
                          <a:spcPct val="101699"/>
                        </a:lnSpc>
                        <a:buFont typeface="Arial" panose="020B0604020202020204" pitchFamily="34" charset="0"/>
                        <a:buChar char="•"/>
                        <a:tabLst>
                          <a:tab pos="368300" algn="l"/>
                        </a:tabLst>
                      </a:pPr>
                      <a:endParaRPr sz="1350" spc="0" baseline="0" dirty="0"/>
                    </a:p>
                    <a:p>
                      <a:pPr marL="441325" indent="-122238">
                        <a:lnSpc>
                          <a:spcPct val="100000"/>
                        </a:lnSpc>
                        <a:buFont typeface="Arial" panose="020B0604020202020204" pitchFamily="34" charset="0"/>
                        <a:buChar char="•"/>
                        <a:tabLst>
                          <a:tab pos="368300" algn="l"/>
                        </a:tabLst>
                      </a:pPr>
                      <a:r>
                        <a:rPr lang="nl-NL" sz="1200" spc="0" baseline="0" dirty="0"/>
                        <a:t>Cognitieve uitdaging</a:t>
                      </a:r>
                      <a:endParaRPr sz="1200" spc="0" baseline="0" dirty="0">
                        <a:latin typeface="Arial Unicode MS"/>
                        <a:cs typeface="Arial Unicode MS"/>
                      </a:endParaRPr>
                    </a:p>
                  </a:txBody>
                  <a:tcPr marL="0" marR="0" marT="34925" marB="0"/>
                </a:tc>
                <a:tc>
                  <a:txBody>
                    <a:bodyPr/>
                    <a:lstStyle/>
                    <a:p>
                      <a:pPr marL="50800" marR="165735">
                        <a:lnSpc>
                          <a:spcPct val="101699"/>
                        </a:lnSpc>
                        <a:spcBef>
                          <a:spcPts val="275"/>
                        </a:spcBef>
                      </a:pPr>
                      <a:r>
                        <a:rPr lang="nl-NL" sz="1200" b="1" spc="0" baseline="0" dirty="0"/>
                        <a:t>Het is dus belangrijk om rekening te houden met factoren die verband houden met de mensen die deelnemen en de context, zoals:
</a:t>
                      </a:r>
                      <a:endParaRPr sz="1350" spc="0" baseline="0" dirty="0"/>
                    </a:p>
                    <a:p>
                      <a:pPr marL="358775" marR="395605" indent="-139700">
                        <a:lnSpc>
                          <a:spcPts val="1300"/>
                        </a:lnSpc>
                        <a:spcBef>
                          <a:spcPts val="5"/>
                        </a:spcBef>
                        <a:buFont typeface="Arial" panose="020B0604020202020204" pitchFamily="34" charset="0"/>
                        <a:buChar char="•"/>
                        <a:tabLst>
                          <a:tab pos="377825" algn="l"/>
                        </a:tabLst>
                      </a:pPr>
                      <a:r>
                        <a:rPr lang="nl-NL" sz="1200" spc="0" baseline="0" dirty="0"/>
                        <a:t>individuele verschillen in communicatie, inclusief non-</a:t>
                      </a:r>
                      <a:r>
                        <a:rPr lang="nl-NL" sz="1200" spc="0" baseline="0" dirty="0" err="1"/>
                        <a:t>verbal</a:t>
                      </a:r>
                      <a:endParaRPr lang="nl-NL" sz="1200" spc="0" baseline="0" dirty="0"/>
                    </a:p>
                    <a:p>
                      <a:pPr marL="358775" marR="395605" indent="-139700">
                        <a:lnSpc>
                          <a:spcPts val="1300"/>
                        </a:lnSpc>
                        <a:spcBef>
                          <a:spcPts val="5"/>
                        </a:spcBef>
                        <a:buFont typeface="Arial" panose="020B0604020202020204" pitchFamily="34" charset="0"/>
                        <a:buChar char="•"/>
                        <a:tabLst>
                          <a:tab pos="377825" algn="l"/>
                        </a:tabLst>
                      </a:pPr>
                      <a:endParaRPr sz="1200" spc="0" baseline="0" dirty="0"/>
                    </a:p>
                    <a:p>
                      <a:pPr marL="358775" indent="-139700" algn="just">
                        <a:lnSpc>
                          <a:spcPct val="100000"/>
                        </a:lnSpc>
                        <a:buFont typeface="Arial" panose="020B0604020202020204" pitchFamily="34" charset="0"/>
                        <a:buChar char="•"/>
                        <a:tabLst>
                          <a:tab pos="377825" algn="l"/>
                        </a:tabLst>
                      </a:pPr>
                      <a:r>
                        <a:rPr lang="nl-NL" sz="1200" spc="0" baseline="0" dirty="0"/>
                        <a:t>culturele verschillen en overeenkomsten</a:t>
                      </a:r>
                    </a:p>
                    <a:p>
                      <a:pPr marL="358775" indent="-139700" algn="just">
                        <a:lnSpc>
                          <a:spcPct val="100000"/>
                        </a:lnSpc>
                        <a:buFont typeface="Arial" panose="020B0604020202020204" pitchFamily="34" charset="0"/>
                        <a:buChar char="•"/>
                        <a:tabLst>
                          <a:tab pos="377825" algn="l"/>
                        </a:tabLst>
                      </a:pPr>
                      <a:endParaRPr sz="1200" spc="0" baseline="0" dirty="0"/>
                    </a:p>
                    <a:p>
                      <a:pPr marL="358775" marR="93345" indent="-139700">
                        <a:lnSpc>
                          <a:spcPct val="101699"/>
                        </a:lnSpc>
                        <a:buFont typeface="Arial" panose="020B0604020202020204" pitchFamily="34" charset="0"/>
                        <a:buChar char="•"/>
                        <a:tabLst>
                          <a:tab pos="377825" algn="l"/>
                        </a:tabLst>
                      </a:pPr>
                      <a:r>
                        <a:rPr lang="nl-NL" sz="1200" spc="0" baseline="0" dirty="0"/>
                        <a:t>klasstructuren, routines, activiteiten en omgeving (fysiek en sociaal)</a:t>
                      </a:r>
                      <a:endParaRPr sz="1250" spc="0" baseline="0" dirty="0"/>
                    </a:p>
                    <a:p>
                      <a:pPr marL="50800">
                        <a:lnSpc>
                          <a:spcPct val="100000"/>
                        </a:lnSpc>
                        <a:spcBef>
                          <a:spcPts val="5"/>
                        </a:spcBef>
                      </a:pPr>
                      <a:r>
                        <a:rPr lang="nl-NL" sz="1100" b="1" spc="0" baseline="0" dirty="0"/>
                        <a:t>PRAKTISCHE MAATREGELEN kunnen zijn:
</a:t>
                      </a:r>
                      <a:endParaRPr sz="900" spc="0" baseline="0" dirty="0"/>
                    </a:p>
                    <a:p>
                      <a:pPr marL="390525" marR="368300" indent="-171450">
                        <a:lnSpc>
                          <a:spcPct val="101699"/>
                        </a:lnSpc>
                        <a:buFont typeface="Arial" panose="020B0604020202020204" pitchFamily="34" charset="0"/>
                        <a:buChar char="•"/>
                        <a:tabLst>
                          <a:tab pos="377825" algn="l"/>
                        </a:tabLst>
                      </a:pPr>
                      <a:r>
                        <a:rPr lang="nl-NL" sz="1200" spc="0" baseline="0" dirty="0"/>
                        <a:t>het bespreken van de waarde van het luisteren naar andere stemmen in uw omgeving</a:t>
                      </a:r>
                    </a:p>
                    <a:p>
                      <a:pPr marL="390525" marR="368300" indent="-171450">
                        <a:lnSpc>
                          <a:spcPct val="101699"/>
                        </a:lnSpc>
                        <a:buFont typeface="Arial" panose="020B0604020202020204" pitchFamily="34" charset="0"/>
                        <a:buChar char="•"/>
                        <a:tabLst>
                          <a:tab pos="377825" algn="l"/>
                        </a:tabLst>
                      </a:pPr>
                      <a:endParaRPr lang="nl-NL" sz="1200" spc="0" baseline="0" dirty="0"/>
                    </a:p>
                    <a:p>
                      <a:pPr marL="390525" marR="368300" indent="-171450">
                        <a:lnSpc>
                          <a:spcPct val="101699"/>
                        </a:lnSpc>
                        <a:buFont typeface="Arial" panose="020B0604020202020204" pitchFamily="34" charset="0"/>
                        <a:buChar char="•"/>
                        <a:tabLst>
                          <a:tab pos="377825" algn="l"/>
                        </a:tabLst>
                      </a:pPr>
                      <a:r>
                        <a:rPr lang="nl-NL" sz="1200" spc="0" baseline="0" dirty="0"/>
                        <a:t>het aanpassen en uitbreiden van de observatiesjablonen in de T-SEDA-</a:t>
                      </a:r>
                      <a:r>
                        <a:rPr lang="nl-NL" sz="1200" spc="0" baseline="0" dirty="0" err="1"/>
                        <a:t>toolkit</a:t>
                      </a:r>
                      <a:r>
                        <a:rPr lang="nl-NL" sz="1200" spc="0" baseline="0" dirty="0"/>
                        <a:t> om specifieke vragen over inclusie te beantwoorden</a:t>
                      </a:r>
                    </a:p>
                    <a:p>
                      <a:pPr marL="390525" marR="368300" indent="-171450">
                        <a:lnSpc>
                          <a:spcPct val="101699"/>
                        </a:lnSpc>
                        <a:buFont typeface="Arial" panose="020B0604020202020204" pitchFamily="34" charset="0"/>
                        <a:buChar char="•"/>
                        <a:tabLst>
                          <a:tab pos="377825" algn="l"/>
                        </a:tabLst>
                      </a:pPr>
                      <a:endParaRPr lang="nl-NL" sz="1200" spc="0" baseline="0" dirty="0"/>
                    </a:p>
                    <a:p>
                      <a:pPr marL="390525" marR="368300" indent="-171450">
                        <a:lnSpc>
                          <a:spcPct val="101699"/>
                        </a:lnSpc>
                        <a:buFont typeface="Arial" panose="020B0604020202020204" pitchFamily="34" charset="0"/>
                        <a:buChar char="•"/>
                        <a:tabLst>
                          <a:tab pos="377825" algn="l"/>
                        </a:tabLst>
                      </a:pPr>
                      <a:r>
                        <a:rPr lang="nl-NL" sz="1200" spc="0" baseline="0" dirty="0"/>
                        <a:t>Het ontwikkelen van nieuwe structuren, ondersteuning voor groepsinteractie en cultureel bewustzijn</a:t>
                      </a:r>
                    </a:p>
                    <a:p>
                      <a:pPr marL="390525" marR="368300" indent="-171450">
                        <a:lnSpc>
                          <a:spcPct val="101699"/>
                        </a:lnSpc>
                        <a:buFont typeface="Arial" panose="020B0604020202020204" pitchFamily="34" charset="0"/>
                        <a:buChar char="•"/>
                        <a:tabLst>
                          <a:tab pos="377825" algn="l"/>
                        </a:tabLst>
                      </a:pPr>
                      <a:endParaRPr sz="1200" spc="0" baseline="0" dirty="0">
                        <a:latin typeface="Arial"/>
                        <a:ea typeface="Arial Unicode MS" panose="020B0604020202020204"/>
                        <a:cs typeface="Arial"/>
                      </a:endParaRPr>
                    </a:p>
                  </a:txBody>
                  <a:tcPr marL="0" marR="0" marT="34925" marB="0"/>
                </a:tc>
                <a:extLst>
                  <a:ext uri="{0D108BD9-81ED-4DB2-BD59-A6C34878D82A}">
                    <a16:rowId xmlns:a16="http://schemas.microsoft.com/office/drawing/2014/main" val="10001"/>
                  </a:ext>
                </a:extLst>
              </a:tr>
              <a:tr h="1821266">
                <a:tc gridSpan="3">
                  <a:txBody>
                    <a:bodyPr/>
                    <a:lstStyle/>
                    <a:p>
                      <a:pPr marL="151765" algn="just">
                        <a:lnSpc>
                          <a:spcPct val="100000"/>
                        </a:lnSpc>
                        <a:spcBef>
                          <a:spcPts val="844"/>
                        </a:spcBef>
                      </a:pPr>
                      <a:r>
                        <a:rPr lang="nl-NL" sz="1400" b="1" spc="0" baseline="0" dirty="0"/>
                        <a:t>Studenten uit het autistisch spectrum betrekken bij de dialoog
</a:t>
                      </a:r>
                      <a:r>
                        <a:rPr lang="nl-NL" sz="1000" spc="0" baseline="0" dirty="0"/>
                        <a:t>Ana Laura </a:t>
                      </a:r>
                      <a:r>
                        <a:rPr lang="nl-NL" sz="1000" spc="0" baseline="0" dirty="0" err="1"/>
                        <a:t>Trigo</a:t>
                      </a:r>
                      <a:r>
                        <a:rPr lang="nl-NL" sz="1000" spc="0" baseline="0" dirty="0"/>
                        <a:t> </a:t>
                      </a:r>
                      <a:r>
                        <a:rPr lang="nl-NL" sz="1000" spc="0" baseline="0" dirty="0" err="1"/>
                        <a:t>Clapés</a:t>
                      </a:r>
                      <a:r>
                        <a:rPr lang="nl-NL" sz="1000" spc="0" baseline="0" dirty="0"/>
                        <a:t> heeft bijvoorbeeld manieren bedacht om het T-SEDA-coderingsschema aan te passen aan de communicatiekenmerken die verband houden met autisme. Sommige van de strategieën werden verrijkt en voegden suggesties toe over hoe ze konden worden geïmplementeerd om het begrip van studenten van de inhoud en structuur van de dialoog te ondersteunen en wat er van hun deelname wordt verwacht. Er werden zes hoofdfuncties toegevoegd, waaronder het opnemen van visuele of fysieke representaties, expliciet zijn, informatie opsplitsen in stappen, opties bieden, de dialoog met collega's bemiddelen en 1-op-1 ondersteuning bieden. Andere nieuwe strategieën met betrekking tot het configureren van de fysieke klasomgeving en het plannen van vriendelijkere activiteiten die mogelijkheden bieden voor verschillende vormen van bijdrage. Neem contact met </a:t>
                      </a:r>
                      <a:r>
                        <a:rPr lang="nl-NL" sz="1000" spc="0" baseline="0" dirty="0">
                          <a:hlinkClick r:id="rId2"/>
                        </a:rPr>
                        <a:t>t-seda@educ.cam.ac.uk</a:t>
                      </a:r>
                      <a:r>
                        <a:rPr lang="nl-NL" sz="1000" spc="0" baseline="0" dirty="0"/>
                        <a:t> op voor meer informatie over de gratis beschikbare bronnen.
13
</a:t>
                      </a:r>
                      <a:endParaRPr sz="1000" spc="0" baseline="0" dirty="0">
                        <a:latin typeface="Arial"/>
                        <a:cs typeface="Arial"/>
                      </a:endParaRPr>
                    </a:p>
                  </a:txBody>
                  <a:tcPr marL="0" marR="0" marT="107314"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02888" y="657225"/>
            <a:ext cx="3206236" cy="847027"/>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nl-NL" b="1" dirty="0">
                <a:solidFill>
                  <a:srgbClr val="1A616F"/>
                </a:solidFill>
                <a:latin typeface="Arial"/>
                <a:cs typeface="Arial"/>
              </a:rPr>
              <a:t>Deel d. Hoe productief is de dialoog in mijn klas?  Een zelfaudit voor leerkrachten</a:t>
            </a:r>
            <a:endParaRPr sz="1800" dirty="0">
              <a:latin typeface="Arial"/>
              <a:cs typeface="Arial"/>
            </a:endParaRPr>
          </a:p>
        </p:txBody>
      </p:sp>
      <p:sp>
        <p:nvSpPr>
          <p:cNvPr id="3" name="object 3"/>
          <p:cNvSpPr txBox="1"/>
          <p:nvPr/>
        </p:nvSpPr>
        <p:spPr>
          <a:xfrm>
            <a:off x="4885316" y="724288"/>
            <a:ext cx="1680584" cy="492443"/>
          </a:xfrm>
          <a:prstGeom prst="rect">
            <a:avLst/>
          </a:prstGeom>
        </p:spPr>
        <p:txBody>
          <a:bodyPr vert="horz" wrap="square" lIns="0" tIns="0" rIns="0" bIns="0" rtlCol="0">
            <a:spAutoFit/>
          </a:bodyPr>
          <a:lstStyle/>
          <a:p>
            <a:pPr marL="12700">
              <a:lnSpc>
                <a:spcPct val="100000"/>
              </a:lnSpc>
            </a:pPr>
            <a:r>
              <a:rPr lang="nl-NL" sz="1600" b="1" spc="-150" dirty="0">
                <a:latin typeface="Arial"/>
                <a:cs typeface="Arial"/>
              </a:rPr>
              <a:t>Zelfaudit
</a:t>
            </a:r>
            <a:endParaRPr sz="1600" dirty="0">
              <a:latin typeface="Arial"/>
              <a:cs typeface="Arial"/>
            </a:endParaRPr>
          </a:p>
        </p:txBody>
      </p:sp>
      <p:sp>
        <p:nvSpPr>
          <p:cNvPr id="4" name="object 4"/>
          <p:cNvSpPr txBox="1"/>
          <p:nvPr/>
        </p:nvSpPr>
        <p:spPr>
          <a:xfrm>
            <a:off x="630555" y="2001410"/>
            <a:ext cx="9746615" cy="3614836"/>
          </a:xfrm>
          <a:prstGeom prst="rect">
            <a:avLst/>
          </a:prstGeom>
          <a:ln w="31733">
            <a:solidFill>
              <a:srgbClr val="2791A6"/>
            </a:solidFill>
          </a:ln>
        </p:spPr>
        <p:txBody>
          <a:bodyPr vert="horz" wrap="square" lIns="0" tIns="36830" rIns="0" bIns="0" rtlCol="0" anchor="t">
            <a:spAutoFit/>
          </a:bodyPr>
          <a:lstStyle/>
          <a:p>
            <a:pPr marL="81915" marR="93980">
              <a:lnSpc>
                <a:spcPct val="121700"/>
              </a:lnSpc>
              <a:spcBef>
                <a:spcPts val="290"/>
              </a:spcBef>
            </a:pPr>
            <a:r>
              <a:rPr lang="nl-NL" sz="1200" kern="0" dirty="0">
                <a:latin typeface="Arial"/>
                <a:cs typeface="Arial"/>
              </a:rPr>
              <a:t>Misschien wilt u beginnen met het uitvoeren van een zelfcontrole1. Maar vergeet niet dat we controleverklaringen soms anders begrijpen. Een grondregel, zoals </a:t>
            </a:r>
            <a:r>
              <a:rPr lang="nl-NL" sz="1200" b="1" kern="0" dirty="0">
                <a:latin typeface="Arial"/>
                <a:cs typeface="Arial"/>
              </a:rPr>
              <a:t>'we vertrouwen en luisteren allemaal naar elkaar</a:t>
            </a:r>
            <a:r>
              <a:rPr lang="nl-NL" sz="1200" kern="0" dirty="0">
                <a:latin typeface="Arial"/>
                <a:cs typeface="Arial"/>
              </a:rPr>
              <a:t>', heeft bijvoorbeeld verschillende mogelijke betekenissen, zoals2</a:t>
            </a:r>
          </a:p>
          <a:p>
            <a:pPr marL="253365" marR="93980" indent="-171450">
              <a:lnSpc>
                <a:spcPct val="121700"/>
              </a:lnSpc>
              <a:spcBef>
                <a:spcPts val="290"/>
              </a:spcBef>
              <a:buFont typeface="Arial" panose="020B0604020202020204" pitchFamily="34" charset="0"/>
              <a:buChar char="•"/>
            </a:pPr>
            <a:r>
              <a:rPr lang="nl-NL" sz="1200" kern="0" dirty="0">
                <a:latin typeface="Arial"/>
                <a:cs typeface="Arial"/>
              </a:rPr>
              <a:t>het bevorderen van interpersoonlijke relaties
ieders ideeën horen
leren van elkaars denken</a:t>
            </a:r>
          </a:p>
          <a:p>
            <a:pPr marL="81915" marR="93980">
              <a:lnSpc>
                <a:spcPct val="121700"/>
              </a:lnSpc>
              <a:spcBef>
                <a:spcPts val="290"/>
              </a:spcBef>
            </a:pPr>
            <a:r>
              <a:rPr lang="nl-NL" sz="1200" kern="0" dirty="0">
                <a:latin typeface="Arial"/>
                <a:cs typeface="Arial"/>
              </a:rPr>
              <a:t>Uw zelfaudit zal u helpen om de kenmerken van uw huidige klaspraktijk te identificeren. Het zal u ook helpen om:</a:t>
            </a:r>
          </a:p>
          <a:p>
            <a:pPr marL="253365" marR="93980" indent="-171450">
              <a:lnSpc>
                <a:spcPct val="121700"/>
              </a:lnSpc>
              <a:spcBef>
                <a:spcPts val="290"/>
              </a:spcBef>
              <a:buFont typeface="Arial" panose="020B0604020202020204" pitchFamily="34" charset="0"/>
              <a:buChar char="•"/>
            </a:pPr>
            <a:r>
              <a:rPr lang="nl-NL" sz="1200" kern="0" dirty="0">
                <a:latin typeface="Arial"/>
                <a:cs typeface="Arial"/>
              </a:rPr>
              <a:t>Begin uw reflectieve cyclus door u te concentreren op uw interesses en probeer na te denken over uw vraag
reflecteer en monitor wat er gebeurt terwijl je verder gaat
Zie hoe de dialoog in uw klaslokaal is veranderd door de audit na uw aanvraag te herhalen</a:t>
            </a:r>
          </a:p>
          <a:p>
            <a:pPr marL="81915" marR="93980">
              <a:lnSpc>
                <a:spcPct val="121700"/>
              </a:lnSpc>
              <a:spcBef>
                <a:spcPts val="290"/>
              </a:spcBef>
            </a:pPr>
            <a:r>
              <a:rPr lang="nl-NL" sz="1200" kern="0" dirty="0">
                <a:latin typeface="Arial"/>
                <a:cs typeface="Arial"/>
              </a:rPr>
              <a:t>U vindt de zelfcontrole op de volgende pagina en een downloadbare versie is beschikbaar op de T-SEDA-website die u kunt voltooien.
Tool 2H, </a:t>
            </a:r>
            <a:r>
              <a:rPr lang="nl-NL" sz="1200" kern="0" dirty="0" err="1">
                <a:latin typeface="Arial"/>
                <a:cs typeface="Arial"/>
              </a:rPr>
              <a:t>Dialogic</a:t>
            </a:r>
            <a:r>
              <a:rPr lang="nl-NL" sz="1200" kern="0" dirty="0">
                <a:latin typeface="Arial"/>
                <a:cs typeface="Arial"/>
              </a:rPr>
              <a:t> Teaching Questionnaire - Assessment of </a:t>
            </a:r>
            <a:r>
              <a:rPr lang="nl-NL" sz="1200" kern="0" dirty="0" err="1">
                <a:latin typeface="Arial"/>
                <a:cs typeface="Arial"/>
              </a:rPr>
              <a:t>their</a:t>
            </a:r>
            <a:r>
              <a:rPr lang="nl-NL" sz="1200" kern="0" dirty="0">
                <a:latin typeface="Arial"/>
                <a:cs typeface="Arial"/>
              </a:rPr>
              <a:t> </a:t>
            </a:r>
            <a:r>
              <a:rPr lang="nl-NL" sz="1200" kern="0" dirty="0" err="1">
                <a:latin typeface="Arial"/>
                <a:cs typeface="Arial"/>
              </a:rPr>
              <a:t>practice</a:t>
            </a:r>
            <a:r>
              <a:rPr lang="nl-NL" sz="1200" kern="0" dirty="0">
                <a:latin typeface="Arial"/>
                <a:cs typeface="Arial"/>
              </a:rPr>
              <a:t> biedt u ook de mogelijkheid om na te denken over uw praktijk. Je kunt dit op verschillende momenten doen terwijl je een onderzoek uitvoert om vast te leggen hoe je praktijk zou kunnen veranderen.
            </a:t>
            </a:r>
            <a:r>
              <a:rPr lang="nl-NL" sz="1200" kern="0" dirty="0">
                <a:latin typeface="Arial"/>
                <a:cs typeface="Arial"/>
                <a:hlinkClick r:id="rId2"/>
              </a:rPr>
              <a:t>Video 6: Je zelfaudit voltooien</a:t>
            </a:r>
            <a:r>
              <a:rPr lang="nl-NL" sz="1200" kern="0" dirty="0">
                <a:latin typeface="Arial"/>
                <a:cs typeface="Arial"/>
              </a:rPr>
              <a:t>
</a:t>
            </a:r>
            <a:endParaRPr lang="en-GB" sz="1200" b="1" u="sng" dirty="0">
              <a:solidFill>
                <a:srgbClr val="0000FF"/>
              </a:solidFill>
              <a:latin typeface="Arial"/>
              <a:cs typeface="Arial"/>
            </a:endParaRPr>
          </a:p>
        </p:txBody>
      </p:sp>
      <p:sp>
        <p:nvSpPr>
          <p:cNvPr id="5" name="object 5"/>
          <p:cNvSpPr txBox="1"/>
          <p:nvPr/>
        </p:nvSpPr>
        <p:spPr>
          <a:xfrm>
            <a:off x="8242300" y="1709298"/>
            <a:ext cx="2162688" cy="184666"/>
          </a:xfrm>
          <a:prstGeom prst="rect">
            <a:avLst/>
          </a:prstGeom>
        </p:spPr>
        <p:txBody>
          <a:bodyPr vert="horz" wrap="square" lIns="0" tIns="0" rIns="0" bIns="0" rtlCol="0">
            <a:spAutoFit/>
          </a:bodyPr>
          <a:lstStyle/>
          <a:p>
            <a:pPr marL="12700">
              <a:lnSpc>
                <a:spcPct val="100000"/>
              </a:lnSpc>
            </a:pPr>
            <a:r>
              <a:rPr lang="nl-NL" sz="1200" dirty="0"/>
              <a:t>Sectie van de onderzoekscyclus</a:t>
            </a:r>
            <a:endParaRPr sz="1200" dirty="0">
              <a:latin typeface="Arial"/>
              <a:cs typeface="Arial"/>
            </a:endParaRPr>
          </a:p>
        </p:txBody>
      </p:sp>
      <p:sp>
        <p:nvSpPr>
          <p:cNvPr id="6" name="object 6"/>
          <p:cNvSpPr/>
          <p:nvPr/>
        </p:nvSpPr>
        <p:spPr>
          <a:xfrm>
            <a:off x="682395" y="5007513"/>
            <a:ext cx="439415" cy="439418"/>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707072" y="6219825"/>
            <a:ext cx="9593580" cy="615553"/>
          </a:xfrm>
          <a:prstGeom prst="rect">
            <a:avLst/>
          </a:prstGeom>
        </p:spPr>
        <p:txBody>
          <a:bodyPr vert="horz" wrap="square" lIns="0" tIns="0" rIns="0" bIns="0" rtlCol="0">
            <a:spAutoFit/>
          </a:bodyPr>
          <a:lstStyle/>
          <a:p>
            <a:pPr marL="12700">
              <a:lnSpc>
                <a:spcPct val="100000"/>
              </a:lnSpc>
              <a:buAutoNum type="arabicPeriod"/>
              <a:tabLst>
                <a:tab pos="138430" algn="l"/>
              </a:tabLst>
            </a:pPr>
            <a:r>
              <a:rPr lang="nl-NL" sz="1000" kern="0" dirty="0">
                <a:latin typeface="Arial"/>
                <a:cs typeface="Arial"/>
              </a:rPr>
              <a:t> Deze zelfaudit bouwt voort op een originele tabel geschreven door Diane </a:t>
            </a:r>
            <a:r>
              <a:rPr lang="nl-NL" sz="1000" kern="0" dirty="0" err="1">
                <a:latin typeface="Arial"/>
                <a:cs typeface="Arial"/>
              </a:rPr>
              <a:t>Rawlins</a:t>
            </a:r>
            <a:r>
              <a:rPr lang="nl-NL" sz="1000" kern="0" dirty="0">
                <a:latin typeface="Arial"/>
                <a:cs typeface="Arial"/>
              </a:rPr>
              <a:t>, een van onze docenten co-onderzoekers in Cambridge. (Subsidie van de </a:t>
            </a:r>
            <a:r>
              <a:rPr lang="nl-NL" sz="1000" kern="0" dirty="0" err="1">
                <a:latin typeface="Arial"/>
                <a:cs typeface="Arial"/>
              </a:rPr>
              <a:t>Economic</a:t>
            </a:r>
            <a:r>
              <a:rPr lang="nl-NL" sz="1000" kern="0" dirty="0">
                <a:latin typeface="Arial"/>
                <a:cs typeface="Arial"/>
              </a:rPr>
              <a:t> </a:t>
            </a:r>
            <a:r>
              <a:rPr lang="nl-NL" sz="1000" kern="0" dirty="0" err="1">
                <a:latin typeface="Arial"/>
                <a:cs typeface="Arial"/>
              </a:rPr>
              <a:t>and</a:t>
            </a:r>
            <a:r>
              <a:rPr lang="nl-NL" sz="1000" kern="0" dirty="0">
                <a:latin typeface="Arial"/>
                <a:cs typeface="Arial"/>
              </a:rPr>
              <a:t> </a:t>
            </a:r>
            <a:r>
              <a:rPr lang="nl-NL" sz="1000" kern="0" dirty="0" err="1">
                <a:latin typeface="Arial"/>
                <a:cs typeface="Arial"/>
              </a:rPr>
              <a:t>Social</a:t>
            </a:r>
            <a:r>
              <a:rPr lang="nl-NL" sz="1000" kern="0" dirty="0">
                <a:latin typeface="Arial"/>
                <a:cs typeface="Arial"/>
              </a:rPr>
              <a:t> Research Council nr. RES063270081).
 Dit onderscheid tussen de drie verschillende lagen en elementen van klassikale dialoog werd benadrukt in een grootschalige mixed </a:t>
            </a:r>
            <a:r>
              <a:rPr lang="nl-NL" sz="1000" kern="0" dirty="0" err="1">
                <a:latin typeface="Arial"/>
                <a:cs typeface="Arial"/>
              </a:rPr>
              <a:t>methods</a:t>
            </a:r>
            <a:r>
              <a:rPr lang="nl-NL" sz="1000" kern="0" dirty="0">
                <a:latin typeface="Arial"/>
                <a:cs typeface="Arial"/>
              </a:rPr>
              <a:t> interventiestudie over klassikale dialoog in het onderwijs in wetenschap en wiskunde </a:t>
            </a:r>
            <a:r>
              <a:rPr sz="1000" kern="0" dirty="0">
                <a:latin typeface="Arial"/>
                <a:cs typeface="Arial"/>
              </a:rPr>
              <a:t>(</a:t>
            </a:r>
            <a:r>
              <a:rPr sz="1000" u="sng" kern="0" dirty="0">
                <a:solidFill>
                  <a:srgbClr val="0000FF"/>
                </a:solidFill>
                <a:latin typeface="Arial"/>
                <a:cs typeface="Arial"/>
                <a:hlinkClick r:id="rId4"/>
              </a:rPr>
              <a:t>www.educ.cam.ac.uk/research/projects/episteme/</a:t>
            </a:r>
            <a:r>
              <a:rPr sz="1000" kern="0" dirty="0">
                <a:latin typeface="Arial"/>
                <a:cs typeface="Arial"/>
                <a:hlinkClick r:id="rId4"/>
              </a:rPr>
              <a:t>).</a:t>
            </a:r>
            <a:r>
              <a:rPr sz="1000" kern="0" dirty="0">
                <a:latin typeface="Arial"/>
                <a:cs typeface="Arial"/>
              </a:rPr>
              <a:t>  </a:t>
            </a:r>
            <a:r>
              <a:rPr lang="en-GB" sz="1000" kern="0" dirty="0">
                <a:latin typeface="Arial"/>
                <a:cs typeface="Arial"/>
              </a:rPr>
              <a:t>    </a:t>
            </a:r>
            <a:r>
              <a:rPr sz="1500" spc="-7" baseline="-41666" dirty="0">
                <a:latin typeface="Arial"/>
                <a:cs typeface="Arial"/>
              </a:rPr>
              <a:t>15</a:t>
            </a:r>
            <a:endParaRPr sz="1500" baseline="-41666" dirty="0">
              <a:latin typeface="Arial"/>
              <a:cs typeface="Arial"/>
            </a:endParaRPr>
          </a:p>
        </p:txBody>
      </p:sp>
      <p:grpSp>
        <p:nvGrpSpPr>
          <p:cNvPr id="10" name="Group 9"/>
          <p:cNvGrpSpPr/>
          <p:nvPr/>
        </p:nvGrpSpPr>
        <p:grpSpPr>
          <a:xfrm>
            <a:off x="8119630" y="615831"/>
            <a:ext cx="2285358" cy="1093468"/>
            <a:chOff x="8119630" y="615831"/>
            <a:chExt cx="2285358" cy="1093468"/>
          </a:xfrm>
        </p:grpSpPr>
        <p:sp>
          <p:nvSpPr>
            <p:cNvPr id="7" name="object 7"/>
            <p:cNvSpPr/>
            <p:nvPr/>
          </p:nvSpPr>
          <p:spPr>
            <a:xfrm>
              <a:off x="8119630" y="615831"/>
              <a:ext cx="2285358" cy="1093468"/>
            </a:xfrm>
            <a:prstGeom prst="rect">
              <a:avLst/>
            </a:prstGeom>
            <a:blipFill>
              <a:blip r:embed="rId5" cstate="print"/>
              <a:stretch>
                <a:fillRect/>
              </a:stretch>
            </a:blipFill>
          </p:spPr>
          <p:txBody>
            <a:bodyPr wrap="square" lIns="0" tIns="0" rIns="0" bIns="0" rtlCol="0"/>
            <a:lstStyle/>
            <a:p>
              <a:endParaRPr/>
            </a:p>
          </p:txBody>
        </p:sp>
        <p:sp>
          <p:nvSpPr>
            <p:cNvPr id="9" name="TextBox 8"/>
            <p:cNvSpPr txBox="1"/>
            <p:nvPr/>
          </p:nvSpPr>
          <p:spPr>
            <a:xfrm>
              <a:off x="9004300" y="885825"/>
              <a:ext cx="1347875" cy="584775"/>
            </a:xfrm>
            <a:prstGeom prst="rect">
              <a:avLst/>
            </a:prstGeom>
            <a:solidFill>
              <a:srgbClr val="F57E1B"/>
            </a:solidFill>
          </p:spPr>
          <p:txBody>
            <a:bodyPr wrap="square" rtlCol="0">
              <a:spAutoFit/>
            </a:bodyPr>
            <a:lstStyle/>
            <a:p>
              <a:r>
                <a:rPr lang="en-US" sz="1600" dirty="0" err="1">
                  <a:solidFill>
                    <a:schemeClr val="bg1"/>
                  </a:solidFill>
                </a:rPr>
                <a:t>Interesses</a:t>
              </a:r>
              <a:r>
                <a:rPr lang="en-US" sz="1600" dirty="0">
                  <a:solidFill>
                    <a:schemeClr val="bg1"/>
                  </a:solidFill>
                </a:rPr>
                <a:t> </a:t>
              </a:r>
              <a:r>
                <a:rPr lang="en-US" sz="1600" dirty="0" err="1">
                  <a:solidFill>
                    <a:schemeClr val="bg1"/>
                  </a:solidFill>
                </a:rPr>
                <a:t>en</a:t>
              </a:r>
              <a:r>
                <a:rPr lang="en-US" sz="1600" dirty="0">
                  <a:solidFill>
                    <a:schemeClr val="bg1"/>
                  </a:solidFill>
                </a:rPr>
                <a:t> </a:t>
              </a:r>
              <a:r>
                <a:rPr lang="en-US" sz="1600" dirty="0" err="1">
                  <a:solidFill>
                    <a:schemeClr val="bg1"/>
                  </a:solidFill>
                </a:rPr>
                <a:t>doelstellingen</a:t>
              </a:r>
              <a:endParaRPr lang="en-GB" sz="1600" dirty="0">
                <a:solidFill>
                  <a:schemeClr val="bg1"/>
                </a:solidFil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42706" y="307101"/>
            <a:ext cx="9799320" cy="1228541"/>
          </a:xfrm>
          <a:prstGeom prst="rect">
            <a:avLst/>
          </a:prstGeom>
          <a:solidFill>
            <a:srgbClr val="CCCCFF"/>
          </a:solidFill>
        </p:spPr>
        <p:txBody>
          <a:bodyPr vert="horz" wrap="square" lIns="0" tIns="73660" rIns="0" bIns="0" rtlCol="0">
            <a:spAutoFit/>
          </a:bodyPr>
          <a:lstStyle/>
          <a:p>
            <a:pPr marL="79375">
              <a:lnSpc>
                <a:spcPct val="100000"/>
              </a:lnSpc>
              <a:spcBef>
                <a:spcPts val="580"/>
              </a:spcBef>
            </a:pPr>
            <a:r>
              <a:rPr lang="nl-NL" sz="1100" spc="10" dirty="0">
                <a:latin typeface="Arial Unicode MS"/>
                <a:cs typeface="Arial Unicode MS"/>
              </a:rPr>
              <a:t>Reflectiepunt: Vraag jezelf bij het bekijken van de zelfaudit af:
Wat betekenen deze in mijn praktijk en hoe weet ik dat ze daadwerkelijk gebeuren?
In hoeverre is het ethos in mijn klas ondersteunend voor dialoog voor leren?
Wat is het verschil tussen de kolommen 'ik' en 'wij'? Is er een verschil tussen je planning en wat er in de praktijk gebeurt?
</a:t>
            </a:r>
            <a:endParaRPr sz="1100" spc="10" dirty="0">
              <a:latin typeface="Arial"/>
              <a:cs typeface="Arial"/>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16</a:t>
            </a:r>
          </a:p>
        </p:txBody>
      </p:sp>
      <p:pic>
        <p:nvPicPr>
          <p:cNvPr id="5" name="Afbeelding 4">
            <a:extLst>
              <a:ext uri="{FF2B5EF4-FFF2-40B4-BE49-F238E27FC236}">
                <a16:creationId xmlns:a16="http://schemas.microsoft.com/office/drawing/2014/main" id="{56B6C778-0AB0-353E-006D-916A8FDFE2D3}"/>
              </a:ext>
            </a:extLst>
          </p:cNvPr>
          <p:cNvPicPr>
            <a:picLocks noChangeAspect="1"/>
          </p:cNvPicPr>
          <p:nvPr/>
        </p:nvPicPr>
        <p:blipFill>
          <a:blip r:embed="rId2"/>
          <a:stretch>
            <a:fillRect/>
          </a:stretch>
        </p:blipFill>
        <p:spPr>
          <a:xfrm>
            <a:off x="635416" y="1419225"/>
            <a:ext cx="9613900" cy="6021772"/>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17</a:t>
            </a:r>
          </a:p>
        </p:txBody>
      </p:sp>
      <p:sp>
        <p:nvSpPr>
          <p:cNvPr id="2" name="object 2"/>
          <p:cNvSpPr txBox="1"/>
          <p:nvPr/>
        </p:nvSpPr>
        <p:spPr>
          <a:xfrm>
            <a:off x="629284" y="556477"/>
            <a:ext cx="3574416" cy="872675"/>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nl-NL" b="1" kern="0" dirty="0">
                <a:solidFill>
                  <a:srgbClr val="1A616F"/>
                </a:solidFill>
                <a:latin typeface="Arial"/>
                <a:cs typeface="Arial"/>
              </a:rPr>
              <a:t>Deel e. Reflectieve cyclus
van klassikale enquête
</a:t>
            </a:r>
            <a:endParaRPr sz="1800" kern="0" dirty="0">
              <a:latin typeface="Arial"/>
              <a:cs typeface="Arial"/>
            </a:endParaRPr>
          </a:p>
        </p:txBody>
      </p:sp>
      <p:sp>
        <p:nvSpPr>
          <p:cNvPr id="3" name="object 3"/>
          <p:cNvSpPr txBox="1"/>
          <p:nvPr/>
        </p:nvSpPr>
        <p:spPr>
          <a:xfrm>
            <a:off x="629284" y="1651001"/>
            <a:ext cx="4869816" cy="4879284"/>
          </a:xfrm>
          <a:prstGeom prst="rect">
            <a:avLst/>
          </a:prstGeom>
          <a:ln w="31733">
            <a:solidFill>
              <a:srgbClr val="2791A6"/>
            </a:solidFill>
          </a:ln>
        </p:spPr>
        <p:txBody>
          <a:bodyPr vert="horz" wrap="square" lIns="0" tIns="38100" rIns="0" bIns="0" rtlCol="0">
            <a:spAutoFit/>
          </a:bodyPr>
          <a:lstStyle/>
          <a:p>
            <a:pPr marL="83185" marR="95250" algn="just">
              <a:lnSpc>
                <a:spcPct val="120800"/>
              </a:lnSpc>
              <a:spcBef>
                <a:spcPts val="300"/>
              </a:spcBef>
            </a:pPr>
            <a:r>
              <a:rPr lang="nl-NL" sz="1200" kern="0" dirty="0">
                <a:latin typeface="Arial Unicode MS"/>
                <a:cs typeface="Arial Unicode MS"/>
              </a:rPr>
              <a:t>T-SEDA is met name geschikt voor situaties waarin leraren een bijzondere interesse in of bezorgdheid over praten en leren in de klas hebben vastgesteld. Op dit punt heb je misschien uit je zelfcontrole vastgesteld dat je een bepaald doel of doel hebt voor je omgeving, of je hebt dit misschien geïdentificeerd tijdens gesprekken met collega's of zelfs je studenten</a:t>
            </a:r>
            <a:r>
              <a:rPr sz="1200" kern="0" dirty="0">
                <a:latin typeface="Arial Unicode MS"/>
                <a:cs typeface="Arial Unicode MS"/>
              </a:rPr>
              <a:t>.</a:t>
            </a:r>
          </a:p>
          <a:p>
            <a:pPr>
              <a:lnSpc>
                <a:spcPct val="100000"/>
              </a:lnSpc>
            </a:pPr>
            <a:endParaRPr sz="1400" kern="0" dirty="0">
              <a:latin typeface="Times New Roman"/>
              <a:cs typeface="Times New Roman"/>
            </a:endParaRPr>
          </a:p>
          <a:p>
            <a:pPr>
              <a:lnSpc>
                <a:spcPct val="100000"/>
              </a:lnSpc>
              <a:spcBef>
                <a:spcPts val="5"/>
              </a:spcBef>
            </a:pPr>
            <a:endParaRPr sz="1150" kern="0" dirty="0">
              <a:latin typeface="Times New Roman"/>
              <a:cs typeface="Times New Roman"/>
            </a:endParaRPr>
          </a:p>
          <a:p>
            <a:pPr marL="83185" marR="95250" algn="just">
              <a:lnSpc>
                <a:spcPct val="120800"/>
              </a:lnSpc>
            </a:pPr>
            <a:r>
              <a:rPr lang="nl-NL" sz="1200" kern="0" dirty="0">
                <a:latin typeface="Arial Unicode MS"/>
                <a:cs typeface="Arial Unicode MS"/>
              </a:rPr>
              <a:t>De benaderingen die in de T-SEDA-</a:t>
            </a:r>
            <a:r>
              <a:rPr lang="nl-NL" sz="1200" kern="0" dirty="0" err="1">
                <a:latin typeface="Arial Unicode MS"/>
                <a:cs typeface="Arial Unicode MS"/>
              </a:rPr>
              <a:t>toolkit</a:t>
            </a:r>
            <a:r>
              <a:rPr lang="nl-NL" sz="1200" kern="0" dirty="0">
                <a:latin typeface="Arial Unicode MS"/>
                <a:cs typeface="Arial Unicode MS"/>
              </a:rPr>
              <a:t> worden beschreven, zijn gebaseerd op de overtuiging dat </a:t>
            </a:r>
            <a:r>
              <a:rPr lang="nl-NL" sz="1200" b="1" kern="0" dirty="0">
                <a:latin typeface="Arial Unicode MS"/>
                <a:cs typeface="Arial Unicode MS"/>
              </a:rPr>
              <a:t>reflectief onderzoek </a:t>
            </a:r>
            <a:r>
              <a:rPr lang="nl-NL" sz="1200" kern="0" dirty="0">
                <a:latin typeface="Arial Unicode MS"/>
                <a:cs typeface="Arial Unicode MS"/>
              </a:rPr>
              <a:t>de kern van het onderwijs vormt. Het richten van </a:t>
            </a:r>
            <a:r>
              <a:rPr lang="nl-NL" sz="1200" b="1" kern="0" dirty="0">
                <a:latin typeface="Arial Unicode MS"/>
                <a:cs typeface="Arial Unicode MS"/>
              </a:rPr>
              <a:t>onderzoeksvragen</a:t>
            </a:r>
            <a:r>
              <a:rPr lang="nl-NL" sz="1200" kern="0" dirty="0">
                <a:latin typeface="Arial Unicode MS"/>
                <a:cs typeface="Arial Unicode MS"/>
              </a:rPr>
              <a:t> en het uitvoeren van een </a:t>
            </a:r>
            <a:r>
              <a:rPr lang="nl-NL" sz="1200" b="1" kern="0" dirty="0">
                <a:latin typeface="Arial Unicode MS"/>
                <a:cs typeface="Arial Unicode MS"/>
              </a:rPr>
              <a:t>kort klassikaal onderzoek </a:t>
            </a:r>
            <a:r>
              <a:rPr lang="nl-NL" sz="1200" kern="0" dirty="0">
                <a:latin typeface="Arial Unicode MS"/>
                <a:cs typeface="Arial Unicode MS"/>
              </a:rPr>
              <a:t>kan helpen om de aandacht te richten, het bewustzijn te verscherpen en begrip op te bouwen van wat er </a:t>
            </a:r>
            <a:r>
              <a:rPr lang="nl-NL" sz="1200" b="1" kern="0" dirty="0">
                <a:latin typeface="Arial Unicode MS"/>
                <a:cs typeface="Arial Unicode MS"/>
              </a:rPr>
              <a:t>daadwerkelijk gebeurt </a:t>
            </a:r>
            <a:r>
              <a:rPr lang="nl-NL" sz="1200" kern="0" dirty="0">
                <a:latin typeface="Arial Unicode MS"/>
                <a:cs typeface="Arial Unicode MS"/>
              </a:rPr>
              <a:t>in de snelle klasomgeving. Nadenken over observationeel bewijs en verdere discussie met collega's ondersteunt de daaropvolgende besluitvorming over het stellen van prioriteiten en het beslissen of en hoe in te grijpen. Dit onderzoeksproces lijkt op school gebaseerd actieonderzoek, waarin kennis en begrip worden ontwikkeld door iteratieve cycli van planning, klassikale proeven, observatie, evaluatie en reflectie en wijziging.
</a:t>
            </a:r>
            <a:endParaRPr sz="1200" kern="0" dirty="0">
              <a:latin typeface="Arial Unicode MS"/>
              <a:cs typeface="Arial Unicode MS"/>
            </a:endParaRPr>
          </a:p>
        </p:txBody>
      </p:sp>
      <p:sp>
        <p:nvSpPr>
          <p:cNvPr id="4" name="object 4"/>
          <p:cNvSpPr txBox="1"/>
          <p:nvPr/>
        </p:nvSpPr>
        <p:spPr>
          <a:xfrm>
            <a:off x="4720648" y="699904"/>
            <a:ext cx="4131252" cy="563744"/>
          </a:xfrm>
          <a:prstGeom prst="rect">
            <a:avLst/>
          </a:prstGeom>
        </p:spPr>
        <p:txBody>
          <a:bodyPr vert="horz" wrap="square" lIns="0" tIns="0" rIns="0" bIns="0" rtlCol="0">
            <a:spAutoFit/>
          </a:bodyPr>
          <a:lstStyle/>
          <a:p>
            <a:pPr marL="12700" marR="5080" indent="335915">
              <a:lnSpc>
                <a:spcPct val="120000"/>
              </a:lnSpc>
            </a:pPr>
            <a:r>
              <a:rPr lang="nl-NL" sz="1600" b="1" kern="0" dirty="0">
                <a:latin typeface="Arial"/>
                <a:cs typeface="Arial"/>
              </a:rPr>
              <a:t>Focus op educatieve dialoog
</a:t>
            </a:r>
            <a:endParaRPr sz="1600" kern="0" dirty="0">
              <a:latin typeface="Arial"/>
              <a:cs typeface="Arial"/>
            </a:endParaRPr>
          </a:p>
        </p:txBody>
      </p:sp>
      <p:sp>
        <p:nvSpPr>
          <p:cNvPr id="5" name="object 5"/>
          <p:cNvSpPr txBox="1"/>
          <p:nvPr/>
        </p:nvSpPr>
        <p:spPr>
          <a:xfrm>
            <a:off x="5756789" y="1649610"/>
            <a:ext cx="4640580" cy="3704860"/>
          </a:xfrm>
          <a:prstGeom prst="rect">
            <a:avLst/>
          </a:prstGeom>
          <a:solidFill>
            <a:srgbClr val="D9F1F6"/>
          </a:solidFill>
        </p:spPr>
        <p:txBody>
          <a:bodyPr vert="horz" wrap="square" lIns="0" tIns="72390" rIns="0" bIns="0" rtlCol="0">
            <a:spAutoFit/>
          </a:bodyPr>
          <a:lstStyle/>
          <a:p>
            <a:pPr marL="80010">
              <a:lnSpc>
                <a:spcPct val="100000"/>
              </a:lnSpc>
              <a:spcBef>
                <a:spcPts val="570"/>
              </a:spcBef>
            </a:pPr>
            <a:r>
              <a:rPr lang="nl-NL" sz="1200" b="1" kern="0" dirty="0">
                <a:latin typeface="Arial"/>
                <a:cs typeface="Arial"/>
              </a:rPr>
              <a:t>Reflectiepunten:
</a:t>
            </a:r>
            <a:r>
              <a:rPr lang="nl-NL" sz="1200" kern="0" dirty="0">
                <a:latin typeface="Arial Unicode MS"/>
                <a:cs typeface="Arial Unicode MS"/>
              </a:rPr>
              <a:t> 1) Nu je je zelfaudit hebt voltooid, wat zijn de dingen waar je het meest in geïnteresseerd bent om een onderzoek naar uit te voeren? Wat wil je weten of veranderen aan dialoog in jouw setting? Noteer enkele ideeën voor mogelijk onderzoek.
</a:t>
            </a:r>
            <a:r>
              <a:rPr lang="en-GB" sz="1200" kern="0" dirty="0">
                <a:latin typeface="Arial Unicode MS"/>
                <a:cs typeface="Arial Unicode MS"/>
              </a:rPr>
              <a:t> 2) </a:t>
            </a:r>
            <a:r>
              <a:rPr lang="nl-NL" sz="1200" kern="0" dirty="0">
                <a:latin typeface="Arial Unicode MS"/>
                <a:cs typeface="Arial Unicode MS"/>
              </a:rPr>
              <a:t>Ga terug en bekijk het T-SEDA-coderingsschema in deel b. Welke van de codes zijn volgens jou het meest relevant voor jou? Noteer de codes naast uw ideeën voor potentieel onderzoek.
</a:t>
            </a:r>
            <a:r>
              <a:rPr lang="en-GB" sz="1200" kern="0" dirty="0">
                <a:latin typeface="Arial Unicode MS"/>
                <a:cs typeface="Arial Unicode MS"/>
              </a:rPr>
              <a:t> 3) </a:t>
            </a:r>
            <a:r>
              <a:rPr lang="nl-NL" sz="1200" kern="0" dirty="0">
                <a:latin typeface="Arial Unicode MS"/>
                <a:cs typeface="Arial Unicode MS"/>
              </a:rPr>
              <a:t>Misschien bent u ook geïnteresseerd in de andere aspecten van de dialoog, zoals de basis</a:t>
            </a:r>
            <a:r>
              <a:rPr lang="nl-NL" sz="1200" dirty="0">
                <a:latin typeface="Arial Unicode MS"/>
                <a:cs typeface="Arial Unicode MS"/>
              </a:rPr>
              <a:t>regels</a:t>
            </a:r>
            <a:r>
              <a:rPr lang="nl-NL" sz="1200" kern="0" dirty="0">
                <a:latin typeface="Arial Unicode MS"/>
                <a:cs typeface="Arial Unicode MS"/>
              </a:rPr>
              <a:t> en / of algemene niveaus van deelname aan een sessie (sjabloon 2F) of de zelfbeoordeling door studenten van de kwaliteit van groepswerk (sjabloon 2G)
4) Kijk nu naar de </a:t>
            </a:r>
            <a:r>
              <a:rPr lang="nl-NL" sz="1200" kern="0" dirty="0" err="1">
                <a:latin typeface="Arial Unicode MS"/>
                <a:cs typeface="Arial Unicode MS"/>
              </a:rPr>
              <a:t>onderzoekscyclus</a:t>
            </a:r>
            <a:r>
              <a:rPr lang="nl-NL" sz="1200" kern="0" dirty="0">
                <a:latin typeface="Arial Unicode MS"/>
                <a:cs typeface="Arial Unicode MS"/>
              </a:rPr>
              <a:t> op de volgende pagina. Je hebt gewerkt aan het bovenste gedeelte, Interesses en doelen, waarvoor je aandachtspunten en mogelijke doelen hebt geïdentificeerd. Je bent ook gaan nadenken over de relevante T-SEDA-codes uit het schema. Het volgende gedeelte van de </a:t>
            </a:r>
            <a:r>
              <a:rPr lang="nl-NL" sz="1200" kern="0" dirty="0" err="1">
                <a:latin typeface="Arial Unicode MS"/>
                <a:cs typeface="Arial Unicode MS"/>
              </a:rPr>
              <a:t>toolkit</a:t>
            </a:r>
            <a:r>
              <a:rPr lang="nl-NL" sz="1200" kern="0" dirty="0">
                <a:latin typeface="Arial Unicode MS"/>
                <a:cs typeface="Arial Unicode MS"/>
              </a:rPr>
              <a:t> helpt u om uw focus te beperken, zodat u uw vraag kunt plannen.</a:t>
            </a:r>
            <a:endParaRPr sz="1200" kern="0" dirty="0">
              <a:latin typeface="Arial Unicode MS"/>
              <a:cs typeface="Arial Unicode MS"/>
            </a:endParaRPr>
          </a:p>
        </p:txBody>
      </p:sp>
      <p:sp>
        <p:nvSpPr>
          <p:cNvPr id="7" name="TextBox 6"/>
          <p:cNvSpPr txBox="1"/>
          <p:nvPr/>
        </p:nvSpPr>
        <p:spPr>
          <a:xfrm>
            <a:off x="5692255" y="5986760"/>
            <a:ext cx="4531245" cy="276999"/>
          </a:xfrm>
          <a:prstGeom prst="rect">
            <a:avLst/>
          </a:prstGeom>
          <a:noFill/>
          <a:ln w="31750">
            <a:solidFill>
              <a:srgbClr val="2791A6"/>
            </a:solidFill>
          </a:ln>
        </p:spPr>
        <p:txBody>
          <a:bodyPr wrap="square" lIns="91440" tIns="45720" rIns="91440" bIns="45720" rtlCol="0" anchor="t">
            <a:spAutoFit/>
          </a:bodyPr>
          <a:lstStyle/>
          <a:p>
            <a:pPr lvl="0"/>
            <a:r>
              <a:rPr lang="nl-NL" sz="1200" dirty="0">
                <a:solidFill>
                  <a:prstClr val="black"/>
                </a:solidFill>
                <a:latin typeface="Arial"/>
                <a:cs typeface="Arial"/>
              </a:rPr>
              <a:t>Een downloadbaar sjabloon is beschikbaar op onze </a:t>
            </a:r>
            <a:r>
              <a:rPr lang="nl-NL" sz="1200" dirty="0">
                <a:solidFill>
                  <a:prstClr val="black"/>
                </a:solidFill>
                <a:latin typeface="Arial"/>
                <a:cs typeface="Arial"/>
                <a:hlinkClick r:id="rId2"/>
              </a:rPr>
              <a:t>website</a:t>
            </a:r>
            <a:r>
              <a:rPr lang="nl-NL" sz="1200" dirty="0">
                <a:solidFill>
                  <a:prstClr val="black"/>
                </a:solidFill>
                <a:latin typeface="Arial"/>
                <a:cs typeface="Arial"/>
              </a:rPr>
              <a:t>.</a:t>
            </a:r>
          </a:p>
        </p:txBody>
      </p:sp>
      <p:sp>
        <p:nvSpPr>
          <p:cNvPr id="8" name="object 4"/>
          <p:cNvSpPr/>
          <p:nvPr/>
        </p:nvSpPr>
        <p:spPr>
          <a:xfrm>
            <a:off x="9918700" y="5991225"/>
            <a:ext cx="232403" cy="232403"/>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88205" y="176526"/>
            <a:ext cx="2956559" cy="1134349"/>
          </a:xfrm>
          <a:prstGeom prst="rect">
            <a:avLst/>
          </a:prstGeom>
          <a:ln w="31733">
            <a:solidFill>
              <a:srgbClr val="2791A6"/>
            </a:solidFill>
          </a:ln>
        </p:spPr>
        <p:txBody>
          <a:bodyPr vert="horz" wrap="square" lIns="0" tIns="37465" rIns="0" bIns="0" rtlCol="0">
            <a:spAutoFit/>
          </a:bodyPr>
          <a:lstStyle/>
          <a:p>
            <a:pPr marL="83820" marR="231140" lvl="0">
              <a:lnSpc>
                <a:spcPct val="121100"/>
              </a:lnSpc>
              <a:spcBef>
                <a:spcPts val="295"/>
              </a:spcBef>
            </a:pPr>
            <a:r>
              <a:rPr lang="nl-NL" sz="1200" spc="10" dirty="0">
                <a:solidFill>
                  <a:prstClr val="black"/>
                </a:solidFill>
                <a:latin typeface="Arial Unicode MS"/>
                <a:cs typeface="Arial Unicode MS"/>
              </a:rPr>
              <a:t>Deze pagina toont de reflectieve </a:t>
            </a:r>
            <a:r>
              <a:rPr lang="nl-NL" sz="1200" spc="10" dirty="0" err="1">
                <a:solidFill>
                  <a:prstClr val="black"/>
                </a:solidFill>
                <a:latin typeface="Arial Unicode MS"/>
                <a:cs typeface="Arial Unicode MS"/>
              </a:rPr>
              <a:t>onderzoekscyclus</a:t>
            </a:r>
            <a:r>
              <a:rPr lang="nl-NL" sz="1200" spc="10" dirty="0">
                <a:solidFill>
                  <a:prstClr val="black"/>
                </a:solidFill>
                <a:latin typeface="Arial Unicode MS"/>
                <a:cs typeface="Arial Unicode MS"/>
              </a:rPr>
              <a:t> met aanvullende informatie over elke fase om u te helpen uw eigen </a:t>
            </a:r>
            <a:r>
              <a:rPr lang="nl-NL" sz="1200" spc="10" dirty="0" err="1">
                <a:solidFill>
                  <a:prstClr val="black"/>
                </a:solidFill>
                <a:latin typeface="Arial Unicode MS"/>
                <a:cs typeface="Arial Unicode MS"/>
              </a:rPr>
              <a:t>onderzoekscyclus</a:t>
            </a:r>
            <a:r>
              <a:rPr lang="nl-NL" sz="1200" spc="10" dirty="0">
                <a:solidFill>
                  <a:prstClr val="black"/>
                </a:solidFill>
                <a:latin typeface="Arial Unicode MS"/>
                <a:cs typeface="Arial Unicode MS"/>
              </a:rPr>
              <a:t> in te vullen</a:t>
            </a:r>
            <a:endParaRPr kumimoji="0" sz="1200" b="0" i="0" u="none" strike="noStrike" kern="1200" cap="none" spc="10" normalizeH="0" baseline="0" noProof="0" dirty="0">
              <a:ln>
                <a:noFill/>
              </a:ln>
              <a:solidFill>
                <a:prstClr val="black"/>
              </a:solidFill>
              <a:effectLst/>
              <a:uLnTx/>
              <a:uFillTx/>
              <a:latin typeface="Arial Unicode MS"/>
              <a:ea typeface="+mn-ea"/>
              <a:cs typeface="Arial Unicode MS"/>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Arial"/>
                <a:ea typeface="+mn-ea"/>
                <a:cs typeface="Arial"/>
              </a:rPr>
              <a:t>18</a:t>
            </a:r>
          </a:p>
        </p:txBody>
      </p:sp>
      <p:sp>
        <p:nvSpPr>
          <p:cNvPr id="28" name="object 4"/>
          <p:cNvSpPr txBox="1">
            <a:spLocks/>
          </p:cNvSpPr>
          <p:nvPr/>
        </p:nvSpPr>
        <p:spPr>
          <a:xfrm>
            <a:off x="5249962" y="7088109"/>
            <a:ext cx="192404" cy="167640"/>
          </a:xfrm>
          <a:prstGeom prst="rect">
            <a:avLst/>
          </a:prstGeom>
        </p:spPr>
        <p:txBody>
          <a:bodyPr vert="horz" wrap="square" lIns="0" tIns="635" rIns="0" bIns="0" rtlCol="0">
            <a:spAutoFit/>
          </a:bodyPr>
          <a:lstStyle>
            <a:defPPr>
              <a:defRPr lang="en-US"/>
            </a:defPPr>
            <a:lvl1pPr marL="0" algn="l" defTabSz="914400" rtl="0" eaLnBrk="1" latinLnBrk="0" hangingPunct="1">
              <a:defRPr sz="1000" b="0" i="0" kern="1200">
                <a:solidFill>
                  <a:schemeClr val="tx1"/>
                </a:solidFill>
                <a:latin typeface="Arial"/>
                <a:ea typeface="+mn-ea"/>
                <a:cs typeface="Aria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Arial"/>
                <a:ea typeface="+mn-ea"/>
                <a:cs typeface="Arial"/>
              </a:rPr>
              <a:t>18</a:t>
            </a:r>
            <a:endParaRPr kumimoji="0" lang="en-GB" sz="1000" b="0" i="0" u="none" strike="noStrike" kern="1200" cap="none" spc="0" normalizeH="0" baseline="0" noProof="0" dirty="0">
              <a:ln>
                <a:noFill/>
              </a:ln>
              <a:solidFill>
                <a:prstClr val="black"/>
              </a:solidFill>
              <a:effectLst/>
              <a:uLnTx/>
              <a:uFillTx/>
              <a:latin typeface="Arial"/>
              <a:ea typeface="+mn-ea"/>
              <a:cs typeface="Arial"/>
            </a:endParaRPr>
          </a:p>
        </p:txBody>
      </p:sp>
      <p:sp>
        <p:nvSpPr>
          <p:cNvPr id="29" name="Oval 28">
            <a:extLst>
              <a:ext uri="{FF2B5EF4-FFF2-40B4-BE49-F238E27FC236}">
                <a16:creationId xmlns:a16="http://schemas.microsoft.com/office/drawing/2014/main" id="{FCA40797-81CB-995F-C467-8A01E174F2B3}"/>
              </a:ext>
            </a:extLst>
          </p:cNvPr>
          <p:cNvSpPr/>
          <p:nvPr/>
        </p:nvSpPr>
        <p:spPr>
          <a:xfrm>
            <a:off x="4113083" y="3117591"/>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C375258E-F668-C38F-28B6-C5284EA13E74}"/>
              </a:ext>
            </a:extLst>
          </p:cNvPr>
          <p:cNvSpPr txBox="1"/>
          <p:nvPr/>
        </p:nvSpPr>
        <p:spPr>
          <a:xfrm>
            <a:off x="7685031" y="3947691"/>
            <a:ext cx="2649152" cy="738664"/>
          </a:xfrm>
          <a:prstGeom prst="rect">
            <a:avLst/>
          </a:prstGeom>
          <a:noFill/>
          <a:ln>
            <a:solidFill>
              <a:srgbClr val="70413C"/>
            </a:solidFill>
          </a:ln>
        </p:spPr>
        <p:txBody>
          <a:bodyPr wrap="square">
            <a:spAutoFit/>
          </a:bodyPr>
          <a:lstStyle/>
          <a:p>
            <a:pPr lvl="0" algn="ctr"/>
            <a:r>
              <a:rPr lang="nl-NL" sz="1400" dirty="0">
                <a:solidFill>
                  <a:srgbClr val="70413C"/>
                </a:solidFill>
              </a:rPr>
              <a:t>Het plannen van het onderzoek en het kiezen van methoden en hulpmiddelen</a:t>
            </a:r>
            <a:endParaRPr kumimoji="0" lang="en-GB" sz="1400" b="0" i="0" u="none" strike="noStrike" kern="1200" cap="none" spc="0" normalizeH="0" baseline="0" noProof="0" dirty="0">
              <a:ln>
                <a:noFill/>
              </a:ln>
              <a:solidFill>
                <a:srgbClr val="70413C"/>
              </a:solidFill>
              <a:effectLst/>
              <a:uLnTx/>
              <a:uFillTx/>
              <a:latin typeface="Calibri"/>
              <a:ea typeface="+mn-ea"/>
              <a:cs typeface="+mn-cs"/>
            </a:endParaRPr>
          </a:p>
        </p:txBody>
      </p:sp>
      <p:sp>
        <p:nvSpPr>
          <p:cNvPr id="31" name="TextBox 30">
            <a:extLst>
              <a:ext uri="{FF2B5EF4-FFF2-40B4-BE49-F238E27FC236}">
                <a16:creationId xmlns:a16="http://schemas.microsoft.com/office/drawing/2014/main" id="{C68FC5AD-F24C-C63E-9EF0-DB28131653E5}"/>
              </a:ext>
            </a:extLst>
          </p:cNvPr>
          <p:cNvSpPr txBox="1"/>
          <p:nvPr/>
        </p:nvSpPr>
        <p:spPr>
          <a:xfrm>
            <a:off x="5866221" y="1369561"/>
            <a:ext cx="2705838" cy="523220"/>
          </a:xfrm>
          <a:prstGeom prst="rect">
            <a:avLst/>
          </a:prstGeom>
          <a:noFill/>
          <a:ln>
            <a:solidFill>
              <a:srgbClr val="B38834"/>
            </a:solidFill>
          </a:ln>
        </p:spPr>
        <p:txBody>
          <a:bodyPr wrap="square">
            <a:spAutoFit/>
          </a:bodyPr>
          <a:lstStyle/>
          <a:p>
            <a:pPr lvl="0" algn="ctr"/>
            <a:r>
              <a:rPr lang="nl-NL" sz="1400" dirty="0">
                <a:solidFill>
                  <a:srgbClr val="B38834"/>
                </a:solidFill>
              </a:rPr>
              <a:t>Identificeren van aandachtspunten en mogelijke doelen</a:t>
            </a:r>
            <a:endParaRPr kumimoji="0" lang="en-US" sz="1400" b="0" i="0" u="none" strike="noStrike" kern="1200" cap="none" spc="0" normalizeH="0" baseline="0" noProof="0" dirty="0">
              <a:ln>
                <a:noFill/>
              </a:ln>
              <a:solidFill>
                <a:srgbClr val="B38834"/>
              </a:solidFill>
              <a:effectLst/>
              <a:uLnTx/>
              <a:uFillTx/>
              <a:latin typeface="Calibri"/>
              <a:ea typeface="+mn-ea"/>
              <a:cs typeface="+mn-cs"/>
            </a:endParaRPr>
          </a:p>
        </p:txBody>
      </p:sp>
      <p:sp>
        <p:nvSpPr>
          <p:cNvPr id="32" name="TextBox 31">
            <a:extLst>
              <a:ext uri="{FF2B5EF4-FFF2-40B4-BE49-F238E27FC236}">
                <a16:creationId xmlns:a16="http://schemas.microsoft.com/office/drawing/2014/main" id="{B690166C-2F0B-C75B-E93A-0082B8CB5835}"/>
              </a:ext>
            </a:extLst>
          </p:cNvPr>
          <p:cNvSpPr txBox="1"/>
          <p:nvPr/>
        </p:nvSpPr>
        <p:spPr>
          <a:xfrm>
            <a:off x="7484266" y="2250448"/>
            <a:ext cx="2849917" cy="523220"/>
          </a:xfrm>
          <a:prstGeom prst="rect">
            <a:avLst/>
          </a:prstGeom>
          <a:noFill/>
          <a:ln>
            <a:solidFill>
              <a:srgbClr val="507696"/>
            </a:solidFill>
          </a:ln>
        </p:spPr>
        <p:txBody>
          <a:bodyPr wrap="square">
            <a:spAutoFit/>
          </a:bodyPr>
          <a:lstStyle/>
          <a:p>
            <a:pPr lvl="0" algn="ctr"/>
            <a:r>
              <a:rPr lang="nl-NL" sz="1400" dirty="0">
                <a:solidFill>
                  <a:srgbClr val="507696"/>
                </a:solidFill>
              </a:rPr>
              <a:t>Focus- en onderzoeksvragen beperken, koppeling aan T-SEDA</a:t>
            </a:r>
            <a:endParaRPr kumimoji="0" lang="en-GB" sz="1400" b="0" i="0" u="none" strike="noStrike" kern="1200" cap="none" spc="0" normalizeH="0" baseline="0" noProof="0" dirty="0">
              <a:ln>
                <a:noFill/>
              </a:ln>
              <a:solidFill>
                <a:srgbClr val="507696"/>
              </a:solidFill>
              <a:effectLst/>
              <a:uLnTx/>
              <a:uFillTx/>
              <a:latin typeface="Calibri"/>
              <a:ea typeface="+mn-ea"/>
              <a:cs typeface="+mn-cs"/>
            </a:endParaRPr>
          </a:p>
        </p:txBody>
      </p:sp>
      <p:sp>
        <p:nvSpPr>
          <p:cNvPr id="33" name="TextBox 32">
            <a:extLst>
              <a:ext uri="{FF2B5EF4-FFF2-40B4-BE49-F238E27FC236}">
                <a16:creationId xmlns:a16="http://schemas.microsoft.com/office/drawing/2014/main" id="{0E77BC25-B206-DD07-1D5D-F5D716BCE42F}"/>
              </a:ext>
            </a:extLst>
          </p:cNvPr>
          <p:cNvSpPr txBox="1"/>
          <p:nvPr/>
        </p:nvSpPr>
        <p:spPr>
          <a:xfrm>
            <a:off x="6725104" y="5279170"/>
            <a:ext cx="2649153" cy="738664"/>
          </a:xfrm>
          <a:prstGeom prst="rect">
            <a:avLst/>
          </a:prstGeom>
          <a:noFill/>
          <a:ln>
            <a:solidFill>
              <a:srgbClr val="812C75"/>
            </a:solidFill>
          </a:ln>
        </p:spPr>
        <p:txBody>
          <a:bodyPr wrap="square">
            <a:spAutoFit/>
          </a:bodyPr>
          <a:lstStyle/>
          <a:p>
            <a:pPr lvl="0" algn="ctr"/>
            <a:r>
              <a:rPr lang="nl-NL" sz="1400" dirty="0">
                <a:solidFill>
                  <a:srgbClr val="812C75"/>
                </a:solidFill>
              </a:rPr>
              <a:t>Het uitvoeren van het onderzoek en het verzamelen van bewijsmateriaal</a:t>
            </a:r>
            <a:endParaRPr kumimoji="0" lang="en-GB" sz="1400" b="0" i="0" u="none" strike="noStrike" kern="1200" cap="none" spc="0" normalizeH="0" baseline="0" noProof="0" dirty="0">
              <a:ln>
                <a:noFill/>
              </a:ln>
              <a:solidFill>
                <a:srgbClr val="812C75"/>
              </a:solidFill>
              <a:effectLst/>
              <a:uLnTx/>
              <a:uFillTx/>
              <a:latin typeface="Calibri"/>
              <a:ea typeface="+mn-ea"/>
              <a:cs typeface="+mn-cs"/>
            </a:endParaRPr>
          </a:p>
        </p:txBody>
      </p:sp>
      <p:sp>
        <p:nvSpPr>
          <p:cNvPr id="34" name="TextBox 33">
            <a:extLst>
              <a:ext uri="{FF2B5EF4-FFF2-40B4-BE49-F238E27FC236}">
                <a16:creationId xmlns:a16="http://schemas.microsoft.com/office/drawing/2014/main" id="{3AC3B360-7552-0205-4E14-850E9B7228D6}"/>
              </a:ext>
            </a:extLst>
          </p:cNvPr>
          <p:cNvSpPr txBox="1"/>
          <p:nvPr/>
        </p:nvSpPr>
        <p:spPr>
          <a:xfrm>
            <a:off x="412719" y="5279170"/>
            <a:ext cx="3054927" cy="738664"/>
          </a:xfrm>
          <a:prstGeom prst="rect">
            <a:avLst/>
          </a:prstGeom>
          <a:noFill/>
          <a:ln>
            <a:solidFill>
              <a:srgbClr val="0F857B"/>
            </a:solidFill>
          </a:ln>
        </p:spPr>
        <p:txBody>
          <a:bodyPr wrap="square">
            <a:spAutoFit/>
          </a:bodyPr>
          <a:lstStyle/>
          <a:p>
            <a:pPr lvl="0" algn="ctr"/>
            <a:r>
              <a:rPr lang="nl-NL" sz="1400" dirty="0">
                <a:solidFill>
                  <a:srgbClr val="0F857B"/>
                </a:solidFill>
              </a:rPr>
              <a:t>Nadenken over de bevindingen en nadenken over wat ze zouden kunnen betekenen</a:t>
            </a:r>
            <a:endParaRPr kumimoji="0" lang="en-GB" sz="1400" b="0" i="0" u="none" strike="noStrike" kern="1200" cap="none" spc="0" normalizeH="0" baseline="0" noProof="0" dirty="0">
              <a:ln>
                <a:noFill/>
              </a:ln>
              <a:solidFill>
                <a:srgbClr val="0F857B"/>
              </a:solidFill>
              <a:effectLst/>
              <a:uLnTx/>
              <a:uFillTx/>
              <a:latin typeface="Calibri"/>
              <a:ea typeface="+mn-ea"/>
              <a:cs typeface="+mn-cs"/>
            </a:endParaRPr>
          </a:p>
        </p:txBody>
      </p:sp>
      <p:sp>
        <p:nvSpPr>
          <p:cNvPr id="35" name="Oval 34">
            <a:extLst>
              <a:ext uri="{FF2B5EF4-FFF2-40B4-BE49-F238E27FC236}">
                <a16:creationId xmlns:a16="http://schemas.microsoft.com/office/drawing/2014/main" id="{112D8E1B-5387-3250-02EA-3DBC92EE9E74}"/>
              </a:ext>
            </a:extLst>
          </p:cNvPr>
          <p:cNvSpPr/>
          <p:nvPr/>
        </p:nvSpPr>
        <p:spPr>
          <a:xfrm>
            <a:off x="4499452" y="3587676"/>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Herhaal</a:t>
            </a:r>
            <a:r>
              <a:rPr lang="en-US" sz="1200" dirty="0">
                <a:solidFill>
                  <a:prstClr val="white"/>
                </a:solidFill>
              </a:rPr>
              <a:t> </a:t>
            </a:r>
            <a:r>
              <a:rPr lang="en-US" sz="1200" dirty="0" err="1">
                <a:solidFill>
                  <a:prstClr val="white"/>
                </a:solidFill>
              </a:rPr>
              <a:t>indien</a:t>
            </a:r>
            <a:r>
              <a:rPr lang="en-US" sz="1200" dirty="0">
                <a:solidFill>
                  <a:prstClr val="white"/>
                </a:solidFill>
              </a:rPr>
              <a:t> </a:t>
            </a:r>
            <a:r>
              <a:rPr lang="en-US" sz="1200" dirty="0" err="1">
                <a:solidFill>
                  <a:prstClr val="white"/>
                </a:solidFill>
              </a:rPr>
              <a:t>nodig</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39" name="Straight Arrow Connector 38">
            <a:extLst>
              <a:ext uri="{FF2B5EF4-FFF2-40B4-BE49-F238E27FC236}">
                <a16:creationId xmlns:a16="http://schemas.microsoft.com/office/drawing/2014/main" id="{C3C52342-796E-933E-CEF6-0FD17F7E984D}"/>
              </a:ext>
            </a:extLst>
          </p:cNvPr>
          <p:cNvCxnSpPr>
            <a:cxnSpLocks/>
          </p:cNvCxnSpPr>
          <p:nvPr/>
        </p:nvCxnSpPr>
        <p:spPr>
          <a:xfrm>
            <a:off x="4482970" y="1420430"/>
            <a:ext cx="138969" cy="14606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6CC1EAB0-00BF-90B9-0292-80674218C7EE}"/>
              </a:ext>
            </a:extLst>
          </p:cNvPr>
          <p:cNvCxnSpPr>
            <a:cxnSpLocks/>
            <a:stCxn id="36" idx="5"/>
          </p:cNvCxnSpPr>
          <p:nvPr/>
        </p:nvCxnSpPr>
        <p:spPr>
          <a:xfrm>
            <a:off x="3031448" y="1979397"/>
            <a:ext cx="129991"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03A5A97-DFA5-8598-7D22-E1ACF9559D19}"/>
              </a:ext>
            </a:extLst>
          </p:cNvPr>
          <p:cNvCxnSpPr>
            <a:cxnSpLocks/>
            <a:stCxn id="38" idx="7"/>
          </p:cNvCxnSpPr>
          <p:nvPr/>
        </p:nvCxnSpPr>
        <p:spPr>
          <a:xfrm flipV="1">
            <a:off x="3494355" y="6118625"/>
            <a:ext cx="202247" cy="17524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5485CE83-3405-FBC6-5EAD-BC9856557622}"/>
              </a:ext>
            </a:extLst>
          </p:cNvPr>
          <p:cNvCxnSpPr>
            <a:cxnSpLocks/>
          </p:cNvCxnSpPr>
          <p:nvPr/>
        </p:nvCxnSpPr>
        <p:spPr>
          <a:xfrm flipH="1">
            <a:off x="7438821" y="3554968"/>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D4D5907-FF8C-AE22-2F1C-D6F9334CCF48}"/>
              </a:ext>
            </a:extLst>
          </p:cNvPr>
          <p:cNvCxnSpPr>
            <a:cxnSpLocks/>
          </p:cNvCxnSpPr>
          <p:nvPr/>
        </p:nvCxnSpPr>
        <p:spPr>
          <a:xfrm flipH="1" flipV="1">
            <a:off x="7365111" y="2926889"/>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2">
            <a:extLst>
              <a:ext uri="{FF2B5EF4-FFF2-40B4-BE49-F238E27FC236}">
                <a16:creationId xmlns:a16="http://schemas.microsoft.com/office/drawing/2014/main" id="{0BDE1183-E542-2ACB-2FDF-A7E8C16683C9}"/>
              </a:ext>
            </a:extLst>
          </p:cNvPr>
          <p:cNvSpPr txBox="1"/>
          <p:nvPr/>
        </p:nvSpPr>
        <p:spPr>
          <a:xfrm>
            <a:off x="353808" y="6746254"/>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hlinkClick r:id="rId3"/>
              </a:rPr>
              <a:t>https://www.camtree.org</a:t>
            </a:r>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a:ea typeface="+mn-ea"/>
                <a:cs typeface="+mn-cs"/>
                <a:hlinkClick r:id="rId4"/>
              </a:rPr>
              <a:t>https://library.camtree.org</a:t>
            </a:r>
            <a:endParaRPr kumimoji="0" lang="en-US"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61" name="TextBox 60">
            <a:extLst>
              <a:ext uri="{FF2B5EF4-FFF2-40B4-BE49-F238E27FC236}">
                <a16:creationId xmlns:a16="http://schemas.microsoft.com/office/drawing/2014/main" id="{8CBF6FB6-DD46-F059-B19F-7D7A3C9ECEDD}"/>
              </a:ext>
            </a:extLst>
          </p:cNvPr>
          <p:cNvSpPr txBox="1"/>
          <p:nvPr/>
        </p:nvSpPr>
        <p:spPr>
          <a:xfrm>
            <a:off x="132908" y="3936770"/>
            <a:ext cx="2397284" cy="523220"/>
          </a:xfrm>
          <a:prstGeom prst="rect">
            <a:avLst/>
          </a:prstGeom>
          <a:noFill/>
          <a:ln>
            <a:solidFill>
              <a:srgbClr val="CE6328"/>
            </a:solidFill>
          </a:ln>
        </p:spPr>
        <p:txBody>
          <a:bodyPr wrap="square">
            <a:spAutoFit/>
          </a:bodyPr>
          <a:lstStyle/>
          <a:p>
            <a:pPr lvl="0" algn="ctr"/>
            <a:r>
              <a:rPr lang="nl-NL" sz="1400" dirty="0">
                <a:solidFill>
                  <a:srgbClr val="CE6328"/>
                </a:solidFill>
              </a:rPr>
              <a:t>Praktijk ontwikkelen op basis van de bevindingen</a:t>
            </a:r>
            <a:endParaRPr kumimoji="0" lang="en-GB" sz="1400" b="0" i="0" u="none" strike="noStrike" kern="1200" cap="none" spc="0" normalizeH="0" baseline="0" noProof="0" dirty="0">
              <a:ln>
                <a:noFill/>
              </a:ln>
              <a:solidFill>
                <a:srgbClr val="CE6328"/>
              </a:solidFill>
              <a:effectLst/>
              <a:uLnTx/>
              <a:uFillTx/>
              <a:latin typeface="Calibri"/>
              <a:ea typeface="+mn-ea"/>
              <a:cs typeface="+mn-cs"/>
            </a:endParaRPr>
          </a:p>
        </p:txBody>
      </p:sp>
      <p:sp>
        <p:nvSpPr>
          <p:cNvPr id="62" name="TextBox 61">
            <a:extLst>
              <a:ext uri="{FF2B5EF4-FFF2-40B4-BE49-F238E27FC236}">
                <a16:creationId xmlns:a16="http://schemas.microsoft.com/office/drawing/2014/main" id="{3B8EC689-9434-BF97-8E60-BCAD5E8246C3}"/>
              </a:ext>
            </a:extLst>
          </p:cNvPr>
          <p:cNvSpPr txBox="1"/>
          <p:nvPr/>
        </p:nvSpPr>
        <p:spPr>
          <a:xfrm>
            <a:off x="132908" y="2277326"/>
            <a:ext cx="2604607" cy="523220"/>
          </a:xfrm>
          <a:prstGeom prst="rect">
            <a:avLst/>
          </a:prstGeom>
          <a:noFill/>
          <a:ln>
            <a:solidFill>
              <a:srgbClr val="C61624"/>
            </a:solidFill>
          </a:ln>
        </p:spPr>
        <p:txBody>
          <a:bodyPr wrap="square">
            <a:spAutoFit/>
          </a:bodyPr>
          <a:lstStyle/>
          <a:p>
            <a:pPr lvl="0" algn="ctr"/>
            <a:r>
              <a:rPr lang="nl-NL" sz="1400" dirty="0">
                <a:solidFill>
                  <a:srgbClr val="C61624"/>
                </a:solidFill>
              </a:rPr>
              <a:t>Gezien hoe het hele proces heeft gewerkt</a:t>
            </a:r>
            <a:endParaRPr kumimoji="0" lang="en-GB" sz="1400" b="0" i="0" u="none" strike="noStrike" kern="1200" cap="none" spc="0" normalizeH="0" baseline="0" noProof="0" dirty="0">
              <a:ln>
                <a:noFill/>
              </a:ln>
              <a:solidFill>
                <a:srgbClr val="C61624"/>
              </a:solidFill>
              <a:effectLst/>
              <a:uLnTx/>
              <a:uFillTx/>
              <a:latin typeface="Calibri"/>
              <a:ea typeface="+mn-ea"/>
              <a:cs typeface="+mn-cs"/>
            </a:endParaRPr>
          </a:p>
        </p:txBody>
      </p:sp>
      <p:grpSp>
        <p:nvGrpSpPr>
          <p:cNvPr id="5" name="Group 4"/>
          <p:cNvGrpSpPr/>
          <p:nvPr/>
        </p:nvGrpSpPr>
        <p:grpSpPr>
          <a:xfrm>
            <a:off x="2243238" y="838345"/>
            <a:ext cx="6157513" cy="5878253"/>
            <a:chOff x="2243238" y="838345"/>
            <a:chExt cx="6157513" cy="5878253"/>
          </a:xfrm>
        </p:grpSpPr>
        <p:grpSp>
          <p:nvGrpSpPr>
            <p:cNvPr id="2" name="Group 1"/>
            <p:cNvGrpSpPr/>
            <p:nvPr/>
          </p:nvGrpSpPr>
          <p:grpSpPr>
            <a:xfrm>
              <a:off x="2243238" y="885825"/>
              <a:ext cx="6157513" cy="5830773"/>
              <a:chOff x="2243238" y="885825"/>
              <a:chExt cx="6157513" cy="5830773"/>
            </a:xfrm>
          </p:grpSpPr>
          <p:sp>
            <p:nvSpPr>
              <p:cNvPr id="36" name="Oval 35">
                <a:extLst>
                  <a:ext uri="{FF2B5EF4-FFF2-40B4-BE49-F238E27FC236}">
                    <a16:creationId xmlns:a16="http://schemas.microsoft.com/office/drawing/2014/main" id="{848021FF-0DEE-167C-0F0D-F20A29B54CD4}"/>
                  </a:ext>
                </a:extLst>
              </p:cNvPr>
              <p:cNvSpPr/>
              <p:nvPr/>
            </p:nvSpPr>
            <p:spPr>
              <a:xfrm>
                <a:off x="2243238" y="1548626"/>
                <a:ext cx="923445"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Delen</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37" name="Oval 36">
                <a:extLst>
                  <a:ext uri="{FF2B5EF4-FFF2-40B4-BE49-F238E27FC236}">
                    <a16:creationId xmlns:a16="http://schemas.microsoft.com/office/drawing/2014/main" id="{F1DE6F71-BC0D-A29D-ACB2-A360DB9EDA39}"/>
                  </a:ext>
                </a:extLst>
              </p:cNvPr>
              <p:cNvSpPr/>
              <p:nvPr/>
            </p:nvSpPr>
            <p:spPr>
              <a:xfrm>
                <a:off x="7339666" y="3126944"/>
                <a:ext cx="1061085"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Coderingschema</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sp>
            <p:nvSpPr>
              <p:cNvPr id="38" name="Oval 37">
                <a:extLst>
                  <a:ext uri="{FF2B5EF4-FFF2-40B4-BE49-F238E27FC236}">
                    <a16:creationId xmlns:a16="http://schemas.microsoft.com/office/drawing/2014/main" id="{5A105E9A-842E-F75E-D5C7-395ECA64A6E3}"/>
                  </a:ext>
                </a:extLst>
              </p:cNvPr>
              <p:cNvSpPr/>
              <p:nvPr/>
            </p:nvSpPr>
            <p:spPr>
              <a:xfrm>
                <a:off x="2737515" y="6221344"/>
                <a:ext cx="886693"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en-US" sz="1200" dirty="0" err="1">
                    <a:solidFill>
                      <a:prstClr val="white"/>
                    </a:solidFill>
                  </a:rPr>
                  <a:t>Delen</a:t>
                </a:r>
                <a:endParaRPr kumimoji="0" lang="en-GB" sz="12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44" name="Group 43">
                <a:extLst>
                  <a:ext uri="{FF2B5EF4-FFF2-40B4-BE49-F238E27FC236}">
                    <a16:creationId xmlns:a16="http://schemas.microsoft.com/office/drawing/2014/main" id="{F6DC5A08-9E43-AB11-355C-25845C2FC52A}"/>
                  </a:ext>
                </a:extLst>
              </p:cNvPr>
              <p:cNvGrpSpPr>
                <a:grpSpLocks noChangeAspect="1"/>
              </p:cNvGrpSpPr>
              <p:nvPr/>
            </p:nvGrpSpPr>
            <p:grpSpPr>
              <a:xfrm>
                <a:off x="2750657" y="885825"/>
                <a:ext cx="4823246" cy="5354546"/>
                <a:chOff x="3134758" y="-465756"/>
                <a:chExt cx="6439766" cy="7149129"/>
              </a:xfrm>
            </p:grpSpPr>
            <p:pic>
              <p:nvPicPr>
                <p:cNvPr id="45" name="Graphic 77">
                  <a:extLst>
                    <a:ext uri="{FF2B5EF4-FFF2-40B4-BE49-F238E27FC236}">
                      <a16:creationId xmlns:a16="http://schemas.microsoft.com/office/drawing/2014/main" id="{76ED2185-5B6E-AA48-6B4B-69CDC08160A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526783" y="1075531"/>
                  <a:ext cx="1385965" cy="1385965"/>
                </a:xfrm>
                <a:prstGeom prst="rect">
                  <a:avLst/>
                </a:prstGeom>
              </p:spPr>
            </p:pic>
            <p:sp>
              <p:nvSpPr>
                <p:cNvPr id="46" name="TextBox 45">
                  <a:extLst>
                    <a:ext uri="{FF2B5EF4-FFF2-40B4-BE49-F238E27FC236}">
                      <a16:creationId xmlns:a16="http://schemas.microsoft.com/office/drawing/2014/main" id="{BCCA9C28-B6FD-6901-0AC9-EECAD7F042CA}"/>
                    </a:ext>
                  </a:extLst>
                </p:cNvPr>
                <p:cNvSpPr txBox="1"/>
                <p:nvPr/>
              </p:nvSpPr>
              <p:spPr>
                <a:xfrm>
                  <a:off x="3134758" y="856845"/>
                  <a:ext cx="2143510" cy="1717435"/>
                </a:xfrm>
                <a:prstGeom prst="rect">
                  <a:avLst/>
                </a:prstGeom>
                <a:noFill/>
              </p:spPr>
              <p:txBody>
                <a:bodyPr wrap="square" rtlCol="0">
                  <a:prstTxWarp prst="textArchDown">
                    <a:avLst>
                      <a:gd name="adj" fmla="val 1812844"/>
                    </a:avLst>
                  </a:prstTxWarp>
                  <a:spAutoFit/>
                </a:bodyPr>
                <a:lstStyle/>
                <a:p>
                  <a:pPr lvl="0" algn="ctr"/>
                  <a:r>
                    <a:rPr lang="en-US" sz="5200" dirty="0" err="1">
                      <a:solidFill>
                        <a:prstClr val="black"/>
                      </a:solidFill>
                    </a:rPr>
                    <a:t>Beoordelen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reflecteren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7" name="Graphic 79">
                  <a:extLst>
                    <a:ext uri="{FF2B5EF4-FFF2-40B4-BE49-F238E27FC236}">
                      <a16:creationId xmlns:a16="http://schemas.microsoft.com/office/drawing/2014/main" id="{D6F34D1E-AFF3-F4E3-BC2C-A8C0916BC74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41759" y="3224830"/>
                  <a:ext cx="1386000" cy="1386000"/>
                </a:xfrm>
                <a:prstGeom prst="rect">
                  <a:avLst/>
                </a:prstGeom>
              </p:spPr>
            </p:pic>
            <p:sp>
              <p:nvSpPr>
                <p:cNvPr id="48" name="TextBox 47">
                  <a:extLst>
                    <a:ext uri="{FF2B5EF4-FFF2-40B4-BE49-F238E27FC236}">
                      <a16:creationId xmlns:a16="http://schemas.microsoft.com/office/drawing/2014/main" id="{E6564927-B2E8-4426-02AB-DCF8F27E93B6}"/>
                    </a:ext>
                  </a:extLst>
                </p:cNvPr>
                <p:cNvSpPr txBox="1"/>
                <p:nvPr/>
              </p:nvSpPr>
              <p:spPr>
                <a:xfrm>
                  <a:off x="3336948" y="4176192"/>
                  <a:ext cx="995621" cy="58893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Actieplan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9" name="Graphic 81">
                  <a:extLst>
                    <a:ext uri="{FF2B5EF4-FFF2-40B4-BE49-F238E27FC236}">
                      <a16:creationId xmlns:a16="http://schemas.microsoft.com/office/drawing/2014/main" id="{4F48854F-056A-FEF3-3454-0A274B1E185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16958" y="5091357"/>
                  <a:ext cx="1385965" cy="1385965"/>
                </a:xfrm>
                <a:prstGeom prst="rect">
                  <a:avLst/>
                </a:prstGeom>
              </p:spPr>
            </p:pic>
            <p:sp>
              <p:nvSpPr>
                <p:cNvPr id="50" name="TextBox 49">
                  <a:extLst>
                    <a:ext uri="{FF2B5EF4-FFF2-40B4-BE49-F238E27FC236}">
                      <a16:creationId xmlns:a16="http://schemas.microsoft.com/office/drawing/2014/main" id="{FC77B356-9F45-11C9-EC10-9D76ABC8FA50}"/>
                    </a:ext>
                  </a:extLst>
                </p:cNvPr>
                <p:cNvSpPr txBox="1"/>
                <p:nvPr/>
              </p:nvSpPr>
              <p:spPr>
                <a:xfrm>
                  <a:off x="6295654" y="4519432"/>
                  <a:ext cx="2161294" cy="216394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Betrokkenheid</a:t>
                  </a:r>
                  <a:r>
                    <a:rPr lang="en-US" sz="5200" dirty="0">
                      <a:solidFill>
                        <a:prstClr val="black"/>
                      </a:solidFill>
                    </a:rPr>
                    <a:t> </a:t>
                  </a:r>
                  <a:r>
                    <a:rPr lang="en-US" sz="5200" dirty="0" err="1">
                      <a:solidFill>
                        <a:prstClr val="black"/>
                      </a:solidFill>
                    </a:rPr>
                    <a:t>bij</a:t>
                  </a:r>
                  <a:r>
                    <a:rPr lang="en-US" sz="5200" dirty="0">
                      <a:solidFill>
                        <a:prstClr val="black"/>
                      </a:solidFill>
                    </a:rPr>
                    <a:t> </a:t>
                  </a:r>
                  <a:r>
                    <a:rPr lang="en-US" sz="5200" dirty="0" err="1">
                      <a:solidFill>
                        <a:prstClr val="black"/>
                      </a:solidFill>
                    </a:rPr>
                    <a:t>gegevens</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1" name="Graphic 83">
                  <a:extLst>
                    <a:ext uri="{FF2B5EF4-FFF2-40B4-BE49-F238E27FC236}">
                      <a16:creationId xmlns:a16="http://schemas.microsoft.com/office/drawing/2014/main" id="{5EA9D984-7F14-5858-9B2D-248542FAB43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730523" y="1093008"/>
                  <a:ext cx="1386000" cy="1386000"/>
                </a:xfrm>
                <a:prstGeom prst="rect">
                  <a:avLst/>
                </a:prstGeom>
              </p:spPr>
            </p:pic>
            <p:sp>
              <p:nvSpPr>
                <p:cNvPr id="52" name="TextBox 51">
                  <a:extLst>
                    <a:ext uri="{FF2B5EF4-FFF2-40B4-BE49-F238E27FC236}">
                      <a16:creationId xmlns:a16="http://schemas.microsoft.com/office/drawing/2014/main" id="{1975ABFA-6557-D126-2B1F-95416AFF497A}"/>
                    </a:ext>
                  </a:extLst>
                </p:cNvPr>
                <p:cNvSpPr txBox="1"/>
                <p:nvPr/>
              </p:nvSpPr>
              <p:spPr>
                <a:xfrm>
                  <a:off x="7656066" y="1365538"/>
                  <a:ext cx="1488268" cy="1298185"/>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Focus </a:t>
                  </a:r>
                  <a:r>
                    <a:rPr lang="en-US" sz="5200" dirty="0" err="1">
                      <a:solidFill>
                        <a:prstClr val="black"/>
                      </a:solidFill>
                    </a:rPr>
                    <a:t>en</a:t>
                  </a:r>
                  <a:r>
                    <a:rPr lang="en-US" sz="5200" dirty="0">
                      <a:solidFill>
                        <a:prstClr val="black"/>
                      </a:solidFill>
                    </a:rPr>
                    <a:t> </a:t>
                  </a:r>
                  <a:r>
                    <a:rPr lang="en-US" sz="5200" dirty="0" err="1">
                      <a:solidFill>
                        <a:prstClr val="black"/>
                      </a:solidFill>
                    </a:rPr>
                    <a:t>vragen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3" name="Graphic 85">
                  <a:extLst>
                    <a:ext uri="{FF2B5EF4-FFF2-40B4-BE49-F238E27FC236}">
                      <a16:creationId xmlns:a16="http://schemas.microsoft.com/office/drawing/2014/main" id="{D5A1AF90-F3F1-A428-60FF-CE55DCA861B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593833" y="142646"/>
                  <a:ext cx="1386000" cy="1386000"/>
                </a:xfrm>
                <a:prstGeom prst="rect">
                  <a:avLst/>
                </a:prstGeom>
              </p:spPr>
            </p:pic>
            <p:sp>
              <p:nvSpPr>
                <p:cNvPr id="54" name="TextBox 53">
                  <a:extLst>
                    <a:ext uri="{FF2B5EF4-FFF2-40B4-BE49-F238E27FC236}">
                      <a16:creationId xmlns:a16="http://schemas.microsoft.com/office/drawing/2014/main" id="{06779BE2-E164-E75A-E58F-47F1B5D22661}"/>
                    </a:ext>
                  </a:extLst>
                </p:cNvPr>
                <p:cNvSpPr txBox="1">
                  <a:spLocks/>
                </p:cNvSpPr>
                <p:nvPr/>
              </p:nvSpPr>
              <p:spPr>
                <a:xfrm>
                  <a:off x="5101471" y="-465756"/>
                  <a:ext cx="2370723" cy="2119100"/>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Interesses </a:t>
                  </a:r>
                  <a:r>
                    <a:rPr lang="en-US" sz="5200" dirty="0" err="1">
                      <a:solidFill>
                        <a:prstClr val="black"/>
                      </a:solidFill>
                    </a:rPr>
                    <a:t>en</a:t>
                  </a:r>
                  <a:r>
                    <a:rPr lang="en-US" sz="5200" dirty="0">
                      <a:solidFill>
                        <a:prstClr val="black"/>
                      </a:solidFill>
                    </a:rPr>
                    <a:t> </a:t>
                  </a:r>
                  <a:r>
                    <a:rPr lang="en-US" sz="5200" dirty="0" err="1">
                      <a:solidFill>
                        <a:prstClr val="black"/>
                      </a:solidFill>
                    </a:rPr>
                    <a:t>doelstellingen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5" name="Graphic 87">
                  <a:extLst>
                    <a:ext uri="{FF2B5EF4-FFF2-40B4-BE49-F238E27FC236}">
                      <a16:creationId xmlns:a16="http://schemas.microsoft.com/office/drawing/2014/main" id="{748D8E23-B60B-D38C-AACD-7F02B590C05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431870" y="5062037"/>
                  <a:ext cx="1386000" cy="1386000"/>
                </a:xfrm>
                <a:prstGeom prst="rect">
                  <a:avLst/>
                </a:prstGeom>
              </p:spPr>
            </p:pic>
            <p:sp>
              <p:nvSpPr>
                <p:cNvPr id="56" name="TextBox 55">
                  <a:extLst>
                    <a:ext uri="{FF2B5EF4-FFF2-40B4-BE49-F238E27FC236}">
                      <a16:creationId xmlns:a16="http://schemas.microsoft.com/office/drawing/2014/main" id="{82AB649F-E2F4-BA89-68CB-5E30FC9ABA26}"/>
                    </a:ext>
                  </a:extLst>
                </p:cNvPr>
                <p:cNvSpPr txBox="1"/>
                <p:nvPr/>
              </p:nvSpPr>
              <p:spPr>
                <a:xfrm>
                  <a:off x="4520132" y="5668706"/>
                  <a:ext cx="1204697" cy="969109"/>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Interpretatie</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7" name="Graphic 89">
                  <a:extLst>
                    <a:ext uri="{FF2B5EF4-FFF2-40B4-BE49-F238E27FC236}">
                      <a16:creationId xmlns:a16="http://schemas.microsoft.com/office/drawing/2014/main" id="{2D3D1E07-56E1-67FB-5D02-6D609F3C35DB}"/>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008169" y="3224830"/>
                  <a:ext cx="1386000" cy="1386000"/>
                </a:xfrm>
                <a:prstGeom prst="rect">
                  <a:avLst/>
                </a:prstGeom>
              </p:spPr>
            </p:pic>
            <p:sp>
              <p:nvSpPr>
                <p:cNvPr id="58" name="TextBox 57">
                  <a:extLst>
                    <a:ext uri="{FF2B5EF4-FFF2-40B4-BE49-F238E27FC236}">
                      <a16:creationId xmlns:a16="http://schemas.microsoft.com/office/drawing/2014/main" id="{13063F68-7F48-1169-B940-91A2C86FF4B1}"/>
                    </a:ext>
                  </a:extLst>
                </p:cNvPr>
                <p:cNvSpPr txBox="1"/>
                <p:nvPr/>
              </p:nvSpPr>
              <p:spPr>
                <a:xfrm>
                  <a:off x="7855106" y="3431843"/>
                  <a:ext cx="1719418" cy="1367861"/>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Plannen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methoden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9" name="Graphic 91">
                  <a:extLst>
                    <a:ext uri="{FF2B5EF4-FFF2-40B4-BE49-F238E27FC236}">
                      <a16:creationId xmlns:a16="http://schemas.microsoft.com/office/drawing/2014/main" id="{9C9292E0-D305-F7E2-7AC5-13FC3FFABCD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4963159" y="2259374"/>
                  <a:ext cx="2725851" cy="2725851"/>
                </a:xfrm>
                <a:prstGeom prst="rect">
                  <a:avLst/>
                </a:prstGeom>
              </p:spPr>
            </p:pic>
          </p:grpSp>
        </p:grpSp>
        <p:sp>
          <p:nvSpPr>
            <p:cNvPr id="63" name="Oval 62">
              <a:extLst>
                <a:ext uri="{FF2B5EF4-FFF2-40B4-BE49-F238E27FC236}">
                  <a16:creationId xmlns:a16="http://schemas.microsoft.com/office/drawing/2014/main" id="{848021FF-0DEE-167C-0F0D-F20A29B54CD4}"/>
                </a:ext>
              </a:extLst>
            </p:cNvPr>
            <p:cNvSpPr/>
            <p:nvPr/>
          </p:nvSpPr>
          <p:spPr>
            <a:xfrm>
              <a:off x="3670300" y="838345"/>
              <a:ext cx="1455978"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r>
                <a:rPr lang="nl-NL" sz="1200" spc="-150" dirty="0">
                  <a:latin typeface="Arial"/>
                  <a:cs typeface="Arial"/>
                </a:rPr>
                <a:t>Zelfaudit</a:t>
              </a:r>
              <a:endParaRPr kumimoji="0" lang="en-GB" sz="1200" i="0" u="none" strike="noStrike" kern="1200" cap="none" spc="0" normalizeH="0" baseline="0" noProof="0" dirty="0">
                <a:ln>
                  <a:noFill/>
                </a:ln>
                <a:solidFill>
                  <a:prstClr val="white"/>
                </a:solidFill>
                <a:effectLst/>
                <a:uLnTx/>
                <a:uFillTx/>
                <a:latin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23215" y="761226"/>
            <a:ext cx="3599962" cy="276999"/>
          </a:xfrm>
          <a:prstGeom prst="rect">
            <a:avLst/>
          </a:prstGeom>
        </p:spPr>
        <p:txBody>
          <a:bodyPr vert="horz" wrap="square" lIns="0" tIns="0" rIns="0" bIns="0" rtlCol="0">
            <a:spAutoFit/>
          </a:bodyPr>
          <a:lstStyle/>
          <a:p>
            <a:pPr marL="12700" lvl="0"/>
            <a:r>
              <a:rPr lang="nl-NL" b="1" kern="0" spc="10" dirty="0">
                <a:solidFill>
                  <a:srgbClr val="800000"/>
                </a:solidFill>
                <a:latin typeface="Arial"/>
                <a:cs typeface="Arial"/>
              </a:rPr>
              <a:t>Reflectieve </a:t>
            </a:r>
            <a:r>
              <a:rPr lang="nl-NL" b="1" kern="0" spc="10" dirty="0" err="1">
                <a:solidFill>
                  <a:srgbClr val="800000"/>
                </a:solidFill>
                <a:latin typeface="Arial"/>
                <a:cs typeface="Arial"/>
              </a:rPr>
              <a:t>onderzoekscyclus</a:t>
            </a:r>
            <a:endParaRPr kumimoji="0" sz="1800" b="0" i="0" u="none" strike="noStrike" kern="0" cap="none" spc="10" normalizeH="0" baseline="0" noProof="0" dirty="0">
              <a:ln>
                <a:noFill/>
              </a:ln>
              <a:solidFill>
                <a:prstClr val="black"/>
              </a:solidFill>
              <a:effectLst/>
              <a:uLnTx/>
              <a:uFillTx/>
              <a:latin typeface="Arial"/>
              <a:ea typeface="+mn-ea"/>
              <a:cs typeface="Arial"/>
            </a:endParaRPr>
          </a:p>
        </p:txBody>
      </p:sp>
      <p:sp>
        <p:nvSpPr>
          <p:cNvPr id="3" name="object 3"/>
          <p:cNvSpPr txBox="1"/>
          <p:nvPr/>
        </p:nvSpPr>
        <p:spPr>
          <a:xfrm>
            <a:off x="7095999" y="809625"/>
            <a:ext cx="2191943" cy="276999"/>
          </a:xfrm>
          <a:prstGeom prst="rect">
            <a:avLst/>
          </a:prstGeom>
        </p:spPr>
        <p:txBody>
          <a:bodyPr vert="horz" wrap="square" lIns="0" tIns="0" rIns="0" bIns="0" rtlCol="0">
            <a:spAutoFit/>
          </a:bodyPr>
          <a:lstStyle/>
          <a:p>
            <a:pPr marL="12700" lvl="0"/>
            <a:r>
              <a:rPr lang="nl-NL" b="1" kern="0" spc="10" dirty="0">
                <a:solidFill>
                  <a:srgbClr val="800000"/>
                </a:solidFill>
                <a:latin typeface="Arial"/>
                <a:cs typeface="Arial"/>
              </a:rPr>
              <a:t>Naam</a:t>
            </a:r>
            <a:r>
              <a:rPr kumimoji="0" sz="1800" b="1" i="0" u="none" strike="noStrike" kern="0" cap="none" spc="10" normalizeH="0" baseline="0" noProof="0" dirty="0">
                <a:ln>
                  <a:noFill/>
                </a:ln>
                <a:solidFill>
                  <a:srgbClr val="800000"/>
                </a:solidFill>
                <a:effectLst/>
                <a:uLnTx/>
                <a:uFillTx/>
                <a:latin typeface="Arial"/>
                <a:ea typeface="+mn-ea"/>
                <a:cs typeface="Arial"/>
              </a:rPr>
              <a:t>: Julia Monks</a:t>
            </a:r>
            <a:endParaRPr kumimoji="0" sz="1800" b="0" i="0" u="none" strike="noStrike" kern="0" cap="none" spc="10" normalizeH="0" baseline="0" noProof="0" dirty="0">
              <a:ln>
                <a:noFill/>
              </a:ln>
              <a:solidFill>
                <a:prstClr val="black"/>
              </a:solidFill>
              <a:effectLst/>
              <a:uLnTx/>
              <a:uFillTx/>
              <a:latin typeface="Arial"/>
              <a:ea typeface="+mn-ea"/>
              <a:cs typeface="Arial"/>
            </a:endParaRPr>
          </a:p>
        </p:txBody>
      </p:sp>
      <p:sp>
        <p:nvSpPr>
          <p:cNvPr id="4" name="object 4"/>
          <p:cNvSpPr txBox="1"/>
          <p:nvPr/>
        </p:nvSpPr>
        <p:spPr>
          <a:xfrm>
            <a:off x="323215" y="123825"/>
            <a:ext cx="3914590" cy="448200"/>
          </a:xfrm>
          <a:prstGeom prst="rect">
            <a:avLst/>
          </a:prstGeom>
          <a:ln w="31733">
            <a:solidFill>
              <a:srgbClr val="2791A6"/>
            </a:solidFill>
          </a:ln>
        </p:spPr>
        <p:txBody>
          <a:bodyPr vert="horz" wrap="square" lIns="0" tIns="78105" rIns="0" bIns="0" rtlCol="0">
            <a:spAutoFit/>
          </a:bodyPr>
          <a:lstStyle/>
          <a:p>
            <a:pPr marL="81280" lvl="0">
              <a:spcBef>
                <a:spcPts val="615"/>
              </a:spcBef>
            </a:pPr>
            <a:r>
              <a:rPr lang="nl-NL" sz="1200" spc="10" dirty="0">
                <a:solidFill>
                  <a:prstClr val="black"/>
                </a:solidFill>
                <a:latin typeface="Arial Unicode MS"/>
                <a:cs typeface="Arial Unicode MS"/>
              </a:rPr>
              <a:t>Hier is een voorbeeld van een voltooide </a:t>
            </a:r>
            <a:r>
              <a:rPr lang="nl-NL" sz="1200" spc="10" dirty="0" err="1">
                <a:solidFill>
                  <a:prstClr val="black"/>
                </a:solidFill>
                <a:latin typeface="Arial Unicode MS"/>
                <a:cs typeface="Arial Unicode MS"/>
              </a:rPr>
              <a:t>onderzoekscyclus</a:t>
            </a:r>
            <a:endParaRPr kumimoji="0" sz="1200" b="0" i="0" u="none" strike="noStrike" kern="1200" cap="none" spc="10" normalizeH="0" baseline="0" noProof="0" dirty="0">
              <a:ln>
                <a:noFill/>
              </a:ln>
              <a:solidFill>
                <a:prstClr val="black"/>
              </a:solidFill>
              <a:effectLst/>
              <a:uLnTx/>
              <a:uFillTx/>
              <a:latin typeface="Arial Unicode MS"/>
              <a:ea typeface="+mn-ea"/>
              <a:cs typeface="Arial Unicode MS"/>
            </a:endParaRPr>
          </a:p>
        </p:txBody>
      </p:sp>
      <p:sp>
        <p:nvSpPr>
          <p:cNvPr id="7" name="object 7"/>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p:nvPr/>
        </p:nvSpPr>
        <p:spPr>
          <a:xfrm>
            <a:off x="7068965" y="2125944"/>
            <a:ext cx="2532875" cy="130454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object 15"/>
          <p:cNvSpPr/>
          <p:nvPr/>
        </p:nvSpPr>
        <p:spPr>
          <a:xfrm>
            <a:off x="7012048" y="3883081"/>
            <a:ext cx="2578601" cy="1383791"/>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object 19"/>
          <p:cNvSpPr/>
          <p:nvPr/>
        </p:nvSpPr>
        <p:spPr>
          <a:xfrm>
            <a:off x="2210743" y="5712910"/>
            <a:ext cx="2886450" cy="1162620"/>
          </a:xfrm>
          <a:prstGeom prst="rect">
            <a:avLst/>
          </a:prstGeom>
          <a:blipFill>
            <a:blip r:embed="rId6"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8" name="object 38"/>
          <p:cNvSpPr txBox="1">
            <a:spLocks noGrp="1"/>
          </p:cNvSpPr>
          <p:nvPr>
            <p:ph type="sldNum" sz="quarter" idx="7"/>
          </p:nvPr>
        </p:nvSpPr>
        <p:spPr>
          <a:xfrm>
            <a:off x="5168690" y="6804034"/>
            <a:ext cx="192404" cy="154529"/>
          </a:xfrm>
          <a:prstGeom prst="rect">
            <a:avLst/>
          </a:prstGeom>
        </p:spPr>
        <p:txBody>
          <a:bodyPr vert="horz" wrap="square" lIns="0" tIns="635" rIns="0" bIns="0" rtlCol="0">
            <a:spAutoFit/>
          </a:bodyPr>
          <a:lstStyle/>
          <a:p>
            <a:pPr marL="25400" marR="0" lvl="0" indent="0" algn="l" defTabSz="914400" rtl="0" eaLnBrk="1" fontAlgn="auto" latinLnBrk="0" hangingPunct="1">
              <a:lnSpc>
                <a:spcPct val="100000"/>
              </a:lnSpc>
              <a:spcBef>
                <a:spcPts val="5"/>
              </a:spcBef>
              <a:spcAft>
                <a:spcPts val="0"/>
              </a:spcAft>
              <a:buClrTx/>
              <a:buSzTx/>
              <a:buFontTx/>
              <a:buNone/>
              <a:tabLst/>
              <a:defRPr/>
            </a:pPr>
            <a:r>
              <a:rPr kumimoji="0" sz="1000" b="0" i="0" u="none" strike="noStrike" kern="1200" cap="none" spc="0" normalizeH="0" baseline="0" noProof="0" dirty="0">
                <a:ln>
                  <a:noFill/>
                </a:ln>
                <a:solidFill>
                  <a:prstClr val="black"/>
                </a:solidFill>
                <a:effectLst/>
                <a:uLnTx/>
                <a:uFillTx/>
                <a:latin typeface="Arial"/>
                <a:ea typeface="+mn-ea"/>
                <a:cs typeface="Arial"/>
              </a:rPr>
              <a:t>19</a:t>
            </a:r>
          </a:p>
        </p:txBody>
      </p:sp>
      <p:sp>
        <p:nvSpPr>
          <p:cNvPr id="52" name="TextBox 51"/>
          <p:cNvSpPr txBox="1"/>
          <p:nvPr/>
        </p:nvSpPr>
        <p:spPr>
          <a:xfrm>
            <a:off x="5803900" y="7009626"/>
            <a:ext cx="4585976" cy="276999"/>
          </a:xfrm>
          <a:prstGeom prst="rect">
            <a:avLst/>
          </a:prstGeom>
          <a:noFill/>
        </p:spPr>
        <p:txBody>
          <a:bodyPr wrap="square" lIns="91440" tIns="45720" rIns="91440" bIns="45720" rtlCol="0" anchor="t">
            <a:spAutoFit/>
          </a:bodyPr>
          <a:lstStyle/>
          <a:p>
            <a:pPr lvl="0"/>
            <a:r>
              <a:rPr lang="nl-NL" sz="1200" dirty="0">
                <a:solidFill>
                  <a:prstClr val="black"/>
                </a:solidFill>
                <a:latin typeface="Arial"/>
                <a:cs typeface="Arial"/>
              </a:rPr>
              <a:t>Een downloadbaar sjabloon is beschikbaar op onze </a:t>
            </a:r>
            <a:r>
              <a:rPr lang="nl-NL" sz="1200" dirty="0">
                <a:solidFill>
                  <a:prstClr val="black"/>
                </a:solidFill>
                <a:latin typeface="Arial"/>
                <a:cs typeface="Arial"/>
                <a:hlinkClick r:id="rId7"/>
              </a:rPr>
              <a:t>website</a:t>
            </a:r>
            <a:r>
              <a:rPr lang="nl-NL" sz="1200" dirty="0">
                <a:solidFill>
                  <a:prstClr val="black"/>
                </a:solidFill>
                <a:latin typeface="Arial"/>
                <a:cs typeface="Arial"/>
              </a:rPr>
              <a:t>.</a:t>
            </a:r>
            <a:endParaRPr kumimoji="0" lang="en-GB" sz="1200" b="0" i="0" u="none" strike="noStrike" kern="1200" cap="none" spc="0" normalizeH="0" baseline="0" noProof="0" dirty="0">
              <a:ln>
                <a:noFill/>
              </a:ln>
              <a:solidFill>
                <a:prstClr val="black"/>
              </a:solidFill>
              <a:effectLst/>
              <a:uLnTx/>
              <a:uFillTx/>
              <a:latin typeface="Arial"/>
              <a:ea typeface="+mn-ea"/>
              <a:cs typeface="Arial"/>
            </a:endParaRPr>
          </a:p>
        </p:txBody>
      </p:sp>
      <p:sp>
        <p:nvSpPr>
          <p:cNvPr id="53" name="object 4"/>
          <p:cNvSpPr/>
          <p:nvPr/>
        </p:nvSpPr>
        <p:spPr>
          <a:xfrm>
            <a:off x="10071100" y="7054222"/>
            <a:ext cx="232403" cy="232403"/>
          </a:xfrm>
          <a:prstGeom prst="rect">
            <a:avLst/>
          </a:prstGeom>
          <a:blipFill>
            <a:blip r:embed="rId8"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44" name="Group 43">
            <a:extLst>
              <a:ext uri="{FF2B5EF4-FFF2-40B4-BE49-F238E27FC236}">
                <a16:creationId xmlns:a16="http://schemas.microsoft.com/office/drawing/2014/main" id="{F1149E91-EBB5-B03F-4F8F-0D63B247F291}"/>
              </a:ext>
            </a:extLst>
          </p:cNvPr>
          <p:cNvGrpSpPr/>
          <p:nvPr/>
        </p:nvGrpSpPr>
        <p:grpSpPr>
          <a:xfrm>
            <a:off x="724148" y="1577650"/>
            <a:ext cx="9078692" cy="5203606"/>
            <a:chOff x="1569213" y="1027685"/>
            <a:chExt cx="9078692" cy="5203606"/>
          </a:xfrm>
        </p:grpSpPr>
        <p:grpSp>
          <p:nvGrpSpPr>
            <p:cNvPr id="46" name="Group 45">
              <a:extLst>
                <a:ext uri="{FF2B5EF4-FFF2-40B4-BE49-F238E27FC236}">
                  <a16:creationId xmlns:a16="http://schemas.microsoft.com/office/drawing/2014/main" id="{D9DA6F25-C963-25C6-AC1C-2D53BAD11AE3}"/>
                </a:ext>
              </a:extLst>
            </p:cNvPr>
            <p:cNvGrpSpPr/>
            <p:nvPr/>
          </p:nvGrpSpPr>
          <p:grpSpPr>
            <a:xfrm>
              <a:off x="4649872" y="1027685"/>
              <a:ext cx="2917373" cy="1240065"/>
              <a:chOff x="4408711" y="897056"/>
              <a:chExt cx="2917373" cy="1240065"/>
            </a:xfrm>
          </p:grpSpPr>
          <p:sp>
            <p:nvSpPr>
              <p:cNvPr id="75" name="Rounded Rectangle 74">
                <a:extLst>
                  <a:ext uri="{FF2B5EF4-FFF2-40B4-BE49-F238E27FC236}">
                    <a16:creationId xmlns:a16="http://schemas.microsoft.com/office/drawing/2014/main" id="{74FD29A4-6A0F-B040-F8FF-73565D53AC7D}"/>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7" name="TextBox 76">
                <a:extLst>
                  <a:ext uri="{FF2B5EF4-FFF2-40B4-BE49-F238E27FC236}">
                    <a16:creationId xmlns:a16="http://schemas.microsoft.com/office/drawing/2014/main" id="{46B33687-5B9C-B204-C76D-8C390805FC16}"/>
                  </a:ext>
                </a:extLst>
              </p:cNvPr>
              <p:cNvSpPr txBox="1"/>
              <p:nvPr/>
            </p:nvSpPr>
            <p:spPr>
              <a:xfrm>
                <a:off x="4434405" y="1252426"/>
                <a:ext cx="2667324" cy="769441"/>
              </a:xfrm>
              <a:prstGeom prst="rect">
                <a:avLst/>
              </a:prstGeom>
              <a:noFill/>
            </p:spPr>
            <p:txBody>
              <a:bodyPr wrap="square" rtlCol="0">
                <a:spAutoFit/>
              </a:bodyPr>
              <a:lstStyle/>
              <a:p>
                <a:pPr lvl="0" algn="ctr"/>
                <a:r>
                  <a:rPr lang="nl-NL" sz="1100" spc="-60" dirty="0">
                    <a:solidFill>
                      <a:prstClr val="black"/>
                    </a:solidFill>
                    <a:cs typeface="Arial Unicode MS"/>
                  </a:rPr>
                  <a:t>Als ik kinderen van verschillende niveaus probeer aan te moedigen om samen te werken, heeft het hoger presterende kind de neiging om degenen die worstelen gewoon het antwoord te vertellen.</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47" name="Group 46">
              <a:extLst>
                <a:ext uri="{FF2B5EF4-FFF2-40B4-BE49-F238E27FC236}">
                  <a16:creationId xmlns:a16="http://schemas.microsoft.com/office/drawing/2014/main" id="{78D08ACB-86A2-4DE7-067B-BD46FF7241FC}"/>
                </a:ext>
              </a:extLst>
            </p:cNvPr>
            <p:cNvGrpSpPr/>
            <p:nvPr/>
          </p:nvGrpSpPr>
          <p:grpSpPr>
            <a:xfrm>
              <a:off x="7671489" y="2001602"/>
              <a:ext cx="2976416" cy="1240066"/>
              <a:chOff x="7430328" y="1870973"/>
              <a:chExt cx="2976416" cy="1240066"/>
            </a:xfrm>
          </p:grpSpPr>
          <p:sp>
            <p:nvSpPr>
              <p:cNvPr id="72" name="Rounded Rectangle 71">
                <a:extLst>
                  <a:ext uri="{FF2B5EF4-FFF2-40B4-BE49-F238E27FC236}">
                    <a16:creationId xmlns:a16="http://schemas.microsoft.com/office/drawing/2014/main" id="{2425DF1C-EA89-B68E-8D77-8094BF447744}"/>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4" name="TextBox 73">
                <a:extLst>
                  <a:ext uri="{FF2B5EF4-FFF2-40B4-BE49-F238E27FC236}">
                    <a16:creationId xmlns:a16="http://schemas.microsoft.com/office/drawing/2014/main" id="{B38F6BE2-ED21-CF3B-CF63-AE25097C9F2D}"/>
                  </a:ext>
                </a:extLst>
              </p:cNvPr>
              <p:cNvSpPr txBox="1"/>
              <p:nvPr/>
            </p:nvSpPr>
            <p:spPr>
              <a:xfrm>
                <a:off x="7430328" y="2034031"/>
                <a:ext cx="2322659" cy="900246"/>
              </a:xfrm>
              <a:prstGeom prst="rect">
                <a:avLst/>
              </a:prstGeom>
              <a:noFill/>
            </p:spPr>
            <p:txBody>
              <a:bodyPr wrap="square">
                <a:spAutoFit/>
              </a:bodyPr>
              <a:lstStyle/>
              <a:p>
                <a:pPr lvl="0" algn="ctr"/>
                <a:r>
                  <a:rPr lang="nl-NL" sz="1050" spc="-50" dirty="0">
                    <a:solidFill>
                      <a:prstClr val="black"/>
                    </a:solidFill>
                    <a:cs typeface="Arial"/>
                  </a:rPr>
                  <a:t>Bouwen studenten voort op ideeën?
Dragen alle studenten hun steentje bij?  
Zijn stille studenten betrokken?
Worden ideeën respectvol uitgedaagd?
Zijn ideeën gebaseerd op</a:t>
                </a:r>
                <a:r>
                  <a:rPr lang="en-GB" sz="1050" spc="-50" dirty="0">
                    <a:solidFill>
                      <a:prstClr val="black"/>
                    </a:solidFill>
                    <a:cs typeface="Arial"/>
                  </a:rPr>
                  <a:t>?</a:t>
                </a:r>
              </a:p>
            </p:txBody>
          </p:sp>
        </p:grpSp>
        <p:grpSp>
          <p:nvGrpSpPr>
            <p:cNvPr id="48" name="Group 47">
              <a:extLst>
                <a:ext uri="{FF2B5EF4-FFF2-40B4-BE49-F238E27FC236}">
                  <a16:creationId xmlns:a16="http://schemas.microsoft.com/office/drawing/2014/main" id="{57DAD799-3C80-1C85-3F55-52F965FA90B8}"/>
                </a:ext>
              </a:extLst>
            </p:cNvPr>
            <p:cNvGrpSpPr/>
            <p:nvPr/>
          </p:nvGrpSpPr>
          <p:grpSpPr>
            <a:xfrm>
              <a:off x="7730532" y="3528836"/>
              <a:ext cx="2917373" cy="1240067"/>
              <a:chOff x="7650452" y="3389586"/>
              <a:chExt cx="2917373" cy="1240067"/>
            </a:xfrm>
          </p:grpSpPr>
          <p:sp>
            <p:nvSpPr>
              <p:cNvPr id="69" name="Rounded Rectangle 68">
                <a:extLst>
                  <a:ext uri="{FF2B5EF4-FFF2-40B4-BE49-F238E27FC236}">
                    <a16:creationId xmlns:a16="http://schemas.microsoft.com/office/drawing/2014/main" id="{06BD519F-C499-D8A1-BF86-9C416D60EAB7}"/>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1" name="TextBox 70">
                <a:extLst>
                  <a:ext uri="{FF2B5EF4-FFF2-40B4-BE49-F238E27FC236}">
                    <a16:creationId xmlns:a16="http://schemas.microsoft.com/office/drawing/2014/main" id="{1397705F-0CD2-2283-79AD-6BC0AF4BB78B}"/>
                  </a:ext>
                </a:extLst>
              </p:cNvPr>
              <p:cNvSpPr txBox="1"/>
              <p:nvPr/>
            </p:nvSpPr>
            <p:spPr>
              <a:xfrm>
                <a:off x="7740385" y="3603427"/>
                <a:ext cx="2156051" cy="949812"/>
              </a:xfrm>
              <a:prstGeom prst="rect">
                <a:avLst/>
              </a:prstGeom>
              <a:noFill/>
            </p:spPr>
            <p:txBody>
              <a:bodyPr wrap="square">
                <a:spAutoFit/>
              </a:bodyPr>
              <a:lstStyle/>
              <a:p>
                <a:pPr marR="5080" lvl="0" indent="-635" algn="ctr"/>
                <a:r>
                  <a:rPr lang="nl-NL" sz="1100" spc="-75" dirty="0">
                    <a:solidFill>
                      <a:prstClr val="black"/>
                    </a:solidFill>
                    <a:cs typeface="Arial Unicode MS"/>
                  </a:rPr>
                  <a:t>Observeer kinderen die in gemengde prestatieparen werken met behulp van hulpmiddelen 2A en 2C om de deelname en kwaliteit van de dialoog te identificeren.</a:t>
                </a:r>
                <a:endParaRPr kumimoji="0" lang="en-GB" sz="1100" b="0" i="0" u="none" strike="noStrike" kern="1200" cap="none" spc="0" normalizeH="0" baseline="0" noProof="0" dirty="0">
                  <a:ln>
                    <a:noFill/>
                  </a:ln>
                  <a:solidFill>
                    <a:prstClr val="black"/>
                  </a:solidFill>
                  <a:effectLst/>
                  <a:uLnTx/>
                  <a:uFillTx/>
                  <a:latin typeface="Calibri"/>
                  <a:ea typeface="+mn-ea"/>
                  <a:cs typeface="Arial Unicode MS"/>
                </a:endParaRPr>
              </a:p>
            </p:txBody>
          </p:sp>
        </p:grpSp>
        <p:grpSp>
          <p:nvGrpSpPr>
            <p:cNvPr id="49" name="Group 48">
              <a:extLst>
                <a:ext uri="{FF2B5EF4-FFF2-40B4-BE49-F238E27FC236}">
                  <a16:creationId xmlns:a16="http://schemas.microsoft.com/office/drawing/2014/main" id="{B4F8ACD2-2962-D1AF-C090-C0151CBC5A7D}"/>
                </a:ext>
              </a:extLst>
            </p:cNvPr>
            <p:cNvGrpSpPr/>
            <p:nvPr/>
          </p:nvGrpSpPr>
          <p:grpSpPr>
            <a:xfrm>
              <a:off x="3161885" y="4991226"/>
              <a:ext cx="2917373" cy="1240065"/>
              <a:chOff x="2775722" y="4934011"/>
              <a:chExt cx="2917373" cy="1240065"/>
            </a:xfrm>
          </p:grpSpPr>
          <p:sp>
            <p:nvSpPr>
              <p:cNvPr id="66" name="Rounded Rectangle 65">
                <a:extLst>
                  <a:ext uri="{FF2B5EF4-FFF2-40B4-BE49-F238E27FC236}">
                    <a16:creationId xmlns:a16="http://schemas.microsoft.com/office/drawing/2014/main" id="{AFCF6310-9B0B-F3C8-BB66-A5ACC31028D9}"/>
                  </a:ext>
                </a:extLst>
              </p:cNvPr>
              <p:cNvSpPr/>
              <p:nvPr/>
            </p:nvSpPr>
            <p:spPr>
              <a:xfrm>
                <a:off x="2775722" y="4934011"/>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8" name="TextBox 67">
                <a:extLst>
                  <a:ext uri="{FF2B5EF4-FFF2-40B4-BE49-F238E27FC236}">
                    <a16:creationId xmlns:a16="http://schemas.microsoft.com/office/drawing/2014/main" id="{8D339977-9BE5-FF14-426E-DF264B342C32}"/>
                  </a:ext>
                </a:extLst>
              </p:cNvPr>
              <p:cNvSpPr txBox="1"/>
              <p:nvPr/>
            </p:nvSpPr>
            <p:spPr>
              <a:xfrm>
                <a:off x="3261621" y="5038049"/>
                <a:ext cx="2365971" cy="1107996"/>
              </a:xfrm>
              <a:prstGeom prst="rect">
                <a:avLst/>
              </a:prstGeom>
              <a:noFill/>
            </p:spPr>
            <p:txBody>
              <a:bodyPr wrap="square" rtlCol="0">
                <a:spAutoFit/>
              </a:bodyPr>
              <a:lstStyle/>
              <a:p>
                <a:pPr lvl="0" algn="ctr"/>
                <a:r>
                  <a:rPr lang="nl-NL" sz="1100" spc="-50" dirty="0">
                    <a:solidFill>
                      <a:prstClr val="black"/>
                    </a:solidFill>
                    <a:cs typeface="Arial Unicode MS"/>
                  </a:rPr>
                  <a:t>Kinderen bouwen zelden voort op ideeën, hoog presterende kinderen die uitleggen of antwoorden geven. Zeer weinig deelname van laag presterende kinderen, allemaal geleid door hoog presterende kinderen.</a:t>
                </a:r>
                <a:endParaRPr kumimoji="0" lang="en-GB" sz="1100" b="0" i="0" u="none" strike="noStrike" kern="1200" cap="none" spc="0" normalizeH="0" baseline="0" noProof="0" dirty="0">
                  <a:ln>
                    <a:noFill/>
                  </a:ln>
                  <a:solidFill>
                    <a:prstClr val="black"/>
                  </a:solidFill>
                  <a:effectLst/>
                  <a:uLnTx/>
                  <a:uFillTx/>
                  <a:latin typeface="Calibri"/>
                  <a:ea typeface="+mn-ea"/>
                  <a:cs typeface="Arial Unicode MS"/>
                </a:endParaRPr>
              </a:p>
            </p:txBody>
          </p:sp>
        </p:grpSp>
        <p:grpSp>
          <p:nvGrpSpPr>
            <p:cNvPr id="51" name="Group 50">
              <a:extLst>
                <a:ext uri="{FF2B5EF4-FFF2-40B4-BE49-F238E27FC236}">
                  <a16:creationId xmlns:a16="http://schemas.microsoft.com/office/drawing/2014/main" id="{58BCA86B-0FCD-17C2-12C6-BDB6F41FF41E}"/>
                </a:ext>
              </a:extLst>
            </p:cNvPr>
            <p:cNvGrpSpPr/>
            <p:nvPr/>
          </p:nvGrpSpPr>
          <p:grpSpPr>
            <a:xfrm>
              <a:off x="6232865" y="4980930"/>
              <a:ext cx="2917373" cy="1240065"/>
              <a:chOff x="6125535" y="4971642"/>
              <a:chExt cx="2917373" cy="1240065"/>
            </a:xfrm>
          </p:grpSpPr>
          <p:sp>
            <p:nvSpPr>
              <p:cNvPr id="63" name="Rounded Rectangle 62">
                <a:extLst>
                  <a:ext uri="{FF2B5EF4-FFF2-40B4-BE49-F238E27FC236}">
                    <a16:creationId xmlns:a16="http://schemas.microsoft.com/office/drawing/2014/main" id="{EDB74E16-D85A-3AB6-B3F6-CB62BCE7E561}"/>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5" name="TextBox 64">
                <a:extLst>
                  <a:ext uri="{FF2B5EF4-FFF2-40B4-BE49-F238E27FC236}">
                    <a16:creationId xmlns:a16="http://schemas.microsoft.com/office/drawing/2014/main" id="{9C0354F1-38D6-3AA5-8505-324D0D2E4A19}"/>
                  </a:ext>
                </a:extLst>
              </p:cNvPr>
              <p:cNvSpPr txBox="1"/>
              <p:nvPr/>
            </p:nvSpPr>
            <p:spPr>
              <a:xfrm>
                <a:off x="6199087" y="5203372"/>
                <a:ext cx="2144988" cy="769441"/>
              </a:xfrm>
              <a:prstGeom prst="rect">
                <a:avLst/>
              </a:prstGeom>
              <a:noFill/>
            </p:spPr>
            <p:txBody>
              <a:bodyPr wrap="square" lIns="91440" tIns="45720" rIns="91440" bIns="45720" rtlCol="0" anchor="t">
                <a:spAutoFit/>
              </a:bodyPr>
              <a:lstStyle/>
              <a:p>
                <a:pPr lvl="0" algn="ctr"/>
                <a:r>
                  <a:rPr lang="nl-NL" sz="1100" spc="-50" dirty="0">
                    <a:solidFill>
                      <a:prstClr val="black"/>
                    </a:solidFill>
                    <a:cs typeface="Arial Unicode MS"/>
                  </a:rPr>
                  <a:t>Transcribeer en codeer korte afleveringen, identificeer en tel voorbeelden van elke code (B, R, IR &amp; CH)</a:t>
                </a:r>
                <a:endParaRPr kumimoji="0" lang="en-GB" sz="1100" b="0" i="0" u="none" strike="noStrike" kern="1200" cap="none" spc="0" normalizeH="0" baseline="0" noProof="0" dirty="0">
                  <a:ln>
                    <a:noFill/>
                  </a:ln>
                  <a:solidFill>
                    <a:prstClr val="black"/>
                  </a:solidFill>
                  <a:effectLst/>
                  <a:uLnTx/>
                  <a:uFillTx/>
                  <a:latin typeface="Calibri"/>
                  <a:ea typeface="+mn-ea"/>
                  <a:cs typeface="Arial Unicode MS"/>
                </a:endParaRPr>
              </a:p>
            </p:txBody>
          </p:sp>
        </p:grpSp>
        <p:grpSp>
          <p:nvGrpSpPr>
            <p:cNvPr id="54" name="Group 53">
              <a:extLst>
                <a:ext uri="{FF2B5EF4-FFF2-40B4-BE49-F238E27FC236}">
                  <a16:creationId xmlns:a16="http://schemas.microsoft.com/office/drawing/2014/main" id="{09A8B259-1DBD-EA2A-D52F-6411B14D4F85}"/>
                </a:ext>
              </a:extLst>
            </p:cNvPr>
            <p:cNvGrpSpPr/>
            <p:nvPr/>
          </p:nvGrpSpPr>
          <p:grpSpPr>
            <a:xfrm>
              <a:off x="1569213" y="3464076"/>
              <a:ext cx="2917373" cy="1280187"/>
              <a:chOff x="1104897" y="3322834"/>
              <a:chExt cx="2917373" cy="1280187"/>
            </a:xfrm>
          </p:grpSpPr>
          <p:sp>
            <p:nvSpPr>
              <p:cNvPr id="60" name="Rounded Rectangle 59">
                <a:extLst>
                  <a:ext uri="{FF2B5EF4-FFF2-40B4-BE49-F238E27FC236}">
                    <a16:creationId xmlns:a16="http://schemas.microsoft.com/office/drawing/2014/main" id="{123150E7-AA10-F4A9-4A4E-B0F14404C81F}"/>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2" name="TextBox 61">
                <a:extLst>
                  <a:ext uri="{FF2B5EF4-FFF2-40B4-BE49-F238E27FC236}">
                    <a16:creationId xmlns:a16="http://schemas.microsoft.com/office/drawing/2014/main" id="{991E33CE-9607-57A5-DE02-13E5C856894E}"/>
                  </a:ext>
                </a:extLst>
              </p:cNvPr>
              <p:cNvSpPr txBox="1"/>
              <p:nvPr/>
            </p:nvSpPr>
            <p:spPr>
              <a:xfrm>
                <a:off x="1491924" y="3482330"/>
                <a:ext cx="2316966" cy="1120691"/>
              </a:xfrm>
              <a:prstGeom prst="rect">
                <a:avLst/>
              </a:prstGeom>
              <a:noFill/>
            </p:spPr>
            <p:txBody>
              <a:bodyPr wrap="square">
                <a:spAutoFit/>
              </a:bodyPr>
              <a:lstStyle/>
              <a:p>
                <a:pPr lvl="0" algn="ctr"/>
                <a:r>
                  <a:rPr lang="nl-NL" sz="1100" spc="-65" dirty="0">
                    <a:solidFill>
                      <a:prstClr val="black"/>
                    </a:solidFill>
                    <a:cs typeface="Arial Unicode MS"/>
                  </a:rPr>
                  <a:t>Creëer samen basisregels. 
Bespreek hoe dialoog alle studenten kan helpen. Introduceer zinsstammen. Ontwikkel meta-bewustzijn van de voordelen van dialoog.</a:t>
                </a:r>
                <a:endParaRPr kumimoji="0" lang="en-GB" sz="1200" b="0" i="0" u="none" strike="noStrike" kern="1200" cap="none" spc="0" normalizeH="0" baseline="0" noProof="0" dirty="0">
                  <a:ln>
                    <a:noFill/>
                  </a:ln>
                  <a:solidFill>
                    <a:prstClr val="black"/>
                  </a:solidFill>
                  <a:effectLst/>
                  <a:uLnTx/>
                  <a:uFillTx/>
                  <a:latin typeface="Calibri"/>
                  <a:ea typeface="+mn-ea"/>
                  <a:cs typeface="Arial Unicode MS"/>
                </a:endParaRPr>
              </a:p>
              <a:p>
                <a:pPr marL="12700" marR="5080" lvl="0" indent="225425" algn="l" defTabSz="914400" rtl="0" eaLnBrk="1" fontAlgn="auto" latinLnBrk="0" hangingPunct="1">
                  <a:lnSpc>
                    <a:spcPct val="101699"/>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a:ea typeface="+mn-ea"/>
                  <a:cs typeface="Arial Unicode MS"/>
                </a:endParaRPr>
              </a:p>
            </p:txBody>
          </p:sp>
        </p:grpSp>
        <p:grpSp>
          <p:nvGrpSpPr>
            <p:cNvPr id="55" name="Group 54">
              <a:extLst>
                <a:ext uri="{FF2B5EF4-FFF2-40B4-BE49-F238E27FC236}">
                  <a16:creationId xmlns:a16="http://schemas.microsoft.com/office/drawing/2014/main" id="{9C72BED8-4179-AE1B-6450-DB8EA633F878}"/>
                </a:ext>
              </a:extLst>
            </p:cNvPr>
            <p:cNvGrpSpPr/>
            <p:nvPr/>
          </p:nvGrpSpPr>
          <p:grpSpPr>
            <a:xfrm>
              <a:off x="1569213" y="2001603"/>
              <a:ext cx="2917373" cy="1240065"/>
              <a:chOff x="1328052" y="1870974"/>
              <a:chExt cx="2917373" cy="1240065"/>
            </a:xfrm>
          </p:grpSpPr>
          <p:sp>
            <p:nvSpPr>
              <p:cNvPr id="57" name="Rounded Rectangle 56">
                <a:extLst>
                  <a:ext uri="{FF2B5EF4-FFF2-40B4-BE49-F238E27FC236}">
                    <a16:creationId xmlns:a16="http://schemas.microsoft.com/office/drawing/2014/main" id="{4DD5AC2A-DAFE-1488-DB2B-371446FBAAF7}"/>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9" name="TextBox 58">
                <a:extLst>
                  <a:ext uri="{FF2B5EF4-FFF2-40B4-BE49-F238E27FC236}">
                    <a16:creationId xmlns:a16="http://schemas.microsoft.com/office/drawing/2014/main" id="{9CBA1CF0-C56F-AAC4-1302-C5EDA229D43F}"/>
                  </a:ext>
                </a:extLst>
              </p:cNvPr>
              <p:cNvSpPr txBox="1"/>
              <p:nvPr/>
            </p:nvSpPr>
            <p:spPr>
              <a:xfrm>
                <a:off x="1937726" y="1881631"/>
                <a:ext cx="2228058" cy="1223412"/>
              </a:xfrm>
              <a:prstGeom prst="rect">
                <a:avLst/>
              </a:prstGeom>
              <a:noFill/>
            </p:spPr>
            <p:txBody>
              <a:bodyPr wrap="square" rtlCol="0">
                <a:spAutoFit/>
              </a:bodyPr>
              <a:lstStyle/>
              <a:p>
                <a:pPr lvl="0" algn="ctr"/>
                <a:r>
                  <a:rPr lang="nl-NL" sz="1050" spc="-50" dirty="0">
                    <a:solidFill>
                      <a:prstClr val="black"/>
                    </a:solidFill>
                    <a:cs typeface="Arial"/>
                  </a:rPr>
                  <a:t>Aanzienlijke verbetering van de kwantiteit en kwaliteit van de dialoog - uitleg van redeneringen en voortbouwen op ideeën. </a:t>
                </a:r>
                <a:br>
                  <a:rPr lang="nl-NL" sz="1050" spc="-50" dirty="0">
                    <a:solidFill>
                      <a:prstClr val="black"/>
                    </a:solidFill>
                    <a:cs typeface="Arial"/>
                  </a:rPr>
                </a:br>
                <a:r>
                  <a:rPr lang="nl-NL" sz="1050" spc="-50" dirty="0">
                    <a:solidFill>
                      <a:prstClr val="black"/>
                    </a:solidFill>
                    <a:cs typeface="Arial"/>
                  </a:rPr>
                  <a:t>Heeft dit invloed op het leren? </a:t>
                </a:r>
                <a:br>
                  <a:rPr lang="nl-NL" sz="1050" spc="-50" dirty="0">
                    <a:solidFill>
                      <a:prstClr val="black"/>
                    </a:solidFill>
                    <a:cs typeface="Arial"/>
                  </a:rPr>
                </a:br>
                <a:r>
                  <a:rPr lang="nl-NL" sz="1050" spc="-50" dirty="0">
                    <a:solidFill>
                      <a:prstClr val="black"/>
                    </a:solidFill>
                    <a:cs typeface="Arial"/>
                  </a:rPr>
                  <a:t>Zouden de resultaten anders zijn voor paren die op dezelfde manier worden bereikt?</a:t>
                </a:r>
                <a:endParaRPr kumimoji="0" lang="en-GB" sz="1050" b="0" i="0" u="none" strike="noStrike" kern="1200" cap="none" spc="0" normalizeH="0" baseline="0" noProof="0" dirty="0">
                  <a:ln>
                    <a:noFill/>
                  </a:ln>
                  <a:solidFill>
                    <a:prstClr val="black"/>
                  </a:solidFill>
                  <a:effectLst/>
                  <a:uLnTx/>
                  <a:uFillTx/>
                  <a:latin typeface="Calibri"/>
                  <a:cs typeface="Arial"/>
                </a:endParaRPr>
              </a:p>
            </p:txBody>
          </p:sp>
        </p:grpSp>
        <p:sp>
          <p:nvSpPr>
            <p:cNvPr id="56" name="Arc 55">
              <a:extLst>
                <a:ext uri="{FF2B5EF4-FFF2-40B4-BE49-F238E27FC236}">
                  <a16:creationId xmlns:a16="http://schemas.microsoft.com/office/drawing/2014/main" id="{19A1C5FC-2C7F-CDA7-B873-C3F8775903BD}"/>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41">
            <a:extLst>
              <a:ext uri="{FF2B5EF4-FFF2-40B4-BE49-F238E27FC236}">
                <a16:creationId xmlns:a16="http://schemas.microsoft.com/office/drawing/2014/main" id="{561CBC12-C894-B5F2-FB74-F06F6AA1EC6F}"/>
              </a:ext>
            </a:extLst>
          </p:cNvPr>
          <p:cNvGrpSpPr/>
          <p:nvPr/>
        </p:nvGrpSpPr>
        <p:grpSpPr>
          <a:xfrm>
            <a:off x="4279900" y="581025"/>
            <a:ext cx="1682649" cy="1240737"/>
            <a:chOff x="4279900" y="581025"/>
            <a:chExt cx="1682649" cy="1240737"/>
          </a:xfrm>
        </p:grpSpPr>
        <p:sp>
          <p:nvSpPr>
            <p:cNvPr id="43" name="TextBox 42">
              <a:extLst>
                <a:ext uri="{FF2B5EF4-FFF2-40B4-BE49-F238E27FC236}">
                  <a16:creationId xmlns:a16="http://schemas.microsoft.com/office/drawing/2014/main" id="{67B9A201-B373-32C6-B5FF-D79EEB8F9BE9}"/>
                </a:ext>
              </a:extLst>
            </p:cNvPr>
            <p:cNvSpPr txBox="1"/>
            <p:nvPr/>
          </p:nvSpPr>
          <p:spPr>
            <a:xfrm>
              <a:off x="4279900" y="581025"/>
              <a:ext cx="1682649" cy="1240737"/>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Interesses </a:t>
              </a:r>
              <a:r>
                <a:rPr lang="en-US" sz="5200" dirty="0" err="1">
                  <a:solidFill>
                    <a:prstClr val="black"/>
                  </a:solidFill>
                </a:rPr>
                <a:t>en</a:t>
              </a:r>
              <a:r>
                <a:rPr lang="en-US" sz="5200" dirty="0">
                  <a:solidFill>
                    <a:prstClr val="black"/>
                  </a:solidFill>
                </a:rPr>
                <a:t> </a:t>
              </a:r>
              <a:r>
                <a:rPr lang="en-US" sz="5200" dirty="0" err="1">
                  <a:solidFill>
                    <a:prstClr val="black"/>
                  </a:solidFill>
                </a:rPr>
                <a:t>doelstellingen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45" name="Graphic 79">
              <a:extLst>
                <a:ext uri="{FF2B5EF4-FFF2-40B4-BE49-F238E27FC236}">
                  <a16:creationId xmlns:a16="http://schemas.microsoft.com/office/drawing/2014/main" id="{0230E1D6-789F-D236-C47B-EE5C8CF24B3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654698" y="622097"/>
              <a:ext cx="1027984" cy="1027984"/>
            </a:xfrm>
            <a:prstGeom prst="rect">
              <a:avLst/>
            </a:prstGeom>
          </p:spPr>
        </p:pic>
      </p:grpSp>
      <p:grpSp>
        <p:nvGrpSpPr>
          <p:cNvPr id="5" name="Group 4"/>
          <p:cNvGrpSpPr/>
          <p:nvPr/>
        </p:nvGrpSpPr>
        <p:grpSpPr>
          <a:xfrm>
            <a:off x="9116699" y="2203929"/>
            <a:ext cx="1106801" cy="1157679"/>
            <a:chOff x="9116699" y="2203929"/>
            <a:chExt cx="1106801" cy="1157679"/>
          </a:xfrm>
        </p:grpSpPr>
        <p:pic>
          <p:nvPicPr>
            <p:cNvPr id="50" name="Graphic 35">
              <a:extLst>
                <a:ext uri="{FF2B5EF4-FFF2-40B4-BE49-F238E27FC236}">
                  <a16:creationId xmlns:a16="http://schemas.microsoft.com/office/drawing/2014/main" id="{1307B319-F2D2-A037-3148-A0ADEAFBEF2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168736" y="2203929"/>
              <a:ext cx="1027984" cy="1027984"/>
            </a:xfrm>
            <a:prstGeom prst="rect">
              <a:avLst/>
            </a:prstGeom>
          </p:spPr>
        </p:pic>
        <p:sp>
          <p:nvSpPr>
            <p:cNvPr id="78" name="TextBox 77">
              <a:extLst>
                <a:ext uri="{FF2B5EF4-FFF2-40B4-BE49-F238E27FC236}">
                  <a16:creationId xmlns:a16="http://schemas.microsoft.com/office/drawing/2014/main" id="{1AE9B46F-0070-E369-5F13-B860A36D4162}"/>
                </a:ext>
              </a:extLst>
            </p:cNvPr>
            <p:cNvSpPr txBox="1"/>
            <p:nvPr/>
          </p:nvSpPr>
          <p:spPr>
            <a:xfrm>
              <a:off x="9116699" y="2333625"/>
              <a:ext cx="1106801" cy="1027983"/>
            </a:xfrm>
            <a:prstGeom prst="rect">
              <a:avLst/>
            </a:prstGeom>
            <a:noFill/>
          </p:spPr>
          <p:txBody>
            <a:bodyPr wrap="none" rtlCol="0">
              <a:prstTxWarp prst="textArchDown">
                <a:avLst>
                  <a:gd name="adj" fmla="val 1812844"/>
                </a:avLst>
              </a:prstTxWarp>
              <a:spAutoFit/>
            </a:bodyPr>
            <a:lstStyle/>
            <a:p>
              <a:pPr lvl="0" algn="ctr"/>
              <a:r>
                <a:rPr lang="en-US" sz="5200" dirty="0">
                  <a:solidFill>
                    <a:prstClr val="black"/>
                  </a:solidFill>
                </a:rPr>
                <a:t>Focus </a:t>
              </a:r>
              <a:r>
                <a:rPr lang="en-US" sz="5200" dirty="0" err="1">
                  <a:solidFill>
                    <a:prstClr val="black"/>
                  </a:solidFill>
                </a:rPr>
                <a:t>en</a:t>
              </a:r>
              <a:r>
                <a:rPr lang="en-US" sz="5200" dirty="0">
                  <a:solidFill>
                    <a:prstClr val="black"/>
                  </a:solidFill>
                </a:rPr>
                <a:t> </a:t>
              </a:r>
              <a:r>
                <a:rPr lang="en-US" sz="5200" dirty="0" err="1">
                  <a:solidFill>
                    <a:prstClr val="black"/>
                  </a:solidFill>
                </a:rPr>
                <a:t>vragen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6" name="Group 5"/>
          <p:cNvGrpSpPr/>
          <p:nvPr/>
        </p:nvGrpSpPr>
        <p:grpSpPr>
          <a:xfrm>
            <a:off x="9156700" y="3866653"/>
            <a:ext cx="1206092" cy="1162647"/>
            <a:chOff x="9156700" y="3866653"/>
            <a:chExt cx="1206092" cy="1162647"/>
          </a:xfrm>
        </p:grpSpPr>
        <p:pic>
          <p:nvPicPr>
            <p:cNvPr id="79" name="Graphic 38">
              <a:extLst>
                <a:ext uri="{FF2B5EF4-FFF2-40B4-BE49-F238E27FC236}">
                  <a16:creationId xmlns:a16="http://schemas.microsoft.com/office/drawing/2014/main" id="{69B4C7BA-092B-6F21-D9D0-376B9A0E0BB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9234195" y="3866653"/>
              <a:ext cx="1027984" cy="1027984"/>
            </a:xfrm>
            <a:prstGeom prst="rect">
              <a:avLst/>
            </a:prstGeom>
          </p:spPr>
        </p:pic>
        <p:sp>
          <p:nvSpPr>
            <p:cNvPr id="80" name="TextBox 79">
              <a:extLst>
                <a:ext uri="{FF2B5EF4-FFF2-40B4-BE49-F238E27FC236}">
                  <a16:creationId xmlns:a16="http://schemas.microsoft.com/office/drawing/2014/main" id="{4099CBF1-69DF-A625-FF94-B3C7E9DACC25}"/>
                </a:ext>
              </a:extLst>
            </p:cNvPr>
            <p:cNvSpPr txBox="1"/>
            <p:nvPr/>
          </p:nvSpPr>
          <p:spPr>
            <a:xfrm>
              <a:off x="9156700" y="3933825"/>
              <a:ext cx="1206092" cy="1095475"/>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Plannen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methoden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8" name="Group 7"/>
          <p:cNvGrpSpPr/>
          <p:nvPr/>
        </p:nvGrpSpPr>
        <p:grpSpPr>
          <a:xfrm>
            <a:off x="7542345" y="5229225"/>
            <a:ext cx="1538155" cy="1422455"/>
            <a:chOff x="7542345" y="5229225"/>
            <a:chExt cx="1538155" cy="1422455"/>
          </a:xfrm>
        </p:grpSpPr>
        <p:pic>
          <p:nvPicPr>
            <p:cNvPr id="81"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7791181" y="5467930"/>
              <a:ext cx="1027983" cy="1027983"/>
            </a:xfrm>
            <a:prstGeom prst="rect">
              <a:avLst/>
            </a:prstGeom>
          </p:spPr>
        </p:pic>
        <p:sp>
          <p:nvSpPr>
            <p:cNvPr id="82" name="TextBox 81">
              <a:extLst>
                <a:ext uri="{FF2B5EF4-FFF2-40B4-BE49-F238E27FC236}">
                  <a16:creationId xmlns:a16="http://schemas.microsoft.com/office/drawing/2014/main" id="{52625516-CC11-3CB0-88EB-694FC0ACC68A}"/>
                </a:ext>
              </a:extLst>
            </p:cNvPr>
            <p:cNvSpPr txBox="1"/>
            <p:nvPr/>
          </p:nvSpPr>
          <p:spPr>
            <a:xfrm>
              <a:off x="7542345" y="5229225"/>
              <a:ext cx="1538155" cy="1422455"/>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Betrokkenheid</a:t>
              </a:r>
              <a:r>
                <a:rPr lang="en-US" sz="5200" dirty="0">
                  <a:solidFill>
                    <a:prstClr val="black"/>
                  </a:solidFill>
                </a:rPr>
                <a:t> </a:t>
              </a:r>
              <a:r>
                <a:rPr lang="en-US" sz="5200" dirty="0" err="1">
                  <a:solidFill>
                    <a:prstClr val="black"/>
                  </a:solidFill>
                </a:rPr>
                <a:t>bij</a:t>
              </a:r>
              <a:r>
                <a:rPr lang="en-US" sz="5200" dirty="0">
                  <a:solidFill>
                    <a:prstClr val="black"/>
                  </a:solidFill>
                </a:rPr>
                <a:t> </a:t>
              </a:r>
              <a:r>
                <a:rPr lang="en-US" sz="5200" dirty="0" err="1">
                  <a:solidFill>
                    <a:prstClr val="black"/>
                  </a:solidFill>
                </a:rPr>
                <a:t>gegevens</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9" name="Group 8"/>
          <p:cNvGrpSpPr/>
          <p:nvPr/>
        </p:nvGrpSpPr>
        <p:grpSpPr>
          <a:xfrm>
            <a:off x="1713682" y="5438700"/>
            <a:ext cx="1043173" cy="1162125"/>
            <a:chOff x="1713682" y="5438700"/>
            <a:chExt cx="1043173" cy="1162125"/>
          </a:xfrm>
        </p:grpSpPr>
        <p:pic>
          <p:nvPicPr>
            <p:cNvPr id="83" name="Graphic 42">
              <a:extLst>
                <a:ext uri="{FF2B5EF4-FFF2-40B4-BE49-F238E27FC236}">
                  <a16:creationId xmlns:a16="http://schemas.microsoft.com/office/drawing/2014/main" id="{D08C8DBC-5793-EDBE-CCEB-9F58B7310FC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713682" y="5438700"/>
              <a:ext cx="1043173" cy="1043173"/>
            </a:xfrm>
            <a:prstGeom prst="rect">
              <a:avLst/>
            </a:prstGeom>
          </p:spPr>
        </p:pic>
        <p:sp>
          <p:nvSpPr>
            <p:cNvPr id="84" name="TextBox 83">
              <a:extLst>
                <a:ext uri="{FF2B5EF4-FFF2-40B4-BE49-F238E27FC236}">
                  <a16:creationId xmlns:a16="http://schemas.microsoft.com/office/drawing/2014/main" id="{E70E2B0E-1EEE-899F-1CD7-16C47340A957}"/>
                </a:ext>
              </a:extLst>
            </p:cNvPr>
            <p:cNvSpPr txBox="1"/>
            <p:nvPr/>
          </p:nvSpPr>
          <p:spPr>
            <a:xfrm>
              <a:off x="1786520" y="5940452"/>
              <a:ext cx="893180" cy="660373"/>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Interpretatie</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10" name="Group 9"/>
          <p:cNvGrpSpPr/>
          <p:nvPr/>
        </p:nvGrpSpPr>
        <p:grpSpPr>
          <a:xfrm>
            <a:off x="165505" y="3927761"/>
            <a:ext cx="1036951" cy="1163819"/>
            <a:chOff x="165505" y="3927761"/>
            <a:chExt cx="1036951" cy="1163819"/>
          </a:xfrm>
        </p:grpSpPr>
        <p:pic>
          <p:nvPicPr>
            <p:cNvPr id="85" name="Graphic 49">
              <a:extLst>
                <a:ext uri="{FF2B5EF4-FFF2-40B4-BE49-F238E27FC236}">
                  <a16:creationId xmlns:a16="http://schemas.microsoft.com/office/drawing/2014/main" id="{A7489DC1-E9C6-026E-05F7-DF17AB0302EE}"/>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165505" y="3927761"/>
              <a:ext cx="1036951" cy="1036951"/>
            </a:xfrm>
            <a:prstGeom prst="rect">
              <a:avLst/>
            </a:prstGeom>
          </p:spPr>
        </p:pic>
        <p:sp>
          <p:nvSpPr>
            <p:cNvPr id="86" name="TextBox 85">
              <a:extLst>
                <a:ext uri="{FF2B5EF4-FFF2-40B4-BE49-F238E27FC236}">
                  <a16:creationId xmlns:a16="http://schemas.microsoft.com/office/drawing/2014/main" id="{1E57FB21-765E-6BBE-AF58-E09E34FFB033}"/>
                </a:ext>
              </a:extLst>
            </p:cNvPr>
            <p:cNvSpPr txBox="1"/>
            <p:nvPr/>
          </p:nvSpPr>
          <p:spPr>
            <a:xfrm>
              <a:off x="317500" y="4767548"/>
              <a:ext cx="685800" cy="324032"/>
            </a:xfrm>
            <a:prstGeom prst="rect">
              <a:avLst/>
            </a:prstGeom>
            <a:noFill/>
          </p:spPr>
          <p:txBody>
            <a:bodyPr wrap="none" rtlCol="0">
              <a:prstTxWarp prst="textArchDown">
                <a:avLst>
                  <a:gd name="adj" fmla="val 1812844"/>
                </a:avLst>
              </a:prstTxWarp>
              <a:spAutoFit/>
            </a:bodyPr>
            <a:lstStyle/>
            <a:p>
              <a:pPr lvl="0" algn="ctr"/>
              <a:r>
                <a:rPr lang="en-US" sz="5200" dirty="0" err="1">
                  <a:solidFill>
                    <a:prstClr val="black"/>
                  </a:solidFill>
                </a:rPr>
                <a:t>Actieplan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87" name="Group 86"/>
          <p:cNvGrpSpPr/>
          <p:nvPr/>
        </p:nvGrpSpPr>
        <p:grpSpPr>
          <a:xfrm>
            <a:off x="12700" y="2125944"/>
            <a:ext cx="1458785" cy="1274218"/>
            <a:chOff x="12700" y="2125944"/>
            <a:chExt cx="1458785" cy="1274218"/>
          </a:xfrm>
        </p:grpSpPr>
        <p:pic>
          <p:nvPicPr>
            <p:cNvPr id="88" name="Graphic 78">
              <a:extLst>
                <a:ext uri="{FF2B5EF4-FFF2-40B4-BE49-F238E27FC236}">
                  <a16:creationId xmlns:a16="http://schemas.microsoft.com/office/drawing/2014/main" id="{39046230-1A84-5A4E-494F-210402BB42D7}"/>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11008" y="2200916"/>
              <a:ext cx="1043173" cy="1043173"/>
            </a:xfrm>
            <a:prstGeom prst="rect">
              <a:avLst/>
            </a:prstGeom>
          </p:spPr>
        </p:pic>
        <p:sp>
          <p:nvSpPr>
            <p:cNvPr id="89" name="TextBox 88">
              <a:extLst>
                <a:ext uri="{FF2B5EF4-FFF2-40B4-BE49-F238E27FC236}">
                  <a16:creationId xmlns:a16="http://schemas.microsoft.com/office/drawing/2014/main" id="{BCCA9C28-B6FD-6901-0AC9-EECAD7F042CA}"/>
                </a:ext>
              </a:extLst>
            </p:cNvPr>
            <p:cNvSpPr txBox="1"/>
            <p:nvPr/>
          </p:nvSpPr>
          <p:spPr>
            <a:xfrm>
              <a:off x="12700" y="2125944"/>
              <a:ext cx="1458785" cy="1274218"/>
            </a:xfrm>
            <a:prstGeom prst="rect">
              <a:avLst/>
            </a:prstGeom>
            <a:noFill/>
          </p:spPr>
          <p:txBody>
            <a:bodyPr wrap="square" rtlCol="0">
              <a:prstTxWarp prst="textArchDown">
                <a:avLst>
                  <a:gd name="adj" fmla="val 1812844"/>
                </a:avLst>
              </a:prstTxWarp>
              <a:spAutoFit/>
            </a:bodyPr>
            <a:lstStyle/>
            <a:p>
              <a:pPr lvl="0" algn="ctr"/>
              <a:r>
                <a:rPr lang="en-US" sz="5200" dirty="0" err="1">
                  <a:solidFill>
                    <a:prstClr val="black"/>
                  </a:solidFill>
                </a:rPr>
                <a:t>Beoordelen</a:t>
              </a:r>
              <a:r>
                <a:rPr lang="en-US" sz="5200" dirty="0">
                  <a:solidFill>
                    <a:prstClr val="black"/>
                  </a:solidFill>
                </a:rPr>
                <a:t> </a:t>
              </a:r>
              <a:r>
                <a:rPr lang="en-US" sz="5200" dirty="0" err="1">
                  <a:solidFill>
                    <a:prstClr val="black"/>
                  </a:solidFill>
                </a:rPr>
                <a:t>en</a:t>
              </a:r>
              <a:r>
                <a:rPr lang="en-US" sz="5200" dirty="0">
                  <a:solidFill>
                    <a:prstClr val="black"/>
                  </a:solidFill>
                </a:rPr>
                <a:t> </a:t>
              </a:r>
              <a:r>
                <a:rPr lang="en-US" sz="5200" dirty="0" err="1">
                  <a:solidFill>
                    <a:prstClr val="black"/>
                  </a:solidFill>
                </a:rPr>
                <a:t>reflecteren</a:t>
              </a:r>
              <a:endParaRPr kumimoji="0" lang="en-US" sz="5200" b="0" i="0" u="none" strike="noStrike" kern="1200" cap="none" spc="0" normalizeH="0" baseline="0" noProof="0" dirty="0">
                <a:ln>
                  <a:noFill/>
                </a:ln>
                <a:solidFill>
                  <a:prstClr val="black"/>
                </a:solidFill>
                <a:effectLst/>
                <a:uLnTx/>
                <a:uFillTx/>
                <a:latin typeface="Calibri"/>
                <a:ea typeface="+mn-ea"/>
                <a:cs typeface="+mn-cs"/>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43135"/>
            <a:ext cx="2680328" cy="871391"/>
          </a:xfrm>
          <a:prstGeom prst="rect">
            <a:avLst/>
          </a:prstGeom>
          <a:solidFill>
            <a:srgbClr val="D9F1F6"/>
          </a:solidFill>
        </p:spPr>
        <p:txBody>
          <a:bodyPr vert="horz" wrap="square" lIns="0" tIns="14604" rIns="0" bIns="0" rtlCol="0">
            <a:spAutoFit/>
          </a:bodyPr>
          <a:lstStyle/>
          <a:p>
            <a:pPr marL="26034">
              <a:lnSpc>
                <a:spcPct val="100000"/>
              </a:lnSpc>
              <a:spcBef>
                <a:spcPts val="114"/>
              </a:spcBef>
            </a:pPr>
            <a:r>
              <a:rPr lang="nl-NL" b="1" dirty="0">
                <a:solidFill>
                  <a:srgbClr val="1A616F"/>
                </a:solidFill>
                <a:latin typeface="Arial"/>
                <a:cs typeface="Arial"/>
              </a:rPr>
              <a:t>Deel f. Kiezen
een </a:t>
            </a:r>
            <a:r>
              <a:rPr lang="nl-NL" b="1" dirty="0" err="1">
                <a:solidFill>
                  <a:srgbClr val="1A616F"/>
                </a:solidFill>
                <a:latin typeface="Arial"/>
                <a:cs typeface="Arial"/>
              </a:rPr>
              <a:t>onderzoeksfocus</a:t>
            </a:r>
            <a:r>
              <a:rPr lang="nl-NL" b="1" dirty="0">
                <a:solidFill>
                  <a:srgbClr val="1A616F"/>
                </a:solidFill>
                <a:latin typeface="Arial"/>
                <a:cs typeface="Arial"/>
              </a:rPr>
              <a:t>
</a:t>
            </a:r>
            <a:endParaRPr sz="1800" dirty="0">
              <a:latin typeface="Arial"/>
              <a:cs typeface="Arial"/>
            </a:endParaRPr>
          </a:p>
        </p:txBody>
      </p:sp>
      <p:sp>
        <p:nvSpPr>
          <p:cNvPr id="3" name="object 3"/>
          <p:cNvSpPr txBox="1"/>
          <p:nvPr/>
        </p:nvSpPr>
        <p:spPr>
          <a:xfrm>
            <a:off x="637541" y="1962784"/>
            <a:ext cx="4660265" cy="1619098"/>
          </a:xfrm>
          <a:prstGeom prst="rect">
            <a:avLst/>
          </a:prstGeom>
          <a:ln w="31733">
            <a:solidFill>
              <a:srgbClr val="2791A6"/>
            </a:solidFill>
          </a:ln>
        </p:spPr>
        <p:txBody>
          <a:bodyPr vert="horz" wrap="square" lIns="0" tIns="36830" rIns="0" bIns="0" rtlCol="0">
            <a:spAutoFit/>
          </a:bodyPr>
          <a:lstStyle/>
          <a:p>
            <a:pPr marL="83820" marR="94615" algn="just">
              <a:lnSpc>
                <a:spcPct val="121000"/>
              </a:lnSpc>
              <a:spcBef>
                <a:spcPts val="290"/>
              </a:spcBef>
            </a:pPr>
            <a:r>
              <a:rPr lang="nl-NL" sz="1200" dirty="0">
                <a:latin typeface="Arial Unicode MS"/>
                <a:cs typeface="Arial Unicode MS"/>
              </a:rPr>
              <a:t>Het genereren van een onderzoeksvraag kan een uitdaging zijn omdat er zoveel is dat je zou kunnen doen: een algemene vuistregel voor onderzoeksvragen is om je denken te beperken tot iets dat je kunt doen. Je hebt misschien het algemene doel dat de studenten in je klas allemaal deelnemen, voortbouwen op elkaars ideeën en elkaar uitdagen, maar dat is veel om op te focussen!
</a:t>
            </a:r>
            <a:endParaRPr sz="1200" dirty="0">
              <a:latin typeface="Arial Unicode MS"/>
              <a:cs typeface="Arial Unicode MS"/>
            </a:endParaRPr>
          </a:p>
        </p:txBody>
      </p:sp>
      <p:sp>
        <p:nvSpPr>
          <p:cNvPr id="4" name="object 4"/>
          <p:cNvSpPr txBox="1"/>
          <p:nvPr/>
        </p:nvSpPr>
        <p:spPr>
          <a:xfrm>
            <a:off x="3517900" y="792897"/>
            <a:ext cx="3505200"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Een onderzoeksvraag genereren
</a:t>
            </a:r>
            <a:endParaRPr sz="1600" dirty="0">
              <a:latin typeface="Arial"/>
              <a:cs typeface="Arial"/>
            </a:endParaRPr>
          </a:p>
        </p:txBody>
      </p:sp>
      <p:sp>
        <p:nvSpPr>
          <p:cNvPr id="5" name="object 5"/>
          <p:cNvSpPr txBox="1"/>
          <p:nvPr/>
        </p:nvSpPr>
        <p:spPr>
          <a:xfrm>
            <a:off x="8239499" y="1722537"/>
            <a:ext cx="2024393" cy="307777"/>
          </a:xfrm>
          <a:prstGeom prst="rect">
            <a:avLst/>
          </a:prstGeom>
        </p:spPr>
        <p:txBody>
          <a:bodyPr vert="horz" wrap="square" lIns="0" tIns="0" rIns="0" bIns="0" rtlCol="0">
            <a:spAutoFit/>
          </a:bodyPr>
          <a:lstStyle/>
          <a:p>
            <a:pPr marL="12700">
              <a:lnSpc>
                <a:spcPct val="100000"/>
              </a:lnSpc>
            </a:pPr>
            <a:r>
              <a:rPr lang="nl-NL" sz="1000" i="1" dirty="0">
                <a:latin typeface="Arial"/>
                <a:cs typeface="Arial"/>
              </a:rPr>
              <a:t>Sectie van de </a:t>
            </a:r>
            <a:r>
              <a:rPr lang="nl-NL" sz="1000" i="1" dirty="0" err="1">
                <a:latin typeface="Arial"/>
                <a:cs typeface="Arial"/>
              </a:rPr>
              <a:t>onderzoekscyclus</a:t>
            </a:r>
            <a:r>
              <a:rPr lang="nl-NL" sz="1000" i="1" dirty="0">
                <a:latin typeface="Arial"/>
                <a:cs typeface="Arial"/>
              </a:rPr>
              <a:t>
</a:t>
            </a:r>
            <a:endParaRPr sz="1000" dirty="0">
              <a:latin typeface="Arial"/>
              <a:cs typeface="Arial"/>
            </a:endParaRPr>
          </a:p>
        </p:txBody>
      </p:sp>
      <p:sp>
        <p:nvSpPr>
          <p:cNvPr id="6" name="object 6"/>
          <p:cNvSpPr/>
          <p:nvPr/>
        </p:nvSpPr>
        <p:spPr>
          <a:xfrm>
            <a:off x="5589269" y="1968501"/>
            <a:ext cx="4781550" cy="5315585"/>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a:p>
        </p:txBody>
      </p:sp>
      <p:sp>
        <p:nvSpPr>
          <p:cNvPr id="7" name="object 7"/>
          <p:cNvSpPr txBox="1"/>
          <p:nvPr/>
        </p:nvSpPr>
        <p:spPr>
          <a:xfrm>
            <a:off x="5576449" y="1955681"/>
            <a:ext cx="4809490" cy="5343525"/>
          </a:xfrm>
          <a:prstGeom prst="rect">
            <a:avLst/>
          </a:prstGeom>
        </p:spPr>
        <p:txBody>
          <a:bodyPr vert="horz" wrap="square" lIns="0" tIns="10795" rIns="0" bIns="0" rtlCol="0">
            <a:spAutoFit/>
          </a:bodyPr>
          <a:lstStyle/>
          <a:p>
            <a:pPr marL="55880" marR="180975">
              <a:lnSpc>
                <a:spcPct val="121100"/>
              </a:lnSpc>
              <a:spcBef>
                <a:spcPts val="85"/>
              </a:spcBef>
            </a:pPr>
            <a:r>
              <a:rPr sz="1200" spc="-90" dirty="0">
                <a:latin typeface="Arial Unicode MS"/>
                <a:cs typeface="Arial Unicode MS"/>
              </a:rPr>
              <a:t>The </a:t>
            </a:r>
            <a:r>
              <a:rPr sz="1200" spc="-25" dirty="0">
                <a:latin typeface="Arial Unicode MS"/>
                <a:cs typeface="Arial Unicode MS"/>
              </a:rPr>
              <a:t>following </a:t>
            </a:r>
            <a:r>
              <a:rPr sz="1200" spc="-95" dirty="0">
                <a:latin typeface="Arial Unicode MS"/>
                <a:cs typeface="Arial Unicode MS"/>
              </a:rPr>
              <a:t>pages </a:t>
            </a:r>
            <a:r>
              <a:rPr sz="1200" spc="-15" dirty="0">
                <a:latin typeface="Arial Unicode MS"/>
                <a:cs typeface="Arial Unicode MS"/>
              </a:rPr>
              <a:t>offer </a:t>
            </a:r>
            <a:r>
              <a:rPr sz="1200" spc="-60" dirty="0">
                <a:latin typeface="Arial Unicode MS"/>
                <a:cs typeface="Arial Unicode MS"/>
              </a:rPr>
              <a:t>guidance </a:t>
            </a:r>
            <a:r>
              <a:rPr sz="1200" spc="-10" dirty="0">
                <a:latin typeface="Arial Unicode MS"/>
                <a:cs typeface="Arial Unicode MS"/>
              </a:rPr>
              <a:t>for </a:t>
            </a:r>
            <a:r>
              <a:rPr sz="1200" spc="-20" dirty="0">
                <a:latin typeface="Arial Unicode MS"/>
                <a:cs typeface="Arial Unicode MS"/>
              </a:rPr>
              <a:t>different </a:t>
            </a:r>
            <a:r>
              <a:rPr sz="1200" spc="-90" dirty="0">
                <a:latin typeface="Arial Unicode MS"/>
                <a:cs typeface="Arial Unicode MS"/>
              </a:rPr>
              <a:t>ways </a:t>
            </a:r>
            <a:r>
              <a:rPr sz="1200" spc="5" dirty="0">
                <a:latin typeface="Arial Unicode MS"/>
                <a:cs typeface="Arial Unicode MS"/>
              </a:rPr>
              <a:t>to </a:t>
            </a:r>
            <a:r>
              <a:rPr sz="1200" spc="-55" dirty="0">
                <a:latin typeface="Arial Unicode MS"/>
                <a:cs typeface="Arial Unicode MS"/>
              </a:rPr>
              <a:t>generate </a:t>
            </a:r>
            <a:r>
              <a:rPr sz="1200" spc="-65" dirty="0">
                <a:latin typeface="Arial Unicode MS"/>
                <a:cs typeface="Arial Unicode MS"/>
              </a:rPr>
              <a:t>an  </a:t>
            </a:r>
            <a:r>
              <a:rPr sz="1200" spc="-25" dirty="0">
                <a:latin typeface="Arial Unicode MS"/>
                <a:cs typeface="Arial Unicode MS"/>
              </a:rPr>
              <a:t>inquiry </a:t>
            </a:r>
            <a:r>
              <a:rPr sz="1200" spc="-40" dirty="0">
                <a:latin typeface="Arial Unicode MS"/>
                <a:cs typeface="Arial Unicode MS"/>
              </a:rPr>
              <a:t>question, </a:t>
            </a:r>
            <a:r>
              <a:rPr sz="1200" spc="-60" dirty="0">
                <a:latin typeface="Arial Unicode MS"/>
                <a:cs typeface="Arial Unicode MS"/>
              </a:rPr>
              <a:t>and </a:t>
            </a:r>
            <a:r>
              <a:rPr sz="1200" spc="-20" dirty="0">
                <a:latin typeface="Arial Unicode MS"/>
                <a:cs typeface="Arial Unicode MS"/>
              </a:rPr>
              <a:t>it’s </a:t>
            </a:r>
            <a:r>
              <a:rPr sz="1200" spc="-60" dirty="0">
                <a:latin typeface="Arial Unicode MS"/>
                <a:cs typeface="Arial Unicode MS"/>
              </a:rPr>
              <a:t>good </a:t>
            </a:r>
            <a:r>
              <a:rPr sz="1200" spc="5" dirty="0">
                <a:latin typeface="Arial Unicode MS"/>
                <a:cs typeface="Arial Unicode MS"/>
              </a:rPr>
              <a:t>to </a:t>
            </a:r>
            <a:r>
              <a:rPr sz="1200" spc="-40" dirty="0">
                <a:latin typeface="Arial Unicode MS"/>
                <a:cs typeface="Arial Unicode MS"/>
              </a:rPr>
              <a:t>remember </a:t>
            </a:r>
            <a:r>
              <a:rPr sz="1200" spc="-5" dirty="0">
                <a:latin typeface="Arial Unicode MS"/>
                <a:cs typeface="Arial Unicode MS"/>
              </a:rPr>
              <a:t>that </a:t>
            </a:r>
            <a:r>
              <a:rPr sz="1200" spc="-45" dirty="0">
                <a:latin typeface="Arial Unicode MS"/>
                <a:cs typeface="Arial Unicode MS"/>
              </a:rPr>
              <a:t>there’s </a:t>
            </a:r>
            <a:r>
              <a:rPr sz="1200" spc="-40" dirty="0">
                <a:latin typeface="Arial Unicode MS"/>
                <a:cs typeface="Arial Unicode MS"/>
              </a:rPr>
              <a:t>no </a:t>
            </a:r>
            <a:r>
              <a:rPr sz="1200" spc="-55" dirty="0">
                <a:latin typeface="Arial Unicode MS"/>
                <a:cs typeface="Arial Unicode MS"/>
              </a:rPr>
              <a:t>one </a:t>
            </a:r>
            <a:r>
              <a:rPr sz="1200" spc="-15" dirty="0">
                <a:latin typeface="Arial Unicode MS"/>
                <a:cs typeface="Arial Unicode MS"/>
              </a:rPr>
              <a:t>right </a:t>
            </a:r>
            <a:r>
              <a:rPr sz="1200" spc="-70" dirty="0">
                <a:latin typeface="Arial Unicode MS"/>
                <a:cs typeface="Arial Unicode MS"/>
              </a:rPr>
              <a:t>way  </a:t>
            </a:r>
            <a:r>
              <a:rPr sz="1200" spc="5" dirty="0">
                <a:latin typeface="Arial Unicode MS"/>
                <a:cs typeface="Arial Unicode MS"/>
              </a:rPr>
              <a:t>to</a:t>
            </a:r>
            <a:r>
              <a:rPr sz="1200" spc="-60" dirty="0">
                <a:latin typeface="Arial Unicode MS"/>
                <a:cs typeface="Arial Unicode MS"/>
              </a:rPr>
              <a:t> </a:t>
            </a:r>
            <a:r>
              <a:rPr sz="1200" spc="-40" dirty="0">
                <a:latin typeface="Arial Unicode MS"/>
                <a:cs typeface="Arial Unicode MS"/>
              </a:rPr>
              <a:t>do</a:t>
            </a:r>
            <a:r>
              <a:rPr sz="1200" spc="-60" dirty="0">
                <a:latin typeface="Arial Unicode MS"/>
                <a:cs typeface="Arial Unicode MS"/>
              </a:rPr>
              <a:t> </a:t>
            </a:r>
            <a:r>
              <a:rPr sz="1200" spc="10" dirty="0">
                <a:latin typeface="Arial Unicode MS"/>
                <a:cs typeface="Arial Unicode MS"/>
              </a:rPr>
              <a:t>it.</a:t>
            </a:r>
            <a:r>
              <a:rPr sz="1200" spc="-60" dirty="0">
                <a:latin typeface="Arial Unicode MS"/>
                <a:cs typeface="Arial Unicode MS"/>
              </a:rPr>
              <a:t> </a:t>
            </a:r>
            <a:r>
              <a:rPr sz="1200" spc="-70" dirty="0">
                <a:latin typeface="Arial Unicode MS"/>
                <a:cs typeface="Arial Unicode MS"/>
              </a:rPr>
              <a:t>However,</a:t>
            </a:r>
            <a:r>
              <a:rPr sz="1200" spc="-60" dirty="0">
                <a:latin typeface="Arial Unicode MS"/>
                <a:cs typeface="Arial Unicode MS"/>
              </a:rPr>
              <a:t> </a:t>
            </a:r>
            <a:r>
              <a:rPr sz="1200" spc="-25" dirty="0">
                <a:latin typeface="Arial Unicode MS"/>
                <a:cs typeface="Arial Unicode MS"/>
              </a:rPr>
              <a:t>there</a:t>
            </a:r>
            <a:r>
              <a:rPr sz="1200" spc="-60" dirty="0">
                <a:latin typeface="Arial Unicode MS"/>
                <a:cs typeface="Arial Unicode MS"/>
              </a:rPr>
              <a:t> </a:t>
            </a:r>
            <a:r>
              <a:rPr sz="1200" spc="-55" dirty="0">
                <a:latin typeface="Arial Unicode MS"/>
                <a:cs typeface="Arial Unicode MS"/>
              </a:rPr>
              <a:t>are</a:t>
            </a:r>
            <a:r>
              <a:rPr sz="1200" spc="-60" dirty="0">
                <a:latin typeface="Arial Unicode MS"/>
                <a:cs typeface="Arial Unicode MS"/>
              </a:rPr>
              <a:t> </a:t>
            </a:r>
            <a:r>
              <a:rPr sz="1200" spc="-75" dirty="0">
                <a:latin typeface="Arial Unicode MS"/>
                <a:cs typeface="Arial Unicode MS"/>
              </a:rPr>
              <a:t>some</a:t>
            </a:r>
            <a:r>
              <a:rPr sz="1200" spc="-60" dirty="0">
                <a:latin typeface="Arial Unicode MS"/>
                <a:cs typeface="Arial Unicode MS"/>
              </a:rPr>
              <a:t> </a:t>
            </a:r>
            <a:r>
              <a:rPr sz="1200" spc="-45" dirty="0">
                <a:latin typeface="Arial Unicode MS"/>
                <a:cs typeface="Arial Unicode MS"/>
              </a:rPr>
              <a:t>principles</a:t>
            </a:r>
            <a:r>
              <a:rPr sz="1200" spc="-55" dirty="0">
                <a:latin typeface="Arial Unicode MS"/>
                <a:cs typeface="Arial Unicode MS"/>
              </a:rPr>
              <a:t> </a:t>
            </a:r>
            <a:r>
              <a:rPr sz="1200" spc="5" dirty="0">
                <a:latin typeface="Arial Unicode MS"/>
                <a:cs typeface="Arial Unicode MS"/>
              </a:rPr>
              <a:t>to</a:t>
            </a:r>
            <a:r>
              <a:rPr sz="1200" spc="-60" dirty="0">
                <a:latin typeface="Arial Unicode MS"/>
                <a:cs typeface="Arial Unicode MS"/>
              </a:rPr>
              <a:t> </a:t>
            </a:r>
            <a:r>
              <a:rPr sz="1200" spc="-70" dirty="0">
                <a:latin typeface="Arial Unicode MS"/>
                <a:cs typeface="Arial Unicode MS"/>
              </a:rPr>
              <a:t>keep</a:t>
            </a:r>
            <a:r>
              <a:rPr sz="1200" spc="-60" dirty="0">
                <a:latin typeface="Arial Unicode MS"/>
                <a:cs typeface="Arial Unicode MS"/>
              </a:rPr>
              <a:t> </a:t>
            </a:r>
            <a:r>
              <a:rPr sz="1200" spc="-20" dirty="0">
                <a:latin typeface="Arial Unicode MS"/>
                <a:cs typeface="Arial Unicode MS"/>
              </a:rPr>
              <a:t>in</a:t>
            </a:r>
            <a:r>
              <a:rPr sz="1200" spc="-60" dirty="0">
                <a:latin typeface="Arial Unicode MS"/>
                <a:cs typeface="Arial Unicode MS"/>
              </a:rPr>
              <a:t> </a:t>
            </a:r>
            <a:r>
              <a:rPr sz="1200" spc="-30" dirty="0">
                <a:latin typeface="Arial Unicode MS"/>
                <a:cs typeface="Arial Unicode MS"/>
              </a:rPr>
              <a:t>mind</a:t>
            </a:r>
            <a:r>
              <a:rPr sz="1200" spc="-60" dirty="0">
                <a:latin typeface="Arial Unicode MS"/>
                <a:cs typeface="Arial Unicode MS"/>
              </a:rPr>
              <a:t> </a:t>
            </a:r>
            <a:r>
              <a:rPr sz="1200" spc="-40" dirty="0">
                <a:latin typeface="Arial Unicode MS"/>
                <a:cs typeface="Arial Unicode MS"/>
              </a:rPr>
              <a:t>when</a:t>
            </a:r>
            <a:r>
              <a:rPr sz="1200" spc="-60" dirty="0">
                <a:latin typeface="Arial Unicode MS"/>
                <a:cs typeface="Arial Unicode MS"/>
              </a:rPr>
              <a:t> coming  </a:t>
            </a:r>
            <a:r>
              <a:rPr sz="1200" spc="-40" dirty="0">
                <a:latin typeface="Arial Unicode MS"/>
                <a:cs typeface="Arial Unicode MS"/>
              </a:rPr>
              <a:t>up </a:t>
            </a:r>
            <a:r>
              <a:rPr sz="1200" spc="5" dirty="0">
                <a:latin typeface="Arial Unicode MS"/>
                <a:cs typeface="Arial Unicode MS"/>
              </a:rPr>
              <a:t>with </a:t>
            </a:r>
            <a:r>
              <a:rPr sz="1200" spc="-65" dirty="0">
                <a:latin typeface="Arial Unicode MS"/>
                <a:cs typeface="Arial Unicode MS"/>
              </a:rPr>
              <a:t>an </a:t>
            </a:r>
            <a:r>
              <a:rPr sz="1200" spc="-25" dirty="0">
                <a:latin typeface="Arial Unicode MS"/>
                <a:cs typeface="Arial Unicode MS"/>
              </a:rPr>
              <a:t>inquiry</a:t>
            </a:r>
            <a:r>
              <a:rPr sz="1200" spc="-220" dirty="0">
                <a:latin typeface="Arial Unicode MS"/>
                <a:cs typeface="Arial Unicode MS"/>
              </a:rPr>
              <a:t> </a:t>
            </a:r>
            <a:r>
              <a:rPr sz="1200" spc="-35" dirty="0">
                <a:latin typeface="Arial Unicode MS"/>
                <a:cs typeface="Arial Unicode MS"/>
              </a:rPr>
              <a:t>question:</a:t>
            </a:r>
            <a:endParaRPr sz="1200">
              <a:latin typeface="Arial Unicode MS"/>
              <a:cs typeface="Arial Unicode MS"/>
            </a:endParaRPr>
          </a:p>
          <a:p>
            <a:pPr>
              <a:lnSpc>
                <a:spcPct val="100000"/>
              </a:lnSpc>
              <a:spcBef>
                <a:spcPts val="20"/>
              </a:spcBef>
            </a:pPr>
            <a:endParaRPr sz="1500">
              <a:latin typeface="Times New Roman"/>
              <a:cs typeface="Times New Roman"/>
            </a:endParaRPr>
          </a:p>
          <a:p>
            <a:pPr marL="55880" marR="121920">
              <a:lnSpc>
                <a:spcPct val="120000"/>
              </a:lnSpc>
            </a:pPr>
            <a:r>
              <a:rPr sz="1200" spc="-35" dirty="0">
                <a:latin typeface="Arial Unicode MS"/>
                <a:cs typeface="Arial Unicode MS"/>
              </a:rPr>
              <a:t>· </a:t>
            </a:r>
            <a:r>
              <a:rPr sz="1200" spc="15" dirty="0">
                <a:latin typeface="Arial Unicode MS"/>
                <a:cs typeface="Arial Unicode MS"/>
              </a:rPr>
              <a:t>It</a:t>
            </a:r>
            <a:r>
              <a:rPr sz="1200" spc="-225" dirty="0">
                <a:latin typeface="Arial Unicode MS"/>
                <a:cs typeface="Arial Unicode MS"/>
              </a:rPr>
              <a:t> </a:t>
            </a:r>
            <a:r>
              <a:rPr sz="1200" spc="-50" dirty="0">
                <a:latin typeface="Arial Unicode MS"/>
                <a:cs typeface="Arial Unicode MS"/>
              </a:rPr>
              <a:t>should </a:t>
            </a:r>
            <a:r>
              <a:rPr sz="1200" spc="-60" dirty="0">
                <a:latin typeface="Arial Unicode MS"/>
                <a:cs typeface="Arial Unicode MS"/>
              </a:rPr>
              <a:t>be </a:t>
            </a:r>
            <a:r>
              <a:rPr sz="1200" spc="-80" dirty="0">
                <a:latin typeface="Arial Unicode MS"/>
                <a:cs typeface="Arial Unicode MS"/>
              </a:rPr>
              <a:t>based </a:t>
            </a:r>
            <a:r>
              <a:rPr sz="1200" spc="-40" dirty="0">
                <a:latin typeface="Arial Unicode MS"/>
                <a:cs typeface="Arial Unicode MS"/>
              </a:rPr>
              <a:t>on </a:t>
            </a:r>
            <a:r>
              <a:rPr sz="1200" spc="-95" dirty="0">
                <a:latin typeface="Arial Unicode MS"/>
                <a:cs typeface="Arial Unicode MS"/>
              </a:rPr>
              <a:t>a </a:t>
            </a:r>
            <a:r>
              <a:rPr sz="1200" spc="-40" dirty="0">
                <a:latin typeface="Arial Unicode MS"/>
                <a:cs typeface="Arial Unicode MS"/>
              </a:rPr>
              <a:t>real </a:t>
            </a:r>
            <a:r>
              <a:rPr sz="1200" spc="-80" dirty="0">
                <a:latin typeface="Arial Unicode MS"/>
                <a:cs typeface="Arial Unicode MS"/>
              </a:rPr>
              <a:t>issue </a:t>
            </a:r>
            <a:r>
              <a:rPr sz="1200" spc="-5" dirty="0">
                <a:latin typeface="Arial Unicode MS"/>
                <a:cs typeface="Arial Unicode MS"/>
              </a:rPr>
              <a:t>that </a:t>
            </a:r>
            <a:r>
              <a:rPr sz="1200" spc="-50" dirty="0">
                <a:latin typeface="Arial Unicode MS"/>
                <a:cs typeface="Arial Unicode MS"/>
              </a:rPr>
              <a:t>you </a:t>
            </a:r>
            <a:r>
              <a:rPr sz="1200" spc="-75" dirty="0">
                <a:latin typeface="Arial Unicode MS"/>
                <a:cs typeface="Arial Unicode MS"/>
              </a:rPr>
              <a:t>have </a:t>
            </a:r>
            <a:r>
              <a:rPr sz="1200" spc="-35" dirty="0">
                <a:latin typeface="Arial Unicode MS"/>
                <a:cs typeface="Arial Unicode MS"/>
              </a:rPr>
              <a:t>noticed </a:t>
            </a:r>
            <a:r>
              <a:rPr sz="1200" spc="-20" dirty="0">
                <a:latin typeface="Arial Unicode MS"/>
                <a:cs typeface="Arial Unicode MS"/>
              </a:rPr>
              <a:t>in </a:t>
            </a:r>
            <a:r>
              <a:rPr sz="1200" spc="-35" dirty="0">
                <a:latin typeface="Arial Unicode MS"/>
                <a:cs typeface="Arial Unicode MS"/>
              </a:rPr>
              <a:t>your </a:t>
            </a:r>
            <a:r>
              <a:rPr sz="1200" spc="-65" dirty="0">
                <a:latin typeface="Arial Unicode MS"/>
                <a:cs typeface="Arial Unicode MS"/>
              </a:rPr>
              <a:t>classroom  </a:t>
            </a:r>
            <a:r>
              <a:rPr sz="1200" spc="-90" dirty="0">
                <a:latin typeface="Arial Unicode MS"/>
                <a:cs typeface="Arial Unicode MS"/>
              </a:rPr>
              <a:t>so </a:t>
            </a:r>
            <a:r>
              <a:rPr sz="1200" spc="-5" dirty="0">
                <a:latin typeface="Arial Unicode MS"/>
                <a:cs typeface="Arial Unicode MS"/>
              </a:rPr>
              <a:t>that </a:t>
            </a:r>
            <a:r>
              <a:rPr sz="1200" spc="-15" dirty="0">
                <a:latin typeface="Arial Unicode MS"/>
                <a:cs typeface="Arial Unicode MS"/>
              </a:rPr>
              <a:t>the </a:t>
            </a:r>
            <a:r>
              <a:rPr sz="1200" spc="-25" dirty="0">
                <a:latin typeface="Arial Unicode MS"/>
                <a:cs typeface="Arial Unicode MS"/>
              </a:rPr>
              <a:t>inquiry </a:t>
            </a:r>
            <a:r>
              <a:rPr sz="1200" spc="-65" dirty="0">
                <a:latin typeface="Arial Unicode MS"/>
                <a:cs typeface="Arial Unicode MS"/>
              </a:rPr>
              <a:t>is </a:t>
            </a:r>
            <a:r>
              <a:rPr sz="1200" spc="-40" dirty="0">
                <a:latin typeface="Arial Unicode MS"/>
                <a:cs typeface="Arial Unicode MS"/>
              </a:rPr>
              <a:t>meaningful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you.</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339725">
              <a:lnSpc>
                <a:spcPct val="120800"/>
              </a:lnSpc>
            </a:pPr>
            <a:r>
              <a:rPr sz="1200" spc="-35" dirty="0">
                <a:latin typeface="Arial Unicode MS"/>
                <a:cs typeface="Arial Unicode MS"/>
              </a:rPr>
              <a:t>· </a:t>
            </a:r>
            <a:r>
              <a:rPr sz="1200" spc="-85" dirty="0">
                <a:latin typeface="Arial Unicode MS"/>
                <a:cs typeface="Arial Unicode MS"/>
              </a:rPr>
              <a:t>Discussing </a:t>
            </a:r>
            <a:r>
              <a:rPr sz="1200" spc="-35" dirty="0">
                <a:latin typeface="Arial Unicode MS"/>
                <a:cs typeface="Arial Unicode MS"/>
              </a:rPr>
              <a:t>your thoughts </a:t>
            </a:r>
            <a:r>
              <a:rPr sz="1200" spc="5" dirty="0">
                <a:latin typeface="Arial Unicode MS"/>
                <a:cs typeface="Arial Unicode MS"/>
              </a:rPr>
              <a:t>with </a:t>
            </a:r>
            <a:r>
              <a:rPr sz="1200" spc="-15" dirty="0">
                <a:latin typeface="Arial Unicode MS"/>
                <a:cs typeface="Arial Unicode MS"/>
              </a:rPr>
              <a:t>other </a:t>
            </a:r>
            <a:r>
              <a:rPr sz="1200" spc="-70" dirty="0">
                <a:latin typeface="Arial Unicode MS"/>
                <a:cs typeface="Arial Unicode MS"/>
              </a:rPr>
              <a:t>colleagues </a:t>
            </a:r>
            <a:r>
              <a:rPr sz="1200" spc="-80" dirty="0">
                <a:latin typeface="Arial Unicode MS"/>
                <a:cs typeface="Arial Unicode MS"/>
              </a:rPr>
              <a:t>can </a:t>
            </a:r>
            <a:r>
              <a:rPr sz="1200" spc="-35" dirty="0">
                <a:latin typeface="Arial Unicode MS"/>
                <a:cs typeface="Arial Unicode MS"/>
              </a:rPr>
              <a:t>really </a:t>
            </a:r>
            <a:r>
              <a:rPr sz="1200" spc="-40" dirty="0">
                <a:latin typeface="Arial Unicode MS"/>
                <a:cs typeface="Arial Unicode MS"/>
              </a:rPr>
              <a:t>help </a:t>
            </a:r>
            <a:r>
              <a:rPr sz="1200" spc="-50" dirty="0">
                <a:latin typeface="Arial Unicode MS"/>
                <a:cs typeface="Arial Unicode MS"/>
              </a:rPr>
              <a:t>you </a:t>
            </a:r>
            <a:r>
              <a:rPr sz="1200" spc="5" dirty="0">
                <a:latin typeface="Arial Unicode MS"/>
                <a:cs typeface="Arial Unicode MS"/>
              </a:rPr>
              <a:t>to  </a:t>
            </a:r>
            <a:r>
              <a:rPr sz="1200" spc="-65" dirty="0">
                <a:latin typeface="Arial Unicode MS"/>
                <a:cs typeface="Arial Unicode MS"/>
              </a:rPr>
              <a:t>come </a:t>
            </a:r>
            <a:r>
              <a:rPr sz="1200" spc="-40" dirty="0">
                <a:latin typeface="Arial Unicode MS"/>
                <a:cs typeface="Arial Unicode MS"/>
              </a:rPr>
              <a:t>up</a:t>
            </a:r>
            <a:r>
              <a:rPr sz="1200" spc="-65" dirty="0">
                <a:latin typeface="Arial Unicode MS"/>
                <a:cs typeface="Arial Unicode MS"/>
              </a:rPr>
              <a:t> </a:t>
            </a:r>
            <a:r>
              <a:rPr sz="1200" spc="5" dirty="0">
                <a:latin typeface="Arial Unicode MS"/>
                <a:cs typeface="Arial Unicode MS"/>
              </a:rPr>
              <a:t>with</a:t>
            </a:r>
            <a:r>
              <a:rPr sz="1200" spc="-65" dirty="0">
                <a:latin typeface="Arial Unicode MS"/>
                <a:cs typeface="Arial Unicode MS"/>
              </a:rPr>
              <a:t> </a:t>
            </a:r>
            <a:r>
              <a:rPr sz="1200" spc="-95" dirty="0">
                <a:latin typeface="Arial Unicode MS"/>
                <a:cs typeface="Arial Unicode MS"/>
              </a:rPr>
              <a:t>a</a:t>
            </a:r>
            <a:r>
              <a:rPr sz="1200" spc="-65" dirty="0">
                <a:latin typeface="Arial Unicode MS"/>
                <a:cs typeface="Arial Unicode MS"/>
              </a:rPr>
              <a:t> </a:t>
            </a:r>
            <a:r>
              <a:rPr sz="1200" spc="-40" dirty="0">
                <a:latin typeface="Arial Unicode MS"/>
                <a:cs typeface="Arial Unicode MS"/>
              </a:rPr>
              <a:t>question</a:t>
            </a:r>
            <a:r>
              <a:rPr sz="1200" spc="-65" dirty="0">
                <a:latin typeface="Arial Unicode MS"/>
                <a:cs typeface="Arial Unicode MS"/>
              </a:rPr>
              <a:t> </a:t>
            </a:r>
            <a:r>
              <a:rPr sz="1200" spc="-5" dirty="0">
                <a:latin typeface="Arial Unicode MS"/>
                <a:cs typeface="Arial Unicode MS"/>
              </a:rPr>
              <a:t>–</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5" dirty="0">
                <a:latin typeface="Arial Unicode MS"/>
                <a:cs typeface="Arial Unicode MS"/>
              </a:rPr>
              <a:t>might</a:t>
            </a:r>
            <a:r>
              <a:rPr sz="1200" spc="-65" dirty="0">
                <a:latin typeface="Arial Unicode MS"/>
                <a:cs typeface="Arial Unicode MS"/>
              </a:rPr>
              <a:t> </a:t>
            </a:r>
            <a:r>
              <a:rPr sz="1200" spc="-50" dirty="0">
                <a:latin typeface="Arial Unicode MS"/>
                <a:cs typeface="Arial Unicode MS"/>
              </a:rPr>
              <a:t>realise</a:t>
            </a:r>
            <a:r>
              <a:rPr sz="1200" spc="-70" dirty="0">
                <a:latin typeface="Arial Unicode MS"/>
                <a:cs typeface="Arial Unicode MS"/>
              </a:rPr>
              <a:t> </a:t>
            </a:r>
            <a:r>
              <a:rPr sz="1200" spc="-5" dirty="0">
                <a:latin typeface="Arial Unicode MS"/>
                <a:cs typeface="Arial Unicode MS"/>
              </a:rPr>
              <a:t>that</a:t>
            </a:r>
            <a:r>
              <a:rPr sz="1200" spc="-65" dirty="0">
                <a:latin typeface="Arial Unicode MS"/>
                <a:cs typeface="Arial Unicode MS"/>
              </a:rPr>
              <a:t> </a:t>
            </a:r>
            <a:r>
              <a:rPr sz="1200" spc="-25" dirty="0">
                <a:latin typeface="Arial Unicode MS"/>
                <a:cs typeface="Arial Unicode MS"/>
              </a:rPr>
              <a:t>all</a:t>
            </a:r>
            <a:r>
              <a:rPr sz="1200" spc="-65" dirty="0">
                <a:latin typeface="Arial Unicode MS"/>
                <a:cs typeface="Arial Unicode MS"/>
              </a:rPr>
              <a:t> </a:t>
            </a:r>
            <a:r>
              <a:rPr sz="1200" spc="-5" dirty="0">
                <a:latin typeface="Arial Unicode MS"/>
                <a:cs typeface="Arial Unicode MS"/>
              </a:rPr>
              <a:t>of</a:t>
            </a:r>
            <a:r>
              <a:rPr sz="1200" spc="-65" dirty="0">
                <a:latin typeface="Arial Unicode MS"/>
                <a:cs typeface="Arial Unicode MS"/>
              </a:rPr>
              <a:t> </a:t>
            </a:r>
            <a:r>
              <a:rPr sz="1200" spc="-15" dirty="0">
                <a:latin typeface="Arial Unicode MS"/>
                <a:cs typeface="Arial Unicode MS"/>
              </a:rPr>
              <a:t>the  </a:t>
            </a:r>
            <a:r>
              <a:rPr sz="1200" spc="-60" dirty="0">
                <a:latin typeface="Arial Unicode MS"/>
                <a:cs typeface="Arial Unicode MS"/>
              </a:rPr>
              <a:t>teachers </a:t>
            </a:r>
            <a:r>
              <a:rPr sz="1200" spc="-20" dirty="0">
                <a:latin typeface="Arial Unicode MS"/>
                <a:cs typeface="Arial Unicode MS"/>
              </a:rPr>
              <a:t>in </a:t>
            </a:r>
            <a:r>
              <a:rPr sz="1200" spc="-35" dirty="0">
                <a:latin typeface="Arial Unicode MS"/>
                <a:cs typeface="Arial Unicode MS"/>
              </a:rPr>
              <a:t>your </a:t>
            </a:r>
            <a:r>
              <a:rPr sz="1200" spc="-40" dirty="0">
                <a:latin typeface="Arial Unicode MS"/>
                <a:cs typeface="Arial Unicode MS"/>
              </a:rPr>
              <a:t>team </a:t>
            </a:r>
            <a:r>
              <a:rPr sz="1200" spc="-75" dirty="0">
                <a:latin typeface="Arial Unicode MS"/>
                <a:cs typeface="Arial Unicode MS"/>
              </a:rPr>
              <a:t>have </a:t>
            </a:r>
            <a:r>
              <a:rPr sz="1200" spc="-35" dirty="0">
                <a:latin typeface="Arial Unicode MS"/>
                <a:cs typeface="Arial Unicode MS"/>
              </a:rPr>
              <a:t>noticed </a:t>
            </a:r>
            <a:r>
              <a:rPr sz="1200" spc="-15" dirty="0">
                <a:latin typeface="Arial Unicode MS"/>
                <a:cs typeface="Arial Unicode MS"/>
              </a:rPr>
              <a:t>the </a:t>
            </a:r>
            <a:r>
              <a:rPr sz="1200" spc="-90" dirty="0">
                <a:latin typeface="Arial Unicode MS"/>
                <a:cs typeface="Arial Unicode MS"/>
              </a:rPr>
              <a:t>same</a:t>
            </a:r>
            <a:r>
              <a:rPr sz="1200" spc="-225" dirty="0">
                <a:latin typeface="Arial Unicode MS"/>
                <a:cs typeface="Arial Unicode MS"/>
              </a:rPr>
              <a:t> </a:t>
            </a:r>
            <a:r>
              <a:rPr sz="1200" spc="-80" dirty="0">
                <a:latin typeface="Arial Unicode MS"/>
                <a:cs typeface="Arial Unicode MS"/>
              </a:rPr>
              <a:t>issue</a:t>
            </a:r>
            <a:endParaRPr sz="1200">
              <a:latin typeface="Arial Unicode MS"/>
              <a:cs typeface="Arial Unicode MS"/>
            </a:endParaRPr>
          </a:p>
          <a:p>
            <a:pPr>
              <a:lnSpc>
                <a:spcPct val="100000"/>
              </a:lnSpc>
            </a:pPr>
            <a:endParaRPr sz="1500">
              <a:latin typeface="Times New Roman"/>
              <a:cs typeface="Times New Roman"/>
            </a:endParaRPr>
          </a:p>
          <a:p>
            <a:pPr marL="55880" marR="88900">
              <a:lnSpc>
                <a:spcPct val="121700"/>
              </a:lnSpc>
            </a:pPr>
            <a:r>
              <a:rPr sz="1200" spc="-35" dirty="0">
                <a:latin typeface="Arial Unicode MS"/>
                <a:cs typeface="Arial Unicode MS"/>
              </a:rPr>
              <a:t>·</a:t>
            </a:r>
            <a:r>
              <a:rPr sz="1200" spc="-65" dirty="0">
                <a:latin typeface="Arial Unicode MS"/>
                <a:cs typeface="Arial Unicode MS"/>
              </a:rPr>
              <a:t> </a:t>
            </a:r>
            <a:r>
              <a:rPr sz="1200" spc="15" dirty="0">
                <a:latin typeface="Arial Unicode MS"/>
                <a:cs typeface="Arial Unicode MS"/>
              </a:rPr>
              <a:t>It</a:t>
            </a:r>
            <a:r>
              <a:rPr sz="1200" spc="-65" dirty="0">
                <a:latin typeface="Arial Unicode MS"/>
                <a:cs typeface="Arial Unicode MS"/>
              </a:rPr>
              <a:t> </a:t>
            </a:r>
            <a:r>
              <a:rPr sz="1200" spc="-50" dirty="0">
                <a:latin typeface="Arial Unicode MS"/>
                <a:cs typeface="Arial Unicode MS"/>
              </a:rPr>
              <a:t>should</a:t>
            </a:r>
            <a:r>
              <a:rPr sz="1200" spc="-65" dirty="0">
                <a:latin typeface="Arial Unicode MS"/>
                <a:cs typeface="Arial Unicode MS"/>
              </a:rPr>
              <a:t> </a:t>
            </a:r>
            <a:r>
              <a:rPr sz="1200" spc="-60" dirty="0">
                <a:latin typeface="Arial Unicode MS"/>
                <a:cs typeface="Arial Unicode MS"/>
              </a:rPr>
              <a:t>be</a:t>
            </a:r>
            <a:r>
              <a:rPr sz="1200" spc="-65" dirty="0">
                <a:latin typeface="Arial Unicode MS"/>
                <a:cs typeface="Arial Unicode MS"/>
              </a:rPr>
              <a:t> manageable</a:t>
            </a:r>
            <a:r>
              <a:rPr sz="1200" spc="-70"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50" dirty="0">
                <a:latin typeface="Arial Unicode MS"/>
                <a:cs typeface="Arial Unicode MS"/>
              </a:rPr>
              <a:t>you</a:t>
            </a:r>
            <a:r>
              <a:rPr sz="1200" spc="-65" dirty="0">
                <a:latin typeface="Arial Unicode MS"/>
                <a:cs typeface="Arial Unicode MS"/>
              </a:rPr>
              <a:t> </a:t>
            </a:r>
            <a:r>
              <a:rPr sz="1200" spc="-20" dirty="0">
                <a:latin typeface="Arial Unicode MS"/>
                <a:cs typeface="Arial Unicode MS"/>
              </a:rPr>
              <a:t>in</a:t>
            </a:r>
            <a:r>
              <a:rPr sz="1200" spc="-65" dirty="0">
                <a:latin typeface="Arial Unicode MS"/>
                <a:cs typeface="Arial Unicode MS"/>
              </a:rPr>
              <a:t> </a:t>
            </a:r>
            <a:r>
              <a:rPr sz="1200" spc="-35" dirty="0">
                <a:latin typeface="Arial Unicode MS"/>
                <a:cs typeface="Arial Unicode MS"/>
              </a:rPr>
              <a:t>your</a:t>
            </a:r>
            <a:r>
              <a:rPr sz="1200" spc="-65" dirty="0">
                <a:latin typeface="Arial Unicode MS"/>
                <a:cs typeface="Arial Unicode MS"/>
              </a:rPr>
              <a:t> classroom </a:t>
            </a:r>
            <a:r>
              <a:rPr sz="1200" spc="-75" dirty="0">
                <a:latin typeface="Arial Unicode MS"/>
                <a:cs typeface="Arial Unicode MS"/>
              </a:rPr>
              <a:t>(based</a:t>
            </a:r>
            <a:r>
              <a:rPr sz="1200" spc="-65" dirty="0">
                <a:latin typeface="Arial Unicode MS"/>
                <a:cs typeface="Arial Unicode MS"/>
              </a:rPr>
              <a:t> </a:t>
            </a:r>
            <a:r>
              <a:rPr sz="1200" spc="-40" dirty="0">
                <a:latin typeface="Arial Unicode MS"/>
                <a:cs typeface="Arial Unicode MS"/>
              </a:rPr>
              <a:t>on</a:t>
            </a:r>
            <a:r>
              <a:rPr sz="1200" spc="-65" dirty="0">
                <a:latin typeface="Arial Unicode MS"/>
                <a:cs typeface="Arial Unicode MS"/>
              </a:rPr>
              <a:t> </a:t>
            </a:r>
            <a:r>
              <a:rPr sz="1200" spc="-15" dirty="0">
                <a:latin typeface="Arial Unicode MS"/>
                <a:cs typeface="Arial Unicode MS"/>
              </a:rPr>
              <a:t>the</a:t>
            </a:r>
            <a:r>
              <a:rPr sz="1200" spc="-65" dirty="0">
                <a:latin typeface="Arial Unicode MS"/>
                <a:cs typeface="Arial Unicode MS"/>
              </a:rPr>
              <a:t> </a:t>
            </a:r>
            <a:r>
              <a:rPr sz="1200" spc="-10" dirty="0">
                <a:latin typeface="Arial Unicode MS"/>
                <a:cs typeface="Arial Unicode MS"/>
              </a:rPr>
              <a:t>time</a:t>
            </a:r>
            <a:r>
              <a:rPr sz="1200" spc="-65" dirty="0">
                <a:latin typeface="Arial Unicode MS"/>
                <a:cs typeface="Arial Unicode MS"/>
              </a:rPr>
              <a:t> </a:t>
            </a:r>
            <a:r>
              <a:rPr sz="1200" spc="-55" dirty="0">
                <a:latin typeface="Arial Unicode MS"/>
                <a:cs typeface="Arial Unicode MS"/>
              </a:rPr>
              <a:t>you  </a:t>
            </a:r>
            <a:r>
              <a:rPr sz="1200" spc="-75" dirty="0">
                <a:latin typeface="Arial Unicode MS"/>
                <a:cs typeface="Arial Unicode MS"/>
              </a:rPr>
              <a:t>have</a:t>
            </a:r>
            <a:r>
              <a:rPr sz="1200" spc="-65" dirty="0">
                <a:latin typeface="Arial Unicode MS"/>
                <a:cs typeface="Arial Unicode MS"/>
              </a:rPr>
              <a:t> </a:t>
            </a:r>
            <a:r>
              <a:rPr sz="1200" spc="-60" dirty="0">
                <a:latin typeface="Arial Unicode MS"/>
                <a:cs typeface="Arial Unicode MS"/>
              </a:rPr>
              <a:t>and</a:t>
            </a:r>
            <a:r>
              <a:rPr sz="1200" spc="-65" dirty="0">
                <a:latin typeface="Arial Unicode MS"/>
                <a:cs typeface="Arial Unicode MS"/>
              </a:rPr>
              <a:t> </a:t>
            </a:r>
            <a:r>
              <a:rPr sz="1200" spc="15" dirty="0">
                <a:latin typeface="Arial Unicode MS"/>
                <a:cs typeface="Arial Unicode MS"/>
              </a:rPr>
              <a:t>if</a:t>
            </a:r>
            <a:r>
              <a:rPr sz="1200" spc="-65" dirty="0">
                <a:latin typeface="Arial Unicode MS"/>
                <a:cs typeface="Arial Unicode MS"/>
              </a:rPr>
              <a:t> </a:t>
            </a:r>
            <a:r>
              <a:rPr sz="1200" spc="-25" dirty="0">
                <a:latin typeface="Arial Unicode MS"/>
                <a:cs typeface="Arial Unicode MS"/>
              </a:rPr>
              <a:t>there</a:t>
            </a:r>
            <a:r>
              <a:rPr sz="1200" spc="-65" dirty="0">
                <a:latin typeface="Arial Unicode MS"/>
                <a:cs typeface="Arial Unicode MS"/>
              </a:rPr>
              <a:t> </a:t>
            </a:r>
            <a:r>
              <a:rPr sz="1200" spc="-55" dirty="0">
                <a:latin typeface="Arial Unicode MS"/>
                <a:cs typeface="Arial Unicode MS"/>
              </a:rPr>
              <a:t>are</a:t>
            </a:r>
            <a:r>
              <a:rPr sz="1200" spc="-65" dirty="0">
                <a:latin typeface="Arial Unicode MS"/>
                <a:cs typeface="Arial Unicode MS"/>
              </a:rPr>
              <a:t> </a:t>
            </a:r>
            <a:r>
              <a:rPr sz="1200" spc="-15" dirty="0">
                <a:latin typeface="Arial Unicode MS"/>
                <a:cs typeface="Arial Unicode MS"/>
              </a:rPr>
              <a:t>other</a:t>
            </a:r>
            <a:r>
              <a:rPr sz="1200" spc="-60" dirty="0">
                <a:latin typeface="Arial Unicode MS"/>
                <a:cs typeface="Arial Unicode MS"/>
              </a:rPr>
              <a:t> </a:t>
            </a:r>
            <a:r>
              <a:rPr sz="1200" spc="-40" dirty="0">
                <a:latin typeface="Arial Unicode MS"/>
                <a:cs typeface="Arial Unicode MS"/>
              </a:rPr>
              <a:t>adults</a:t>
            </a:r>
            <a:r>
              <a:rPr sz="1200" spc="-65" dirty="0">
                <a:latin typeface="Arial Unicode MS"/>
                <a:cs typeface="Arial Unicode MS"/>
              </a:rPr>
              <a:t> </a:t>
            </a:r>
            <a:r>
              <a:rPr sz="1200" spc="5" dirty="0">
                <a:latin typeface="Arial Unicode MS"/>
                <a:cs typeface="Arial Unicode MS"/>
              </a:rPr>
              <a:t>to</a:t>
            </a:r>
            <a:r>
              <a:rPr sz="1200" spc="-65" dirty="0">
                <a:latin typeface="Arial Unicode MS"/>
                <a:cs typeface="Arial Unicode MS"/>
              </a:rPr>
              <a:t> </a:t>
            </a:r>
            <a:r>
              <a:rPr sz="1200" spc="-40" dirty="0">
                <a:latin typeface="Arial Unicode MS"/>
                <a:cs typeface="Arial Unicode MS"/>
              </a:rPr>
              <a:t>help,</a:t>
            </a:r>
            <a:r>
              <a:rPr sz="1200" spc="-65" dirty="0">
                <a:latin typeface="Arial Unicode MS"/>
                <a:cs typeface="Arial Unicode MS"/>
              </a:rPr>
              <a:t> </a:t>
            </a:r>
            <a:r>
              <a:rPr sz="1200" spc="-10" dirty="0">
                <a:latin typeface="Arial Unicode MS"/>
                <a:cs typeface="Arial Unicode MS"/>
              </a:rPr>
              <a:t>for</a:t>
            </a:r>
            <a:r>
              <a:rPr sz="1200" spc="-65" dirty="0">
                <a:latin typeface="Arial Unicode MS"/>
                <a:cs typeface="Arial Unicode MS"/>
              </a:rPr>
              <a:t> </a:t>
            </a:r>
            <a:r>
              <a:rPr sz="1200" spc="-60" dirty="0">
                <a:latin typeface="Arial Unicode MS"/>
                <a:cs typeface="Arial Unicode MS"/>
              </a:rPr>
              <a:t>example)</a:t>
            </a:r>
            <a:endParaRPr sz="1200">
              <a:latin typeface="Arial Unicode MS"/>
              <a:cs typeface="Arial Unicode MS"/>
            </a:endParaRPr>
          </a:p>
          <a:p>
            <a:pPr>
              <a:lnSpc>
                <a:spcPct val="100000"/>
              </a:lnSpc>
              <a:spcBef>
                <a:spcPts val="25"/>
              </a:spcBef>
            </a:pPr>
            <a:endParaRPr sz="1500">
              <a:latin typeface="Times New Roman"/>
              <a:cs typeface="Times New Roman"/>
            </a:endParaRPr>
          </a:p>
          <a:p>
            <a:pPr marL="55880" marR="711200">
              <a:lnSpc>
                <a:spcPct val="120000"/>
              </a:lnSpc>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5" dirty="0">
                <a:latin typeface="Arial Unicode MS"/>
                <a:cs typeface="Arial Unicode MS"/>
              </a:rPr>
              <a:t>lead </a:t>
            </a:r>
            <a:r>
              <a:rPr sz="1200" spc="5" dirty="0">
                <a:latin typeface="Arial Unicode MS"/>
                <a:cs typeface="Arial Unicode MS"/>
              </a:rPr>
              <a:t>to</a:t>
            </a:r>
            <a:r>
              <a:rPr sz="1200" spc="-215" dirty="0">
                <a:latin typeface="Arial Unicode MS"/>
                <a:cs typeface="Arial Unicode MS"/>
              </a:rPr>
              <a:t> </a:t>
            </a:r>
            <a:r>
              <a:rPr sz="1200" spc="-50" dirty="0">
                <a:latin typeface="Arial Unicode MS"/>
                <a:cs typeface="Arial Unicode MS"/>
              </a:rPr>
              <a:t>understanding </a:t>
            </a:r>
            <a:r>
              <a:rPr sz="1200" spc="-40" dirty="0">
                <a:latin typeface="Arial Unicode MS"/>
                <a:cs typeface="Arial Unicode MS"/>
              </a:rPr>
              <a:t>practice, taking </a:t>
            </a:r>
            <a:r>
              <a:rPr sz="1200" spc="-65" dirty="0">
                <a:latin typeface="Arial Unicode MS"/>
                <a:cs typeface="Arial Unicode MS"/>
              </a:rPr>
              <a:t>an </a:t>
            </a:r>
            <a:r>
              <a:rPr sz="1200" spc="-35" dirty="0">
                <a:latin typeface="Arial Unicode MS"/>
                <a:cs typeface="Arial Unicode MS"/>
              </a:rPr>
              <a:t>action, </a:t>
            </a:r>
            <a:r>
              <a:rPr sz="1200" spc="-20" dirty="0">
                <a:latin typeface="Arial Unicode MS"/>
                <a:cs typeface="Arial Unicode MS"/>
              </a:rPr>
              <a:t>trying  </a:t>
            </a:r>
            <a:r>
              <a:rPr sz="1200" spc="-45" dirty="0">
                <a:latin typeface="Arial Unicode MS"/>
                <a:cs typeface="Arial Unicode MS"/>
              </a:rPr>
              <a:t>something </a:t>
            </a:r>
            <a:r>
              <a:rPr sz="1200" spc="-15" dirty="0">
                <a:latin typeface="Arial Unicode MS"/>
                <a:cs typeface="Arial Unicode MS"/>
              </a:rPr>
              <a:t>out, and/or </a:t>
            </a:r>
            <a:r>
              <a:rPr sz="1200" spc="5" dirty="0">
                <a:latin typeface="Arial Unicode MS"/>
                <a:cs typeface="Arial Unicode MS"/>
              </a:rPr>
              <a:t>to </a:t>
            </a:r>
            <a:r>
              <a:rPr sz="1200" spc="-40" dirty="0">
                <a:latin typeface="Arial Unicode MS"/>
                <a:cs typeface="Arial Unicode MS"/>
              </a:rPr>
              <a:t>improving </a:t>
            </a:r>
            <a:r>
              <a:rPr sz="1200" spc="-95" dirty="0">
                <a:latin typeface="Arial Unicode MS"/>
                <a:cs typeface="Arial Unicode MS"/>
              </a:rPr>
              <a:t>a </a:t>
            </a:r>
            <a:r>
              <a:rPr sz="1200" spc="-35" dirty="0">
                <a:latin typeface="Arial Unicode MS"/>
                <a:cs typeface="Arial Unicode MS"/>
              </a:rPr>
              <a:t>teaching/learning</a:t>
            </a:r>
            <a:r>
              <a:rPr sz="1200" spc="-215" dirty="0">
                <a:latin typeface="Arial Unicode MS"/>
                <a:cs typeface="Arial Unicode MS"/>
              </a:rPr>
              <a:t> </a:t>
            </a:r>
            <a:r>
              <a:rPr sz="1200" spc="-25" dirty="0">
                <a:latin typeface="Arial Unicode MS"/>
                <a:cs typeface="Arial Unicode MS"/>
              </a:rPr>
              <a:t>situation</a:t>
            </a:r>
            <a:endParaRPr sz="1200">
              <a:latin typeface="Arial Unicode MS"/>
              <a:cs typeface="Arial Unicode MS"/>
            </a:endParaRPr>
          </a:p>
          <a:p>
            <a:pPr>
              <a:lnSpc>
                <a:spcPct val="100000"/>
              </a:lnSpc>
              <a:spcBef>
                <a:spcPts val="10"/>
              </a:spcBef>
            </a:pPr>
            <a:endParaRPr sz="1500">
              <a:latin typeface="Times New Roman"/>
              <a:cs typeface="Times New Roman"/>
            </a:endParaRPr>
          </a:p>
          <a:p>
            <a:pPr marL="55880" marR="281305">
              <a:lnSpc>
                <a:spcPct val="120800"/>
              </a:lnSpc>
              <a:spcBef>
                <a:spcPts val="5"/>
              </a:spcBef>
            </a:pPr>
            <a:r>
              <a:rPr sz="1200" spc="-35" dirty="0">
                <a:latin typeface="Arial Unicode MS"/>
                <a:cs typeface="Arial Unicode MS"/>
              </a:rPr>
              <a:t>· </a:t>
            </a:r>
            <a:r>
              <a:rPr sz="1200" spc="15" dirty="0">
                <a:latin typeface="Arial Unicode MS"/>
                <a:cs typeface="Arial Unicode MS"/>
              </a:rPr>
              <a:t>It </a:t>
            </a:r>
            <a:r>
              <a:rPr sz="1200" spc="-50" dirty="0">
                <a:latin typeface="Arial Unicode MS"/>
                <a:cs typeface="Arial Unicode MS"/>
              </a:rPr>
              <a:t>should </a:t>
            </a:r>
            <a:r>
              <a:rPr sz="1200" spc="-5" dirty="0">
                <a:latin typeface="Arial Unicode MS"/>
                <a:cs typeface="Arial Unicode MS"/>
              </a:rPr>
              <a:t>not </a:t>
            </a:r>
            <a:r>
              <a:rPr sz="1200" spc="-55" dirty="0">
                <a:latin typeface="Arial Unicode MS"/>
                <a:cs typeface="Arial Unicode MS"/>
              </a:rPr>
              <a:t>lead </a:t>
            </a:r>
            <a:r>
              <a:rPr sz="1200" spc="5" dirty="0">
                <a:latin typeface="Arial Unicode MS"/>
                <a:cs typeface="Arial Unicode MS"/>
              </a:rPr>
              <a:t>to </a:t>
            </a:r>
            <a:r>
              <a:rPr sz="1200" spc="-95" dirty="0">
                <a:latin typeface="Arial Unicode MS"/>
                <a:cs typeface="Arial Unicode MS"/>
              </a:rPr>
              <a:t>a </a:t>
            </a:r>
            <a:r>
              <a:rPr sz="1200" spc="-50" dirty="0">
                <a:latin typeface="Arial Unicode MS"/>
                <a:cs typeface="Arial Unicode MS"/>
              </a:rPr>
              <a:t>simple </a:t>
            </a:r>
            <a:r>
              <a:rPr sz="1200" spc="-45" dirty="0">
                <a:latin typeface="Arial Unicode MS"/>
                <a:cs typeface="Arial Unicode MS"/>
              </a:rPr>
              <a:t>‘yes’ </a:t>
            </a:r>
            <a:r>
              <a:rPr sz="1200" spc="-15" dirty="0">
                <a:latin typeface="Arial Unicode MS"/>
                <a:cs typeface="Arial Unicode MS"/>
              </a:rPr>
              <a:t>or </a:t>
            </a:r>
            <a:r>
              <a:rPr sz="1200" spc="-5" dirty="0">
                <a:latin typeface="Arial Unicode MS"/>
                <a:cs typeface="Arial Unicode MS"/>
              </a:rPr>
              <a:t>‘no’ </a:t>
            </a:r>
            <a:r>
              <a:rPr sz="1200" spc="-75" dirty="0">
                <a:latin typeface="Arial Unicode MS"/>
                <a:cs typeface="Arial Unicode MS"/>
              </a:rPr>
              <a:t>answer. Good </a:t>
            </a:r>
            <a:r>
              <a:rPr sz="1200" spc="-65" dirty="0">
                <a:latin typeface="Arial Unicode MS"/>
                <a:cs typeface="Arial Unicode MS"/>
              </a:rPr>
              <a:t>research  </a:t>
            </a:r>
            <a:r>
              <a:rPr sz="1200" spc="-50" dirty="0">
                <a:latin typeface="Arial Unicode MS"/>
                <a:cs typeface="Arial Unicode MS"/>
              </a:rPr>
              <a:t>questions </a:t>
            </a:r>
            <a:r>
              <a:rPr sz="1200" spc="-20" dirty="0">
                <a:latin typeface="Arial Unicode MS"/>
                <a:cs typeface="Arial Unicode MS"/>
              </a:rPr>
              <a:t>start </a:t>
            </a:r>
            <a:r>
              <a:rPr sz="1200" spc="5" dirty="0">
                <a:latin typeface="Arial Unicode MS"/>
                <a:cs typeface="Arial Unicode MS"/>
              </a:rPr>
              <a:t>with </a:t>
            </a:r>
            <a:r>
              <a:rPr sz="1200" spc="-50" dirty="0">
                <a:latin typeface="Arial Unicode MS"/>
                <a:cs typeface="Arial Unicode MS"/>
              </a:rPr>
              <a:t>words </a:t>
            </a:r>
            <a:r>
              <a:rPr sz="1200" spc="-40" dirty="0">
                <a:latin typeface="Arial Unicode MS"/>
                <a:cs typeface="Arial Unicode MS"/>
              </a:rPr>
              <a:t>like </a:t>
            </a:r>
            <a:r>
              <a:rPr sz="1200" spc="-45" dirty="0">
                <a:latin typeface="Arial Unicode MS"/>
                <a:cs typeface="Arial Unicode MS"/>
              </a:rPr>
              <a:t>‘How..’; </a:t>
            </a:r>
            <a:r>
              <a:rPr sz="1200" spc="-25" dirty="0">
                <a:latin typeface="Arial Unicode MS"/>
                <a:cs typeface="Arial Unicode MS"/>
              </a:rPr>
              <a:t>‘What </a:t>
            </a:r>
            <a:r>
              <a:rPr sz="1200" spc="-70" dirty="0">
                <a:latin typeface="Arial Unicode MS"/>
                <a:cs typeface="Arial Unicode MS"/>
              </a:rPr>
              <a:t>happens </a:t>
            </a:r>
            <a:r>
              <a:rPr sz="1200" spc="-95" dirty="0">
                <a:latin typeface="Arial Unicode MS"/>
                <a:cs typeface="Arial Unicode MS"/>
              </a:rPr>
              <a:t>when…’. </a:t>
            </a:r>
            <a:r>
              <a:rPr sz="1200" spc="-85" dirty="0">
                <a:latin typeface="Arial Unicode MS"/>
                <a:cs typeface="Arial Unicode MS"/>
              </a:rPr>
              <a:t>They</a:t>
            </a:r>
            <a:r>
              <a:rPr sz="1200" spc="-225" dirty="0">
                <a:latin typeface="Arial Unicode MS"/>
                <a:cs typeface="Arial Unicode MS"/>
              </a:rPr>
              <a:t> </a:t>
            </a:r>
            <a:r>
              <a:rPr sz="1200" spc="-55" dirty="0">
                <a:latin typeface="Arial Unicode MS"/>
                <a:cs typeface="Arial Unicode MS"/>
              </a:rPr>
              <a:t>are  </a:t>
            </a:r>
            <a:r>
              <a:rPr sz="1200" spc="-45" dirty="0">
                <a:latin typeface="Arial Unicode MS"/>
                <a:cs typeface="Arial Unicode MS"/>
              </a:rPr>
              <a:t>genuinely </a:t>
            </a:r>
            <a:r>
              <a:rPr sz="1200" spc="-50" dirty="0">
                <a:latin typeface="Arial Unicode MS"/>
                <a:cs typeface="Arial Unicode MS"/>
              </a:rPr>
              <a:t>open </a:t>
            </a:r>
            <a:r>
              <a:rPr sz="1200" spc="5" dirty="0">
                <a:latin typeface="Arial Unicode MS"/>
                <a:cs typeface="Arial Unicode MS"/>
              </a:rPr>
              <a:t>to </a:t>
            </a:r>
            <a:r>
              <a:rPr sz="1200" spc="-20" dirty="0">
                <a:latin typeface="Arial Unicode MS"/>
                <a:cs typeface="Arial Unicode MS"/>
              </a:rPr>
              <a:t>different </a:t>
            </a:r>
            <a:r>
              <a:rPr sz="1200" spc="-75" dirty="0">
                <a:latin typeface="Arial Unicode MS"/>
                <a:cs typeface="Arial Unicode MS"/>
              </a:rPr>
              <a:t>answers</a:t>
            </a:r>
            <a:r>
              <a:rPr sz="1200" spc="-245" dirty="0">
                <a:latin typeface="Arial Unicode MS"/>
                <a:cs typeface="Arial Unicode MS"/>
              </a:rPr>
              <a:t> </a:t>
            </a:r>
            <a:r>
              <a:rPr sz="1200" spc="-50" dirty="0">
                <a:latin typeface="Arial Unicode MS"/>
                <a:cs typeface="Arial Unicode MS"/>
              </a:rPr>
              <a:t>emerging.</a:t>
            </a:r>
            <a:endParaRPr sz="1200">
              <a:latin typeface="Arial Unicode MS"/>
              <a:cs typeface="Arial Unicode MS"/>
            </a:endParaRPr>
          </a:p>
        </p:txBody>
      </p:sp>
      <p:sp>
        <p:nvSpPr>
          <p:cNvPr id="8" name="object 8"/>
          <p:cNvSpPr txBox="1"/>
          <p:nvPr/>
        </p:nvSpPr>
        <p:spPr>
          <a:xfrm>
            <a:off x="643891" y="3791584"/>
            <a:ext cx="4652010" cy="2366417"/>
          </a:xfrm>
          <a:prstGeom prst="rect">
            <a:avLst/>
          </a:prstGeom>
          <a:ln w="31733">
            <a:solidFill>
              <a:srgbClr val="2791A6"/>
            </a:solidFill>
          </a:ln>
        </p:spPr>
        <p:txBody>
          <a:bodyPr vert="horz" wrap="square" lIns="0" tIns="36830" rIns="0" bIns="0" rtlCol="0">
            <a:spAutoFit/>
          </a:bodyPr>
          <a:lstStyle/>
          <a:p>
            <a:pPr marL="83820" marR="95250" algn="just">
              <a:lnSpc>
                <a:spcPct val="121000"/>
              </a:lnSpc>
              <a:spcBef>
                <a:spcPts val="290"/>
              </a:spcBef>
            </a:pPr>
            <a:r>
              <a:rPr lang="nl-NL" sz="1200" dirty="0">
                <a:latin typeface="Arial Unicode MS"/>
                <a:cs typeface="Arial Unicode MS"/>
              </a:rPr>
              <a:t>Wanneer je nadenkt over wat je kunt doen, kan het helpen om jezelf af te vragen 'Hoe ga ik mijn onderzoeksvraag onderzoeken?' om met een onderzoeksvraag te komen die behapbaar is. Secties 1 en 2 van deze </a:t>
            </a:r>
            <a:r>
              <a:rPr lang="nl-NL" sz="1200" dirty="0" err="1">
                <a:latin typeface="Arial Unicode MS"/>
                <a:cs typeface="Arial Unicode MS"/>
              </a:rPr>
              <a:t>toolkit</a:t>
            </a:r>
            <a:r>
              <a:rPr lang="nl-NL" sz="1200" dirty="0">
                <a:latin typeface="Arial Unicode MS"/>
                <a:cs typeface="Arial Unicode MS"/>
              </a:rPr>
              <a:t> geven u voorbeelden van T-SEDA-codes, observatietechnieken en sjablonen: het is de moeite waard om deze te bekijken terwijl u uw aanvraag plant. Je kunt ook deze video's bekijken: 
</a:t>
            </a:r>
            <a:endParaRPr lang="en-GB" sz="1200" b="1" u="sng" dirty="0">
              <a:solidFill>
                <a:srgbClr val="0000FF"/>
              </a:solidFill>
              <a:latin typeface="Arial Unicode MS"/>
              <a:cs typeface="Arial Unicode MS"/>
              <a:hlinkClick r:id="rId2"/>
            </a:endParaRPr>
          </a:p>
          <a:p>
            <a:pPr marL="585788" marR="95250" algn="just">
              <a:lnSpc>
                <a:spcPct val="121000"/>
              </a:lnSpc>
              <a:spcBef>
                <a:spcPts val="290"/>
              </a:spcBef>
            </a:pPr>
            <a:r>
              <a:rPr lang="nl-NL" sz="1200" b="1" u="sng" dirty="0">
                <a:solidFill>
                  <a:srgbClr val="0000FF"/>
                </a:solidFill>
                <a:latin typeface="Arial"/>
                <a:cs typeface="Arial"/>
                <a:hlinkClick r:id="rId3"/>
              </a:rPr>
              <a:t>Video 7: Je reflectiecyclus voltooien</a:t>
            </a:r>
            <a:endParaRPr lang="nl-NL" sz="1200" b="1" u="sng" dirty="0">
              <a:solidFill>
                <a:srgbClr val="0000FF"/>
              </a:solidFill>
              <a:latin typeface="Arial"/>
              <a:cs typeface="Arial"/>
            </a:endParaRPr>
          </a:p>
          <a:p>
            <a:pPr marL="585788" marR="95250" algn="just">
              <a:lnSpc>
                <a:spcPct val="121000"/>
              </a:lnSpc>
              <a:spcBef>
                <a:spcPts val="290"/>
              </a:spcBef>
            </a:pPr>
            <a:endParaRPr sz="1200" dirty="0">
              <a:latin typeface="Arial Unicode MS"/>
              <a:cs typeface="Arial Unicode MS"/>
            </a:endParaRPr>
          </a:p>
        </p:txBody>
      </p:sp>
      <p:sp>
        <p:nvSpPr>
          <p:cNvPr id="9" name="object 9"/>
          <p:cNvSpPr/>
          <p:nvPr/>
        </p:nvSpPr>
        <p:spPr>
          <a:xfrm>
            <a:off x="774700" y="5478661"/>
            <a:ext cx="417188" cy="417193"/>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7771772" y="474347"/>
            <a:ext cx="2680328" cy="1021078"/>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5576449" y="1955681"/>
            <a:ext cx="4809490" cy="5343525"/>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endParaRPr dirty="0"/>
          </a:p>
        </p:txBody>
      </p:sp>
      <p:sp>
        <p:nvSpPr>
          <p:cNvPr id="14" name="object 14"/>
          <p:cNvSpPr/>
          <p:nvPr/>
        </p:nvSpPr>
        <p:spPr>
          <a:xfrm>
            <a:off x="5408515" y="1968502"/>
            <a:ext cx="5124206" cy="4801452"/>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dirty="0"/>
          </a:p>
        </p:txBody>
      </p:sp>
      <p:sp>
        <p:nvSpPr>
          <p:cNvPr id="15" name="object 15"/>
          <p:cNvSpPr txBox="1"/>
          <p:nvPr/>
        </p:nvSpPr>
        <p:spPr>
          <a:xfrm>
            <a:off x="5465740" y="2021740"/>
            <a:ext cx="5066981" cy="1096519"/>
          </a:xfrm>
          <a:prstGeom prst="rect">
            <a:avLst/>
          </a:prstGeom>
        </p:spPr>
        <p:txBody>
          <a:bodyPr vert="horz" wrap="square" lIns="0" tIns="0" rIns="0" bIns="0" rtlCol="0">
            <a:spAutoFit/>
          </a:bodyPr>
          <a:lstStyle/>
          <a:p>
            <a:pPr marL="12700" marR="5080" algn="just">
              <a:lnSpc>
                <a:spcPct val="121100"/>
              </a:lnSpc>
            </a:pPr>
            <a:r>
              <a:rPr lang="nl-NL" sz="1200" dirty="0">
                <a:latin typeface="Arial Unicode MS"/>
                <a:cs typeface="Arial Unicode MS"/>
              </a:rPr>
              <a:t>De volgende pagina's bieden richtlijnen voor verschillende manieren om een onderzoeksvraag te genereren, en het is goed om te onthouden dat er niet één juiste manier is om dit te doen. Er zijn echter enkele principes om in gedachten te houden bij het bedenken van een onderzoeksvraag:
</a:t>
            </a:r>
            <a:endParaRPr sz="1200" dirty="0">
              <a:latin typeface="Arial Unicode MS"/>
              <a:cs typeface="Arial Unicode MS"/>
            </a:endParaRPr>
          </a:p>
        </p:txBody>
      </p:sp>
      <p:sp>
        <p:nvSpPr>
          <p:cNvPr id="17" name="object 17"/>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20</a:t>
            </a:r>
            <a:endParaRPr sz="1000">
              <a:latin typeface="Arial"/>
              <a:cs typeface="Arial"/>
            </a:endParaRPr>
          </a:p>
        </p:txBody>
      </p:sp>
      <p:sp>
        <p:nvSpPr>
          <p:cNvPr id="16" name="object 16"/>
          <p:cNvSpPr txBox="1"/>
          <p:nvPr/>
        </p:nvSpPr>
        <p:spPr>
          <a:xfrm>
            <a:off x="5674747" y="3032594"/>
            <a:ext cx="4821901" cy="3960893"/>
          </a:xfrm>
          <a:prstGeom prst="rect">
            <a:avLst/>
          </a:prstGeom>
        </p:spPr>
        <p:txBody>
          <a:bodyPr vert="horz" wrap="square" lIns="0" tIns="0" rIns="0" bIns="0" rtlCol="0">
            <a:spAutoFit/>
          </a:bodyPr>
          <a:lstStyle/>
          <a:p>
            <a:pPr marL="184150" marR="434975" indent="-171450">
              <a:lnSpc>
                <a:spcPct val="120000"/>
              </a:lnSpc>
              <a:buSzPct val="83333"/>
              <a:buFont typeface="Arial" panose="020B0604020202020204" pitchFamily="34" charset="0"/>
              <a:buChar char="•"/>
              <a:tabLst>
                <a:tab pos="100330" algn="l"/>
              </a:tabLst>
            </a:pPr>
            <a:r>
              <a:rPr lang="nl-NL" sz="1200" dirty="0">
                <a:latin typeface="Arial" panose="020B0604020202020204" pitchFamily="34" charset="0"/>
                <a:cs typeface="Arial" panose="020B0604020202020204" pitchFamily="34" charset="0"/>
              </a:rPr>
              <a:t>Het moet gebaseerd zijn op een echt probleem dat je in je klas hebt opgemerkt, zodat het onderzoek zinvol voor je is
Het bespreken van je gedachten met andere collega's kan je echt helpen om een vraag te bedenken - je kunt je bijvoorbeeld realiseren dat alle leraren in je team hetzelfde probleem hebben opgemerkt
Het moet voor jou behapbaar zijn in je klas (op basis van de tijd die je hebt en of er andere volwassenen zijn om te helpen, bijvoorbeeld)
Het moet leiden tot het begrijpen van de praktijk, het ondernemen van een actie, het uitproberen van iets en/of het verbeteren van een onderwijs/leersituatie</a:t>
            </a:r>
            <a:endParaRPr sz="1200" dirty="0">
              <a:latin typeface="Arial" panose="020B0604020202020204" pitchFamily="34" charset="0"/>
              <a:cs typeface="Arial" panose="020B0604020202020204" pitchFamily="34" charset="0"/>
            </a:endParaRPr>
          </a:p>
          <a:p>
            <a:pPr marL="184150" marR="5080" indent="-171450">
              <a:lnSpc>
                <a:spcPct val="120800"/>
              </a:lnSpc>
              <a:spcBef>
                <a:spcPts val="805"/>
              </a:spcBef>
              <a:buSzPct val="83333"/>
              <a:buFont typeface="Arial" panose="020B0604020202020204" pitchFamily="34" charset="0"/>
              <a:buChar char="•"/>
              <a:tabLst>
                <a:tab pos="100330" algn="l"/>
              </a:tabLst>
            </a:pPr>
            <a:r>
              <a:rPr lang="nl-NL" sz="1200" dirty="0">
                <a:latin typeface="Arial" panose="020B0604020202020204" pitchFamily="34" charset="0"/>
                <a:cs typeface="Arial" panose="020B0604020202020204" pitchFamily="34" charset="0"/>
              </a:rPr>
              <a:t>Het mag niet leiden tot een simpel 'ja' of 'nee' antwoord. Goede onderzoeksvragen beginnen met woorden als 'Hoe...?'; 'Wat gebeurt er als...?'. Ze staan echt open voor verschillende antwoorden die naar voren komen
</a:t>
            </a:r>
            <a:endParaRPr sz="1200" dirty="0">
              <a:latin typeface="Arial" panose="020B0604020202020204" pitchFamily="34" charset="0"/>
              <a:cs typeface="Arial" panose="020B0604020202020204" pitchFamily="34" charset="0"/>
            </a:endParaRPr>
          </a:p>
        </p:txBody>
      </p:sp>
      <p:sp>
        <p:nvSpPr>
          <p:cNvPr id="18" name="TextBox 17"/>
          <p:cNvSpPr txBox="1"/>
          <p:nvPr/>
        </p:nvSpPr>
        <p:spPr>
          <a:xfrm>
            <a:off x="8547100" y="707340"/>
            <a:ext cx="1716792" cy="584775"/>
          </a:xfrm>
          <a:prstGeom prst="rect">
            <a:avLst/>
          </a:prstGeom>
          <a:solidFill>
            <a:srgbClr val="E26B68"/>
          </a:solidFill>
        </p:spPr>
        <p:txBody>
          <a:bodyPr wrap="square" rtlCol="0">
            <a:spAutoFit/>
          </a:bodyPr>
          <a:lstStyle/>
          <a:p>
            <a:r>
              <a:rPr lang="en-GB" sz="1600" dirty="0">
                <a:solidFill>
                  <a:schemeClr val="bg1"/>
                </a:solidFill>
              </a:rPr>
              <a:t>Focus </a:t>
            </a:r>
            <a:r>
              <a:rPr lang="en-GB" sz="1600" dirty="0" err="1">
                <a:solidFill>
                  <a:schemeClr val="bg1"/>
                </a:solidFill>
              </a:rPr>
              <a:t>en</a:t>
            </a:r>
            <a:r>
              <a:rPr lang="en-GB" sz="1600" dirty="0">
                <a:solidFill>
                  <a:schemeClr val="bg1"/>
                </a:solidFill>
              </a:rPr>
              <a:t> </a:t>
            </a:r>
            <a:r>
              <a:rPr lang="en-GB" sz="1600" dirty="0" err="1">
                <a:solidFill>
                  <a:schemeClr val="bg1"/>
                </a:solidFill>
              </a:rPr>
              <a:t>onderzoeksvragen</a:t>
            </a:r>
            <a:endParaRPr lang="en-GB" sz="16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3</a:t>
            </a:fld>
            <a:endParaRPr sz="1000">
              <a:latin typeface="Arial"/>
              <a:cs typeface="Arial"/>
            </a:endParaRPr>
          </a:p>
        </p:txBody>
      </p:sp>
      <p:sp>
        <p:nvSpPr>
          <p:cNvPr id="2" name="object 2"/>
          <p:cNvSpPr txBox="1"/>
          <p:nvPr/>
        </p:nvSpPr>
        <p:spPr>
          <a:xfrm>
            <a:off x="421498" y="504825"/>
            <a:ext cx="9727565" cy="6432851"/>
          </a:xfrm>
          <a:prstGeom prst="rect">
            <a:avLst/>
          </a:prstGeom>
        </p:spPr>
        <p:txBody>
          <a:bodyPr vert="horz" wrap="square" lIns="0" tIns="0" rIns="0" bIns="0" rtlCol="0">
            <a:spAutoFit/>
          </a:bodyPr>
          <a:lstStyle/>
          <a:p>
            <a:pPr marL="159385" algn="ctr">
              <a:lnSpc>
                <a:spcPct val="100000"/>
              </a:lnSpc>
            </a:pPr>
            <a:r>
              <a:rPr lang="nl-NL" sz="1400" kern="0" dirty="0">
                <a:solidFill>
                  <a:srgbClr val="1A616F"/>
                </a:solidFill>
                <a:latin typeface="Arial"/>
                <a:cs typeface="Arial"/>
              </a:rPr>
              <a:t>Het T-SEDA Collectief</a:t>
            </a:r>
          </a:p>
          <a:p>
            <a:pPr marL="159385">
              <a:lnSpc>
                <a:spcPct val="100000"/>
              </a:lnSpc>
            </a:pPr>
            <a:r>
              <a:rPr lang="nl-NL" sz="1400" kern="0" dirty="0">
                <a:solidFill>
                  <a:srgbClr val="1A616F"/>
                </a:solidFill>
                <a:latin typeface="Arial"/>
                <a:cs typeface="Arial"/>
              </a:rPr>
              <a:t>
</a:t>
            </a:r>
            <a:r>
              <a:rPr lang="nl-NL" sz="1200" kern="0" dirty="0">
                <a:latin typeface="Arial"/>
                <a:cs typeface="Arial"/>
              </a:rPr>
              <a:t>De ontwikkeling van T-SEDA is een teaminspanning geweest, waaronder: Ruth Kershner, Sara Hennessy, Elisa Calcagni, Farah Ahmed, Victoria Cook, Laura Kerslake, Lisa Lee en Maria Vrikki van de Faculteit Onderwijs van de Universiteit van Cambridge, en Nube Estrada en Flora Hernández van de Nationale Autonome Universiteit van Mexico. We zijn de vele collega's die de afgelopen jaren op de een of andere manier hebben bijgedragen aan de ontwikkeling van T-SEDA erg dankbaar. Dit omvat degenen die hebben geholpen met vertalen in het Spaans, Chinees, Frans, Arabisch, Italiaans, Japans en Hebreeuws en Nederlands (Ana Laura </a:t>
            </a:r>
            <a:r>
              <a:rPr lang="nl-NL" sz="1200" kern="0" dirty="0" err="1">
                <a:latin typeface="Arial"/>
                <a:cs typeface="Arial"/>
              </a:rPr>
              <a:t>Trigo</a:t>
            </a:r>
            <a:r>
              <a:rPr lang="nl-NL" sz="1200" kern="0" dirty="0">
                <a:latin typeface="Arial"/>
                <a:cs typeface="Arial"/>
              </a:rPr>
              <a:t> </a:t>
            </a:r>
            <a:r>
              <a:rPr lang="nl-NL" sz="1200" kern="0" dirty="0" err="1">
                <a:latin typeface="Arial"/>
                <a:cs typeface="Arial"/>
              </a:rPr>
              <a:t>Clapés</a:t>
            </a:r>
            <a:r>
              <a:rPr lang="nl-NL" sz="1200" kern="0" dirty="0">
                <a:latin typeface="Arial"/>
                <a:cs typeface="Arial"/>
              </a:rPr>
              <a:t>, Elisa de Padua, Elisa </a:t>
            </a:r>
            <a:r>
              <a:rPr lang="nl-NL" sz="1200" kern="0" dirty="0" err="1">
                <a:latin typeface="Arial"/>
                <a:cs typeface="Arial"/>
              </a:rPr>
              <a:t>Izquierdo</a:t>
            </a:r>
            <a:r>
              <a:rPr lang="nl-NL" sz="1200" kern="0" dirty="0">
                <a:latin typeface="Arial"/>
                <a:cs typeface="Arial"/>
              </a:rPr>
              <a:t>, </a:t>
            </a:r>
            <a:r>
              <a:rPr lang="nl-NL" sz="1200" kern="0" dirty="0" err="1">
                <a:latin typeface="Arial"/>
                <a:cs typeface="Arial"/>
              </a:rPr>
              <a:t>Qian</a:t>
            </a:r>
            <a:r>
              <a:rPr lang="nl-NL" sz="1200" kern="0" dirty="0">
                <a:latin typeface="Arial"/>
                <a:cs typeface="Arial"/>
              </a:rPr>
              <a:t> </a:t>
            </a:r>
            <a:r>
              <a:rPr lang="nl-NL" sz="1200" kern="0" dirty="0" err="1">
                <a:latin typeface="Arial"/>
                <a:cs typeface="Arial"/>
              </a:rPr>
              <a:t>Liu</a:t>
            </a:r>
            <a:r>
              <a:rPr lang="nl-NL" sz="1200" kern="0" dirty="0">
                <a:latin typeface="Arial"/>
                <a:cs typeface="Arial"/>
              </a:rPr>
              <a:t>, </a:t>
            </a:r>
            <a:r>
              <a:rPr lang="nl-NL" sz="1200" kern="0" dirty="0" err="1">
                <a:latin typeface="Arial"/>
                <a:cs typeface="Arial"/>
              </a:rPr>
              <a:t>Yun</a:t>
            </a:r>
            <a:r>
              <a:rPr lang="nl-NL" sz="1200" kern="0" dirty="0">
                <a:latin typeface="Arial"/>
                <a:cs typeface="Arial"/>
              </a:rPr>
              <a:t> Long, </a:t>
            </a:r>
            <a:r>
              <a:rPr lang="nl-NL" sz="1200" kern="0" dirty="0" err="1">
                <a:latin typeface="Arial"/>
                <a:cs typeface="Arial"/>
              </a:rPr>
              <a:t>Ji</a:t>
            </a:r>
            <a:r>
              <a:rPr lang="nl-NL" sz="1200" kern="0" dirty="0">
                <a:latin typeface="Arial"/>
                <a:cs typeface="Arial"/>
              </a:rPr>
              <a:t> </a:t>
            </a:r>
            <a:r>
              <a:rPr lang="nl-NL" sz="1200" kern="0" dirty="0" err="1">
                <a:latin typeface="Arial"/>
                <a:cs typeface="Arial"/>
              </a:rPr>
              <a:t>Ying</a:t>
            </a:r>
            <a:r>
              <a:rPr lang="nl-NL" sz="1200" kern="0" dirty="0">
                <a:latin typeface="Arial"/>
                <a:cs typeface="Arial"/>
              </a:rPr>
              <a:t>, </a:t>
            </a:r>
            <a:r>
              <a:rPr lang="nl-NL" sz="1200" kern="0" dirty="0" err="1">
                <a:latin typeface="Arial"/>
                <a:cs typeface="Arial"/>
              </a:rPr>
              <a:t>Chih</a:t>
            </a:r>
            <a:r>
              <a:rPr lang="nl-NL" sz="1200" kern="0" dirty="0">
                <a:latin typeface="Arial"/>
                <a:cs typeface="Arial"/>
              </a:rPr>
              <a:t> </a:t>
            </a:r>
            <a:r>
              <a:rPr lang="nl-NL" sz="1200" kern="0" dirty="0" err="1">
                <a:latin typeface="Arial"/>
                <a:cs typeface="Arial"/>
              </a:rPr>
              <a:t>Ching</a:t>
            </a:r>
            <a:r>
              <a:rPr lang="nl-NL" sz="1200" kern="0" dirty="0">
                <a:latin typeface="Arial"/>
                <a:cs typeface="Arial"/>
              </a:rPr>
              <a:t> </a:t>
            </a:r>
            <a:r>
              <a:rPr lang="nl-NL" sz="1200" kern="0" dirty="0" err="1">
                <a:latin typeface="Arial"/>
                <a:cs typeface="Arial"/>
              </a:rPr>
              <a:t>Chang</a:t>
            </a:r>
            <a:r>
              <a:rPr lang="nl-NL" sz="1200" kern="0" dirty="0">
                <a:latin typeface="Arial"/>
                <a:cs typeface="Arial"/>
              </a:rPr>
              <a:t>, Delphine </a:t>
            </a:r>
            <a:r>
              <a:rPr lang="nl-NL" sz="1200" kern="0" dirty="0" err="1">
                <a:latin typeface="Arial"/>
                <a:cs typeface="Arial"/>
              </a:rPr>
              <a:t>Cestonaro</a:t>
            </a:r>
            <a:r>
              <a:rPr lang="nl-NL" sz="1200" kern="0" dirty="0">
                <a:latin typeface="Arial"/>
                <a:cs typeface="Arial"/>
              </a:rPr>
              <a:t>, </a:t>
            </a:r>
            <a:r>
              <a:rPr lang="nl-NL" sz="1200" kern="0" dirty="0" err="1">
                <a:latin typeface="Arial"/>
                <a:cs typeface="Arial"/>
              </a:rPr>
              <a:t>Benzi</a:t>
            </a:r>
            <a:r>
              <a:rPr lang="nl-NL" sz="1200" kern="0" dirty="0">
                <a:latin typeface="Arial"/>
                <a:cs typeface="Arial"/>
              </a:rPr>
              <a:t> </a:t>
            </a:r>
            <a:r>
              <a:rPr lang="nl-NL" sz="1200" kern="0" dirty="0" err="1">
                <a:latin typeface="Arial"/>
                <a:cs typeface="Arial"/>
              </a:rPr>
              <a:t>Slakmon</a:t>
            </a:r>
            <a:r>
              <a:rPr lang="nl-NL" sz="1200" kern="0" dirty="0">
                <a:latin typeface="Arial"/>
                <a:cs typeface="Arial"/>
              </a:rPr>
              <a:t>, </a:t>
            </a:r>
            <a:r>
              <a:rPr lang="en-GB" sz="1200" kern="0" dirty="0" err="1">
                <a:latin typeface="Arial Unicode MS"/>
                <a:cs typeface="Arial Unicode MS"/>
              </a:rPr>
              <a:t>Orianne</a:t>
            </a:r>
            <a:r>
              <a:rPr lang="en-GB" sz="1200" kern="0" dirty="0">
                <a:latin typeface="Arial Unicode MS"/>
                <a:cs typeface="Arial Unicode MS"/>
              </a:rPr>
              <a:t> </a:t>
            </a:r>
            <a:r>
              <a:rPr lang="en-GB" sz="1200" kern="0" dirty="0" err="1">
                <a:latin typeface="Arial Unicode MS"/>
                <a:cs typeface="Arial Unicode MS"/>
              </a:rPr>
              <a:t>Monashe</a:t>
            </a:r>
            <a:r>
              <a:rPr lang="en-GB" sz="1200" kern="0" dirty="0">
                <a:latin typeface="Arial Unicode MS"/>
                <a:cs typeface="Arial Unicode MS"/>
              </a:rPr>
              <a:t>, </a:t>
            </a:r>
            <a:r>
              <a:rPr lang="en-GB" sz="1200" b="0" i="0" u="none" strike="noStrike" dirty="0" err="1">
                <a:effectLst/>
                <a:latin typeface="Arial Unicode MS" panose="020B0604020202020204" pitchFamily="34" charset="-128"/>
                <a:ea typeface="Arial Unicode MS" panose="020B0604020202020204" pitchFamily="34" charset="-128"/>
                <a:cs typeface="Arial Unicode MS" panose="020B0604020202020204" pitchFamily="34" charset="-128"/>
              </a:rPr>
              <a:t>Haydeé</a:t>
            </a:r>
            <a:r>
              <a:rPr lang="en-GB" sz="1200" kern="0" dirty="0">
                <a:latin typeface="Arial Unicode MS"/>
                <a:cs typeface="Arial Unicode MS"/>
              </a:rPr>
              <a:t> Ceballos, </a:t>
            </a:r>
            <a:r>
              <a:rPr lang="nl-NL" sz="1200" kern="0" dirty="0">
                <a:latin typeface="Arial"/>
                <a:cs typeface="Arial"/>
              </a:rPr>
              <a:t>Keiko Aramaki, Tomonori Ichiyanagi, Ayano Ikeda, Kaori Kanai, Naomi Kagawa, Kiyomi Shijo, Lu Xiaoyun, Arwa Al Qassim, Chiara Piccini, Patricia Brooks, </a:t>
            </a:r>
            <a:r>
              <a:rPr lang="nb-NO" sz="1200" b="0" i="0" strike="noStrike" cap="none" spc="0" baseline="0" dirty="0">
                <a:solidFill>
                  <a:srgbClr val="000000"/>
                </a:solidFill>
                <a:effectLst/>
                <a:latin typeface="Arial Unicode MS"/>
                <a:ea typeface="Arial Unicode MS"/>
                <a:cs typeface="Arial Unicode MS"/>
              </a:rPr>
              <a:t>Ingvill Rasmussen, </a:t>
            </a:r>
            <a:r>
              <a:rPr lang="nb-NO" sz="1200" b="0" i="0" strike="noStrike" cap="none" spc="0" baseline="0" dirty="0" err="1">
                <a:solidFill>
                  <a:srgbClr val="000000"/>
                </a:solidFill>
                <a:effectLst/>
                <a:latin typeface="Arial Unicode MS"/>
                <a:ea typeface="Arial Unicode MS"/>
                <a:cs typeface="Arial Unicode MS"/>
              </a:rPr>
              <a:t>Leonie</a:t>
            </a:r>
            <a:r>
              <a:rPr lang="nb-NO" sz="1200" b="0" i="0" strike="noStrike" cap="none" spc="0" baseline="0" dirty="0">
                <a:solidFill>
                  <a:srgbClr val="000000"/>
                </a:solidFill>
                <a:effectLst/>
                <a:latin typeface="Arial Unicode MS"/>
                <a:ea typeface="Arial Unicode MS"/>
                <a:cs typeface="Arial Unicode MS"/>
              </a:rPr>
              <a:t> Johann, </a:t>
            </a:r>
            <a:r>
              <a:rPr lang="nb-NO" sz="1200" b="0" i="0" strike="noStrike" cap="none" spc="0" baseline="0" dirty="0" err="1">
                <a:solidFill>
                  <a:srgbClr val="000000"/>
                </a:solidFill>
                <a:effectLst/>
                <a:latin typeface="Arial Unicode MS"/>
                <a:ea typeface="Arial Unicode MS"/>
                <a:cs typeface="Arial Unicode MS"/>
              </a:rPr>
              <a:t>Luwei</a:t>
            </a:r>
            <a:r>
              <a:rPr lang="nb-NO" sz="1200" b="0" i="0" strike="noStrike" cap="none" spc="0" baseline="0" dirty="0">
                <a:solidFill>
                  <a:srgbClr val="000000"/>
                </a:solidFill>
                <a:effectLst/>
                <a:latin typeface="Arial Unicode MS"/>
                <a:ea typeface="Arial Unicode MS"/>
                <a:cs typeface="Arial Unicode MS"/>
              </a:rPr>
              <a:t> Bai</a:t>
            </a:r>
            <a:r>
              <a:rPr lang="nl-NL" sz="1200" kern="0" dirty="0">
                <a:latin typeface="Arial"/>
                <a:cs typeface="Arial"/>
              </a:rPr>
              <a:t>).</a:t>
            </a:r>
            <a:endParaRPr lang="nl-NL" sz="1400" kern="0" dirty="0">
              <a:solidFill>
                <a:srgbClr val="1A616F"/>
              </a:solidFill>
              <a:latin typeface="Arial"/>
              <a:cs typeface="Arial"/>
            </a:endParaRPr>
          </a:p>
          <a:p>
            <a:pPr marL="159385">
              <a:lnSpc>
                <a:spcPct val="100000"/>
              </a:lnSpc>
            </a:pPr>
            <a:endParaRPr lang="en-GB" sz="1400" kern="0" dirty="0">
              <a:solidFill>
                <a:srgbClr val="1A616F"/>
              </a:solidFill>
              <a:latin typeface="Arial"/>
              <a:cs typeface="Arial"/>
            </a:endParaRPr>
          </a:p>
          <a:p>
            <a:pPr marL="125095" algn="ctr">
              <a:lnSpc>
                <a:spcPct val="100000"/>
              </a:lnSpc>
            </a:pPr>
            <a:r>
              <a:rPr lang="nl-NL" sz="1200" kern="0" dirty="0">
                <a:solidFill>
                  <a:srgbClr val="1A616F"/>
                </a:solidFill>
                <a:latin typeface="Arial"/>
                <a:cs typeface="Arial"/>
              </a:rPr>
              <a:t>Dankbetuigingen</a:t>
            </a:r>
          </a:p>
          <a:p>
            <a:pPr marL="125095">
              <a:lnSpc>
                <a:spcPct val="100000"/>
              </a:lnSpc>
            </a:pPr>
            <a:r>
              <a:rPr lang="nl-NL" sz="1200" kern="0" dirty="0">
                <a:solidFill>
                  <a:srgbClr val="1A616F"/>
                </a:solidFill>
                <a:latin typeface="Arial"/>
                <a:cs typeface="Arial"/>
              </a:rPr>
              <a:t>
</a:t>
            </a:r>
            <a:r>
              <a:rPr lang="nl-NL" sz="1200" kern="0" dirty="0">
                <a:latin typeface="Arial"/>
                <a:cs typeface="Arial"/>
              </a:rPr>
              <a:t>Het oorspronkelijke werk aan T-SEDA (en zijn voorloper SEDA) werd ondersteund door de British Academy (International Partnership and Mobility Scheme) via het 3-jarige project getiteld "A Tool for Analysing Dialogic  Interactions in Classrooms" (2013-2015), geleid door Sara Hennessy en Sylvia Rojas-Drummond aan de Universiteit van Cambridge, VK, en de Nationale Autonome Universiteit van Mexico: </a:t>
            </a:r>
            <a:r>
              <a:rPr lang="nl-NL" sz="1200" kern="0" dirty="0">
                <a:solidFill>
                  <a:srgbClr val="1A616F"/>
                </a:solidFill>
                <a:latin typeface="Arial"/>
                <a:cs typeface="Arial"/>
                <a:hlinkClick r:id="rId3"/>
              </a:rPr>
              <a:t>http://tinyurl.com/BAdialogue</a:t>
            </a:r>
            <a:r>
              <a:rPr lang="nl-NL" sz="1200" kern="0" dirty="0">
                <a:solidFill>
                  <a:srgbClr val="1A616F"/>
                </a:solidFill>
                <a:latin typeface="Arial"/>
                <a:cs typeface="Arial"/>
              </a:rPr>
              <a:t>. </a:t>
            </a:r>
            <a:r>
              <a:rPr lang="nl-NL" sz="1200" kern="0" dirty="0">
                <a:latin typeface="Arial"/>
                <a:cs typeface="Arial"/>
              </a:rPr>
              <a:t>Het Mexicaanse werk werd ondersteund door de </a:t>
            </a:r>
            <a:r>
              <a:rPr lang="nl-NL" sz="1200" kern="0" dirty="0" err="1">
                <a:latin typeface="Arial"/>
                <a:cs typeface="Arial"/>
              </a:rPr>
              <a:t>Dirección</a:t>
            </a:r>
            <a:r>
              <a:rPr lang="nl-NL" sz="1200" kern="0" dirty="0">
                <a:latin typeface="Arial"/>
                <a:cs typeface="Arial"/>
              </a:rPr>
              <a:t> General de </a:t>
            </a:r>
            <a:r>
              <a:rPr lang="nl-NL" sz="1200" kern="0" dirty="0" err="1">
                <a:latin typeface="Arial"/>
                <a:cs typeface="Arial"/>
              </a:rPr>
              <a:t>Asuntos</a:t>
            </a:r>
            <a:r>
              <a:rPr lang="nl-NL" sz="1200" kern="0" dirty="0">
                <a:latin typeface="Arial"/>
                <a:cs typeface="Arial"/>
              </a:rPr>
              <a:t> del Personal </a:t>
            </a:r>
            <a:r>
              <a:rPr lang="nl-NL" sz="1200" kern="0" dirty="0" err="1">
                <a:latin typeface="Arial"/>
                <a:cs typeface="Arial"/>
              </a:rPr>
              <a:t>Académico</a:t>
            </a:r>
            <a:r>
              <a:rPr lang="nl-NL" sz="1200" kern="0" dirty="0">
                <a:latin typeface="Arial"/>
                <a:cs typeface="Arial"/>
              </a:rPr>
              <a:t> van de Nationale Autonome Universiteit van Mexico (DGAPA-UNAM) (PAPIIT-projectnummer: IN303313 en PAPIME-nummer: PE305814). We waarderen de steun van de Economic  and  Social Research Council (RES063270081; RES000230825), sponsor van het grootste deel van het eerdere werk van het Britse team op dit gebied. Ons meest recente ESRC-project (ES/M007103/1) getiteld 'Classroom </a:t>
            </a:r>
            <a:r>
              <a:rPr lang="nl-NL" sz="1200" kern="0" dirty="0" err="1">
                <a:latin typeface="Arial"/>
                <a:cs typeface="Arial"/>
              </a:rPr>
              <a:t>Dialogue</a:t>
            </a:r>
            <a:r>
              <a:rPr lang="nl-NL" sz="1200" kern="0" dirty="0">
                <a:latin typeface="Arial"/>
                <a:cs typeface="Arial"/>
              </a:rPr>
              <a:t>: Does </a:t>
            </a:r>
            <a:r>
              <a:rPr lang="nl-NL" sz="1200" kern="0" dirty="0" err="1">
                <a:latin typeface="Arial"/>
                <a:cs typeface="Arial"/>
              </a:rPr>
              <a:t>it</a:t>
            </a:r>
            <a:r>
              <a:rPr lang="nl-NL" sz="1200" kern="0" dirty="0">
                <a:latin typeface="Arial"/>
                <a:cs typeface="Arial"/>
              </a:rPr>
              <a:t> Make a </a:t>
            </a:r>
            <a:r>
              <a:rPr lang="nl-NL" sz="1200" kern="0" dirty="0" err="1">
                <a:latin typeface="Arial"/>
                <a:cs typeface="Arial"/>
              </a:rPr>
              <a:t>Difference</a:t>
            </a:r>
            <a:r>
              <a:rPr lang="nl-NL" sz="1200" kern="0" dirty="0">
                <a:latin typeface="Arial"/>
                <a:cs typeface="Arial"/>
              </a:rPr>
              <a:t> </a:t>
            </a:r>
            <a:r>
              <a:rPr lang="nl-NL" sz="1200" kern="0" dirty="0" err="1">
                <a:latin typeface="Arial"/>
                <a:cs typeface="Arial"/>
              </a:rPr>
              <a:t>for</a:t>
            </a:r>
            <a:r>
              <a:rPr lang="nl-NL" sz="1200" kern="0" dirty="0">
                <a:latin typeface="Arial"/>
                <a:cs typeface="Arial"/>
              </a:rPr>
              <a:t> Student Learning?' (Christine </a:t>
            </a:r>
            <a:r>
              <a:rPr lang="nl-NL" sz="1200" kern="0" dirty="0" err="1">
                <a:latin typeface="Arial"/>
                <a:cs typeface="Arial"/>
              </a:rPr>
              <a:t>Howe</a:t>
            </a:r>
            <a:r>
              <a:rPr lang="nl-NL" sz="1200" kern="0" dirty="0">
                <a:latin typeface="Arial"/>
                <a:cs typeface="Arial"/>
              </a:rPr>
              <a:t>, Sara Hennessy, Neil </a:t>
            </a:r>
            <a:r>
              <a:rPr lang="nl-NL" sz="1200" kern="0" dirty="0" err="1">
                <a:latin typeface="Arial"/>
                <a:cs typeface="Arial"/>
              </a:rPr>
              <a:t>Mercer</a:t>
            </a:r>
            <a:r>
              <a:rPr lang="nl-NL" sz="1200" kern="0" dirty="0">
                <a:latin typeface="Arial"/>
                <a:cs typeface="Arial"/>
              </a:rPr>
              <a:t>, Maria </a:t>
            </a:r>
            <a:r>
              <a:rPr lang="nl-NL" sz="1200" kern="0" dirty="0" err="1">
                <a:latin typeface="Arial"/>
                <a:cs typeface="Arial"/>
              </a:rPr>
              <a:t>Vrikki</a:t>
            </a:r>
            <a:r>
              <a:rPr lang="nl-NL" sz="1200" kern="0" dirty="0">
                <a:latin typeface="Arial"/>
                <a:cs typeface="Arial"/>
              </a:rPr>
              <a:t> &amp;; Lisa </a:t>
            </a:r>
            <a:r>
              <a:rPr lang="nl-NL" sz="1200" kern="0" dirty="0" err="1">
                <a:latin typeface="Arial"/>
                <a:cs typeface="Arial"/>
              </a:rPr>
              <a:t>Wheatley</a:t>
            </a:r>
            <a:r>
              <a:rPr lang="nl-NL" sz="1200" kern="0" dirty="0">
                <a:latin typeface="Arial"/>
                <a:cs typeface="Arial"/>
              </a:rPr>
              <a:t>, 2015-17: </a:t>
            </a:r>
            <a:r>
              <a:rPr lang="nl-NL" sz="1200" kern="0" dirty="0">
                <a:solidFill>
                  <a:srgbClr val="1A616F"/>
                </a:solidFill>
                <a:latin typeface="Arial"/>
                <a:cs typeface="Arial"/>
                <a:hlinkClick r:id="rId4"/>
              </a:rPr>
              <a:t>http://tinyurl.com/ESRCdialogue</a:t>
            </a:r>
            <a:r>
              <a:rPr lang="nl-NL" sz="1200" kern="0" dirty="0">
                <a:solidFill>
                  <a:srgbClr val="1A616F"/>
                </a:solidFill>
                <a:latin typeface="Arial"/>
                <a:cs typeface="Arial"/>
              </a:rPr>
              <a:t>) </a:t>
            </a:r>
            <a:r>
              <a:rPr lang="nl-NL" sz="1200" kern="0" dirty="0">
                <a:latin typeface="Arial"/>
                <a:cs typeface="Arial"/>
              </a:rPr>
              <a:t>maakte gebruik van SEDA om CDAS te ontwikkelen, een nieuw 12-categorieënschema en beoordelingsschalen, en testte ze uitgebreid met een grote steekproef van 72 leraren van kinderen van 10-11 jaar. Statistische analyses van de relaties tussen dialogisch onderwijs en de prestaties en attitudes van studenten leverden de bevindingen op die deze versie van de </a:t>
            </a:r>
            <a:r>
              <a:rPr lang="nl-NL" sz="1200" kern="0" dirty="0" err="1">
                <a:latin typeface="Arial"/>
                <a:cs typeface="Arial"/>
              </a:rPr>
              <a:t>toolkit</a:t>
            </a:r>
            <a:r>
              <a:rPr lang="nl-NL" sz="1200" kern="0" dirty="0">
                <a:latin typeface="Arial"/>
                <a:cs typeface="Arial"/>
              </a:rPr>
              <a:t> hebben gevormd. Een ESRC Impact Acceleration-subsidie ondersteunde de verdere ontwikkeling van de </a:t>
            </a:r>
            <a:r>
              <a:rPr lang="nl-NL" sz="1200" kern="0" dirty="0" err="1">
                <a:latin typeface="Arial"/>
                <a:cs typeface="Arial"/>
              </a:rPr>
              <a:t>toolkit</a:t>
            </a:r>
            <a:r>
              <a:rPr lang="nl-NL" sz="1200" kern="0" dirty="0">
                <a:latin typeface="Arial"/>
                <a:cs typeface="Arial"/>
              </a:rPr>
              <a:t> en proeven in verschillende onderwijscontexten in zeven landen in 2018-19.</a:t>
            </a:r>
          </a:p>
          <a:p>
            <a:pPr marL="125095">
              <a:lnSpc>
                <a:spcPct val="100000"/>
              </a:lnSpc>
            </a:pPr>
            <a:r>
              <a:rPr lang="nl-NL" sz="1200" kern="0" dirty="0">
                <a:latin typeface="Arial"/>
                <a:cs typeface="Arial"/>
              </a:rPr>
              <a:t>
T-SEDA wordt wereldwijd gebruikt door beoefenaars van voorschoolse jaren tot hoger onderwijs. We bedanken alle facilitators, docenten en studenten die hebben deelgenomen aan ons onderzoek en testen in verschillende landen waaruit voorbeelden in deze </a:t>
            </a:r>
            <a:r>
              <a:rPr lang="nl-NL" sz="1200" kern="0" dirty="0" err="1">
                <a:latin typeface="Arial"/>
                <a:cs typeface="Arial"/>
              </a:rPr>
              <a:t>toolkit</a:t>
            </a:r>
            <a:r>
              <a:rPr lang="nl-NL" sz="1200" kern="0" dirty="0">
                <a:latin typeface="Arial"/>
                <a:cs typeface="Arial"/>
              </a:rPr>
              <a:t> zijn genomen met hun vriendelijke toestemming. Sommige namen zijn veranderd waar leraren anoniem wilden blijven. Foto's in de </a:t>
            </a:r>
            <a:r>
              <a:rPr lang="nl-NL" sz="1200" kern="0" dirty="0" err="1">
                <a:latin typeface="Arial"/>
                <a:cs typeface="Arial"/>
              </a:rPr>
              <a:t>toolkit</a:t>
            </a:r>
            <a:r>
              <a:rPr lang="nl-NL" sz="1200" kern="0" dirty="0">
                <a:latin typeface="Arial"/>
                <a:cs typeface="Arial"/>
              </a:rPr>
              <a:t> zijn afgeleid van onze onderzoeken; er zijn toestemmingen ontvangen om ze te gebruiken voor educatieve doeleinden.</a:t>
            </a:r>
            <a:r>
              <a:rPr lang="nl-NL" sz="1200" kern="0" dirty="0">
                <a:solidFill>
                  <a:srgbClr val="1A616F"/>
                </a:solidFill>
                <a:latin typeface="Arial"/>
                <a:cs typeface="Arial"/>
              </a:rPr>
              <a:t>
</a:t>
            </a:r>
            <a:endParaRPr sz="1200" kern="0" dirty="0">
              <a:latin typeface="Times New Roman"/>
              <a:cs typeface="Times New Roman"/>
            </a:endParaRPr>
          </a:p>
          <a:p>
            <a:pPr marL="92075" marR="835660">
              <a:lnSpc>
                <a:spcPct val="121700"/>
              </a:lnSpc>
            </a:pPr>
            <a:r>
              <a:rPr lang="nl-NL" sz="1200" b="1" kern="0" dirty="0">
                <a:latin typeface="Arial Unicode MS"/>
                <a:cs typeface="Arial Unicode MS"/>
              </a:rPr>
              <a:t>Om de T-SEDA </a:t>
            </a:r>
            <a:r>
              <a:rPr lang="nl-NL" sz="1200" b="1" kern="0" dirty="0" err="1">
                <a:latin typeface="Arial Unicode MS"/>
                <a:cs typeface="Arial Unicode MS"/>
              </a:rPr>
              <a:t>toolkit</a:t>
            </a:r>
            <a:r>
              <a:rPr lang="nl-NL" sz="1200" b="1" kern="0" dirty="0">
                <a:latin typeface="Arial Unicode MS"/>
                <a:cs typeface="Arial Unicode MS"/>
              </a:rPr>
              <a:t> te citeren: </a:t>
            </a:r>
            <a:r>
              <a:rPr sz="1200" kern="0" dirty="0">
                <a:solidFill>
                  <a:srgbClr val="201F1E"/>
                </a:solidFill>
                <a:latin typeface="Arial Unicode MS"/>
                <a:cs typeface="Arial Unicode MS"/>
              </a:rPr>
              <a:t>T-SEDA Collective (202</a:t>
            </a:r>
            <a:r>
              <a:rPr lang="en-GB" sz="1200" kern="0" dirty="0">
                <a:solidFill>
                  <a:srgbClr val="201F1E"/>
                </a:solidFill>
                <a:latin typeface="Arial Unicode MS"/>
                <a:cs typeface="Arial Unicode MS"/>
              </a:rPr>
              <a:t>3</a:t>
            </a:r>
            <a:r>
              <a:rPr sz="1200" kern="0" dirty="0">
                <a:solidFill>
                  <a:srgbClr val="201F1E"/>
                </a:solidFill>
                <a:latin typeface="Arial Unicode MS"/>
                <a:cs typeface="Arial Unicode MS"/>
              </a:rPr>
              <a:t>). </a:t>
            </a:r>
            <a:r>
              <a:rPr lang="en-GB" sz="1200" i="1" kern="0" dirty="0">
                <a:solidFill>
                  <a:srgbClr val="201F1E"/>
                </a:solidFill>
                <a:latin typeface="Arial"/>
                <a:cs typeface="Arial"/>
              </a:rPr>
              <a:t>Toolkit </a:t>
            </a:r>
            <a:r>
              <a:rPr sz="1200" i="1" kern="0" dirty="0">
                <a:solidFill>
                  <a:srgbClr val="201F1E"/>
                </a:solidFill>
                <a:latin typeface="Arial"/>
                <a:cs typeface="Arial"/>
              </a:rPr>
              <a:t>for </a:t>
            </a:r>
            <a:r>
              <a:rPr lang="en-GB" sz="1200" i="1" kern="0" dirty="0">
                <a:solidFill>
                  <a:srgbClr val="201F1E"/>
                </a:solidFill>
                <a:latin typeface="Arial"/>
                <a:cs typeface="Arial"/>
              </a:rPr>
              <a:t>Systematic </a:t>
            </a:r>
            <a:r>
              <a:rPr sz="1200" i="1" kern="0" dirty="0">
                <a:solidFill>
                  <a:srgbClr val="201F1E"/>
                </a:solidFill>
                <a:latin typeface="Arial"/>
                <a:cs typeface="Arial"/>
              </a:rPr>
              <a:t>Educational Dialogue Analysis (T-SEDA)</a:t>
            </a:r>
            <a:r>
              <a:rPr lang="en-GB" sz="1200" i="1" kern="0" dirty="0">
                <a:solidFill>
                  <a:srgbClr val="201F1E"/>
                </a:solidFill>
                <a:latin typeface="Arial"/>
                <a:cs typeface="Arial"/>
              </a:rPr>
              <a:t>: A resource for inquiry into practice.</a:t>
            </a:r>
            <a:r>
              <a:rPr sz="1200" i="1" kern="0" dirty="0">
                <a:solidFill>
                  <a:srgbClr val="201F1E"/>
                </a:solidFill>
                <a:latin typeface="Arial"/>
                <a:cs typeface="Arial"/>
              </a:rPr>
              <a:t> v.</a:t>
            </a:r>
            <a:r>
              <a:rPr lang="en-GB" sz="1200" i="1" kern="0" dirty="0">
                <a:solidFill>
                  <a:srgbClr val="201F1E"/>
                </a:solidFill>
                <a:latin typeface="Arial"/>
                <a:cs typeface="Arial"/>
              </a:rPr>
              <a:t>9. </a:t>
            </a:r>
            <a:r>
              <a:rPr sz="1200" kern="0" dirty="0">
                <a:solidFill>
                  <a:srgbClr val="201F1E"/>
                </a:solidFill>
                <a:latin typeface="Arial Unicode MS"/>
                <a:cs typeface="Arial Unicode MS"/>
              </a:rPr>
              <a:t>University of Cambridge. </a:t>
            </a:r>
            <a:r>
              <a:rPr lang="en-GB" sz="1200" u="sng" kern="0" dirty="0">
                <a:solidFill>
                  <a:srgbClr val="0000FF"/>
                </a:solidFill>
                <a:latin typeface="Arial Unicode MS"/>
                <a:cs typeface="Arial Unicode MS"/>
                <a:hlinkClick r:id="rId5"/>
              </a:rPr>
              <a:t>https://camtree.learnworlds.com/t-seda</a:t>
            </a:r>
            <a:r>
              <a:rPr sz="1200" kern="0" dirty="0">
                <a:latin typeface="Arial Unicode MS"/>
                <a:cs typeface="Arial Unicode MS"/>
                <a:hlinkClick r:id="rId5"/>
              </a:rPr>
              <a:t>.</a:t>
            </a:r>
            <a:endParaRPr sz="1200" kern="0" dirty="0">
              <a:latin typeface="Arial Unicode MS"/>
              <a:cs typeface="Arial Unicode M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3268355537"/>
              </p:ext>
            </p:extLst>
          </p:nvPr>
        </p:nvGraphicFramePr>
        <p:xfrm>
          <a:off x="850900" y="1683750"/>
          <a:ext cx="9144000" cy="5780879"/>
        </p:xfrm>
        <a:graphic>
          <a:graphicData uri="http://schemas.openxmlformats.org/drawingml/2006/table">
            <a:tbl>
              <a:tblPr>
                <a:tableStyleId>{5C22544A-7EE6-4342-B048-85BDC9FD1C3A}</a:tableStyleId>
              </a:tblPr>
              <a:tblGrid>
                <a:gridCol w="4412247">
                  <a:extLst>
                    <a:ext uri="{9D8B030D-6E8A-4147-A177-3AD203B41FA5}">
                      <a16:colId xmlns:a16="http://schemas.microsoft.com/office/drawing/2014/main" val="3254048369"/>
                    </a:ext>
                  </a:extLst>
                </a:gridCol>
                <a:gridCol w="4731753">
                  <a:extLst>
                    <a:ext uri="{9D8B030D-6E8A-4147-A177-3AD203B41FA5}">
                      <a16:colId xmlns:a16="http://schemas.microsoft.com/office/drawing/2014/main" val="1255011624"/>
                    </a:ext>
                  </a:extLst>
                </a:gridCol>
              </a:tblGrid>
              <a:tr h="218911">
                <a:tc>
                  <a:txBody>
                    <a:bodyPr/>
                    <a:lstStyle/>
                    <a:p>
                      <a:pPr algn="ctr">
                        <a:lnSpc>
                          <a:spcPct val="115000"/>
                        </a:lnSpc>
                      </a:pPr>
                      <a:r>
                        <a:rPr lang="en-GB" sz="1400" b="1" dirty="0" err="1">
                          <a:effectLst/>
                        </a:rPr>
                        <a:t>Onderzoeksdoeleinden</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tc>
                  <a:txBody>
                    <a:bodyPr/>
                    <a:lstStyle/>
                    <a:p>
                      <a:pPr algn="ctr">
                        <a:lnSpc>
                          <a:spcPct val="115000"/>
                        </a:lnSpc>
                      </a:pPr>
                      <a:r>
                        <a:rPr lang="en-GB" sz="1400" b="1" dirty="0" err="1">
                          <a:effectLst/>
                        </a:rPr>
                        <a:t>Voorbeelden</a:t>
                      </a:r>
                      <a:r>
                        <a:rPr lang="en-GB" sz="1400" b="1" dirty="0">
                          <a:effectLst/>
                        </a:rPr>
                        <a:t> van </a:t>
                      </a:r>
                      <a:r>
                        <a:rPr lang="en-GB" sz="1400" b="1" dirty="0" err="1">
                          <a:effectLst/>
                        </a:rPr>
                        <a:t>aanvragen</a:t>
                      </a:r>
                      <a:endParaRPr lang="en-GB" sz="1400" b="1" dirty="0">
                        <a:effectLst/>
                        <a:latin typeface="Arial" panose="020B0604020202020204" pitchFamily="34" charset="0"/>
                        <a:ea typeface="Arial" panose="020B0604020202020204" pitchFamily="34" charset="0"/>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marL="271463" indent="-165100">
                        <a:lnSpc>
                          <a:spcPct val="115000"/>
                        </a:lnSpc>
                        <a:tabLst/>
                      </a:pPr>
                      <a:r>
                        <a:rPr lang="nl-NL" sz="1200" dirty="0">
                          <a:solidFill>
                            <a:schemeClr val="bg1"/>
                          </a:solidFill>
                          <a:effectLst/>
                        </a:rPr>
                        <a:t>Observeer de onafhankelijke ontwikkeling van de dialoog door studenten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Observeer de deelname van focusstudenten met en zonder de inbreng van de docent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519733429"/>
                  </a:ext>
                </a:extLst>
              </a:tr>
              <a:tr h="364981">
                <a:tc>
                  <a:txBody>
                    <a:bodyPr/>
                    <a:lstStyle/>
                    <a:p>
                      <a:pPr marL="271463" indent="-165100">
                        <a:lnSpc>
                          <a:spcPct val="115000"/>
                        </a:lnSpc>
                        <a:tabLst/>
                      </a:pPr>
                      <a:r>
                        <a:rPr lang="nl-NL" sz="1200" dirty="0">
                          <a:solidFill>
                            <a:schemeClr val="bg1"/>
                          </a:solidFill>
                          <a:effectLst/>
                        </a:rPr>
                        <a:t>Observeer de dialogische vaardigheden van studenten in specifieke activiteiten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Observeer of studenten dialogische vaardigheden ontwikkelden in zelfstandig spelend leren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893424670"/>
                  </a:ext>
                </a:extLst>
              </a:tr>
              <a:tr h="511050">
                <a:tc>
                  <a:txBody>
                    <a:bodyPr/>
                    <a:lstStyle/>
                    <a:p>
                      <a:pPr marL="271463" indent="-165100">
                        <a:lnSpc>
                          <a:spcPct val="115000"/>
                        </a:lnSpc>
                        <a:tabLst/>
                      </a:pPr>
                      <a:r>
                        <a:rPr lang="nl-NL" sz="1200" dirty="0">
                          <a:solidFill>
                            <a:schemeClr val="bg1"/>
                          </a:solidFill>
                          <a:effectLst/>
                        </a:rPr>
                        <a:t>Observeer een specifieke vorm van deelname aan dialoog van studenten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Observeer of studenten kunnen reageren op uitdagende vragen en antwoorden kunnen rechtvaardigen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02478461"/>
                  </a:ext>
                </a:extLst>
              </a:tr>
              <a:tr h="511050">
                <a:tc>
                  <a:txBody>
                    <a:bodyPr/>
                    <a:lstStyle/>
                    <a:p>
                      <a:pPr marL="271463" indent="-165100">
                        <a:lnSpc>
                          <a:spcPct val="115000"/>
                        </a:lnSpc>
                        <a:tabLst/>
                      </a:pPr>
                      <a:r>
                        <a:rPr lang="nl-NL" sz="1200" dirty="0">
                          <a:solidFill>
                            <a:schemeClr val="bg1"/>
                          </a:solidFill>
                          <a:effectLst/>
                        </a:rPr>
                        <a:t>Registreer de participatieniveaus van studenten in een klas of observeer de deelname van stillere studenten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t>Nadat u de ongelijke deelname aan gesprekken hebt herkend</a:t>
                      </a:r>
                      <a:r>
                        <a:rPr lang="nl-NL" sz="1200" dirty="0">
                          <a:solidFill>
                            <a:schemeClr val="tx1"/>
                          </a:solidFill>
                        </a:rPr>
                        <a:t>, noteert </a:t>
                      </a:r>
                      <a:r>
                        <a:rPr lang="nl-NL" sz="1200" dirty="0"/>
                        <a:t>u de studenten die hebben deelgenomen en hoe vaak</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9541860"/>
                  </a:ext>
                </a:extLst>
              </a:tr>
              <a:tr h="511050">
                <a:tc>
                  <a:txBody>
                    <a:bodyPr/>
                    <a:lstStyle/>
                    <a:p>
                      <a:pPr marL="271463" indent="-165100">
                        <a:lnSpc>
                          <a:spcPct val="115000"/>
                        </a:lnSpc>
                        <a:tabLst/>
                      </a:pPr>
                      <a:r>
                        <a:rPr lang="nl-NL" sz="1200" dirty="0">
                          <a:solidFill>
                            <a:schemeClr val="bg1"/>
                          </a:solidFill>
                          <a:effectLst/>
                        </a:rPr>
                        <a:t>Evalueer de kwaliteit van de dialoog in de klas, rekening houdend met de deelname van de leraar en de studenten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Merk op hoeveel kinderen de ideeën van anderen uitwerkten en hoezeer de leraar het aanmoedigde</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35589060"/>
                  </a:ext>
                </a:extLst>
              </a:tr>
              <a:tr h="366203">
                <a:tc>
                  <a:txBody>
                    <a:bodyPr/>
                    <a:lstStyle/>
                    <a:p>
                      <a:pPr marL="271463" indent="-165100">
                        <a:lnSpc>
                          <a:spcPct val="115000"/>
                        </a:lnSpc>
                        <a:tabLst/>
                      </a:pPr>
                      <a:r>
                        <a:rPr lang="nl-NL" sz="1200" dirty="0">
                          <a:solidFill>
                            <a:schemeClr val="bg1"/>
                          </a:solidFill>
                          <a:effectLst/>
                        </a:rPr>
                        <a:t>Betrek studenten bij de ontwikkeling of evaluatie van de dialoog</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Vraag de studenten om elementen van klassikale discussies op te nemen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801211411"/>
                  </a:ext>
                </a:extLst>
              </a:tr>
              <a:tr h="511050">
                <a:tc>
                  <a:txBody>
                    <a:bodyPr/>
                    <a:lstStyle/>
                    <a:p>
                      <a:pPr marL="271463" indent="-165100">
                        <a:lnSpc>
                          <a:spcPct val="115000"/>
                        </a:lnSpc>
                        <a:tabLst/>
                      </a:pPr>
                      <a:r>
                        <a:rPr lang="nl-NL" sz="1200" dirty="0">
                          <a:solidFill>
                            <a:schemeClr val="bg1"/>
                          </a:solidFill>
                          <a:effectLst/>
                        </a:rPr>
                        <a:t>Help studenten hun taalvaardigheid en prestaties te ontwikkelen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ontwikkel de dialogische spraak van studenten en observeer de impact op lezen en schrijven in Engelse lessen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43007824"/>
                  </a:ext>
                </a:extLst>
              </a:tr>
              <a:tr h="511050">
                <a:tc>
                  <a:txBody>
                    <a:bodyPr/>
                    <a:lstStyle/>
                    <a:p>
                      <a:pPr marL="271463" indent="-165100">
                        <a:lnSpc>
                          <a:spcPct val="115000"/>
                        </a:lnSpc>
                        <a:tabLst/>
                      </a:pPr>
                      <a:r>
                        <a:rPr lang="nl-NL" sz="1200" dirty="0">
                          <a:solidFill>
                            <a:schemeClr val="bg1"/>
                          </a:solidFill>
                          <a:effectLst/>
                        </a:rPr>
                        <a:t>Ontwikkel of test een innovatie in de praktijk</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Vervang afstandsmarkering door onmiddellijke feedback door dialogisch onderwijs toe te passen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755719928"/>
                  </a:ext>
                </a:extLst>
              </a:tr>
              <a:tr h="511050">
                <a:tc>
                  <a:txBody>
                    <a:bodyPr/>
                    <a:lstStyle/>
                    <a:p>
                      <a:pPr marL="271463" indent="-165100">
                        <a:lnSpc>
                          <a:spcPct val="115000"/>
                        </a:lnSpc>
                        <a:tabLst/>
                      </a:pPr>
                      <a:r>
                        <a:rPr lang="nl-NL" sz="1200" dirty="0">
                          <a:solidFill>
                            <a:schemeClr val="bg1"/>
                          </a:solidFill>
                          <a:effectLst/>
                        </a:rPr>
                        <a:t>Ontwikkel nieuwe strategieën en middelen om de kwaliteit van de klassendialoog en de eigen praktijk te verbeteren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nieuwe strategieën en middelen te verwerven om de praktijk en de kwaliteit van literaire bijeenkomsten te vergemakkelijken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176782948"/>
                  </a:ext>
                </a:extLst>
              </a:tr>
              <a:tr h="511050">
                <a:tc>
                  <a:txBody>
                    <a:bodyPr/>
                    <a:lstStyle/>
                    <a:p>
                      <a:pPr marL="271463" indent="-165100">
                        <a:lnSpc>
                          <a:spcPct val="115000"/>
                        </a:lnSpc>
                        <a:tabLst/>
                      </a:pPr>
                      <a:r>
                        <a:rPr lang="nl-NL" sz="1200" dirty="0">
                          <a:solidFill>
                            <a:schemeClr val="bg1"/>
                          </a:solidFill>
                          <a:effectLst/>
                        </a:rPr>
                        <a:t>Manieren identificeren om bepaalde vormen van participatie van studenten te faciliteren/ondersteunen</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Ondersteun het luisteren en reageren van studenten op elkaar en bouw voort op elkaars ideeën en daag ze uit</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385578255"/>
                  </a:ext>
                </a:extLst>
              </a:tr>
              <a:tr h="364981">
                <a:tc>
                  <a:txBody>
                    <a:bodyPr/>
                    <a:lstStyle/>
                    <a:p>
                      <a:pPr marL="271463" indent="-165100">
                        <a:lnSpc>
                          <a:spcPct val="115000"/>
                        </a:lnSpc>
                        <a:tabLst/>
                      </a:pPr>
                      <a:r>
                        <a:rPr lang="nl-NL" sz="1200" dirty="0">
                          <a:solidFill>
                            <a:schemeClr val="bg1"/>
                          </a:solidFill>
                          <a:effectLst/>
                        </a:rPr>
                        <a:t>Probeer een bepaalde dialogische strategie uit</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en-GB" sz="1200" dirty="0">
                          <a:effectLst/>
                        </a:rPr>
                        <a:t>-  </a:t>
                      </a:r>
                      <a:r>
                        <a:rPr lang="nl-NL" sz="1200" dirty="0">
                          <a:effectLst/>
                        </a:rPr>
                        <a:t>Introduceer basisregels voor praten om de dialoog in groepswerk te verbeteren</a:t>
                      </a:r>
                      <a:endParaRPr lang="en-GB" sz="120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660400" y="325874"/>
            <a:ext cx="9258300" cy="1169551"/>
          </a:xfrm>
          <a:prstGeom prst="rect">
            <a:avLst/>
          </a:prstGeom>
          <a:noFill/>
        </p:spPr>
        <p:txBody>
          <a:bodyPr wrap="square" rtlCol="0">
            <a:spAutoFit/>
          </a:bodyPr>
          <a:lstStyle/>
          <a:p>
            <a:pPr lvl="0" eaLnBrk="0" fontAlgn="base" hangingPunct="0">
              <a:spcBef>
                <a:spcPct val="0"/>
              </a:spcBef>
              <a:spcAft>
                <a:spcPct val="0"/>
              </a:spcAft>
            </a:pPr>
            <a:r>
              <a:rPr lang="nl-NL" altLang="en-US" sz="1400" b="1" dirty="0">
                <a:solidFill>
                  <a:srgbClr val="000000"/>
                </a:solidFill>
                <a:latin typeface="Arial" panose="020B0604020202020204" pitchFamily="34" charset="0"/>
                <a:ea typeface="Calibri" panose="020F0502020204030204" pitchFamily="34" charset="0"/>
              </a:rPr>
              <a:t>Voorbeelden van T-SEDA-enquêtes </a:t>
            </a:r>
            <a:r>
              <a:rPr lang="nl-NL" altLang="en-US" sz="1400" dirty="0">
                <a:solidFill>
                  <a:srgbClr val="000000"/>
                </a:solidFill>
                <a:latin typeface="Arial" panose="020B0604020202020204" pitchFamily="34" charset="0"/>
                <a:ea typeface="Calibri" panose="020F0502020204030204" pitchFamily="34" charset="0"/>
              </a:rPr>
              <a:t>
In een internationaal project waarbij 72 leerkrachten (kleuterschool tot tertiair) in 6 landen betrokken waren, werden de volgende onderzoeken uitgevoerd. Ze tonen enkele van de interesses die beoefenaars hebben onderzocht met behulp van de T-SEDA-</a:t>
            </a:r>
            <a:r>
              <a:rPr lang="nl-NL" altLang="en-US" sz="1400" dirty="0" err="1">
                <a:solidFill>
                  <a:srgbClr val="000000"/>
                </a:solidFill>
                <a:latin typeface="Arial" panose="020B0604020202020204" pitchFamily="34" charset="0"/>
                <a:ea typeface="Calibri" panose="020F0502020204030204" pitchFamily="34" charset="0"/>
              </a:rPr>
              <a:t>toolkit</a:t>
            </a:r>
            <a:r>
              <a:rPr lang="nl-NL" altLang="en-US" sz="1400" dirty="0">
                <a:solidFill>
                  <a:srgbClr val="000000"/>
                </a:solidFill>
                <a:latin typeface="Arial" panose="020B0604020202020204" pitchFamily="34" charset="0"/>
                <a:ea typeface="Calibri" panose="020F0502020204030204" pitchFamily="34" charset="0"/>
              </a:rPr>
              <a:t> (</a:t>
            </a:r>
            <a:r>
              <a:rPr lang="nl-NL" altLang="en-US" sz="1400" dirty="0" err="1">
                <a:solidFill>
                  <a:srgbClr val="000000"/>
                </a:solidFill>
                <a:latin typeface="Arial" panose="020B0604020202020204" pitchFamily="34" charset="0"/>
                <a:ea typeface="Calibri" panose="020F0502020204030204" pitchFamily="34" charset="0"/>
                <a:hlinkClick r:id="rId3"/>
              </a:rPr>
              <a:t>Calcagni</a:t>
            </a:r>
            <a:r>
              <a:rPr lang="nl-NL" altLang="en-US" sz="1400" dirty="0">
                <a:solidFill>
                  <a:srgbClr val="000000"/>
                </a:solidFill>
                <a:latin typeface="Arial" panose="020B0604020202020204" pitchFamily="34" charset="0"/>
                <a:ea typeface="Calibri" panose="020F0502020204030204" pitchFamily="34" charset="0"/>
                <a:hlinkClick r:id="rId3"/>
              </a:rPr>
              <a:t> et al., 2023</a:t>
            </a:r>
            <a:r>
              <a:rPr lang="nl-NL" altLang="en-US" sz="1400" dirty="0">
                <a:solidFill>
                  <a:srgbClr val="000000"/>
                </a:solidFill>
                <a:latin typeface="Arial" panose="020B0604020202020204" pitchFamily="34" charset="0"/>
                <a:ea typeface="Calibri" panose="020F0502020204030204" pitchFamily="34" charset="0"/>
              </a:rPr>
              <a:t>). Gedetailleerde onderzoeksrapporten uit verschillende contexten zijn beschikbaar in de </a:t>
            </a:r>
            <a:r>
              <a:rPr lang="nl-NL" altLang="en-US" sz="1400" dirty="0" err="1">
                <a:solidFill>
                  <a:srgbClr val="000000"/>
                </a:solidFill>
                <a:latin typeface="Arial" panose="020B0604020202020204" pitchFamily="34" charset="0"/>
                <a:ea typeface="Calibri" panose="020F0502020204030204" pitchFamily="34" charset="0"/>
                <a:hlinkClick r:id="rId4"/>
              </a:rPr>
              <a:t>Camtree</a:t>
            </a:r>
            <a:r>
              <a:rPr lang="nl-NL" altLang="en-US" sz="1400" dirty="0">
                <a:solidFill>
                  <a:srgbClr val="000000"/>
                </a:solidFill>
                <a:latin typeface="Arial" panose="020B0604020202020204" pitchFamily="34" charset="0"/>
                <a:ea typeface="Calibri" panose="020F0502020204030204" pitchFamily="34" charset="0"/>
                <a:hlinkClick r:id="rId4"/>
              </a:rPr>
              <a:t>-bibliotheek</a:t>
            </a:r>
            <a:r>
              <a:rPr lang="nl-NL" altLang="en-US" sz="1400" dirty="0">
                <a:solidFill>
                  <a:srgbClr val="000000"/>
                </a:solidFill>
                <a:latin typeface="Arial" panose="020B0604020202020204" pitchFamily="34" charset="0"/>
                <a:ea typeface="Calibri" panose="020F0502020204030204" pitchFamily="34" charset="0"/>
              </a:rPr>
              <a:t>.</a:t>
            </a:r>
            <a:endParaRPr kumimoji="0" lang="en-US" altLang="en-US" sz="1400" i="0" u="none" strike="noStrike" kern="1200" cap="none" spc="0" normalizeH="0" baseline="0" noProof="0" dirty="0">
              <a:ln>
                <a:noFill/>
              </a:ln>
              <a:solidFill>
                <a:srgbClr val="000000"/>
              </a:solidFill>
              <a:effectLst/>
              <a:highlight>
                <a:srgbClr val="00FF00"/>
              </a:highlight>
              <a:uLnTx/>
              <a:uFillTx/>
              <a:latin typeface="Arial" panose="020B0604020202020204" pitchFamily="34" charset="0"/>
              <a:ea typeface="Calibri" panose="020F0502020204030204" pitchFamily="34" charset="0"/>
              <a:cs typeface="+mn-cs"/>
            </a:endParaRPr>
          </a:p>
        </p:txBody>
      </p:sp>
    </p:spTree>
    <p:extLst>
      <p:ext uri="{BB962C8B-B14F-4D97-AF65-F5344CB8AC3E}">
        <p14:creationId xmlns:p14="http://schemas.microsoft.com/office/powerpoint/2010/main" val="8954620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65099" y="633651"/>
            <a:ext cx="10118087" cy="861774"/>
          </a:xfrm>
          <a:prstGeom prst="rect">
            <a:avLst/>
          </a:prstGeom>
        </p:spPr>
        <p:txBody>
          <a:bodyPr vert="horz" wrap="square" lIns="0" tIns="0" rIns="0" bIns="0" rtlCol="0">
            <a:spAutoFit/>
          </a:bodyPr>
          <a:lstStyle/>
          <a:p>
            <a:pPr marL="360363" algn="ctr">
              <a:lnSpc>
                <a:spcPct val="100000"/>
              </a:lnSpc>
            </a:pPr>
            <a:r>
              <a:rPr lang="nl-NL" sz="1600" b="1" dirty="0">
                <a:latin typeface="Arial"/>
                <a:cs typeface="Arial"/>
              </a:rPr>
              <a:t>Je gedachten ombuigen naar een onderzoeksvraag</a:t>
            </a:r>
          </a:p>
          <a:p>
            <a:pPr marL="360363">
              <a:lnSpc>
                <a:spcPct val="100000"/>
              </a:lnSpc>
            </a:pPr>
            <a:r>
              <a:rPr lang="nl-NL" sz="1600" b="1" dirty="0">
                <a:latin typeface="Arial"/>
                <a:cs typeface="Arial"/>
              </a:rPr>
              <a:t>
</a:t>
            </a:r>
            <a:r>
              <a:rPr lang="nl-NL" sz="1200" dirty="0">
                <a:latin typeface="Arial Unicode MS"/>
                <a:cs typeface="Arial Unicode MS"/>
              </a:rPr>
              <a:t>Een manier om een onderzoeksvraag te genereren, is door het te zien als een trechterproces waarin je begint met een probleem en vervolgens je focus beperkt, totdat je bij een onderzoeksvraag komt.</a:t>
            </a:r>
            <a:endParaRPr sz="1200" dirty="0">
              <a:latin typeface="Arial Unicode MS"/>
              <a:cs typeface="Arial Unicode MS"/>
            </a:endParaRPr>
          </a:p>
        </p:txBody>
      </p:sp>
      <p:sp>
        <p:nvSpPr>
          <p:cNvPr id="3" name="object 3"/>
          <p:cNvSpPr/>
          <p:nvPr/>
        </p:nvSpPr>
        <p:spPr>
          <a:xfrm>
            <a:off x="6132189" y="6727068"/>
            <a:ext cx="3965575"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6359544" y="6814183"/>
            <a:ext cx="3863956" cy="537198"/>
          </a:xfrm>
          <a:prstGeom prst="rect">
            <a:avLst/>
          </a:prstGeom>
        </p:spPr>
        <p:txBody>
          <a:bodyPr vert="horz" wrap="square" lIns="0" tIns="0" rIns="0" bIns="0" rtlCol="0">
            <a:spAutoFit/>
          </a:bodyPr>
          <a:lstStyle/>
          <a:p>
            <a:pPr marL="179388" marR="5080" indent="-168275">
              <a:lnSpc>
                <a:spcPct val="115999"/>
              </a:lnSpc>
            </a:pPr>
            <a:r>
              <a:rPr lang="nl-NL" sz="1000" dirty="0">
                <a:latin typeface="Arial"/>
                <a:cs typeface="Arial"/>
              </a:rPr>
              <a:t>Voorbeeld onderzoeksvraag: Verbetert het gebruik van zinstammen het redeneren (R) van studenten in wiskunde? Hoe?</a:t>
            </a:r>
            <a:r>
              <a:rPr lang="nl-NL" sz="1050" dirty="0">
                <a:latin typeface="Arial"/>
                <a:cs typeface="Arial"/>
              </a:rPr>
              <a:t>
</a:t>
            </a:r>
            <a:endParaRPr sz="1050" dirty="0">
              <a:latin typeface="Arial"/>
              <a:cs typeface="Arial"/>
            </a:endParaRPr>
          </a:p>
        </p:txBody>
      </p:sp>
      <p:sp>
        <p:nvSpPr>
          <p:cNvPr id="5" name="object 5"/>
          <p:cNvSpPr/>
          <p:nvPr/>
        </p:nvSpPr>
        <p:spPr>
          <a:xfrm>
            <a:off x="546100" y="2615443"/>
            <a:ext cx="4950455" cy="4639309"/>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745599"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nvSpPr>
        <p:spPr>
          <a:xfrm>
            <a:off x="6877525" y="4381039"/>
            <a:ext cx="2531745" cy="572080"/>
          </a:xfrm>
          <a:prstGeom prst="rect">
            <a:avLst/>
          </a:prstGeom>
        </p:spPr>
        <p:txBody>
          <a:bodyPr vert="horz" wrap="square" lIns="0" tIns="0" rIns="0" bIns="0" rtlCol="0">
            <a:spAutoFit/>
          </a:bodyPr>
          <a:lstStyle/>
          <a:p>
            <a:pPr marL="228600" marR="5080" indent="-217488">
              <a:lnSpc>
                <a:spcPct val="115999"/>
              </a:lnSpc>
            </a:pPr>
            <a:r>
              <a:rPr lang="nl-NL" sz="1100" dirty="0">
                <a:latin typeface="Arial"/>
                <a:cs typeface="Arial"/>
              </a:rPr>
              <a:t>Ik wil zien wat er gebeurt als ik zinstarters gebruik met de studenten
</a:t>
            </a:r>
            <a:endParaRPr sz="1100" dirty="0">
              <a:latin typeface="Arial"/>
              <a:cs typeface="Arial"/>
            </a:endParaRPr>
          </a:p>
        </p:txBody>
      </p:sp>
      <p:sp>
        <p:nvSpPr>
          <p:cNvPr id="8" name="object 8"/>
          <p:cNvSpPr/>
          <p:nvPr/>
        </p:nvSpPr>
        <p:spPr>
          <a:xfrm>
            <a:off x="6039480"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nvSpPr>
        <p:spPr>
          <a:xfrm>
            <a:off x="6175035" y="2786674"/>
            <a:ext cx="3858260" cy="627031"/>
          </a:xfrm>
          <a:prstGeom prst="rect">
            <a:avLst/>
          </a:prstGeom>
        </p:spPr>
        <p:txBody>
          <a:bodyPr vert="horz" wrap="square" lIns="0" tIns="0" rIns="0" bIns="0" rtlCol="0">
            <a:spAutoFit/>
          </a:bodyPr>
          <a:lstStyle/>
          <a:p>
            <a:pPr marL="1428750" marR="5080" indent="-1417638">
              <a:lnSpc>
                <a:spcPct val="113999"/>
              </a:lnSpc>
              <a:spcBef>
                <a:spcPts val="500"/>
              </a:spcBef>
            </a:pPr>
            <a:r>
              <a:rPr lang="nl-NL" sz="1100" dirty="0">
                <a:latin typeface="Arial"/>
                <a:cs typeface="Arial"/>
              </a:rPr>
              <a:t>Ik heb gemerkt dat studenten tijdens klasdiscussies geen redenen geven voor hun antwoorden
</a:t>
            </a:r>
            <a:endParaRPr sz="1100" dirty="0">
              <a:latin typeface="Arial"/>
              <a:cs typeface="Arial"/>
            </a:endParaRPr>
          </a:p>
        </p:txBody>
      </p:sp>
      <p:sp>
        <p:nvSpPr>
          <p:cNvPr id="10" name="object 10"/>
          <p:cNvSpPr/>
          <p:nvPr/>
        </p:nvSpPr>
        <p:spPr>
          <a:xfrm>
            <a:off x="7289160" y="5991739"/>
            <a:ext cx="1741170" cy="471170"/>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nvSpPr>
        <p:spPr>
          <a:xfrm>
            <a:off x="7404278" y="5999358"/>
            <a:ext cx="1453515" cy="307456"/>
          </a:xfrm>
          <a:prstGeom prst="rect">
            <a:avLst/>
          </a:prstGeom>
        </p:spPr>
        <p:txBody>
          <a:bodyPr vert="horz" wrap="square" lIns="0" tIns="0" rIns="0" bIns="0" rtlCol="0">
            <a:spAutoFit/>
          </a:bodyPr>
          <a:lstStyle/>
          <a:p>
            <a:pPr marL="200025" marR="5080" indent="-187960" algn="ctr">
              <a:lnSpc>
                <a:spcPct val="115999"/>
              </a:lnSpc>
            </a:pPr>
            <a:r>
              <a:rPr lang="nl-NL" sz="900" dirty="0">
                <a:latin typeface="Arial"/>
                <a:cs typeface="Arial"/>
              </a:rPr>
              <a:t>Ik wil me concentreren op redeneren in wiskunde</a:t>
            </a:r>
            <a:endParaRPr sz="900" dirty="0">
              <a:latin typeface="Arial"/>
              <a:cs typeface="Arial"/>
            </a:endParaRPr>
          </a:p>
        </p:txBody>
      </p:sp>
      <p:sp>
        <p:nvSpPr>
          <p:cNvPr id="12" name="object 12"/>
          <p:cNvSpPr txBox="1"/>
          <p:nvPr/>
        </p:nvSpPr>
        <p:spPr>
          <a:xfrm>
            <a:off x="927100" y="2718946"/>
            <a:ext cx="4190999" cy="346698"/>
          </a:xfrm>
          <a:prstGeom prst="rect">
            <a:avLst/>
          </a:prstGeom>
          <a:solidFill>
            <a:srgbClr val="FFFFFF"/>
          </a:solidFill>
          <a:ln w="9520">
            <a:solidFill>
              <a:srgbClr val="000000"/>
            </a:solidFill>
          </a:ln>
        </p:spPr>
        <p:txBody>
          <a:bodyPr vert="horz" wrap="square" lIns="0" tIns="5080" rIns="0" bIns="0" rtlCol="0">
            <a:spAutoFit/>
          </a:bodyPr>
          <a:lstStyle/>
          <a:p>
            <a:pPr marL="1576705" marR="173990" indent="-1412240">
              <a:lnSpc>
                <a:spcPct val="115999"/>
              </a:lnSpc>
              <a:spcBef>
                <a:spcPts val="40"/>
              </a:spcBef>
            </a:pPr>
            <a:r>
              <a:rPr lang="nl-NL" sz="1000" kern="0" dirty="0">
                <a:latin typeface="Arial"/>
                <a:cs typeface="Arial"/>
              </a:rPr>
              <a:t>Wat is je opgevallen dat problematisch, interessant of uitdagend is in je klas?</a:t>
            </a:r>
            <a:endParaRPr sz="1100" kern="0" dirty="0">
              <a:latin typeface="Arial"/>
              <a:cs typeface="Arial"/>
            </a:endParaRPr>
          </a:p>
        </p:txBody>
      </p:sp>
      <p:sp>
        <p:nvSpPr>
          <p:cNvPr id="13" name="object 13"/>
          <p:cNvSpPr txBox="1"/>
          <p:nvPr/>
        </p:nvSpPr>
        <p:spPr>
          <a:xfrm>
            <a:off x="1791449" y="4223383"/>
            <a:ext cx="2475865" cy="552779"/>
          </a:xfrm>
          <a:prstGeom prst="rect">
            <a:avLst/>
          </a:prstGeom>
          <a:solidFill>
            <a:srgbClr val="FFFFFF"/>
          </a:solidFill>
          <a:ln w="9520">
            <a:solidFill>
              <a:srgbClr val="000000"/>
            </a:solidFill>
          </a:ln>
        </p:spPr>
        <p:txBody>
          <a:bodyPr vert="horz" wrap="square" lIns="0" tIns="32384" rIns="0" bIns="0" rtlCol="0">
            <a:spAutoFit/>
          </a:bodyPr>
          <a:lstStyle/>
          <a:p>
            <a:pPr marL="434975" marR="186055" indent="-262255" algn="ctr">
              <a:lnSpc>
                <a:spcPct val="115999"/>
              </a:lnSpc>
              <a:spcBef>
                <a:spcPts val="254"/>
              </a:spcBef>
            </a:pPr>
            <a:r>
              <a:rPr lang="nl-NL" sz="1000" kern="0" dirty="0">
                <a:latin typeface="Arial"/>
                <a:cs typeface="Arial"/>
              </a:rPr>
              <a:t>Wat kun je doen om de veranderingen tot stand te brengen die je wilt zien?</a:t>
            </a:r>
            <a:endParaRPr sz="1100" kern="0" dirty="0">
              <a:latin typeface="Arial"/>
              <a:cs typeface="Arial"/>
            </a:endParaRPr>
          </a:p>
        </p:txBody>
      </p:sp>
      <p:sp>
        <p:nvSpPr>
          <p:cNvPr id="14" name="object 14"/>
          <p:cNvSpPr txBox="1"/>
          <p:nvPr/>
        </p:nvSpPr>
        <p:spPr>
          <a:xfrm>
            <a:off x="2240274" y="5113532"/>
            <a:ext cx="1562100" cy="548805"/>
          </a:xfrm>
          <a:prstGeom prst="rect">
            <a:avLst/>
          </a:prstGeom>
          <a:solidFill>
            <a:srgbClr val="FFFFFF"/>
          </a:solidFill>
          <a:ln w="9520">
            <a:solidFill>
              <a:srgbClr val="000000"/>
            </a:solidFill>
          </a:ln>
        </p:spPr>
        <p:txBody>
          <a:bodyPr vert="horz" wrap="square" lIns="0" tIns="36830" rIns="0" bIns="0" rtlCol="0">
            <a:spAutoFit/>
          </a:bodyPr>
          <a:lstStyle/>
          <a:p>
            <a:pPr marL="149225" marR="160655" indent="34925" algn="ctr">
              <a:lnSpc>
                <a:spcPct val="113999"/>
              </a:lnSpc>
              <a:spcBef>
                <a:spcPts val="290"/>
              </a:spcBef>
            </a:pPr>
            <a:r>
              <a:rPr lang="nl-NL" sz="1000" kern="0" dirty="0">
                <a:latin typeface="Arial"/>
                <a:cs typeface="Arial"/>
              </a:rPr>
              <a:t>Welke aspecten van de T-SEDA </a:t>
            </a:r>
            <a:r>
              <a:rPr lang="nl-NL" sz="1000" kern="0" dirty="0" err="1">
                <a:latin typeface="Arial"/>
                <a:cs typeface="Arial"/>
              </a:rPr>
              <a:t>toolkit</a:t>
            </a:r>
            <a:r>
              <a:rPr lang="nl-NL" sz="1000" kern="0" dirty="0">
                <a:latin typeface="Arial"/>
                <a:cs typeface="Arial"/>
              </a:rPr>
              <a:t> ga je gebruiken?</a:t>
            </a:r>
            <a:endParaRPr sz="1100" kern="0" dirty="0">
              <a:latin typeface="Arial"/>
              <a:cs typeface="Arial"/>
            </a:endParaRPr>
          </a:p>
        </p:txBody>
      </p:sp>
      <p:sp>
        <p:nvSpPr>
          <p:cNvPr id="15" name="object 15"/>
          <p:cNvSpPr txBox="1"/>
          <p:nvPr/>
        </p:nvSpPr>
        <p:spPr>
          <a:xfrm>
            <a:off x="2527300" y="5926689"/>
            <a:ext cx="990600" cy="335989"/>
          </a:xfrm>
          <a:prstGeom prst="rect">
            <a:avLst/>
          </a:prstGeom>
          <a:solidFill>
            <a:srgbClr val="FFFFFF"/>
          </a:solidFill>
          <a:ln w="6346">
            <a:solidFill>
              <a:srgbClr val="000000"/>
            </a:solidFill>
          </a:ln>
        </p:spPr>
        <p:txBody>
          <a:bodyPr vert="horz" wrap="square" lIns="0" tIns="27940" rIns="0" bIns="0" rtlCol="0">
            <a:spAutoFit/>
          </a:bodyPr>
          <a:lstStyle/>
          <a:p>
            <a:pPr marL="84455" algn="ctr">
              <a:lnSpc>
                <a:spcPct val="100000"/>
              </a:lnSpc>
              <a:spcBef>
                <a:spcPts val="220"/>
              </a:spcBef>
            </a:pPr>
            <a:r>
              <a:rPr lang="nl-NL" sz="1000" kern="0" dirty="0">
                <a:latin typeface="Arial"/>
                <a:cs typeface="Arial"/>
              </a:rPr>
              <a:t>Overige bijzonderheden</a:t>
            </a:r>
            <a:endParaRPr sz="1000" kern="0" dirty="0">
              <a:latin typeface="Arial"/>
              <a:cs typeface="Arial"/>
            </a:endParaRPr>
          </a:p>
        </p:txBody>
      </p:sp>
      <p:sp>
        <p:nvSpPr>
          <p:cNvPr id="16" name="object 16"/>
          <p:cNvSpPr/>
          <p:nvPr/>
        </p:nvSpPr>
        <p:spPr>
          <a:xfrm>
            <a:off x="6386826" y="3528571"/>
            <a:ext cx="3896360"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nvSpPr>
        <p:spPr>
          <a:xfrm>
            <a:off x="6595466" y="3619498"/>
            <a:ext cx="3458210" cy="572080"/>
          </a:xfrm>
          <a:prstGeom prst="rect">
            <a:avLst/>
          </a:prstGeom>
        </p:spPr>
        <p:txBody>
          <a:bodyPr vert="horz" wrap="square" lIns="0" tIns="0" rIns="0" bIns="0" rtlCol="0">
            <a:spAutoFit/>
          </a:bodyPr>
          <a:lstStyle/>
          <a:p>
            <a:pPr marL="1209675" marR="5080" indent="-1209675">
              <a:lnSpc>
                <a:spcPct val="115999"/>
              </a:lnSpc>
            </a:pPr>
            <a:r>
              <a:rPr lang="nl-NL" sz="1100" spc="-25" dirty="0">
                <a:latin typeface="Arial"/>
                <a:cs typeface="Arial"/>
              </a:rPr>
              <a:t>Ik wil dat alle studenten redenen kunnen geven wanneer ze hun mening delen
</a:t>
            </a:r>
            <a:endParaRPr sz="1100" dirty="0">
              <a:latin typeface="Arial"/>
              <a:cs typeface="Arial"/>
            </a:endParaRPr>
          </a:p>
        </p:txBody>
      </p:sp>
      <p:sp>
        <p:nvSpPr>
          <p:cNvPr id="18" name="object 18"/>
          <p:cNvSpPr/>
          <p:nvPr/>
        </p:nvSpPr>
        <p:spPr>
          <a:xfrm>
            <a:off x="6957689" y="5119246"/>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nvSpPr>
        <p:spPr>
          <a:xfrm>
            <a:off x="7217471" y="5219698"/>
            <a:ext cx="1863029" cy="572080"/>
          </a:xfrm>
          <a:prstGeom prst="rect">
            <a:avLst/>
          </a:prstGeom>
        </p:spPr>
        <p:txBody>
          <a:bodyPr vert="horz" wrap="square" lIns="0" tIns="0" rIns="0" bIns="0" rtlCol="0">
            <a:spAutoFit/>
          </a:bodyPr>
          <a:lstStyle/>
          <a:p>
            <a:pPr marL="319088" marR="5080" indent="-306388">
              <a:lnSpc>
                <a:spcPct val="115999"/>
              </a:lnSpc>
            </a:pPr>
            <a:r>
              <a:rPr lang="nl-NL" sz="1100" dirty="0">
                <a:latin typeface="Arial"/>
                <a:cs typeface="Arial"/>
              </a:rPr>
              <a:t>Ik ga kijken naar dialoogcode Redeneren (R)
</a:t>
            </a:r>
            <a:endParaRPr sz="1100" dirty="0">
              <a:latin typeface="Arial"/>
              <a:cs typeface="Arial"/>
            </a:endParaRPr>
          </a:p>
        </p:txBody>
      </p:sp>
      <p:sp>
        <p:nvSpPr>
          <p:cNvPr id="20" name="object 20"/>
          <p:cNvSpPr txBox="1"/>
          <p:nvPr/>
        </p:nvSpPr>
        <p:spPr>
          <a:xfrm>
            <a:off x="1353180" y="3491107"/>
            <a:ext cx="3336925" cy="345416"/>
          </a:xfrm>
          <a:prstGeom prst="rect">
            <a:avLst/>
          </a:prstGeom>
          <a:solidFill>
            <a:srgbClr val="FFFFFF"/>
          </a:solidFill>
          <a:ln w="9520">
            <a:solidFill>
              <a:srgbClr val="000000"/>
            </a:solidFill>
          </a:ln>
        </p:spPr>
        <p:txBody>
          <a:bodyPr vert="horz" wrap="square" lIns="0" tIns="3810" rIns="0" bIns="0" rtlCol="0">
            <a:spAutoFit/>
          </a:bodyPr>
          <a:lstStyle/>
          <a:p>
            <a:pPr marL="849313" marR="342900" indent="-522288" algn="ctr">
              <a:lnSpc>
                <a:spcPct val="115999"/>
              </a:lnSpc>
              <a:spcBef>
                <a:spcPts val="30"/>
              </a:spcBef>
            </a:pPr>
            <a:r>
              <a:rPr lang="nl-NL" sz="1000" kern="0" dirty="0">
                <a:latin typeface="Arial"/>
                <a:cs typeface="Arial"/>
              </a:rPr>
              <a:t>Wat wil je zien gebeuren of veranderen in je klas?</a:t>
            </a:r>
            <a:endParaRPr sz="1100" kern="0" dirty="0">
              <a:latin typeface="Arial"/>
              <a:cs typeface="Arial"/>
            </a:endParaRPr>
          </a:p>
        </p:txBody>
      </p:sp>
      <p:sp>
        <p:nvSpPr>
          <p:cNvPr id="21" name="object 21"/>
          <p:cNvSpPr txBox="1"/>
          <p:nvPr/>
        </p:nvSpPr>
        <p:spPr>
          <a:xfrm>
            <a:off x="1107555" y="2028825"/>
            <a:ext cx="3843654" cy="206467"/>
          </a:xfrm>
          <a:prstGeom prst="rect">
            <a:avLst/>
          </a:prstGeom>
          <a:ln w="31733">
            <a:solidFill>
              <a:srgbClr val="2791A6"/>
            </a:solidFill>
          </a:ln>
        </p:spPr>
        <p:txBody>
          <a:bodyPr vert="horz" wrap="square" lIns="0" tIns="21590" rIns="0" bIns="0" rtlCol="0">
            <a:spAutoFit/>
          </a:bodyPr>
          <a:lstStyle/>
          <a:p>
            <a:pPr marL="788035">
              <a:lnSpc>
                <a:spcPct val="100000"/>
              </a:lnSpc>
              <a:spcBef>
                <a:spcPts val="170"/>
              </a:spcBef>
            </a:pPr>
            <a:r>
              <a:rPr lang="nl-NL" sz="1200" b="1" dirty="0">
                <a:latin typeface="Arial Unicode MS"/>
                <a:cs typeface="Arial Unicode MS"/>
              </a:rPr>
              <a:t>Vragen stellen om jezelf te stellen</a:t>
            </a:r>
            <a:endParaRPr sz="1200" b="1" dirty="0">
              <a:latin typeface="Arial Unicode MS"/>
              <a:cs typeface="Arial Unicode MS"/>
            </a:endParaRPr>
          </a:p>
        </p:txBody>
      </p:sp>
      <p:sp>
        <p:nvSpPr>
          <p:cNvPr id="22" name="object 22"/>
          <p:cNvSpPr txBox="1"/>
          <p:nvPr/>
        </p:nvSpPr>
        <p:spPr>
          <a:xfrm>
            <a:off x="5880099" y="2044924"/>
            <a:ext cx="4572001" cy="207749"/>
          </a:xfrm>
          <a:prstGeom prst="rect">
            <a:avLst/>
          </a:prstGeom>
          <a:ln w="31733">
            <a:solidFill>
              <a:srgbClr val="2791A6"/>
            </a:solidFill>
          </a:ln>
        </p:spPr>
        <p:txBody>
          <a:bodyPr vert="horz" wrap="square" lIns="0" tIns="22860" rIns="0" bIns="0" rtlCol="0">
            <a:spAutoFit/>
          </a:bodyPr>
          <a:lstStyle/>
          <a:p>
            <a:pPr marL="173355">
              <a:lnSpc>
                <a:spcPct val="100000"/>
              </a:lnSpc>
              <a:spcBef>
                <a:spcPts val="180"/>
              </a:spcBef>
            </a:pPr>
            <a:r>
              <a:rPr lang="nl-NL" sz="1200" b="1" dirty="0">
                <a:latin typeface="Arial Unicode MS"/>
                <a:cs typeface="Arial Unicode MS"/>
              </a:rPr>
              <a:t>Een voorbeeld van een onderzoeksvraag te genereren</a:t>
            </a:r>
            <a:endParaRPr sz="1200" b="1" dirty="0">
              <a:latin typeface="Arial Unicode MS"/>
              <a:cs typeface="Arial Unicode MS"/>
            </a:endParaRPr>
          </a:p>
        </p:txBody>
      </p:sp>
      <p:sp>
        <p:nvSpPr>
          <p:cNvPr id="23" name="object 23"/>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8820290"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8820290"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7" name="object 27"/>
          <p:cNvSpPr txBox="1">
            <a:spLocks noGrp="1"/>
          </p:cNvSpPr>
          <p:nvPr>
            <p:ph type="sldNum" sz="quarter" idx="7"/>
          </p:nvPr>
        </p:nvSpPr>
        <p:spPr>
          <a:xfrm>
            <a:off x="5164987" y="7072867"/>
            <a:ext cx="192404" cy="167640"/>
          </a:xfrm>
          <a:prstGeom prst="rect">
            <a:avLst/>
          </a:prstGeom>
        </p:spPr>
        <p:txBody>
          <a:bodyPr vert="horz" wrap="square" lIns="0" tIns="635" rIns="0" bIns="0" rtlCol="0">
            <a:spAutoFit/>
          </a:bodyPr>
          <a:lstStyle/>
          <a:p>
            <a:pPr marL="25400">
              <a:lnSpc>
                <a:spcPct val="100000"/>
              </a:lnSpc>
              <a:spcBef>
                <a:spcPts val="5"/>
              </a:spcBef>
            </a:pPr>
            <a:r>
              <a:rPr dirty="0"/>
              <a:t>21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241300" y="627379"/>
            <a:ext cx="10210800" cy="205826"/>
          </a:xfrm>
          <a:prstGeom prst="rect">
            <a:avLst/>
          </a:prstGeom>
          <a:ln w="31733">
            <a:solidFill>
              <a:srgbClr val="2791A6"/>
            </a:solidFill>
          </a:ln>
        </p:spPr>
        <p:txBody>
          <a:bodyPr vert="horz" wrap="square" lIns="0" tIns="20955" rIns="0" bIns="0" rtlCol="0">
            <a:spAutoFit/>
          </a:bodyPr>
          <a:lstStyle/>
          <a:p>
            <a:pPr marL="495300">
              <a:spcBef>
                <a:spcPts val="165"/>
              </a:spcBef>
            </a:pPr>
            <a:r>
              <a:rPr lang="nl-NL" sz="1200" dirty="0">
                <a:latin typeface="Arial Unicode MS"/>
                <a:cs typeface="Arial Unicode MS"/>
              </a:rPr>
              <a:t>De diagrammen op deze pagina's kunnen u wat meer ideeën geven over waar u zich op wilt concentreren en hoe u uw vraag kunt vormgeven</a:t>
            </a:r>
            <a:endParaRPr sz="1200" dirty="0">
              <a:latin typeface="Arial Unicode MS"/>
              <a:cs typeface="Arial Unicode MS"/>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22</a:t>
            </a:r>
          </a:p>
        </p:txBody>
      </p:sp>
      <p:graphicFrame>
        <p:nvGraphicFramePr>
          <p:cNvPr id="5" name="Diagram 4"/>
          <p:cNvGraphicFramePr/>
          <p:nvPr>
            <p:extLst>
              <p:ext uri="{D42A27DB-BD31-4B8C-83A1-F6EECF244321}">
                <p14:modId xmlns:p14="http://schemas.microsoft.com/office/powerpoint/2010/main" val="3486268570"/>
              </p:ext>
            </p:extLst>
          </p:nvPr>
        </p:nvGraphicFramePr>
        <p:xfrm>
          <a:off x="1079500" y="962025"/>
          <a:ext cx="8763000" cy="5943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23</a:t>
            </a:r>
          </a:p>
        </p:txBody>
      </p:sp>
      <p:graphicFrame>
        <p:nvGraphicFramePr>
          <p:cNvPr id="4" name="Diagram 3"/>
          <p:cNvGraphicFramePr/>
          <p:nvPr>
            <p:extLst>
              <p:ext uri="{D42A27DB-BD31-4B8C-83A1-F6EECF244321}">
                <p14:modId xmlns:p14="http://schemas.microsoft.com/office/powerpoint/2010/main" val="3173891294"/>
              </p:ext>
            </p:extLst>
          </p:nvPr>
        </p:nvGraphicFramePr>
        <p:xfrm>
          <a:off x="698500" y="581025"/>
          <a:ext cx="9372600" cy="617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8" y="6372225"/>
            <a:ext cx="9573260" cy="873060"/>
          </a:xfrm>
          <a:prstGeom prst="rect">
            <a:avLst/>
          </a:prstGeom>
        </p:spPr>
        <p:txBody>
          <a:bodyPr vert="horz" wrap="square" lIns="0" tIns="0" rIns="0" bIns="0" rtlCol="0">
            <a:spAutoFit/>
          </a:bodyPr>
          <a:lstStyle/>
          <a:p>
            <a:pPr marL="12700" marR="5080">
              <a:lnSpc>
                <a:spcPct val="120800"/>
              </a:lnSpc>
            </a:pPr>
            <a:r>
              <a:rPr lang="nl-NL" sz="1200" dirty="0">
                <a:latin typeface="Arial"/>
                <a:cs typeface="Arial"/>
              </a:rPr>
              <a:t>Reflectiepunt: Op dit punt moet je een idee hebben over wat je wilt dat je onderzoeksvraag (en) zijn. Zo niet, kijk dan nog eens naar je zelfaudit en de begeleiding bij het genereren van een onderzoeksvraag. Je kunt ook inspiratie opdoen in deel H, waarin wordt uitgelegd hoe je de dialoog in je klas kunt coderen en analyseren. Of je kunt je gedachten bespreken met een collega om je te helpen denken.
</a:t>
            </a:r>
            <a:endParaRPr sz="1200" dirty="0">
              <a:latin typeface="Arial Unicode MS"/>
              <a:cs typeface="Arial Unicode MS"/>
            </a:endParaRPr>
          </a:p>
        </p:txBody>
      </p:sp>
      <p:sp>
        <p:nvSpPr>
          <p:cNvPr id="5" name="object 5"/>
          <p:cNvSpPr txBox="1">
            <a:spLocks noGrp="1"/>
          </p:cNvSpPr>
          <p:nvPr>
            <p:ph type="sldNum" sz="quarter" idx="7"/>
          </p:nvPr>
        </p:nvSpPr>
        <p:spPr>
          <a:xfrm>
            <a:off x="5249962" y="7058025"/>
            <a:ext cx="192404" cy="167640"/>
          </a:xfrm>
          <a:prstGeom prst="rect">
            <a:avLst/>
          </a:prstGeom>
        </p:spPr>
        <p:txBody>
          <a:bodyPr vert="horz" wrap="square" lIns="0" tIns="635" rIns="0" bIns="0" rtlCol="0">
            <a:spAutoFit/>
          </a:bodyPr>
          <a:lstStyle/>
          <a:p>
            <a:pPr marL="25400">
              <a:lnSpc>
                <a:spcPct val="100000"/>
              </a:lnSpc>
              <a:spcBef>
                <a:spcPts val="5"/>
              </a:spcBef>
            </a:pPr>
            <a:r>
              <a:rPr dirty="0"/>
              <a:t>24</a:t>
            </a:r>
          </a:p>
        </p:txBody>
      </p:sp>
      <p:graphicFrame>
        <p:nvGraphicFramePr>
          <p:cNvPr id="6" name="Diagram 5"/>
          <p:cNvGraphicFramePr/>
          <p:nvPr>
            <p:extLst>
              <p:ext uri="{D42A27DB-BD31-4B8C-83A1-F6EECF244321}">
                <p14:modId xmlns:p14="http://schemas.microsoft.com/office/powerpoint/2010/main" val="3231675632"/>
              </p:ext>
            </p:extLst>
          </p:nvPr>
        </p:nvGraphicFramePr>
        <p:xfrm>
          <a:off x="1447362" y="733425"/>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704851" y="592988"/>
            <a:ext cx="2813049" cy="580287"/>
          </a:xfrm>
          <a:prstGeom prst="rect">
            <a:avLst/>
          </a:prstGeom>
          <a:solidFill>
            <a:srgbClr val="D9F1F6"/>
          </a:solidFill>
        </p:spPr>
        <p:txBody>
          <a:bodyPr vert="horz" wrap="square" lIns="0" tIns="13335" rIns="0" bIns="0" rtlCol="0">
            <a:spAutoFit/>
          </a:bodyPr>
          <a:lstStyle/>
          <a:p>
            <a:pPr marL="26034">
              <a:lnSpc>
                <a:spcPct val="100000"/>
              </a:lnSpc>
              <a:spcBef>
                <a:spcPts val="105"/>
              </a:spcBef>
            </a:pPr>
            <a:r>
              <a:rPr lang="nl-NL" b="1" dirty="0">
                <a:solidFill>
                  <a:srgbClr val="1A616F"/>
                </a:solidFill>
                <a:latin typeface="Arial"/>
                <a:cs typeface="Arial"/>
              </a:rPr>
              <a:t>Deel g. </a:t>
            </a:r>
            <a:r>
              <a:rPr lang="nl-NL" b="1" dirty="0" err="1">
                <a:solidFill>
                  <a:srgbClr val="1A616F"/>
                </a:solidFill>
                <a:latin typeface="Arial"/>
                <a:cs typeface="Arial"/>
              </a:rPr>
              <a:t>Onderzoeksethiek</a:t>
            </a:r>
            <a:r>
              <a:rPr lang="nl-NL" b="1" dirty="0">
                <a:solidFill>
                  <a:srgbClr val="1A616F"/>
                </a:solidFill>
                <a:latin typeface="Arial"/>
                <a:cs typeface="Arial"/>
              </a:rPr>
              <a:t>
</a:t>
            </a:r>
            <a:endParaRPr sz="1800" dirty="0">
              <a:latin typeface="Arial"/>
              <a:cs typeface="Arial"/>
            </a:endParaRPr>
          </a:p>
        </p:txBody>
      </p:sp>
      <p:sp>
        <p:nvSpPr>
          <p:cNvPr id="3" name="object 3"/>
          <p:cNvSpPr txBox="1"/>
          <p:nvPr/>
        </p:nvSpPr>
        <p:spPr>
          <a:xfrm>
            <a:off x="3967222" y="739528"/>
            <a:ext cx="5113278"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Ervoor zorgen dat u een ethisch onderzoek uitvoert
</a:t>
            </a:r>
            <a:endParaRPr sz="1600" dirty="0">
              <a:latin typeface="Arial"/>
              <a:cs typeface="Arial"/>
            </a:endParaRPr>
          </a:p>
        </p:txBody>
      </p:sp>
      <p:sp>
        <p:nvSpPr>
          <p:cNvPr id="4" name="object 4"/>
          <p:cNvSpPr txBox="1"/>
          <p:nvPr/>
        </p:nvSpPr>
        <p:spPr>
          <a:xfrm>
            <a:off x="642499" y="1314604"/>
            <a:ext cx="9660890" cy="1096519"/>
          </a:xfrm>
          <a:prstGeom prst="rect">
            <a:avLst/>
          </a:prstGeom>
        </p:spPr>
        <p:txBody>
          <a:bodyPr vert="horz" wrap="square" lIns="0" tIns="0" rIns="0" bIns="0" rtlCol="0">
            <a:spAutoFit/>
          </a:bodyPr>
          <a:lstStyle/>
          <a:p>
            <a:pPr marL="12700" marR="5080">
              <a:lnSpc>
                <a:spcPct val="121100"/>
              </a:lnSpc>
            </a:pPr>
            <a:r>
              <a:rPr lang="nl-NL" sz="1200" dirty="0">
                <a:latin typeface="Arial Unicode MS"/>
                <a:cs typeface="Arial Unicode MS"/>
              </a:rPr>
              <a:t>De T-SEDA professionele leertoolkit is bedoeld om het reflectieve onderzoek van leraren te ondersteunen, met als doel de dialoog in de klas te verbeteren. Zoals bij elke vorm van professionele activiteit zijn er enkele algemene ethische overwegingen voor het gebruik van T-SEDA om de dialoog te onderzoeken. Merk op dat van onderwijsonderzoekers in Groot-Brittannië wordt verwacht dat ze zich houden aan ethische richtlijnen van de British </a:t>
            </a:r>
            <a:r>
              <a:rPr lang="nl-NL" sz="1200" dirty="0" err="1">
                <a:latin typeface="Arial Unicode MS"/>
                <a:cs typeface="Arial Unicode MS"/>
              </a:rPr>
              <a:t>Educational</a:t>
            </a:r>
            <a:r>
              <a:rPr lang="nl-NL" sz="1200" dirty="0">
                <a:latin typeface="Arial Unicode MS"/>
                <a:cs typeface="Arial Unicode MS"/>
              </a:rPr>
              <a:t> Research Association en deze bieden ook nuttige richtlijnen voor anderen: </a:t>
            </a:r>
            <a:r>
              <a:rPr lang="en-GB" sz="1200" u="sng" dirty="0">
                <a:solidFill>
                  <a:srgbClr val="0000FF"/>
                </a:solidFill>
                <a:latin typeface="Arial Unicode MS" panose="020B0604020202020204" charset="-122"/>
                <a:cs typeface="Arial Unicode MS" panose="020B0604020202020204" charset="-122"/>
                <a:hlinkClick r:id="rId2"/>
              </a:rPr>
              <a:t>BERA 202</a:t>
            </a:r>
            <a:r>
              <a:rPr lang="en-GB" sz="1200" u="sng" dirty="0">
                <a:solidFill>
                  <a:srgbClr val="0000FF"/>
                </a:solidFill>
                <a:latin typeface="Arial Unicode MS" panose="020B0604020202020204" charset="-122"/>
                <a:cs typeface="Arial Unicode MS" panose="020B0604020202020204" charset="-122"/>
              </a:rPr>
              <a:t>4</a:t>
            </a:r>
            <a:r>
              <a:rPr sz="1200" dirty="0">
                <a:latin typeface="Arial Unicode MS"/>
                <a:cs typeface="Arial Unicode MS"/>
                <a:hlinkClick r:id="rId3"/>
              </a:rPr>
              <a:t>.</a:t>
            </a:r>
            <a:r>
              <a:rPr lang="en-GB" sz="1200" dirty="0">
                <a:latin typeface="Arial Unicode MS"/>
                <a:cs typeface="Arial Unicode MS"/>
              </a:rPr>
              <a:t> See our </a:t>
            </a:r>
            <a:r>
              <a:rPr lang="en-GB" sz="1200" dirty="0">
                <a:latin typeface="Arial Unicode MS"/>
                <a:cs typeface="Arial Unicode MS"/>
                <a:hlinkClick r:id="rId4"/>
              </a:rPr>
              <a:t>free short course E100 on ethics</a:t>
            </a:r>
            <a:r>
              <a:rPr lang="en-GB" sz="1200" dirty="0">
                <a:latin typeface="Arial Unicode MS"/>
                <a:cs typeface="Arial Unicode MS"/>
              </a:rPr>
              <a:t>.</a:t>
            </a:r>
            <a:endParaRPr sz="1200" dirty="0">
              <a:latin typeface="Arial Unicode MS"/>
              <a:cs typeface="Arial Unicode MS"/>
            </a:endParaRPr>
          </a:p>
        </p:txBody>
      </p:sp>
      <p:sp>
        <p:nvSpPr>
          <p:cNvPr id="5" name="object 5"/>
          <p:cNvSpPr txBox="1"/>
          <p:nvPr/>
        </p:nvSpPr>
        <p:spPr>
          <a:xfrm>
            <a:off x="628651" y="2667764"/>
            <a:ext cx="4634011" cy="1569019"/>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lang="nl-NL" sz="1200" dirty="0">
                <a:latin typeface="Arial Unicode MS"/>
                <a:cs typeface="Arial Unicode MS"/>
              </a:rPr>
              <a:t>De principes van </a:t>
            </a:r>
            <a:r>
              <a:rPr lang="nl-NL" sz="1200" dirty="0" err="1">
                <a:latin typeface="Arial Unicode MS"/>
                <a:cs typeface="Arial Unicode MS"/>
              </a:rPr>
              <a:t>onderzoeksethiek</a:t>
            </a:r>
            <a:r>
              <a:rPr lang="nl-NL" sz="1200" dirty="0">
                <a:latin typeface="Arial Unicode MS"/>
                <a:cs typeface="Arial Unicode MS"/>
              </a:rPr>
              <a:t>:</a:t>
            </a:r>
          </a:p>
          <a:p>
            <a:pPr marL="83820">
              <a:lnSpc>
                <a:spcPct val="100000"/>
              </a:lnSpc>
              <a:spcBef>
                <a:spcPts val="595"/>
              </a:spcBef>
            </a:pPr>
            <a:r>
              <a:rPr lang="nl-NL" sz="1200" dirty="0">
                <a:latin typeface="Arial Unicode MS"/>
                <a:cs typeface="Arial Unicode MS"/>
              </a:rPr>
              <a:t>Het risico op schade minimaliseren en de voordelen maximaliseren
Het verkrijgen van geïnformeerde toestemming
Bescherming van anonimiteit en vertrouwelijkheid
Misleidende praktijken vermijden
Het recht om zich terug te trekken uit onderzoek</a:t>
            </a:r>
            <a:endParaRPr sz="1200" dirty="0">
              <a:latin typeface="Arial Unicode MS"/>
              <a:cs typeface="Arial Unicode MS"/>
            </a:endParaRPr>
          </a:p>
        </p:txBody>
      </p:sp>
      <p:sp>
        <p:nvSpPr>
          <p:cNvPr id="6" name="object 6"/>
          <p:cNvSpPr txBox="1"/>
          <p:nvPr/>
        </p:nvSpPr>
        <p:spPr>
          <a:xfrm>
            <a:off x="5774569" y="2443984"/>
            <a:ext cx="4528820" cy="2016578"/>
          </a:xfrm>
          <a:prstGeom prst="rect">
            <a:avLst/>
          </a:prstGeom>
          <a:ln w="31733">
            <a:solidFill>
              <a:srgbClr val="2791A6"/>
            </a:solidFill>
          </a:ln>
        </p:spPr>
        <p:txBody>
          <a:bodyPr vert="horz" wrap="square" lIns="0" tIns="76835" rIns="0" bIns="0" rtlCol="0">
            <a:spAutoFit/>
          </a:bodyPr>
          <a:lstStyle/>
          <a:p>
            <a:pPr marL="81915">
              <a:lnSpc>
                <a:spcPct val="100000"/>
              </a:lnSpc>
              <a:spcBef>
                <a:spcPts val="605"/>
              </a:spcBef>
            </a:pPr>
            <a:r>
              <a:rPr lang="nl-NL" sz="1200" dirty="0">
                <a:latin typeface="Arial Unicode MS"/>
                <a:cs typeface="Arial Unicode MS"/>
              </a:rPr>
              <a:t>Wat betekent het risico op schade?</a:t>
            </a:r>
          </a:p>
          <a:p>
            <a:pPr marL="253365" indent="-171450">
              <a:lnSpc>
                <a:spcPct val="100000"/>
              </a:lnSpc>
              <a:spcBef>
                <a:spcPts val="605"/>
              </a:spcBef>
              <a:buFont typeface="Arial" panose="020B0604020202020204" pitchFamily="34" charset="0"/>
              <a:buChar char="•"/>
            </a:pPr>
            <a:r>
              <a:rPr lang="nl-NL" sz="1200" dirty="0">
                <a:latin typeface="Arial Unicode MS"/>
                <a:cs typeface="Arial Unicode MS"/>
              </a:rPr>
              <a:t>Fysieke schade of ongemak voor deelnemers
Psychische nood en ongemak, waaronder deelnemers die druk voelen om deel te nemen
Sociale of onderwijsachterstand
Gebrek aan privacy en anonimiteit</a:t>
            </a:r>
          </a:p>
          <a:p>
            <a:pPr marL="253365" indent="-171450">
              <a:lnSpc>
                <a:spcPct val="100000"/>
              </a:lnSpc>
              <a:spcBef>
                <a:spcPts val="605"/>
              </a:spcBef>
              <a:buFont typeface="Arial" panose="020B0604020202020204" pitchFamily="34" charset="0"/>
              <a:buChar char="•"/>
            </a:pPr>
            <a:endParaRPr lang="nl-NL" sz="1200" dirty="0">
              <a:latin typeface="Arial Unicode MS"/>
              <a:cs typeface="Arial Unicode MS"/>
            </a:endParaRPr>
          </a:p>
          <a:p>
            <a:pPr marL="253365" indent="-171450">
              <a:lnSpc>
                <a:spcPct val="100000"/>
              </a:lnSpc>
              <a:spcBef>
                <a:spcPts val="605"/>
              </a:spcBef>
              <a:buFont typeface="Arial" panose="020B0604020202020204" pitchFamily="34" charset="0"/>
              <a:buChar char="•"/>
            </a:pPr>
            <a:endParaRPr sz="1200" dirty="0">
              <a:latin typeface="Arial Unicode MS"/>
              <a:cs typeface="Arial Unicode MS"/>
            </a:endParaRP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sp>
        <p:nvSpPr>
          <p:cNvPr id="12" name="object 12"/>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25</a:t>
            </a:r>
            <a:endParaRPr sz="1000">
              <a:latin typeface="Arial"/>
              <a:cs typeface="Arial"/>
            </a:endParaRPr>
          </a:p>
        </p:txBody>
      </p:sp>
      <p:graphicFrame>
        <p:nvGraphicFramePr>
          <p:cNvPr id="13" name="Table 18">
            <a:extLst>
              <a:ext uri="{FF2B5EF4-FFF2-40B4-BE49-F238E27FC236}">
                <a16:creationId xmlns:a16="http://schemas.microsoft.com/office/drawing/2014/main" id="{621FABA4-0362-9943-B253-245818B53C39}"/>
              </a:ext>
            </a:extLst>
          </p:cNvPr>
          <p:cNvGraphicFramePr>
            <a:graphicFrameLocks noGrp="1"/>
          </p:cNvGraphicFramePr>
          <p:nvPr>
            <p:extLst>
              <p:ext uri="{D42A27DB-BD31-4B8C-83A1-F6EECF244321}">
                <p14:modId xmlns:p14="http://schemas.microsoft.com/office/powerpoint/2010/main" val="638528013"/>
              </p:ext>
            </p:extLst>
          </p:nvPr>
        </p:nvGraphicFramePr>
        <p:xfrm>
          <a:off x="642499" y="4806617"/>
          <a:ext cx="9705263" cy="2157082"/>
        </p:xfrm>
        <a:graphic>
          <a:graphicData uri="http://schemas.openxmlformats.org/drawingml/2006/table">
            <a:tbl>
              <a:tblPr firstRow="1" bandRow="1">
                <a:tableStyleId>{7DF18680-E054-41AD-8BC1-D1AEF772440D}</a:tableStyleId>
              </a:tblPr>
              <a:tblGrid>
                <a:gridCol w="5053375">
                  <a:extLst>
                    <a:ext uri="{9D8B030D-6E8A-4147-A177-3AD203B41FA5}">
                      <a16:colId xmlns:a16="http://schemas.microsoft.com/office/drawing/2014/main" val="1979453044"/>
                    </a:ext>
                  </a:extLst>
                </a:gridCol>
                <a:gridCol w="4651888">
                  <a:extLst>
                    <a:ext uri="{9D8B030D-6E8A-4147-A177-3AD203B41FA5}">
                      <a16:colId xmlns:a16="http://schemas.microsoft.com/office/drawing/2014/main" val="3666343065"/>
                    </a:ext>
                  </a:extLst>
                </a:gridCol>
              </a:tblGrid>
              <a:tr h="455808">
                <a:tc>
                  <a:txBody>
                    <a:bodyPr/>
                    <a:lstStyle/>
                    <a:p>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 </a:t>
                      </a:r>
                      <a:r>
                        <a:rPr lang="nl-NL"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Moet er rekening worden gehouden met de mening van anderen (ouders, studenten)?</a:t>
                      </a:r>
                      <a:endParaRPr lang="en-US" sz="1100" b="0" dirty="0">
                        <a:solidFill>
                          <a:schemeClr val="tx1"/>
                        </a:solidFill>
                        <a:latin typeface="Arial" panose="020B0604020202020204" pitchFamily="34" charset="0"/>
                        <a:ea typeface="Arial Unicode MS" panose="020B0604020202020204" pitchFamily="34" charset="-128"/>
                        <a:cs typeface="Arial" panose="020B0604020202020204" pitchFamily="34" charset="0"/>
                      </a:endParaRPr>
                    </a:p>
                  </a:txBody>
                  <a:tcPr>
                    <a:solidFill>
                      <a:srgbClr val="E9F1F5"/>
                    </a:solidFill>
                  </a:tcPr>
                </a:tc>
                <a:tc>
                  <a:txBody>
                    <a:bodyPr/>
                    <a:lstStyle/>
                    <a:p>
                      <a:pPr>
                        <a:spcAft>
                          <a:spcPts val="500"/>
                        </a:spcAft>
                      </a:pPr>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a:t>
                      </a:r>
                      <a:r>
                        <a:rPr lang="nl-NL"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Kunnen er negatieve of gênante gegevens uit het onderzoek naar voren komen?</a:t>
                      </a:r>
                      <a:endPar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extLst>
                  <a:ext uri="{0D108BD9-81ED-4DB2-BD59-A6C34878D82A}">
                    <a16:rowId xmlns:a16="http://schemas.microsoft.com/office/drawing/2014/main" val="1164041309"/>
                  </a:ext>
                </a:extLst>
              </a:tr>
              <a:tr h="396119">
                <a:tc>
                  <a:txBody>
                    <a:bodyPr/>
                    <a:lstStyle/>
                    <a:p>
                      <a:pPr marL="0" lvl="0" indent="0">
                        <a:spcAft>
                          <a:spcPts val="500"/>
                        </a:spcAft>
                        <a:buFont typeface="+mj-lt"/>
                        <a:buNone/>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2.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Wat zijn de voordelen van uw aanvraag? (bijv. aan collega's, studenten)</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7.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Hoe gaat u uw studenten beschermen tegen schade door negatieve gegevens?</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extLst>
                  <a:ext uri="{0D108BD9-81ED-4DB2-BD59-A6C34878D82A}">
                    <a16:rowId xmlns:a16="http://schemas.microsoft.com/office/drawing/2014/main" val="1890584620"/>
                  </a:ext>
                </a:extLst>
              </a:tr>
              <a:tr h="396119">
                <a:tc>
                  <a:txBody>
                    <a:bodyPr/>
                    <a:lstStyle/>
                    <a:p>
                      <a:pPr marL="0" lvl="0" indent="0">
                        <a:spcAft>
                          <a:spcPts val="500"/>
                        </a:spcAft>
                        <a:buFont typeface="+mj-lt"/>
                        <a:buNone/>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3.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Hoe gaat u de gegevens van uw deelnemers beschermen? (bijv. schriftelijk of opgenomen)</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tc>
                  <a:txBody>
                    <a:bodyPr/>
                    <a:lstStyle/>
                    <a:p>
                      <a:pPr>
                        <a:spcAft>
                          <a:spcPts val="500"/>
                        </a:spcAft>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8.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Heeft u ondertekende toestemmingsformulieren nodig van studenten of hun ouders?</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extLst>
                  <a:ext uri="{0D108BD9-81ED-4DB2-BD59-A6C34878D82A}">
                    <a16:rowId xmlns:a16="http://schemas.microsoft.com/office/drawing/2014/main" val="477820677"/>
                  </a:ext>
                </a:extLst>
              </a:tr>
              <a:tr h="573756">
                <a:tc>
                  <a:txBody>
                    <a:bodyPr/>
                    <a:lstStyle/>
                    <a:p>
                      <a:pPr marL="0" lvl="0" indent="0">
                        <a:spcAft>
                          <a:spcPts val="500"/>
                        </a:spcAft>
                        <a:buFont typeface="+mj-lt"/>
                        <a:buNone/>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4.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Hoe ga je het onderzoek uitleggen aan je studenten en anderen in de instelling?</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9.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Hoe gaat u de privacy beschermen van anderen die bij het onderzoek betrokken zijn?</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extLst>
                  <a:ext uri="{0D108BD9-81ED-4DB2-BD59-A6C34878D82A}">
                    <a16:rowId xmlns:a16="http://schemas.microsoft.com/office/drawing/2014/main" val="2786320489"/>
                  </a:ext>
                </a:extLst>
              </a:tr>
              <a:tr h="332180">
                <a:tc>
                  <a:txBody>
                    <a:bodyPr/>
                    <a:lstStyle/>
                    <a:p>
                      <a:pPr marL="0" lvl="0" indent="0">
                        <a:spcAft>
                          <a:spcPts val="500"/>
                        </a:spcAft>
                        <a:buFont typeface="+mj-lt"/>
                        <a:buNone/>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5.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Hoe kunt u bij het delen van bevindingen anonimiteit en vertrouwelijkheid waarborgen?</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tc>
                  <a:txBody>
                    <a:bodyPr/>
                    <a:lstStyle/>
                    <a:p>
                      <a:pPr>
                        <a:spcAft>
                          <a:spcPts val="500"/>
                        </a:spcAft>
                      </a:pPr>
                      <a:r>
                        <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10. </a:t>
                      </a:r>
                      <a:r>
                        <a:rPr lang="nl-NL"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Moet u uw gegevens aan collega's vermelden?</a:t>
                      </a:r>
                      <a:endParaRPr lang="en-GB" sz="110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tc>
                <a:extLst>
                  <a:ext uri="{0D108BD9-81ED-4DB2-BD59-A6C34878D82A}">
                    <a16:rowId xmlns:a16="http://schemas.microsoft.com/office/drawing/2014/main" val="416693634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161661" y="1658412"/>
            <a:ext cx="2179455" cy="338554"/>
          </a:xfrm>
          <a:prstGeom prst="rect">
            <a:avLst/>
          </a:prstGeom>
        </p:spPr>
        <p:txBody>
          <a:bodyPr vert="horz" wrap="square" lIns="0" tIns="0" rIns="0" bIns="0" rtlCol="0">
            <a:spAutoFit/>
          </a:bodyPr>
          <a:lstStyle/>
          <a:p>
            <a:pPr marL="12700">
              <a:lnSpc>
                <a:spcPct val="100000"/>
              </a:lnSpc>
            </a:pPr>
            <a:r>
              <a:rPr lang="nl-NL" sz="1100" i="1" dirty="0">
                <a:latin typeface="Arial"/>
                <a:cs typeface="Arial"/>
              </a:rPr>
              <a:t>Sectie van de </a:t>
            </a:r>
            <a:r>
              <a:rPr lang="nl-NL" sz="1100" i="1" dirty="0" err="1">
                <a:latin typeface="Arial"/>
                <a:cs typeface="Arial"/>
              </a:rPr>
              <a:t>onderzoekscyclus</a:t>
            </a:r>
            <a:r>
              <a:rPr lang="nl-NL" sz="1100" i="1" dirty="0">
                <a:latin typeface="Arial"/>
                <a:cs typeface="Arial"/>
              </a:rPr>
              <a:t>
</a:t>
            </a:r>
            <a:endParaRPr sz="1100" dirty="0">
              <a:latin typeface="Arial"/>
              <a:cs typeface="Arial"/>
            </a:endParaRPr>
          </a:p>
        </p:txBody>
      </p:sp>
      <p:sp>
        <p:nvSpPr>
          <p:cNvPr id="3" name="object 3"/>
          <p:cNvSpPr txBox="1"/>
          <p:nvPr/>
        </p:nvSpPr>
        <p:spPr>
          <a:xfrm>
            <a:off x="4807332" y="739528"/>
            <a:ext cx="2368168" cy="738664"/>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Informatie over coderen en beoordelen
</a:t>
            </a:r>
            <a:endParaRPr sz="1600" dirty="0">
              <a:latin typeface="Arial"/>
              <a:cs typeface="Arial"/>
            </a:endParaRPr>
          </a:p>
        </p:txBody>
      </p:sp>
      <p:sp>
        <p:nvSpPr>
          <p:cNvPr id="4" name="object 4"/>
          <p:cNvSpPr txBox="1"/>
          <p:nvPr/>
        </p:nvSpPr>
        <p:spPr>
          <a:xfrm>
            <a:off x="659130" y="610903"/>
            <a:ext cx="3620770" cy="1131913"/>
          </a:xfrm>
          <a:prstGeom prst="rect">
            <a:avLst/>
          </a:prstGeom>
          <a:solidFill>
            <a:srgbClr val="D9F1F6"/>
          </a:solidFill>
        </p:spPr>
        <p:txBody>
          <a:bodyPr vert="horz" wrap="square" lIns="0" tIns="6985" rIns="0" bIns="0" rtlCol="0">
            <a:spAutoFit/>
          </a:bodyPr>
          <a:lstStyle/>
          <a:p>
            <a:pPr marL="26034" marR="189230">
              <a:lnSpc>
                <a:spcPct val="102200"/>
              </a:lnSpc>
              <a:spcBef>
                <a:spcPts val="55"/>
              </a:spcBef>
            </a:pPr>
            <a:r>
              <a:rPr lang="nl-NL" b="1" dirty="0">
                <a:solidFill>
                  <a:srgbClr val="1A616F"/>
                </a:solidFill>
                <a:latin typeface="Arial"/>
                <a:cs typeface="Arial"/>
              </a:rPr>
              <a:t>Deel h. Klassikale gesprekken analyseren: systematische observatie
</a:t>
            </a:r>
            <a:endParaRPr sz="1800" dirty="0">
              <a:latin typeface="Arial"/>
              <a:cs typeface="Arial"/>
            </a:endParaRPr>
          </a:p>
        </p:txBody>
      </p:sp>
      <p:sp>
        <p:nvSpPr>
          <p:cNvPr id="5" name="object 5"/>
          <p:cNvSpPr txBox="1"/>
          <p:nvPr/>
        </p:nvSpPr>
        <p:spPr>
          <a:xfrm>
            <a:off x="659130" y="1958342"/>
            <a:ext cx="4631690" cy="2106410"/>
          </a:xfrm>
          <a:prstGeom prst="rect">
            <a:avLst/>
          </a:prstGeom>
          <a:ln w="31733">
            <a:solidFill>
              <a:srgbClr val="2791A6"/>
            </a:solidFill>
          </a:ln>
        </p:spPr>
        <p:txBody>
          <a:bodyPr vert="horz" wrap="square" lIns="0" tIns="38735" rIns="0" bIns="0" rtlCol="0">
            <a:spAutoFit/>
          </a:bodyPr>
          <a:lstStyle/>
          <a:p>
            <a:pPr marL="83820" marR="94615" algn="just">
              <a:lnSpc>
                <a:spcPct val="121000"/>
              </a:lnSpc>
              <a:spcBef>
                <a:spcPts val="580"/>
              </a:spcBef>
            </a:pPr>
            <a:r>
              <a:rPr lang="nl-NL" sz="1200" dirty="0">
                <a:latin typeface="Arial Unicode MS"/>
                <a:cs typeface="Arial Unicode MS"/>
              </a:rPr>
              <a:t>Wanneer u uw onderzoek plant, moet u nadenken over hoe u het onderzoek daadwerkelijk in uw omgeving zult uitvoeren om uw onderzoeksvraag te kunnen beantwoorden. Bedenk hoeveel observatie je wilt doen en wanneer; Hoe haalbaar is het om je observaties in de loop van de tijd te herhalen om naar verandering te kijken? Deze sectie geeft een inleiding tot codering in educatieve omgevingen en er is meer informatie, evenals coderingssjablonen, om u te helpen in secties 1 en 2.</a:t>
            </a:r>
            <a:r>
              <a:rPr lang="nl-NL" sz="1200" b="1" u="sng" dirty="0">
                <a:solidFill>
                  <a:srgbClr val="0000FF"/>
                </a:solidFill>
                <a:latin typeface="Arial"/>
                <a:cs typeface="Arial"/>
              </a:rPr>
              <a:t>
</a:t>
            </a:r>
            <a:endParaRPr sz="1200" dirty="0">
              <a:latin typeface="Arial"/>
              <a:cs typeface="Arial"/>
            </a:endParaRPr>
          </a:p>
        </p:txBody>
      </p:sp>
      <p:sp>
        <p:nvSpPr>
          <p:cNvPr id="7" name="object 7"/>
          <p:cNvSpPr/>
          <p:nvPr/>
        </p:nvSpPr>
        <p:spPr>
          <a:xfrm>
            <a:off x="5529723" y="2020536"/>
            <a:ext cx="4811394" cy="520970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nvSpPr>
        <p:spPr>
          <a:xfrm>
            <a:off x="5649984" y="2057280"/>
            <a:ext cx="4631689" cy="4955203"/>
          </a:xfrm>
          <a:prstGeom prst="rect">
            <a:avLst/>
          </a:prstGeom>
        </p:spPr>
        <p:txBody>
          <a:bodyPr vert="horz" wrap="square" lIns="0" tIns="0" rIns="0" bIns="0" rtlCol="0">
            <a:spAutoFit/>
          </a:bodyPr>
          <a:lstStyle/>
          <a:p>
            <a:pPr marL="12700" algn="just">
              <a:lnSpc>
                <a:spcPct val="100000"/>
              </a:lnSpc>
            </a:pPr>
            <a:r>
              <a:rPr lang="nl-NL" sz="1150" b="1" dirty="0">
                <a:latin typeface="Arial"/>
                <a:cs typeface="Arial"/>
              </a:rPr>
              <a:t>Wat is coderen?
</a:t>
            </a:r>
            <a:r>
              <a:rPr lang="nl-NL" sz="1200" dirty="0">
                <a:latin typeface="Arial Unicode MS"/>
                <a:cs typeface="Arial Unicode MS"/>
              </a:rPr>
              <a:t>Coderen betekent het opsplitsen van klassikale dialogen in brokken en het systematisch plaatsen van elk stuk in een categorie. Dit gebeurt vaak door 'beurt' (Persoon A... Persoon B... </a:t>
            </a:r>
            <a:r>
              <a:rPr lang="nl-NL" sz="1200" dirty="0" err="1">
                <a:latin typeface="Arial Unicode MS"/>
                <a:cs typeface="Arial Unicode MS"/>
              </a:rPr>
              <a:t>enz</a:t>
            </a:r>
            <a:r>
              <a:rPr lang="nl-NL" sz="1200" dirty="0">
                <a:latin typeface="Arial Unicode MS"/>
                <a:cs typeface="Arial Unicode MS"/>
              </a:rPr>
              <a:t>).</a:t>
            </a:r>
          </a:p>
          <a:p>
            <a:pPr marL="12700" algn="just">
              <a:lnSpc>
                <a:spcPct val="100000"/>
              </a:lnSpc>
            </a:pPr>
            <a:r>
              <a:rPr lang="nl-NL" sz="1200" dirty="0">
                <a:latin typeface="Arial Unicode MS"/>
                <a:cs typeface="Arial Unicode MS"/>
              </a:rPr>
              <a:t>
</a:t>
            </a:r>
            <a:r>
              <a:rPr lang="nl-NL" sz="1150" b="1" dirty="0">
                <a:latin typeface="Arial"/>
                <a:cs typeface="Arial"/>
              </a:rPr>
              <a:t>Waarom is coderen belangrijk?
</a:t>
            </a:r>
            <a:r>
              <a:rPr lang="nl-NL" sz="1200" dirty="0">
                <a:latin typeface="Arial Unicode MS"/>
                <a:cs typeface="Arial Unicode MS"/>
              </a:rPr>
              <a:t>Het is gemakkelijk om een dialoog te missen in een druk klaslokaal of om aan te nemen dat het gebeurt terwijl het misschien niet zo is. Coderen is een manier om je te concentreren op bepaalde soorten dialogen en deze op de een of andere manier vast te leggen. Hiermee kun je teruggaan naar de dialoog en patronen of gemiste kansen herkennen om studenten te onderzoeken. Het helpt je ook om veranderingen in de loop van de tijd op te merken.</a:t>
            </a:r>
          </a:p>
          <a:p>
            <a:pPr marL="12700" algn="just">
              <a:lnSpc>
                <a:spcPct val="100000"/>
              </a:lnSpc>
            </a:pPr>
            <a:r>
              <a:rPr lang="nl-NL" sz="1200" dirty="0">
                <a:latin typeface="Arial Unicode MS"/>
                <a:cs typeface="Arial Unicode MS"/>
              </a:rPr>
              <a:t>
</a:t>
            </a:r>
            <a:r>
              <a:rPr lang="nl-NL" sz="1150" b="1" dirty="0">
                <a:latin typeface="Arial"/>
                <a:cs typeface="Arial"/>
              </a:rPr>
              <a:t>Hoe codeer ik?
</a:t>
            </a:r>
            <a:r>
              <a:rPr lang="nl-NL" sz="1200" dirty="0">
                <a:latin typeface="Arial Unicode MS"/>
                <a:cs typeface="Arial Unicode MS"/>
              </a:rPr>
              <a:t>De T-SEDA </a:t>
            </a:r>
            <a:r>
              <a:rPr lang="nl-NL" sz="1200" dirty="0" err="1">
                <a:latin typeface="Arial Unicode MS"/>
                <a:cs typeface="Arial Unicode MS"/>
              </a:rPr>
              <a:t>toolkit</a:t>
            </a:r>
            <a:r>
              <a:rPr lang="nl-NL" sz="1200" dirty="0">
                <a:latin typeface="Arial Unicode MS"/>
                <a:cs typeface="Arial Unicode MS"/>
              </a:rPr>
              <a:t> biedt verschillende bronnen om uw codering te ondersteunen: hierover vindt u meer informatie op de volgende pagina.</a:t>
            </a:r>
          </a:p>
          <a:p>
            <a:pPr marL="12700">
              <a:lnSpc>
                <a:spcPct val="100000"/>
              </a:lnSpc>
            </a:pPr>
            <a:r>
              <a:rPr lang="nl-NL" sz="1200" dirty="0">
                <a:latin typeface="Arial Unicode MS"/>
                <a:cs typeface="Arial Unicode MS"/>
              </a:rPr>
              <a:t>
</a:t>
            </a:r>
            <a:r>
              <a:rPr lang="nl-NL" sz="1150" b="1" dirty="0">
                <a:latin typeface="Arial"/>
                <a:cs typeface="Arial"/>
              </a:rPr>
              <a:t>Wat is rating?
</a:t>
            </a:r>
            <a:r>
              <a:rPr lang="nl-NL" sz="1200" dirty="0">
                <a:latin typeface="Arial Unicode MS"/>
                <a:cs typeface="Arial Unicode MS"/>
              </a:rPr>
              <a:t>Naast het coderen van dialogen, wilt u misschien de deelname van studenten beoordelen. Je zou bijvoorbeeld studenten die veel meededen kunnen beoordelen als een '1', die minder meededen als een '2' en die niet veel meededen als een '3'. Er zijn ook bronnen om u te helpen aspecten van het klaslokaal te beoordelen (zie sjablonen 2C en 2D voor groepswerk en 2E en 2F voor deelname aan de hele klas).</a:t>
            </a:r>
            <a:endParaRPr sz="1200" dirty="0">
              <a:latin typeface="Arial Unicode MS"/>
              <a:cs typeface="Arial Unicode MS"/>
            </a:endParaRPr>
          </a:p>
        </p:txBody>
      </p:sp>
      <p:sp>
        <p:nvSpPr>
          <p:cNvPr id="9" name="object 9"/>
          <p:cNvSpPr/>
          <p:nvPr/>
        </p:nvSpPr>
        <p:spPr>
          <a:xfrm>
            <a:off x="7783715" y="512325"/>
            <a:ext cx="2717794" cy="1160778"/>
          </a:xfrm>
          <a:prstGeom prst="rect">
            <a:avLst/>
          </a:prstGeom>
          <a:blipFill>
            <a:blip r:embed="rId2" cstate="print"/>
            <a:stretch>
              <a:fillRect/>
            </a:stretch>
          </a:blipFill>
        </p:spPr>
        <p:txBody>
          <a:bodyPr wrap="square" lIns="0" tIns="0" rIns="0" bIns="0" rtlCol="0"/>
          <a:lstStyle/>
          <a:p>
            <a:endParaRPr dirty="0"/>
          </a:p>
        </p:txBody>
      </p:sp>
      <p:sp>
        <p:nvSpPr>
          <p:cNvPr id="10" name="object 10"/>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a:cs typeface="Arial"/>
              </a:rPr>
              <a:t>26</a:t>
            </a:r>
            <a:endParaRPr sz="1000">
              <a:latin typeface="Arial"/>
              <a:cs typeface="Arial"/>
            </a:endParaRPr>
          </a:p>
        </p:txBody>
      </p:sp>
      <p:sp>
        <p:nvSpPr>
          <p:cNvPr id="11" name="TextBox 10"/>
          <p:cNvSpPr txBox="1"/>
          <p:nvPr/>
        </p:nvSpPr>
        <p:spPr>
          <a:xfrm>
            <a:off x="8470900" y="809625"/>
            <a:ext cx="1870217" cy="584775"/>
          </a:xfrm>
          <a:prstGeom prst="rect">
            <a:avLst/>
          </a:prstGeom>
          <a:solidFill>
            <a:srgbClr val="FAD600"/>
          </a:solidFill>
        </p:spPr>
        <p:txBody>
          <a:bodyPr wrap="square" rtlCol="0">
            <a:spAutoFit/>
          </a:bodyPr>
          <a:lstStyle/>
          <a:p>
            <a:r>
              <a:rPr lang="nl-NL" sz="1600" b="1" dirty="0">
                <a:solidFill>
                  <a:schemeClr val="bg1"/>
                </a:solidFill>
              </a:rPr>
              <a:t>Onderzoeksplannen en methoden</a:t>
            </a:r>
            <a:endParaRPr lang="en-GB" sz="1600" b="1" dirty="0">
              <a:solidFill>
                <a:schemeClr val="bg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975100" y="739528"/>
            <a:ext cx="3729959" cy="492443"/>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Over coderen: uw aanvraag plannen
</a:t>
            </a:r>
            <a:endParaRPr sz="1600" dirty="0">
              <a:latin typeface="Arial"/>
              <a:cs typeface="Arial"/>
            </a:endParaRPr>
          </a:p>
        </p:txBody>
      </p:sp>
      <p:sp>
        <p:nvSpPr>
          <p:cNvPr id="3" name="object 3"/>
          <p:cNvSpPr txBox="1"/>
          <p:nvPr/>
        </p:nvSpPr>
        <p:spPr>
          <a:xfrm>
            <a:off x="3487086" y="1571625"/>
            <a:ext cx="4705985" cy="3496022"/>
          </a:xfrm>
          <a:prstGeom prst="rect">
            <a:avLst/>
          </a:prstGeom>
          <a:solidFill>
            <a:srgbClr val="D9F1F6"/>
          </a:solidFill>
        </p:spPr>
        <p:txBody>
          <a:bodyPr vert="horz" wrap="square" lIns="0" tIns="38100" rIns="0" bIns="0" rtlCol="0">
            <a:spAutoFit/>
          </a:bodyPr>
          <a:lstStyle/>
          <a:p>
            <a:pPr marL="78740" marR="294640">
              <a:lnSpc>
                <a:spcPct val="120000"/>
              </a:lnSpc>
              <a:spcBef>
                <a:spcPts val="300"/>
              </a:spcBef>
            </a:pPr>
            <a:r>
              <a:rPr lang="nl-NL" sz="1200" b="1" dirty="0">
                <a:latin typeface="Arial"/>
                <a:cs typeface="Arial"/>
              </a:rPr>
              <a:t>Reflectiepunt: </a:t>
            </a:r>
            <a:r>
              <a:rPr lang="nl-NL" sz="1200" dirty="0">
                <a:latin typeface="Arial"/>
                <a:cs typeface="Arial"/>
              </a:rPr>
              <a:t>coderen kan lastig lijken als je er nieuw in bent. Hier zijn enkele tips om u te helpen bij het plannen van uw codering voor uw vraag:</a:t>
            </a:r>
          </a:p>
          <a:p>
            <a:pPr marL="250190" marR="294640" indent="-171450">
              <a:lnSpc>
                <a:spcPct val="120000"/>
              </a:lnSpc>
              <a:spcBef>
                <a:spcPts val="300"/>
              </a:spcBef>
              <a:buFont typeface="Arial" panose="020B0604020202020204" pitchFamily="34" charset="0"/>
              <a:buChar char="•"/>
            </a:pPr>
            <a:r>
              <a:rPr lang="nl-NL" sz="1200" dirty="0">
                <a:latin typeface="Arial Unicode MS"/>
                <a:cs typeface="Arial Unicode MS"/>
              </a:rPr>
              <a:t>Beslis over een of twee dialoogcodes om naar te kijken voor een onderzoek, dan zul je niet proberen je te concentreren op te veel in de klas
Bekijk de sjablonen in sectie 2. Denk na over hoe je ze in je klas kunt gebruiken om dialogen op te nemen
Denk na over de manier waarop je dialogen gaat opnemen en wat dit inhoudt. Moet je opnameapparatuur kopen? Heb je andere volwassenen in je omgeving om te helpen terwijl je persoonlijk codeert (live codering)?</a:t>
            </a:r>
          </a:p>
          <a:p>
            <a:pPr marL="78740" marR="294640">
              <a:lnSpc>
                <a:spcPct val="120000"/>
              </a:lnSpc>
              <a:spcBef>
                <a:spcPts val="300"/>
              </a:spcBef>
            </a:pPr>
            <a:r>
              <a:rPr lang="nl-NL" sz="1200" dirty="0">
                <a:latin typeface="Arial Unicode MS"/>
                <a:cs typeface="Arial Unicode MS"/>
              </a:rPr>
              <a:t>Gebruik secties 1 en 2 om u te helpen enkele van uw ideeën voor deze vragen op te schrijven. Deze opmerkingen zullen u helpen om te beslissen over een plan voor uw aanvraag.</a:t>
            </a:r>
            <a:endParaRPr sz="1200" dirty="0">
              <a:latin typeface="Arial Unicode MS"/>
              <a:cs typeface="Arial Unicode MS"/>
            </a:endParaRPr>
          </a:p>
        </p:txBody>
      </p:sp>
      <p:sp>
        <p:nvSpPr>
          <p:cNvPr id="8" name="object 8"/>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37844" y="276225"/>
            <a:ext cx="4999990" cy="1155124"/>
          </a:xfrm>
          <a:prstGeom prst="rect">
            <a:avLst/>
          </a:prstGeom>
          <a:ln w="31733">
            <a:solidFill>
              <a:srgbClr val="2791A6"/>
            </a:solidFill>
          </a:ln>
        </p:spPr>
        <p:txBody>
          <a:bodyPr vert="horz" wrap="square" lIns="0" tIns="37465" rIns="0" bIns="0" rtlCol="0">
            <a:spAutoFit/>
          </a:bodyPr>
          <a:lstStyle/>
          <a:p>
            <a:pPr marL="83185" marR="95250" algn="just">
              <a:lnSpc>
                <a:spcPct val="121100"/>
              </a:lnSpc>
              <a:spcBef>
                <a:spcPts val="295"/>
              </a:spcBef>
            </a:pPr>
            <a:r>
              <a:rPr lang="nl-NL" sz="1200" dirty="0">
                <a:latin typeface="Arial Unicode MS"/>
                <a:cs typeface="Arial Unicode MS"/>
              </a:rPr>
              <a:t>Hier zie je een voorbeeld van een gedeelte van de dialoog dat is gecodeerd door 'beurt': elke keer dat een andere persoon spreekt, kijk je naar het coderingskader om te zien of een (of meer dan één) van de codes kan worden toegepast op wat er is gezegd. In dit voorbeeld is de dialoog opgenomen en vervolgens getranscribeerd.</a:t>
            </a:r>
            <a:endParaRPr sz="1200" dirty="0">
              <a:latin typeface="Arial Unicode MS"/>
              <a:cs typeface="Arial Unicode MS"/>
            </a:endParaRPr>
          </a:p>
        </p:txBody>
      </p:sp>
      <p:sp>
        <p:nvSpPr>
          <p:cNvPr id="4" name="object 4"/>
          <p:cNvSpPr/>
          <p:nvPr/>
        </p:nvSpPr>
        <p:spPr>
          <a:xfrm>
            <a:off x="635484" y="1991094"/>
            <a:ext cx="1458293"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nvSpPr>
        <p:spPr>
          <a:xfrm>
            <a:off x="721746" y="2150469"/>
            <a:ext cx="1424949" cy="977512"/>
          </a:xfrm>
          <a:prstGeom prst="rect">
            <a:avLst/>
          </a:prstGeom>
        </p:spPr>
        <p:txBody>
          <a:bodyPr vert="horz" wrap="square" lIns="0" tIns="635" rIns="0" bIns="0" rtlCol="0">
            <a:spAutoFit/>
          </a:bodyPr>
          <a:lstStyle/>
          <a:p>
            <a:pPr marL="12700" marR="5080">
              <a:lnSpc>
                <a:spcPct val="120000"/>
              </a:lnSpc>
              <a:spcBef>
                <a:spcPts val="5"/>
              </a:spcBef>
            </a:pPr>
            <a:r>
              <a:rPr lang="nl-NL" sz="1000" dirty="0">
                <a:latin typeface="Arial Unicode MS"/>
                <a:cs typeface="Arial Unicode MS"/>
              </a:rPr>
              <a:t>Elke andere wending krijgt een andere beurt
nummer voor eenvoudige identificatie</a:t>
            </a:r>
            <a:r>
              <a:rPr lang="nl-NL" sz="1200" dirty="0">
                <a:latin typeface="Arial Unicode MS"/>
                <a:cs typeface="Arial Unicode MS"/>
              </a:rPr>
              <a:t>
</a:t>
            </a:r>
            <a:endParaRPr sz="1200" dirty="0">
              <a:latin typeface="Arial Unicode MS"/>
              <a:cs typeface="Arial Unicode MS"/>
            </a:endParaRPr>
          </a:p>
        </p:txBody>
      </p:sp>
      <p:sp>
        <p:nvSpPr>
          <p:cNvPr id="6" name="object 6"/>
          <p:cNvSpPr/>
          <p:nvPr/>
        </p:nvSpPr>
        <p:spPr>
          <a:xfrm>
            <a:off x="3063755" y="1763903"/>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3209149" y="1818370"/>
            <a:ext cx="1239520" cy="733214"/>
          </a:xfrm>
          <a:prstGeom prst="rect">
            <a:avLst/>
          </a:prstGeom>
        </p:spPr>
        <p:txBody>
          <a:bodyPr vert="horz" wrap="square" lIns="0" tIns="0" rIns="0" bIns="0" rtlCol="0">
            <a:spAutoFit/>
          </a:bodyPr>
          <a:lstStyle/>
          <a:p>
            <a:pPr marL="12700" marR="5080">
              <a:lnSpc>
                <a:spcPct val="121700"/>
              </a:lnSpc>
            </a:pPr>
            <a:r>
              <a:rPr lang="nl-NL" sz="1000" dirty="0">
                <a:latin typeface="Arial Unicode MS"/>
                <a:cs typeface="Arial Unicode MS"/>
              </a:rPr>
              <a:t>De naam van elke spreker wordt opgenomen
</a:t>
            </a:r>
            <a:endParaRPr sz="1000" dirty="0">
              <a:latin typeface="Arial Unicode MS"/>
              <a:cs typeface="Arial Unicode MS"/>
            </a:endParaRPr>
          </a:p>
        </p:txBody>
      </p:sp>
      <p:sp>
        <p:nvSpPr>
          <p:cNvPr id="8" name="object 8"/>
          <p:cNvSpPr/>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6969125" y="2289509"/>
            <a:ext cx="1425575" cy="607539"/>
          </a:xfrm>
          <a:prstGeom prst="rect">
            <a:avLst/>
          </a:prstGeom>
        </p:spPr>
        <p:txBody>
          <a:bodyPr vert="horz" wrap="square" lIns="0" tIns="0" rIns="0" bIns="0" rtlCol="0">
            <a:spAutoFit/>
          </a:bodyPr>
          <a:lstStyle/>
          <a:p>
            <a:pPr marL="12700" marR="5080">
              <a:lnSpc>
                <a:spcPct val="120000"/>
              </a:lnSpc>
            </a:pPr>
            <a:r>
              <a:rPr lang="nl-NL" sz="1000" spc="-114" dirty="0">
                <a:latin typeface="Arial Unicode MS"/>
                <a:cs typeface="Arial Unicode MS"/>
              </a:rPr>
              <a:t>Elke beurt wordt in een aparte regel toegevoegd</a:t>
            </a:r>
            <a:r>
              <a:rPr lang="nl-NL" sz="1200" spc="-114" dirty="0">
                <a:latin typeface="Arial Unicode MS"/>
                <a:cs typeface="Arial Unicode MS"/>
              </a:rPr>
              <a:t>
</a:t>
            </a:r>
            <a:endParaRPr sz="1200" dirty="0">
              <a:latin typeface="Arial Unicode MS"/>
              <a:cs typeface="Arial Unicode MS"/>
            </a:endParaRPr>
          </a:p>
        </p:txBody>
      </p:sp>
      <p:sp>
        <p:nvSpPr>
          <p:cNvPr id="10" name="object 10"/>
          <p:cNvSpPr/>
          <p:nvPr/>
        </p:nvSpPr>
        <p:spPr>
          <a:xfrm>
            <a:off x="8358530" y="3253371"/>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nvSpPr>
        <p:spPr>
          <a:xfrm>
            <a:off x="8511613" y="3319270"/>
            <a:ext cx="1690370" cy="722314"/>
          </a:xfrm>
          <a:prstGeom prst="rect">
            <a:avLst/>
          </a:prstGeom>
        </p:spPr>
        <p:txBody>
          <a:bodyPr vert="horz" wrap="square" lIns="0" tIns="635" rIns="0" bIns="0" rtlCol="0">
            <a:spAutoFit/>
          </a:bodyPr>
          <a:lstStyle/>
          <a:p>
            <a:pPr marL="12700" marR="5080">
              <a:lnSpc>
                <a:spcPct val="120000"/>
              </a:lnSpc>
              <a:spcBef>
                <a:spcPts val="5"/>
              </a:spcBef>
            </a:pPr>
            <a:r>
              <a:rPr lang="nl-NL" sz="1000" spc="-100" dirty="0">
                <a:latin typeface="Arial" panose="020B0604020202020204" pitchFamily="34" charset="0"/>
                <a:cs typeface="Arial" panose="020B0604020202020204" pitchFamily="34" charset="0"/>
              </a:rPr>
              <a:t>U kunt de code identificeren door te controleren wat er is geweest
in hoofdstuk 1 tegen het coderingskader ingegaan</a:t>
            </a:r>
            <a:r>
              <a:rPr sz="1000" spc="-45" dirty="0">
                <a:latin typeface="Arial" panose="020B0604020202020204" pitchFamily="34" charset="0"/>
                <a:cs typeface="Arial" panose="020B0604020202020204" pitchFamily="34" charset="0"/>
              </a:rPr>
              <a:t>.</a:t>
            </a:r>
            <a:endParaRPr sz="1000" dirty="0">
              <a:latin typeface="Arial" panose="020B0604020202020204" pitchFamily="34" charset="0"/>
              <a:cs typeface="Arial" panose="020B0604020202020204" pitchFamily="34" charset="0"/>
            </a:endParaRPr>
          </a:p>
        </p:txBody>
      </p:sp>
      <p:sp>
        <p:nvSpPr>
          <p:cNvPr id="14" name="object 14"/>
          <p:cNvSpPr/>
          <p:nvPr/>
        </p:nvSpPr>
        <p:spPr>
          <a:xfrm>
            <a:off x="2704744" y="2115693"/>
            <a:ext cx="1305064" cy="1305075"/>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5723166" y="2141760"/>
            <a:ext cx="831919" cy="485646"/>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5896305" y="1986529"/>
            <a:ext cx="1317560" cy="1317555"/>
          </a:xfrm>
          <a:prstGeom prst="rect">
            <a:avLst/>
          </a:prstGeom>
          <a:blipFill>
            <a:blip r:embed="rId4"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7733524" y="4025466"/>
            <a:ext cx="1680248" cy="1680252"/>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1403839" y="2748497"/>
            <a:ext cx="1340929" cy="1340932"/>
          </a:xfrm>
          <a:prstGeom prst="rect">
            <a:avLst/>
          </a:prstGeom>
          <a:blipFill>
            <a:blip r:embed="rId8"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28</a:t>
            </a:r>
          </a:p>
        </p:txBody>
      </p:sp>
      <p:graphicFrame>
        <p:nvGraphicFramePr>
          <p:cNvPr id="20" name="Table 19">
            <a:extLst>
              <a:ext uri="{FF2B5EF4-FFF2-40B4-BE49-F238E27FC236}">
                <a16:creationId xmlns:a16="http://schemas.microsoft.com/office/drawing/2014/main" id="{87868B81-C11F-7B4F-8503-30EEA3B80B6C}"/>
              </a:ext>
            </a:extLst>
          </p:cNvPr>
          <p:cNvGraphicFramePr>
            <a:graphicFrameLocks noGrp="1"/>
          </p:cNvGraphicFramePr>
          <p:nvPr>
            <p:extLst>
              <p:ext uri="{D42A27DB-BD31-4B8C-83A1-F6EECF244321}">
                <p14:modId xmlns:p14="http://schemas.microsoft.com/office/powerpoint/2010/main" val="2254822178"/>
              </p:ext>
            </p:extLst>
          </p:nvPr>
        </p:nvGraphicFramePr>
        <p:xfrm>
          <a:off x="2374900" y="3188492"/>
          <a:ext cx="5867401" cy="3840480"/>
        </p:xfrm>
        <a:graphic>
          <a:graphicData uri="http://schemas.openxmlformats.org/drawingml/2006/table">
            <a:tbl>
              <a:tblPr>
                <a:tableStyleId>{5C22544A-7EE6-4342-B048-85BDC9FD1C3A}</a:tableStyleId>
              </a:tblPr>
              <a:tblGrid>
                <a:gridCol w="489162">
                  <a:extLst>
                    <a:ext uri="{9D8B030D-6E8A-4147-A177-3AD203B41FA5}">
                      <a16:colId xmlns:a16="http://schemas.microsoft.com/office/drawing/2014/main" val="1482649599"/>
                    </a:ext>
                  </a:extLst>
                </a:gridCol>
                <a:gridCol w="708332">
                  <a:extLst>
                    <a:ext uri="{9D8B030D-6E8A-4147-A177-3AD203B41FA5}">
                      <a16:colId xmlns:a16="http://schemas.microsoft.com/office/drawing/2014/main" val="694061657"/>
                    </a:ext>
                  </a:extLst>
                </a:gridCol>
                <a:gridCol w="3824356">
                  <a:extLst>
                    <a:ext uri="{9D8B030D-6E8A-4147-A177-3AD203B41FA5}">
                      <a16:colId xmlns:a16="http://schemas.microsoft.com/office/drawing/2014/main" val="405919605"/>
                    </a:ext>
                  </a:extLst>
                </a:gridCol>
                <a:gridCol w="845551">
                  <a:extLst>
                    <a:ext uri="{9D8B030D-6E8A-4147-A177-3AD203B41FA5}">
                      <a16:colId xmlns:a16="http://schemas.microsoft.com/office/drawing/2014/main" val="3795263785"/>
                    </a:ext>
                  </a:extLst>
                </a:gridCol>
              </a:tblGrid>
              <a:tr h="0">
                <a:tc>
                  <a:txBody>
                    <a:bodyPr/>
                    <a:lstStyle/>
                    <a:p>
                      <a:r>
                        <a:rPr lang="en-GB" sz="1200" dirty="0">
                          <a:effectLst/>
                        </a:rPr>
                        <a:t>223</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Matthew</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If you looked at it, 300 grams would be a lot closer to 500, as Aria said, than it would be to 0 kilograms.  So it would be-, I think it would be further along.</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RE, Q</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713659397"/>
                  </a:ext>
                </a:extLst>
              </a:tr>
              <a:tr h="0">
                <a:tc>
                  <a:txBody>
                    <a:bodyPr/>
                    <a:lstStyle/>
                    <a:p>
                      <a:r>
                        <a:rPr lang="en-GB" sz="1200">
                          <a:effectLst/>
                        </a:rPr>
                        <a:t>224</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Teacher</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So you're disagreeing with where it's going at the moment.  You'd like it moved closer to 500?</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248371541"/>
                  </a:ext>
                </a:extLst>
              </a:tr>
              <a:tr h="0">
                <a:tc>
                  <a:txBody>
                    <a:bodyPr/>
                    <a:lstStyle/>
                    <a:p>
                      <a:r>
                        <a:rPr lang="en-GB" sz="1200">
                          <a:effectLst/>
                        </a:rPr>
                        <a:t>225</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Aria</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I think I agree with Matthew.</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975222490"/>
                  </a:ext>
                </a:extLst>
              </a:tr>
              <a:tr h="0">
                <a:tc>
                  <a:txBody>
                    <a:bodyPr/>
                    <a:lstStyle/>
                    <a:p>
                      <a:r>
                        <a:rPr lang="en-GB" sz="1200">
                          <a:effectLst/>
                        </a:rPr>
                        <a:t>226</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You agree with Matthew.  Go on then, move it if you want to.</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100">
                          <a:effectLst/>
                        </a:rPr>
                        <a:t>IRE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545044714"/>
                  </a:ext>
                </a:extLst>
              </a:tr>
              <a:tr h="0">
                <a:tc gridSpan="3">
                  <a:txBody>
                    <a:bodyPr/>
                    <a:lstStyle/>
                    <a:p>
                      <a:r>
                        <a:rPr lang="en-GB" sz="1200" dirty="0">
                          <a:effectLst/>
                        </a:rPr>
                        <a:t>After a few turns, a student stuck 0.9 kg on the number line. Another student is hesitant about the previous answer and challenges the positioning as follows…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496804296"/>
                  </a:ext>
                </a:extLst>
              </a:tr>
              <a:tr h="0">
                <a:tc>
                  <a:txBody>
                    <a:bodyPr/>
                    <a:lstStyle/>
                    <a:p>
                      <a:r>
                        <a:rPr lang="en-GB" sz="1200">
                          <a:effectLst/>
                        </a:rPr>
                        <a:t>268</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Dillis</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I think it will be-, because 0's bigger than 0.-, is 0 bigger than 0.9? Would it be before the 0 kilograms?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299290925"/>
                  </a:ext>
                </a:extLst>
              </a:tr>
              <a:tr h="0">
                <a:tc>
                  <a:txBody>
                    <a:bodyPr/>
                    <a:lstStyle/>
                    <a:p>
                      <a:r>
                        <a:rPr lang="en-GB" sz="1200">
                          <a:effectLst/>
                        </a:rPr>
                        <a:t>269</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OK, good question, </a:t>
                      </a:r>
                      <a:r>
                        <a:rPr lang="en-GB" sz="1200" dirty="0" err="1">
                          <a:effectLst/>
                        </a:rPr>
                        <a:t>Dillis</a:t>
                      </a:r>
                      <a:r>
                        <a:rPr lang="en-GB" sz="1200" dirty="0">
                          <a:effectLst/>
                        </a:rPr>
                        <a:t>. I like your questions this morning. What do we think? Which one is bigger:  0 or 0.9? ((Some hands raised)) Cody.</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IB</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4104064673"/>
                  </a:ext>
                </a:extLst>
              </a:tr>
              <a:tr h="0">
                <a:tc>
                  <a:txBody>
                    <a:bodyPr/>
                    <a:lstStyle/>
                    <a:p>
                      <a:r>
                        <a:rPr lang="en-GB" sz="1200">
                          <a:effectLst/>
                        </a:rPr>
                        <a:t>270</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0.9.</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020529425"/>
                  </a:ext>
                </a:extLst>
              </a:tr>
              <a:tr h="0">
                <a:tc>
                  <a:txBody>
                    <a:bodyPr/>
                    <a:lstStyle/>
                    <a:p>
                      <a:r>
                        <a:rPr lang="en-GB" sz="1200">
                          <a:effectLst/>
                        </a:rPr>
                        <a:t>271</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Teacher</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Because?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a:effectLst/>
                        </a:rPr>
                        <a:t> IRE</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30648860"/>
                  </a:ext>
                </a:extLst>
              </a:tr>
              <a:tr h="0">
                <a:tc>
                  <a:txBody>
                    <a:bodyPr/>
                    <a:lstStyle/>
                    <a:p>
                      <a:r>
                        <a:rPr lang="en-GB" sz="1200">
                          <a:effectLst/>
                        </a:rPr>
                        <a:t>272</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200" dirty="0">
                          <a:effectLst/>
                        </a:rPr>
                        <a:t>Because 0 would also be 0 grams, but 0.9 kilograms would be 90 grams-, 900 grams, and 900 grams is bigger than 0 grams.</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en-GB" sz="1050" dirty="0">
                          <a:effectLst/>
                        </a:rPr>
                        <a:t> R</a:t>
                      </a:r>
                      <a:endParaRPr lang="en-GB" sz="120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3261" y="200025"/>
            <a:ext cx="4476424" cy="7086600"/>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306231" y="291312"/>
            <a:ext cx="4303488" cy="7014484"/>
          </a:xfrm>
          <a:prstGeom prst="rect">
            <a:avLst/>
          </a:prstGeom>
        </p:spPr>
        <p:txBody>
          <a:bodyPr vert="horz" wrap="square" lIns="0" tIns="0" rIns="0" bIns="0" rtlCol="0">
            <a:spAutoFit/>
          </a:bodyPr>
          <a:lstStyle/>
          <a:p>
            <a:pPr marL="12700">
              <a:lnSpc>
                <a:spcPct val="100000"/>
              </a:lnSpc>
              <a:spcBef>
                <a:spcPts val="600"/>
              </a:spcBef>
              <a:spcAft>
                <a:spcPts val="600"/>
              </a:spcAft>
            </a:pPr>
            <a:r>
              <a:rPr lang="nl-NL" sz="1400" b="1" dirty="0">
                <a:latin typeface="Arial"/>
                <a:cs typeface="Arial"/>
              </a:rPr>
              <a:t>Gegevens verzamelen in uw vragen: basisgegevens
</a:t>
            </a:r>
            <a:r>
              <a:rPr sz="1200" b="1" dirty="0">
                <a:solidFill>
                  <a:srgbClr val="1A616F"/>
                </a:solidFill>
                <a:latin typeface="Arial"/>
                <a:cs typeface="Arial"/>
              </a:rPr>
              <a:t>Wat </a:t>
            </a:r>
            <a:r>
              <a:rPr lang="en-US" sz="1200" b="1" dirty="0" err="1">
                <a:solidFill>
                  <a:srgbClr val="1A616F"/>
                </a:solidFill>
                <a:latin typeface="Arial"/>
                <a:cs typeface="Arial"/>
              </a:rPr>
              <a:t>zjin</a:t>
            </a:r>
            <a:r>
              <a:rPr sz="1200" b="1" dirty="0">
                <a:solidFill>
                  <a:srgbClr val="1A616F"/>
                </a:solidFill>
                <a:latin typeface="Arial"/>
                <a:cs typeface="Arial"/>
              </a:rPr>
              <a:t> </a:t>
            </a:r>
            <a:r>
              <a:rPr sz="1200" b="1" dirty="0" err="1">
                <a:solidFill>
                  <a:srgbClr val="1A616F"/>
                </a:solidFill>
                <a:latin typeface="Arial"/>
                <a:cs typeface="Arial"/>
              </a:rPr>
              <a:t>bas</a:t>
            </a:r>
            <a:r>
              <a:rPr lang="en-US" sz="1200" b="1" dirty="0" err="1">
                <a:solidFill>
                  <a:srgbClr val="1A616F"/>
                </a:solidFill>
                <a:latin typeface="Arial"/>
                <a:cs typeface="Arial"/>
              </a:rPr>
              <a:t>isgegevens</a:t>
            </a:r>
            <a:r>
              <a:rPr sz="1200" b="1" dirty="0">
                <a:solidFill>
                  <a:srgbClr val="1A616F"/>
                </a:solidFill>
                <a:latin typeface="Arial"/>
                <a:cs typeface="Arial"/>
              </a:rPr>
              <a:t>?</a:t>
            </a:r>
            <a:endParaRPr sz="1200" dirty="0">
              <a:latin typeface="Arial"/>
              <a:cs typeface="Arial"/>
            </a:endParaRPr>
          </a:p>
          <a:p>
            <a:pPr marL="82800" marR="5080">
              <a:lnSpc>
                <a:spcPct val="121000"/>
              </a:lnSpc>
              <a:spcBef>
                <a:spcPts val="580"/>
              </a:spcBef>
            </a:pPr>
            <a:r>
              <a:rPr lang="nl-NL" sz="1200" dirty="0">
                <a:latin typeface="Arial Unicode MS"/>
                <a:cs typeface="Arial Unicode MS"/>
              </a:rPr>
              <a:t>Basisgegevens betekent observaties maken en informatie verzamelen voordat u wijzigingen aanbrengt in uw leeromgeving.
Waarom zou ik basisgegevens verzamelen?
Weten wat voor soort dialoog er plaatsvindt in uw klas aan het begin van uw onderzoek kan:
Geef je meer informatie over je aannames (studenten zijn misschien beter of slechter dan je denkt)
Helpt u om veranderingen in de loop van de tijd te begrijpen. U kunt uw basislijngegevens vergelijken met gegevens die u later verzamelt om te zien of er iets verandert
Geef u een indicatie of interventies die u uitvoert een positief verschil maken
Overweeg de twee delen van de dialoog aan de rechterkant. Het zijn dezelfde groep kinderen voor en na een interventie. De kinderen nemen deel aan een groepsactiviteit waarbij ze meerkeuze non-verbale redeneerproblemen oplossen. In het eerste voorbeeld kun je zien dat er niet veel redeneringen plaatsvinden: kinderen besteden niet veel tijd aan het bespreken van de activiteit of het geven van redenen aan anderen. In het tweede voorbeeld zijn interacties langer en wordt er veel meer geredeneerd (het woord 'omdat' wordt vaak gebruikt).
Dit geeft aan dat kinderen na de interventie meer in dialoog gaan, met name door redeneringen te tonen.</a:t>
            </a:r>
            <a:endParaRPr sz="1200" dirty="0">
              <a:latin typeface="Arial Unicode MS"/>
              <a:cs typeface="Arial Unicode MS"/>
            </a:endParaRPr>
          </a:p>
        </p:txBody>
      </p:sp>
      <p:sp>
        <p:nvSpPr>
          <p:cNvPr id="6" name="object 6"/>
          <p:cNvSpPr txBox="1"/>
          <p:nvPr/>
        </p:nvSpPr>
        <p:spPr>
          <a:xfrm>
            <a:off x="4909700" y="123825"/>
            <a:ext cx="4628000" cy="369332"/>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Voorbeeld 1: Basislijngegevens vóór de interventie
</a:t>
            </a:r>
            <a:endParaRPr sz="1200" dirty="0">
              <a:latin typeface="Arial"/>
              <a:cs typeface="Arial"/>
            </a:endParaRPr>
          </a:p>
        </p:txBody>
      </p:sp>
      <p:sp>
        <p:nvSpPr>
          <p:cNvPr id="8" name="object 8"/>
          <p:cNvSpPr txBox="1">
            <a:spLocks noGrp="1"/>
          </p:cNvSpPr>
          <p:nvPr>
            <p:ph type="sldNum" sz="quarter" idx="7"/>
          </p:nvPr>
        </p:nvSpPr>
        <p:spPr>
          <a:xfrm>
            <a:off x="5249962" y="7347585"/>
            <a:ext cx="192404" cy="167640"/>
          </a:xfrm>
          <a:prstGeom prst="rect">
            <a:avLst/>
          </a:prstGeom>
        </p:spPr>
        <p:txBody>
          <a:bodyPr vert="horz" wrap="square" lIns="0" tIns="635" rIns="0" bIns="0" rtlCol="0">
            <a:spAutoFit/>
          </a:bodyPr>
          <a:lstStyle/>
          <a:p>
            <a:pPr marL="25400">
              <a:lnSpc>
                <a:spcPct val="100000"/>
              </a:lnSpc>
              <a:spcBef>
                <a:spcPts val="5"/>
              </a:spcBef>
            </a:pPr>
            <a:r>
              <a:rPr dirty="0"/>
              <a:t>29</a:t>
            </a:r>
          </a:p>
        </p:txBody>
      </p:sp>
      <p:sp>
        <p:nvSpPr>
          <p:cNvPr id="7" name="object 7"/>
          <p:cNvSpPr txBox="1"/>
          <p:nvPr/>
        </p:nvSpPr>
        <p:spPr>
          <a:xfrm>
            <a:off x="4857125" y="2638425"/>
            <a:ext cx="5427979" cy="369332"/>
          </a:xfrm>
          <a:prstGeom prst="rect">
            <a:avLst/>
          </a:prstGeom>
        </p:spPr>
        <p:txBody>
          <a:bodyPr vert="horz" wrap="square" lIns="0" tIns="0" rIns="0" bIns="0" rtlCol="0">
            <a:spAutoFit/>
          </a:bodyPr>
          <a:lstStyle/>
          <a:p>
            <a:pPr marL="12700">
              <a:lnSpc>
                <a:spcPct val="100000"/>
              </a:lnSpc>
            </a:pPr>
            <a:r>
              <a:rPr lang="en-US" sz="1200" b="1" dirty="0" err="1">
                <a:latin typeface="Arial"/>
                <a:cs typeface="Arial"/>
              </a:rPr>
              <a:t>Voorbeeld</a:t>
            </a:r>
            <a:r>
              <a:rPr sz="1200" b="1" dirty="0">
                <a:latin typeface="Arial"/>
                <a:cs typeface="Arial"/>
              </a:rPr>
              <a:t> 2: </a:t>
            </a:r>
            <a:r>
              <a:rPr lang="nl-NL" sz="1200" dirty="0">
                <a:latin typeface="Arial"/>
                <a:cs typeface="Arial"/>
              </a:rPr>
              <a:t>Gegevens verzameld na de interventie die positieve veranderingen laten zien</a:t>
            </a:r>
            <a:endParaRPr sz="1200" dirty="0">
              <a:latin typeface="Arial"/>
              <a:cs typeface="Arial"/>
            </a:endParaRPr>
          </a:p>
        </p:txBody>
      </p:sp>
      <p:graphicFrame>
        <p:nvGraphicFramePr>
          <p:cNvPr id="9" name="Table 8"/>
          <p:cNvGraphicFramePr>
            <a:graphicFrameLocks noGrp="1"/>
          </p:cNvGraphicFramePr>
          <p:nvPr>
            <p:extLst>
              <p:ext uri="{D42A27DB-BD31-4B8C-83A1-F6EECF244321}">
                <p14:modId xmlns:p14="http://schemas.microsoft.com/office/powerpoint/2010/main" val="1359290605"/>
              </p:ext>
            </p:extLst>
          </p:nvPr>
        </p:nvGraphicFramePr>
        <p:xfrm>
          <a:off x="4909700" y="428625"/>
          <a:ext cx="5542400" cy="2046605"/>
        </p:xfrm>
        <a:graphic>
          <a:graphicData uri="http://schemas.openxmlformats.org/drawingml/2006/table">
            <a:tbl>
              <a:tblPr firstRow="1" firstCol="1" bandRow="1">
                <a:tableStyleId>{5C22544A-7EE6-4342-B048-85BDC9FD1C3A}</a:tableStyleId>
              </a:tblPr>
              <a:tblGrid>
                <a:gridCol w="474700">
                  <a:extLst>
                    <a:ext uri="{9D8B030D-6E8A-4147-A177-3AD203B41FA5}">
                      <a16:colId xmlns:a16="http://schemas.microsoft.com/office/drawing/2014/main" val="20000"/>
                    </a:ext>
                  </a:extLst>
                </a:gridCol>
                <a:gridCol w="553351">
                  <a:extLst>
                    <a:ext uri="{9D8B030D-6E8A-4147-A177-3AD203B41FA5}">
                      <a16:colId xmlns:a16="http://schemas.microsoft.com/office/drawing/2014/main" val="20001"/>
                    </a:ext>
                  </a:extLst>
                </a:gridCol>
                <a:gridCol w="2259334">
                  <a:extLst>
                    <a:ext uri="{9D8B030D-6E8A-4147-A177-3AD203B41FA5}">
                      <a16:colId xmlns:a16="http://schemas.microsoft.com/office/drawing/2014/main" val="20002"/>
                    </a:ext>
                  </a:extLst>
                </a:gridCol>
                <a:gridCol w="2255015">
                  <a:extLst>
                    <a:ext uri="{9D8B030D-6E8A-4147-A177-3AD203B41FA5}">
                      <a16:colId xmlns:a16="http://schemas.microsoft.com/office/drawing/2014/main" val="20003"/>
                    </a:ext>
                  </a:extLst>
                </a:gridCol>
              </a:tblGrid>
              <a:tr h="344865">
                <a:tc>
                  <a:txBody>
                    <a:bodyPr/>
                    <a:lstStyle/>
                    <a:p>
                      <a:pPr>
                        <a:lnSpc>
                          <a:spcPct val="115000"/>
                        </a:lnSpc>
                        <a:spcAft>
                          <a:spcPts val="0"/>
                        </a:spcAft>
                      </a:pPr>
                      <a:r>
                        <a:rPr lang="en-GB" sz="1050" b="0" dirty="0">
                          <a:solidFill>
                            <a:schemeClr val="tx1"/>
                          </a:solidFill>
                          <a:effectLst/>
                        </a:rPr>
                        <a:t>03.12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K</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err="1">
                          <a:solidFill>
                            <a:schemeClr val="tx1"/>
                          </a:solidFill>
                          <a:effectLst/>
                        </a:rPr>
                        <a:t>Deze</a:t>
                      </a:r>
                      <a:r>
                        <a:rPr lang="en-GB" sz="1050" b="0" dirty="0">
                          <a:solidFill>
                            <a:schemeClr val="tx1"/>
                          </a:solidFill>
                          <a:effectLst/>
                        </a:rPr>
                        <a:t>, </a:t>
                      </a:r>
                      <a:r>
                        <a:rPr lang="en-GB" sz="1050" b="0" dirty="0" err="1">
                          <a:solidFill>
                            <a:schemeClr val="tx1"/>
                          </a:solidFill>
                          <a:effectLst/>
                        </a:rPr>
                        <a:t>deze</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nl-NL" sz="1050" b="0" dirty="0">
                          <a:solidFill>
                            <a:schemeClr val="tx1"/>
                          </a:solidFill>
                          <a:effectLst/>
                        </a:rPr>
                        <a:t>K tikt met zijn vinger op het antwoord en D omcirkelt het</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172433">
                <a:tc>
                  <a:txBody>
                    <a:bodyPr/>
                    <a:lstStyle/>
                    <a:p>
                      <a:pPr>
                        <a:lnSpc>
                          <a:spcPct val="115000"/>
                        </a:lnSpc>
                        <a:spcAft>
                          <a:spcPts val="0"/>
                        </a:spcAft>
                      </a:pPr>
                      <a:r>
                        <a:rPr lang="en-GB" sz="1050" b="0" dirty="0">
                          <a:solidFill>
                            <a:schemeClr val="tx1"/>
                          </a:solidFill>
                          <a:effectLst/>
                        </a:rPr>
                        <a:t>03.14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Die</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 also points to the same answer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44865">
                <a:tc>
                  <a:txBody>
                    <a:bodyPr/>
                    <a:lstStyle/>
                    <a:p>
                      <a:pPr>
                        <a:lnSpc>
                          <a:spcPct val="115000"/>
                        </a:lnSpc>
                        <a:spcAft>
                          <a:spcPts val="0"/>
                        </a:spcAft>
                      </a:pPr>
                      <a:r>
                        <a:rPr lang="en-GB" sz="1050" b="0" dirty="0">
                          <a:solidFill>
                            <a:schemeClr val="tx1"/>
                          </a:solidFill>
                          <a:effectLst/>
                        </a:rPr>
                        <a:t>03.21</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nl-NL" sz="1050" dirty="0">
                          <a:solidFill>
                            <a:schemeClr val="tx1"/>
                          </a:solidFill>
                          <a:effectLst/>
                        </a:rPr>
                        <a:t>Het wordt die ene, A. Deze, het wordt een fiets, dat, ik denk dat het C is</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err="1">
                          <a:solidFill>
                            <a:schemeClr val="tx1"/>
                          </a:solidFill>
                          <a:effectLst/>
                        </a:rPr>
                        <a:t>ja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2433">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err="1">
                          <a:solidFill>
                            <a:schemeClr val="tx1"/>
                          </a:solidFill>
                          <a:effectLst/>
                        </a:rPr>
                        <a:t>ja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72433">
                <a:tc>
                  <a:txBody>
                    <a:bodyPr/>
                    <a:lstStyle/>
                    <a:p>
                      <a:pPr>
                        <a:lnSpc>
                          <a:spcPct val="115000"/>
                        </a:lnSpc>
                        <a:spcAft>
                          <a:spcPts val="0"/>
                        </a:spcAft>
                      </a:pPr>
                      <a:r>
                        <a:rPr lang="en-GB" sz="1050" b="0" dirty="0">
                          <a:solidFill>
                            <a:schemeClr val="tx1"/>
                          </a:solidFill>
                          <a:effectLst/>
                        </a:rPr>
                        <a:t>03.35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err="1">
                          <a:solidFill>
                            <a:schemeClr val="tx1"/>
                          </a:solidFill>
                          <a:effectLst/>
                        </a:rPr>
                        <a:t>Gewoon</a:t>
                      </a:r>
                      <a:r>
                        <a:rPr lang="en-GB" sz="1050" dirty="0">
                          <a:solidFill>
                            <a:schemeClr val="tx1"/>
                          </a:solidFill>
                          <a:effectLst/>
                        </a:rPr>
                        <a:t> van C</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2433">
                <a:tc>
                  <a:txBody>
                    <a:bodyPr/>
                    <a:lstStyle/>
                    <a:p>
                      <a:pPr>
                        <a:lnSpc>
                          <a:spcPct val="115000"/>
                        </a:lnSpc>
                        <a:spcAft>
                          <a:spcPts val="0"/>
                        </a:spcAft>
                      </a:pPr>
                      <a:r>
                        <a:rPr lang="en-GB" sz="1050" b="0" dirty="0">
                          <a:solidFill>
                            <a:schemeClr val="tx1"/>
                          </a:solidFill>
                          <a:effectLst/>
                        </a:rPr>
                        <a:t>03.38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Ja, want </a:t>
                      </a:r>
                      <a:r>
                        <a:rPr lang="en-GB" sz="1050" dirty="0" err="1">
                          <a:solidFill>
                            <a:schemeClr val="tx1"/>
                          </a:solidFill>
                          <a:effectLst/>
                        </a:rPr>
                        <a:t>kijk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nl-NL" sz="1050" dirty="0">
                          <a:solidFill>
                            <a:schemeClr val="tx1"/>
                          </a:solidFill>
                          <a:effectLst/>
                        </a:rPr>
                        <a:t>D wijst op de vraag</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92735">
                <a:tc>
                  <a:txBody>
                    <a:bodyPr/>
                    <a:lstStyle/>
                    <a:p>
                      <a:pPr>
                        <a:lnSpc>
                          <a:spcPct val="115000"/>
                        </a:lnSpc>
                        <a:spcAft>
                          <a:spcPts val="0"/>
                        </a:spcAft>
                      </a:pPr>
                      <a:r>
                        <a:rPr lang="en-GB" sz="1050" b="0" dirty="0">
                          <a:solidFill>
                            <a:schemeClr val="tx1"/>
                          </a:solidFill>
                          <a:effectLst/>
                        </a:rPr>
                        <a:t>03.40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Ja, </a:t>
                      </a:r>
                      <a:r>
                        <a:rPr lang="en-GB" sz="1050" dirty="0" err="1">
                          <a:solidFill>
                            <a:schemeClr val="tx1"/>
                          </a:solidFill>
                          <a:effectLst/>
                        </a:rPr>
                        <a:t>ja</a:t>
                      </a:r>
                      <a:r>
                        <a:rPr lang="en-GB" sz="1050" dirty="0">
                          <a:solidFill>
                            <a:schemeClr val="tx1"/>
                          </a:solidFill>
                          <a:effectLst/>
                        </a:rPr>
                        <a:t>, </a:t>
                      </a:r>
                      <a:r>
                        <a:rPr lang="en-GB" sz="1050" dirty="0" err="1">
                          <a:solidFill>
                            <a:schemeClr val="tx1"/>
                          </a:solidFill>
                          <a:effectLst/>
                        </a:rPr>
                        <a:t>ja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a:t>
                      </a:r>
                      <a:r>
                        <a:rPr lang="en-GB" sz="1050" dirty="0" err="1">
                          <a:solidFill>
                            <a:schemeClr val="tx1"/>
                          </a:solidFill>
                          <a:effectLst/>
                        </a:rPr>
                        <a:t>cirkels</a:t>
                      </a:r>
                      <a:r>
                        <a:rPr lang="en-GB" sz="1050" dirty="0">
                          <a:solidFill>
                            <a:schemeClr val="tx1"/>
                          </a:solidFill>
                          <a:effectLst/>
                        </a:rPr>
                        <a:t> </a:t>
                      </a:r>
                      <a:r>
                        <a:rPr lang="en-GB" sz="1050" dirty="0" err="1">
                          <a:solidFill>
                            <a:schemeClr val="tx1"/>
                          </a:solidFill>
                          <a:effectLst/>
                        </a:rPr>
                        <a:t>antwoord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172433">
                <a:tc>
                  <a:txBody>
                    <a:bodyPr/>
                    <a:lstStyle/>
                    <a:p>
                      <a:pPr>
                        <a:lnSpc>
                          <a:spcPct val="115000"/>
                        </a:lnSpc>
                        <a:spcAft>
                          <a:spcPts val="0"/>
                        </a:spcAft>
                      </a:pPr>
                      <a:r>
                        <a:rPr lang="en-GB" sz="1050" b="0" dirty="0">
                          <a:solidFill>
                            <a:schemeClr val="tx1"/>
                          </a:solidFill>
                          <a:effectLst/>
                        </a:rPr>
                        <a:t>03.45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err="1">
                          <a:solidFill>
                            <a:schemeClr val="tx1"/>
                          </a:solidFill>
                          <a:effectLst/>
                        </a:rPr>
                        <a:t>Peper</a:t>
                      </a:r>
                      <a:r>
                        <a:rPr lang="en-GB" sz="1050" dirty="0">
                          <a:solidFill>
                            <a:schemeClr val="tx1"/>
                          </a:solidFill>
                          <a:effectLst/>
                        </a:rPr>
                        <a:t>, </a:t>
                      </a:r>
                      <a:r>
                        <a:rPr lang="en-GB" sz="1050" dirty="0" err="1">
                          <a:solidFill>
                            <a:schemeClr val="tx1"/>
                          </a:solidFill>
                          <a:effectLst/>
                        </a:rPr>
                        <a:t>zout</a:t>
                      </a:r>
                      <a:r>
                        <a:rPr lang="en-GB" sz="1050" dirty="0">
                          <a:solidFill>
                            <a:schemeClr val="tx1"/>
                          </a:solidFill>
                          <a:effectLst/>
                        </a:rPr>
                        <a:t>, </a:t>
                      </a:r>
                      <a:r>
                        <a:rPr lang="en-GB" sz="1050" dirty="0" err="1">
                          <a:solidFill>
                            <a:schemeClr val="tx1"/>
                          </a:solidFill>
                          <a:effectLst/>
                        </a:rPr>
                        <a:t>zout</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nl-NL" sz="1050" dirty="0">
                          <a:solidFill>
                            <a:schemeClr val="tx1"/>
                          </a:solidFill>
                          <a:effectLst/>
                        </a:rPr>
                        <a:t>Wijst op antwoord, D cirkelt antwoord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968724344"/>
              </p:ext>
            </p:extLst>
          </p:nvPr>
        </p:nvGraphicFramePr>
        <p:xfrm>
          <a:off x="4857125" y="3161919"/>
          <a:ext cx="5580378" cy="3897376"/>
        </p:xfrm>
        <a:graphic>
          <a:graphicData uri="http://schemas.openxmlformats.org/drawingml/2006/table">
            <a:tbl>
              <a:tblPr firstRow="1" firstCol="1" bandRow="1">
                <a:tableStyleId>{5C22544A-7EE6-4342-B048-85BDC9FD1C3A}</a:tableStyleId>
              </a:tblPr>
              <a:tblGrid>
                <a:gridCol w="498247">
                  <a:extLst>
                    <a:ext uri="{9D8B030D-6E8A-4147-A177-3AD203B41FA5}">
                      <a16:colId xmlns:a16="http://schemas.microsoft.com/office/drawing/2014/main" val="20000"/>
                    </a:ext>
                  </a:extLst>
                </a:gridCol>
                <a:gridCol w="499815">
                  <a:extLst>
                    <a:ext uri="{9D8B030D-6E8A-4147-A177-3AD203B41FA5}">
                      <a16:colId xmlns:a16="http://schemas.microsoft.com/office/drawing/2014/main" val="20001"/>
                    </a:ext>
                  </a:extLst>
                </a:gridCol>
                <a:gridCol w="2311849">
                  <a:extLst>
                    <a:ext uri="{9D8B030D-6E8A-4147-A177-3AD203B41FA5}">
                      <a16:colId xmlns:a16="http://schemas.microsoft.com/office/drawing/2014/main" val="20002"/>
                    </a:ext>
                  </a:extLst>
                </a:gridCol>
                <a:gridCol w="2270467">
                  <a:extLst>
                    <a:ext uri="{9D8B030D-6E8A-4147-A177-3AD203B41FA5}">
                      <a16:colId xmlns:a16="http://schemas.microsoft.com/office/drawing/2014/main" val="20003"/>
                    </a:ext>
                  </a:extLst>
                </a:gridCol>
              </a:tblGrid>
              <a:tr h="171786">
                <a:tc>
                  <a:txBody>
                    <a:bodyPr/>
                    <a:lstStyle/>
                    <a:p>
                      <a:pPr>
                        <a:lnSpc>
                          <a:spcPct val="115000"/>
                        </a:lnSpc>
                        <a:spcAft>
                          <a:spcPts val="0"/>
                        </a:spcAft>
                      </a:pPr>
                      <a:r>
                        <a:rPr lang="en-GB" sz="1050" b="0" dirty="0">
                          <a:solidFill>
                            <a:schemeClr val="tx1"/>
                          </a:solidFill>
                          <a:effectLst/>
                        </a:rPr>
                        <a:t>02.00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D</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b="0" dirty="0">
                          <a:solidFill>
                            <a:schemeClr val="tx1"/>
                          </a:solidFill>
                          <a:effectLst/>
                        </a:rPr>
                        <a:t>Nee, maar kijk daar eens naar, dat is hetzelfde</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is </a:t>
                      </a:r>
                      <a:r>
                        <a:rPr lang="en-GB" sz="1050" dirty="0" err="1">
                          <a:effectLst/>
                        </a:rPr>
                        <a:t>niet</a:t>
                      </a:r>
                      <a:r>
                        <a:rPr lang="en-GB" sz="1050" dirty="0">
                          <a:effectLst/>
                        </a:rPr>
                        <a:t> (</a:t>
                      </a:r>
                      <a:r>
                        <a:rPr lang="en-GB" sz="1050" dirty="0" err="1">
                          <a:effectLst/>
                        </a:rPr>
                        <a:t>onhoorbaar</a:t>
                      </a:r>
                      <a:r>
                        <a:rPr lang="en-GB" sz="1050" dirty="0">
                          <a:effectLst/>
                        </a:rPr>
                        <a:t>)</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171786">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err="1">
                          <a:effectLst/>
                        </a:rPr>
                        <a:t>Dit</a:t>
                      </a:r>
                      <a:r>
                        <a:rPr lang="en-GB" sz="1050" dirty="0">
                          <a:effectLst/>
                        </a:rPr>
                        <a:t> is het!</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71786">
                <a:tc>
                  <a:txBody>
                    <a:bodyPr/>
                    <a:lstStyle/>
                    <a:p>
                      <a:pPr>
                        <a:lnSpc>
                          <a:spcPct val="115000"/>
                        </a:lnSpc>
                        <a:spcAft>
                          <a:spcPts val="0"/>
                        </a:spcAft>
                      </a:pPr>
                      <a:r>
                        <a:rPr lang="en-GB" sz="1050" b="0" dirty="0">
                          <a:solidFill>
                            <a:schemeClr val="tx1"/>
                          </a:solidFill>
                          <a:effectLst/>
                        </a:rPr>
                        <a:t>02.05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effectLst/>
                        </a:rPr>
                        <a:t>Nee, want dan zijn het verschillende kopjes</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171786">
                <a:tc>
                  <a:txBody>
                    <a:bodyPr/>
                    <a:lstStyle/>
                    <a:p>
                      <a:pPr>
                        <a:lnSpc>
                          <a:spcPct val="115000"/>
                        </a:lnSpc>
                        <a:spcAft>
                          <a:spcPts val="0"/>
                        </a:spcAft>
                      </a:pPr>
                      <a:r>
                        <a:rPr lang="en-GB" sz="1050" b="0" dirty="0">
                          <a:solidFill>
                            <a:schemeClr val="tx1"/>
                          </a:solidFill>
                          <a:effectLst/>
                        </a:rPr>
                        <a:t>02.07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effectLst/>
                        </a:rPr>
                        <a:t>Ja, want dat is de andere</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171786">
                <a:tc>
                  <a:txBody>
                    <a:bodyPr/>
                    <a:lstStyle/>
                    <a:p>
                      <a:pPr>
                        <a:lnSpc>
                          <a:spcPct val="115000"/>
                        </a:lnSpc>
                        <a:spcAft>
                          <a:spcPts val="0"/>
                        </a:spcAft>
                      </a:pPr>
                      <a:r>
                        <a:rPr lang="en-GB" sz="1050" b="0" dirty="0">
                          <a:solidFill>
                            <a:schemeClr val="tx1"/>
                          </a:solidFill>
                          <a:effectLst/>
                        </a:rPr>
                        <a:t>02.10</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effectLst/>
                        </a:rPr>
                        <a:t>Je moet deze doen, 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171786">
                <a:tc>
                  <a:txBody>
                    <a:bodyPr/>
                    <a:lstStyle/>
                    <a:p>
                      <a:pPr>
                        <a:lnSpc>
                          <a:spcPct val="115000"/>
                        </a:lnSpc>
                        <a:spcAft>
                          <a:spcPts val="0"/>
                        </a:spcAft>
                      </a:pPr>
                      <a:r>
                        <a:rPr lang="en-GB" sz="1050" b="0" dirty="0">
                          <a:solidFill>
                            <a:schemeClr val="tx1"/>
                          </a:solidFill>
                          <a:effectLst/>
                        </a:rPr>
                        <a:t>02.12</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a:t>
                      </a:r>
                      <a:r>
                        <a:rPr lang="en-GB" sz="1050" dirty="0" err="1">
                          <a:effectLst/>
                        </a:rPr>
                        <a:t>dacht</a:t>
                      </a:r>
                      <a:r>
                        <a:rPr lang="en-GB" sz="1050" dirty="0">
                          <a:effectLst/>
                        </a:rPr>
                        <a:t> </a:t>
                      </a:r>
                      <a:r>
                        <a:rPr lang="en-GB" sz="1050" dirty="0" err="1">
                          <a:effectLst/>
                        </a:rPr>
                        <a:t>ik</a:t>
                      </a:r>
                      <a:r>
                        <a:rPr lang="en-GB" sz="1050" dirty="0">
                          <a:effectLst/>
                        </a:rPr>
                        <a:t> </a:t>
                      </a:r>
                      <a:r>
                        <a:rPr lang="en-GB" sz="1050" dirty="0" err="1">
                          <a:effectLst/>
                        </a:rPr>
                        <a:t>ook</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 </a:t>
                      </a:r>
                      <a:r>
                        <a:rPr lang="en-GB" sz="1050" dirty="0" err="1">
                          <a:effectLst/>
                        </a:rPr>
                        <a:t>cirkels</a:t>
                      </a:r>
                      <a:r>
                        <a:rPr lang="en-GB" sz="1050" dirty="0">
                          <a:effectLst/>
                        </a:rPr>
                        <a:t> </a:t>
                      </a:r>
                      <a:r>
                        <a:rPr lang="en-GB" sz="1050" dirty="0" err="1">
                          <a:effectLst/>
                        </a:rPr>
                        <a:t>antwoord</a:t>
                      </a:r>
                      <a:r>
                        <a:rPr lang="en-GB" sz="1050" dirty="0">
                          <a:effectLst/>
                        </a:rPr>
                        <a:t> D</a:t>
                      </a:r>
                      <a:endParaRPr lang="en-GB" sz="105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354272">
                <a:tc>
                  <a:txBody>
                    <a:bodyPr/>
                    <a:lstStyle/>
                    <a:p>
                      <a:pPr>
                        <a:lnSpc>
                          <a:spcPct val="115000"/>
                        </a:lnSpc>
                        <a:spcAft>
                          <a:spcPts val="0"/>
                        </a:spcAft>
                      </a:pPr>
                      <a:r>
                        <a:rPr lang="en-GB" sz="1050" b="0" dirty="0">
                          <a:solidFill>
                            <a:schemeClr val="tx1"/>
                          </a:solidFill>
                          <a:effectLst/>
                        </a:rPr>
                        <a:t>02.25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Die?</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De kinderen lezen vraag in stilte. D wijst naar een antwoord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4272">
                <a:tc>
                  <a:txBody>
                    <a:bodyPr/>
                    <a:lstStyle/>
                    <a:p>
                      <a:pPr>
                        <a:lnSpc>
                          <a:spcPct val="115000"/>
                        </a:lnSpc>
                        <a:spcAft>
                          <a:spcPts val="0"/>
                        </a:spcAft>
                      </a:pPr>
                      <a:r>
                        <a:rPr lang="en-GB" sz="1050" b="0" dirty="0">
                          <a:solidFill>
                            <a:schemeClr val="tx1"/>
                          </a:solidFill>
                          <a:effectLst/>
                        </a:rPr>
                        <a:t>02.29</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Het zou deze moeten zijn, want dan is er nog een laag. 4 en 5</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K wijst naar hetzelfde antwoord als 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1786">
                <a:tc>
                  <a:txBody>
                    <a:bodyPr/>
                    <a:lstStyle/>
                    <a:p>
                      <a:pPr>
                        <a:lnSpc>
                          <a:spcPct val="115000"/>
                        </a:lnSpc>
                        <a:spcAft>
                          <a:spcPts val="0"/>
                        </a:spcAft>
                      </a:pPr>
                      <a:r>
                        <a:rPr lang="en-GB" sz="1050" b="0" dirty="0">
                          <a:solidFill>
                            <a:schemeClr val="tx1"/>
                          </a:solidFill>
                          <a:effectLst/>
                        </a:rPr>
                        <a:t>02.35</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Ja, </a:t>
                      </a:r>
                      <a:r>
                        <a:rPr lang="en-GB" sz="1050" dirty="0" err="1">
                          <a:solidFill>
                            <a:schemeClr val="tx1"/>
                          </a:solidFill>
                          <a:effectLst/>
                        </a:rPr>
                        <a:t>ja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D kijkt naar alle antwoorden en wijst naar elk antwoord</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1786">
                <a:tc>
                  <a:txBody>
                    <a:bodyPr/>
                    <a:lstStyle/>
                    <a:p>
                      <a:pPr>
                        <a:lnSpc>
                          <a:spcPct val="115000"/>
                        </a:lnSpc>
                        <a:spcAft>
                          <a:spcPts val="0"/>
                        </a:spcAft>
                      </a:pPr>
                      <a:r>
                        <a:rPr lang="en-GB" sz="1050" b="0" dirty="0">
                          <a:solidFill>
                            <a:schemeClr val="tx1"/>
                          </a:solidFill>
                          <a:effectLst/>
                        </a:rPr>
                        <a:t>02.37</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err="1">
                          <a:solidFill>
                            <a:schemeClr val="tx1"/>
                          </a:solidFill>
                          <a:effectLst/>
                        </a:rPr>
                        <a:t>Deze</a:t>
                      </a:r>
                      <a:r>
                        <a:rPr lang="en-GB" sz="1050" dirty="0">
                          <a:solidFill>
                            <a:schemeClr val="tx1"/>
                          </a:solidFill>
                          <a:effectLst/>
                        </a:rPr>
                        <a:t>?</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M wijst naar antwoord B</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508370">
                <a:tc>
                  <a:txBody>
                    <a:bodyPr/>
                    <a:lstStyle/>
                    <a:p>
                      <a:pPr>
                        <a:lnSpc>
                          <a:spcPct val="115000"/>
                        </a:lnSpc>
                        <a:spcAft>
                          <a:spcPts val="0"/>
                        </a:spcAft>
                      </a:pPr>
                      <a:r>
                        <a:rPr lang="en-GB" sz="1050" b="0" dirty="0">
                          <a:solidFill>
                            <a:schemeClr val="tx1"/>
                          </a:solidFill>
                          <a:effectLst/>
                        </a:rPr>
                        <a:t>02.28</a:t>
                      </a:r>
                      <a:endParaRPr lang="en-GB" sz="1050" b="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nl-NL" sz="1050" dirty="0">
                          <a:solidFill>
                            <a:schemeClr val="tx1"/>
                          </a:solidFill>
                          <a:effectLst/>
                        </a:rPr>
                        <a:t>Het is A, deze. Het is omdat die er 3 heeft, dan zou het 2 moeten zijn, dan zou het 1 moeten zijn.</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 </a:t>
                      </a:r>
                      <a:r>
                        <a:rPr lang="en-GB" sz="1050" dirty="0" err="1">
                          <a:solidFill>
                            <a:schemeClr val="tx1"/>
                          </a:solidFill>
                          <a:effectLst/>
                        </a:rPr>
                        <a:t>cirkels</a:t>
                      </a:r>
                      <a:r>
                        <a:rPr lang="en-GB" sz="1050" dirty="0">
                          <a:solidFill>
                            <a:schemeClr val="tx1"/>
                          </a:solidFill>
                          <a:effectLst/>
                        </a:rPr>
                        <a:t> A</a:t>
                      </a:r>
                      <a:endParaRPr lang="en-GB" sz="105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54272">
                <a:tc>
                  <a:txBody>
                    <a:bodyPr/>
                    <a:lstStyle/>
                    <a:p>
                      <a:pPr>
                        <a:lnSpc>
                          <a:spcPct val="115000"/>
                        </a:lnSpc>
                        <a:spcAft>
                          <a:spcPts val="0"/>
                        </a:spcAft>
                      </a:pPr>
                      <a:r>
                        <a:rPr lang="en-GB" sz="1050" b="0" dirty="0">
                          <a:solidFill>
                            <a:sysClr val="windowText" lastClr="000000"/>
                          </a:solidFill>
                          <a:effectLst/>
                        </a:rPr>
                        <a:t>02.57</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D</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solidFill>
                            <a:sysClr val="windowText" lastClr="000000"/>
                          </a:solidFill>
                          <a:effectLst/>
                        </a:rPr>
                        <a:t>Het is die, want die heeft niets in</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solidFill>
                            <a:sysClr val="windowText" lastClr="000000"/>
                          </a:solidFill>
                          <a:effectLst/>
                        </a:rPr>
                        <a:t>Kinderen kijken allemaal naar de volgende vraag</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171786">
                <a:tc>
                  <a:txBody>
                    <a:bodyPr/>
                    <a:lstStyle/>
                    <a:p>
                      <a:pPr>
                        <a:lnSpc>
                          <a:spcPct val="115000"/>
                        </a:lnSpc>
                        <a:spcAft>
                          <a:spcPts val="0"/>
                        </a:spcAft>
                      </a:pPr>
                      <a:r>
                        <a:rPr lang="en-GB" sz="1050" b="0" dirty="0">
                          <a:solidFill>
                            <a:sysClr val="windowText" lastClr="000000"/>
                          </a:solidFill>
                          <a:effectLst/>
                        </a:rPr>
                        <a:t>03.01</a:t>
                      </a:r>
                      <a:endParaRPr lang="en-GB" sz="1050" b="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a:t>
                      </a:r>
                      <a:endParaRPr lang="en-GB" sz="105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nl-NL" sz="1050" dirty="0">
                          <a:solidFill>
                            <a:sysClr val="windowText" lastClr="000000"/>
                          </a:solidFill>
                          <a:effectLst/>
                        </a:rPr>
                        <a:t>Ja, nee, het is die ene</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K </a:t>
                      </a:r>
                      <a:r>
                        <a:rPr lang="nl-NL" sz="1050" dirty="0">
                          <a:solidFill>
                            <a:sysClr val="windowText" lastClr="000000"/>
                          </a:solidFill>
                          <a:effectLst/>
                        </a:rPr>
                        <a:t>wijst op een ander antwoord</a:t>
                      </a:r>
                      <a:endParaRPr lang="en-GB" sz="1050" dirty="0">
                        <a:solidFill>
                          <a:sysClr val="windowText" lastClr="000000"/>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92724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4349236" cy="872675"/>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lang="nl-NL" b="1" dirty="0">
                <a:solidFill>
                  <a:srgbClr val="1A616F"/>
                </a:solidFill>
                <a:latin typeface="Arial"/>
                <a:cs typeface="Arial"/>
              </a:rPr>
              <a:t>Deel i. Mogelijke toepassingen
van de T-SEDA </a:t>
            </a:r>
            <a:r>
              <a:rPr lang="nl-NL" b="1" dirty="0" err="1">
                <a:solidFill>
                  <a:srgbClr val="1A616F"/>
                </a:solidFill>
                <a:latin typeface="Arial"/>
                <a:cs typeface="Arial"/>
              </a:rPr>
              <a:t>toolkit</a:t>
            </a:r>
            <a:r>
              <a:rPr lang="nl-NL" b="1" dirty="0">
                <a:solidFill>
                  <a:srgbClr val="1A616F"/>
                </a:solidFill>
                <a:latin typeface="Arial"/>
                <a:cs typeface="Arial"/>
              </a:rPr>
              <a:t>
</a:t>
            </a:r>
            <a:endParaRPr sz="1800" dirty="0">
              <a:latin typeface="Arial"/>
              <a:cs typeface="Arial"/>
            </a:endParaRPr>
          </a:p>
        </p:txBody>
      </p:sp>
      <p:sp>
        <p:nvSpPr>
          <p:cNvPr id="3" name="object 3"/>
          <p:cNvSpPr txBox="1"/>
          <p:nvPr/>
        </p:nvSpPr>
        <p:spPr>
          <a:xfrm>
            <a:off x="583586" y="1584806"/>
            <a:ext cx="4735195" cy="5485220"/>
          </a:xfrm>
          <a:prstGeom prst="rect">
            <a:avLst/>
          </a:prstGeom>
          <a:ln w="31733">
            <a:solidFill>
              <a:srgbClr val="2791A6"/>
            </a:solidFill>
          </a:ln>
        </p:spPr>
        <p:txBody>
          <a:bodyPr vert="horz" wrap="square" lIns="0" tIns="39370" rIns="0" bIns="0" rtlCol="0">
            <a:spAutoFit/>
          </a:bodyPr>
          <a:lstStyle/>
          <a:p>
            <a:pPr marL="83185" marR="95885">
              <a:lnSpc>
                <a:spcPct val="120600"/>
              </a:lnSpc>
              <a:spcBef>
                <a:spcPts val="310"/>
              </a:spcBef>
            </a:pPr>
            <a:r>
              <a:rPr lang="nl-NL" sz="1200" dirty="0">
                <a:latin typeface="Arial Unicode MS"/>
                <a:cs typeface="Arial Unicode MS"/>
              </a:rPr>
              <a:t>Hoe je de </a:t>
            </a:r>
            <a:r>
              <a:rPr lang="nl-NL" sz="1200" dirty="0" err="1">
                <a:latin typeface="Arial Unicode MS"/>
                <a:cs typeface="Arial Unicode MS"/>
              </a:rPr>
              <a:t>toolkit</a:t>
            </a:r>
            <a:r>
              <a:rPr lang="nl-NL" sz="1200" dirty="0">
                <a:latin typeface="Arial Unicode MS"/>
                <a:cs typeface="Arial Unicode MS"/>
              </a:rPr>
              <a:t> gebruikt, hangt af van waar je in geïnteresseerd bent, maar het hangt ook af van wat voor soort kansen je hebt. Hier volgen enkele suggesties voor uitgebreide manieren waarop u deze bronnen kunt gebruiken:</a:t>
            </a:r>
          </a:p>
          <a:p>
            <a:pPr marL="254635" marR="95885" indent="-171450">
              <a:lnSpc>
                <a:spcPct val="120600"/>
              </a:lnSpc>
              <a:spcBef>
                <a:spcPts val="310"/>
              </a:spcBef>
              <a:buFont typeface="Arial" panose="020B0604020202020204" pitchFamily="34" charset="0"/>
              <a:buChar char="•"/>
            </a:pPr>
            <a:r>
              <a:rPr lang="nl-NL" sz="1200" dirty="0">
                <a:latin typeface="Arial Unicode MS"/>
                <a:cs typeface="Arial Unicode MS"/>
              </a:rPr>
              <a:t>Als je een onderwijsassistent in je omgeving hebt, kun je om hulp vragen bij het video's maken of het doen van live observaties. Of je kunt ze vragen om je te filmen als je je wilt concentreren op je eigen praktijk
Als er meerdere leraren zijn die T-SEDA-onderzoeken op uw school doen, kunt u samenwerken om uw bevindingen te delen en te overwegen hoe u praktijken voor de hele school kunt inbedden
Je kunt andere collega's vragen om je te observeren, of je kunt ze observeren, samen leergesprekken voeren
Afhankelijk van de leeftijd van uw studenten, kunt u hun input krijgen terwijl u uw onderzoek plant en uw bevindingen met hen deelt, of hen betrekken bij het formuleren van uw actieplan
U kunt overwegen hoe u technologie in uw onderzoek kunt integreren en hoe dit van invloed is op de dialoog
Secties 1-5 van de </a:t>
            </a:r>
            <a:r>
              <a:rPr lang="nl-NL" sz="1200" dirty="0" err="1">
                <a:latin typeface="Arial Unicode MS"/>
                <a:cs typeface="Arial Unicode MS"/>
              </a:rPr>
              <a:t>toolkit</a:t>
            </a:r>
            <a:r>
              <a:rPr lang="nl-NL" sz="1200" dirty="0">
                <a:latin typeface="Arial Unicode MS"/>
                <a:cs typeface="Arial Unicode MS"/>
              </a:rPr>
              <a:t> geven u wat meer ideeën over wat u zou kunnen doen</a:t>
            </a:r>
            <a:br>
              <a:rPr lang="en-US" sz="1200" dirty="0">
                <a:latin typeface="Arial Unicode MS"/>
                <a:cs typeface="Arial Unicode MS"/>
              </a:rPr>
            </a:br>
            <a:endParaRPr lang="en-US" sz="1200" dirty="0">
              <a:latin typeface="Arial Unicode MS"/>
              <a:cs typeface="Arial Unicode MS"/>
            </a:endParaRPr>
          </a:p>
          <a:p>
            <a:pPr marL="83185" marR="145415">
              <a:lnSpc>
                <a:spcPct val="120000"/>
              </a:lnSpc>
              <a:spcBef>
                <a:spcPts val="600"/>
              </a:spcBef>
              <a:buSzPct val="90000"/>
              <a:tabLst>
                <a:tab pos="170815" algn="l"/>
              </a:tabLst>
            </a:pPr>
            <a:r>
              <a:rPr lang="en-GB" sz="1200" dirty="0">
                <a:latin typeface="Arial Unicode MS"/>
                <a:cs typeface="Arial Unicode MS"/>
              </a:rPr>
              <a:t>		</a:t>
            </a:r>
            <a:r>
              <a:rPr lang="en-GB" sz="1200" dirty="0">
                <a:latin typeface="Arial" panose="020B0604020202020204" pitchFamily="34" charset="0"/>
                <a:cs typeface="Arial" panose="020B0604020202020204" pitchFamily="34" charset="0"/>
                <a:hlinkClick r:id="rId2"/>
              </a:rPr>
              <a:t> </a:t>
            </a:r>
            <a:r>
              <a:rPr lang="nl-NL" sz="1200" b="1" dirty="0">
                <a:latin typeface="Arial" panose="020B0604020202020204" pitchFamily="34" charset="0"/>
                <a:cs typeface="Arial" panose="020B0604020202020204" pitchFamily="34" charset="0"/>
                <a:hlinkClick r:id="rId3"/>
              </a:rPr>
              <a:t>Video 9: De impact van T-SEDA-onderzoek</a:t>
            </a:r>
            <a:endParaRPr sz="1200" b="1" dirty="0">
              <a:latin typeface="Arial Unicode MS"/>
              <a:cs typeface="Arial Unicode MS"/>
            </a:endParaRPr>
          </a:p>
        </p:txBody>
      </p:sp>
      <p:sp>
        <p:nvSpPr>
          <p:cNvPr id="4" name="object 4"/>
          <p:cNvSpPr/>
          <p:nvPr/>
        </p:nvSpPr>
        <p:spPr>
          <a:xfrm>
            <a:off x="6059055" y="622181"/>
            <a:ext cx="3619493" cy="2040253"/>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6450850" y="5174496"/>
            <a:ext cx="2821936" cy="2045334"/>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5573280" y="2820550"/>
            <a:ext cx="4716767" cy="2212338"/>
          </a:xfrm>
          <a:prstGeom prst="rect">
            <a:avLst/>
          </a:prstGeom>
          <a:blipFill>
            <a:blip r:embed="rId6" cstate="print"/>
            <a:stretch>
              <a:fillRect/>
            </a:stretch>
          </a:blipFill>
        </p:spPr>
        <p:txBody>
          <a:bodyPr wrap="square" lIns="0" tIns="0" rIns="0" bIns="0" rtlCol="0"/>
          <a:lstStyle/>
          <a:p>
            <a:endParaRPr/>
          </a:p>
        </p:txBody>
      </p:sp>
      <p:sp>
        <p:nvSpPr>
          <p:cNvPr id="7" name="object 7"/>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30</a:t>
            </a:r>
            <a:endParaRPr sz="1000">
              <a:latin typeface="Arial"/>
              <a:cs typeface="Arial"/>
            </a:endParaRPr>
          </a:p>
        </p:txBody>
      </p:sp>
      <p:sp>
        <p:nvSpPr>
          <p:cNvPr id="9" name="object 6">
            <a:extLst>
              <a:ext uri="{FF2B5EF4-FFF2-40B4-BE49-F238E27FC236}">
                <a16:creationId xmlns:a16="http://schemas.microsoft.com/office/drawing/2014/main" id="{D6DDD4AF-1072-07EC-D3D0-B2AD17708101}"/>
              </a:ext>
            </a:extLst>
          </p:cNvPr>
          <p:cNvSpPr/>
          <p:nvPr/>
        </p:nvSpPr>
        <p:spPr>
          <a:xfrm>
            <a:off x="850900" y="6609117"/>
            <a:ext cx="439415" cy="439418"/>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99" y="702263"/>
            <a:ext cx="9046126" cy="1107996"/>
          </a:xfrm>
          <a:prstGeom prst="rect">
            <a:avLst/>
          </a:prstGeom>
        </p:spPr>
        <p:txBody>
          <a:bodyPr vert="horz" wrap="square" lIns="0" tIns="0" rIns="0" bIns="0" rtlCol="0">
            <a:spAutoFit/>
          </a:bodyPr>
          <a:lstStyle/>
          <a:p>
            <a:pPr marL="318770" algn="ctr">
              <a:lnSpc>
                <a:spcPct val="100000"/>
              </a:lnSpc>
              <a:spcBef>
                <a:spcPts val="40"/>
              </a:spcBef>
            </a:pPr>
            <a:r>
              <a:rPr lang="nl-NL" sz="3600" spc="10" dirty="0"/>
              <a:t>T-SEDA: Ondersteunende bronnen
</a:t>
            </a:r>
            <a:endParaRPr sz="3600" spc="10" dirty="0"/>
          </a:p>
        </p:txBody>
      </p:sp>
      <p:sp>
        <p:nvSpPr>
          <p:cNvPr id="3" name="object 3"/>
          <p:cNvSpPr txBox="1">
            <a:spLocks noGrp="1"/>
          </p:cNvSpPr>
          <p:nvPr>
            <p:ph type="body" idx="1"/>
          </p:nvPr>
        </p:nvSpPr>
        <p:spPr>
          <a:xfrm>
            <a:off x="774700" y="491113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dirty="0">
              <a:latin typeface="Times New Roman"/>
              <a:cs typeface="Times New Roman"/>
            </a:endParaRPr>
          </a:p>
          <a:p>
            <a:pPr marL="316230">
              <a:lnSpc>
                <a:spcPct val="100000"/>
              </a:lnSpc>
              <a:buFont typeface="Symbol"/>
              <a:buChar char="•"/>
            </a:pPr>
            <a:endParaRPr lang="en-GB" sz="1700" spc="10" dirty="0">
              <a:latin typeface="Times New Roman"/>
              <a:cs typeface="Times New Roman"/>
            </a:endParaRPr>
          </a:p>
          <a:p>
            <a:pPr marL="316230">
              <a:lnSpc>
                <a:spcPct val="100000"/>
              </a:lnSpc>
              <a:spcBef>
                <a:spcPts val="35"/>
              </a:spcBef>
              <a:buFont typeface="Symbol"/>
              <a:buChar char="•"/>
            </a:pPr>
            <a:endParaRPr lang="en-GB" sz="1750" spc="10" dirty="0">
              <a:latin typeface="Times New Roman"/>
              <a:cs typeface="Times New Roman"/>
            </a:endParaRPr>
          </a:p>
          <a:p>
            <a:pPr marL="316230">
              <a:lnSpc>
                <a:spcPct val="100000"/>
              </a:lnSpc>
              <a:spcBef>
                <a:spcPts val="50"/>
              </a:spcBef>
            </a:pPr>
            <a:endParaRPr lang="en-GB" sz="1300" spc="10" dirty="0">
              <a:latin typeface="Times New Roman"/>
              <a:cs typeface="Times New Roman"/>
            </a:endParaRPr>
          </a:p>
        </p:txBody>
      </p:sp>
      <p:sp>
        <p:nvSpPr>
          <p:cNvPr id="4" name="object 4"/>
          <p:cNvSpPr/>
          <p:nvPr/>
        </p:nvSpPr>
        <p:spPr>
          <a:xfrm>
            <a:off x="9156700" y="3248025"/>
            <a:ext cx="190498" cy="190500"/>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a:cs typeface="Arial"/>
              </a:rPr>
              <a:t>31</a:t>
            </a:r>
            <a:endParaRPr sz="1000">
              <a:latin typeface="Arial"/>
              <a:cs typeface="Arial"/>
            </a:endParaRPr>
          </a:p>
        </p:txBody>
      </p:sp>
      <p:graphicFrame>
        <p:nvGraphicFramePr>
          <p:cNvPr id="6" name="Table 6">
            <a:extLst>
              <a:ext uri="{FF2B5EF4-FFF2-40B4-BE49-F238E27FC236}">
                <a16:creationId xmlns:a16="http://schemas.microsoft.com/office/drawing/2014/main" id="{40AA7FDE-F589-D641-9FFE-C449A912C8C1}"/>
              </a:ext>
            </a:extLst>
          </p:cNvPr>
          <p:cNvGraphicFramePr>
            <a:graphicFrameLocks noGrp="1"/>
          </p:cNvGraphicFramePr>
          <p:nvPr>
            <p:extLst>
              <p:ext uri="{D42A27DB-BD31-4B8C-83A1-F6EECF244321}">
                <p14:modId xmlns:p14="http://schemas.microsoft.com/office/powerpoint/2010/main" val="4148221729"/>
              </p:ext>
            </p:extLst>
          </p:nvPr>
        </p:nvGraphicFramePr>
        <p:xfrm>
          <a:off x="546100" y="1571625"/>
          <a:ext cx="5521888" cy="5334000"/>
        </p:xfrm>
        <a:graphic>
          <a:graphicData uri="http://schemas.openxmlformats.org/drawingml/2006/table">
            <a:tbl>
              <a:tblPr firstRow="1" bandRow="1">
                <a:tableStyleId>{5A111915-BE36-4E01-A7E5-04B1672EAD32}</a:tableStyleId>
              </a:tblPr>
              <a:tblGrid>
                <a:gridCol w="4759888">
                  <a:extLst>
                    <a:ext uri="{9D8B030D-6E8A-4147-A177-3AD203B41FA5}">
                      <a16:colId xmlns:a16="http://schemas.microsoft.com/office/drawing/2014/main" val="2414019375"/>
                    </a:ext>
                  </a:extLst>
                </a:gridCol>
                <a:gridCol w="762000">
                  <a:extLst>
                    <a:ext uri="{9D8B030D-6E8A-4147-A177-3AD203B41FA5}">
                      <a16:colId xmlns:a16="http://schemas.microsoft.com/office/drawing/2014/main" val="2554660328"/>
                    </a:ext>
                  </a:extLst>
                </a:gridCol>
              </a:tblGrid>
              <a:tr h="316678">
                <a:tc>
                  <a:txBody>
                    <a:bodyPr/>
                    <a:lstStyle/>
                    <a:p>
                      <a:pPr algn="ctr">
                        <a:spcBef>
                          <a:spcPts val="800"/>
                        </a:spcBef>
                      </a:pPr>
                      <a:r>
                        <a:rPr lang="en-US" dirty="0" err="1"/>
                        <a:t>Sectie</a:t>
                      </a:r>
                      <a:endParaRPr lang="en-US" dirty="0"/>
                    </a:p>
                  </a:txBody>
                  <a:tcPr>
                    <a:solidFill>
                      <a:srgbClr val="2E6A7B"/>
                    </a:solidFill>
                  </a:tcPr>
                </a:tc>
                <a:tc>
                  <a:txBody>
                    <a:bodyPr/>
                    <a:lstStyle/>
                    <a:p>
                      <a:pPr algn="ctr"/>
                      <a:r>
                        <a:rPr lang="en-US" dirty="0" err="1"/>
                        <a:t>Dia</a:t>
                      </a:r>
                      <a:endParaRPr lang="en-US" dirty="0"/>
                    </a:p>
                  </a:txBody>
                  <a:tcPr>
                    <a:solidFill>
                      <a:srgbClr val="2E6A7B"/>
                    </a:solidFill>
                  </a:tcPr>
                </a:tc>
                <a:extLst>
                  <a:ext uri="{0D108BD9-81ED-4DB2-BD59-A6C34878D82A}">
                    <a16:rowId xmlns:a16="http://schemas.microsoft.com/office/drawing/2014/main" val="3222549903"/>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nl-NL" sz="1400" b="1" spc="10" dirty="0">
                          <a:latin typeface="+mj-lt"/>
                        </a:rPr>
                        <a:t>SECTIE 1: Gedetailleerd coderingskader. </a:t>
                      </a:r>
                      <a:r>
                        <a:rPr lang="nl-NL" sz="1400" b="0" spc="10" dirty="0">
                          <a:latin typeface="+mj-lt"/>
                        </a:rPr>
                        <a:t> Een lijst en uitleg van dialoogcategorieën geïllustreerd met voorbeeldprompts en bijdragen, plus meer algemene dialogische klaspraktijken.</a:t>
                      </a:r>
                      <a:r>
                        <a:rPr lang="nl-NL" sz="1400" b="1" spc="10" dirty="0">
                          <a:latin typeface="+mj-lt"/>
                        </a:rPr>
                        <a:t>
</a:t>
                      </a:r>
                      <a:endParaRPr lang="en-GB" sz="1400" spc="10" dirty="0">
                        <a:highlight>
                          <a:srgbClr val="00FFFF"/>
                        </a:highlight>
                        <a:latin typeface="+mj-lt"/>
                      </a:endParaRPr>
                    </a:p>
                  </a:txBody>
                  <a:tcPr/>
                </a:tc>
                <a:tc>
                  <a:txBody>
                    <a:bodyPr/>
                    <a:lstStyle/>
                    <a:p>
                      <a:pPr algn="ctr"/>
                      <a:r>
                        <a:rPr lang="en-US" sz="1400" dirty="0"/>
                        <a:t>42</a:t>
                      </a:r>
                    </a:p>
                  </a:txBody>
                  <a:tcPr>
                    <a:solidFill>
                      <a:srgbClr val="D8D8D8"/>
                    </a:solidFill>
                  </a:tcPr>
                </a:tc>
                <a:extLst>
                  <a:ext uri="{0D108BD9-81ED-4DB2-BD59-A6C34878D82A}">
                    <a16:rowId xmlns:a16="http://schemas.microsoft.com/office/drawing/2014/main" val="702968102"/>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nl-NL" sz="1400" b="1" spc="10" dirty="0">
                          <a:latin typeface="+mj-lt"/>
                        </a:rPr>
                        <a:t>SECTIE 2</a:t>
                      </a:r>
                      <a:r>
                        <a:rPr lang="nl-NL" sz="1400" b="1" i="0" spc="10" dirty="0">
                          <a:latin typeface="+mj-lt"/>
                        </a:rPr>
                        <a:t>: Soorten observatie en sjablonen voor observatie en codering.  </a:t>
                      </a:r>
                      <a:r>
                        <a:rPr lang="nl-NL" sz="1400" b="0" spc="10" dirty="0">
                          <a:latin typeface="+mj-lt"/>
                        </a:rPr>
                        <a:t>Inclusief lesobservatie (tijdsteekproef; checklist; beoordelingsschalen).</a:t>
                      </a:r>
                      <a:r>
                        <a:rPr lang="nl-NL" sz="1400" b="1" spc="10" dirty="0">
                          <a:latin typeface="+mj-lt"/>
                        </a:rPr>
                        <a:t>
</a:t>
                      </a:r>
                      <a:endParaRPr lang="en-GB" sz="1400" spc="10" dirty="0">
                        <a:highlight>
                          <a:srgbClr val="00FFFF"/>
                        </a:highlight>
                        <a:latin typeface="+mj-lt"/>
                      </a:endParaRPr>
                    </a:p>
                  </a:txBody>
                  <a:tcPr/>
                </a:tc>
                <a:tc>
                  <a:txBody>
                    <a:bodyPr/>
                    <a:lstStyle/>
                    <a:p>
                      <a:pPr algn="ctr"/>
                      <a:r>
                        <a:rPr lang="en-US" sz="1400" dirty="0"/>
                        <a:t>48</a:t>
                      </a:r>
                    </a:p>
                  </a:txBody>
                  <a:tcPr>
                    <a:solidFill>
                      <a:srgbClr val="D8D8D8"/>
                    </a:solidFill>
                  </a:tcPr>
                </a:tc>
                <a:extLst>
                  <a:ext uri="{0D108BD9-81ED-4DB2-BD59-A6C34878D82A}">
                    <a16:rowId xmlns:a16="http://schemas.microsoft.com/office/drawing/2014/main" val="385041652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nl-NL" sz="1400" b="1" spc="10" dirty="0">
                          <a:latin typeface="+mj-lt"/>
                          <a:cs typeface="Arial"/>
                        </a:rPr>
                        <a:t>Template 2A: coderen van een transcript</a:t>
                      </a:r>
                      <a:endParaRPr lang="en-GB" sz="1400" b="1" spc="10" dirty="0">
                        <a:highlight>
                          <a:srgbClr val="00FFFF"/>
                        </a:highlight>
                        <a:latin typeface="+mj-lt"/>
                        <a:cs typeface="Arial"/>
                      </a:endParaRPr>
                    </a:p>
                  </a:txBody>
                  <a:tcPr/>
                </a:tc>
                <a:tc>
                  <a:txBody>
                    <a:bodyPr/>
                    <a:lstStyle/>
                    <a:p>
                      <a:pPr algn="ctr"/>
                      <a:r>
                        <a:rPr lang="en-US" sz="1400" dirty="0"/>
                        <a:t>51</a:t>
                      </a:r>
                    </a:p>
                  </a:txBody>
                  <a:tcPr>
                    <a:solidFill>
                      <a:srgbClr val="D8D8D8"/>
                    </a:solidFill>
                  </a:tcPr>
                </a:tc>
                <a:extLst>
                  <a:ext uri="{0D108BD9-81ED-4DB2-BD59-A6C34878D82A}">
                    <a16:rowId xmlns:a16="http://schemas.microsoft.com/office/drawing/2014/main" val="2453129498"/>
                  </a:ext>
                </a:extLst>
              </a:tr>
              <a:tr h="297307">
                <a:tc>
                  <a:txBody>
                    <a:bodyPr/>
                    <a:lstStyle/>
                    <a:p>
                      <a:pPr marL="93663" indent="0">
                        <a:lnSpc>
                          <a:spcPct val="100000"/>
                        </a:lnSpc>
                        <a:spcBef>
                          <a:spcPts val="1315"/>
                        </a:spcBef>
                        <a:tabLst/>
                      </a:pPr>
                      <a:r>
                        <a:rPr lang="nl-NL" sz="1400" b="1" spc="10" dirty="0">
                          <a:latin typeface="+mj-lt"/>
                          <a:cs typeface="Arial"/>
                        </a:rPr>
                        <a:t>Sjabloon 2B: tijdbemonsteringscodering voor groepswerk</a:t>
                      </a:r>
                      <a:endParaRPr lang="en-GB" sz="1400" b="1" spc="10" dirty="0">
                        <a:highlight>
                          <a:srgbClr val="00FFFF"/>
                        </a:highlight>
                        <a:latin typeface="+mj-lt"/>
                        <a:cs typeface="Arial"/>
                      </a:endParaRPr>
                    </a:p>
                  </a:txBody>
                  <a:tcPr/>
                </a:tc>
                <a:tc>
                  <a:txBody>
                    <a:bodyPr/>
                    <a:lstStyle/>
                    <a:p>
                      <a:pPr algn="ctr"/>
                      <a:r>
                        <a:rPr lang="en-US" sz="1400" dirty="0"/>
                        <a:t>53</a:t>
                      </a:r>
                    </a:p>
                  </a:txBody>
                  <a:tcPr>
                    <a:solidFill>
                      <a:srgbClr val="D8D8D8"/>
                    </a:solidFill>
                  </a:tcPr>
                </a:tc>
                <a:extLst>
                  <a:ext uri="{0D108BD9-81ED-4DB2-BD59-A6C34878D82A}">
                    <a16:rowId xmlns:a16="http://schemas.microsoft.com/office/drawing/2014/main" val="1296792514"/>
                  </a:ext>
                </a:extLst>
              </a:tr>
              <a:tr h="297307">
                <a:tc>
                  <a:txBody>
                    <a:bodyPr/>
                    <a:lstStyle/>
                    <a:p>
                      <a:pPr marL="93663" marR="130810" indent="0">
                        <a:lnSpc>
                          <a:spcPct val="101400"/>
                        </a:lnSpc>
                        <a:spcBef>
                          <a:spcPts val="1045"/>
                        </a:spcBef>
                        <a:tabLst/>
                      </a:pPr>
                      <a:r>
                        <a:rPr lang="nl-NL" sz="1400" b="1" spc="10" dirty="0">
                          <a:latin typeface="+mj-lt"/>
                          <a:cs typeface="Arial"/>
                        </a:rPr>
                        <a:t>Template 2C: checklist voor individuen in groepen</a:t>
                      </a:r>
                      <a:endParaRPr lang="en-GB" sz="1400" spc="10" dirty="0">
                        <a:highlight>
                          <a:srgbClr val="00FFFF"/>
                        </a:highlight>
                        <a:latin typeface="+mj-lt"/>
                      </a:endParaRPr>
                    </a:p>
                  </a:txBody>
                  <a:tcPr/>
                </a:tc>
                <a:tc>
                  <a:txBody>
                    <a:bodyPr/>
                    <a:lstStyle/>
                    <a:p>
                      <a:pPr algn="ctr"/>
                      <a:r>
                        <a:rPr lang="en-US" sz="1400" dirty="0"/>
                        <a:t>55</a:t>
                      </a:r>
                    </a:p>
                  </a:txBody>
                  <a:tcPr>
                    <a:solidFill>
                      <a:srgbClr val="D8D8D8"/>
                    </a:solidFill>
                  </a:tcPr>
                </a:tc>
                <a:extLst>
                  <a:ext uri="{0D108BD9-81ED-4DB2-BD59-A6C34878D82A}">
                    <a16:rowId xmlns:a16="http://schemas.microsoft.com/office/drawing/2014/main" val="3060916660"/>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cs typeface="Arial"/>
                        </a:rPr>
                        <a:t>Template 2D: </a:t>
                      </a:r>
                      <a:r>
                        <a:rPr lang="en-GB" sz="1400" b="1" spc="10" dirty="0" err="1">
                          <a:latin typeface="+mj-lt"/>
                          <a:cs typeface="Arial"/>
                        </a:rPr>
                        <a:t>groepsbeoordeling</a:t>
                      </a:r>
                      <a:endParaRPr lang="en-US" sz="1400" dirty="0">
                        <a:highlight>
                          <a:srgbClr val="00FFFF"/>
                        </a:highlight>
                        <a:latin typeface="+mj-lt"/>
                      </a:endParaRPr>
                    </a:p>
                  </a:txBody>
                  <a:tcPr/>
                </a:tc>
                <a:tc>
                  <a:txBody>
                    <a:bodyPr/>
                    <a:lstStyle/>
                    <a:p>
                      <a:pPr algn="ctr"/>
                      <a:r>
                        <a:rPr lang="en-US" sz="1400" dirty="0"/>
                        <a:t>56</a:t>
                      </a:r>
                    </a:p>
                  </a:txBody>
                  <a:tcPr>
                    <a:solidFill>
                      <a:srgbClr val="D8D8D8"/>
                    </a:solidFill>
                  </a:tcPr>
                </a:tc>
                <a:extLst>
                  <a:ext uri="{0D108BD9-81ED-4DB2-BD59-A6C34878D82A}">
                    <a16:rowId xmlns:a16="http://schemas.microsoft.com/office/drawing/2014/main" val="419457345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nl-NL" sz="1400" b="1" spc="10" dirty="0">
                          <a:solidFill>
                            <a:schemeClr val="tx1"/>
                          </a:solidFill>
                          <a:latin typeface="+mn-lt"/>
                          <a:ea typeface="+mn-ea"/>
                          <a:cs typeface="Arial"/>
                        </a:rPr>
                        <a:t> Sjabloon 2E: beoordelingsschaal voor deelname aan de hele klas</a:t>
                      </a:r>
                      <a:endParaRPr lang="en-US" sz="1400" dirty="0">
                        <a:highlight>
                          <a:srgbClr val="00FFFF"/>
                        </a:highlight>
                      </a:endParaRPr>
                    </a:p>
                  </a:txBody>
                  <a:tcPr/>
                </a:tc>
                <a:tc>
                  <a:txBody>
                    <a:bodyPr/>
                    <a:lstStyle/>
                    <a:p>
                      <a:pPr algn="ctr"/>
                      <a:r>
                        <a:rPr lang="en-US" sz="1400" dirty="0"/>
                        <a:t>57</a:t>
                      </a:r>
                    </a:p>
                  </a:txBody>
                  <a:tcPr>
                    <a:solidFill>
                      <a:srgbClr val="D8D8D8"/>
                    </a:solidFill>
                  </a:tcPr>
                </a:tc>
                <a:extLst>
                  <a:ext uri="{0D108BD9-81ED-4DB2-BD59-A6C34878D82A}">
                    <a16:rowId xmlns:a16="http://schemas.microsoft.com/office/drawing/2014/main" val="182482530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nl-NL" sz="1400" b="1" spc="10" dirty="0">
                          <a:solidFill>
                            <a:schemeClr val="tx1"/>
                          </a:solidFill>
                          <a:latin typeface="+mn-lt"/>
                          <a:ea typeface="+mn-ea"/>
                          <a:cs typeface="Arial"/>
                        </a:rPr>
                        <a:t> Sjabloon 2F: beoordeling van studentenparticipatie en basisregels</a:t>
                      </a:r>
                      <a:endParaRPr lang="en-US" sz="1400" dirty="0">
                        <a:highlight>
                          <a:srgbClr val="00FFFF"/>
                        </a:highlight>
                      </a:endParaRPr>
                    </a:p>
                  </a:txBody>
                  <a:tcPr/>
                </a:tc>
                <a:tc>
                  <a:txBody>
                    <a:bodyPr/>
                    <a:lstStyle/>
                    <a:p>
                      <a:pPr algn="ctr"/>
                      <a:r>
                        <a:rPr lang="en-US" sz="1400" dirty="0"/>
                        <a:t>58</a:t>
                      </a:r>
                    </a:p>
                  </a:txBody>
                  <a:tcPr>
                    <a:solidFill>
                      <a:srgbClr val="D8D8D8"/>
                    </a:solidFill>
                  </a:tcPr>
                </a:tc>
                <a:extLst>
                  <a:ext uri="{0D108BD9-81ED-4DB2-BD59-A6C34878D82A}">
                    <a16:rowId xmlns:a16="http://schemas.microsoft.com/office/drawing/2014/main" val="348734834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nl-NL" sz="1400" dirty="0"/>
                        <a:t> </a:t>
                      </a:r>
                      <a:r>
                        <a:rPr lang="nl-NL" sz="1400" b="1" dirty="0"/>
                        <a:t>Template 2G: </a:t>
                      </a:r>
                      <a:r>
                        <a:rPr lang="nl-NL" sz="1400" dirty="0"/>
                        <a:t>zelfevaluatie van studentengroepswerk</a:t>
                      </a:r>
                      <a:endParaRPr lang="en-US" sz="1400" dirty="0">
                        <a:highlight>
                          <a:srgbClr val="00FFFF"/>
                        </a:highlight>
                      </a:endParaRPr>
                    </a:p>
                  </a:txBody>
                  <a:tcPr/>
                </a:tc>
                <a:tc>
                  <a:txBody>
                    <a:bodyPr/>
                    <a:lstStyle/>
                    <a:p>
                      <a:pPr algn="ctr"/>
                      <a:r>
                        <a:rPr lang="en-US" sz="1400" dirty="0"/>
                        <a:t>59</a:t>
                      </a:r>
                    </a:p>
                  </a:txBody>
                  <a:tcPr>
                    <a:solidFill>
                      <a:srgbClr val="D8D8D8"/>
                    </a:solidFill>
                  </a:tcPr>
                </a:tc>
                <a:extLst>
                  <a:ext uri="{0D108BD9-81ED-4DB2-BD59-A6C34878D82A}">
                    <a16:rowId xmlns:a16="http://schemas.microsoft.com/office/drawing/2014/main" val="1134652461"/>
                  </a:ext>
                </a:extLst>
              </a:tr>
              <a:tr h="297307">
                <a:tc>
                  <a:txBody>
                    <a:bodyPr/>
                    <a:lstStyle/>
                    <a:p>
                      <a:pPr marL="134938" marR="0" lvl="0" indent="0" defTabSz="914400" eaLnBrk="1" fontAlgn="auto" latinLnBrk="0" hangingPunct="1">
                        <a:lnSpc>
                          <a:spcPct val="100000"/>
                        </a:lnSpc>
                        <a:spcBef>
                          <a:spcPts val="0"/>
                        </a:spcBef>
                        <a:spcAft>
                          <a:spcPts val="0"/>
                        </a:spcAft>
                        <a:buClrTx/>
                        <a:buSzTx/>
                        <a:buFontTx/>
                        <a:buNone/>
                        <a:tabLst/>
                        <a:defRPr/>
                      </a:pPr>
                      <a:r>
                        <a:rPr lang="nl-NL" sz="1400" b="1" spc="10" dirty="0">
                          <a:solidFill>
                            <a:schemeClr val="tx1"/>
                          </a:solidFill>
                          <a:latin typeface="+mn-lt"/>
                          <a:ea typeface="+mn-ea"/>
                          <a:cs typeface="Arial"/>
                        </a:rPr>
                        <a:t>Template 2H: </a:t>
                      </a:r>
                      <a:r>
                        <a:rPr lang="nl-NL" sz="1400" b="0" spc="10" dirty="0">
                          <a:solidFill>
                            <a:schemeClr val="tx1"/>
                          </a:solidFill>
                          <a:latin typeface="+mn-lt"/>
                          <a:ea typeface="+mn-ea"/>
                          <a:cs typeface="Arial"/>
                        </a:rPr>
                        <a:t>Dialogic Teaching Questionnaire (zelfevaluatie van de praktijk)</a:t>
                      </a:r>
                      <a:endParaRPr lang="en-US" sz="1400" dirty="0">
                        <a:highlight>
                          <a:srgbClr val="00FFFF"/>
                        </a:highlight>
                      </a:endParaRPr>
                    </a:p>
                  </a:txBody>
                  <a:tcPr/>
                </a:tc>
                <a:tc>
                  <a:txBody>
                    <a:bodyPr/>
                    <a:lstStyle/>
                    <a:p>
                      <a:pPr algn="ctr"/>
                      <a:r>
                        <a:rPr lang="en-US" sz="1400" dirty="0"/>
                        <a:t>60</a:t>
                      </a:r>
                    </a:p>
                  </a:txBody>
                  <a:tcPr>
                    <a:solidFill>
                      <a:srgbClr val="D8D8D8"/>
                    </a:solidFill>
                  </a:tcPr>
                </a:tc>
                <a:extLst>
                  <a:ext uri="{0D108BD9-81ED-4DB2-BD59-A6C34878D82A}">
                    <a16:rowId xmlns:a16="http://schemas.microsoft.com/office/drawing/2014/main" val="2615908898"/>
                  </a:ext>
                </a:extLst>
              </a:tr>
            </a:tbl>
          </a:graphicData>
        </a:graphic>
      </p:graphicFrame>
      <p:sp>
        <p:nvSpPr>
          <p:cNvPr id="8" name="TextBox 7">
            <a:extLst>
              <a:ext uri="{FF2B5EF4-FFF2-40B4-BE49-F238E27FC236}">
                <a16:creationId xmlns:a16="http://schemas.microsoft.com/office/drawing/2014/main" id="{DF41F3A5-AE20-C845-9C88-EE80601281E5}"/>
              </a:ext>
            </a:extLst>
          </p:cNvPr>
          <p:cNvSpPr txBox="1"/>
          <p:nvPr/>
        </p:nvSpPr>
        <p:spPr>
          <a:xfrm>
            <a:off x="6565900" y="2562225"/>
            <a:ext cx="3587928" cy="3883114"/>
          </a:xfrm>
          <a:prstGeom prst="rect">
            <a:avLst/>
          </a:prstGeom>
          <a:noFill/>
          <a:ln w="19050">
            <a:solidFill>
              <a:srgbClr val="2E6A7B"/>
            </a:solidFill>
          </a:ln>
        </p:spPr>
        <p:txBody>
          <a:bodyPr wrap="square" rtlCol="0">
            <a:spAutoFit/>
          </a:bodyPr>
          <a:lstStyle/>
          <a:p>
            <a:pPr lvl="0">
              <a:defRPr/>
            </a:pPr>
            <a:r>
              <a:rPr lang="nl-NL" sz="1400" spc="10" dirty="0">
                <a:latin typeface="+mj-lt"/>
                <a:cs typeface="Arial"/>
              </a:rPr>
              <a:t>De volgende bronnen zijn online beschikbaar </a:t>
            </a:r>
            <a:r>
              <a:rPr lang="nl-NL" sz="1400" spc="10" dirty="0">
                <a:cs typeface="Arial"/>
                <a:hlinkClick r:id="rId4"/>
              </a:rPr>
              <a:t>(</a:t>
            </a:r>
            <a:r>
              <a:rPr lang="en-GB" sz="1400" u="sng" kern="0" dirty="0">
                <a:solidFill>
                  <a:srgbClr val="0000FF"/>
                </a:solidFill>
                <a:cs typeface="Arial Unicode MS"/>
                <a:hlinkClick r:id="rId4"/>
              </a:rPr>
              <a:t>https://camtree.learnworlds.com/t-seda</a:t>
            </a:r>
            <a:r>
              <a:rPr lang="nl-NL" sz="1400" spc="10" dirty="0">
                <a:latin typeface="+mj-lt"/>
                <a:cs typeface="Arial"/>
              </a:rPr>
              <a:t>), inclusief afzonderlijk downloadbare sjablonen voor afdrukken of bewerken; Let op het pictogram</a:t>
            </a:r>
            <a:r>
              <a:rPr lang="nl-NL" sz="1400" b="1" spc="10" dirty="0">
                <a:latin typeface="+mj-lt"/>
                <a:cs typeface="Arial"/>
              </a:rPr>
              <a:t>
</a:t>
            </a:r>
            <a:endParaRPr lang="en-GB" sz="1400" b="1" u="sng" spc="10" dirty="0"/>
          </a:p>
          <a:p>
            <a:pPr>
              <a:spcAft>
                <a:spcPts val="500"/>
              </a:spcAft>
            </a:pPr>
            <a:r>
              <a:rPr lang="nl-NL" sz="1400" b="1" u="sng" spc="10" dirty="0">
                <a:latin typeface="+mj-lt"/>
              </a:rPr>
              <a:t>SECTIE 3: </a:t>
            </a:r>
            <a:r>
              <a:rPr lang="nl-NL" sz="1400" b="1" spc="10" dirty="0">
                <a:latin typeface="+mj-lt"/>
              </a:rPr>
              <a:t>Technische richtlijnen voor het opnemen en transcriberen</a:t>
            </a:r>
            <a:r>
              <a:rPr lang="nl-NL" sz="1400" b="1" u="sng" spc="10" dirty="0">
                <a:latin typeface="+mj-lt"/>
              </a:rPr>
              <a:t>
DEEL 4: </a:t>
            </a:r>
            <a:r>
              <a:rPr lang="nl-NL" sz="1400" b="1" spc="10" dirty="0">
                <a:latin typeface="+mj-lt"/>
              </a:rPr>
              <a:t>Casestudy's:</a:t>
            </a:r>
            <a:r>
              <a:rPr lang="nl-NL" sz="1400" spc="10" dirty="0">
                <a:latin typeface="+mj-lt"/>
              </a:rPr>
              <a:t> illustreert de codering en interpretatie van dialoog door leraren in verschillende contexten; bevat de bevindingen van leraren en de volgende stappen.</a:t>
            </a:r>
            <a:r>
              <a:rPr lang="nl-NL" sz="1400" b="1" u="sng" spc="10" dirty="0">
                <a:latin typeface="+mj-lt"/>
              </a:rPr>
              <a:t>
SECTIE 5: </a:t>
            </a:r>
            <a:r>
              <a:rPr lang="nl-NL" sz="1400" b="1" spc="10" dirty="0">
                <a:latin typeface="+mj-lt"/>
              </a:rPr>
              <a:t>Bronnen en activiteiten</a:t>
            </a:r>
            <a:r>
              <a:rPr lang="nl-NL" sz="1400" spc="10" dirty="0">
                <a:latin typeface="+mj-lt"/>
              </a:rPr>
              <a:t>: Ideeën om dialoog in uw klas te implementeren, verwijzingen naar ander onderzoek naar dialoog en links naar gerelateerde bronnen </a:t>
            </a:r>
            <a:endParaRPr lang="en-US" sz="1400" dirty="0">
              <a:latin typeface="+mj-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65100" y="276225"/>
            <a:ext cx="10363199" cy="1125308"/>
          </a:xfrm>
          <a:prstGeom prst="rect">
            <a:avLst/>
          </a:prstGeom>
          <a:ln w="31733">
            <a:solidFill>
              <a:srgbClr val="2791A6"/>
            </a:solidFill>
          </a:ln>
        </p:spPr>
        <p:txBody>
          <a:bodyPr vert="horz" wrap="square" lIns="0" tIns="22225" rIns="0" bIns="0" rtlCol="0" anchor="t">
            <a:spAutoFit/>
          </a:bodyPr>
          <a:lstStyle/>
          <a:p>
            <a:pPr marL="28575" lvl="0" algn="just">
              <a:spcBef>
                <a:spcPts val="175"/>
              </a:spcBef>
            </a:pPr>
            <a:r>
              <a:rPr lang="nl-NL" sz="1400" b="1" dirty="0">
                <a:solidFill>
                  <a:prstClr val="black"/>
                </a:solidFill>
                <a:latin typeface="Arial"/>
                <a:cs typeface="Arial"/>
              </a:rPr>
              <a:t>Deel 1: Gedetailleerd coderingskader</a:t>
            </a:r>
            <a:r>
              <a:rPr lang="nl-NL" sz="1400" dirty="0">
                <a:solidFill>
                  <a:prstClr val="black"/>
                </a:solidFill>
                <a:latin typeface="Arial"/>
                <a:cs typeface="Arial"/>
              </a:rPr>
              <a:t>
Dit coderingsschema is een meer gedetailleerde versie van het schema dat u in deel B zag. Deze codes helpen je om de dialoog te identificeren die plaatsvindt in je leeromgeving. Je kunt een dialoogcode toepassen op elke 'beurt' van een andere deelnemer. Voor mondelinge dialogen kunt u opnemen en transcriberen wat er wordt gezegd of live coderen terwijl studenten praten. Richtlijnen over hoe het raamwerk kan worden gebruikt, volgen in de volgende secties van deze bron.</a:t>
            </a:r>
            <a:endParaRPr kumimoji="0" sz="1200" i="0" u="none" strike="noStrike" kern="1200" cap="none" spc="0" normalizeH="0" baseline="0" noProof="0" dirty="0">
              <a:ln>
                <a:noFill/>
              </a:ln>
              <a:solidFill>
                <a:prstClr val="black"/>
              </a:solidFill>
              <a:effectLst/>
              <a:uLnTx/>
              <a:uFillTx/>
              <a:latin typeface="Arial Unicode MS"/>
              <a:ea typeface="Arial Unicode MS"/>
              <a:cs typeface="Arial Unicode MS"/>
            </a:endParaRPr>
          </a:p>
        </p:txBody>
      </p:sp>
      <p:graphicFrame>
        <p:nvGraphicFramePr>
          <p:cNvPr id="3" name="object 3"/>
          <p:cNvGraphicFramePr>
            <a:graphicFrameLocks noGrp="1"/>
          </p:cNvGraphicFramePr>
          <p:nvPr>
            <p:extLst>
              <p:ext uri="{D42A27DB-BD31-4B8C-83A1-F6EECF244321}">
                <p14:modId xmlns:p14="http://schemas.microsoft.com/office/powerpoint/2010/main" val="1067304040"/>
              </p:ext>
            </p:extLst>
          </p:nvPr>
        </p:nvGraphicFramePr>
        <p:xfrm>
          <a:off x="165100" y="1495425"/>
          <a:ext cx="10439400" cy="5696705"/>
        </p:xfrm>
        <a:graphic>
          <a:graphicData uri="http://schemas.openxmlformats.org/drawingml/2006/table">
            <a:tbl>
              <a:tblPr firstRow="1" bandRow="1">
                <a:tableStyleId>{2D5ABB26-0587-4C30-8999-92F81FD0307C}</a:tableStyleId>
              </a:tblPr>
              <a:tblGrid>
                <a:gridCol w="24384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4953000">
                  <a:extLst>
                    <a:ext uri="{9D8B030D-6E8A-4147-A177-3AD203B41FA5}">
                      <a16:colId xmlns:a16="http://schemas.microsoft.com/office/drawing/2014/main" val="20002"/>
                    </a:ext>
                  </a:extLst>
                </a:gridCol>
              </a:tblGrid>
              <a:tr h="435730">
                <a:tc>
                  <a:txBody>
                    <a:bodyPr/>
                    <a:lstStyle/>
                    <a:p>
                      <a:pPr marL="166688" indent="0" algn="l">
                        <a:lnSpc>
                          <a:spcPct val="100000"/>
                        </a:lnSpc>
                        <a:spcBef>
                          <a:spcPts val="45"/>
                        </a:spcBef>
                      </a:pPr>
                      <a:endParaRPr sz="1400" b="1" spc="0" baseline="0" dirty="0">
                        <a:latin typeface="Times New Roman"/>
                        <a:cs typeface="Times New Roman"/>
                      </a:endParaRPr>
                    </a:p>
                    <a:p>
                      <a:pPr marL="166688" indent="0" algn="l">
                        <a:lnSpc>
                          <a:spcPct val="100000"/>
                        </a:lnSpc>
                      </a:pPr>
                      <a:r>
                        <a:rPr lang="nl-NL" sz="1200" b="1" spc="0" baseline="0" dirty="0">
                          <a:latin typeface="Arial Unicode MS"/>
                          <a:cs typeface="Arial Unicode MS"/>
                        </a:rPr>
                        <a:t>CODERINGSCATEGORIEEN</a:t>
                      </a:r>
                      <a:endParaRPr sz="1200" b="1" spc="0" baseline="0" dirty="0">
                        <a:latin typeface="Arial Unicode MS"/>
                        <a:cs typeface="Arial Unicode MS"/>
                      </a:endParaRPr>
                    </a:p>
                  </a:txBody>
                  <a:tcPr marL="0" marR="0" marT="571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400" b="1" spc="0" baseline="0" dirty="0">
                        <a:latin typeface="Times New Roman"/>
                        <a:cs typeface="Times New Roman"/>
                      </a:endParaRPr>
                    </a:p>
                    <a:p>
                      <a:pPr marL="409575" indent="0">
                        <a:lnSpc>
                          <a:spcPct val="100000"/>
                        </a:lnSpc>
                        <a:tabLst/>
                      </a:pPr>
                      <a:r>
                        <a:rPr lang="nl-NL" sz="1200" b="1" spc="0" baseline="0" dirty="0">
                          <a:latin typeface="Arial Unicode MS"/>
                          <a:cs typeface="Arial Unicode MS"/>
                        </a:rPr>
                        <a:t>BIJDRAGEN EN STRATEGIEËN</a:t>
                      </a:r>
                      <a:endParaRPr sz="1200" b="1" spc="0" baseline="0" dirty="0">
                        <a:latin typeface="Arial Unicode MS"/>
                        <a:cs typeface="Arial Unicode MS"/>
                      </a:endParaRP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45"/>
                        </a:spcBef>
                      </a:pPr>
                      <a:endParaRPr sz="1400" b="1" spc="0" baseline="0" dirty="0">
                        <a:latin typeface="Times New Roman"/>
                        <a:cs typeface="Times New Roman"/>
                      </a:endParaRPr>
                    </a:p>
                    <a:p>
                      <a:pPr marL="1280160">
                        <a:lnSpc>
                          <a:spcPct val="100000"/>
                        </a:lnSpc>
                      </a:pPr>
                      <a:r>
                        <a:rPr lang="nl-NL" sz="1200" b="1" spc="0" baseline="0" dirty="0">
                          <a:latin typeface="Arial Unicode MS"/>
                          <a:cs typeface="Arial Unicode MS"/>
                        </a:rPr>
                        <a:t>WAT HOREN WE</a:t>
                      </a:r>
                      <a:r>
                        <a:rPr sz="1200" b="1" spc="0" baseline="0" dirty="0">
                          <a:latin typeface="Arial Unicode MS"/>
                          <a:cs typeface="Arial Unicode MS"/>
                        </a:rPr>
                        <a:t>?</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286000">
                <a:tc>
                  <a:txBody>
                    <a:bodyPr/>
                    <a:lstStyle/>
                    <a:p>
                      <a:pPr marL="88265">
                        <a:lnSpc>
                          <a:spcPct val="100000"/>
                        </a:lnSpc>
                        <a:spcBef>
                          <a:spcPts val="860"/>
                        </a:spcBef>
                      </a:pPr>
                      <a:r>
                        <a:rPr lang="nl-NL" sz="1100" b="0" spc="0" baseline="0" dirty="0">
                          <a:latin typeface="Arial"/>
                          <a:cs typeface="Arial"/>
                        </a:rPr>
                        <a:t>B – Bouw voort op ideeën
Voortbouwen op, uitwerken, verduidelijken of becommentariëren van eigen of andermans ideeën die tijdens eerdere beurten zijn geuit of andere bijdragen aan de leeractiviteit (mondeling / schriftelijk / overig)</a:t>
                      </a:r>
                      <a:endParaRPr sz="1100" b="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lang="nl-NL" sz="1100" spc="0" baseline="0" dirty="0">
                          <a:latin typeface="Arial Unicode MS"/>
                          <a:ea typeface="Arial Unicode MS" panose="020B0604020202020204"/>
                          <a:cs typeface="Arial Unicode MS"/>
                        </a:rPr>
                        <a:t>Bouw voort op eigen of andermans eerdere ideeën/bijdragen door iets nieuws toe te voegen
te verduidelijken, uit te werken, uit te breiden, te illustreren, te herformuleren van eigen of andermans eerdere ideeën/bijdragen
Reageer op eerdere ideeën / bijdragen</a:t>
                      </a:r>
                      <a:endParaRPr sz="1100" spc="0" baseline="0" dirty="0">
                        <a:latin typeface="Arial Unicode MS"/>
                        <a:ea typeface="Arial Unicode MS" panose="020B0604020202020204"/>
                        <a:cs typeface="Arial Unicode MS"/>
                      </a:endParaRPr>
                    </a:p>
                  </a:txBody>
                  <a:tcPr marL="0" marR="0" marT="9398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00000"/>
                        </a:lnSpc>
                        <a:spcBef>
                          <a:spcPts val="865"/>
                        </a:spcBef>
                      </a:pPr>
                      <a:r>
                        <a:rPr lang="nl-NL" sz="1000" b="1" spc="0" baseline="0" dirty="0">
                          <a:latin typeface="Arial" panose="020B0604020202020204" pitchFamily="34" charset="0"/>
                          <a:cs typeface="Arial" panose="020B0604020202020204" pitchFamily="34" charset="0"/>
                        </a:rPr>
                        <a:t>Mogelijke sleutelwoorden om naar te zoeken:</a:t>
                      </a:r>
                      <a:r>
                        <a:rPr lang="nl-NL" sz="1000" b="0" spc="0" baseline="0" dirty="0">
                          <a:latin typeface="Arial" panose="020B0604020202020204" pitchFamily="34" charset="0"/>
                          <a:cs typeface="Arial" panose="020B0604020202020204" pitchFamily="34" charset="0"/>
                        </a:rPr>
                        <a:t>
'het is ook', 'dat zet me aan het denken', 'ik bedoel', 'ze bedoelde'
</a:t>
                      </a:r>
                      <a:r>
                        <a:rPr lang="nl-NL" sz="1000" b="1" spc="0" baseline="0" dirty="0">
                          <a:latin typeface="Arial" panose="020B0604020202020204" pitchFamily="34" charset="0"/>
                          <a:cs typeface="Arial" panose="020B0604020202020204" pitchFamily="34" charset="0"/>
                        </a:rPr>
                        <a:t>Voorbeelden:</a:t>
                      </a:r>
                      <a:r>
                        <a:rPr lang="nl-NL" sz="1000" b="0" spc="0" baseline="0" dirty="0">
                          <a:latin typeface="Arial" panose="020B0604020202020204" pitchFamily="34" charset="0"/>
                          <a:cs typeface="Arial" panose="020B0604020202020204" pitchFamily="34" charset="0"/>
                        </a:rPr>
                        <a:t>
In navolging van wat </a:t>
                      </a:r>
                      <a:r>
                        <a:rPr lang="nl-NL" sz="1000" b="0" spc="0" baseline="0" dirty="0" err="1">
                          <a:latin typeface="Arial" panose="020B0604020202020204" pitchFamily="34" charset="0"/>
                          <a:cs typeface="Arial" panose="020B0604020202020204" pitchFamily="34" charset="0"/>
                        </a:rPr>
                        <a:t>Sanjay</a:t>
                      </a:r>
                      <a:r>
                        <a:rPr lang="nl-NL" sz="1000" b="0" spc="0" baseline="0" dirty="0">
                          <a:latin typeface="Arial" panose="020B0604020202020204" pitchFamily="34" charset="0"/>
                          <a:cs typeface="Arial" panose="020B0604020202020204" pitchFamily="34" charset="0"/>
                        </a:rPr>
                        <a:t> zei...
</a:t>
                      </a:r>
                      <a:r>
                        <a:rPr lang="nl-NL" sz="1000" b="0" spc="0" baseline="0" dirty="0" err="1">
                          <a:latin typeface="Arial" panose="020B0604020202020204" pitchFamily="34" charset="0"/>
                          <a:cs typeface="Arial" panose="020B0604020202020204" pitchFamily="34" charset="0"/>
                        </a:rPr>
                        <a:t>Kate's</a:t>
                      </a:r>
                      <a:r>
                        <a:rPr lang="nl-NL" sz="1000" b="0" spc="0" baseline="0" dirty="0">
                          <a:latin typeface="Arial" panose="020B0604020202020204" pitchFamily="34" charset="0"/>
                          <a:cs typeface="Arial" panose="020B0604020202020204" pitchFamily="34" charset="0"/>
                        </a:rPr>
                        <a:t> idee zette me aan het denken over waarom het personage dat zou doen
Ik heb een idee dat nog niemand heeft genoemd...
Wat ik eerder bedoelde was...
Het verhaal van Ahmed had veel gedetailleerde beschrijvingen
Mijn idee was vergelijkbaar met Jose, ik schreef dat bloemen het beste cadeau zouden zijn</a:t>
                      </a:r>
                      <a:endParaRPr sz="1000" b="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712720">
                <a:tc>
                  <a:txBody>
                    <a:bodyPr/>
                    <a:lstStyle/>
                    <a:p>
                      <a:pPr marL="88265">
                        <a:lnSpc>
                          <a:spcPct val="100000"/>
                        </a:lnSpc>
                        <a:spcBef>
                          <a:spcPts val="865"/>
                        </a:spcBef>
                      </a:pPr>
                      <a:r>
                        <a:rPr lang="nl-NL" sz="1100" b="0" spc="0" baseline="0" dirty="0">
                          <a:latin typeface="Arial"/>
                          <a:cs typeface="Arial"/>
                        </a:rPr>
                        <a:t>IB – Uitnodigen om voort te bouwen op ideeën
Uitnodigen om voort te bouwen op, uit te werken, te herformuleren, te verduidelijken of commentaar te geven op eigen of andermans ideeën/bijdragen aan leeractiviteit (mondeling / schriftelijk / overig)</a:t>
                      </a:r>
                      <a:endParaRPr sz="1100" b="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lang="nl-NL" sz="1100" spc="0" baseline="0" dirty="0">
                          <a:latin typeface="Arial"/>
                          <a:ea typeface="Arial Unicode MS" panose="020B0604020202020204"/>
                          <a:cs typeface="Arial"/>
                        </a:rPr>
                        <a:t>Nodig anderen uit om voort te bouwen op hun eigen ideeën of die van anderen
anderen uitnodigen om een bijdrage te verduidelijken/herformuleren (inclusief het geven van een voorbeeld)
Anderen uitnodigen om commentaar te geven op de ideeën of standpunten van anderen (inclusief uitnodigingen om eens/oneens te zijn of te evalueren)
Nodig anderen uit om ideeën te verfijnen/verbeteren</a:t>
                      </a:r>
                      <a:endParaRPr sz="1100" spc="0" baseline="0" dirty="0">
                        <a:latin typeface="Times New Roman"/>
                        <a:ea typeface="Arial Unicode MS" panose="020B0604020202020204"/>
                        <a:cs typeface="Times New Roman"/>
                      </a:endParaRPr>
                    </a:p>
                    <a:p>
                      <a:pPr marR="902969" algn="r">
                        <a:lnSpc>
                          <a:spcPct val="100000"/>
                        </a:lnSpc>
                        <a:spcBef>
                          <a:spcPts val="1100"/>
                        </a:spcBef>
                      </a:pPr>
                      <a:r>
                        <a:rPr sz="1200" spc="0" baseline="0" dirty="0">
                          <a:latin typeface="Arial"/>
                          <a:ea typeface="Arial Unicode MS" panose="020B0604020202020204"/>
                          <a:cs typeface="Arial"/>
                        </a:rPr>
                        <a:t>32</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00000"/>
                        </a:lnSpc>
                        <a:spcBef>
                          <a:spcPts val="865"/>
                        </a:spcBef>
                      </a:pPr>
                      <a:r>
                        <a:rPr lang="nl-NL" sz="1000" b="1" spc="0" baseline="0" dirty="0">
                          <a:latin typeface="Arial" panose="020B0604020202020204" pitchFamily="34" charset="0"/>
                          <a:cs typeface="Arial" panose="020B0604020202020204" pitchFamily="34" charset="0"/>
                        </a:rPr>
                        <a:t>Mogelijke sleutelwoorden om naar te zoeken:</a:t>
                      </a:r>
                      <a:r>
                        <a:rPr lang="nl-NL" sz="1000" b="0" spc="0" baseline="0" dirty="0">
                          <a:latin typeface="Arial" panose="020B0604020202020204" pitchFamily="34" charset="0"/>
                          <a:cs typeface="Arial" panose="020B0604020202020204" pitchFamily="34" charset="0"/>
                        </a:rPr>
                        <a:t>
'Wat?' 'Vertel eens', 'Kun je dit anders formuleren?' 'Denk je?'  'Ben je het daarmee eens?' Kunt u iets toevoegen aan...?'
</a:t>
                      </a:r>
                      <a:r>
                        <a:rPr lang="nl-NL" sz="1000" b="1" spc="0" baseline="0" dirty="0">
                          <a:latin typeface="Arial" panose="020B0604020202020204" pitchFamily="34" charset="0"/>
                          <a:cs typeface="Arial" panose="020B0604020202020204" pitchFamily="34" charset="0"/>
                        </a:rPr>
                        <a:t>Voorbeelden:</a:t>
                      </a:r>
                      <a:r>
                        <a:rPr lang="nl-NL" sz="1000" b="0" spc="0" baseline="0" dirty="0">
                          <a:latin typeface="Arial" panose="020B0604020202020204" pitchFamily="34" charset="0"/>
                          <a:cs typeface="Arial" panose="020B0604020202020204" pitchFamily="34" charset="0"/>
                        </a:rPr>
                        <a:t>
Wat bedoel je? Vertel me meer...
Wat denk je dat ze bedoelde? Wat dacht ze?
Kan iemand daar iets aan toevoegen? Kunt u een voorbeeld geven van wat u zei?
Is jouw idee vergelijkbaar met dat van Manuel? Wat vind je van Maria's idee? Ben je het eens met wat Chris net zei?
Welke informatie hebben we nog meer nodig?
Hoe kun je de poster / conceptmap van </a:t>
                      </a:r>
                      <a:r>
                        <a:rPr lang="nl-NL" sz="1000" b="0" spc="0" baseline="0" dirty="0" err="1">
                          <a:latin typeface="Arial" panose="020B0604020202020204" pitchFamily="34" charset="0"/>
                          <a:cs typeface="Arial" panose="020B0604020202020204" pitchFamily="34" charset="0"/>
                        </a:rPr>
                        <a:t>Sanjay's</a:t>
                      </a:r>
                      <a:r>
                        <a:rPr lang="nl-NL" sz="1000" b="0" spc="0" baseline="0" dirty="0">
                          <a:latin typeface="Arial" panose="020B0604020202020204" pitchFamily="34" charset="0"/>
                          <a:cs typeface="Arial" panose="020B0604020202020204" pitchFamily="34" charset="0"/>
                        </a:rPr>
                        <a:t> groep verbeteren?</a:t>
                      </a:r>
                      <a:endParaRPr sz="1000" b="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33</a:t>
            </a:r>
          </a:p>
        </p:txBody>
      </p:sp>
      <p:graphicFrame>
        <p:nvGraphicFramePr>
          <p:cNvPr id="2" name="object 2"/>
          <p:cNvGraphicFramePr>
            <a:graphicFrameLocks noGrp="1"/>
          </p:cNvGraphicFramePr>
          <p:nvPr>
            <p:extLst>
              <p:ext uri="{D42A27DB-BD31-4B8C-83A1-F6EECF244321}">
                <p14:modId xmlns:p14="http://schemas.microsoft.com/office/powerpoint/2010/main" val="543903685"/>
              </p:ext>
            </p:extLst>
          </p:nvPr>
        </p:nvGraphicFramePr>
        <p:xfrm>
          <a:off x="197588" y="200025"/>
          <a:ext cx="10330712" cy="7105650"/>
        </p:xfrm>
        <a:graphic>
          <a:graphicData uri="http://schemas.openxmlformats.org/drawingml/2006/table">
            <a:tbl>
              <a:tblPr firstRow="1" bandRow="1">
                <a:tableStyleId>{2D5ABB26-0587-4C30-8999-92F81FD0307C}</a:tableStyleId>
              </a:tblPr>
              <a:tblGrid>
                <a:gridCol w="2405912">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4876800">
                  <a:extLst>
                    <a:ext uri="{9D8B030D-6E8A-4147-A177-3AD203B41FA5}">
                      <a16:colId xmlns:a16="http://schemas.microsoft.com/office/drawing/2014/main" val="20002"/>
                    </a:ext>
                  </a:extLst>
                </a:gridCol>
              </a:tblGrid>
              <a:tr h="145222">
                <a:tc>
                  <a:txBody>
                    <a:bodyPr/>
                    <a:lstStyle/>
                    <a:p>
                      <a:pPr marL="174625" indent="0" algn="l">
                        <a:lnSpc>
                          <a:spcPct val="100000"/>
                        </a:lnSpc>
                        <a:spcBef>
                          <a:spcPts val="720"/>
                        </a:spcBef>
                      </a:pPr>
                      <a:r>
                        <a:rPr lang="nl-NL" sz="1200" b="1" spc="0" baseline="0" dirty="0">
                          <a:latin typeface="Arial Unicode MS"/>
                          <a:cs typeface="Arial Unicode MS"/>
                        </a:rPr>
                        <a:t>CODERINGS CATEGORIEËN
</a:t>
                      </a:r>
                      <a:endParaRPr sz="1200" b="1" spc="0" baseline="0" dirty="0">
                        <a:latin typeface="Arial Unicode MS"/>
                        <a:cs typeface="Arial Unicode MS"/>
                      </a:endParaRPr>
                    </a:p>
                  </a:txBody>
                  <a:tcPr marL="0" marR="0" marT="9144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720"/>
                        </a:spcBef>
                        <a:tabLst/>
                      </a:pPr>
                      <a:r>
                        <a:rPr lang="nl-NL" sz="1200" b="1" spc="0" baseline="0" dirty="0">
                          <a:latin typeface="Arial Unicode MS"/>
                          <a:cs typeface="Arial Unicode MS"/>
                        </a:rPr>
                        <a:t>BIJDRAGEN EN STRATEGIEËN</a:t>
                      </a:r>
                      <a:endParaRPr sz="1200" b="1" spc="0" baseline="0" dirty="0">
                        <a:latin typeface="Arial Unicode MS"/>
                        <a:cs typeface="Arial Unicode MS"/>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720"/>
                        </a:spcBef>
                      </a:pPr>
                      <a:r>
                        <a:rPr lang="nl-NL" sz="1200" b="1" spc="0" baseline="0" dirty="0">
                          <a:latin typeface="Arial Unicode MS"/>
                          <a:cs typeface="Arial Unicode MS"/>
                        </a:rPr>
                        <a:t>WAT HOREN WE</a:t>
                      </a:r>
                      <a:endParaRPr sz="1200" b="1" spc="0" baseline="0" dirty="0">
                        <a:latin typeface="Arial Unicode MS"/>
                        <a:cs typeface="Arial Unicode MS"/>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861987">
                <a:tc>
                  <a:txBody>
                    <a:bodyPr/>
                    <a:lstStyle/>
                    <a:p>
                      <a:pPr marL="88265">
                        <a:lnSpc>
                          <a:spcPct val="100000"/>
                        </a:lnSpc>
                        <a:spcBef>
                          <a:spcPts val="860"/>
                        </a:spcBef>
                      </a:pPr>
                      <a:r>
                        <a:rPr lang="nl-NL" sz="1200" b="1" spc="0" baseline="0" dirty="0">
                          <a:latin typeface="Arial"/>
                          <a:cs typeface="Arial"/>
                        </a:rPr>
                        <a:t>U - Uitdaging
</a:t>
                      </a:r>
                      <a:r>
                        <a:rPr lang="nl-NL" sz="1200" i="1" spc="0" baseline="0" dirty="0">
                          <a:latin typeface="Arial"/>
                          <a:cs typeface="Arial"/>
                        </a:rPr>
                        <a:t>Vragen stellen, twijfelen, bevragen, het oneens zijn met of uitdagen van een idee
</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nl-NL" sz="1200" spc="0" baseline="0" dirty="0">
                          <a:latin typeface="Arial" panose="020B0604020202020204" pitchFamily="34" charset="0"/>
                          <a:ea typeface="Arial Unicode MS" panose="020B0604020202020204"/>
                          <a:cs typeface="Arial" panose="020B0604020202020204" pitchFamily="34" charset="0"/>
                        </a:rPr>
                        <a:t>Geheel of gedeeltelijk onenigheid</a:t>
                      </a:r>
                    </a:p>
                    <a:p>
                      <a:pPr marL="88265" indent="0">
                        <a:lnSpc>
                          <a:spcPct val="100000"/>
                        </a:lnSpc>
                        <a:spcBef>
                          <a:spcPts val="745"/>
                        </a:spcBef>
                        <a:buFont typeface="Arial" panose="020B0604020202020204" pitchFamily="34" charset="0"/>
                        <a:buNone/>
                        <a:tabLst>
                          <a:tab pos="187325" algn="l"/>
                        </a:tabLst>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buFont typeface="Arial" panose="020B0604020202020204" pitchFamily="34" charset="0"/>
                        <a:buChar char="•"/>
                        <a:tabLst>
                          <a:tab pos="187325" algn="l"/>
                        </a:tabLst>
                      </a:pPr>
                      <a:r>
                        <a:rPr lang="nl-NL" sz="1200" spc="0" baseline="0" dirty="0">
                          <a:latin typeface="Arial" panose="020B0604020202020204" pitchFamily="34" charset="0"/>
                          <a:ea typeface="Arial Unicode MS" panose="020B0604020202020204"/>
                          <a:cs typeface="Arial" panose="020B0604020202020204" pitchFamily="34" charset="0"/>
                        </a:rPr>
                        <a:t>Twijfelen aan een idee / een idee in twijfel trekken</a:t>
                      </a:r>
                    </a:p>
                    <a:p>
                      <a:pPr marL="88265" indent="0">
                        <a:lnSpc>
                          <a:spcPct val="100000"/>
                        </a:lnSpc>
                        <a:buFont typeface="Arial" panose="020B0604020202020204" pitchFamily="34" charset="0"/>
                        <a:buNone/>
                        <a:tabLst>
                          <a:tab pos="187325" algn="l"/>
                        </a:tabLst>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spcBef>
                          <a:spcPts val="5"/>
                        </a:spcBef>
                        <a:spcAft>
                          <a:spcPts val="600"/>
                        </a:spcAft>
                        <a:buFont typeface="Arial" panose="020B0604020202020204" pitchFamily="34" charset="0"/>
                        <a:buChar char="•"/>
                        <a:tabLst>
                          <a:tab pos="187325" algn="l"/>
                        </a:tabLst>
                      </a:pPr>
                      <a:r>
                        <a:rPr lang="nl-NL" sz="1200" spc="0" baseline="0" dirty="0">
                          <a:latin typeface="Arial" panose="020B0604020202020204" pitchFamily="34" charset="0"/>
                          <a:ea typeface="Arial Unicode MS" panose="020B0604020202020204"/>
                          <a:cs typeface="Arial" panose="020B0604020202020204" pitchFamily="34" charset="0"/>
                        </a:rPr>
                        <a:t>Een idee uitdagen</a:t>
                      </a:r>
                    </a:p>
                    <a:p>
                      <a:pPr marL="259715" indent="-171450">
                        <a:lnSpc>
                          <a:spcPct val="100000"/>
                        </a:lnSpc>
                        <a:spcBef>
                          <a:spcPts val="5"/>
                        </a:spcBef>
                        <a:buFont typeface="Arial" panose="020B0604020202020204" pitchFamily="34" charset="0"/>
                        <a:buChar char="•"/>
                        <a:tabLst>
                          <a:tab pos="187325" algn="l"/>
                        </a:tabLst>
                      </a:pPr>
                      <a:r>
                        <a:rPr lang="nl-NL" sz="1200" spc="0" baseline="0" dirty="0">
                          <a:latin typeface="Arial" panose="020B0604020202020204" pitchFamily="34" charset="0"/>
                          <a:ea typeface="Arial Unicode MS" panose="020B0604020202020204"/>
                          <a:cs typeface="Arial" panose="020B0604020202020204" pitchFamily="34" charset="0"/>
                        </a:rPr>
                        <a:t>Een idee afwijzen</a:t>
                      </a:r>
                    </a:p>
                    <a:p>
                      <a:pPr marL="88265" indent="0">
                        <a:lnSpc>
                          <a:spcPct val="100000"/>
                        </a:lnSpc>
                        <a:spcBef>
                          <a:spcPts val="5"/>
                        </a:spcBef>
                        <a:buFont typeface="Arial" panose="020B0604020202020204" pitchFamily="34" charset="0"/>
                        <a:buNone/>
                        <a:tabLst>
                          <a:tab pos="187325" algn="l"/>
                        </a:tabLst>
                      </a:pPr>
                      <a:endParaRPr sz="1200" spc="0" baseline="0" dirty="0">
                        <a:latin typeface="Arial" panose="020B0604020202020204" pitchFamily="34" charset="0"/>
                        <a:ea typeface="Arial Unicode MS" panose="020B0604020202020204"/>
                        <a:cs typeface="Arial" panose="020B0604020202020204" pitchFamily="34" charset="0"/>
                      </a:endParaRPr>
                    </a:p>
                    <a:p>
                      <a:pPr marL="259715" marR="252729" indent="-171450">
                        <a:lnSpc>
                          <a:spcPct val="101699"/>
                        </a:lnSpc>
                        <a:buFont typeface="Arial" panose="020B0604020202020204" pitchFamily="34" charset="0"/>
                        <a:buChar char="•"/>
                        <a:tabLst>
                          <a:tab pos="187325" algn="l"/>
                        </a:tabLst>
                      </a:pPr>
                      <a:r>
                        <a:rPr lang="nl-NL" sz="1200" spc="0" baseline="0" dirty="0">
                          <a:latin typeface="Arial" panose="020B0604020202020204" pitchFamily="34" charset="0"/>
                          <a:ea typeface="Arial Unicode MS" panose="020B0604020202020204"/>
                          <a:cs typeface="Arial" panose="020B0604020202020204" pitchFamily="34" charset="0"/>
                        </a:rPr>
                        <a:t>Aangeven dat twee of meer ideeën die zijn geuit het oneens zijn</a:t>
                      </a:r>
                      <a:endParaRPr sz="1200" spc="0" baseline="0" dirty="0">
                        <a:latin typeface="Arial" panose="020B0604020202020204" pitchFamily="34" charset="0"/>
                        <a:ea typeface="Arial Unicode MS" panose="020B0604020202020204"/>
                        <a:cs typeface="Arial" panose="020B0604020202020204" pitchFamily="34" charset="0"/>
                      </a:endParaRPr>
                    </a:p>
                  </a:txBody>
                  <a:tcPr marL="0" marR="0" marT="946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lang="nl-NL" sz="1150" b="1" spc="0" baseline="0" dirty="0">
                          <a:latin typeface="Arial" panose="020B0604020202020204" pitchFamily="34" charset="0"/>
                          <a:cs typeface="Arial" panose="020B0604020202020204" pitchFamily="34" charset="0"/>
                        </a:rPr>
                        <a:t>Mogelijke trefwoorden om naar te zoeken:</a:t>
                      </a:r>
                      <a:r>
                        <a:rPr lang="nl-NL" sz="1150" b="0" spc="0" baseline="0" dirty="0">
                          <a:latin typeface="Arial" panose="020B0604020202020204" pitchFamily="34" charset="0"/>
                          <a:cs typeface="Arial" panose="020B0604020202020204" pitchFamily="34" charset="0"/>
                        </a:rPr>
                        <a:t>
'Ik ben het er niet mee eens', 'Nee', 'Maar', 'Weet je het zeker...?' '... ander idee'
</a:t>
                      </a:r>
                      <a:r>
                        <a:rPr lang="nl-NL" sz="1150" b="1" spc="0" baseline="0" dirty="0">
                          <a:latin typeface="Arial" panose="020B0604020202020204" pitchFamily="34" charset="0"/>
                          <a:cs typeface="Arial" panose="020B0604020202020204" pitchFamily="34" charset="0"/>
                        </a:rPr>
                        <a:t>Voorbeelden:</a:t>
                      </a:r>
                      <a:r>
                        <a:rPr lang="nl-NL" sz="1150" b="0" spc="0" baseline="0" dirty="0">
                          <a:latin typeface="Arial" panose="020B0604020202020204" pitchFamily="34" charset="0"/>
                          <a:cs typeface="Arial" panose="020B0604020202020204" pitchFamily="34" charset="0"/>
                        </a:rPr>
                        <a:t>
Ik weet niet zeker of het daadwerkelijk zal drijven
Ik denk niet dat dat klopt, denk ik.... of ik heb een ander idee...' 
Weet je zeker dat deze hoeken hetzelfde zijn? 
Maar dat zou dan niet gebeuren als...
Dat is gedeeltelijk waar, maar niet wanneer...
Daar ben ik het helemaal niet mee eens, want...
Het is niet Victoriaans Londen, hoewel ik me afvraag of het in plaats daarvan misschien ...</a:t>
                      </a:r>
                      <a:endParaRPr sz="1150" b="0" strike="noStrike" spc="0" baseline="0" dirty="0">
                        <a:highlight>
                          <a:srgbClr val="00FFFF"/>
                        </a:highlight>
                        <a:latin typeface="Arial" panose="020B0604020202020204" pitchFamily="34" charset="0"/>
                        <a:cs typeface="Arial" panose="020B0604020202020204" pitchFamily="34" charset="0"/>
                      </a:endParaRPr>
                    </a:p>
                  </a:txBody>
                  <a:tcPr marL="0" marR="0" marT="12509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l">
                        <a:lnSpc>
                          <a:spcPct val="100000"/>
                        </a:lnSpc>
                        <a:spcBef>
                          <a:spcPts val="860"/>
                        </a:spcBef>
                      </a:pPr>
                      <a:r>
                        <a:rPr lang="nl-NL" sz="1200" b="1" spc="0" baseline="0" dirty="0">
                          <a:latin typeface="Arial"/>
                          <a:cs typeface="Arial"/>
                        </a:rPr>
                        <a:t>R - Maak redeneren expliciet
</a:t>
                      </a:r>
                      <a:r>
                        <a:rPr lang="nl-NL" sz="1200" i="1" spc="0" baseline="0" dirty="0">
                          <a:latin typeface="Arial"/>
                          <a:cs typeface="Arial"/>
                        </a:rPr>
                        <a:t>Uitleggen, rechtvaardigen en/of gebruiken van mogelijkheidsdenken met betrekking tot eigen of andermans ideeën
</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lang="nl-NL" sz="1200" spc="0" baseline="0" dirty="0">
                          <a:latin typeface="Arial" panose="020B0604020202020204" pitchFamily="34" charset="0"/>
                          <a:ea typeface="Arial Unicode MS" panose="020B0604020202020204"/>
                          <a:cs typeface="Arial" panose="020B0604020202020204" pitchFamily="34" charset="0"/>
                        </a:rPr>
                        <a:t>Uitleggen, rechtvaardigen, putten uit bewijs, analogieën maken, onderscheid maken</a:t>
                      </a:r>
                    </a:p>
                    <a:p>
                      <a:pPr marL="259715" indent="-171450">
                        <a:lnSpc>
                          <a:spcPct val="100000"/>
                        </a:lnSpc>
                        <a:spcBef>
                          <a:spcPts val="5"/>
                        </a:spcBef>
                        <a:buFont typeface="Arial" panose="020B0604020202020204" pitchFamily="34" charset="0"/>
                        <a:buChar char="•"/>
                        <a:tabLst>
                          <a:tab pos="184785" algn="l"/>
                        </a:tabLst>
                      </a:pPr>
                      <a:r>
                        <a:rPr lang="nl-NL" sz="1200" spc="0" baseline="0" dirty="0">
                          <a:latin typeface="Arial" panose="020B0604020202020204" pitchFamily="34" charset="0"/>
                          <a:ea typeface="Arial Unicode MS" panose="020B0604020202020204"/>
                          <a:cs typeface="Arial" panose="020B0604020202020204" pitchFamily="34" charset="0"/>
                        </a:rPr>
                        <a:t>voorspellen, hypotheseren</a:t>
                      </a:r>
                    </a:p>
                    <a:p>
                      <a:pPr marL="88265" indent="0">
                        <a:lnSpc>
                          <a:spcPct val="100000"/>
                        </a:lnSpc>
                        <a:spcBef>
                          <a:spcPts val="5"/>
                        </a:spcBef>
                        <a:buFont typeface="Arial" panose="020B0604020202020204" pitchFamily="34" charset="0"/>
                        <a:buNone/>
                        <a:tabLst>
                          <a:tab pos="184785" algn="l"/>
                        </a:tabLst>
                      </a:pPr>
                      <a:endParaRPr sz="1200" spc="0" baseline="0" dirty="0">
                        <a:latin typeface="Arial" panose="020B0604020202020204" pitchFamily="34" charset="0"/>
                        <a:ea typeface="Arial Unicode MS" panose="020B0604020202020204"/>
                        <a:cs typeface="Arial" panose="020B0604020202020204" pitchFamily="34" charset="0"/>
                      </a:endParaRPr>
                    </a:p>
                    <a:p>
                      <a:pPr marL="259715" indent="-171450">
                        <a:lnSpc>
                          <a:spcPct val="100000"/>
                        </a:lnSpc>
                        <a:spcBef>
                          <a:spcPts val="5"/>
                        </a:spcBef>
                        <a:buFont typeface="Arial" panose="020B0604020202020204" pitchFamily="34" charset="0"/>
                        <a:buChar char="•"/>
                        <a:tabLst>
                          <a:tab pos="184785" algn="l"/>
                        </a:tabLst>
                      </a:pPr>
                      <a:r>
                        <a:rPr lang="nl-NL" sz="1200" spc="0" baseline="0" dirty="0">
                          <a:latin typeface="Arial" panose="020B0604020202020204" pitchFamily="34" charset="0"/>
                          <a:ea typeface="Arial Unicode MS" panose="020B0604020202020204"/>
                          <a:cs typeface="Arial" panose="020B0604020202020204" pitchFamily="34" charset="0"/>
                        </a:rPr>
                        <a:t>speculeren, verschillende mogelijkheden verkennen</a:t>
                      </a:r>
                      <a:endParaRPr sz="1200" spc="0" baseline="0" dirty="0">
                        <a:latin typeface="Arial" panose="020B0604020202020204" pitchFamily="34" charset="0"/>
                        <a:ea typeface="Arial Unicode MS" panose="020B0604020202020204"/>
                        <a:cs typeface="Arial" panose="020B0604020202020204" pitchFamily="34" charset="0"/>
                      </a:endParaRP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nl-NL" sz="1150" b="1" spc="0" baseline="0" dirty="0">
                          <a:latin typeface="Arial" panose="020B0604020202020204" pitchFamily="34" charset="0"/>
                          <a:cs typeface="Arial" panose="020B0604020202020204" pitchFamily="34" charset="0"/>
                        </a:rPr>
                        <a:t>Mogelijke trefwoorden om naar te zoeken:</a:t>
                      </a:r>
                      <a:r>
                        <a:rPr lang="nl-NL" sz="1150" b="0" spc="0" baseline="0" dirty="0">
                          <a:latin typeface="Arial" panose="020B0604020202020204" pitchFamily="34" charset="0"/>
                          <a:cs typeface="Arial" panose="020B0604020202020204" pitchFamily="34" charset="0"/>
                        </a:rPr>
                        <a:t>
'Ik denk', 'omdat', 'zo', 'daarom', 'dus', 'om', 'als... dan",
'Niet... Tenzij', 'het is als...', 'stel je voor als...', 'zou', 'zou kunnen' of 'zou kunnen'
</a:t>
                      </a:r>
                      <a:r>
                        <a:rPr lang="nl-NL" sz="1150" b="1" spc="0" baseline="0" dirty="0">
                          <a:latin typeface="Arial" panose="020B0604020202020204" pitchFamily="34" charset="0"/>
                          <a:cs typeface="Arial" panose="020B0604020202020204" pitchFamily="34" charset="0"/>
                        </a:rPr>
                        <a:t>Voorbeelden:</a:t>
                      </a:r>
                      <a:r>
                        <a:rPr lang="nl-NL" sz="1150" b="0" spc="0" baseline="0" dirty="0">
                          <a:latin typeface="Arial" panose="020B0604020202020204" pitchFamily="34" charset="0"/>
                          <a:cs typeface="Arial" panose="020B0604020202020204" pitchFamily="34" charset="0"/>
                        </a:rPr>
                        <a:t>
Ik denk dat het hout zal drijven, maar niet het metaal
De ijskappen die met 10% smelten, ondersteunen de theorie van de opwarming van de aarde. Als kinderen niet naar school hoeven, zouden ze niet goed wiskunde leren
Als ik het eerste alternatief zou kiezen, zou ik veiliger zijn, maar als ik het tweede zou kiezen, zou ik uiteindelijk grotere winst kunnen behalen
Ik denk dat de auteur misschien naar gevoelens verwijst als hij over water schrijft</a:t>
                      </a:r>
                      <a:endParaRPr sz="1150" b="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34</a:t>
            </a:r>
          </a:p>
        </p:txBody>
      </p:sp>
      <p:graphicFrame>
        <p:nvGraphicFramePr>
          <p:cNvPr id="2" name="object 2"/>
          <p:cNvGraphicFramePr>
            <a:graphicFrameLocks noGrp="1"/>
          </p:cNvGraphicFramePr>
          <p:nvPr>
            <p:extLst>
              <p:ext uri="{D42A27DB-BD31-4B8C-83A1-F6EECF244321}">
                <p14:modId xmlns:p14="http://schemas.microsoft.com/office/powerpoint/2010/main" val="3166121251"/>
              </p:ext>
            </p:extLst>
          </p:nvPr>
        </p:nvGraphicFramePr>
        <p:xfrm>
          <a:off x="357922" y="123825"/>
          <a:ext cx="10170378" cy="7357110"/>
        </p:xfrm>
        <a:graphic>
          <a:graphicData uri="http://schemas.openxmlformats.org/drawingml/2006/table">
            <a:tbl>
              <a:tblPr firstRow="1" bandRow="1">
                <a:tableStyleId>{2D5ABB26-0587-4C30-8999-92F81FD0307C}</a:tableStyleId>
              </a:tblPr>
              <a:tblGrid>
                <a:gridCol w="2245578">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gridCol w="4953000">
                  <a:extLst>
                    <a:ext uri="{9D8B030D-6E8A-4147-A177-3AD203B41FA5}">
                      <a16:colId xmlns:a16="http://schemas.microsoft.com/office/drawing/2014/main" val="20002"/>
                    </a:ext>
                  </a:extLst>
                </a:gridCol>
              </a:tblGrid>
              <a:tr h="405383">
                <a:tc>
                  <a:txBody>
                    <a:bodyPr/>
                    <a:lstStyle/>
                    <a:p>
                      <a:pPr marL="92075" indent="0">
                        <a:lnSpc>
                          <a:spcPct val="100000"/>
                        </a:lnSpc>
                        <a:spcBef>
                          <a:spcPts val="360"/>
                        </a:spcBef>
                      </a:pPr>
                      <a:r>
                        <a:rPr lang="nl-NL" sz="1200" b="1" spc="0" baseline="0" dirty="0">
                          <a:latin typeface="Arial Unicode MS"/>
                          <a:cs typeface="Arial Unicode MS"/>
                        </a:rPr>
                        <a:t>CODERINGSCATEGORIEËN
</a:t>
                      </a:r>
                      <a:endParaRPr sz="1200" b="1" spc="0" baseline="0" dirty="0">
                        <a:latin typeface="Arial Unicode MS"/>
                        <a:cs typeface="Arial Unicode MS"/>
                      </a:endParaRPr>
                    </a:p>
                  </a:txBody>
                  <a:tcPr marL="0" marR="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spcBef>
                          <a:spcPts val="360"/>
                        </a:spcBef>
                      </a:pPr>
                      <a:r>
                        <a:rPr lang="nl-NL" sz="1200" b="1" spc="0" baseline="0" dirty="0">
                          <a:latin typeface="Arial Unicode MS"/>
                          <a:cs typeface="Arial Unicode MS"/>
                        </a:rPr>
                        <a:t>BIJDRAGEN EN STRATEGIEËN
</a:t>
                      </a:r>
                      <a:endParaRPr sz="1200" b="1" spc="0" baseline="0" dirty="0">
                        <a:latin typeface="Arial Unicode MS"/>
                        <a:cs typeface="Arial Unicode MS"/>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lang="nl-NL" sz="1200" b="1" spc="0" baseline="0" dirty="0">
                          <a:latin typeface="Arial Unicode MS"/>
                          <a:cs typeface="Arial Unicode MS"/>
                        </a:rPr>
                        <a:t>WAT HOREN WE?
</a:t>
                      </a:r>
                      <a:endParaRPr sz="1200" b="1" spc="0" baseline="0" dirty="0">
                        <a:latin typeface="Arial Unicode MS"/>
                        <a:cs typeface="Arial Unicode MS"/>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0568">
                <a:tc>
                  <a:txBody>
                    <a:bodyPr/>
                    <a:lstStyle/>
                    <a:p>
                      <a:pPr marL="88265" algn="l">
                        <a:lnSpc>
                          <a:spcPct val="100000"/>
                        </a:lnSpc>
                        <a:spcBef>
                          <a:spcPts val="865"/>
                        </a:spcBef>
                      </a:pPr>
                      <a:r>
                        <a:rPr lang="nl-NL" sz="1200" b="1" spc="0" baseline="0" dirty="0">
                          <a:latin typeface="Arial" panose="020B0604020202020204" pitchFamily="34" charset="0"/>
                          <a:cs typeface="Arial" panose="020B0604020202020204" pitchFamily="34" charset="0"/>
                        </a:rPr>
                        <a:t>NUR - Nodig redeneringen uit
</a:t>
                      </a:r>
                      <a:r>
                        <a:rPr lang="nl-NL" sz="1200" b="0" spc="0" baseline="0" dirty="0">
                          <a:latin typeface="Arial" panose="020B0604020202020204" pitchFamily="34" charset="0"/>
                          <a:cs typeface="Arial" panose="020B0604020202020204" pitchFamily="34" charset="0"/>
                        </a:rPr>
                        <a:t>Uitnodigen tot het uitleggen, rechtvaardigen en/of gebruiken van mogelijkheidsdenken met betrekking tot hun eigen of andermans ideeën</a:t>
                      </a:r>
                      <a:r>
                        <a:rPr lang="nl-NL" sz="1200" b="1" spc="0" baseline="0" dirty="0">
                          <a:latin typeface="Arial" panose="020B0604020202020204" pitchFamily="34" charset="0"/>
                          <a:cs typeface="Arial" panose="020B0604020202020204" pitchFamily="34" charset="0"/>
                        </a:rPr>
                        <a:t>
</a:t>
                      </a:r>
                      <a:endParaRPr sz="1200" spc="0" baseline="0" dirty="0">
                        <a:latin typeface="Arial" panose="020B0604020202020204" pitchFamily="34" charset="0"/>
                        <a:cs typeface="Arial" panose="020B0604020202020204" pitchFamily="34" charset="0"/>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109855" indent="-171450">
                        <a:lnSpc>
                          <a:spcPct val="101699"/>
                        </a:lnSpc>
                        <a:spcBef>
                          <a:spcPts val="910"/>
                        </a:spcBef>
                        <a:spcAft>
                          <a:spcPts val="600"/>
                        </a:spcAft>
                        <a:buFont typeface="Arial" panose="020B0604020202020204" pitchFamily="34" charset="0"/>
                        <a:buChar char="•"/>
                        <a:tabLst>
                          <a:tab pos="184785" algn="l"/>
                        </a:tabLst>
                      </a:pPr>
                      <a:r>
                        <a:rPr lang="nl-NL" sz="1200" spc="0" baseline="0" dirty="0">
                          <a:solidFill>
                            <a:schemeClr val="tx1"/>
                          </a:solidFill>
                          <a:latin typeface="Arial" panose="020B0604020202020204" pitchFamily="34" charset="0"/>
                          <a:ea typeface="+mn-ea"/>
                          <a:cs typeface="Arial" panose="020B0604020202020204" pitchFamily="34" charset="0"/>
                        </a:rPr>
                        <a:t>anderen uitnodigen om uit te leggen, te rechtvaardigen, te putten uit bewijs, analogieën te maken, onderscheid te maken</a:t>
                      </a:r>
                      <a:endParaRPr sz="1200" spc="0" baseline="0" dirty="0">
                        <a:solidFill>
                          <a:schemeClr val="tx1"/>
                        </a:solidFill>
                        <a:latin typeface="Arial" panose="020B0604020202020204" pitchFamily="34" charset="0"/>
                        <a:ea typeface="+mn-ea"/>
                        <a:cs typeface="Arial" panose="020B0604020202020204" pitchFamily="34" charset="0"/>
                      </a:endParaRPr>
                    </a:p>
                    <a:p>
                      <a:pPr marL="259715" indent="-171450">
                        <a:lnSpc>
                          <a:spcPct val="100000"/>
                        </a:lnSpc>
                        <a:spcBef>
                          <a:spcPts val="5"/>
                        </a:spcBef>
                        <a:spcAft>
                          <a:spcPts val="600"/>
                        </a:spcAft>
                        <a:buFont typeface="Arial" panose="020B0604020202020204" pitchFamily="34" charset="0"/>
                        <a:buChar char="•"/>
                        <a:tabLst>
                          <a:tab pos="184785" algn="l"/>
                        </a:tabLst>
                      </a:pPr>
                      <a:r>
                        <a:rPr lang="nl-NL" sz="1200" spc="0" baseline="0" dirty="0">
                          <a:solidFill>
                            <a:schemeClr val="tx1"/>
                          </a:solidFill>
                          <a:latin typeface="Arial" panose="020B0604020202020204" pitchFamily="34" charset="0"/>
                          <a:ea typeface="+mn-ea"/>
                          <a:cs typeface="Arial" panose="020B0604020202020204" pitchFamily="34" charset="0"/>
                        </a:rPr>
                        <a:t>anderen uitnodigen om te voorspellen, te veronderstellen
nodig anderen uit om te speculeren, verschillende mogelijkheden te verkenne</a:t>
                      </a:r>
                      <a:r>
                        <a:rPr lang="nl-NL" sz="1000" spc="0" baseline="0" dirty="0">
                          <a:latin typeface="Arial" panose="020B0604020202020204" pitchFamily="34" charset="0"/>
                          <a:cs typeface="Arial" panose="020B0604020202020204" pitchFamily="34" charset="0"/>
                        </a:rPr>
                        <a:t>n</a:t>
                      </a:r>
                      <a:endParaRPr sz="1200" spc="0" baseline="0" dirty="0">
                        <a:latin typeface="Arial" panose="020B0604020202020204" pitchFamily="34" charset="0"/>
                        <a:cs typeface="Arial" panose="020B0604020202020204" pitchFamily="34" charset="0"/>
                      </a:endParaRPr>
                    </a:p>
                  </a:txBody>
                  <a:tcPr marL="0" marR="0" marT="1155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gn="l">
                        <a:lnSpc>
                          <a:spcPct val="100000"/>
                        </a:lnSpc>
                        <a:spcBef>
                          <a:spcPts val="865"/>
                        </a:spcBef>
                      </a:pPr>
                      <a:r>
                        <a:rPr lang="nl-NL" sz="1150" b="1" spc="0" baseline="0" dirty="0">
                          <a:latin typeface="Arial" panose="020B0604020202020204" pitchFamily="34" charset="0"/>
                          <a:cs typeface="Arial" panose="020B0604020202020204" pitchFamily="34" charset="0"/>
                        </a:rPr>
                        <a:t>Mogelijke trefwoorden om naar te zoeken:
</a:t>
                      </a:r>
                      <a:r>
                        <a:rPr lang="nl-NL" sz="1150" b="0" spc="0" baseline="0" dirty="0">
                          <a:latin typeface="Arial" panose="020B0604020202020204" pitchFamily="34" charset="0"/>
                          <a:cs typeface="Arial" panose="020B0604020202020204" pitchFamily="34" charset="0"/>
                        </a:rPr>
                        <a:t>'Waarom?', 'Hoe?', 'Denk je?', 'leg verder uit'</a:t>
                      </a:r>
                      <a:r>
                        <a:rPr lang="nl-NL" sz="1150" b="1" spc="0" baseline="0" dirty="0">
                          <a:latin typeface="Arial" panose="020B0604020202020204" pitchFamily="34" charset="0"/>
                          <a:cs typeface="Arial" panose="020B0604020202020204" pitchFamily="34" charset="0"/>
                        </a:rPr>
                        <a:t>
Voorbeelden:
</a:t>
                      </a:r>
                      <a:r>
                        <a:rPr lang="nl-NL" sz="1150" b="0" spc="0" baseline="0" dirty="0">
                          <a:latin typeface="Arial" panose="020B0604020202020204" pitchFamily="34" charset="0"/>
                          <a:cs typeface="Arial" panose="020B0604020202020204" pitchFamily="34" charset="0"/>
                        </a:rPr>
                        <a:t>Hoe ben je tot die oplossing / conclusie / evaluatie gekomen? Ik begrijp het niet helemaal. Kunt u dat nader toelichten?
Groep X / Klasgenoot Y zei dat het komt door... Wat vind je van hun uitleg?
Wat zou / zou kunnen / kunnen gebeuren als...?  Welke objecten denk je dat er kunnen drijven?  Waarom denk je dat dat was? (in relatie tot een verklaring / opmerking)
Waarom denk je dat hij dat zei?</a:t>
                      </a:r>
                    </a:p>
                    <a:p>
                      <a:pPr marL="88265" algn="l">
                        <a:lnSpc>
                          <a:spcPct val="100000"/>
                        </a:lnSpc>
                        <a:spcBef>
                          <a:spcPts val="865"/>
                        </a:spcBef>
                      </a:pPr>
                      <a:r>
                        <a:rPr lang="nl-NL" sz="1150" b="0" spc="0" baseline="0" dirty="0">
                          <a:latin typeface="Arial" panose="020B0604020202020204" pitchFamily="34" charset="0"/>
                          <a:cs typeface="Arial" panose="020B0604020202020204" pitchFamily="34" charset="0"/>
                        </a:rPr>
                        <a:t>Waarom denk je dat dat zou zijn? (in relatie tot een verklaring/opmerking)
Hoe weet je dat?</a:t>
                      </a:r>
                      <a:endParaRPr sz="115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983991">
                <a:tc>
                  <a:txBody>
                    <a:bodyPr/>
                    <a:lstStyle/>
                    <a:p>
                      <a:pPr marL="88265" marR="527685" algn="l">
                        <a:lnSpc>
                          <a:spcPct val="100800"/>
                        </a:lnSpc>
                        <a:spcBef>
                          <a:spcPts val="855"/>
                        </a:spcBef>
                      </a:pPr>
                      <a:r>
                        <a:rPr lang="nl-NL" sz="1150" b="1" spc="0" baseline="0" dirty="0">
                          <a:latin typeface="Arial" panose="020B0604020202020204" pitchFamily="34" charset="0"/>
                          <a:cs typeface="Arial" panose="020B0604020202020204" pitchFamily="34" charset="0"/>
                        </a:rPr>
                        <a:t>Cl - Coördinatie van ideeën en overeenstemming
</a:t>
                      </a:r>
                      <a:r>
                        <a:rPr lang="nl-NL" sz="1150" b="0" spc="0" baseline="0" dirty="0">
                          <a:latin typeface="Arial" panose="020B0604020202020204" pitchFamily="34" charset="0"/>
                          <a:cs typeface="Arial" panose="020B0604020202020204" pitchFamily="34" charset="0"/>
                        </a:rPr>
                        <a:t>Evalueer, contrasteer of synthetiseer ideeën, weef argumenten samen, spreek overeenstemming en consensus uit, of nodig anderen uit om dit te doen</a:t>
                      </a:r>
                      <a:r>
                        <a:rPr lang="nl-NL" sz="1150" b="1" spc="0" baseline="0" dirty="0">
                          <a:latin typeface="Arial" panose="020B0604020202020204" pitchFamily="34" charset="0"/>
                          <a:cs typeface="Arial" panose="020B0604020202020204" pitchFamily="34" charset="0"/>
                        </a:rPr>
                        <a:t>
</a:t>
                      </a:r>
                      <a:endParaRPr sz="1200" spc="0" baseline="0" dirty="0">
                        <a:latin typeface="Arial" panose="020B0604020202020204" pitchFamily="34" charset="0"/>
                        <a:cs typeface="Arial" panose="020B0604020202020204" pitchFamily="34" charset="0"/>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kom tot een consensus</a:t>
                      </a:r>
                      <a:endParaRPr sz="1200" spc="0" baseline="0" dirty="0">
                        <a:latin typeface="Arial" panose="020B0604020202020204" pitchFamily="34" charset="0"/>
                        <a:cs typeface="Arial" panose="020B0604020202020204" pitchFamily="34" charset="0"/>
                      </a:endParaRPr>
                    </a:p>
                    <a:p>
                      <a:pPr marL="259715" marR="398145" indent="-171450">
                        <a:lnSpc>
                          <a:spcPct val="100899"/>
                        </a:lnSpc>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evalueer ten minste twee verschillende ideeën door ze te vergelijken / contrasteren / bekritiseren
beoordeel de waarde van een idee / artefact
bevestig overeenkomst/consensus
voorstellen om geschillen op te lossen en/of een oplossing overeen te komen
synthetiseren, generaliseren
</a:t>
                      </a:r>
                      <a:r>
                        <a:rPr lang="nl-NL" sz="1200" b="0" spc="0" baseline="0" dirty="0">
                          <a:latin typeface="Arial" panose="020B0604020202020204" pitchFamily="34" charset="0"/>
                          <a:cs typeface="Arial" panose="020B0604020202020204" pitchFamily="34" charset="0"/>
                        </a:rPr>
                        <a:t>uitnodiging tot consensus, evaluatie, samenvatting</a:t>
                      </a:r>
                      <a:endParaRPr sz="1200" spc="0" baseline="0" dirty="0">
                        <a:latin typeface="Arial" panose="020B0604020202020204" pitchFamily="34" charset="0"/>
                        <a:cs typeface="Arial" panose="020B0604020202020204" pitchFamily="34" charset="0"/>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nl-NL" sz="1150" b="1" spc="0" baseline="0" dirty="0">
                          <a:latin typeface="Arial" panose="020B0604020202020204" pitchFamily="34" charset="0"/>
                          <a:cs typeface="Arial" panose="020B0604020202020204" pitchFamily="34" charset="0"/>
                        </a:rPr>
                        <a:t>Mogelijke trefwoorden om naar te zoeken:
</a:t>
                      </a:r>
                      <a:r>
                        <a:rPr lang="nl-NL" sz="1150" b="0" spc="0" baseline="0" dirty="0">
                          <a:latin typeface="Arial" panose="020B0604020202020204" pitchFamily="34" charset="0"/>
                          <a:cs typeface="Arial" panose="020B0604020202020204" pitchFamily="34" charset="0"/>
                        </a:rPr>
                        <a:t>'Ik ben het ermee eens', 'samenvattend...', 'Zo, dat vinden we allemaal...', 'samenvattend', 'vergelijkbaar en anders'</a:t>
                      </a:r>
                      <a:r>
                        <a:rPr lang="nl-NL" sz="1150" b="1" spc="0" baseline="0" dirty="0">
                          <a:latin typeface="Arial" panose="020B0604020202020204" pitchFamily="34" charset="0"/>
                          <a:cs typeface="Arial" panose="020B0604020202020204" pitchFamily="34" charset="0"/>
                        </a:rPr>
                        <a:t>
Voorbeelden:
</a:t>
                      </a:r>
                      <a:r>
                        <a:rPr lang="nl-NL" sz="1150" b="0" spc="0" baseline="0" dirty="0">
                          <a:latin typeface="Arial" panose="020B0604020202020204" pitchFamily="34" charset="0"/>
                          <a:cs typeface="Arial" panose="020B0604020202020204" pitchFamily="34" charset="0"/>
                        </a:rPr>
                        <a:t>We zijn het dus eens met Jason... omdat...
Elaine' bewijs was overtuigender, maar we moeten ook rekening houden met Tims punt
Ik denk dat we het er allemaal over eens zijn dat een hangbrug het beste zou werken.
Ik ben het eens met Maria en niet met Andy omdat de kiezelsteen te zwaar is om te drijven
We zijn het erover eens dat deze ideeën niet met elkaar te verzoenen zijn
Ik zie wat je bedoelt, optie C heeft waarschijnlijk gelijk, niet B</a:t>
                      </a:r>
                      <a:br>
                        <a:rPr lang="nl-NL" sz="1150" b="0" spc="0" baseline="0" dirty="0">
                          <a:latin typeface="Arial" panose="020B0604020202020204" pitchFamily="34" charset="0"/>
                          <a:cs typeface="Arial" panose="020B0604020202020204" pitchFamily="34" charset="0"/>
                        </a:rPr>
                      </a:br>
                      <a:r>
                        <a:rPr lang="nl-NL" sz="1150" b="0" spc="0" baseline="0" dirty="0">
                          <a:latin typeface="Arial" panose="020B0604020202020204" pitchFamily="34" charset="0"/>
                          <a:cs typeface="Arial" panose="020B0604020202020204" pitchFamily="34" charset="0"/>
                        </a:rPr>
                        <a:t>Ze zeggen allebei hetzelfde omdat...
</a:t>
                      </a:r>
                      <a:endParaRPr sz="1150" b="0" spc="0" baseline="0" dirty="0">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35</a:t>
            </a:r>
          </a:p>
        </p:txBody>
      </p:sp>
      <p:graphicFrame>
        <p:nvGraphicFramePr>
          <p:cNvPr id="2" name="object 2"/>
          <p:cNvGraphicFramePr>
            <a:graphicFrameLocks noGrp="1"/>
          </p:cNvGraphicFramePr>
          <p:nvPr>
            <p:extLst>
              <p:ext uri="{D42A27DB-BD31-4B8C-83A1-F6EECF244321}">
                <p14:modId xmlns:p14="http://schemas.microsoft.com/office/powerpoint/2010/main" val="759514468"/>
              </p:ext>
            </p:extLst>
          </p:nvPr>
        </p:nvGraphicFramePr>
        <p:xfrm>
          <a:off x="423552" y="636912"/>
          <a:ext cx="9784078" cy="6571615"/>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a:lnSpc>
                          <a:spcPct val="100000"/>
                        </a:lnSpc>
                        <a:spcBef>
                          <a:spcPts val="10"/>
                        </a:spcBef>
                      </a:pPr>
                      <a:endParaRPr sz="1950" b="1" spc="0" baseline="0" dirty="0">
                        <a:latin typeface="Times New Roman"/>
                        <a:cs typeface="Times New Roman"/>
                      </a:endParaRPr>
                    </a:p>
                    <a:p>
                      <a:pPr marL="174625" indent="0">
                        <a:lnSpc>
                          <a:spcPct val="100000"/>
                        </a:lnSpc>
                      </a:pPr>
                      <a:r>
                        <a:rPr lang="nl-NL" sz="1200" b="1" spc="0" baseline="0" dirty="0">
                          <a:latin typeface="Arial Unicode MS"/>
                          <a:cs typeface="Arial Unicode MS"/>
                        </a:rPr>
                        <a:t>CODERINGSCATEGORIEËN
</a:t>
                      </a:r>
                      <a:endParaRPr sz="1200" b="1" spc="0" baseline="0" dirty="0">
                        <a:latin typeface="Arial Unicode MS"/>
                        <a:cs typeface="Arial Unicode MS"/>
                      </a:endParaRP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pPr>
                      <a:endParaRPr lang="en-GB" sz="1950" b="1" spc="0" baseline="0" dirty="0">
                        <a:latin typeface="Times New Roman"/>
                        <a:cs typeface="Times New Roman"/>
                      </a:endParaRPr>
                    </a:p>
                    <a:p>
                      <a:pPr marL="358775" indent="0">
                        <a:lnSpc>
                          <a:spcPct val="100000"/>
                        </a:lnSpc>
                        <a:tabLst/>
                      </a:pPr>
                      <a:r>
                        <a:rPr lang="nl-NL" sz="1200" b="1" spc="0" baseline="0" dirty="0">
                          <a:latin typeface="Arial Unicode MS"/>
                          <a:cs typeface="Arial Unicode MS"/>
                        </a:rPr>
                        <a:t>BIJDRAGEN EN STRATEGIEËN
</a:t>
                      </a:r>
                      <a:endParaRPr sz="1200" b="1" spc="0" baseline="0" dirty="0">
                        <a:latin typeface="Arial Unicode MS"/>
                        <a:cs typeface="Arial Unicode MS"/>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algn="ctr">
                        <a:lnSpc>
                          <a:spcPct val="100000"/>
                        </a:lnSpc>
                      </a:pPr>
                      <a:r>
                        <a:rPr lang="nl-NL" sz="1200" b="1" spc="0" baseline="0" dirty="0">
                          <a:latin typeface="Arial Unicode MS"/>
                          <a:cs typeface="Arial Unicode MS"/>
                        </a:rPr>
                        <a:t>WAT HOREN WE?
</a:t>
                      </a:r>
                      <a:endParaRPr sz="1200" b="1" spc="0" baseline="0" dirty="0">
                        <a:latin typeface="Arial Unicode MS"/>
                        <a:cs typeface="Arial Unicode MS"/>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200"/>
                        </a:lnSpc>
                        <a:spcBef>
                          <a:spcPts val="765"/>
                        </a:spcBef>
                      </a:pPr>
                      <a:r>
                        <a:rPr lang="nl-NL" sz="1200" b="1" spc="0" baseline="0" dirty="0">
                          <a:latin typeface="Arial" panose="020B0604020202020204" pitchFamily="34" charset="0"/>
                          <a:cs typeface="Arial" panose="020B0604020202020204" pitchFamily="34" charset="0"/>
                        </a:rPr>
                        <a:t>RD - Reflecteer op dialoog of activiteit  
</a:t>
                      </a:r>
                      <a:r>
                        <a:rPr lang="nl-NL" sz="1200" b="0" spc="0" baseline="0" dirty="0">
                          <a:latin typeface="Arial" panose="020B0604020202020204" pitchFamily="34" charset="0"/>
                          <a:cs typeface="Arial" panose="020B0604020202020204" pitchFamily="34" charset="0"/>
                        </a:rPr>
                        <a:t>Evalueer of reflecteer "metacognitief" op processen van dialoog of leeractiviteit; anderen uit te nodigen om dit te doen</a:t>
                      </a:r>
                      <a:r>
                        <a:rPr lang="nl-NL" sz="1200" b="1" spc="0" baseline="0" dirty="0">
                          <a:latin typeface="Arial" panose="020B0604020202020204" pitchFamily="34" charset="0"/>
                          <a:cs typeface="Arial" panose="020B0604020202020204" pitchFamily="34" charset="0"/>
                        </a:rPr>
                        <a:t>
</a:t>
                      </a:r>
                      <a:endParaRPr sz="1200" spc="0" baseline="0" dirty="0">
                        <a:latin typeface="Arial" panose="020B0604020202020204" pitchFamily="34" charset="0"/>
                        <a:cs typeface="Arial" panose="020B0604020202020204" pitchFamily="34" charset="0"/>
                      </a:endParaRPr>
                    </a:p>
                  </a:txBody>
                  <a:tcPr marL="0" marR="0" marT="971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en-GB" sz="1200" b="1" spc="0" baseline="0" dirty="0" err="1">
                          <a:latin typeface="Arial" panose="020B0604020202020204" pitchFamily="34" charset="0"/>
                          <a:cs typeface="Arial" panose="020B0604020202020204" pitchFamily="34" charset="0"/>
                        </a:rPr>
                        <a:t>Denk</a:t>
                      </a:r>
                      <a:r>
                        <a:rPr lang="en-GB" sz="1200" b="1" spc="0" baseline="0" dirty="0">
                          <a:latin typeface="Arial" panose="020B0604020202020204" pitchFamily="34" charset="0"/>
                          <a:cs typeface="Arial" panose="020B0604020202020204" pitchFamily="34" charset="0"/>
                        </a:rPr>
                        <a:t> </a:t>
                      </a:r>
                      <a:r>
                        <a:rPr lang="en-GB" sz="1200" b="1" spc="0" baseline="0" dirty="0" err="1">
                          <a:latin typeface="Arial" panose="020B0604020202020204" pitchFamily="34" charset="0"/>
                          <a:cs typeface="Arial" panose="020B0604020202020204" pitchFamily="34" charset="0"/>
                        </a:rPr>
                        <a:t>na</a:t>
                      </a:r>
                      <a:r>
                        <a:rPr lang="en-GB" sz="1200" b="1" spc="0" baseline="0" dirty="0">
                          <a:latin typeface="Arial" panose="020B0604020202020204" pitchFamily="34" charset="0"/>
                          <a:cs typeface="Arial" panose="020B0604020202020204" pitchFamily="34" charset="0"/>
                        </a:rPr>
                        <a:t> over </a:t>
                      </a:r>
                      <a:r>
                        <a:rPr lang="en-GB" sz="1200" b="1" spc="0" baseline="0" dirty="0" err="1">
                          <a:latin typeface="Arial" panose="020B0604020202020204" pitchFamily="34" charset="0"/>
                          <a:cs typeface="Arial" panose="020B0604020202020204" pitchFamily="34" charset="0"/>
                        </a:rPr>
                        <a:t>dialoog</a:t>
                      </a:r>
                      <a:r>
                        <a:rPr lang="en-GB" sz="1200" b="1" spc="0" baseline="0" dirty="0">
                          <a:latin typeface="Arial" panose="020B0604020202020204" pitchFamily="34" charset="0"/>
                          <a:cs typeface="Arial" panose="020B0604020202020204" pitchFamily="34" charset="0"/>
                        </a:rPr>
                        <a:t>
</a:t>
                      </a:r>
                    </a:p>
                    <a:p>
                      <a:pPr marL="259715" indent="-171450">
                        <a:lnSpc>
                          <a:spcPct val="100000"/>
                        </a:lnSpc>
                        <a:spcBef>
                          <a:spcPts val="915"/>
                        </a:spcBef>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praten over praatregels / basisregels
reflecteren (of uitnodigen tot reflectie) over de processen / waarde / impact van dialoog</a:t>
                      </a:r>
                    </a:p>
                    <a:p>
                      <a:pPr marL="88265" indent="0">
                        <a:lnSpc>
                          <a:spcPct val="100000"/>
                        </a:lnSpc>
                        <a:spcBef>
                          <a:spcPts val="915"/>
                        </a:spcBef>
                        <a:buFont typeface="Arial" panose="020B0604020202020204" pitchFamily="34" charset="0"/>
                        <a:buNone/>
                        <a:tabLst>
                          <a:tab pos="184785" algn="l"/>
                        </a:tabLst>
                      </a:pPr>
                      <a:endParaRPr lang="en-GB" sz="1200" spc="0" baseline="0" dirty="0">
                        <a:latin typeface="Arial" panose="020B0604020202020204" pitchFamily="34" charset="0"/>
                        <a:cs typeface="Arial" panose="020B0604020202020204" pitchFamily="34" charset="0"/>
                      </a:endParaRPr>
                    </a:p>
                    <a:p>
                      <a:pPr marL="88265" marR="668655" indent="0">
                        <a:lnSpc>
                          <a:spcPct val="104400"/>
                        </a:lnSpc>
                        <a:buFont typeface="Arial" panose="020B0604020202020204" pitchFamily="34" charset="0"/>
                        <a:buNone/>
                        <a:tabLst>
                          <a:tab pos="184785" algn="l"/>
                        </a:tabLst>
                      </a:pPr>
                      <a:r>
                        <a:rPr lang="en-GB" sz="1200" b="1" spc="0" baseline="0" dirty="0" err="1">
                          <a:latin typeface="Arial" panose="020B0604020202020204" pitchFamily="34" charset="0"/>
                          <a:cs typeface="Arial" panose="020B0604020202020204" pitchFamily="34" charset="0"/>
                        </a:rPr>
                        <a:t>Reflecteer</a:t>
                      </a:r>
                      <a:r>
                        <a:rPr lang="en-GB" sz="1200" b="1" spc="0" baseline="0" dirty="0">
                          <a:latin typeface="Arial" panose="020B0604020202020204" pitchFamily="34" charset="0"/>
                          <a:cs typeface="Arial" panose="020B0604020202020204" pitchFamily="34" charset="0"/>
                        </a:rPr>
                        <a:t> op </a:t>
                      </a:r>
                      <a:r>
                        <a:rPr lang="en-GB" sz="1200" b="1" spc="0" baseline="0" dirty="0" err="1">
                          <a:latin typeface="Arial" panose="020B0604020202020204" pitchFamily="34" charset="0"/>
                          <a:cs typeface="Arial" panose="020B0604020202020204" pitchFamily="34" charset="0"/>
                        </a:rPr>
                        <a:t>leeractiviteit</a:t>
                      </a:r>
                      <a:r>
                        <a:rPr lang="en-GB" sz="1200" b="1" spc="0" baseline="0" dirty="0">
                          <a:latin typeface="Arial" panose="020B0604020202020204" pitchFamily="34" charset="0"/>
                          <a:cs typeface="Arial" panose="020B0604020202020204" pitchFamily="34" charset="0"/>
                        </a:rPr>
                        <a:t>
</a:t>
                      </a:r>
                    </a:p>
                    <a:p>
                      <a:pPr marL="259715" marR="668655" indent="-171450">
                        <a:lnSpc>
                          <a:spcPct val="104400"/>
                        </a:lnSpc>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reflecteren (of uitnodigen tot reflectie) op uitkomst / proces / waarde / impact van leeractiviteit</a:t>
                      </a:r>
                      <a:endParaRPr sz="1200" spc="0" baseline="0" dirty="0">
                        <a:latin typeface="Arial" panose="020B0604020202020204" pitchFamily="34" charset="0"/>
                        <a:cs typeface="Arial" panose="020B0604020202020204" pitchFamily="34" charset="0"/>
                      </a:endParaRPr>
                    </a:p>
                    <a:p>
                      <a:pPr marL="259715" indent="-171450">
                        <a:lnSpc>
                          <a:spcPct val="100000"/>
                        </a:lnSpc>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een verschuiving van positie expliciet erkennen</a:t>
                      </a:r>
                      <a:endParaRPr sz="1200" spc="0" baseline="0" dirty="0">
                        <a:latin typeface="Arial" panose="020B0604020202020204" pitchFamily="34" charset="0"/>
                        <a:cs typeface="Arial" panose="020B0604020202020204" pitchFamily="34" charset="0"/>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gn="l">
                        <a:lnSpc>
                          <a:spcPct val="100000"/>
                        </a:lnSpc>
                        <a:spcBef>
                          <a:spcPts val="865"/>
                        </a:spcBef>
                      </a:pPr>
                      <a:r>
                        <a:rPr lang="nl-NL" sz="1150" b="1" spc="0" baseline="0" dirty="0">
                          <a:latin typeface="Arial" panose="020B0604020202020204" pitchFamily="34" charset="0"/>
                          <a:cs typeface="Arial" panose="020B0604020202020204" pitchFamily="34" charset="0"/>
                        </a:rPr>
                        <a:t>Mogelijke trefwoorden om naar te zoeken:
</a:t>
                      </a:r>
                      <a:r>
                        <a:rPr lang="nl-NL" sz="1150" b="0" spc="0" baseline="0" dirty="0">
                          <a:latin typeface="Arial" panose="020B0604020202020204" pitchFamily="34" charset="0"/>
                          <a:cs typeface="Arial" panose="020B0604020202020204" pitchFamily="34" charset="0"/>
                        </a:rPr>
                        <a:t>'dialoog', 'praten', 'delen', 'samenwerken in de groep/paar, 'taak', 'activiteit', 'wat je hebt geleerd', 'ik ben van gedachten veranderd', 'ik ben van gedachten veranderd', 'luisteren', 'praten regels'</a:t>
                      </a:r>
                      <a:r>
                        <a:rPr lang="nl-NL" sz="1150" b="1" spc="0" baseline="0" dirty="0">
                          <a:latin typeface="Arial" panose="020B0604020202020204" pitchFamily="34" charset="0"/>
                          <a:cs typeface="Arial" panose="020B0604020202020204" pitchFamily="34" charset="0"/>
                        </a:rPr>
                        <a:t>
Voorbeelden: </a:t>
                      </a:r>
                      <a:r>
                        <a:rPr lang="nl-NL" sz="1150" b="0" spc="0" baseline="0" dirty="0">
                          <a:latin typeface="Arial" panose="020B0604020202020204" pitchFamily="34" charset="0"/>
                          <a:cs typeface="Arial" panose="020B0604020202020204" pitchFamily="34" charset="0"/>
                        </a:rPr>
                        <a:t>(Opmerking: soms kan een opmerking reflectie bevatten over zowel dialoog als leeractiviteit)
Ik vind het leuk om ideeën te delen omdat het ons nieuwe ideeën kan geven voor ons schrijven
Ze (praten en luisteren) gaan toch een beetje samen?
Kun je in je groep nadenken over wat de dialoog doet werken?
Denk je dat we nieuwe praatregels nodig hebben voor de volgende keer?
Ik zie dat jullie goed naar elkaar luisterden; Heeft dat uw begrip van de debatten over institutioneel racisme geholpen?
Had u als 'notulist' in uw groep het gevoel dat u deelnam aan de dialoog?
Wat / wiens argument heeft je van gedachten doen veranderen, en waarom?  
Wat heb je geleerd in de les van vandaag? Heb je veranderd wat je denkt?
Onze groep produceerde een echt overtuigende poster over klimaatverandering voor verschillende doelgroepen</a:t>
                      </a:r>
                      <a:r>
                        <a:rPr lang="nl-NL" sz="1150" b="1" spc="0" baseline="0" dirty="0">
                          <a:latin typeface="Arial" panose="020B0604020202020204" pitchFamily="34" charset="0"/>
                          <a:cs typeface="Arial" panose="020B0604020202020204" pitchFamily="34" charset="0"/>
                        </a:rPr>
                        <a:t>
</a:t>
                      </a:r>
                      <a:endParaRPr sz="1150" spc="0" baseline="0" dirty="0">
                        <a:highlight>
                          <a:srgbClr val="00FFFF"/>
                        </a:highlight>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36</a:t>
            </a:r>
          </a:p>
        </p:txBody>
      </p:sp>
      <p:graphicFrame>
        <p:nvGraphicFramePr>
          <p:cNvPr id="2" name="object 2"/>
          <p:cNvGraphicFramePr>
            <a:graphicFrameLocks noGrp="1"/>
          </p:cNvGraphicFramePr>
          <p:nvPr>
            <p:extLst>
              <p:ext uri="{D42A27DB-BD31-4B8C-83A1-F6EECF244321}">
                <p14:modId xmlns:p14="http://schemas.microsoft.com/office/powerpoint/2010/main" val="3716561581"/>
              </p:ext>
            </p:extLst>
          </p:nvPr>
        </p:nvGraphicFramePr>
        <p:xfrm>
          <a:off x="127000" y="200025"/>
          <a:ext cx="10439400" cy="7108189"/>
        </p:xfrm>
        <a:graphic>
          <a:graphicData uri="http://schemas.openxmlformats.org/drawingml/2006/table">
            <a:tbl>
              <a:tblPr firstRow="1" bandRow="1">
                <a:tableStyleId>{2D5ABB26-0587-4C30-8999-92F81FD0307C}</a:tableStyleId>
              </a:tblPr>
              <a:tblGrid>
                <a:gridCol w="2705100">
                  <a:extLst>
                    <a:ext uri="{9D8B030D-6E8A-4147-A177-3AD203B41FA5}">
                      <a16:colId xmlns:a16="http://schemas.microsoft.com/office/drawing/2014/main" val="20000"/>
                    </a:ext>
                  </a:extLst>
                </a:gridCol>
                <a:gridCol w="3124200">
                  <a:extLst>
                    <a:ext uri="{9D8B030D-6E8A-4147-A177-3AD203B41FA5}">
                      <a16:colId xmlns:a16="http://schemas.microsoft.com/office/drawing/2014/main" val="20001"/>
                    </a:ext>
                  </a:extLst>
                </a:gridCol>
                <a:gridCol w="4610100">
                  <a:extLst>
                    <a:ext uri="{9D8B030D-6E8A-4147-A177-3AD203B41FA5}">
                      <a16:colId xmlns:a16="http://schemas.microsoft.com/office/drawing/2014/main" val="20002"/>
                    </a:ext>
                  </a:extLst>
                </a:gridCol>
              </a:tblGrid>
              <a:tr h="487679">
                <a:tc>
                  <a:txBody>
                    <a:bodyPr/>
                    <a:lstStyle/>
                    <a:p>
                      <a:pPr marL="92075" indent="0">
                        <a:lnSpc>
                          <a:spcPct val="100000"/>
                        </a:lnSpc>
                        <a:spcBef>
                          <a:spcPts val="670"/>
                        </a:spcBef>
                      </a:pPr>
                      <a:r>
                        <a:rPr lang="nl-NL" sz="1200" b="1" spc="0" baseline="0" dirty="0">
                          <a:latin typeface="Arial Unicode MS"/>
                          <a:cs typeface="Arial Unicode MS"/>
                        </a:rPr>
                        <a:t>CODERINGSCATEGORIEËN</a:t>
                      </a:r>
                      <a:endParaRPr sz="1200" b="1" spc="0" baseline="0" dirty="0">
                        <a:latin typeface="Arial Unicode MS"/>
                        <a:cs typeface="Arial Unicode MS"/>
                      </a:endParaRPr>
                    </a:p>
                  </a:txBody>
                  <a:tcPr marL="0" marR="0" marT="8509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088" indent="0">
                        <a:lnSpc>
                          <a:spcPct val="100000"/>
                        </a:lnSpc>
                        <a:spcBef>
                          <a:spcPts val="670"/>
                        </a:spcBef>
                        <a:tabLst/>
                      </a:pPr>
                      <a:r>
                        <a:rPr lang="nl-NL" sz="1200" b="1" spc="0" baseline="0" dirty="0">
                          <a:latin typeface="Arial Unicode MS"/>
                          <a:cs typeface="Arial Unicode MS"/>
                        </a:rPr>
                        <a:t>BIJDRAGEN EN STRATEGIEËN</a:t>
                      </a:r>
                      <a:endParaRPr sz="1200" b="1" spc="0" baseline="0" dirty="0">
                        <a:latin typeface="Arial Unicode MS"/>
                        <a:cs typeface="Arial Unicode MS"/>
                      </a:endParaRP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670"/>
                        </a:spcBef>
                      </a:pPr>
                      <a:r>
                        <a:rPr lang="nl-NL" sz="1200" b="1" spc="0" baseline="0" dirty="0">
                          <a:latin typeface="Arial Unicode MS"/>
                          <a:cs typeface="Arial Unicode MS"/>
                        </a:rPr>
                        <a:t>WAT HOREN WE?</a:t>
                      </a:r>
                      <a:endParaRPr sz="1200" b="1" spc="0" baseline="0" dirty="0">
                        <a:latin typeface="Arial Unicode MS"/>
                        <a:cs typeface="Arial Unicode MS"/>
                      </a:endParaRPr>
                    </a:p>
                  </a:txBody>
                  <a:tcPr marL="0" marR="0" marT="8509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443344">
                <a:tc>
                  <a:txBody>
                    <a:bodyPr/>
                    <a:lstStyle/>
                    <a:p>
                      <a:pPr marL="88265">
                        <a:lnSpc>
                          <a:spcPct val="100000"/>
                        </a:lnSpc>
                        <a:spcBef>
                          <a:spcPts val="865"/>
                        </a:spcBef>
                      </a:pPr>
                      <a:r>
                        <a:rPr lang="nl-NL" sz="1200" b="1" spc="0" baseline="0" dirty="0">
                          <a:latin typeface="Arial"/>
                          <a:cs typeface="Arial"/>
                        </a:rPr>
                        <a:t>V - Verbinden
</a:t>
                      </a:r>
                      <a:r>
                        <a:rPr lang="nl-NL" sz="1200" b="0" spc="0" baseline="0" dirty="0">
                          <a:latin typeface="Arial"/>
                          <a:cs typeface="Arial"/>
                        </a:rPr>
                        <a:t>Maak leerweg expliciet door te linken naar bijdragen / kennis / ervaringen voorbij de directe dialoog</a:t>
                      </a:r>
                      <a:r>
                        <a:rPr lang="nl-NL" sz="1200" b="1" spc="0" baseline="0" dirty="0">
                          <a:latin typeface="Arial"/>
                          <a:cs typeface="Arial"/>
                        </a:rPr>
                        <a:t>
</a:t>
                      </a:r>
                      <a:endParaRPr lang="en-US" sz="120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lang="nl-NL" sz="1200" spc="0" baseline="0" dirty="0">
                          <a:latin typeface="Arial"/>
                          <a:cs typeface="Arial"/>
                        </a:rPr>
                        <a:t>Verwijs terug naar eerdere bijdragen of markeer toekomstige verzoeken
Verwijzen naar relevante activiteit of artefacten
verwijzen naar bredere contexten buiten het klaslokaal of naar voorkennis / ervaringen</a:t>
                      </a:r>
                      <a:endParaRPr sz="1200" spc="0" baseline="0" dirty="0">
                        <a:latin typeface="Arial"/>
                        <a:cs typeface="Arial"/>
                      </a:endParaRPr>
                    </a:p>
                  </a:txBody>
                  <a:tcPr marL="0" marR="0" marT="10858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000">
                        <a:lnSpc>
                          <a:spcPct val="100000"/>
                        </a:lnSpc>
                        <a:spcBef>
                          <a:spcPts val="0"/>
                        </a:spcBef>
                        <a:spcAft>
                          <a:spcPts val="600"/>
                        </a:spcAft>
                      </a:pPr>
                      <a:r>
                        <a:rPr lang="nl-NL" sz="1100" b="1" spc="0" baseline="0" dirty="0">
                          <a:latin typeface="Arial"/>
                          <a:cs typeface="Arial"/>
                        </a:rPr>
                        <a:t>Mogelijke trefwoorden om naar te zoeken:
</a:t>
                      </a:r>
                      <a:r>
                        <a:rPr lang="nl-NL" sz="1100" b="0" spc="0" baseline="0" dirty="0">
                          <a:latin typeface="Arial"/>
                          <a:cs typeface="Arial"/>
                        </a:rPr>
                        <a:t>'laatste les, 'vroeger', 'doet me denken aan', 'volgende les', 'gerelateerd aan', 'bij jou thuis'</a:t>
                      </a:r>
                      <a:r>
                        <a:rPr lang="nl-NL" sz="1100" b="1" spc="0" baseline="0" dirty="0">
                          <a:latin typeface="Arial"/>
                          <a:cs typeface="Arial"/>
                        </a:rPr>
                        <a:t>
Voorbeelden:
</a:t>
                      </a:r>
                      <a:r>
                        <a:rPr lang="nl-NL" sz="1100" b="0" spc="0" baseline="0" dirty="0">
                          <a:latin typeface="Arial"/>
                          <a:cs typeface="Arial"/>
                        </a:rPr>
                        <a:t>Het is net als toen we deden / leerden ...
Hoe verhoudt de les van vandaag zich tot de vorige les?
Wie herinnert zich nog het experiment dat we deden met het in het donker houden van planten?
Aan het einde van de les ga ik je vragen om op te schrijven wat er volgens jou is gebeurd en waarom</a:t>
                      </a:r>
                      <a:br>
                        <a:rPr lang="nl-NL" sz="1100" b="0" spc="0" baseline="0" dirty="0">
                          <a:latin typeface="Arial"/>
                          <a:cs typeface="Arial"/>
                        </a:rPr>
                      </a:br>
                      <a:r>
                        <a:rPr lang="nl-NL" sz="1100" b="0" spc="0" baseline="0" dirty="0">
                          <a:latin typeface="Arial"/>
                          <a:cs typeface="Arial"/>
                        </a:rPr>
                        <a:t>Wie heeft het wetenschapsmuseum bezocht en kan ons vertellen wat ze hebben gezien?
Ik weet veel van paardrijden omdat ik mijn eigen paard heb
Denk je dat je soortgelijke wezens in de grond in je eigen tuin kunt vinden?
Heb je iets op het nieuws gezien dat verwijst naar het weer of het klimaat?
Is er informatie in eerdere hoofdstukken die nuttig is?</a:t>
                      </a:r>
                      <a:endParaRPr lang="en-US" sz="110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572512">
                <a:tc>
                  <a:txBody>
                    <a:bodyPr/>
                    <a:lstStyle/>
                    <a:p>
                      <a:pPr marL="88265" marR="324485">
                        <a:lnSpc>
                          <a:spcPct val="100000"/>
                        </a:lnSpc>
                        <a:spcBef>
                          <a:spcPts val="0"/>
                        </a:spcBef>
                        <a:spcAft>
                          <a:spcPts val="600"/>
                        </a:spcAft>
                      </a:pPr>
                      <a:r>
                        <a:rPr sz="1200" b="1" spc="0" baseline="0" dirty="0">
                          <a:latin typeface="Arial"/>
                          <a:cs typeface="Arial"/>
                        </a:rPr>
                        <a:t>G –</a:t>
                      </a:r>
                      <a:r>
                        <a:rPr lang="nl-NL" sz="1200" b="1" spc="0" baseline="0" dirty="0">
                          <a:latin typeface="Arial"/>
                          <a:cs typeface="Arial"/>
                        </a:rPr>
                        <a:t> Leidraad richting dialoog of activiteit
</a:t>
                      </a:r>
                      <a:r>
                        <a:rPr lang="nl-NL" sz="1100" b="0" spc="0" baseline="0" dirty="0">
                          <a:latin typeface="Arial"/>
                          <a:cs typeface="Arial"/>
                        </a:rPr>
                        <a:t>Neem de verantwoordelijkheid voor het vormgeven van activiteiten of het richten van de dialoog in een gewenste richting of gebruik andere steigerstrategieën om de dialoog of het leren te ondersteunen
</a:t>
                      </a:r>
                      <a:r>
                        <a:rPr lang="nl-NL" sz="1100" b="1" spc="0" baseline="0" dirty="0">
                          <a:latin typeface="Arial"/>
                          <a:cs typeface="Arial"/>
                        </a:rPr>
                        <a:t>(Deze algemene categorie omvat bijdragen die de stroom van dialoog ondersteunen en de participatie van studenten kunnen vergroten</a:t>
                      </a:r>
                      <a:r>
                        <a:rPr sz="1100" b="1" spc="0" baseline="0" dirty="0">
                          <a:latin typeface="Arial"/>
                          <a:cs typeface="Arial"/>
                        </a:rPr>
                        <a:t>)</a:t>
                      </a: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lang="nl-NL" sz="1200" spc="0" baseline="0" dirty="0">
                          <a:latin typeface="Arial"/>
                          <a:cs typeface="Arial"/>
                        </a:rPr>
                        <a:t>de dialoog tussen student en student aan te moedigen
Bied denktijd
mogelijke maatregelen of onderzoeken voorstellen</a:t>
                      </a:r>
                      <a:endParaRPr sz="1200" spc="0" baseline="0" dirty="0">
                        <a:latin typeface="Arial"/>
                        <a:cs typeface="Arial"/>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0"/>
                        </a:spcBef>
                        <a:spcAft>
                          <a:spcPts val="600"/>
                        </a:spcAft>
                      </a:pPr>
                      <a:r>
                        <a:rPr lang="nl-NL" sz="1100" b="1" spc="0" baseline="0" dirty="0">
                          <a:latin typeface="Arial"/>
                          <a:cs typeface="Arial"/>
                        </a:rPr>
                        <a:t>Mogelijke trefwoorden om naar te zoeken:
</a:t>
                      </a:r>
                      <a:r>
                        <a:rPr lang="nl-NL" sz="1100" b="0" spc="0" baseline="0" dirty="0">
                          <a:latin typeface="Arial"/>
                          <a:cs typeface="Arial"/>
                        </a:rPr>
                        <a:t>'Wat dacht je van', 'focus', 'concentreer je op', 'laten we het proberen', 'geen haast'</a:t>
                      </a:r>
                      <a:r>
                        <a:rPr lang="nl-NL" sz="1100" b="1" spc="0" baseline="0" dirty="0">
                          <a:latin typeface="Arial"/>
                          <a:cs typeface="Arial"/>
                        </a:rPr>
                        <a:t>
Voorbeelden:
</a:t>
                      </a:r>
                      <a:r>
                        <a:rPr lang="nl-NL" sz="1100" b="0" spc="0" baseline="0" dirty="0">
                          <a:latin typeface="Arial"/>
                          <a:cs typeface="Arial"/>
                        </a:rPr>
                        <a:t>Dus, in antwoord op de vraag, wat heb je ontdekt? Denk je aan...?
Maak je geen zorgen, probeer het eens... 
Laten we in plaats daarvan proberen op te tellen!
Neem de tijd en laat me weten wanneer je aan iets hebt gedacht</a:t>
                      </a:r>
                      <a:br>
                        <a:rPr lang="nl-NL" sz="1100" b="0" spc="0" baseline="0" dirty="0">
                          <a:latin typeface="Arial"/>
                          <a:cs typeface="Arial"/>
                        </a:rPr>
                      </a:br>
                      <a:r>
                        <a:rPr lang="nl-NL" sz="1100" b="0" spc="0" baseline="0" dirty="0">
                          <a:latin typeface="Arial"/>
                          <a:cs typeface="Arial"/>
                        </a:rPr>
                        <a:t>Waarom leg je Kelly niet uit wat we aan het doen zijn?
Kun je in tweetallen bespreken welke van deze bronnen volgens jou het meest betrouwbare verslag van de strijd is?
Wat zou Newton zeggen?</a:t>
                      </a:r>
                      <a:endParaRPr sz="115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37</a:t>
            </a:r>
          </a:p>
        </p:txBody>
      </p:sp>
      <p:graphicFrame>
        <p:nvGraphicFramePr>
          <p:cNvPr id="2" name="object 2"/>
          <p:cNvGraphicFramePr>
            <a:graphicFrameLocks noGrp="1"/>
          </p:cNvGraphicFramePr>
          <p:nvPr>
            <p:extLst>
              <p:ext uri="{D42A27DB-BD31-4B8C-83A1-F6EECF244321}">
                <p14:modId xmlns:p14="http://schemas.microsoft.com/office/powerpoint/2010/main" val="3794141702"/>
              </p:ext>
            </p:extLst>
          </p:nvPr>
        </p:nvGraphicFramePr>
        <p:xfrm>
          <a:off x="423552" y="636912"/>
          <a:ext cx="9784078" cy="5748655"/>
        </p:xfrm>
        <a:graphic>
          <a:graphicData uri="http://schemas.openxmlformats.org/drawingml/2006/table">
            <a:tbl>
              <a:tblPr firstRow="1" bandRow="1">
                <a:tableStyleId>{2D5ABB26-0587-4C30-8999-92F81FD0307C}</a:tableStyleId>
              </a:tblPr>
              <a:tblGrid>
                <a:gridCol w="2713348">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4022730">
                  <a:extLst>
                    <a:ext uri="{9D8B030D-6E8A-4147-A177-3AD203B41FA5}">
                      <a16:colId xmlns:a16="http://schemas.microsoft.com/office/drawing/2014/main" val="20002"/>
                    </a:ext>
                  </a:extLst>
                </a:gridCol>
              </a:tblGrid>
              <a:tr h="883920">
                <a:tc>
                  <a:txBody>
                    <a:bodyPr/>
                    <a:lstStyle/>
                    <a:p>
                      <a:pPr>
                        <a:lnSpc>
                          <a:spcPct val="100000"/>
                        </a:lnSpc>
                        <a:spcBef>
                          <a:spcPts val="10"/>
                        </a:spcBef>
                      </a:pPr>
                      <a:endParaRPr sz="1950" b="1" spc="0" baseline="0" dirty="0">
                        <a:latin typeface="Times New Roman"/>
                        <a:cs typeface="Times New Roman"/>
                      </a:endParaRPr>
                    </a:p>
                    <a:p>
                      <a:pPr marL="92075" indent="0" algn="l">
                        <a:lnSpc>
                          <a:spcPct val="100000"/>
                        </a:lnSpc>
                      </a:pPr>
                      <a:r>
                        <a:rPr lang="nl-NL" sz="1200" b="1" spc="0" baseline="0" dirty="0">
                          <a:latin typeface="Arial Unicode MS"/>
                          <a:cs typeface="Arial Unicode MS"/>
                        </a:rPr>
                        <a:t>CODERINGSCATEGORIEËN
</a:t>
                      </a:r>
                      <a:endParaRPr sz="1200" b="1" spc="0" baseline="0" dirty="0">
                        <a:latin typeface="Arial Unicode MS"/>
                        <a:cs typeface="Arial Unicode MS"/>
                      </a:endParaRP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marL="319088" indent="0">
                        <a:lnSpc>
                          <a:spcPct val="100000"/>
                        </a:lnSpc>
                        <a:tabLst/>
                      </a:pPr>
                      <a:r>
                        <a:rPr lang="nl-NL" sz="1200" b="1" spc="0" baseline="0" dirty="0">
                          <a:latin typeface="Arial Unicode MS"/>
                          <a:cs typeface="Arial Unicode MS"/>
                        </a:rPr>
                        <a:t>BIJDRAGEN EN STRATEGIEËN
</a:t>
                      </a:r>
                      <a:endParaRPr sz="1200" b="1" spc="0" baseline="0" dirty="0">
                        <a:latin typeface="Arial Unicode MS"/>
                        <a:cs typeface="Arial Unicode MS"/>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nSpc>
                          <a:spcPct val="100000"/>
                        </a:lnSpc>
                        <a:spcBef>
                          <a:spcPts val="10"/>
                        </a:spcBef>
                      </a:pPr>
                      <a:endParaRPr sz="1950" b="1" spc="0" baseline="0" dirty="0">
                        <a:latin typeface="Times New Roman"/>
                        <a:cs typeface="Times New Roman"/>
                      </a:endParaRPr>
                    </a:p>
                    <a:p>
                      <a:pPr algn="ctr">
                        <a:lnSpc>
                          <a:spcPct val="100000"/>
                        </a:lnSpc>
                      </a:pPr>
                      <a:r>
                        <a:rPr lang="nl-NL" sz="1200" b="1" spc="0" baseline="0" dirty="0">
                          <a:latin typeface="Arial Unicode MS"/>
                          <a:cs typeface="Arial Unicode MS"/>
                        </a:rPr>
                        <a:t>WAT HOREN WE?
</a:t>
                      </a:r>
                      <a:endParaRPr sz="1200" b="1" spc="0" baseline="0" dirty="0">
                        <a:latin typeface="Arial Unicode MS"/>
                        <a:cs typeface="Arial Unicode MS"/>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12591">
                <a:tc>
                  <a:txBody>
                    <a:bodyPr/>
                    <a:lstStyle/>
                    <a:p>
                      <a:pPr marL="88265" algn="l">
                        <a:lnSpc>
                          <a:spcPct val="100000"/>
                        </a:lnSpc>
                        <a:spcBef>
                          <a:spcPts val="865"/>
                        </a:spcBef>
                      </a:pPr>
                      <a:r>
                        <a:rPr lang="nl-NL" sz="1200" b="1" spc="0" baseline="0" dirty="0">
                          <a:latin typeface="Arial" panose="020B0604020202020204" pitchFamily="34" charset="0"/>
                          <a:cs typeface="Arial" panose="020B0604020202020204" pitchFamily="34" charset="0"/>
                        </a:rPr>
                        <a:t>UI - Ideeën uiten of uitnodigen
</a:t>
                      </a:r>
                      <a:r>
                        <a:rPr lang="nl-NL" sz="1200" b="0" spc="0" baseline="0" dirty="0">
                          <a:latin typeface="Arial" panose="020B0604020202020204" pitchFamily="34" charset="0"/>
                          <a:cs typeface="Arial" panose="020B0604020202020204" pitchFamily="34" charset="0"/>
                        </a:rPr>
                        <a:t>Relevante bijdragen aanbieden of uitnodigen om de discussie te openen, de participatie te vergroten, een dialoog op gang te brengen of te bevorderen 
</a:t>
                      </a:r>
                      <a:r>
                        <a:rPr lang="nl-NL" sz="1200" b="1" spc="0" baseline="0" dirty="0">
                          <a:latin typeface="Arial" panose="020B0604020202020204" pitchFamily="34" charset="0"/>
                          <a:cs typeface="Arial" panose="020B0604020202020204" pitchFamily="34" charset="0"/>
                        </a:rPr>
                        <a:t>(Deze algemene categorie omvat bijdragen en uitnodigingen - die niet onder andere categorieën vallen - die verband houden met en studenten betrekken bij de leeractiviteit. Deze bijdragen zijn niet intrinsiek dialogisch, maar ze ondersteunen de discussie.)
</a:t>
                      </a:r>
                      <a:endParaRPr sz="1200" b="1" i="0" spc="0" baseline="0" dirty="0">
                        <a:highlight>
                          <a:srgbClr val="00FFFF"/>
                        </a:highlight>
                        <a:latin typeface="Arial" panose="020B0604020202020204" pitchFamily="34" charset="0"/>
                        <a:cs typeface="Arial" panose="020B0604020202020204" pitchFamily="34" charset="0"/>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2800" marR="96520" indent="-171450">
                        <a:lnSpc>
                          <a:spcPct val="121000"/>
                        </a:lnSpc>
                        <a:spcBef>
                          <a:spcPts val="580"/>
                        </a:spcBef>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Nodig meningen, ideeën, overtuigingen of voorbeelden uit zonder terug te verwijzen of voort te bouwen op eerdere bijdragen, meestal door open, algemene vragen te stellen of meer mensen in de uitwisseling te betrekken zonder hen expliciet uit te nodigen om te bouwen / redeneren / coördineren / vragen</a:t>
                      </a:r>
                      <a:endParaRPr sz="1200" spc="0" baseline="0" dirty="0">
                        <a:latin typeface="Arial" panose="020B0604020202020204" pitchFamily="34" charset="0"/>
                        <a:cs typeface="Arial" panose="020B0604020202020204" pitchFamily="34" charset="0"/>
                      </a:endParaRPr>
                    </a:p>
                    <a:p>
                      <a:pPr marL="82800" marR="137160" indent="-171450">
                        <a:lnSpc>
                          <a:spcPct val="121000"/>
                        </a:lnSpc>
                        <a:spcBef>
                          <a:spcPts val="580"/>
                        </a:spcBef>
                        <a:spcAft>
                          <a:spcPts val="600"/>
                        </a:spcAft>
                        <a:buFont typeface="Arial" panose="020B0604020202020204" pitchFamily="34" charset="0"/>
                        <a:buChar char="•"/>
                        <a:tabLst>
                          <a:tab pos="184785" algn="l"/>
                        </a:tabLst>
                      </a:pPr>
                      <a:r>
                        <a:rPr lang="nl-NL" sz="1200" spc="0" baseline="0" dirty="0">
                          <a:latin typeface="Arial" panose="020B0604020202020204" pitchFamily="34" charset="0"/>
                          <a:cs typeface="Arial" panose="020B0604020202020204" pitchFamily="34" charset="0"/>
                        </a:rPr>
                        <a:t>een relevante bijdrage te leveren, inclusief korte antwoorden op gesloten vragen; plenaire verslaglegging; uitgebreide ideeën die niet expliciet zijn gekoppeld aan eerdere bijdragen; een provocerende mening uiten</a:t>
                      </a:r>
                      <a:endParaRPr sz="1200" spc="0" baseline="0" dirty="0">
                        <a:latin typeface="Arial" panose="020B0604020202020204" pitchFamily="34" charset="0"/>
                        <a:cs typeface="Arial" panose="020B0604020202020204" pitchFamily="34" charset="0"/>
                      </a:endParaRPr>
                    </a:p>
                  </a:txBody>
                  <a:tcPr marL="0" marR="0" marT="11176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lang="nl-NL" sz="1150" b="1" spc="0" baseline="0" dirty="0">
                          <a:latin typeface="Arial" panose="020B0604020202020204" pitchFamily="34" charset="0"/>
                          <a:cs typeface="Arial" panose="020B0604020202020204" pitchFamily="34" charset="0"/>
                        </a:rPr>
                        <a:t>Mogelijke trefwoorden om naar te zoeken:</a:t>
                      </a:r>
                      <a:r>
                        <a:rPr lang="nl-NL" sz="1150" b="0" spc="0" baseline="0" dirty="0">
                          <a:latin typeface="Arial" panose="020B0604020202020204" pitchFamily="34" charset="0"/>
                          <a:cs typeface="Arial" panose="020B0604020202020204" pitchFamily="34" charset="0"/>
                        </a:rPr>
                        <a:t>
'Waar denk je aan...?', 'Vertel me', 'jouw gedachten', 'mijn mening is...', 'jouw ideeën'
</a:t>
                      </a:r>
                      <a:r>
                        <a:rPr lang="nl-NL" sz="1150" b="1" spc="0" baseline="0" dirty="0">
                          <a:latin typeface="Arial" panose="020B0604020202020204" pitchFamily="34" charset="0"/>
                          <a:cs typeface="Arial" panose="020B0604020202020204" pitchFamily="34" charset="0"/>
                        </a:rPr>
                        <a:t>Voorbeelden:</a:t>
                      </a:r>
                      <a:r>
                        <a:rPr lang="nl-NL" sz="1150" b="0" spc="0" baseline="0" dirty="0">
                          <a:latin typeface="Arial" panose="020B0604020202020204" pitchFamily="34" charset="0"/>
                          <a:cs typeface="Arial" panose="020B0604020202020204" pitchFamily="34" charset="0"/>
                        </a:rPr>
                        <a:t>
Wat denk jij, Maria?
Ik denk dat we veel meer wapenbeheersing nodig hebben
Wat vind je echt belangrijk in deze tekst? 
Kun je enkele sleutelwoorden identificeren en onderstrepen op het bord?
Zijn daar nog meer ideeën over?
Hoeveel viervoeters kun je opnoemen?  
Ik vind paarden de beste dieren.
Deze grafiek lijkt te laten zien dat armoede en gezondheid met elkaar samenhangen
Wat weet jij over hoe elektriciteit werkt? 
Laten we brainstormen ...
Mijn moeder heeft laatst een elektrische schok gehad!</a:t>
                      </a:r>
                      <a:r>
                        <a:rPr lang="nl-NL" sz="1150" b="1" spc="0" baseline="0" dirty="0">
                          <a:latin typeface="Arial" panose="020B0604020202020204" pitchFamily="34" charset="0"/>
                          <a:cs typeface="Arial" panose="020B0604020202020204" pitchFamily="34" charset="0"/>
                        </a:rPr>
                        <a:t>
</a:t>
                      </a:r>
                      <a:endParaRPr sz="1150" spc="0" baseline="0" dirty="0">
                        <a:highlight>
                          <a:srgbClr val="00FFFF"/>
                        </a:highlight>
                        <a:latin typeface="Arial" panose="020B0604020202020204" pitchFamily="34" charset="0"/>
                        <a:cs typeface="Arial" panose="020B0604020202020204" pitchFamily="34" charset="0"/>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06508" y="669424"/>
            <a:ext cx="9147810" cy="800219"/>
          </a:xfrm>
          <a:prstGeom prst="rect">
            <a:avLst/>
          </a:prstGeom>
        </p:spPr>
        <p:txBody>
          <a:bodyPr vert="horz" wrap="square" lIns="0" tIns="0" rIns="0" bIns="0" rtlCol="0">
            <a:spAutoFit/>
          </a:bodyPr>
          <a:lstStyle/>
          <a:p>
            <a:pPr marL="12700">
              <a:lnSpc>
                <a:spcPct val="100000"/>
              </a:lnSpc>
            </a:pPr>
            <a:r>
              <a:rPr lang="nl-NL" sz="1600" b="1" dirty="0">
                <a:latin typeface="Arial"/>
                <a:cs typeface="Arial"/>
              </a:rPr>
              <a:t>Deel 2: Systematisch observeren en coderen van dialoog
</a:t>
            </a:r>
            <a:r>
              <a:rPr lang="nl-NL" sz="1200" dirty="0">
                <a:latin typeface="Arial Unicode MS"/>
                <a:cs typeface="Arial Unicode MS"/>
              </a:rPr>
              <a:t>Deze sectie behandelt twee belangrijke aspecten van het uitvoeren van uw onderzoek: wat voor soort observaties u zult doen en welke sjabloon u zult gebruiken om uw observatie vast te leggen. Deze observatie feitenbestanden geven meer informatie over verschillende soorten waarnemingen.</a:t>
            </a:r>
            <a:endParaRPr sz="1200" dirty="0">
              <a:latin typeface="Arial Unicode MS"/>
              <a:cs typeface="Arial Unicode MS"/>
            </a:endParaRPr>
          </a:p>
        </p:txBody>
      </p:sp>
      <p:sp>
        <p:nvSpPr>
          <p:cNvPr id="4" name="object 4"/>
          <p:cNvSpPr/>
          <p:nvPr/>
        </p:nvSpPr>
        <p:spPr>
          <a:xfrm>
            <a:off x="633094" y="1635759"/>
            <a:ext cx="4685030" cy="5452350"/>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718699" y="1728096"/>
            <a:ext cx="4461510" cy="2400657"/>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Type waarneming: Live </a:t>
            </a:r>
            <a:r>
              <a:rPr lang="nl-NL" sz="1200" b="1" dirty="0" err="1">
                <a:latin typeface="Arial"/>
                <a:cs typeface="Arial"/>
              </a:rPr>
              <a:t>Coding</a:t>
            </a:r>
            <a:endParaRPr lang="nl-NL" sz="1200" b="1" dirty="0">
              <a:latin typeface="Arial"/>
              <a:cs typeface="Arial"/>
            </a:endParaRPr>
          </a:p>
          <a:p>
            <a:pPr marL="12700">
              <a:lnSpc>
                <a:spcPct val="100000"/>
              </a:lnSpc>
            </a:pPr>
            <a:r>
              <a:rPr lang="nl-NL" sz="1200" b="1" dirty="0">
                <a:latin typeface="Arial"/>
                <a:cs typeface="Arial"/>
              </a:rPr>
              <a:t>
Wat is het? </a:t>
            </a:r>
            <a:r>
              <a:rPr lang="nl-NL" sz="1200" dirty="0">
                <a:latin typeface="Arial"/>
                <a:cs typeface="Arial"/>
              </a:rPr>
              <a:t>U kunt live code in uw leeromgeving, bijvoorbeeld door met een groep te zitten en hun dialoog op te nemen in een van de coderingsjablonen.</a:t>
            </a:r>
          </a:p>
          <a:p>
            <a:pPr marL="12700">
              <a:lnSpc>
                <a:spcPct val="100000"/>
              </a:lnSpc>
            </a:pPr>
            <a:r>
              <a:rPr lang="nl-NL" sz="1200" b="1" dirty="0">
                <a:latin typeface="Arial"/>
                <a:cs typeface="Arial"/>
              </a:rPr>
              <a:t>
Wat zijn de voordelen?
</a:t>
            </a:r>
            <a:r>
              <a:rPr lang="nl-NL" sz="1200" dirty="0">
                <a:latin typeface="Arial Unicode MS"/>
                <a:cs typeface="Arial Unicode MS"/>
              </a:rPr>
              <a:t>Je kunt zien hoe de groep met elkaar omgaat en non-verbale aanwijzingen oppikken, zoals lichaamstaal
Het is praktischer en heeft geen speciale apparatuur nodig, dus het kan vaker worden gebruikt
Het is makkelijker om normaal gedrag vast te leggen omdat je geen studenten filmt</a:t>
            </a:r>
            <a:endParaRPr sz="1200" dirty="0">
              <a:latin typeface="Arial Unicode MS"/>
              <a:cs typeface="Arial Unicode MS"/>
            </a:endParaRPr>
          </a:p>
        </p:txBody>
      </p:sp>
      <p:sp>
        <p:nvSpPr>
          <p:cNvPr id="6" name="object 6"/>
          <p:cNvSpPr txBox="1"/>
          <p:nvPr/>
        </p:nvSpPr>
        <p:spPr>
          <a:xfrm>
            <a:off x="718653" y="4532256"/>
            <a:ext cx="4466590" cy="1292662"/>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Wat zijn de nadelen?
</a:t>
            </a:r>
            <a:r>
              <a:rPr lang="nl-NL" sz="1200" dirty="0">
                <a:latin typeface="Arial Unicode MS"/>
                <a:cs typeface="Arial Unicode MS"/>
              </a:rPr>
              <a:t>Omdat je de dialoog niet opneemt, kun je niet teruggaan en controleren wat er is gezegd als je iets mist
Het kan veeleisend zijn omdat je tegelijkertijd moet luisteren, denken en coderen
Je focus moet op slechts één of twee codes liggen, zodat het beheersbaar is</a:t>
            </a:r>
            <a:endParaRPr sz="1200" dirty="0">
              <a:latin typeface="Arial Unicode MS"/>
              <a:cs typeface="Arial Unicode MS"/>
            </a:endParaRPr>
          </a:p>
        </p:txBody>
      </p:sp>
      <p:sp>
        <p:nvSpPr>
          <p:cNvPr id="7" name="object 7"/>
          <p:cNvSpPr txBox="1"/>
          <p:nvPr/>
        </p:nvSpPr>
        <p:spPr>
          <a:xfrm>
            <a:off x="718653" y="6037907"/>
            <a:ext cx="4556254" cy="880049"/>
          </a:xfrm>
          <a:prstGeom prst="rect">
            <a:avLst/>
          </a:prstGeom>
        </p:spPr>
        <p:txBody>
          <a:bodyPr vert="horz" wrap="square" lIns="0" tIns="0" rIns="0" bIns="0" rtlCol="0">
            <a:spAutoFit/>
          </a:bodyPr>
          <a:lstStyle/>
          <a:p>
            <a:pPr marL="12700" marR="5080">
              <a:lnSpc>
                <a:spcPct val="121700"/>
              </a:lnSpc>
            </a:pPr>
            <a:r>
              <a:rPr lang="nl-NL" sz="1200" b="1" dirty="0">
                <a:latin typeface="Arial"/>
                <a:cs typeface="Arial"/>
              </a:rPr>
              <a:t>Het beste voor: </a:t>
            </a:r>
            <a:r>
              <a:rPr lang="nl-NL" sz="1200" dirty="0">
                <a:latin typeface="Arial"/>
                <a:cs typeface="Arial"/>
              </a:rPr>
              <a:t>Het vastleggen van dialoog in groepswerk; het beoordelen van de participatie of dialoog van studenten; korte en/of meerdere observatieperioden</a:t>
            </a:r>
            <a:r>
              <a:rPr lang="nl-NL" sz="1200" b="1" dirty="0">
                <a:latin typeface="Arial"/>
                <a:cs typeface="Arial"/>
              </a:rPr>
              <a:t>
</a:t>
            </a:r>
            <a:endParaRPr sz="1200" dirty="0">
              <a:latin typeface="Arial Unicode MS"/>
              <a:cs typeface="Arial Unicode MS"/>
            </a:endParaRPr>
          </a:p>
        </p:txBody>
      </p:sp>
      <p:sp>
        <p:nvSpPr>
          <p:cNvPr id="8" name="object 8"/>
          <p:cNvSpPr txBox="1"/>
          <p:nvPr/>
        </p:nvSpPr>
        <p:spPr>
          <a:xfrm>
            <a:off x="718653" y="6742056"/>
            <a:ext cx="4247047" cy="369332"/>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Kan worden gebruikt met sjablonen: </a:t>
            </a:r>
            <a:r>
              <a:rPr lang="nl-NL" sz="1200" dirty="0">
                <a:latin typeface="Arial"/>
                <a:cs typeface="Arial"/>
              </a:rPr>
              <a:t>2B; 2C; 2D</a:t>
            </a:r>
            <a:r>
              <a:rPr lang="nl-NL" sz="1200" b="1" dirty="0">
                <a:latin typeface="Arial"/>
                <a:cs typeface="Arial"/>
              </a:rPr>
              <a:t>
</a:t>
            </a:r>
            <a:endParaRPr sz="1200" dirty="0">
              <a:latin typeface="Arial Unicode MS"/>
              <a:cs typeface="Arial Unicode MS"/>
            </a:endParaRPr>
          </a:p>
        </p:txBody>
      </p:sp>
      <p:sp>
        <p:nvSpPr>
          <p:cNvPr id="9" name="object 9"/>
          <p:cNvSpPr/>
          <p:nvPr/>
        </p:nvSpPr>
        <p:spPr>
          <a:xfrm>
            <a:off x="5459731" y="1650367"/>
            <a:ext cx="4922520" cy="5437742"/>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0" name="object 10"/>
          <p:cNvSpPr txBox="1"/>
          <p:nvPr/>
        </p:nvSpPr>
        <p:spPr>
          <a:xfrm>
            <a:off x="5546732" y="1743336"/>
            <a:ext cx="4711065" cy="2608406"/>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Type observatie: </a:t>
            </a:r>
            <a:r>
              <a:rPr lang="nl-NL" sz="1200" dirty="0">
                <a:latin typeface="Arial"/>
                <a:cs typeface="Arial"/>
              </a:rPr>
              <a:t>Audio-opname met transcriberen</a:t>
            </a:r>
            <a:r>
              <a:rPr lang="nl-NL" sz="1200" b="1" dirty="0">
                <a:latin typeface="Arial"/>
                <a:cs typeface="Arial"/>
              </a:rPr>
              <a:t>
Wat is het? </a:t>
            </a:r>
            <a:r>
              <a:rPr lang="nl-NL" sz="1200" dirty="0">
                <a:latin typeface="Arial"/>
                <a:cs typeface="Arial"/>
              </a:rPr>
              <a:t>Je neemt op wat er in je leeromgeving wordt gezegd (alleen audio) en transcribeert het later zodat je de transcriptie kunt coderen. Zie deel H voor een voorbeeld van een coderingstranscript</a:t>
            </a:r>
            <a:r>
              <a:rPr sz="1200" dirty="0">
                <a:latin typeface="Arial Unicode MS"/>
                <a:cs typeface="Arial Unicode MS"/>
              </a:rPr>
              <a:t>.</a:t>
            </a:r>
          </a:p>
          <a:p>
            <a:pPr marL="12700" algn="just">
              <a:lnSpc>
                <a:spcPct val="100000"/>
              </a:lnSpc>
              <a:spcBef>
                <a:spcPts val="905"/>
              </a:spcBef>
            </a:pPr>
            <a:r>
              <a:rPr lang="nl-NL" sz="1200" b="1" dirty="0">
                <a:latin typeface="Arial"/>
                <a:cs typeface="Arial"/>
              </a:rPr>
              <a:t>Wat zijn de voordelen?</a:t>
            </a:r>
          </a:p>
          <a:p>
            <a:pPr marL="184150" indent="-171450" algn="just">
              <a:lnSpc>
                <a:spcPct val="100000"/>
              </a:lnSpc>
              <a:spcBef>
                <a:spcPts val="905"/>
              </a:spcBef>
              <a:buFont typeface="Arial" panose="020B0604020202020204" pitchFamily="34" charset="0"/>
              <a:buChar char="•"/>
            </a:pPr>
            <a:r>
              <a:rPr lang="nl-NL" sz="1200" dirty="0">
                <a:latin typeface="Arial Unicode MS"/>
                <a:cs typeface="Arial Unicode MS"/>
              </a:rPr>
              <a:t>U kunt gedetailleerder en nauwkeuriger coderen
Je kunt meer verbanden leggen tussen de 'bochten' van de dialoog omdat je het transcript en de opname opnieuw kunt bekijken
Het geeft je meer denktijd
Het is een subtielere manier van opnemen dan met een videocamera</a:t>
            </a:r>
            <a:endParaRPr sz="1200" dirty="0">
              <a:latin typeface="Arial Unicode MS"/>
              <a:cs typeface="Arial Unicode MS"/>
            </a:endParaRPr>
          </a:p>
        </p:txBody>
      </p:sp>
      <p:sp>
        <p:nvSpPr>
          <p:cNvPr id="12" name="object 12"/>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38</a:t>
            </a:r>
          </a:p>
        </p:txBody>
      </p:sp>
      <p:sp>
        <p:nvSpPr>
          <p:cNvPr id="11" name="object 11"/>
          <p:cNvSpPr txBox="1"/>
          <p:nvPr/>
        </p:nvSpPr>
        <p:spPr>
          <a:xfrm>
            <a:off x="5546687" y="4526065"/>
            <a:ext cx="4650740" cy="2215991"/>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Wat zijn de nadelen?</a:t>
            </a:r>
          </a:p>
          <a:p>
            <a:pPr marL="184150" indent="-171450">
              <a:lnSpc>
                <a:spcPct val="100000"/>
              </a:lnSpc>
              <a:buFont typeface="Arial" panose="020B0604020202020204" pitchFamily="34" charset="0"/>
              <a:buChar char="•"/>
            </a:pPr>
            <a:r>
              <a:rPr lang="nl-NL" sz="1200" dirty="0">
                <a:latin typeface="Arial Unicode MS"/>
                <a:cs typeface="Arial Unicode MS"/>
              </a:rPr>
              <a:t>Het is tijdrovender omdat je de tijd moet nemen om de opname te transcriberen
Je hebt geen visuele observatie, dus je kunt non-verbale aspecten van dialoog en interactie niet oppikken
U moet toestemming van voogden verkrijgen om op te nemen, dus het vereist voorafgaande planning</a:t>
            </a:r>
          </a:p>
          <a:p>
            <a:pPr marL="12700">
              <a:lnSpc>
                <a:spcPct val="100000"/>
              </a:lnSpc>
            </a:pPr>
            <a:r>
              <a:rPr lang="nl-NL" sz="1200" dirty="0">
                <a:latin typeface="Arial Unicode MS"/>
                <a:cs typeface="Arial Unicode MS"/>
              </a:rPr>
              <a:t>
</a:t>
            </a:r>
            <a:r>
              <a:rPr lang="nl-NL" sz="1200" b="1" dirty="0">
                <a:latin typeface="Arial"/>
                <a:cs typeface="Arial"/>
              </a:rPr>
              <a:t>Beste voor: </a:t>
            </a:r>
            <a:r>
              <a:rPr lang="nl-NL" sz="1200" dirty="0">
                <a:latin typeface="Arial"/>
                <a:cs typeface="Arial"/>
              </a:rPr>
              <a:t>Als je een aflevering van de dialoog in meer detail wilt bekijken; als u meerdere codes tegelijk wilt bekijken</a:t>
            </a:r>
          </a:p>
          <a:p>
            <a:pPr marL="12700">
              <a:lnSpc>
                <a:spcPct val="100000"/>
              </a:lnSpc>
            </a:pPr>
            <a:r>
              <a:rPr lang="nl-NL" sz="1200" b="1" dirty="0">
                <a:latin typeface="Arial"/>
                <a:cs typeface="Arial"/>
              </a:rPr>
              <a:t>
Kan worden gebruikt met sjablonen: </a:t>
            </a:r>
            <a:r>
              <a:rPr lang="nl-NL" sz="1200" dirty="0">
                <a:latin typeface="Arial"/>
                <a:cs typeface="Arial"/>
              </a:rPr>
              <a:t>2A; 2C; 2E</a:t>
            </a:r>
            <a:endParaRPr sz="1200" dirty="0">
              <a:latin typeface="Arial Unicode MS"/>
              <a:cs typeface="Arial Unicode M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637541"/>
            <a:ext cx="4726940" cy="6344283"/>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706461" y="731400"/>
            <a:ext cx="4515485" cy="6018314"/>
          </a:xfrm>
          <a:prstGeom prst="rect">
            <a:avLst/>
          </a:prstGeom>
        </p:spPr>
        <p:txBody>
          <a:bodyPr vert="horz" wrap="square" lIns="0" tIns="0" rIns="0" bIns="0" rtlCol="0">
            <a:spAutoFit/>
          </a:bodyPr>
          <a:lstStyle/>
          <a:p>
            <a:pPr marL="12700">
              <a:lnSpc>
                <a:spcPct val="100000"/>
              </a:lnSpc>
            </a:pPr>
            <a:r>
              <a:rPr lang="nl-NL" sz="1200" b="1" kern="0" dirty="0">
                <a:latin typeface="Arial"/>
                <a:cs typeface="Arial"/>
              </a:rPr>
              <a:t>Type observatie: Video-opname met transcriptie
Wat is het? </a:t>
            </a:r>
            <a:r>
              <a:rPr lang="nl-NL" sz="1200" kern="0" dirty="0">
                <a:latin typeface="Arial"/>
                <a:cs typeface="Arial"/>
              </a:rPr>
              <a:t>Je neemt op wat er in je leeromgeving staat en transcribeert het later</a:t>
            </a:r>
            <a:r>
              <a:rPr lang="nl-NL" sz="1200" b="1" kern="0" dirty="0">
                <a:latin typeface="Arial"/>
                <a:cs typeface="Arial"/>
              </a:rPr>
              <a:t>
</a:t>
            </a:r>
            <a:endParaRPr sz="1400" kern="0" dirty="0">
              <a:latin typeface="Times New Roman"/>
              <a:cs typeface="Times New Roman"/>
            </a:endParaRPr>
          </a:p>
          <a:p>
            <a:pPr marL="12700">
              <a:lnSpc>
                <a:spcPct val="100000"/>
              </a:lnSpc>
              <a:spcBef>
                <a:spcPts val="5"/>
              </a:spcBef>
            </a:pPr>
            <a:r>
              <a:rPr lang="nl-NL" sz="1200" b="1" kern="0" dirty="0">
                <a:latin typeface="Arial"/>
                <a:cs typeface="Arial"/>
              </a:rPr>
              <a:t>Wat zijn de voordelen?</a:t>
            </a:r>
          </a:p>
          <a:p>
            <a:pPr marL="12700">
              <a:lnSpc>
                <a:spcPct val="100000"/>
              </a:lnSpc>
              <a:spcBef>
                <a:spcPts val="5"/>
              </a:spcBef>
            </a:pPr>
            <a:endParaRPr lang="nl-NL" sz="1200" b="1" kern="0" dirty="0">
              <a:latin typeface="Arial"/>
              <a:cs typeface="Arial"/>
            </a:endParaRPr>
          </a:p>
          <a:p>
            <a:pPr marL="184150" indent="-171450">
              <a:lnSpc>
                <a:spcPct val="100000"/>
              </a:lnSpc>
              <a:spcBef>
                <a:spcPts val="5"/>
              </a:spcBef>
              <a:buFont typeface="Arial" panose="020B0604020202020204" pitchFamily="34" charset="0"/>
              <a:buChar char="•"/>
            </a:pPr>
            <a:r>
              <a:rPr lang="nl-NL" sz="1200" kern="0" dirty="0">
                <a:latin typeface="Arial Unicode MS"/>
                <a:cs typeface="Arial Unicode MS"/>
              </a:rPr>
              <a:t>U kunt coderen in een hoger detailniveau en met meer precisie
Het geeft een nauwkeurigere weergave van gebeurtenissen in de klas omdat u over audio- en visuele gegevens beschikt
Je kunt verbanden leggen tussen 'bochten' omdat je de gegevens opnieuw kunt bekijken
U kunt de interactie van studenten en non-verbale dialoog opnemen</a:t>
            </a:r>
          </a:p>
          <a:p>
            <a:pPr marL="12700">
              <a:lnSpc>
                <a:spcPct val="100000"/>
              </a:lnSpc>
              <a:spcBef>
                <a:spcPts val="5"/>
              </a:spcBef>
            </a:pPr>
            <a:endParaRPr lang="nl-NL" sz="1200" b="1" kern="0" dirty="0">
              <a:latin typeface="Arial"/>
              <a:cs typeface="Arial"/>
            </a:endParaRPr>
          </a:p>
          <a:p>
            <a:pPr marL="12700">
              <a:lnSpc>
                <a:spcPct val="100000"/>
              </a:lnSpc>
              <a:spcBef>
                <a:spcPts val="5"/>
              </a:spcBef>
            </a:pPr>
            <a:r>
              <a:rPr lang="nl-NL" sz="1200" b="1" kern="0" dirty="0">
                <a:latin typeface="Arial"/>
                <a:cs typeface="Arial"/>
              </a:rPr>
              <a:t>Wat zijn de nadelen?</a:t>
            </a:r>
          </a:p>
          <a:p>
            <a:pPr marL="12700">
              <a:lnSpc>
                <a:spcPct val="100000"/>
              </a:lnSpc>
              <a:spcBef>
                <a:spcPts val="5"/>
              </a:spcBef>
            </a:pPr>
            <a:endParaRPr lang="nl-NL" sz="1200" b="1" kern="0" dirty="0">
              <a:latin typeface="Arial"/>
              <a:cs typeface="Arial"/>
            </a:endParaRPr>
          </a:p>
          <a:p>
            <a:pPr marL="184150" indent="-171450">
              <a:lnSpc>
                <a:spcPct val="100000"/>
              </a:lnSpc>
              <a:spcBef>
                <a:spcPts val="5"/>
              </a:spcBef>
              <a:buFont typeface="Arial" panose="020B0604020202020204" pitchFamily="34" charset="0"/>
              <a:buChar char="•"/>
            </a:pPr>
            <a:r>
              <a:rPr lang="nl-NL" sz="1200" kern="0" dirty="0">
                <a:latin typeface="Arial Unicode MS"/>
                <a:cs typeface="Arial Unicode MS"/>
              </a:rPr>
              <a:t>Het kan enige tijd duren voordat studenten eraan wennen dat ze op video worden opgenomen en hun gedrag kan anders zijn in de aanwezigheid van een camera</a:t>
            </a:r>
            <a:endParaRPr sz="1200" kern="0" dirty="0">
              <a:latin typeface="Arial Unicode MS"/>
              <a:cs typeface="Arial Unicode MS"/>
            </a:endParaRPr>
          </a:p>
          <a:p>
            <a:pPr marL="184150" marR="523875" indent="-171450">
              <a:lnSpc>
                <a:spcPct val="121700"/>
              </a:lnSpc>
              <a:spcBef>
                <a:spcPts val="465"/>
              </a:spcBef>
              <a:buSzPct val="83333"/>
              <a:buFont typeface="Arial" panose="020B0604020202020204" pitchFamily="34" charset="0"/>
              <a:buChar char="•"/>
              <a:tabLst>
                <a:tab pos="100330" algn="l"/>
              </a:tabLst>
            </a:pPr>
            <a:r>
              <a:rPr lang="nl-NL" sz="1200" kern="0" dirty="0">
                <a:latin typeface="Arial Unicode MS"/>
                <a:cs typeface="Arial Unicode MS"/>
              </a:rPr>
              <a:t>U moet toestemming krijgen van voogden, dus u moet van tevoren plannen
Transcriberen is tijdrovend, dus u moet ervoor zorgen dat de hoeveelheid dialoog die u van plan bent te transcriberen beheersbaar is</a:t>
            </a:r>
          </a:p>
          <a:p>
            <a:pPr marL="12700" marR="523875">
              <a:lnSpc>
                <a:spcPct val="121700"/>
              </a:lnSpc>
              <a:spcBef>
                <a:spcPts val="465"/>
              </a:spcBef>
              <a:buSzPct val="83333"/>
              <a:tabLst>
                <a:tab pos="100330" algn="l"/>
              </a:tabLst>
            </a:pPr>
            <a:r>
              <a:rPr lang="nl-NL" sz="1200" b="1" kern="0" dirty="0">
                <a:latin typeface="Arial"/>
                <a:cs typeface="Arial"/>
              </a:rPr>
              <a:t>Beste voor: </a:t>
            </a:r>
            <a:r>
              <a:rPr lang="nl-NL" sz="1200" kern="0" dirty="0">
                <a:latin typeface="Arial"/>
                <a:cs typeface="Arial"/>
              </a:rPr>
              <a:t>Als je een langere aflevering van de dialoog in veel detail wilt bekijken; als je wilt kijken naar non-verbale interactie; als u meerdere codes tegelijk wilt bekijken</a:t>
            </a:r>
            <a:r>
              <a:rPr lang="nl-NL" sz="1200" b="1" kern="0" dirty="0">
                <a:latin typeface="Arial"/>
                <a:cs typeface="Arial"/>
              </a:rPr>
              <a:t>
Kan worden gebruikt met sjablonen</a:t>
            </a:r>
            <a:r>
              <a:rPr sz="1200" b="1" kern="0" dirty="0">
                <a:latin typeface="Arial"/>
                <a:cs typeface="Arial"/>
              </a:rPr>
              <a:t>: </a:t>
            </a:r>
            <a:r>
              <a:rPr sz="1200" kern="0" dirty="0">
                <a:latin typeface="Arial Unicode MS"/>
                <a:cs typeface="Arial Unicode MS"/>
              </a:rPr>
              <a:t>2A; 2C; 2E</a:t>
            </a:r>
          </a:p>
        </p:txBody>
      </p:sp>
      <p:sp>
        <p:nvSpPr>
          <p:cNvPr id="4" name="object 4"/>
          <p:cNvSpPr/>
          <p:nvPr/>
        </p:nvSpPr>
        <p:spPr>
          <a:xfrm>
            <a:off x="5572010" y="638690"/>
            <a:ext cx="4671689" cy="185737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70105" y="2703075"/>
            <a:ext cx="4675492" cy="219265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500255" y="5131315"/>
            <a:ext cx="4744707" cy="2138043"/>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15614" y="193913"/>
            <a:ext cx="10412686" cy="7632859"/>
          </a:xfrm>
          <a:prstGeom prst="rect">
            <a:avLst/>
          </a:prstGeom>
        </p:spPr>
        <p:txBody>
          <a:bodyPr vert="horz" wrap="square" lIns="0" tIns="0" rIns="0" bIns="0" rtlCol="0">
            <a:spAutoFit/>
          </a:bodyPr>
          <a:lstStyle/>
          <a:p>
            <a:pPr marL="332740" algn="ctr">
              <a:lnSpc>
                <a:spcPct val="100000"/>
              </a:lnSpc>
            </a:pPr>
            <a:r>
              <a:rPr lang="nl-NL" sz="1600" b="1" kern="0" dirty="0">
                <a:latin typeface="Arial"/>
                <a:cs typeface="Arial"/>
              </a:rPr>
              <a:t>T-SEDA toolkit inhoud</a:t>
            </a:r>
          </a:p>
          <a:p>
            <a:pPr marL="332740">
              <a:lnSpc>
                <a:spcPct val="100000"/>
              </a:lnSpc>
            </a:pPr>
            <a:r>
              <a:rPr lang="nl-NL" sz="1600" kern="0" dirty="0">
                <a:latin typeface="Arial"/>
                <a:cs typeface="Arial"/>
              </a:rPr>
              <a:t>
Deze </a:t>
            </a:r>
            <a:r>
              <a:rPr lang="nl-NL" sz="1600" kern="0" dirty="0" err="1">
                <a:latin typeface="Arial"/>
                <a:cs typeface="Arial"/>
              </a:rPr>
              <a:t>toolkit</a:t>
            </a:r>
            <a:r>
              <a:rPr lang="nl-NL" sz="1600" kern="0" dirty="0">
                <a:latin typeface="Arial"/>
                <a:cs typeface="Arial"/>
              </a:rPr>
              <a:t> bevat informatie en bronnen voor docenten om een dialooggericht onderzoek naar hun praktijk uit te voeren.</a:t>
            </a:r>
          </a:p>
          <a:p>
            <a:pPr marL="332740">
              <a:lnSpc>
                <a:spcPct val="100000"/>
              </a:lnSpc>
            </a:pPr>
            <a:r>
              <a:rPr lang="nl-NL" sz="1600" kern="0" dirty="0">
                <a:latin typeface="Arial"/>
                <a:cs typeface="Arial"/>
              </a:rPr>
              <a:t>
</a:t>
            </a:r>
            <a:r>
              <a:rPr lang="nl-NL" sz="1600" b="1" kern="0" dirty="0">
                <a:solidFill>
                  <a:srgbClr val="2E6A7B"/>
                </a:solidFill>
                <a:latin typeface="Arial"/>
                <a:cs typeface="Arial"/>
              </a:rPr>
              <a:t>T-SEDA: Gebruikershandleiding</a:t>
            </a:r>
            <a:r>
              <a:rPr lang="nl-NL" sz="1600" kern="0" dirty="0">
                <a:latin typeface="Arial"/>
                <a:cs typeface="Arial"/>
              </a:rPr>
              <a:t>
Informatie over dialoog in de klas en een stapsgewijze handleiding door het onderzoeksproces. Introduceert de reflectieve </a:t>
            </a:r>
            <a:r>
              <a:rPr lang="nl-NL" sz="1600" kern="0" dirty="0" err="1">
                <a:latin typeface="Arial"/>
                <a:cs typeface="Arial"/>
              </a:rPr>
              <a:t>onderzoekscyclus</a:t>
            </a:r>
            <a:r>
              <a:rPr lang="nl-NL" sz="1600" kern="0" dirty="0">
                <a:latin typeface="Arial"/>
                <a:cs typeface="Arial"/>
              </a:rPr>
              <a:t>, die de kern vormt van klassikaal onderzoek. Bevat ook de zelfaudit voor u om te reflecteren op je praktijk.</a:t>
            </a:r>
          </a:p>
          <a:p>
            <a:pPr marL="332740">
              <a:lnSpc>
                <a:spcPct val="100000"/>
              </a:lnSpc>
            </a:pPr>
            <a:r>
              <a:rPr lang="nl-NL" sz="1600" kern="0" dirty="0">
                <a:latin typeface="Arial"/>
                <a:cs typeface="Arial"/>
              </a:rPr>
              <a:t>
</a:t>
            </a:r>
            <a:r>
              <a:rPr lang="nl-NL" sz="1600" b="1" kern="0" dirty="0">
                <a:solidFill>
                  <a:srgbClr val="2E6A7B"/>
                </a:solidFill>
                <a:latin typeface="Arial"/>
                <a:cs typeface="Arial"/>
              </a:rPr>
              <a:t>T-SEDA: Kernbronnen</a:t>
            </a:r>
            <a:r>
              <a:rPr lang="nl-NL" sz="1600" kern="0" dirty="0">
                <a:latin typeface="Arial"/>
                <a:cs typeface="Arial"/>
              </a:rPr>
              <a:t>
</a:t>
            </a:r>
            <a:r>
              <a:rPr lang="nl-NL" sz="1600" u="sng" kern="0" dirty="0">
                <a:latin typeface="Arial"/>
                <a:cs typeface="Arial"/>
              </a:rPr>
              <a:t>SECTIE 1</a:t>
            </a:r>
            <a:r>
              <a:rPr lang="nl-NL" sz="1600" kern="0" dirty="0">
                <a:latin typeface="Arial"/>
                <a:cs typeface="Arial"/>
              </a:rPr>
              <a:t>: Coderingskader: Een lijst met categorieën voor het analyseren van dialogen, geïllustreerd met voorbeelden van wat er gehoord, geschreven of getypt kan worden wanneer studenten deelnemen aan de educatieve dialoog. Opmerking. ‘Coderen’ houdt in dat de dialoog in de klas in betekenisvolle brokken wordt opgedeeld en gecategoriseerd.
</a:t>
            </a:r>
            <a:r>
              <a:rPr lang="nl-NL" sz="1600" u="sng" kern="0" dirty="0">
                <a:latin typeface="Arial"/>
                <a:cs typeface="Arial"/>
              </a:rPr>
              <a:t>SECTIE 2</a:t>
            </a:r>
            <a:r>
              <a:rPr lang="nl-NL" sz="1600" kern="0" dirty="0">
                <a:latin typeface="Arial"/>
                <a:cs typeface="Arial"/>
              </a:rPr>
              <a:t>: Sjablonen voor het observeren en coderen van dialogen Tijdbemonstering; Controlelijsten; beoordelingsschalen
</a:t>
            </a:r>
            <a:r>
              <a:rPr lang="nl-NL" sz="1600" b="1" kern="0" dirty="0">
                <a:solidFill>
                  <a:srgbClr val="2E6A7B"/>
                </a:solidFill>
                <a:latin typeface="Arial"/>
                <a:cs typeface="Arial"/>
              </a:rPr>
              <a:t>T-SEDA: Ondersteunende bronnen</a:t>
            </a:r>
            <a:r>
              <a:rPr lang="nl-NL" sz="1600" kern="0" dirty="0">
                <a:latin typeface="Arial"/>
                <a:cs typeface="Arial"/>
              </a:rPr>
              <a:t>
Deze aanvullende bronnen zijn online beschikbaar op </a:t>
            </a:r>
            <a:r>
              <a:rPr lang="nl-NL" sz="1600" kern="0" dirty="0">
                <a:latin typeface="Arial"/>
                <a:cs typeface="Arial"/>
                <a:hlinkClick r:id="rId3"/>
              </a:rPr>
              <a:t>http://bit.ly/T-SEDA</a:t>
            </a:r>
            <a:endParaRPr lang="nl-NL" sz="1600" kern="0" dirty="0">
              <a:latin typeface="Arial"/>
              <a:cs typeface="Arial"/>
            </a:endParaRPr>
          </a:p>
          <a:p>
            <a:pPr marL="332740">
              <a:lnSpc>
                <a:spcPct val="100000"/>
              </a:lnSpc>
            </a:pPr>
            <a:r>
              <a:rPr lang="nl-NL" sz="1600" u="sng" kern="0" dirty="0">
                <a:latin typeface="Arial"/>
                <a:cs typeface="Arial"/>
              </a:rPr>
              <a:t>SECTIE 3</a:t>
            </a:r>
            <a:r>
              <a:rPr lang="nl-NL" sz="1600" kern="0" dirty="0">
                <a:latin typeface="Arial"/>
                <a:cs typeface="Arial"/>
              </a:rPr>
              <a:t>: Technische richtlijnen voor het opnemen en transcriberen (inclusief een aantal auto-</a:t>
            </a:r>
            <a:r>
              <a:rPr lang="nl-NL" sz="1600" kern="0" dirty="0" err="1">
                <a:latin typeface="Arial"/>
                <a:cs typeface="Arial"/>
              </a:rPr>
              <a:t>trancription</a:t>
            </a:r>
            <a:r>
              <a:rPr lang="nl-NL" sz="1600" kern="0" dirty="0">
                <a:latin typeface="Arial"/>
                <a:cs typeface="Arial"/>
              </a:rPr>
              <a:t> tools)
</a:t>
            </a:r>
            <a:r>
              <a:rPr lang="nl-NL" sz="1600" u="sng" kern="0" dirty="0">
                <a:latin typeface="Arial"/>
                <a:cs typeface="Arial"/>
              </a:rPr>
              <a:t>SECTIE 4</a:t>
            </a:r>
            <a:r>
              <a:rPr lang="nl-NL" sz="1600" kern="0" dirty="0">
                <a:latin typeface="Arial"/>
                <a:cs typeface="Arial"/>
              </a:rPr>
              <a:t>: Casestudy's. Illustratieve voorbeelden van de codering en interpretatie van dialoog door leerkrachten in verschillende contexten; bevat de bevindingen van leraren en de volgende stappen
</a:t>
            </a:r>
            <a:r>
              <a:rPr lang="nl-NL" sz="1600" u="sng" kern="0" dirty="0">
                <a:latin typeface="Arial"/>
                <a:cs typeface="Arial"/>
              </a:rPr>
              <a:t>SECTIE 5</a:t>
            </a:r>
            <a:r>
              <a:rPr lang="nl-NL" sz="1600" kern="0" dirty="0">
                <a:latin typeface="Arial"/>
                <a:cs typeface="Arial"/>
              </a:rPr>
              <a:t>: Ideeën om de dialoog in uw klas te bevorderen. Bevat verwijzingen naar ander onderzoek naar dialoog en links naar gerelateerde bronnen</a:t>
            </a:r>
          </a:p>
          <a:p>
            <a:pPr marL="332740">
              <a:lnSpc>
                <a:spcPct val="100000"/>
              </a:lnSpc>
            </a:pPr>
            <a:r>
              <a:rPr lang="nl-NL" sz="1600" b="1" kern="0" dirty="0">
                <a:latin typeface="Arial"/>
                <a:cs typeface="Arial"/>
              </a:rPr>
              <a:t>LEGE SJABLONEN</a:t>
            </a:r>
            <a:r>
              <a:rPr lang="nl-NL" sz="1600" kern="0" dirty="0">
                <a:latin typeface="Arial"/>
                <a:cs typeface="Arial"/>
              </a:rPr>
              <a:t>: Reflectieve </a:t>
            </a:r>
            <a:r>
              <a:rPr lang="nl-NL" sz="1600" kern="0" dirty="0" err="1">
                <a:latin typeface="Arial"/>
                <a:cs typeface="Arial"/>
              </a:rPr>
              <a:t>onderzoekscyclus</a:t>
            </a:r>
            <a:r>
              <a:rPr lang="nl-NL" sz="1600" kern="0" dirty="0">
                <a:latin typeface="Arial"/>
                <a:cs typeface="Arial"/>
              </a:rPr>
              <a:t>, observatiesjablonen, zelfreflectie, sjabloon voor </a:t>
            </a:r>
            <a:r>
              <a:rPr lang="nl-NL" sz="1600" kern="0" dirty="0" err="1">
                <a:latin typeface="Arial"/>
                <a:cs typeface="Arial"/>
              </a:rPr>
              <a:t>onderzoeksrapportage</a:t>
            </a:r>
            <a:r>
              <a:rPr lang="nl-NL" sz="1600" kern="0" dirty="0">
                <a:latin typeface="Arial"/>
                <a:cs typeface="Arial"/>
              </a:rPr>
              <a:t>.</a:t>
            </a:r>
          </a:p>
          <a:p>
            <a:pPr marL="332740">
              <a:lnSpc>
                <a:spcPct val="100000"/>
              </a:lnSpc>
            </a:pPr>
            <a:r>
              <a:rPr lang="nl-NL" sz="1600" kern="0" dirty="0">
                <a:latin typeface="Arial"/>
                <a:cs typeface="Arial"/>
              </a:rPr>
              <a:t>De volledige </a:t>
            </a:r>
            <a:r>
              <a:rPr lang="nl-NL" sz="1600" kern="0" dirty="0" err="1">
                <a:latin typeface="Arial"/>
                <a:cs typeface="Arial"/>
              </a:rPr>
              <a:t>toolkit</a:t>
            </a:r>
            <a:r>
              <a:rPr lang="nl-NL" sz="1600" kern="0" dirty="0">
                <a:latin typeface="Arial"/>
                <a:cs typeface="Arial"/>
              </a:rPr>
              <a:t> is online beschikbaar, inclusief afzonderlijk downloadbare sjablonen voor afdrukken of bewerken; Let op het pictogram.
</a:t>
            </a:r>
            <a:endParaRPr sz="1600" kern="0" dirty="0">
              <a:latin typeface="Arial"/>
              <a:cs typeface="Arial"/>
            </a:endParaRPr>
          </a:p>
        </p:txBody>
      </p:sp>
      <p:sp>
        <p:nvSpPr>
          <p:cNvPr id="3" name="object 3"/>
          <p:cNvSpPr/>
          <p:nvPr/>
        </p:nvSpPr>
        <p:spPr>
          <a:xfrm>
            <a:off x="3365500" y="6992859"/>
            <a:ext cx="190498" cy="190499"/>
          </a:xfrm>
          <a:prstGeom prst="rect">
            <a:avLst/>
          </a:prstGeom>
          <a:blipFill>
            <a:blip r:embed="rId4" cstate="print"/>
            <a:stretch>
              <a:fillRect/>
            </a:stretch>
          </a:blipFill>
        </p:spPr>
        <p:txBody>
          <a:bodyPr wrap="square" lIns="0" tIns="0" rIns="0" bIns="0" rtlCol="0"/>
          <a:lstStyle/>
          <a:p>
            <a:endParaRPr/>
          </a:p>
        </p:txBody>
      </p:sp>
      <p:sp>
        <p:nvSpPr>
          <p:cNvPr id="4" name="object 4"/>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5</a:t>
            </a:fld>
            <a:endParaRPr sz="1000">
              <a:latin typeface="Arial"/>
              <a:cs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65100" y="348673"/>
            <a:ext cx="2808606" cy="4347152"/>
          </a:xfrm>
          <a:prstGeom prst="rect">
            <a:avLst/>
          </a:prstGeom>
          <a:ln w="31733">
            <a:solidFill>
              <a:srgbClr val="2791A6"/>
            </a:solidFill>
          </a:ln>
        </p:spPr>
        <p:txBody>
          <a:bodyPr vert="horz" wrap="square" lIns="0" tIns="41275" rIns="0" bIns="0" rtlCol="0">
            <a:spAutoFit/>
          </a:bodyPr>
          <a:lstStyle/>
          <a:p>
            <a:pPr marL="81915" marR="276860">
              <a:lnSpc>
                <a:spcPct val="120000"/>
              </a:lnSpc>
              <a:spcBef>
                <a:spcPts val="325"/>
              </a:spcBef>
            </a:pPr>
            <a:r>
              <a:rPr lang="nl-NL" sz="1200" b="1" kern="0" dirty="0">
                <a:latin typeface="Arial"/>
                <a:cs typeface="Arial"/>
              </a:rPr>
              <a:t>Wanneer de verschillende coderings- en beoordelingssjablonen gebruiken
</a:t>
            </a:r>
            <a:r>
              <a:rPr lang="nl-NL" sz="1200" kern="0" dirty="0">
                <a:latin typeface="Arial Unicode MS"/>
                <a:cs typeface="Arial Unicode MS"/>
              </a:rPr>
              <a:t>Dit diagram laat zien wanneer bepaalde sjablonen die u op de volgende pagina's vindt, bijzonder nuttig zijn.
Sommige tools zijn meer geschikt voor lesgeven in de hele klas en andere voor groepswerk. Je kunt ook verschillende tools gebruiken, afhankelijk van of je je wilt concentreren op wendingen in dialoog of op bredere praktijken zoals participatie en klasculturen van dialoog.
Het bekijken van deze sjablonen kan u helpen om te beslissen hoe u uw aanvraag zult uitvoeren.</a:t>
            </a:r>
            <a:endParaRPr sz="1200" kern="0" dirty="0">
              <a:latin typeface="Arial Unicode MS"/>
              <a:cs typeface="Arial Unicode MS"/>
            </a:endParaRPr>
          </a:p>
        </p:txBody>
      </p:sp>
      <p:grpSp>
        <p:nvGrpSpPr>
          <p:cNvPr id="5" name="Gruppieren 3">
            <a:extLst>
              <a:ext uri="{FF2B5EF4-FFF2-40B4-BE49-F238E27FC236}">
                <a16:creationId xmlns:a16="http://schemas.microsoft.com/office/drawing/2014/main" id="{24E7D803-F1B3-084C-8C20-F37FEBEFA4CF}"/>
              </a:ext>
            </a:extLst>
          </p:cNvPr>
          <p:cNvGrpSpPr/>
          <p:nvPr/>
        </p:nvGrpSpPr>
        <p:grpSpPr>
          <a:xfrm>
            <a:off x="3088180" y="637541"/>
            <a:ext cx="7151488" cy="6618208"/>
            <a:chOff x="855126" y="-16106"/>
            <a:chExt cx="7663774" cy="6534780"/>
          </a:xfrm>
        </p:grpSpPr>
        <p:cxnSp>
          <p:nvCxnSpPr>
            <p:cNvPr id="6" name="Google Shape;534;g1ba22407d3d_0_207">
              <a:extLst>
                <a:ext uri="{FF2B5EF4-FFF2-40B4-BE49-F238E27FC236}">
                  <a16:creationId xmlns:a16="http://schemas.microsoft.com/office/drawing/2014/main" id="{D6F9B90F-0C56-2B45-BAA5-F6FECA770AFD}"/>
                </a:ext>
              </a:extLst>
            </p:cNvPr>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a:extLst>
                <a:ext uri="{FF2B5EF4-FFF2-40B4-BE49-F238E27FC236}">
                  <a16:creationId xmlns:a16="http://schemas.microsoft.com/office/drawing/2014/main" id="{82389F18-C3CD-4F42-8BC9-20016E0073A6}"/>
                </a:ext>
              </a:extLst>
            </p:cNvPr>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a:extLst>
                <a:ext uri="{FF2B5EF4-FFF2-40B4-BE49-F238E27FC236}">
                  <a16:creationId xmlns:a16="http://schemas.microsoft.com/office/drawing/2014/main" id="{2FABD148-6216-B046-AAA1-F2DD50397C08}"/>
                </a:ext>
              </a:extLst>
            </p:cNvPr>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a:extLst>
                <a:ext uri="{FF2B5EF4-FFF2-40B4-BE49-F238E27FC236}">
                  <a16:creationId xmlns:a16="http://schemas.microsoft.com/office/drawing/2014/main" id="{76E40385-F2A4-CE48-998F-3D3989DFF21F}"/>
                </a:ext>
              </a:extLst>
            </p:cNvPr>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a:extLst>
                <a:ext uri="{FF2B5EF4-FFF2-40B4-BE49-F238E27FC236}">
                  <a16:creationId xmlns:a16="http://schemas.microsoft.com/office/drawing/2014/main" id="{6C5D10BA-94B7-CF45-8976-834FF24778A3}"/>
                </a:ext>
              </a:extLst>
            </p:cNvPr>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a:extLst>
                  <a:ext uri="{FF2B5EF4-FFF2-40B4-BE49-F238E27FC236}">
                    <a16:creationId xmlns:a16="http://schemas.microsoft.com/office/drawing/2014/main" id="{55D7B6CB-EAAB-3C48-9693-E57D2F69038D}"/>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37" name="Abgerundetes Rechteck 4">
                <a:extLst>
                  <a:ext uri="{FF2B5EF4-FFF2-40B4-BE49-F238E27FC236}">
                    <a16:creationId xmlns:a16="http://schemas.microsoft.com/office/drawing/2014/main" id="{AF0EDD9F-694F-5E48-8903-08B0A9235946}"/>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nl-NL" sz="1053" b="1" dirty="0"/>
                  <a:t>2F) REGELS VOOR STUDENTENPARTICIPATIE EN GESPREKKEN</a:t>
                </a:r>
                <a:endParaRPr lang="en-GB" sz="1053" kern="1200" dirty="0"/>
              </a:p>
            </p:txBody>
          </p:sp>
        </p:grpSp>
        <p:grpSp>
          <p:nvGrpSpPr>
            <p:cNvPr id="11" name="Gruppieren 33">
              <a:extLst>
                <a:ext uri="{FF2B5EF4-FFF2-40B4-BE49-F238E27FC236}">
                  <a16:creationId xmlns:a16="http://schemas.microsoft.com/office/drawing/2014/main" id="{2F0B5153-19FD-6747-8399-8B89558D9C52}"/>
                </a:ext>
              </a:extLst>
            </p:cNvPr>
            <p:cNvGrpSpPr/>
            <p:nvPr/>
          </p:nvGrpSpPr>
          <p:grpSpPr>
            <a:xfrm>
              <a:off x="2702833" y="2147413"/>
              <a:ext cx="1415130" cy="777798"/>
              <a:chOff x="2546235" y="3891458"/>
              <a:chExt cx="2239619" cy="1043691"/>
            </a:xfrm>
            <a:solidFill>
              <a:schemeClr val="accent3">
                <a:lumMod val="20000"/>
                <a:lumOff val="80000"/>
              </a:schemeClr>
            </a:solidFill>
          </p:grpSpPr>
          <p:sp>
            <p:nvSpPr>
              <p:cNvPr id="34" name="Abgerundetes Rechteck 34">
                <a:extLst>
                  <a:ext uri="{FF2B5EF4-FFF2-40B4-BE49-F238E27FC236}">
                    <a16:creationId xmlns:a16="http://schemas.microsoft.com/office/drawing/2014/main" id="{40A03B04-1BAA-2240-9C44-4E496D757218}"/>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35" name="Abgerundetes Rechteck 4">
                <a:extLst>
                  <a:ext uri="{FF2B5EF4-FFF2-40B4-BE49-F238E27FC236}">
                    <a16:creationId xmlns:a16="http://schemas.microsoft.com/office/drawing/2014/main" id="{1EA6FCE7-27E6-914F-905A-2DFFD543F5B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2H) VRAGENLIJST DIALOGISCH ONDERWIJS</a:t>
                </a:r>
                <a:endParaRPr lang="en-GB" sz="1053" dirty="0"/>
              </a:p>
            </p:txBody>
          </p:sp>
        </p:grpSp>
        <p:grpSp>
          <p:nvGrpSpPr>
            <p:cNvPr id="12" name="Gruppieren 36">
              <a:extLst>
                <a:ext uri="{FF2B5EF4-FFF2-40B4-BE49-F238E27FC236}">
                  <a16:creationId xmlns:a16="http://schemas.microsoft.com/office/drawing/2014/main" id="{A797A027-AAD8-E146-A597-720574961AE3}"/>
                </a:ext>
              </a:extLst>
            </p:cNvPr>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a:extLst>
                  <a:ext uri="{FF2B5EF4-FFF2-40B4-BE49-F238E27FC236}">
                    <a16:creationId xmlns:a16="http://schemas.microsoft.com/office/drawing/2014/main" id="{FC87415D-9A2F-DA44-A248-718976A31110}"/>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33" name="Abgerundetes Rechteck 4">
                <a:extLst>
                  <a:ext uri="{FF2B5EF4-FFF2-40B4-BE49-F238E27FC236}">
                    <a16:creationId xmlns:a16="http://schemas.microsoft.com/office/drawing/2014/main" id="{E808CC51-E16B-4542-8724-6EDACA91A4A3}"/>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2G) ZELFBEOORDELING VAN STUDENTEN</a:t>
                </a:r>
                <a:endParaRPr lang="en-GB" sz="1053" dirty="0"/>
              </a:p>
            </p:txBody>
          </p:sp>
        </p:grpSp>
        <p:grpSp>
          <p:nvGrpSpPr>
            <p:cNvPr id="13" name="Gruppieren 39">
              <a:extLst>
                <a:ext uri="{FF2B5EF4-FFF2-40B4-BE49-F238E27FC236}">
                  <a16:creationId xmlns:a16="http://schemas.microsoft.com/office/drawing/2014/main" id="{428D65DC-C8F3-7C40-B10B-FDBD9DEBDFE9}"/>
                </a:ext>
              </a:extLst>
            </p:cNvPr>
            <p:cNvGrpSpPr/>
            <p:nvPr/>
          </p:nvGrpSpPr>
          <p:grpSpPr>
            <a:xfrm>
              <a:off x="4936255" y="3771650"/>
              <a:ext cx="1415130" cy="777798"/>
              <a:chOff x="2546235" y="3891458"/>
              <a:chExt cx="2239619" cy="1043691"/>
            </a:xfrm>
            <a:solidFill>
              <a:schemeClr val="accent3">
                <a:lumMod val="20000"/>
                <a:lumOff val="80000"/>
              </a:schemeClr>
            </a:solidFill>
          </p:grpSpPr>
          <p:sp>
            <p:nvSpPr>
              <p:cNvPr id="30" name="Abgerundetes Rechteck 40">
                <a:extLst>
                  <a:ext uri="{FF2B5EF4-FFF2-40B4-BE49-F238E27FC236}">
                    <a16:creationId xmlns:a16="http://schemas.microsoft.com/office/drawing/2014/main" id="{2CBE73C2-7FE7-D841-B39C-4173290CF613}"/>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31" name="Abgerundetes Rechteck 4">
                <a:extLst>
                  <a:ext uri="{FF2B5EF4-FFF2-40B4-BE49-F238E27FC236}">
                    <a16:creationId xmlns:a16="http://schemas.microsoft.com/office/drawing/2014/main" id="{15D72767-4DA6-B54E-A8BE-98B5CE3AAB07}"/>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2B) TIJDBEMONSTERINGSCODERING VOOR GROEPSWERK</a:t>
                </a:r>
                <a:endParaRPr lang="en-GB" sz="1053" dirty="0"/>
              </a:p>
            </p:txBody>
          </p:sp>
        </p:grpSp>
        <p:grpSp>
          <p:nvGrpSpPr>
            <p:cNvPr id="14" name="Gruppieren 42">
              <a:extLst>
                <a:ext uri="{FF2B5EF4-FFF2-40B4-BE49-F238E27FC236}">
                  <a16:creationId xmlns:a16="http://schemas.microsoft.com/office/drawing/2014/main" id="{E439E7E7-7A87-FB42-BB12-6047B93E6221}"/>
                </a:ext>
              </a:extLst>
            </p:cNvPr>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a:extLst>
                  <a:ext uri="{FF2B5EF4-FFF2-40B4-BE49-F238E27FC236}">
                    <a16:creationId xmlns:a16="http://schemas.microsoft.com/office/drawing/2014/main" id="{4925ADCF-9841-1141-91F4-321EA5F60D41}"/>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29" name="Abgerundetes Rechteck 4">
                <a:extLst>
                  <a:ext uri="{FF2B5EF4-FFF2-40B4-BE49-F238E27FC236}">
                    <a16:creationId xmlns:a16="http://schemas.microsoft.com/office/drawing/2014/main" id="{CE9A4588-434F-6844-B810-DFDB3E0BFE4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nl-NL" sz="1053" b="1" dirty="0"/>
                  <a:t>2C) CHECKLIST VOOR INDIVIDUELE STUDENTEN</a:t>
                </a:r>
                <a:endParaRPr lang="en-GB" sz="1053" dirty="0"/>
              </a:p>
            </p:txBody>
          </p:sp>
        </p:grpSp>
        <p:grpSp>
          <p:nvGrpSpPr>
            <p:cNvPr id="15" name="Gruppieren 45">
              <a:extLst>
                <a:ext uri="{FF2B5EF4-FFF2-40B4-BE49-F238E27FC236}">
                  <a16:creationId xmlns:a16="http://schemas.microsoft.com/office/drawing/2014/main" id="{00A1E67A-25AA-9A47-8FDC-57B8E8C47F07}"/>
                </a:ext>
              </a:extLst>
            </p:cNvPr>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a:extLst>
                  <a:ext uri="{FF2B5EF4-FFF2-40B4-BE49-F238E27FC236}">
                    <a16:creationId xmlns:a16="http://schemas.microsoft.com/office/drawing/2014/main" id="{13C544AE-E196-1B42-A61E-DE33630BF0B3}"/>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27" name="Abgerundetes Rechteck 4">
                <a:extLst>
                  <a:ext uri="{FF2B5EF4-FFF2-40B4-BE49-F238E27FC236}">
                    <a16:creationId xmlns:a16="http://schemas.microsoft.com/office/drawing/2014/main" id="{093393CE-6857-004A-82CE-28B94A989020}"/>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n-GB" sz="1053" b="1" dirty="0"/>
                  <a:t>2D) KWALITEITSBEOORDELING GROEPSWERK</a:t>
                </a:r>
                <a:endParaRPr lang="en-GB" sz="1053" dirty="0"/>
              </a:p>
            </p:txBody>
          </p:sp>
        </p:grpSp>
        <p:grpSp>
          <p:nvGrpSpPr>
            <p:cNvPr id="16" name="Gruppieren 48">
              <a:extLst>
                <a:ext uri="{FF2B5EF4-FFF2-40B4-BE49-F238E27FC236}">
                  <a16:creationId xmlns:a16="http://schemas.microsoft.com/office/drawing/2014/main" id="{3D4C87BA-608D-2146-8149-28AFD5F128F4}"/>
                </a:ext>
              </a:extLst>
            </p:cNvPr>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a:extLst>
                  <a:ext uri="{FF2B5EF4-FFF2-40B4-BE49-F238E27FC236}">
                    <a16:creationId xmlns:a16="http://schemas.microsoft.com/office/drawing/2014/main" id="{1C708F2A-1638-564E-B786-75E8268CD37B}"/>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25" name="Abgerundetes Rechteck 4">
                <a:extLst>
                  <a:ext uri="{FF2B5EF4-FFF2-40B4-BE49-F238E27FC236}">
                    <a16:creationId xmlns:a16="http://schemas.microsoft.com/office/drawing/2014/main" id="{5CB881C2-758B-9445-9379-1E2B07936CD1}"/>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es-ES" sz="1053" b="1" dirty="0"/>
                  <a:t>2A) CODEREN VAN AUDIO/VIDEO-TRANSCRIPTIE</a:t>
                </a:r>
                <a:endParaRPr lang="en-GB" sz="1053" dirty="0"/>
              </a:p>
            </p:txBody>
          </p:sp>
        </p:grpSp>
        <p:grpSp>
          <p:nvGrpSpPr>
            <p:cNvPr id="17" name="Gruppieren 51">
              <a:extLst>
                <a:ext uri="{FF2B5EF4-FFF2-40B4-BE49-F238E27FC236}">
                  <a16:creationId xmlns:a16="http://schemas.microsoft.com/office/drawing/2014/main" id="{173F5F61-8C24-CA4D-930F-FFC3A2328166}"/>
                </a:ext>
              </a:extLst>
            </p:cNvPr>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a:extLst>
                  <a:ext uri="{FF2B5EF4-FFF2-40B4-BE49-F238E27FC236}">
                    <a16:creationId xmlns:a16="http://schemas.microsoft.com/office/drawing/2014/main" id="{96015FB3-1333-3442-9154-9E3D7932123C}"/>
                  </a:ext>
                </a:extLst>
              </p:cNvPr>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nl-NL"/>
              </a:p>
            </p:txBody>
          </p:sp>
          <p:sp>
            <p:nvSpPr>
              <p:cNvPr id="23" name="Abgerundetes Rechteck 4">
                <a:extLst>
                  <a:ext uri="{FF2B5EF4-FFF2-40B4-BE49-F238E27FC236}">
                    <a16:creationId xmlns:a16="http://schemas.microsoft.com/office/drawing/2014/main" id="{E308081A-E2D9-3A4B-BDFA-92421101B1DB}"/>
                  </a:ext>
                </a:extLst>
              </p:cNvPr>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794">
                  <a:lnSpc>
                    <a:spcPct val="90000"/>
                  </a:lnSpc>
                  <a:spcBef>
                    <a:spcPct val="0"/>
                  </a:spcBef>
                </a:pPr>
                <a:r>
                  <a:rPr lang="nl-NL" sz="1053" b="1" dirty="0"/>
                  <a:t>2E) OVERZICHT VAN DEELNAME AAN DE HELE KLAS</a:t>
                </a:r>
                <a:endParaRPr lang="en-GB" sz="1053" dirty="0"/>
              </a:p>
            </p:txBody>
          </p:sp>
        </p:grpSp>
        <p:sp>
          <p:nvSpPr>
            <p:cNvPr id="18" name="Ellipse 2">
              <a:extLst>
                <a:ext uri="{FF2B5EF4-FFF2-40B4-BE49-F238E27FC236}">
                  <a16:creationId xmlns:a16="http://schemas.microsoft.com/office/drawing/2014/main" id="{DE07A8C8-D41A-5A4F-8259-D02A1DEEF7B9}"/>
                </a:ext>
              </a:extLst>
            </p:cNvPr>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BREDERE DIALOGISCHE PRAKTIJKEN</a:t>
              </a:r>
            </a:p>
          </p:txBody>
        </p:sp>
        <p:sp>
          <p:nvSpPr>
            <p:cNvPr id="19" name="Ellipse 67">
              <a:extLst>
                <a:ext uri="{FF2B5EF4-FFF2-40B4-BE49-F238E27FC236}">
                  <a16:creationId xmlns:a16="http://schemas.microsoft.com/office/drawing/2014/main" id="{051B4CFD-FAD3-D243-9E62-451F279DF239}"/>
                </a:ext>
              </a:extLst>
            </p:cNvPr>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DIALOOG BEURTELINGS</a:t>
              </a:r>
            </a:p>
          </p:txBody>
        </p:sp>
        <p:sp>
          <p:nvSpPr>
            <p:cNvPr id="20" name="Ellipse 68">
              <a:extLst>
                <a:ext uri="{FF2B5EF4-FFF2-40B4-BE49-F238E27FC236}">
                  <a16:creationId xmlns:a16="http://schemas.microsoft.com/office/drawing/2014/main" id="{CF9DDE65-A585-414D-98A0-CC2F01C4463F}"/>
                </a:ext>
              </a:extLst>
            </p:cNvPr>
            <p:cNvSpPr/>
            <p:nvPr/>
          </p:nvSpPr>
          <p:spPr>
            <a:xfrm>
              <a:off x="3933429" y="-16106"/>
              <a:ext cx="164316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140" b="1" dirty="0">
                  <a:solidFill>
                    <a:schemeClr val="bg1"/>
                  </a:solidFill>
                  <a:cs typeface="Arial" panose="020B0604020202020204" pitchFamily="34" charset="0"/>
                </a:rPr>
                <a:t>KLASSIKAAL LESGEVEN</a:t>
              </a:r>
            </a:p>
          </p:txBody>
        </p:sp>
        <p:sp>
          <p:nvSpPr>
            <p:cNvPr id="21" name="Ellipse 69">
              <a:extLst>
                <a:ext uri="{FF2B5EF4-FFF2-40B4-BE49-F238E27FC236}">
                  <a16:creationId xmlns:a16="http://schemas.microsoft.com/office/drawing/2014/main" id="{D80AB3A1-588B-5F40-8F82-35EE13FFFC4F}"/>
                </a:ext>
              </a:extLst>
            </p:cNvPr>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prstTxWarp prst="textNoShape">
                <a:avLst/>
              </a:prstTxWarp>
              <a:noAutofit/>
            </a:bodyPr>
            <a:lstStyle/>
            <a:p>
              <a:pPr algn="ctr"/>
              <a:r>
                <a:rPr lang="de-DE" sz="1053" b="1" dirty="0">
                  <a:solidFill>
                    <a:schemeClr val="bg1"/>
                  </a:solidFill>
                  <a:cs typeface="Arial" panose="020B0604020202020204" pitchFamily="34" charset="0"/>
                </a:rPr>
                <a:t>GROEPSWERK</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79038090"/>
              </p:ext>
            </p:extLst>
          </p:nvPr>
        </p:nvGraphicFramePr>
        <p:xfrm>
          <a:off x="5068704" y="1597032"/>
          <a:ext cx="5205981" cy="3517645"/>
        </p:xfrm>
        <a:graphic>
          <a:graphicData uri="http://schemas.openxmlformats.org/drawingml/2006/table">
            <a:tbl>
              <a:tblPr firstRow="1" bandRow="1">
                <a:tableStyleId>{2D5ABB26-0587-4C30-8999-92F81FD0307C}</a:tableStyleId>
              </a:tblPr>
              <a:tblGrid>
                <a:gridCol w="591312">
                  <a:extLst>
                    <a:ext uri="{9D8B030D-6E8A-4147-A177-3AD203B41FA5}">
                      <a16:colId xmlns:a16="http://schemas.microsoft.com/office/drawing/2014/main" val="20000"/>
                    </a:ext>
                  </a:extLst>
                </a:gridCol>
                <a:gridCol w="1058284">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889385">
                  <a:extLst>
                    <a:ext uri="{9D8B030D-6E8A-4147-A177-3AD203B41FA5}">
                      <a16:colId xmlns:a16="http://schemas.microsoft.com/office/drawing/2014/main" val="20003"/>
                    </a:ext>
                  </a:extLst>
                </a:gridCol>
              </a:tblGrid>
              <a:tr h="554735">
                <a:tc>
                  <a:txBody>
                    <a:bodyPr/>
                    <a:lstStyle/>
                    <a:p>
                      <a:pPr>
                        <a:lnSpc>
                          <a:spcPct val="100000"/>
                        </a:lnSpc>
                        <a:spcBef>
                          <a:spcPts val="50"/>
                        </a:spcBef>
                      </a:pPr>
                      <a:endParaRPr sz="1200" spc="0" baseline="0" dirty="0">
                        <a:latin typeface="Times New Roman"/>
                        <a:cs typeface="Times New Roman"/>
                      </a:endParaRPr>
                    </a:p>
                    <a:p>
                      <a:pPr marL="83820">
                        <a:lnSpc>
                          <a:spcPct val="100000"/>
                        </a:lnSpc>
                      </a:pPr>
                      <a:r>
                        <a:rPr lang="nl-NL" sz="1200" b="1" spc="0" baseline="0" dirty="0">
                          <a:latin typeface="Arial"/>
                          <a:cs typeface="Arial"/>
                        </a:rPr>
                        <a:t>Lijn nr.
</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4">
                        <a:lnSpc>
                          <a:spcPct val="100000"/>
                        </a:lnSpc>
                      </a:pPr>
                      <a:endParaRPr lang="en-GB" sz="1200" b="0" spc="0" baseline="0" dirty="0">
                        <a:latin typeface="Times New Roman"/>
                        <a:cs typeface="Times New Roman"/>
                      </a:endParaRPr>
                    </a:p>
                    <a:p>
                      <a:pPr marL="273050" indent="-41275">
                        <a:lnSpc>
                          <a:spcPct val="100000"/>
                        </a:lnSpc>
                        <a:tabLst/>
                      </a:pPr>
                      <a:r>
                        <a:rPr lang="nl-NL" sz="1200" b="1" spc="0" baseline="0" dirty="0">
                          <a:latin typeface="Arial"/>
                          <a:cs typeface="Arial"/>
                        </a:rPr>
                        <a:t>Spreker
</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200" spc="0" baseline="0" dirty="0">
                        <a:latin typeface="Times New Roman"/>
                        <a:cs typeface="Times New Roman"/>
                      </a:endParaRPr>
                    </a:p>
                    <a:p>
                      <a:pPr algn="ctr">
                        <a:lnSpc>
                          <a:spcPct val="100000"/>
                        </a:lnSpc>
                      </a:pPr>
                      <a:r>
                        <a:rPr lang="nl-NL" sz="1200" b="1" spc="0" baseline="0" dirty="0">
                          <a:latin typeface="Arial"/>
                          <a:cs typeface="Arial"/>
                        </a:rPr>
                        <a:t>Beurt</a:t>
                      </a:r>
                      <a:endParaRPr sz="1200" spc="0" baseline="0" dirty="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29">
                        <a:lnSpc>
                          <a:spcPct val="100000"/>
                        </a:lnSpc>
                      </a:pPr>
                      <a:endParaRPr lang="en-GB" sz="1200" b="0" spc="0" baseline="0" dirty="0">
                        <a:latin typeface="Times New Roman"/>
                        <a:cs typeface="Times New Roman"/>
                      </a:endParaRPr>
                    </a:p>
                    <a:p>
                      <a:pPr marL="226695">
                        <a:lnSpc>
                          <a:spcPct val="100000"/>
                        </a:lnSpc>
                      </a:pPr>
                      <a:r>
                        <a:rPr sz="1200" b="1" spc="0" baseline="0" dirty="0">
                          <a:latin typeface="Arial"/>
                          <a:cs typeface="Arial"/>
                        </a:rPr>
                        <a:t>Code</a:t>
                      </a:r>
                      <a:r>
                        <a:rPr lang="en-GB" sz="1200" b="1" spc="0" baseline="0" dirty="0">
                          <a:latin typeface="Arial"/>
                          <a:cs typeface="Arial"/>
                        </a:rPr>
                        <a:t>(s)</a:t>
                      </a:r>
                      <a:endParaRPr sz="1200" spc="0" baseline="0">
                        <a:latin typeface="Arial"/>
                        <a:cs typeface="Arial"/>
                      </a:endParaRP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356869" y="637541"/>
            <a:ext cx="4473575" cy="5656933"/>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sz="1400" b="1" kern="0" dirty="0">
                <a:latin typeface="Arial"/>
                <a:cs typeface="Arial"/>
              </a:rPr>
              <a:t>2A: </a:t>
            </a:r>
            <a:r>
              <a:rPr lang="nl-NL" sz="1400" b="1" kern="0" dirty="0">
                <a:latin typeface="Arial"/>
                <a:cs typeface="Arial"/>
              </a:rPr>
              <a:t>Sjabloon voor het coderen van een audio-/videotranscriptie
</a:t>
            </a:r>
            <a:r>
              <a:rPr lang="nl-NL" sz="1200" kern="0" dirty="0">
                <a:latin typeface="Arial Unicode MS"/>
                <a:cs typeface="Arial Unicode MS"/>
              </a:rPr>
              <a:t>U kunt deze sjabloon gebruiken om T-SEDA-codes toe te passen op de beurten van individuele sprekers.
</a:t>
            </a:r>
            <a:r>
              <a:rPr lang="nl-NL" sz="1200" b="1" kern="0" dirty="0">
                <a:latin typeface="Arial"/>
                <a:cs typeface="Arial"/>
              </a:rPr>
              <a:t>Toelichtingen:</a:t>
            </a:r>
          </a:p>
          <a:p>
            <a:pPr marL="252730" indent="-171450">
              <a:lnSpc>
                <a:spcPct val="100000"/>
              </a:lnSpc>
              <a:spcBef>
                <a:spcPts val="605"/>
              </a:spcBef>
              <a:buFont typeface="Arial" panose="020B0604020202020204" pitchFamily="34" charset="0"/>
              <a:buChar char="•"/>
            </a:pPr>
            <a:r>
              <a:rPr lang="nl-NL" sz="1200" kern="0" dirty="0">
                <a:latin typeface="Arial Unicode MS"/>
                <a:cs typeface="Arial Unicode MS"/>
              </a:rPr>
              <a:t>Maak uw transcript in een tabel als deze en voeg zoveel rijen toe als u nodig hebt
Door de termen te nummeren, zijn ze gemakkelijk herkenbaar
U kunt een of twee codes kiezen om naar te zoeken of veel categorieën gebruiken, afhankelijk van wat de focus van uw vraag is
Sommige beurten kunnen ongecodeerd blijven omdat geen van de categorieën van toepassing is
Als alternatief kunnen de beurten van sommige sprekers meer dan één code hebben toegepast
U kunt ook een commentaarcategorie aan elke rij toevoegen om uw gedachten vast te leggen over hoe de dialoog zich ontvouwt</a:t>
            </a:r>
          </a:p>
          <a:p>
            <a:pPr marL="81280">
              <a:lnSpc>
                <a:spcPct val="100000"/>
              </a:lnSpc>
              <a:spcBef>
                <a:spcPts val="605"/>
              </a:spcBef>
            </a:pPr>
            <a:endParaRPr sz="1150" kern="0" dirty="0">
              <a:latin typeface="Times New Roman"/>
              <a:cs typeface="Times New Roman"/>
            </a:endParaRPr>
          </a:p>
          <a:p>
            <a:pPr marL="80645" marR="177800" indent="378460">
              <a:lnSpc>
                <a:spcPct val="101699"/>
              </a:lnSpc>
              <a:spcBef>
                <a:spcPts val="5"/>
              </a:spcBef>
            </a:pPr>
            <a:r>
              <a:rPr lang="nl-NL" sz="1200" b="1" kern="0" dirty="0">
                <a:latin typeface="Arial"/>
                <a:cs typeface="Arial"/>
              </a:rPr>
              <a:t>Een downloadbare transcriptcoderingssjabloon </a:t>
            </a:r>
            <a:r>
              <a:rPr lang="nl-NL" sz="1200" kern="0" dirty="0">
                <a:latin typeface="Arial Unicode MS"/>
                <a:cs typeface="Arial Unicode MS"/>
              </a:rPr>
              <a:t>is beschikbaar op onze </a:t>
            </a:r>
            <a:r>
              <a:rPr lang="nl-NL" sz="1200" kern="0" dirty="0">
                <a:latin typeface="Arial Unicode MS"/>
                <a:cs typeface="Arial Unicode MS"/>
                <a:hlinkClick r:id="rId2"/>
              </a:rPr>
              <a:t>website</a:t>
            </a:r>
            <a:r>
              <a:rPr lang="nl-NL" sz="1200" kern="0" dirty="0">
                <a:latin typeface="Arial Unicode MS"/>
                <a:cs typeface="Arial Unicode MS"/>
              </a:rPr>
              <a:t> en de transcriptie uitleg is in de Extra bronnen</a:t>
            </a:r>
            <a:endParaRPr sz="1200" kern="0" dirty="0">
              <a:latin typeface="Arial"/>
              <a:cs typeface="Arial"/>
            </a:endParaRPr>
          </a:p>
          <a:p>
            <a:pPr>
              <a:lnSpc>
                <a:spcPct val="100000"/>
              </a:lnSpc>
              <a:spcBef>
                <a:spcPts val="50"/>
              </a:spcBef>
            </a:pPr>
            <a:endParaRPr sz="1250" kern="0" dirty="0">
              <a:latin typeface="Times New Roman"/>
              <a:cs typeface="Times New Roman"/>
            </a:endParaRPr>
          </a:p>
          <a:p>
            <a:pPr marL="80645">
              <a:lnSpc>
                <a:spcPct val="100000"/>
              </a:lnSpc>
            </a:pPr>
            <a:r>
              <a:rPr lang="nl-NL" sz="1200" kern="0" dirty="0">
                <a:latin typeface="Arial Unicode MS"/>
                <a:cs typeface="Arial Unicode MS"/>
              </a:rPr>
              <a:t>Op de volgende pagina ziet u een voorbeeld van een voltooide sjabloon
</a:t>
            </a:r>
            <a:endParaRPr sz="1200" kern="0" dirty="0">
              <a:latin typeface="Arial Unicode MS"/>
              <a:cs typeface="Arial Unicode MS"/>
            </a:endParaRPr>
          </a:p>
        </p:txBody>
      </p:sp>
      <p:sp>
        <p:nvSpPr>
          <p:cNvPr id="4" name="object 4"/>
          <p:cNvSpPr/>
          <p:nvPr/>
        </p:nvSpPr>
        <p:spPr>
          <a:xfrm>
            <a:off x="469900" y="4844422"/>
            <a:ext cx="232403" cy="232403"/>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29284" y="845819"/>
            <a:ext cx="3041016" cy="3339119"/>
          </a:xfrm>
          <a:prstGeom prst="rect">
            <a:avLst/>
          </a:prstGeom>
          <a:ln w="31733">
            <a:solidFill>
              <a:srgbClr val="2791A6"/>
            </a:solidFill>
          </a:ln>
        </p:spPr>
        <p:txBody>
          <a:bodyPr vert="horz" wrap="square" lIns="0" tIns="38735" rIns="0" bIns="0" rtlCol="0">
            <a:spAutoFit/>
          </a:bodyPr>
          <a:lstStyle/>
          <a:p>
            <a:pPr marL="83185" marR="572770">
              <a:lnSpc>
                <a:spcPct val="120800"/>
              </a:lnSpc>
              <a:spcBef>
                <a:spcPts val="305"/>
              </a:spcBef>
            </a:pPr>
            <a:r>
              <a:rPr lang="nl-NL" sz="1200" b="1" kern="0" dirty="0">
                <a:latin typeface="Arial Unicode MS"/>
                <a:cs typeface="Arial Unicode MS"/>
              </a:rPr>
              <a:t>Hier is een voorbeeld van een gedeelte van het voltooide transcript van </a:t>
            </a:r>
            <a:r>
              <a:rPr lang="nl-NL" sz="1200" b="1" kern="0" dirty="0" err="1">
                <a:latin typeface="Arial Unicode MS"/>
                <a:cs typeface="Arial Unicode MS"/>
              </a:rPr>
              <a:t>Lucy's</a:t>
            </a:r>
            <a:r>
              <a:rPr lang="nl-NL" sz="1200" b="1" kern="0" dirty="0">
                <a:latin typeface="Arial Unicode MS"/>
                <a:cs typeface="Arial Unicode MS"/>
              </a:rPr>
              <a:t> onderzoek op een basisschool.
</a:t>
            </a:r>
            <a:r>
              <a:rPr lang="nl-NL" sz="1200" kern="0" dirty="0">
                <a:latin typeface="Arial Unicode MS"/>
                <a:cs typeface="Arial Unicode MS"/>
              </a:rPr>
              <a:t>Zoals je kunt zien, heeft ze besloten om zich te concentreren op drie codes: Bouwen op (B), Uitdagen (U) en Nodig uit om voort te bouwen op ideeën (NUV).</a:t>
            </a:r>
            <a:endParaRPr sz="1200" kern="0" dirty="0">
              <a:latin typeface="Arial Unicode MS"/>
              <a:cs typeface="Arial Unicode MS"/>
            </a:endParaRPr>
          </a:p>
          <a:p>
            <a:pPr marL="83185" marR="188595">
              <a:lnSpc>
                <a:spcPct val="120800"/>
              </a:lnSpc>
              <a:spcBef>
                <a:spcPts val="610"/>
              </a:spcBef>
            </a:pPr>
            <a:r>
              <a:rPr lang="nl-NL" sz="1200" kern="0" dirty="0">
                <a:latin typeface="Arial Unicode MS"/>
                <a:cs typeface="Arial Unicode MS"/>
              </a:rPr>
              <a:t>Ze heeft ook een commentaarsectie toegevoegd om eventuele aandachtspunten tijdens de dialoog op te nemen.
</a:t>
            </a:r>
            <a:endParaRPr sz="1200" kern="0" dirty="0">
              <a:latin typeface="Arial Unicode MS"/>
              <a:cs typeface="Arial Unicode MS"/>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42</a:t>
            </a:r>
          </a:p>
        </p:txBody>
      </p:sp>
      <p:graphicFrame>
        <p:nvGraphicFramePr>
          <p:cNvPr id="5" name="Table 4">
            <a:extLst>
              <a:ext uri="{FF2B5EF4-FFF2-40B4-BE49-F238E27FC236}">
                <a16:creationId xmlns:a16="http://schemas.microsoft.com/office/drawing/2014/main" id="{77C9A20C-E2C9-1646-80BC-061309315C24}"/>
              </a:ext>
            </a:extLst>
          </p:cNvPr>
          <p:cNvGraphicFramePr>
            <a:graphicFrameLocks noGrp="1"/>
          </p:cNvGraphicFramePr>
          <p:nvPr>
            <p:extLst>
              <p:ext uri="{D42A27DB-BD31-4B8C-83A1-F6EECF244321}">
                <p14:modId xmlns:p14="http://schemas.microsoft.com/office/powerpoint/2010/main" val="76059166"/>
              </p:ext>
            </p:extLst>
          </p:nvPr>
        </p:nvGraphicFramePr>
        <p:xfrm>
          <a:off x="4127501" y="428625"/>
          <a:ext cx="5791201" cy="6602542"/>
        </p:xfrm>
        <a:graphic>
          <a:graphicData uri="http://schemas.openxmlformats.org/drawingml/2006/table">
            <a:tbl>
              <a:tblPr firstRow="1" firstCol="1" lastRow="1" lastCol="1" bandRow="1" bandCol="1">
                <a:tableStyleId>{5940675A-B579-460E-94D1-54222C63F5DA}</a:tableStyleId>
              </a:tblPr>
              <a:tblGrid>
                <a:gridCol w="385089">
                  <a:extLst>
                    <a:ext uri="{9D8B030D-6E8A-4147-A177-3AD203B41FA5}">
                      <a16:colId xmlns:a16="http://schemas.microsoft.com/office/drawing/2014/main" val="359646168"/>
                    </a:ext>
                  </a:extLst>
                </a:gridCol>
                <a:gridCol w="674836">
                  <a:extLst>
                    <a:ext uri="{9D8B030D-6E8A-4147-A177-3AD203B41FA5}">
                      <a16:colId xmlns:a16="http://schemas.microsoft.com/office/drawing/2014/main" val="3268441418"/>
                    </a:ext>
                  </a:extLst>
                </a:gridCol>
                <a:gridCol w="2277105">
                  <a:extLst>
                    <a:ext uri="{9D8B030D-6E8A-4147-A177-3AD203B41FA5}">
                      <a16:colId xmlns:a16="http://schemas.microsoft.com/office/drawing/2014/main" val="1557554163"/>
                    </a:ext>
                  </a:extLst>
                </a:gridCol>
                <a:gridCol w="355373">
                  <a:extLst>
                    <a:ext uri="{9D8B030D-6E8A-4147-A177-3AD203B41FA5}">
                      <a16:colId xmlns:a16="http://schemas.microsoft.com/office/drawing/2014/main" val="695939355"/>
                    </a:ext>
                  </a:extLst>
                </a:gridCol>
                <a:gridCol w="399948">
                  <a:extLst>
                    <a:ext uri="{9D8B030D-6E8A-4147-A177-3AD203B41FA5}">
                      <a16:colId xmlns:a16="http://schemas.microsoft.com/office/drawing/2014/main" val="1526834197"/>
                    </a:ext>
                  </a:extLst>
                </a:gridCol>
                <a:gridCol w="370230">
                  <a:extLst>
                    <a:ext uri="{9D8B030D-6E8A-4147-A177-3AD203B41FA5}">
                      <a16:colId xmlns:a16="http://schemas.microsoft.com/office/drawing/2014/main" val="3773953428"/>
                    </a:ext>
                  </a:extLst>
                </a:gridCol>
                <a:gridCol w="1328620">
                  <a:extLst>
                    <a:ext uri="{9D8B030D-6E8A-4147-A177-3AD203B41FA5}">
                      <a16:colId xmlns:a16="http://schemas.microsoft.com/office/drawing/2014/main" val="4021447565"/>
                    </a:ext>
                  </a:extLst>
                </a:gridCol>
              </a:tblGrid>
              <a:tr h="258198">
                <a:tc>
                  <a:txBody>
                    <a:bodyPr/>
                    <a:lstStyle/>
                    <a:p>
                      <a:pPr marL="65405" algn="ctr">
                        <a:spcBef>
                          <a:spcPts val="20"/>
                        </a:spcBef>
                      </a:pPr>
                      <a:r>
                        <a:rPr lang="en-US" sz="1000" b="1" dirty="0" err="1">
                          <a:effectLst/>
                        </a:rPr>
                        <a:t>Beurt</a:t>
                      </a:r>
                      <a:r>
                        <a:rPr lang="en-US" sz="1000" b="1" dirty="0">
                          <a:effectLst/>
                        </a:rPr>
                        <a:t> Nº</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err="1">
                          <a:effectLst/>
                        </a:rPr>
                        <a:t>Spreker</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err="1">
                          <a:effectLst/>
                        </a:rPr>
                        <a:t>Getranscribeerde</a:t>
                      </a:r>
                      <a:r>
                        <a:rPr lang="en-US" sz="1000" b="1" dirty="0">
                          <a:effectLst/>
                        </a:rPr>
                        <a:t> </a:t>
                      </a:r>
                      <a:r>
                        <a:rPr lang="en-US" sz="1000" b="1" dirty="0" err="1">
                          <a:effectLst/>
                        </a:rPr>
                        <a:t>dialoog</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rPr>
                        <a:t>B</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latin typeface="+mn-lt"/>
                          <a:ea typeface="Arial" panose="020B0604020202020204" pitchFamily="34" charset="0"/>
                          <a:cs typeface="Times New Roman" panose="02020603050405020304" pitchFamily="18" charset="0"/>
                        </a:rPr>
                        <a:t>U</a:t>
                      </a:r>
                      <a:endParaRPr lang="en-GB" sz="1000" b="1" dirty="0">
                        <a:effectLst/>
                        <a:latin typeface="+mn-lt"/>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latin typeface="+mn-lt"/>
                          <a:ea typeface="Arial" panose="020B0604020202020204" pitchFamily="34" charset="0"/>
                          <a:cs typeface="Times New Roman" panose="02020603050405020304" pitchFamily="18" charset="0"/>
                        </a:rPr>
                        <a:t>NUV</a:t>
                      </a:r>
                      <a:endParaRPr lang="en-GB" sz="1000" b="1" dirty="0">
                        <a:effectLst/>
                        <a:latin typeface="+mn-lt"/>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err="1">
                          <a:effectLst/>
                        </a:rPr>
                        <a:t>Opmerkingen</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21712681"/>
                  </a:ext>
                </a:extLst>
              </a:tr>
              <a:tr h="254626">
                <a:tc>
                  <a:txBody>
                    <a:bodyPr/>
                    <a:lstStyle/>
                    <a:p>
                      <a:pPr marL="65405">
                        <a:spcBef>
                          <a:spcPts val="20"/>
                        </a:spcBef>
                      </a:pPr>
                      <a:r>
                        <a:rPr lang="en-US" sz="1000">
                          <a:effectLst/>
                        </a:rPr>
                        <a:t>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89230">
                        <a:lnSpc>
                          <a:spcPct val="105000"/>
                        </a:lnSpc>
                        <a:spcBef>
                          <a:spcPts val="20"/>
                        </a:spcBef>
                      </a:pPr>
                      <a:r>
                        <a:rPr lang="nl-NL" sz="1000" spc="10" dirty="0">
                          <a:effectLst/>
                        </a:rPr>
                        <a:t>Is het oké om dieren in een dierentuin te houden? Bespreek met je partner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0334123"/>
                  </a:ext>
                </a:extLst>
              </a:tr>
              <a:tr h="171451">
                <a:tc>
                  <a:txBody>
                    <a:bodyPr/>
                    <a:lstStyle/>
                    <a:p>
                      <a:pPr marL="65405">
                        <a:spcBef>
                          <a:spcPts val="20"/>
                        </a:spcBef>
                      </a:pPr>
                      <a:r>
                        <a:rPr lang="en-US" sz="1000">
                          <a:effectLst/>
                        </a:rPr>
                        <a:t>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nl-NL" sz="1000" spc="10" dirty="0">
                          <a:effectLst/>
                        </a:rPr>
                        <a:t>Ik ga nee doen, in het midden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390124129"/>
                  </a:ext>
                </a:extLst>
              </a:tr>
              <a:tr h="171451">
                <a:tc>
                  <a:txBody>
                    <a:bodyPr/>
                    <a:lstStyle/>
                    <a:p>
                      <a:pPr marL="65405">
                        <a:spcBef>
                          <a:spcPts val="20"/>
                        </a:spcBef>
                      </a:pPr>
                      <a:r>
                        <a:rPr lang="en-US" sz="1000">
                          <a:effectLst/>
                        </a:rPr>
                        <a:t>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29</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midden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090368262"/>
                  </a:ext>
                </a:extLst>
              </a:tr>
              <a:tr h="171451">
                <a:tc>
                  <a:txBody>
                    <a:bodyPr/>
                    <a:lstStyle/>
                    <a:p>
                      <a:pPr marL="65405">
                        <a:spcBef>
                          <a:spcPts val="20"/>
                        </a:spcBef>
                      </a:pPr>
                      <a:r>
                        <a:rPr lang="en-US" sz="1000">
                          <a:effectLst/>
                        </a:rPr>
                        <a:t>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Midden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132459618"/>
                  </a:ext>
                </a:extLst>
              </a:tr>
              <a:tr h="171451">
                <a:tc>
                  <a:txBody>
                    <a:bodyPr/>
                    <a:lstStyle/>
                    <a:p>
                      <a:pPr marL="65405">
                        <a:spcBef>
                          <a:spcPts val="20"/>
                        </a:spcBef>
                      </a:pPr>
                      <a:r>
                        <a:rPr lang="en-US" sz="1000">
                          <a:effectLst/>
                        </a:rPr>
                        <a:t>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err="1">
                          <a:effectLst/>
                        </a:rPr>
                        <a:t>Vertel</a:t>
                      </a:r>
                      <a:r>
                        <a:rPr lang="en-US" sz="1000" spc="10" dirty="0">
                          <a:effectLst/>
                        </a:rPr>
                        <a:t> me </a:t>
                      </a:r>
                      <a:r>
                        <a:rPr lang="en-US" sz="1000" spc="10" dirty="0" err="1">
                          <a:effectLst/>
                        </a:rPr>
                        <a:t>waarom</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mn-lt"/>
                          <a:ea typeface="+mn-ea"/>
                          <a:cs typeface="+mn-cs"/>
                        </a:rPr>
                        <a:t>NUV</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613105244"/>
                  </a:ext>
                </a:extLst>
              </a:tr>
              <a:tr h="376836">
                <a:tc>
                  <a:txBody>
                    <a:bodyPr/>
                    <a:lstStyle/>
                    <a:p>
                      <a:pPr marL="65405">
                        <a:spcBef>
                          <a:spcPts val="20"/>
                        </a:spcBef>
                      </a:pPr>
                      <a:r>
                        <a:rPr lang="en-US" sz="1000">
                          <a:effectLst/>
                        </a:rPr>
                        <a:t>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290195">
                        <a:lnSpc>
                          <a:spcPct val="105000"/>
                        </a:lnSpc>
                        <a:spcBef>
                          <a:spcPts val="20"/>
                        </a:spcBef>
                      </a:pPr>
                      <a:r>
                        <a:rPr lang="nl-NL" sz="1000" spc="10" dirty="0">
                          <a:effectLst/>
                        </a:rPr>
                        <a:t>Eh, omdat ze mensen niet kunnen aanvallen, ze kunnen mensen zo bang maken.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90890981"/>
                  </a:ext>
                </a:extLst>
              </a:tr>
              <a:tr h="171451">
                <a:tc>
                  <a:txBody>
                    <a:bodyPr/>
                    <a:lstStyle/>
                    <a:p>
                      <a:pPr marL="65405">
                        <a:spcBef>
                          <a:spcPts val="20"/>
                        </a:spcBef>
                      </a:pPr>
                      <a:r>
                        <a:rPr lang="en-US" sz="1000">
                          <a:effectLst/>
                        </a:rPr>
                        <a:t>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err="1">
                          <a:effectLst/>
                        </a:rPr>
                        <a:t>Vertel</a:t>
                      </a:r>
                      <a:r>
                        <a:rPr lang="en-US" sz="1000" spc="10" dirty="0">
                          <a:effectLst/>
                        </a:rPr>
                        <a:t> me </a:t>
                      </a:r>
                      <a:r>
                        <a:rPr lang="en-US" sz="1000" spc="10" dirty="0" err="1">
                          <a:effectLst/>
                        </a:rPr>
                        <a:t>meer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mn-lt"/>
                          <a:ea typeface="+mn-ea"/>
                          <a:cs typeface="+mn-cs"/>
                        </a:rPr>
                        <a:t>NUV</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848753041"/>
                  </a:ext>
                </a:extLst>
              </a:tr>
              <a:tr h="634013">
                <a:tc>
                  <a:txBody>
                    <a:bodyPr/>
                    <a:lstStyle/>
                    <a:p>
                      <a:pPr marL="65405">
                        <a:spcBef>
                          <a:spcPts val="20"/>
                        </a:spcBef>
                      </a:pPr>
                      <a:r>
                        <a:rPr lang="en-US" sz="1000">
                          <a:effectLst/>
                        </a:rPr>
                        <a:t>8</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20015">
                        <a:lnSpc>
                          <a:spcPct val="105000"/>
                        </a:lnSpc>
                        <a:spcBef>
                          <a:spcPts val="20"/>
                        </a:spcBef>
                      </a:pPr>
                      <a:r>
                        <a:rPr lang="nl-NL" sz="1000" spc="10" dirty="0">
                          <a:effectLst/>
                        </a:rPr>
                        <a:t>En omdat ze het misschien leuk vinden om mensen in het hoofd te bijten als ze het hoofd moeten bieden(?). Ik heb een video gezien waarin een heel grote vogel het hoofd van een jongen afbeet, maar de jongen zou sterven.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B</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3662346660"/>
                  </a:ext>
                </a:extLst>
              </a:tr>
              <a:tr h="376836">
                <a:tc>
                  <a:txBody>
                    <a:bodyPr/>
                    <a:lstStyle/>
                    <a:p>
                      <a:pPr marL="65405">
                        <a:spcBef>
                          <a:spcPts val="20"/>
                        </a:spcBef>
                      </a:pPr>
                      <a:r>
                        <a:rPr lang="en-US" sz="1000">
                          <a:effectLst/>
                        </a:rPr>
                        <a:t>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492125">
                        <a:lnSpc>
                          <a:spcPct val="105000"/>
                        </a:lnSpc>
                        <a:spcBef>
                          <a:spcPts val="20"/>
                        </a:spcBef>
                      </a:pPr>
                      <a:r>
                        <a:rPr lang="nl-NL" sz="1000" spc="10" dirty="0">
                          <a:effectLst/>
                        </a:rPr>
                        <a:t>OK, (naam kind) ben je het eens of oneens met (naam kind)?</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mn-lt"/>
                          <a:ea typeface="+mn-ea"/>
                          <a:cs typeface="+mn-cs"/>
                        </a:rPr>
                        <a:t>NUV</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96923299"/>
                  </a:ext>
                </a:extLst>
              </a:tr>
              <a:tr h="171451">
                <a:tc>
                  <a:txBody>
                    <a:bodyPr/>
                    <a:lstStyle/>
                    <a:p>
                      <a:pPr marL="65405">
                        <a:spcBef>
                          <a:spcPts val="20"/>
                        </a:spcBef>
                      </a:pPr>
                      <a:r>
                        <a:rPr lang="en-US" sz="1000">
                          <a:effectLst/>
                        </a:rPr>
                        <a:t>10</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29</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err="1">
                          <a:effectLst/>
                        </a:rPr>
                        <a:t>eens</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2676112922"/>
                  </a:ext>
                </a:extLst>
              </a:tr>
              <a:tr h="171451">
                <a:tc>
                  <a:txBody>
                    <a:bodyPr/>
                    <a:lstStyle/>
                    <a:p>
                      <a:pPr marL="65405">
                        <a:spcBef>
                          <a:spcPts val="20"/>
                        </a:spcBef>
                      </a:pPr>
                      <a:r>
                        <a:rPr lang="en-US" sz="1000">
                          <a:effectLst/>
                        </a:rPr>
                        <a:t>11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Oh ja? </a:t>
                      </a:r>
                      <a:r>
                        <a:rPr lang="en-US" sz="1000" spc="10" dirty="0" err="1">
                          <a:effectLst/>
                        </a:rPr>
                        <a:t>waarom</a:t>
                      </a:r>
                      <a:r>
                        <a:rPr lang="en-US" sz="1000" spc="10" dirty="0">
                          <a:effectLst/>
                        </a:rPr>
                        <a:t>?</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52964938"/>
                  </a:ext>
                </a:extLst>
              </a:tr>
              <a:tr h="499431">
                <a:tc>
                  <a:txBody>
                    <a:bodyPr/>
                    <a:lstStyle/>
                    <a:p>
                      <a:pPr marL="65405">
                        <a:spcBef>
                          <a:spcPts val="20"/>
                        </a:spcBef>
                      </a:pPr>
                      <a:r>
                        <a:rPr lang="en-US" sz="1000">
                          <a:effectLst/>
                        </a:rPr>
                        <a:t>12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 29</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nl-NL" sz="1000" spc="10" dirty="0">
                          <a:effectLst/>
                        </a:rPr>
                        <a:t>Haalt schouders op
Ik was het vergeten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50800">
                        <a:lnSpc>
                          <a:spcPct val="105000"/>
                        </a:lnSpc>
                        <a:spcBef>
                          <a:spcPts val="20"/>
                        </a:spcBef>
                      </a:pPr>
                      <a:r>
                        <a:rPr lang="nl-NL" sz="1000" dirty="0">
                          <a:effectLst/>
                        </a:rPr>
                        <a:t>Verlegen, over het algemeen terughoudend om bij te dragen aan de dialoog.</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491593582"/>
                  </a:ext>
                </a:extLst>
              </a:tr>
              <a:tr h="379642">
                <a:tc>
                  <a:txBody>
                    <a:bodyPr/>
                    <a:lstStyle/>
                    <a:p>
                      <a:pPr marL="65405">
                        <a:spcBef>
                          <a:spcPts val="20"/>
                        </a:spcBef>
                      </a:pPr>
                      <a:r>
                        <a:rPr lang="en-US" sz="1000">
                          <a:effectLst/>
                        </a:rPr>
                        <a:t>13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05410">
                        <a:lnSpc>
                          <a:spcPct val="105000"/>
                        </a:lnSpc>
                        <a:spcBef>
                          <a:spcPts val="20"/>
                        </a:spcBef>
                      </a:pPr>
                      <a:r>
                        <a:rPr lang="nl-NL" sz="1000" spc="10" dirty="0">
                          <a:effectLst/>
                        </a:rPr>
                        <a:t>De hele klas aanspreken – herinnering om bij de les te blijven
Is het oké om dieren in dierentuinen te houden?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728274473"/>
                  </a:ext>
                </a:extLst>
              </a:tr>
              <a:tr h="171962">
                <a:tc>
                  <a:txBody>
                    <a:bodyPr/>
                    <a:lstStyle/>
                    <a:p>
                      <a:pPr marL="65405">
                        <a:spcBef>
                          <a:spcPts val="25"/>
                        </a:spcBef>
                      </a:pPr>
                      <a:r>
                        <a:rPr lang="en-US" sz="1000">
                          <a:effectLst/>
                        </a:rPr>
                        <a:t>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1000" dirty="0">
                          <a:effectLst/>
                        </a:rPr>
                        <a:t>student 5</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1000" spc="10" dirty="0">
                          <a:effectLst/>
                        </a:rPr>
                        <a:t>Ja maar nee</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863315040"/>
                  </a:ext>
                </a:extLst>
              </a:tr>
              <a:tr h="171451">
                <a:tc>
                  <a:txBody>
                    <a:bodyPr/>
                    <a:lstStyle/>
                    <a:p>
                      <a:pPr marL="65405">
                        <a:spcBef>
                          <a:spcPts val="20"/>
                        </a:spcBef>
                      </a:pPr>
                      <a:r>
                        <a:rPr lang="en-US" sz="1000">
                          <a:effectLst/>
                        </a:rPr>
                        <a:t>15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nl-NL" sz="1000" spc="10" dirty="0" err="1">
                          <a:effectLst/>
                        </a:rPr>
                        <a:t>Ooo</a:t>
                      </a:r>
                      <a:r>
                        <a:rPr lang="nl-NL" sz="1000" spc="10" dirty="0">
                          <a:effectLst/>
                        </a:rPr>
                        <a:t> vertel me meer, vertel me meer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mn-lt"/>
                          <a:ea typeface="+mn-ea"/>
                          <a:cs typeface="+mn-cs"/>
                        </a:rPr>
                        <a:t>NUV</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206636446"/>
                  </a:ext>
                </a:extLst>
              </a:tr>
              <a:tr h="634013">
                <a:tc>
                  <a:txBody>
                    <a:bodyPr/>
                    <a:lstStyle/>
                    <a:p>
                      <a:pPr marL="65405">
                        <a:spcBef>
                          <a:spcPts val="20"/>
                        </a:spcBef>
                      </a:pPr>
                      <a:r>
                        <a:rPr lang="en-US" sz="1000">
                          <a:effectLst/>
                        </a:rPr>
                        <a:t>16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rPr>
                        <a:t>student5</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63500">
                        <a:lnSpc>
                          <a:spcPct val="105000"/>
                        </a:lnSpc>
                        <a:spcBef>
                          <a:spcPts val="20"/>
                        </a:spcBef>
                      </a:pPr>
                      <a:r>
                        <a:rPr lang="nl-NL" sz="1000" spc="10" dirty="0">
                          <a:effectLst/>
                        </a:rPr>
                        <a:t>Omdat ze eruit komen en ze naar buiten kunnen komen en iemand kunnen opeten en als ze er niet in zijn, kan iemand vergeten ze eten te geven en dan kunnen ze sterven.</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B</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646063373"/>
                  </a:ext>
                </a:extLst>
              </a:tr>
              <a:tr h="376836">
                <a:tc>
                  <a:txBody>
                    <a:bodyPr/>
                    <a:lstStyle/>
                    <a:p>
                      <a:pPr marL="65405">
                        <a:spcBef>
                          <a:spcPts val="20"/>
                        </a:spcBef>
                      </a:pPr>
                      <a:r>
                        <a:rPr lang="en-US" sz="1000">
                          <a:effectLst/>
                        </a:rPr>
                        <a:t>17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err="1">
                          <a:effectLst/>
                        </a:rPr>
                        <a:t>Leraar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78435">
                        <a:lnSpc>
                          <a:spcPct val="105000"/>
                        </a:lnSpc>
                        <a:spcBef>
                          <a:spcPts val="20"/>
                        </a:spcBef>
                      </a:pPr>
                      <a:r>
                        <a:rPr lang="nl-NL" sz="1000" spc="10" dirty="0">
                          <a:effectLst/>
                        </a:rPr>
                        <a:t>Ok, (naam van het kind), wat denk je van wat (naam van het kind) net zei?</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mn-lt"/>
                          <a:ea typeface="+mn-ea"/>
                          <a:cs typeface="+mn-cs"/>
                        </a:rPr>
                        <a:t>NUV</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485890772"/>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5654" y="581025"/>
            <a:ext cx="4699000" cy="6403452"/>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423043" y="739528"/>
            <a:ext cx="4490720" cy="4678204"/>
          </a:xfrm>
          <a:prstGeom prst="rect">
            <a:avLst/>
          </a:prstGeom>
        </p:spPr>
        <p:txBody>
          <a:bodyPr vert="horz" wrap="square" lIns="0" tIns="0" rIns="0" bIns="0" rtlCol="0">
            <a:spAutoFit/>
          </a:bodyPr>
          <a:lstStyle/>
          <a:p>
            <a:pPr marL="12700">
              <a:lnSpc>
                <a:spcPct val="100000"/>
              </a:lnSpc>
            </a:pPr>
            <a:r>
              <a:rPr sz="1400" b="1" kern="0" dirty="0">
                <a:latin typeface="Arial"/>
                <a:cs typeface="Arial"/>
              </a:rPr>
              <a:t>2B: </a:t>
            </a:r>
            <a:r>
              <a:rPr lang="nl-NL" sz="1400" b="1" kern="0" dirty="0">
                <a:latin typeface="Arial"/>
                <a:cs typeface="Arial"/>
              </a:rPr>
              <a:t>Time-sampling codering voor groepswerk
 </a:t>
            </a:r>
            <a:r>
              <a:rPr sz="1200" kern="0" dirty="0">
                <a:latin typeface="Arial Unicode MS"/>
                <a:cs typeface="Arial Unicode MS"/>
              </a:rPr>
              <a:t>‘</a:t>
            </a:r>
            <a:r>
              <a:rPr lang="nl-NL" sz="1200" kern="0" dirty="0">
                <a:latin typeface="Arial Unicode MS"/>
                <a:cs typeface="Arial Unicode MS"/>
              </a:rPr>
              <a:t>Time sampling' is een veelgebruikte techniek van onderzoekers. Het betekent simpelweg het samplen van gebeurtenissen met regelmatige tijdsintervallen tijdens een aflevering of hele les, in plaats van de hele tijd op te nemen. Je noteert niet alles, maar het geeft je een algemeen beeld van wat er aan de hand is. Het vermindert ook de vraag naar live codering omdat uw observatievensters kort zijn.</a:t>
            </a:r>
          </a:p>
          <a:p>
            <a:pPr marL="12700">
              <a:lnSpc>
                <a:spcPct val="100000"/>
              </a:lnSpc>
            </a:pPr>
            <a:r>
              <a:rPr lang="nl-NL" sz="1200" kern="0" dirty="0">
                <a:latin typeface="Arial Unicode MS"/>
                <a:cs typeface="Arial Unicode MS"/>
              </a:rPr>
              <a:t>
Toelichtingen:</a:t>
            </a:r>
          </a:p>
          <a:p>
            <a:pPr marL="12700">
              <a:lnSpc>
                <a:spcPct val="100000"/>
              </a:lnSpc>
            </a:pPr>
            <a:endParaRPr lang="nl-NL" sz="1200" kern="0" dirty="0">
              <a:latin typeface="Arial Unicode MS"/>
              <a:cs typeface="Arial Unicode MS"/>
            </a:endParaRPr>
          </a:p>
          <a:p>
            <a:pPr marL="184150" indent="-171450">
              <a:lnSpc>
                <a:spcPct val="100000"/>
              </a:lnSpc>
              <a:buFont typeface="Arial" panose="020B0604020202020204" pitchFamily="34" charset="0"/>
              <a:buChar char="•"/>
            </a:pPr>
            <a:r>
              <a:rPr lang="nl-NL" sz="1200" kern="0" dirty="0">
                <a:latin typeface="Arial Unicode MS"/>
                <a:cs typeface="Arial Unicode MS"/>
              </a:rPr>
              <a:t>Waarnemingen hebben een 'actieve' en een 'rustfase'. Elke actieve fase is het tijdvenster waarin u de codes noteert die u hoort
U kunt beslissen hoe lang u het observatievenster wilt hebben, maar ze moeten kort zijn om ervoor te zorgen dat de observatie niet te veeleisend is (bijv. 1 min: 40 seconden codering + 20 seconden rust)
Vink het relevante coderingsvakje aan als de student die code gebruikt tijdens het observatievenster
In plaats van aan te vinken, kun je ervoor kiezen om elke keer dat de student de code gebruikt te tellen, maar houd er rekening mee dat dit moeilijker is om te doen
Je zou ervoor kunnen kiezen om de interactie te filmen als een 'back-up' om later te bekijken</a:t>
            </a:r>
            <a:endParaRPr sz="1200" kern="0" dirty="0">
              <a:latin typeface="Arial Unicode MS"/>
              <a:cs typeface="Arial Unicode MS"/>
            </a:endParaRPr>
          </a:p>
        </p:txBody>
      </p:sp>
      <p:sp>
        <p:nvSpPr>
          <p:cNvPr id="4" name="object 4"/>
          <p:cNvSpPr txBox="1"/>
          <p:nvPr/>
        </p:nvSpPr>
        <p:spPr>
          <a:xfrm>
            <a:off x="455213" y="6045164"/>
            <a:ext cx="4288790" cy="753540"/>
          </a:xfrm>
          <a:prstGeom prst="rect">
            <a:avLst/>
          </a:prstGeom>
        </p:spPr>
        <p:txBody>
          <a:bodyPr vert="horz" wrap="square" lIns="0" tIns="0" rIns="0" bIns="0" rtlCol="0">
            <a:spAutoFit/>
          </a:bodyPr>
          <a:lstStyle/>
          <a:p>
            <a:pPr marL="12700" marR="5080" indent="-12700">
              <a:lnSpc>
                <a:spcPct val="101699"/>
              </a:lnSpc>
            </a:pPr>
            <a:r>
              <a:rPr lang="nl-NL" sz="1200" b="1" kern="0" dirty="0">
                <a:latin typeface="Arial"/>
                <a:cs typeface="Arial"/>
              </a:rPr>
              <a:t>        Een downloadbare time-sampling template is beschikbaar op onze </a:t>
            </a:r>
            <a:r>
              <a:rPr lang="nl-NL" sz="1200" b="1" kern="0" dirty="0">
                <a:latin typeface="Arial"/>
                <a:cs typeface="Arial"/>
                <a:hlinkClick r:id="rId2"/>
              </a:rPr>
              <a:t>website</a:t>
            </a:r>
            <a:r>
              <a:rPr lang="nl-NL" sz="1200" b="1" kern="0" dirty="0">
                <a:latin typeface="Arial"/>
                <a:cs typeface="Arial"/>
              </a:rPr>
              <a:t>.
</a:t>
            </a:r>
            <a:r>
              <a:rPr lang="nl-NL" sz="1200" kern="0" dirty="0">
                <a:latin typeface="Arial Unicode MS"/>
                <a:cs typeface="Arial Unicode MS"/>
              </a:rPr>
              <a:t>Op de volgende pagina ziet u een voorbeeld van een voltooide sjabloon</a:t>
            </a:r>
            <a:endParaRPr sz="1200" kern="0" dirty="0">
              <a:latin typeface="Arial Unicode MS"/>
              <a:cs typeface="Arial Unicode MS"/>
            </a:endParaRPr>
          </a:p>
        </p:txBody>
      </p:sp>
      <p:sp>
        <p:nvSpPr>
          <p:cNvPr id="5" name="object 5"/>
          <p:cNvSpPr/>
          <p:nvPr/>
        </p:nvSpPr>
        <p:spPr>
          <a:xfrm>
            <a:off x="6001264" y="1497203"/>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6" name="object 6"/>
          <p:cNvSpPr txBox="1"/>
          <p:nvPr/>
        </p:nvSpPr>
        <p:spPr>
          <a:xfrm>
            <a:off x="6055748" y="1526877"/>
            <a:ext cx="1658620" cy="980397"/>
          </a:xfrm>
          <a:prstGeom prst="rect">
            <a:avLst/>
          </a:prstGeom>
        </p:spPr>
        <p:txBody>
          <a:bodyPr vert="horz" wrap="square" lIns="0" tIns="31115" rIns="0" bIns="0" rtlCol="0">
            <a:spAutoFit/>
          </a:bodyPr>
          <a:lstStyle/>
          <a:p>
            <a:pPr marL="12700">
              <a:lnSpc>
                <a:spcPct val="100000"/>
              </a:lnSpc>
              <a:spcBef>
                <a:spcPts val="245"/>
              </a:spcBef>
            </a:pPr>
            <a:r>
              <a:rPr lang="nl-NL" sz="1000" dirty="0">
                <a:latin typeface="Arial"/>
                <a:cs typeface="Arial"/>
              </a:rPr>
              <a:t>Bepaal hoe lang je wilt dat je observatievensters zijn, observeer bijvoorbeeld 1 minuut, rust 1 minuut enzovoort
</a:t>
            </a:r>
            <a:endParaRPr sz="1000" dirty="0">
              <a:latin typeface="Arial"/>
              <a:cs typeface="Arial"/>
            </a:endParaRPr>
          </a:p>
        </p:txBody>
      </p:sp>
      <p:sp>
        <p:nvSpPr>
          <p:cNvPr id="10" name="object 10"/>
          <p:cNvSpPr/>
          <p:nvPr/>
        </p:nvSpPr>
        <p:spPr>
          <a:xfrm>
            <a:off x="8386987"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nvSpPr>
        <p:spPr>
          <a:xfrm>
            <a:off x="8491028" y="1566150"/>
            <a:ext cx="1891663" cy="1006045"/>
          </a:xfrm>
          <a:prstGeom prst="rect">
            <a:avLst/>
          </a:prstGeom>
        </p:spPr>
        <p:txBody>
          <a:bodyPr vert="horz" wrap="square" lIns="0" tIns="31115" rIns="0" bIns="0" rtlCol="0">
            <a:spAutoFit/>
          </a:bodyPr>
          <a:lstStyle/>
          <a:p>
            <a:pPr marL="12700">
              <a:lnSpc>
                <a:spcPct val="100000"/>
              </a:lnSpc>
              <a:spcBef>
                <a:spcPts val="245"/>
              </a:spcBef>
            </a:pPr>
            <a:r>
              <a:rPr lang="nl-NL" sz="1000" dirty="0">
                <a:latin typeface="Arial"/>
                <a:cs typeface="Arial"/>
              </a:rPr>
              <a:t>Noteer de naam van elk
student, voeg zoveel kolommen toe als je nodig hebt. Het observeren van 3-6 studenten in groepen is ideaal
</a:t>
            </a:r>
            <a:endParaRPr sz="1000" dirty="0">
              <a:latin typeface="Arial"/>
              <a:cs typeface="Arial"/>
            </a:endParaRPr>
          </a:p>
        </p:txBody>
      </p:sp>
      <p:sp>
        <p:nvSpPr>
          <p:cNvPr id="17" name="object 17"/>
          <p:cNvSpPr/>
          <p:nvPr/>
        </p:nvSpPr>
        <p:spPr>
          <a:xfrm>
            <a:off x="6139496" y="5123274"/>
            <a:ext cx="908541" cy="908023"/>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9626310" y="2194743"/>
            <a:ext cx="860422" cy="929434"/>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5557996" y="2069172"/>
            <a:ext cx="981697" cy="984030"/>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6205875" y="5864896"/>
            <a:ext cx="585571" cy="592603"/>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8491028" y="4936887"/>
            <a:ext cx="1058885" cy="1059813"/>
          </a:xfrm>
          <a:prstGeom prst="rect">
            <a:avLst/>
          </a:prstGeom>
          <a:blipFill>
            <a:blip r:embed="rId7" cstate="print"/>
            <a:stretch>
              <a:fillRect/>
            </a:stretch>
          </a:blipFill>
        </p:spPr>
        <p:txBody>
          <a:bodyPr wrap="square" lIns="0" tIns="0" rIns="0" bIns="0" rtlCol="0"/>
          <a:lstStyle/>
          <a:p>
            <a:endParaRPr/>
          </a:p>
        </p:txBody>
      </p:sp>
      <p:sp>
        <p:nvSpPr>
          <p:cNvPr id="35" name="object 35"/>
          <p:cNvSpPr/>
          <p:nvPr/>
        </p:nvSpPr>
        <p:spPr>
          <a:xfrm>
            <a:off x="464196" y="6010084"/>
            <a:ext cx="233040" cy="232407"/>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5815103" y="5878308"/>
            <a:ext cx="1891664" cy="1056896"/>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6" name="object 36"/>
          <p:cNvSpPr txBox="1">
            <a:spLocks noGrp="1"/>
          </p:cNvSpPr>
          <p:nvPr>
            <p:ph type="sldNum" sz="quarter" idx="7"/>
          </p:nvPr>
        </p:nvSpPr>
        <p:spPr>
          <a:xfrm>
            <a:off x="5249962" y="7155017"/>
            <a:ext cx="192404" cy="167640"/>
          </a:xfrm>
          <a:prstGeom prst="rect">
            <a:avLst/>
          </a:prstGeom>
        </p:spPr>
        <p:txBody>
          <a:bodyPr vert="horz" wrap="square" lIns="0" tIns="635" rIns="0" bIns="0" rtlCol="0">
            <a:spAutoFit/>
          </a:bodyPr>
          <a:lstStyle/>
          <a:p>
            <a:pPr marL="25400">
              <a:lnSpc>
                <a:spcPct val="100000"/>
              </a:lnSpc>
              <a:spcBef>
                <a:spcPts val="5"/>
              </a:spcBef>
            </a:pPr>
            <a:r>
              <a:rPr dirty="0"/>
              <a:t>43</a:t>
            </a:r>
          </a:p>
        </p:txBody>
      </p:sp>
      <p:sp>
        <p:nvSpPr>
          <p:cNvPr id="14" name="object 14"/>
          <p:cNvSpPr txBox="1"/>
          <p:nvPr/>
        </p:nvSpPr>
        <p:spPr>
          <a:xfrm>
            <a:off x="5986407" y="5915025"/>
            <a:ext cx="1689100" cy="1099853"/>
          </a:xfrm>
          <a:prstGeom prst="rect">
            <a:avLst/>
          </a:prstGeom>
        </p:spPr>
        <p:txBody>
          <a:bodyPr vert="horz" wrap="square" lIns="0" tIns="0" rIns="0" bIns="0" rtlCol="0">
            <a:spAutoFit/>
          </a:bodyPr>
          <a:lstStyle/>
          <a:p>
            <a:pPr marL="12700" marR="5080">
              <a:lnSpc>
                <a:spcPct val="121000"/>
              </a:lnSpc>
            </a:pPr>
            <a:r>
              <a:rPr lang="nl-NL" sz="1000" dirty="0">
                <a:latin typeface="Arial"/>
                <a:cs typeface="Arial"/>
              </a:rPr>
              <a:t>Als een docent of onderwijsassistent gedurende deze tijd interactie heeft met de studenten, zet dan een vinkje in dit vakje
</a:t>
            </a:r>
            <a:endParaRPr sz="1000" dirty="0">
              <a:latin typeface="Arial"/>
              <a:cs typeface="Arial"/>
            </a:endParaRPr>
          </a:p>
        </p:txBody>
      </p:sp>
      <p:sp>
        <p:nvSpPr>
          <p:cNvPr id="7" name="object 7"/>
          <p:cNvSpPr/>
          <p:nvPr/>
        </p:nvSpPr>
        <p:spPr>
          <a:xfrm>
            <a:off x="8663307" y="5693129"/>
            <a:ext cx="1891664"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nvSpPr>
        <p:spPr>
          <a:xfrm>
            <a:off x="8749161" y="5762567"/>
            <a:ext cx="1737571" cy="913648"/>
          </a:xfrm>
          <a:prstGeom prst="rect">
            <a:avLst/>
          </a:prstGeom>
        </p:spPr>
        <p:txBody>
          <a:bodyPr vert="horz" wrap="square" lIns="0" tIns="0" rIns="0" bIns="0" rtlCol="0">
            <a:spAutoFit/>
          </a:bodyPr>
          <a:lstStyle/>
          <a:p>
            <a:pPr marL="12700" marR="5080">
              <a:lnSpc>
                <a:spcPct val="121000"/>
              </a:lnSpc>
            </a:pPr>
            <a:r>
              <a:rPr lang="nl-NL" sz="1000" spc="-45" dirty="0">
                <a:latin typeface="Arial"/>
                <a:cs typeface="Arial"/>
              </a:rPr>
              <a:t>Bepaal op welke codes u zich wilt concentreren: CH en B worden als voorbeelden gegeven, maar u kunt een of twee codes gebruiken
</a:t>
            </a:r>
            <a:endParaRPr sz="1000" dirty="0">
              <a:latin typeface="Arial"/>
              <a:cs typeface="Arial"/>
            </a:endParaRPr>
          </a:p>
        </p:txBody>
      </p:sp>
      <p:graphicFrame>
        <p:nvGraphicFramePr>
          <p:cNvPr id="21" name="Table 20">
            <a:extLst>
              <a:ext uri="{FF2B5EF4-FFF2-40B4-BE49-F238E27FC236}">
                <a16:creationId xmlns:a16="http://schemas.microsoft.com/office/drawing/2014/main" id="{5BECF181-19EB-364F-A672-05695BE2BB58}"/>
              </a:ext>
            </a:extLst>
          </p:cNvPr>
          <p:cNvGraphicFramePr>
            <a:graphicFrameLocks noGrp="1"/>
          </p:cNvGraphicFramePr>
          <p:nvPr>
            <p:extLst>
              <p:ext uri="{D42A27DB-BD31-4B8C-83A1-F6EECF244321}">
                <p14:modId xmlns:p14="http://schemas.microsoft.com/office/powerpoint/2010/main" val="563144914"/>
              </p:ext>
            </p:extLst>
          </p:nvPr>
        </p:nvGraphicFramePr>
        <p:xfrm>
          <a:off x="5606293" y="2732354"/>
          <a:ext cx="4573270" cy="2730471"/>
        </p:xfrm>
        <a:graphic>
          <a:graphicData uri="http://schemas.openxmlformats.org/drawingml/2006/table">
            <a:tbl>
              <a:tblPr firstRow="1" firstCol="1" bandRow="1">
                <a:tableStyleId>{5940675A-B579-460E-94D1-54222C63F5DA}</a:tableStyleId>
              </a:tblPr>
              <a:tblGrid>
                <a:gridCol w="792168">
                  <a:extLst>
                    <a:ext uri="{9D8B030D-6E8A-4147-A177-3AD203B41FA5}">
                      <a16:colId xmlns:a16="http://schemas.microsoft.com/office/drawing/2014/main" val="3091840482"/>
                    </a:ext>
                  </a:extLst>
                </a:gridCol>
                <a:gridCol w="857042">
                  <a:extLst>
                    <a:ext uri="{9D8B030D-6E8A-4147-A177-3AD203B41FA5}">
                      <a16:colId xmlns:a16="http://schemas.microsoft.com/office/drawing/2014/main" val="1242905554"/>
                    </a:ext>
                  </a:extLst>
                </a:gridCol>
                <a:gridCol w="683848">
                  <a:extLst>
                    <a:ext uri="{9D8B030D-6E8A-4147-A177-3AD203B41FA5}">
                      <a16:colId xmlns:a16="http://schemas.microsoft.com/office/drawing/2014/main" val="2198877120"/>
                    </a:ext>
                  </a:extLst>
                </a:gridCol>
                <a:gridCol w="692775">
                  <a:extLst>
                    <a:ext uri="{9D8B030D-6E8A-4147-A177-3AD203B41FA5}">
                      <a16:colId xmlns:a16="http://schemas.microsoft.com/office/drawing/2014/main" val="3560783004"/>
                    </a:ext>
                  </a:extLst>
                </a:gridCol>
                <a:gridCol w="690395">
                  <a:extLst>
                    <a:ext uri="{9D8B030D-6E8A-4147-A177-3AD203B41FA5}">
                      <a16:colId xmlns:a16="http://schemas.microsoft.com/office/drawing/2014/main" val="1891483906"/>
                    </a:ext>
                  </a:extLst>
                </a:gridCol>
                <a:gridCol w="857042">
                  <a:extLst>
                    <a:ext uri="{9D8B030D-6E8A-4147-A177-3AD203B41FA5}">
                      <a16:colId xmlns:a16="http://schemas.microsoft.com/office/drawing/2014/main" val="35929183"/>
                    </a:ext>
                  </a:extLst>
                </a:gridCol>
              </a:tblGrid>
              <a:tr h="452724">
                <a:tc>
                  <a:txBody>
                    <a:bodyPr/>
                    <a:lstStyle/>
                    <a:p>
                      <a:pPr algn="ctr">
                        <a:lnSpc>
                          <a:spcPct val="118000"/>
                        </a:lnSpc>
                        <a:spcAft>
                          <a:spcPts val="600"/>
                        </a:spcAft>
                      </a:pPr>
                      <a:r>
                        <a:rPr lang="en-GB" sz="1000" b="1" kern="1400" dirty="0" err="1">
                          <a:effectLst/>
                        </a:rPr>
                        <a:t>Tijdvenster</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dirty="0">
                          <a:effectLst/>
                        </a:rPr>
                        <a:t>Docent </a:t>
                      </a:r>
                      <a:r>
                        <a:rPr lang="en-GB" sz="1000" b="1" kern="1400" dirty="0" err="1">
                          <a:effectLst/>
                        </a:rPr>
                        <a:t>aanwezig</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gridSpan="2">
                  <a:txBody>
                    <a:bodyPr/>
                    <a:lstStyle/>
                    <a:p>
                      <a:pPr algn="ctr">
                        <a:lnSpc>
                          <a:spcPct val="118000"/>
                        </a:lnSpc>
                        <a:spcAft>
                          <a:spcPts val="600"/>
                        </a:spcAft>
                      </a:pPr>
                      <a:r>
                        <a:rPr lang="en-GB" sz="1000" b="1" kern="1400" dirty="0">
                          <a:effectLst/>
                        </a:rPr>
                        <a:t>Student 1:</a:t>
                      </a:r>
                    </a:p>
                    <a:p>
                      <a:pPr algn="ctr">
                        <a:lnSpc>
                          <a:spcPct val="118000"/>
                        </a:lnSpc>
                        <a:spcAft>
                          <a:spcPts val="600"/>
                        </a:spcAft>
                      </a:pPr>
                      <a:r>
                        <a:rPr lang="en-GB" sz="1000" b="1" kern="1400" dirty="0">
                          <a:effectLst/>
                        </a:rPr>
                        <a:t>[naam] </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hMerge="1">
                  <a:txBody>
                    <a:bodyPr/>
                    <a:lstStyle/>
                    <a:p>
                      <a:endParaRPr lang="en-US"/>
                    </a:p>
                  </a:txBody>
                  <a:tcPr/>
                </a:tc>
                <a:tc gridSpan="2">
                  <a:txBody>
                    <a:bodyPr/>
                    <a:lstStyle/>
                    <a:p>
                      <a:pPr algn="ctr">
                        <a:lnSpc>
                          <a:spcPct val="118000"/>
                        </a:lnSpc>
                        <a:spcAft>
                          <a:spcPts val="600"/>
                        </a:spcAft>
                      </a:pPr>
                      <a:r>
                        <a:rPr lang="en-GB" sz="1000" b="1" kern="1400" dirty="0">
                          <a:effectLst/>
                        </a:rPr>
                        <a:t>Student 2:</a:t>
                      </a:r>
                    </a:p>
                    <a:p>
                      <a:pPr algn="ctr">
                        <a:lnSpc>
                          <a:spcPct val="118000"/>
                        </a:lnSpc>
                        <a:spcAft>
                          <a:spcPts val="600"/>
                        </a:spcAft>
                      </a:pPr>
                      <a:r>
                        <a:rPr lang="en-GB" sz="1000" b="1" kern="1400" dirty="0">
                          <a:effectLst/>
                        </a:rPr>
                        <a:t>[naam] </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hMerge="1">
                  <a:txBody>
                    <a:bodyPr/>
                    <a:lstStyle/>
                    <a:p>
                      <a:endParaRPr lang="en-US"/>
                    </a:p>
                  </a:txBody>
                  <a:tcPr/>
                </a:tc>
                <a:extLst>
                  <a:ext uri="{0D108BD9-81ED-4DB2-BD59-A6C34878D82A}">
                    <a16:rowId xmlns:a16="http://schemas.microsoft.com/office/drawing/2014/main" val="4166994006"/>
                  </a:ext>
                </a:extLst>
              </a:tr>
              <a:tr h="369677">
                <a:tc>
                  <a:txBody>
                    <a:bodyPr/>
                    <a:lstStyle/>
                    <a:p>
                      <a:pPr algn="ctr">
                        <a:lnSpc>
                          <a:spcPct val="118000"/>
                        </a:lnSpc>
                        <a:spcAft>
                          <a:spcPts val="600"/>
                        </a:spcAft>
                      </a:pPr>
                      <a:r>
                        <a:rPr lang="en-GB" sz="1000" b="1" kern="1400">
                          <a:effectLst/>
                        </a:rPr>
                        <a:t> </a:t>
                      </a:r>
                      <a:endParaRPr lang="en-GB" sz="1000" b="1"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dirty="0">
                          <a:effectLst/>
                        </a:rPr>
                        <a:t> </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dirty="0">
                          <a:effectLst/>
                        </a:rPr>
                        <a:t>U</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a:effectLst/>
                        </a:rPr>
                        <a:t>B</a:t>
                      </a:r>
                      <a:endParaRPr lang="en-GB" sz="1000" b="1"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dirty="0">
                          <a:effectLst/>
                        </a:rPr>
                        <a:t>U</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tc>
                  <a:txBody>
                    <a:bodyPr/>
                    <a:lstStyle/>
                    <a:p>
                      <a:pPr algn="ctr">
                        <a:lnSpc>
                          <a:spcPct val="118000"/>
                        </a:lnSpc>
                        <a:spcAft>
                          <a:spcPts val="600"/>
                        </a:spcAft>
                      </a:pPr>
                      <a:r>
                        <a:rPr lang="en-GB" sz="1000" b="1" kern="1400" dirty="0">
                          <a:effectLst/>
                        </a:rPr>
                        <a:t>B</a:t>
                      </a:r>
                      <a:endParaRPr lang="en-GB" sz="1000" b="1"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nchor="ctr"/>
                </a:tc>
                <a:extLst>
                  <a:ext uri="{0D108BD9-81ED-4DB2-BD59-A6C34878D82A}">
                    <a16:rowId xmlns:a16="http://schemas.microsoft.com/office/drawing/2014/main" val="1711875846"/>
                  </a:ext>
                </a:extLst>
              </a:tr>
              <a:tr h="308545">
                <a:tc>
                  <a:txBody>
                    <a:bodyPr/>
                    <a:lstStyle/>
                    <a:p>
                      <a:pPr algn="ctr">
                        <a:lnSpc>
                          <a:spcPct val="118000"/>
                        </a:lnSpc>
                        <a:spcAft>
                          <a:spcPts val="600"/>
                        </a:spcAft>
                      </a:pPr>
                      <a:r>
                        <a:rPr lang="en-GB" sz="1000" kern="1400" dirty="0">
                          <a:effectLst/>
                        </a:rPr>
                        <a:t>1</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1712975379"/>
                  </a:ext>
                </a:extLst>
              </a:tr>
              <a:tr h="308545">
                <a:tc>
                  <a:txBody>
                    <a:bodyPr/>
                    <a:lstStyle/>
                    <a:p>
                      <a:pPr algn="ctr">
                        <a:lnSpc>
                          <a:spcPct val="118000"/>
                        </a:lnSpc>
                        <a:spcAft>
                          <a:spcPts val="600"/>
                        </a:spcAft>
                      </a:pPr>
                      <a:r>
                        <a:rPr lang="en-GB" sz="1000" kern="1400" dirty="0">
                          <a:effectLst/>
                        </a:rPr>
                        <a:t>2</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2188011466"/>
                  </a:ext>
                </a:extLst>
              </a:tr>
              <a:tr h="308545">
                <a:tc>
                  <a:txBody>
                    <a:bodyPr/>
                    <a:lstStyle/>
                    <a:p>
                      <a:pPr algn="ctr">
                        <a:lnSpc>
                          <a:spcPct val="118000"/>
                        </a:lnSpc>
                        <a:spcAft>
                          <a:spcPts val="600"/>
                        </a:spcAft>
                      </a:pPr>
                      <a:r>
                        <a:rPr lang="en-GB" sz="1000" kern="1400" dirty="0">
                          <a:effectLst/>
                        </a:rPr>
                        <a:t>3</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dirty="0">
                          <a:effectLst/>
                        </a:rPr>
                        <a:t> </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dirty="0">
                          <a:effectLst/>
                        </a:rPr>
                        <a:t> </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3054097869"/>
                  </a:ext>
                </a:extLst>
              </a:tr>
              <a:tr h="308545">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1249962614"/>
                  </a:ext>
                </a:extLst>
              </a:tr>
              <a:tr h="308545">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17658755"/>
                  </a:ext>
                </a:extLst>
              </a:tr>
              <a:tr h="308545">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a:effectLst/>
                        </a:rPr>
                        <a:t> </a:t>
                      </a:r>
                      <a:endParaRPr lang="en-GB" sz="1000" kern="14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dirty="0">
                          <a:effectLst/>
                        </a:rPr>
                        <a:t> </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dirty="0">
                          <a:effectLst/>
                        </a:rPr>
                        <a:t> </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tc>
                  <a:txBody>
                    <a:bodyPr/>
                    <a:lstStyle/>
                    <a:p>
                      <a:pPr algn="r">
                        <a:lnSpc>
                          <a:spcPct val="118000"/>
                        </a:lnSpc>
                        <a:spcAft>
                          <a:spcPts val="600"/>
                        </a:spcAft>
                      </a:pPr>
                      <a:r>
                        <a:rPr lang="en-GB" sz="1000" kern="1400" dirty="0">
                          <a:effectLst/>
                        </a:rPr>
                        <a:t> </a:t>
                      </a:r>
                      <a:endParaRPr lang="en-GB" sz="1000" kern="14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36830" marR="36830" marT="36830" marB="36830"/>
                </a:tc>
                <a:extLst>
                  <a:ext uri="{0D108BD9-81ED-4DB2-BD59-A6C34878D82A}">
                    <a16:rowId xmlns:a16="http://schemas.microsoft.com/office/drawing/2014/main" val="2900368817"/>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29284" y="627380"/>
            <a:ext cx="5479416" cy="1552989"/>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lang="nl-NL" sz="1400" b="1" dirty="0">
                <a:latin typeface="Arial"/>
                <a:cs typeface="Arial"/>
              </a:rPr>
              <a:t>Voorbeeld van een ingevulde sjabloon voor tijdbemonstering
</a:t>
            </a:r>
            <a:r>
              <a:rPr lang="nl-NL" sz="1200" dirty="0">
                <a:latin typeface="Arial Unicode MS"/>
                <a:cs typeface="Arial Unicode MS"/>
              </a:rPr>
              <a:t>Deze leraar, </a:t>
            </a:r>
            <a:r>
              <a:rPr lang="nl-NL" sz="1200" dirty="0" err="1">
                <a:latin typeface="Arial Unicode MS"/>
                <a:cs typeface="Arial Unicode MS"/>
              </a:rPr>
              <a:t>Huseyin</a:t>
            </a:r>
            <a:r>
              <a:rPr lang="nl-NL" sz="1200" dirty="0">
                <a:latin typeface="Arial Unicode MS"/>
                <a:cs typeface="Arial Unicode MS"/>
              </a:rPr>
              <a:t>, had groepswerk met vier studenten geobserveerd en live gecodeerd. Hij was op zoek naar </a:t>
            </a:r>
            <a:r>
              <a:rPr lang="nl-NL" sz="1200" dirty="0" err="1">
                <a:latin typeface="Arial Unicode MS"/>
                <a:cs typeface="Arial Unicode MS"/>
              </a:rPr>
              <a:t>Reasoning</a:t>
            </a:r>
            <a:r>
              <a:rPr lang="nl-NL" sz="1200" dirty="0">
                <a:latin typeface="Arial Unicode MS"/>
                <a:cs typeface="Arial Unicode MS"/>
              </a:rPr>
              <a:t> en Invite </a:t>
            </a:r>
            <a:r>
              <a:rPr lang="nl-NL" sz="1200" dirty="0" err="1">
                <a:latin typeface="Arial Unicode MS"/>
                <a:cs typeface="Arial Unicode MS"/>
              </a:rPr>
              <a:t>Reasoning</a:t>
            </a:r>
            <a:r>
              <a:rPr lang="nl-NL" sz="1200" dirty="0">
                <a:latin typeface="Arial Unicode MS"/>
                <a:cs typeface="Arial Unicode MS"/>
              </a:rPr>
              <a:t>. Hij observeerde één minuut per keer en rustte vervolgens 30 seconden uit, waarbij hij opnam wanneer hij voorbeelden van R en IR hoorde. Hij heeft ook enkele korte aantekeningen gemaakt van aspecten van de dialoog die belangrijk leken.
</a:t>
            </a:r>
            <a:endParaRPr sz="1200" dirty="0">
              <a:latin typeface="Arial Unicode MS"/>
              <a:cs typeface="Arial Unicode MS"/>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44</a:t>
            </a:r>
          </a:p>
        </p:txBody>
      </p:sp>
      <p:graphicFrame>
        <p:nvGraphicFramePr>
          <p:cNvPr id="5" name="Table 4">
            <a:extLst>
              <a:ext uri="{FF2B5EF4-FFF2-40B4-BE49-F238E27FC236}">
                <a16:creationId xmlns:a16="http://schemas.microsoft.com/office/drawing/2014/main" id="{01AFF372-D899-604F-BB8C-C6148833B3C9}"/>
              </a:ext>
            </a:extLst>
          </p:cNvPr>
          <p:cNvGraphicFramePr>
            <a:graphicFrameLocks noGrp="1"/>
          </p:cNvGraphicFramePr>
          <p:nvPr>
            <p:extLst>
              <p:ext uri="{D42A27DB-BD31-4B8C-83A1-F6EECF244321}">
                <p14:modId xmlns:p14="http://schemas.microsoft.com/office/powerpoint/2010/main" val="4049998816"/>
              </p:ext>
            </p:extLst>
          </p:nvPr>
        </p:nvGraphicFramePr>
        <p:xfrm>
          <a:off x="629283" y="2811789"/>
          <a:ext cx="8773671" cy="3045791"/>
        </p:xfrm>
        <a:graphic>
          <a:graphicData uri="http://schemas.openxmlformats.org/drawingml/2006/table">
            <a:tbl>
              <a:tblPr/>
              <a:tblGrid>
                <a:gridCol w="907417">
                  <a:extLst>
                    <a:ext uri="{9D8B030D-6E8A-4147-A177-3AD203B41FA5}">
                      <a16:colId xmlns:a16="http://schemas.microsoft.com/office/drawing/2014/main" val="20000"/>
                    </a:ext>
                  </a:extLst>
                </a:gridCol>
                <a:gridCol w="900677">
                  <a:extLst>
                    <a:ext uri="{9D8B030D-6E8A-4147-A177-3AD203B41FA5}">
                      <a16:colId xmlns:a16="http://schemas.microsoft.com/office/drawing/2014/main" val="20001"/>
                    </a:ext>
                  </a:extLst>
                </a:gridCol>
                <a:gridCol w="749828">
                  <a:extLst>
                    <a:ext uri="{9D8B030D-6E8A-4147-A177-3AD203B41FA5}">
                      <a16:colId xmlns:a16="http://schemas.microsoft.com/office/drawing/2014/main" val="20002"/>
                    </a:ext>
                  </a:extLst>
                </a:gridCol>
                <a:gridCol w="759695">
                  <a:extLst>
                    <a:ext uri="{9D8B030D-6E8A-4147-A177-3AD203B41FA5}">
                      <a16:colId xmlns:a16="http://schemas.microsoft.com/office/drawing/2014/main" val="20003"/>
                    </a:ext>
                  </a:extLst>
                </a:gridCol>
                <a:gridCol w="757229">
                  <a:extLst>
                    <a:ext uri="{9D8B030D-6E8A-4147-A177-3AD203B41FA5}">
                      <a16:colId xmlns:a16="http://schemas.microsoft.com/office/drawing/2014/main" val="20004"/>
                    </a:ext>
                  </a:extLst>
                </a:gridCol>
                <a:gridCol w="939765">
                  <a:extLst>
                    <a:ext uri="{9D8B030D-6E8A-4147-A177-3AD203B41FA5}">
                      <a16:colId xmlns:a16="http://schemas.microsoft.com/office/drawing/2014/main" val="20005"/>
                    </a:ext>
                  </a:extLst>
                </a:gridCol>
                <a:gridCol w="939765">
                  <a:extLst>
                    <a:ext uri="{9D8B030D-6E8A-4147-A177-3AD203B41FA5}">
                      <a16:colId xmlns:a16="http://schemas.microsoft.com/office/drawing/2014/main" val="20006"/>
                    </a:ext>
                  </a:extLst>
                </a:gridCol>
                <a:gridCol w="939765">
                  <a:extLst>
                    <a:ext uri="{9D8B030D-6E8A-4147-A177-3AD203B41FA5}">
                      <a16:colId xmlns:a16="http://schemas.microsoft.com/office/drawing/2014/main" val="20007"/>
                    </a:ext>
                  </a:extLst>
                </a:gridCol>
                <a:gridCol w="939765">
                  <a:extLst>
                    <a:ext uri="{9D8B030D-6E8A-4147-A177-3AD203B41FA5}">
                      <a16:colId xmlns:a16="http://schemas.microsoft.com/office/drawing/2014/main" val="20008"/>
                    </a:ext>
                  </a:extLst>
                </a:gridCol>
                <a:gridCol w="939765">
                  <a:extLst>
                    <a:ext uri="{9D8B030D-6E8A-4147-A177-3AD203B41FA5}">
                      <a16:colId xmlns:a16="http://schemas.microsoft.com/office/drawing/2014/main" val="20009"/>
                    </a:ext>
                  </a:extLst>
                </a:gridCol>
              </a:tblGrid>
              <a:tr h="514132">
                <a:tc>
                  <a:txBody>
                    <a:bodyPr/>
                    <a:lstStyle/>
                    <a:p>
                      <a:pPr marR="0" indent="0" algn="ctr" rtl="0">
                        <a:lnSpc>
                          <a:spcPct val="119000"/>
                        </a:lnSpc>
                        <a:spcBef>
                          <a:spcPts val="0"/>
                        </a:spcBef>
                        <a:spcAft>
                          <a:spcPts val="600"/>
                        </a:spcAft>
                      </a:pPr>
                      <a:r>
                        <a:rPr lang="en-GB" sz="1000" b="1" kern="1400" dirty="0" err="1">
                          <a:solidFill>
                            <a:srgbClr val="000000"/>
                          </a:solidFill>
                          <a:effectLst/>
                          <a:latin typeface="+mn-lt"/>
                        </a:rPr>
                        <a:t>Tijdvenster</a:t>
                      </a:r>
                      <a:r>
                        <a:rPr lang="en-GB" sz="1000" b="1" kern="1400" dirty="0">
                          <a:solidFill>
                            <a:srgbClr val="000000"/>
                          </a:solidFill>
                          <a:effectLst/>
                          <a:latin typeface="+mn-lt"/>
                        </a:rPr>
                        <a:t>
</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err="1">
                          <a:solidFill>
                            <a:srgbClr val="000000"/>
                          </a:solidFill>
                          <a:effectLst/>
                          <a:latin typeface="+mn-lt"/>
                        </a:rPr>
                        <a:t>Leraar</a:t>
                      </a:r>
                      <a:r>
                        <a:rPr lang="en-GB" sz="1000" b="1" kern="1400" dirty="0">
                          <a:solidFill>
                            <a:srgbClr val="000000"/>
                          </a:solidFill>
                          <a:effectLst/>
                          <a:latin typeface="+mn-lt"/>
                        </a:rPr>
                        <a:t>
</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mn-lt"/>
                        </a:rPr>
                        <a:t>student 1:
Rory</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mn-lt"/>
                        </a:rPr>
                        <a:t>student 2:
Inez</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mn-lt"/>
                        </a:rPr>
                        <a:t>student 3:
Luca</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mn-lt"/>
                        </a:rPr>
                        <a:t>student 4:
</a:t>
                      </a:r>
                      <a:r>
                        <a:rPr lang="en-GB" sz="1000" b="1" kern="1400" dirty="0" err="1">
                          <a:solidFill>
                            <a:srgbClr val="000000"/>
                          </a:solidFill>
                          <a:effectLst/>
                          <a:latin typeface="+mn-lt"/>
                        </a:rPr>
                        <a:t>Teni</a:t>
                      </a:r>
                      <a:endParaRPr lang="en-GB" sz="1000" kern="1400" dirty="0">
                        <a:solidFill>
                          <a:srgbClr val="000000"/>
                        </a:solidFill>
                        <a:effectLst/>
                        <a:latin typeface="Calibri"/>
                      </a:endParaRP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418315">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 </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 </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a:rPr>
                        <a:t>R</a:t>
                      </a:r>
                      <a:endParaRPr lang="en-GB" sz="1000" kern="140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a:rPr>
                        <a:t>IR</a:t>
                      </a:r>
                      <a:endParaRPr lang="en-GB" sz="1000" kern="1400" dirty="0">
                        <a:solidFill>
                          <a:srgbClr val="000000"/>
                        </a:solidFill>
                        <a:effectLst/>
                        <a:latin typeface="Calibri"/>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1</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2</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3</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4</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5</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a:rPr>
                        <a:t>6</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a:extLst>
              <a:ext uri="{FF2B5EF4-FFF2-40B4-BE49-F238E27FC236}">
                <a16:creationId xmlns:a16="http://schemas.microsoft.com/office/drawing/2014/main" id="{2A9B261D-6356-1446-9D88-CCFDB2B6341B}"/>
              </a:ext>
            </a:extLst>
          </p:cNvPr>
          <p:cNvSpPr>
            <a:spLocks noChangeArrowheads="1" noChangeShapeType="1"/>
          </p:cNvSpPr>
          <p:nvPr/>
        </p:nvSpPr>
        <p:spPr bwMode="auto">
          <a:xfrm>
            <a:off x="698500" y="6008064"/>
            <a:ext cx="8537575" cy="598731"/>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r>
              <a:rPr lang="nl-NL" sz="1300" dirty="0"/>
              <a:t>Opmerkingen: 
</a:t>
            </a:r>
            <a:r>
              <a:rPr lang="nl-NL" sz="1300" dirty="0" err="1"/>
              <a:t>Rory</a:t>
            </a:r>
            <a:r>
              <a:rPr lang="nl-NL" sz="1300" dirty="0"/>
              <a:t> was goed in redeneren - gaf veel redenen voor ideeën, maar vroeg het niemand anders. </a:t>
            </a:r>
            <a:r>
              <a:rPr lang="nl-NL" sz="1300" dirty="0" err="1"/>
              <a:t>Rory</a:t>
            </a:r>
            <a:r>
              <a:rPr lang="nl-NL" sz="1300" dirty="0"/>
              <a:t> dominant, niet veel ruimte voor anderen om een woordje binnen te halen. Luca zei 'Waarom?' toen </a:t>
            </a:r>
            <a:r>
              <a:rPr lang="nl-NL" sz="1300" dirty="0" err="1"/>
              <a:t>Teni</a:t>
            </a:r>
            <a:r>
              <a:rPr lang="nl-NL" sz="1300" dirty="0"/>
              <a:t> iets zei maar het niet uitlegde. </a:t>
            </a:r>
            <a:r>
              <a:rPr lang="nl-NL" sz="1300" dirty="0" err="1"/>
              <a:t>Teni</a:t>
            </a:r>
            <a:r>
              <a:rPr lang="nl-NL" sz="1300" dirty="0"/>
              <a:t> antwoordde en gaf een reden. 
</a:t>
            </a:r>
            <a:r>
              <a:rPr lang="en-GB" dirty="0"/>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79941" y="3210440"/>
            <a:ext cx="1063798" cy="307777"/>
          </a:xfrm>
          <a:prstGeom prst="rect">
            <a:avLst/>
          </a:prstGeom>
        </p:spPr>
        <p:txBody>
          <a:bodyPr vert="horz" wrap="square" lIns="0" tIns="0" rIns="0" bIns="0" rtlCol="0">
            <a:spAutoFit/>
          </a:bodyPr>
          <a:lstStyle/>
          <a:p>
            <a:pPr marL="12700">
              <a:lnSpc>
                <a:spcPct val="100000"/>
              </a:lnSpc>
            </a:pPr>
            <a:r>
              <a:rPr lang="nl-NL" sz="1000" b="1">
                <a:latin typeface="Arial"/>
                <a:cs typeface="Arial"/>
              </a:rPr>
              <a:t>Namen van studenten</a:t>
            </a:r>
            <a:endParaRPr sz="1000" dirty="0">
              <a:latin typeface="Arial"/>
              <a:cs typeface="Arial"/>
            </a:endParaRPr>
          </a:p>
        </p:txBody>
      </p:sp>
      <p:sp>
        <p:nvSpPr>
          <p:cNvPr id="3" name="object 3"/>
          <p:cNvSpPr txBox="1"/>
          <p:nvPr/>
        </p:nvSpPr>
        <p:spPr>
          <a:xfrm>
            <a:off x="7826118" y="3210440"/>
            <a:ext cx="275136" cy="153888"/>
          </a:xfrm>
          <a:prstGeom prst="rect">
            <a:avLst/>
          </a:prstGeom>
        </p:spPr>
        <p:txBody>
          <a:bodyPr vert="horz" wrap="square" lIns="0" tIns="0" rIns="0" bIns="0" rtlCol="0">
            <a:spAutoFit/>
          </a:bodyPr>
          <a:lstStyle/>
          <a:p>
            <a:pPr marL="12700">
              <a:lnSpc>
                <a:spcPct val="100000"/>
              </a:lnSpc>
            </a:pPr>
            <a:r>
              <a:rPr lang="nl-NL" sz="1000" b="1" dirty="0">
                <a:latin typeface="Arial"/>
                <a:cs typeface="Arial"/>
              </a:rPr>
              <a:t>U</a:t>
            </a:r>
            <a:endParaRPr sz="1000" dirty="0">
              <a:latin typeface="Arial"/>
              <a:cs typeface="Arial"/>
            </a:endParaRPr>
          </a:p>
        </p:txBody>
      </p:sp>
      <p:sp>
        <p:nvSpPr>
          <p:cNvPr id="4" name="object 4"/>
          <p:cNvSpPr txBox="1"/>
          <p:nvPr/>
        </p:nvSpPr>
        <p:spPr>
          <a:xfrm>
            <a:off x="8703474" y="3210440"/>
            <a:ext cx="97155" cy="153888"/>
          </a:xfrm>
          <a:prstGeom prst="rect">
            <a:avLst/>
          </a:prstGeom>
        </p:spPr>
        <p:txBody>
          <a:bodyPr vert="horz" wrap="square" lIns="0" tIns="0" rIns="0" bIns="0" rtlCol="0">
            <a:spAutoFit/>
          </a:bodyPr>
          <a:lstStyle/>
          <a:p>
            <a:pPr marL="12700">
              <a:lnSpc>
                <a:spcPct val="100000"/>
              </a:lnSpc>
            </a:pPr>
            <a:r>
              <a:rPr sz="1000" b="1" dirty="0">
                <a:latin typeface="Arial"/>
                <a:cs typeface="Arial"/>
              </a:rPr>
              <a:t>B</a:t>
            </a:r>
            <a:endParaRPr sz="1000" dirty="0">
              <a:latin typeface="Arial"/>
              <a:cs typeface="Arial"/>
            </a:endParaRPr>
          </a:p>
        </p:txBody>
      </p:sp>
      <p:sp>
        <p:nvSpPr>
          <p:cNvPr id="5" name="object 5"/>
          <p:cNvSpPr txBox="1"/>
          <p:nvPr/>
        </p:nvSpPr>
        <p:spPr>
          <a:xfrm>
            <a:off x="9273036" y="3124284"/>
            <a:ext cx="933241" cy="537006"/>
          </a:xfrm>
          <a:prstGeom prst="rect">
            <a:avLst/>
          </a:prstGeom>
        </p:spPr>
        <p:txBody>
          <a:bodyPr vert="horz" wrap="square" lIns="0" tIns="0" rIns="0" bIns="0" rtlCol="0">
            <a:spAutoFit/>
          </a:bodyPr>
          <a:lstStyle/>
          <a:p>
            <a:pPr marL="106680" marR="5080" indent="-94615">
              <a:lnSpc>
                <a:spcPct val="120000"/>
              </a:lnSpc>
            </a:pPr>
            <a:r>
              <a:rPr lang="nl-NL" sz="1000" b="1" dirty="0">
                <a:latin typeface="Arial"/>
                <a:cs typeface="Arial"/>
              </a:rPr>
              <a:t>Beoordeling van de totale deelname</a:t>
            </a:r>
            <a:endParaRPr sz="1000" dirty="0">
              <a:latin typeface="Arial"/>
              <a:cs typeface="Arial"/>
            </a:endParaRPr>
          </a:p>
        </p:txBody>
      </p:sp>
      <p:sp>
        <p:nvSpPr>
          <p:cNvPr id="6" name="object 6"/>
          <p:cNvSpPr/>
          <p:nvPr/>
        </p:nvSpPr>
        <p:spPr>
          <a:xfrm>
            <a:off x="578498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8" name="object 8"/>
          <p:cNvSpPr/>
          <p:nvPr/>
        </p:nvSpPr>
        <p:spPr>
          <a:xfrm>
            <a:off x="7482720" y="3038736"/>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0" name="object 10"/>
          <p:cNvSpPr/>
          <p:nvPr/>
        </p:nvSpPr>
        <p:spPr>
          <a:xfrm>
            <a:off x="835139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2" name="object 12"/>
          <p:cNvSpPr/>
          <p:nvPr/>
        </p:nvSpPr>
        <p:spPr>
          <a:xfrm>
            <a:off x="916216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4" name="object 14"/>
          <p:cNvSpPr/>
          <p:nvPr/>
        </p:nvSpPr>
        <p:spPr>
          <a:xfrm>
            <a:off x="578498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5" name="object 15"/>
          <p:cNvSpPr/>
          <p:nvPr/>
        </p:nvSpPr>
        <p:spPr>
          <a:xfrm>
            <a:off x="748272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16" name="object 16"/>
          <p:cNvSpPr/>
          <p:nvPr/>
        </p:nvSpPr>
        <p:spPr>
          <a:xfrm>
            <a:off x="835139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7" name="object 17"/>
          <p:cNvSpPr/>
          <p:nvPr/>
        </p:nvSpPr>
        <p:spPr>
          <a:xfrm>
            <a:off x="916216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8" name="object 18"/>
          <p:cNvSpPr/>
          <p:nvPr/>
        </p:nvSpPr>
        <p:spPr>
          <a:xfrm>
            <a:off x="5824429"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9" name="object 19"/>
          <p:cNvSpPr/>
          <p:nvPr/>
        </p:nvSpPr>
        <p:spPr>
          <a:xfrm>
            <a:off x="748272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20" name="object 20"/>
          <p:cNvSpPr/>
          <p:nvPr/>
        </p:nvSpPr>
        <p:spPr>
          <a:xfrm>
            <a:off x="835139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21" name="object 21"/>
          <p:cNvSpPr/>
          <p:nvPr/>
        </p:nvSpPr>
        <p:spPr>
          <a:xfrm>
            <a:off x="916216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22" name="object 22"/>
          <p:cNvSpPr/>
          <p:nvPr/>
        </p:nvSpPr>
        <p:spPr>
          <a:xfrm>
            <a:off x="578498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3" name="object 23"/>
          <p:cNvSpPr/>
          <p:nvPr/>
        </p:nvSpPr>
        <p:spPr>
          <a:xfrm>
            <a:off x="748272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4" name="object 24"/>
          <p:cNvSpPr/>
          <p:nvPr/>
        </p:nvSpPr>
        <p:spPr>
          <a:xfrm>
            <a:off x="835139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5" name="object 25"/>
          <p:cNvSpPr/>
          <p:nvPr/>
        </p:nvSpPr>
        <p:spPr>
          <a:xfrm>
            <a:off x="916216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26" name="object 26"/>
          <p:cNvSpPr/>
          <p:nvPr/>
        </p:nvSpPr>
        <p:spPr>
          <a:xfrm>
            <a:off x="578498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7" name="object 27"/>
          <p:cNvSpPr/>
          <p:nvPr/>
        </p:nvSpPr>
        <p:spPr>
          <a:xfrm>
            <a:off x="748272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8" name="object 28"/>
          <p:cNvSpPr/>
          <p:nvPr/>
        </p:nvSpPr>
        <p:spPr>
          <a:xfrm>
            <a:off x="835139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9" name="object 29"/>
          <p:cNvSpPr/>
          <p:nvPr/>
        </p:nvSpPr>
        <p:spPr>
          <a:xfrm>
            <a:off x="916216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0" name="object 30"/>
          <p:cNvSpPr/>
          <p:nvPr/>
        </p:nvSpPr>
        <p:spPr>
          <a:xfrm>
            <a:off x="578193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1" name="object 31"/>
          <p:cNvSpPr/>
          <p:nvPr/>
        </p:nvSpPr>
        <p:spPr>
          <a:xfrm>
            <a:off x="578498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32" name="object 32"/>
          <p:cNvSpPr/>
          <p:nvPr/>
        </p:nvSpPr>
        <p:spPr>
          <a:xfrm>
            <a:off x="747967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3" name="object 33"/>
          <p:cNvSpPr/>
          <p:nvPr/>
        </p:nvSpPr>
        <p:spPr>
          <a:xfrm>
            <a:off x="748272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34" name="object 34"/>
          <p:cNvSpPr/>
          <p:nvPr/>
        </p:nvSpPr>
        <p:spPr>
          <a:xfrm>
            <a:off x="834835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5" name="object 35"/>
          <p:cNvSpPr/>
          <p:nvPr/>
        </p:nvSpPr>
        <p:spPr>
          <a:xfrm>
            <a:off x="835139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36" name="object 36"/>
          <p:cNvSpPr/>
          <p:nvPr/>
        </p:nvSpPr>
        <p:spPr>
          <a:xfrm>
            <a:off x="915911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7" name="object 37"/>
          <p:cNvSpPr/>
          <p:nvPr/>
        </p:nvSpPr>
        <p:spPr>
          <a:xfrm>
            <a:off x="916216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8" name="object 38"/>
          <p:cNvSpPr/>
          <p:nvPr/>
        </p:nvSpPr>
        <p:spPr>
          <a:xfrm>
            <a:off x="1036307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9" name="object 39"/>
          <p:cNvSpPr/>
          <p:nvPr/>
        </p:nvSpPr>
        <p:spPr>
          <a:xfrm>
            <a:off x="486409" y="770239"/>
            <a:ext cx="4653280" cy="6440186"/>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72395" y="861448"/>
            <a:ext cx="4460875" cy="5915081"/>
          </a:xfrm>
          <a:prstGeom prst="rect">
            <a:avLst/>
          </a:prstGeom>
        </p:spPr>
        <p:txBody>
          <a:bodyPr vert="horz" wrap="square" lIns="0" tIns="0" rIns="0" bIns="0" rtlCol="0">
            <a:spAutoFit/>
          </a:bodyPr>
          <a:lstStyle/>
          <a:p>
            <a:pPr marL="12700" algn="just">
              <a:lnSpc>
                <a:spcPct val="100000"/>
              </a:lnSpc>
            </a:pPr>
            <a:r>
              <a:rPr sz="1400" b="1" dirty="0">
                <a:latin typeface="Arial"/>
                <a:cs typeface="Arial"/>
              </a:rPr>
              <a:t>2C: </a:t>
            </a:r>
            <a:r>
              <a:rPr lang="nl-NL" sz="1400" b="1" dirty="0">
                <a:latin typeface="Arial"/>
                <a:cs typeface="Arial"/>
              </a:rPr>
              <a:t>Checklist voor individuele studenten (in groepswerk)
</a:t>
            </a:r>
            <a:r>
              <a:rPr lang="nl-NL" sz="1200" dirty="0">
                <a:latin typeface="Arial Unicode MS"/>
                <a:cs typeface="Arial Unicode MS"/>
              </a:rPr>
              <a:t>Deze checklist kan op twee manieren worden gebruikt. Ten eerste kan het dienen als een samenvatting van 2B: u kunt de resultaten van studenten uit meerdere groepen in deze checklist opnemen en een beoordeling van de algehele deelname toevoegen. </a:t>
            </a:r>
            <a:endParaRPr lang="en-GB" sz="1200" dirty="0">
              <a:latin typeface="Arial Unicode MS"/>
              <a:cs typeface="Arial Unicode MS"/>
            </a:endParaRPr>
          </a:p>
          <a:p>
            <a:pPr marL="12700" marR="5080">
              <a:lnSpc>
                <a:spcPct val="120800"/>
              </a:lnSpc>
              <a:spcBef>
                <a:spcPts val="665"/>
              </a:spcBef>
            </a:pPr>
            <a:r>
              <a:rPr lang="nl-NL" sz="1200" dirty="0">
                <a:latin typeface="Arial Unicode MS"/>
                <a:cs typeface="Arial Unicode MS"/>
              </a:rPr>
              <a:t>Ten tweede, als het voor u niet mogelijk is om tijdmonsters uit te voeren, kunt u dit in plaats daarvan gebruiken: dialoog observeren en tikken wanneer u de categorieën hoort waarin u geïnteresseerd bent. Nogmaals, je kunt elke student een algemene beoordeling geven.
Checklists van dit type kunnen niet alles vastleggen, maar ze zijn niet ontworpen om te zijn. Het is echter een beheersbare manier om meer aandacht te besteden aan de dialoog van studenten en trends in de loop van de tijd te identificeren.
</a:t>
            </a:r>
            <a:r>
              <a:rPr lang="nl-NL" sz="1200" b="1" dirty="0">
                <a:latin typeface="Arial"/>
                <a:cs typeface="Arial"/>
              </a:rPr>
              <a:t>Toelichtingen:</a:t>
            </a:r>
          </a:p>
          <a:p>
            <a:pPr marL="184150" marR="5080" indent="-171450">
              <a:lnSpc>
                <a:spcPct val="120800"/>
              </a:lnSpc>
              <a:spcBef>
                <a:spcPts val="665"/>
              </a:spcBef>
              <a:buFont typeface="Arial" panose="020B0604020202020204" pitchFamily="34" charset="0"/>
              <a:buChar char="•"/>
            </a:pPr>
            <a:r>
              <a:rPr lang="nl-NL" sz="1200" dirty="0">
                <a:latin typeface="Arial Unicode MS"/>
                <a:cs typeface="Arial Unicode MS"/>
              </a:rPr>
              <a:t>U kunt een of twee categorieën kiezen waarin u bent geïnteresseerd
Vink de codevakjes aan als je die codes op enig moment in de discussiebijdragen van een student hoort in het dialoogvenster van een student
Als een student veel deelneemt aan de discussie, heeft hij een algemene beoordeling van (3), een gemiddeld bedrag is (2) en een lage deelname is een beoordeling van (1)</a:t>
            </a:r>
            <a:endParaRPr sz="1200" dirty="0">
              <a:latin typeface="Arial Unicode MS"/>
              <a:cs typeface="Arial Unicode MS"/>
            </a:endParaRPr>
          </a:p>
        </p:txBody>
      </p:sp>
      <p:sp>
        <p:nvSpPr>
          <p:cNvPr id="41" name="object 41"/>
          <p:cNvSpPr/>
          <p:nvPr/>
        </p:nvSpPr>
        <p:spPr>
          <a:xfrm>
            <a:off x="600195" y="6858005"/>
            <a:ext cx="326905" cy="276220"/>
          </a:xfrm>
          <a:prstGeom prst="rect">
            <a:avLst/>
          </a:prstGeom>
          <a:blipFill>
            <a:blip r:embed="rId2" cstate="print"/>
            <a:stretch>
              <a:fillRect/>
            </a:stretch>
          </a:blipFill>
        </p:spPr>
        <p:txBody>
          <a:bodyPr wrap="square" lIns="0" tIns="0" rIns="0" bIns="0" rtlCol="0"/>
          <a:lstStyle/>
          <a:p>
            <a:endParaRPr/>
          </a:p>
        </p:txBody>
      </p:sp>
      <p:sp>
        <p:nvSpPr>
          <p:cNvPr id="42" name="object 42"/>
          <p:cNvSpPr/>
          <p:nvPr/>
        </p:nvSpPr>
        <p:spPr>
          <a:xfrm>
            <a:off x="5482470" y="1952625"/>
            <a:ext cx="2115185" cy="649726"/>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43" name="object 43"/>
          <p:cNvSpPr txBox="1"/>
          <p:nvPr/>
        </p:nvSpPr>
        <p:spPr>
          <a:xfrm>
            <a:off x="5686425" y="2028825"/>
            <a:ext cx="1793875" cy="721672"/>
          </a:xfrm>
          <a:prstGeom prst="rect">
            <a:avLst/>
          </a:prstGeom>
        </p:spPr>
        <p:txBody>
          <a:bodyPr vert="horz" wrap="square" lIns="0" tIns="0" rIns="0" bIns="0" rtlCol="0">
            <a:spAutoFit/>
          </a:bodyPr>
          <a:lstStyle/>
          <a:p>
            <a:pPr marL="12700" marR="5080">
              <a:lnSpc>
                <a:spcPct val="120000"/>
              </a:lnSpc>
            </a:pPr>
            <a:r>
              <a:rPr lang="nl-NL" sz="1000" dirty="0">
                <a:latin typeface="Arial"/>
                <a:cs typeface="Arial"/>
              </a:rPr>
              <a:t>Voeg zoveel rijen toe als je nodig hebt voor de namen van je studenten
</a:t>
            </a:r>
            <a:endParaRPr sz="1000" dirty="0">
              <a:latin typeface="Arial"/>
              <a:cs typeface="Arial"/>
            </a:endParaRPr>
          </a:p>
        </p:txBody>
      </p:sp>
      <p:sp>
        <p:nvSpPr>
          <p:cNvPr id="44" name="object 44"/>
          <p:cNvSpPr/>
          <p:nvPr/>
        </p:nvSpPr>
        <p:spPr>
          <a:xfrm>
            <a:off x="8244085" y="1876425"/>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5" name="object 45"/>
          <p:cNvSpPr txBox="1"/>
          <p:nvPr/>
        </p:nvSpPr>
        <p:spPr>
          <a:xfrm>
            <a:off x="8393430" y="1952625"/>
            <a:ext cx="1906270" cy="558614"/>
          </a:xfrm>
          <a:prstGeom prst="rect">
            <a:avLst/>
          </a:prstGeom>
        </p:spPr>
        <p:txBody>
          <a:bodyPr vert="horz" wrap="square" lIns="0" tIns="0" rIns="0" bIns="0" rtlCol="0">
            <a:spAutoFit/>
          </a:bodyPr>
          <a:lstStyle/>
          <a:p>
            <a:pPr marL="12700" marR="5080">
              <a:lnSpc>
                <a:spcPct val="121000"/>
              </a:lnSpc>
            </a:pPr>
            <a:r>
              <a:rPr lang="nl-NL" sz="1000" dirty="0">
                <a:latin typeface="Arial"/>
                <a:cs typeface="Arial"/>
              </a:rPr>
              <a:t>Je kunt elke student een algemene participatiescore geven tussen 1 (laag) en 3 (hoog</a:t>
            </a:r>
            <a:endParaRPr sz="1000" dirty="0">
              <a:latin typeface="Arial"/>
              <a:cs typeface="Arial"/>
            </a:endParaRPr>
          </a:p>
        </p:txBody>
      </p:sp>
      <p:sp>
        <p:nvSpPr>
          <p:cNvPr id="46" name="object 46"/>
          <p:cNvSpPr/>
          <p:nvPr/>
        </p:nvSpPr>
        <p:spPr>
          <a:xfrm>
            <a:off x="6133143" y="5762625"/>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7" name="object 47"/>
          <p:cNvSpPr txBox="1"/>
          <p:nvPr/>
        </p:nvSpPr>
        <p:spPr>
          <a:xfrm>
            <a:off x="964162" y="6949559"/>
            <a:ext cx="4153938" cy="184666"/>
          </a:xfrm>
          <a:prstGeom prst="rect">
            <a:avLst/>
          </a:prstGeom>
        </p:spPr>
        <p:txBody>
          <a:bodyPr vert="horz" wrap="square" lIns="0" tIns="0" rIns="0" bIns="0" rtlCol="0">
            <a:spAutoFit/>
          </a:bodyPr>
          <a:lstStyle/>
          <a:p>
            <a:pPr marL="12700">
              <a:lnSpc>
                <a:spcPct val="100000"/>
              </a:lnSpc>
              <a:spcBef>
                <a:spcPts val="640"/>
              </a:spcBef>
            </a:pPr>
            <a:r>
              <a:rPr lang="nl-NL" sz="1200" dirty="0">
                <a:solidFill>
                  <a:prstClr val="black"/>
                </a:solidFill>
                <a:latin typeface="Arial"/>
                <a:cs typeface="Arial"/>
              </a:rPr>
              <a:t>Een downloadbaar sjabloon is beschikbaar op onze </a:t>
            </a:r>
            <a:r>
              <a:rPr lang="nl-NL" sz="1200" dirty="0">
                <a:solidFill>
                  <a:prstClr val="black"/>
                </a:solidFill>
                <a:latin typeface="Arial"/>
                <a:cs typeface="Arial"/>
                <a:hlinkClick r:id="rId3"/>
              </a:rPr>
              <a:t>website</a:t>
            </a:r>
            <a:endParaRPr sz="1200" dirty="0">
              <a:latin typeface="Arial"/>
              <a:cs typeface="Arial"/>
            </a:endParaRPr>
          </a:p>
        </p:txBody>
      </p:sp>
      <p:sp>
        <p:nvSpPr>
          <p:cNvPr id="50" name="object 50"/>
          <p:cNvSpPr/>
          <p:nvPr/>
        </p:nvSpPr>
        <p:spPr>
          <a:xfrm>
            <a:off x="5915598" y="2313567"/>
            <a:ext cx="981697" cy="984037"/>
          </a:xfrm>
          <a:prstGeom prst="rect">
            <a:avLst/>
          </a:prstGeom>
          <a:blipFill>
            <a:blip r:embed="rId4" cstate="print"/>
            <a:stretch>
              <a:fillRect/>
            </a:stretch>
          </a:blipFill>
        </p:spPr>
        <p:txBody>
          <a:bodyPr wrap="square" lIns="0" tIns="0" rIns="0" bIns="0" rtlCol="0"/>
          <a:lstStyle/>
          <a:p>
            <a:endParaRPr/>
          </a:p>
        </p:txBody>
      </p:sp>
      <p:sp>
        <p:nvSpPr>
          <p:cNvPr id="52" name="object 52"/>
          <p:cNvSpPr/>
          <p:nvPr/>
        </p:nvSpPr>
        <p:spPr>
          <a:xfrm>
            <a:off x="6670249" y="1216513"/>
            <a:ext cx="585571" cy="592613"/>
          </a:xfrm>
          <a:prstGeom prst="rect">
            <a:avLst/>
          </a:prstGeom>
          <a:blipFill>
            <a:blip r:embed="rId5" cstate="print"/>
            <a:stretch>
              <a:fillRect/>
            </a:stretch>
          </a:blipFill>
        </p:spPr>
        <p:txBody>
          <a:bodyPr wrap="square" lIns="0" tIns="0" rIns="0" bIns="0" rtlCol="0"/>
          <a:lstStyle/>
          <a:p>
            <a:endParaRPr/>
          </a:p>
        </p:txBody>
      </p:sp>
      <p:sp>
        <p:nvSpPr>
          <p:cNvPr id="55" name="object 55"/>
          <p:cNvSpPr/>
          <p:nvPr/>
        </p:nvSpPr>
        <p:spPr>
          <a:xfrm>
            <a:off x="9631527" y="2336155"/>
            <a:ext cx="981697" cy="984031"/>
          </a:xfrm>
          <a:prstGeom prst="rect">
            <a:avLst/>
          </a:prstGeom>
          <a:blipFill>
            <a:blip r:embed="rId6" cstate="print"/>
            <a:stretch>
              <a:fillRect/>
            </a:stretch>
          </a:blipFill>
        </p:spPr>
        <p:txBody>
          <a:bodyPr wrap="square" lIns="0" tIns="0" rIns="0" bIns="0" rtlCol="0"/>
          <a:lstStyle/>
          <a:p>
            <a:endParaRPr/>
          </a:p>
        </p:txBody>
      </p:sp>
      <p:sp>
        <p:nvSpPr>
          <p:cNvPr id="60" name="object 60"/>
          <p:cNvSpPr/>
          <p:nvPr/>
        </p:nvSpPr>
        <p:spPr>
          <a:xfrm>
            <a:off x="7654856" y="4756399"/>
            <a:ext cx="808288" cy="1368787"/>
          </a:xfrm>
          <a:prstGeom prst="rect">
            <a:avLst/>
          </a:prstGeom>
          <a:blipFill>
            <a:blip r:embed="rId7" cstate="print"/>
            <a:stretch>
              <a:fillRect/>
            </a:stretch>
          </a:blipFill>
        </p:spPr>
        <p:txBody>
          <a:bodyPr wrap="square" lIns="0" tIns="0" rIns="0" bIns="0" rtlCol="0"/>
          <a:lstStyle/>
          <a:p>
            <a:endParaRPr/>
          </a:p>
        </p:txBody>
      </p:sp>
      <p:sp>
        <p:nvSpPr>
          <p:cNvPr id="63" name="object 6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45</a:t>
            </a:r>
          </a:p>
        </p:txBody>
      </p:sp>
      <p:sp>
        <p:nvSpPr>
          <p:cNvPr id="48" name="TextBox 47"/>
          <p:cNvSpPr txBox="1"/>
          <p:nvPr/>
        </p:nvSpPr>
        <p:spPr>
          <a:xfrm>
            <a:off x="6135264" y="5838825"/>
            <a:ext cx="2110942" cy="553998"/>
          </a:xfrm>
          <a:prstGeom prst="rect">
            <a:avLst/>
          </a:prstGeom>
          <a:noFill/>
        </p:spPr>
        <p:txBody>
          <a:bodyPr wrap="square" rtlCol="0">
            <a:spAutoFit/>
          </a:bodyPr>
          <a:lstStyle/>
          <a:p>
            <a:r>
              <a:rPr lang="nl-NL" sz="1000" dirty="0">
                <a:latin typeface="Arial"/>
                <a:cs typeface="Arial"/>
              </a:rPr>
              <a:t>Voeg de dialoogcategorieën toe aan de middelste secties en vink aan als je ze hoort</a:t>
            </a:r>
            <a:endParaRPr lang="en-US" sz="1000" dirty="0">
              <a:latin typeface="Arial"/>
              <a:cs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138651884"/>
              </p:ext>
            </p:extLst>
          </p:nvPr>
        </p:nvGraphicFramePr>
        <p:xfrm>
          <a:off x="5672208" y="1929264"/>
          <a:ext cx="4626861" cy="2264537"/>
        </p:xfrm>
        <a:graphic>
          <a:graphicData uri="http://schemas.openxmlformats.org/drawingml/2006/table">
            <a:tbl>
              <a:tblPr firstRow="1" bandRow="1">
                <a:tableStyleId>{2D5ABB26-0587-4C30-8999-92F81FD0307C}</a:tableStyleId>
              </a:tblPr>
              <a:tblGrid>
                <a:gridCol w="1122292">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2209169">
                  <a:extLst>
                    <a:ext uri="{9D8B030D-6E8A-4147-A177-3AD203B41FA5}">
                      <a16:colId xmlns:a16="http://schemas.microsoft.com/office/drawing/2014/main" val="20002"/>
                    </a:ext>
                  </a:extLst>
                </a:gridCol>
              </a:tblGrid>
              <a:tr h="746760">
                <a:tc>
                  <a:txBody>
                    <a:bodyPr/>
                    <a:lstStyle/>
                    <a:p>
                      <a:pPr>
                        <a:lnSpc>
                          <a:spcPct val="100000"/>
                        </a:lnSpc>
                        <a:spcBef>
                          <a:spcPts val="35"/>
                        </a:spcBef>
                      </a:pPr>
                      <a:endParaRPr sz="1450" spc="0" baseline="0" dirty="0">
                        <a:latin typeface="Times New Roman"/>
                        <a:cs typeface="Times New Roman"/>
                      </a:endParaRPr>
                    </a:p>
                    <a:p>
                      <a:pPr algn="ctr">
                        <a:lnSpc>
                          <a:spcPct val="100000"/>
                        </a:lnSpc>
                      </a:pPr>
                      <a:r>
                        <a:rPr lang="nl-NL" sz="1200" b="1" spc="0" baseline="0" dirty="0">
                          <a:latin typeface="Arial"/>
                          <a:cs typeface="Arial"/>
                        </a:rPr>
                        <a:t>Code van het dialoogvenster
</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a:cs typeface="Times New Roman"/>
                      </a:endParaRPr>
                    </a:p>
                    <a:p>
                      <a:pPr marL="243840">
                        <a:lnSpc>
                          <a:spcPct val="100000"/>
                        </a:lnSpc>
                      </a:pPr>
                      <a:r>
                        <a:rPr lang="nl-NL" sz="1200" b="1" spc="0" baseline="0" dirty="0">
                          <a:latin typeface="Arial"/>
                          <a:cs typeface="Arial"/>
                        </a:rPr>
                        <a:t>Schaal (1-3)
</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a:cs typeface="Times New Roman"/>
                      </a:endParaRPr>
                    </a:p>
                    <a:p>
                      <a:pPr algn="ctr">
                        <a:lnSpc>
                          <a:spcPct val="100000"/>
                        </a:lnSpc>
                      </a:pPr>
                      <a:r>
                        <a:rPr lang="nl-NL" sz="1200" b="1" spc="0" baseline="0" dirty="0">
                          <a:latin typeface="Arial"/>
                          <a:cs typeface="Arial"/>
                        </a:rPr>
                        <a:t>Opmerkingen
</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5"/>
                        </a:spcBef>
                      </a:pPr>
                      <a:endParaRPr sz="1450" spc="0" baseline="0" dirty="0">
                        <a:latin typeface="Times New Roman"/>
                        <a:cs typeface="Times New Roman"/>
                      </a:endParaRPr>
                    </a:p>
                    <a:p>
                      <a:pPr marL="635" algn="ctr">
                        <a:lnSpc>
                          <a:spcPct val="100000"/>
                        </a:lnSpc>
                      </a:pPr>
                      <a:r>
                        <a:rPr sz="1200" b="1" spc="0" baseline="0" dirty="0">
                          <a:latin typeface="Arial"/>
                          <a:cs typeface="Arial"/>
                        </a:rPr>
                        <a:t>C</a:t>
                      </a:r>
                      <a:r>
                        <a:rPr lang="nl-NL" sz="1200" b="1" spc="0" baseline="0" dirty="0">
                          <a:latin typeface="Arial"/>
                          <a:cs typeface="Arial"/>
                        </a:rPr>
                        <a:t>I</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10"/>
                        </a:spcBef>
                      </a:pPr>
                      <a:endParaRPr sz="1450" spc="0" baseline="0" dirty="0">
                        <a:latin typeface="Times New Roman"/>
                        <a:cs typeface="Times New Roman"/>
                      </a:endParaRPr>
                    </a:p>
                    <a:p>
                      <a:pPr marL="635" algn="ctr">
                        <a:lnSpc>
                          <a:spcPct val="100000"/>
                        </a:lnSpc>
                      </a:pPr>
                      <a:r>
                        <a:rPr lang="nl-NL" sz="1200" b="1" spc="0" baseline="0" dirty="0">
                          <a:latin typeface="Arial"/>
                          <a:cs typeface="Arial"/>
                        </a:rPr>
                        <a:t>V</a:t>
                      </a:r>
                      <a:endParaRPr sz="1200" spc="0" baseline="0" dirty="0">
                        <a:latin typeface="Arial"/>
                        <a:cs typeface="Arial"/>
                      </a:endParaRP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846440"/>
            <a:ext cx="4653280" cy="6059185"/>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nvSpPr>
        <p:spPr>
          <a:xfrm>
            <a:off x="520580" y="937648"/>
            <a:ext cx="4459605" cy="5353710"/>
          </a:xfrm>
          <a:prstGeom prst="rect">
            <a:avLst/>
          </a:prstGeom>
        </p:spPr>
        <p:txBody>
          <a:bodyPr vert="horz" wrap="square" lIns="0" tIns="0" rIns="0" bIns="0" rtlCol="0">
            <a:spAutoFit/>
          </a:bodyPr>
          <a:lstStyle/>
          <a:p>
            <a:pPr marL="12700">
              <a:lnSpc>
                <a:spcPct val="100000"/>
              </a:lnSpc>
            </a:pPr>
            <a:r>
              <a:rPr sz="1400" b="1" dirty="0">
                <a:latin typeface="Arial"/>
                <a:cs typeface="Arial"/>
              </a:rPr>
              <a:t>2D: </a:t>
            </a:r>
            <a:r>
              <a:rPr lang="nl-NL" sz="1400" b="1" dirty="0">
                <a:latin typeface="Arial"/>
                <a:cs typeface="Arial"/>
              </a:rPr>
              <a:t>Dialoogvenster voor beoordelingsgroepen met behulp van codes 
</a:t>
            </a:r>
            <a:endParaRPr lang="en-GB" sz="1400" b="1" dirty="0">
              <a:latin typeface="Arial"/>
              <a:cs typeface="Arial"/>
            </a:endParaRPr>
          </a:p>
          <a:p>
            <a:pPr marL="82800">
              <a:lnSpc>
                <a:spcPct val="121000"/>
              </a:lnSpc>
              <a:spcBef>
                <a:spcPts val="580"/>
              </a:spcBef>
            </a:pPr>
            <a:r>
              <a:rPr lang="nl-NL" sz="1200" dirty="0">
                <a:latin typeface="Arial Unicode MS"/>
                <a:cs typeface="Arial Unicode MS"/>
              </a:rPr>
              <a:t>Deze groepsbeoordelingstool verschilt enigszins van 2B en 2C omdat het niet de bijdragen van individuele studenten beoordeelt, maar de groep als geheel. U kunt verschillende categorieën van dialoog selecteren om u op te concentreren - in dit geval Coördinatie van ideeën en overeenstemming (CI) en Verbinden (V).
</a:t>
            </a:r>
            <a:r>
              <a:rPr lang="nl-NL" sz="1200" b="1" dirty="0">
                <a:latin typeface="Arial"/>
                <a:cs typeface="Arial"/>
              </a:rPr>
              <a:t>Toelichtingen:</a:t>
            </a:r>
          </a:p>
          <a:p>
            <a:pPr marL="254250" indent="-171450">
              <a:lnSpc>
                <a:spcPct val="121000"/>
              </a:lnSpc>
              <a:spcBef>
                <a:spcPts val="580"/>
              </a:spcBef>
              <a:buFont typeface="Arial" panose="020B0604020202020204" pitchFamily="34" charset="0"/>
              <a:buChar char="•"/>
            </a:pPr>
            <a:r>
              <a:rPr lang="nl-NL" sz="1200" dirty="0">
                <a:latin typeface="Arial Unicode MS"/>
                <a:cs typeface="Arial Unicode MS"/>
              </a:rPr>
              <a:t>Gebruik een driepuntsbeoordelingsschaal voor de frequentie van elke dialoogcategorie binnen het gesprek als geheel: 1 = laag, 2 = gemiddeld, 3 = hoog. Dit is geen absolute schaal, het hangt af van uw oordeel over wat typisch is in uw omgeving
Gebruik de kolom 'Opmerkingen' om relevante informatie aan de beoordeling toe te voegen, zoals of de resultaten typisch zijn of dat ze de voortgang laten zien
Je zou dit kunnen herhalen om te zien of groepen hun dialoogpatronen of -typen in de loop van de tijd veranderen
</a:t>
            </a:r>
            <a:r>
              <a:rPr lang="nl-NL" sz="1200" dirty="0">
                <a:latin typeface="Arial" panose="020B0604020202020204" pitchFamily="34" charset="0"/>
                <a:cs typeface="Arial" panose="020B0604020202020204" pitchFamily="34" charset="0"/>
              </a:rPr>
              <a:t>Je zou achteraf een andere tool kunnen gebruiken voor meer systematische verkenning (bijv. 2B of 2C)</a:t>
            </a:r>
            <a:endParaRPr lang="en-GB" sz="1200" dirty="0">
              <a:highlight>
                <a:srgbClr val="00FFFF"/>
              </a:highlight>
              <a:latin typeface="Arial" panose="020B0604020202020204" pitchFamily="34" charset="0"/>
              <a:cs typeface="Arial" panose="020B0604020202020204" pitchFamily="34" charset="0"/>
            </a:endParaRPr>
          </a:p>
        </p:txBody>
      </p:sp>
      <p:sp>
        <p:nvSpPr>
          <p:cNvPr id="5" name="object 5"/>
          <p:cNvSpPr txBox="1"/>
          <p:nvPr/>
        </p:nvSpPr>
        <p:spPr>
          <a:xfrm>
            <a:off x="856207" y="6372225"/>
            <a:ext cx="3980542" cy="369332"/>
          </a:xfrm>
          <a:prstGeom prst="rect">
            <a:avLst/>
          </a:prstGeom>
        </p:spPr>
        <p:txBody>
          <a:bodyPr vert="horz" wrap="square" lIns="0" tIns="0" rIns="0" bIns="0" rtlCol="0">
            <a:spAutoFit/>
          </a:bodyPr>
          <a:lstStyle/>
          <a:p>
            <a:pPr marL="12700">
              <a:lnSpc>
                <a:spcPct val="100000"/>
              </a:lnSpc>
            </a:pPr>
            <a:r>
              <a:rPr lang="nl-NL" sz="1200" b="1" dirty="0">
                <a:latin typeface="Arial"/>
                <a:cs typeface="Arial"/>
              </a:rPr>
              <a:t>Een downloadbare template is beschikbaar op onze website</a:t>
            </a:r>
            <a:r>
              <a:rPr sz="1200" b="1" dirty="0">
                <a:latin typeface="Arial"/>
                <a:cs typeface="Arial"/>
              </a:rPr>
              <a:t>.</a:t>
            </a:r>
            <a:endParaRPr sz="1200" dirty="0">
              <a:latin typeface="Arial"/>
              <a:cs typeface="Arial"/>
            </a:endParaRPr>
          </a:p>
        </p:txBody>
      </p:sp>
      <p:sp>
        <p:nvSpPr>
          <p:cNvPr id="6" name="object 6"/>
          <p:cNvSpPr/>
          <p:nvPr/>
        </p:nvSpPr>
        <p:spPr>
          <a:xfrm>
            <a:off x="506847" y="6400802"/>
            <a:ext cx="276218" cy="276223"/>
          </a:xfrm>
          <a:prstGeom prst="rect">
            <a:avLst/>
          </a:prstGeom>
          <a:blipFill>
            <a:blip r:embed="rId2"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46</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464534654"/>
              </p:ext>
            </p:extLst>
          </p:nvPr>
        </p:nvGraphicFramePr>
        <p:xfrm>
          <a:off x="423552" y="4154304"/>
          <a:ext cx="9777980" cy="2473450"/>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
                        </a:spcBef>
                      </a:pPr>
                      <a:endParaRPr sz="1600" spc="0" baseline="0" dirty="0">
                        <a:latin typeface="Times New Roman"/>
                        <a:cs typeface="Times New Roman"/>
                      </a:endParaRPr>
                    </a:p>
                    <a:p>
                      <a:pPr marL="640080">
                        <a:lnSpc>
                          <a:spcPct val="100000"/>
                        </a:lnSpc>
                      </a:pPr>
                      <a:r>
                        <a:rPr lang="nl-NL" sz="1200" b="1" spc="0" baseline="0" dirty="0">
                          <a:latin typeface="Arial"/>
                          <a:cs typeface="Arial"/>
                        </a:rPr>
                        <a:t>Type activiteit
</a:t>
                      </a:r>
                      <a:endParaRPr sz="1200" spc="0" baseline="0" dirty="0">
                        <a:latin typeface="Arial"/>
                        <a:cs typeface="Arial"/>
                      </a:endParaRPr>
                    </a:p>
                  </a:txBody>
                  <a:tcPr marL="0" marR="0" marT="63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a:cs typeface="Times New Roman"/>
                      </a:endParaRPr>
                    </a:p>
                    <a:p>
                      <a:pPr algn="ctr">
                        <a:lnSpc>
                          <a:spcPct val="100000"/>
                        </a:lnSpc>
                      </a:pPr>
                      <a:r>
                        <a:rPr lang="nl-NL" sz="1200" b="1" spc="0" baseline="0" dirty="0">
                          <a:latin typeface="Arial"/>
                          <a:cs typeface="Arial"/>
                        </a:rPr>
                        <a:t>Categorie
</a:t>
                      </a:r>
                      <a:endParaRPr sz="1200" spc="0" baseline="0" dirty="0">
                        <a:latin typeface="Arial"/>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388" marR="43815" indent="-128588" algn="ctr">
                        <a:lnSpc>
                          <a:spcPct val="121700"/>
                        </a:lnSpc>
                        <a:spcBef>
                          <a:spcPts val="645"/>
                        </a:spcBef>
                        <a:tabLst/>
                      </a:pPr>
                      <a:r>
                        <a:rPr lang="nl-NL" sz="1200" b="1" spc="0" baseline="0" dirty="0">
                          <a:latin typeface="Arial"/>
                          <a:cs typeface="Arial"/>
                        </a:rPr>
                        <a:t>Hoe vaak doen studenten dit?
</a:t>
                      </a:r>
                      <a:endParaRPr sz="1200" spc="0" baseline="0" dirty="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088" marR="29845" indent="-280988">
                        <a:lnSpc>
                          <a:spcPct val="121700"/>
                        </a:lnSpc>
                        <a:spcBef>
                          <a:spcPts val="645"/>
                        </a:spcBef>
                        <a:tabLst/>
                      </a:pPr>
                      <a:r>
                        <a:rPr lang="nl-NL" sz="1200" b="1" spc="0" baseline="0" dirty="0">
                          <a:latin typeface="Arial"/>
                          <a:cs typeface="Arial"/>
                        </a:rPr>
                        <a:t>Hoeveel studenten doen hieraan mee?
</a:t>
                      </a:r>
                      <a:endParaRPr sz="1200" spc="0" baseline="0" dirty="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a:cs typeface="Times New Roman"/>
                      </a:endParaRPr>
                    </a:p>
                    <a:p>
                      <a:pPr marL="116205">
                        <a:lnSpc>
                          <a:spcPct val="100000"/>
                        </a:lnSpc>
                      </a:pPr>
                      <a:r>
                        <a:rPr lang="nl-NL" sz="1200" b="1" spc="0" baseline="0" dirty="0">
                          <a:latin typeface="Arial"/>
                          <a:cs typeface="Arial"/>
                        </a:rPr>
                        <a:t>Zijn de bijdragen verlengd of kort?
</a:t>
                      </a:r>
                      <a:endParaRPr sz="1200" spc="0" baseline="0" dirty="0">
                        <a:latin typeface="Arial"/>
                        <a:cs typeface="Arial"/>
                      </a:endParaRP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dirty="0">
                          <a:latin typeface="Arial Unicode MS"/>
                          <a:cs typeface="Arial Unicode MS"/>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nl-NL" sz="1200" spc="0" baseline="0" dirty="0">
                          <a:latin typeface="Arial Unicode MS"/>
                          <a:cs typeface="Arial Unicode MS"/>
                        </a:rPr>
                        <a:t>R</a:t>
                      </a:r>
                      <a:endParaRPr sz="1200" spc="0" baseline="0" dirty="0">
                        <a:latin typeface="Arial Unicode MS"/>
                        <a:cs typeface="Arial Unicode MS"/>
                      </a:endParaRP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59"/>
                        </a:spcBef>
                      </a:pPr>
                      <a:r>
                        <a:rPr sz="1200" spc="0" baseline="0" dirty="0">
                          <a:latin typeface="Arial Unicode MS"/>
                          <a:cs typeface="Arial Unicode MS"/>
                        </a:rPr>
                        <a:t>2)</a:t>
                      </a:r>
                      <a:endParaRPr sz="1200" spc="0" baseline="0">
                        <a:latin typeface="Arial Unicode MS"/>
                        <a:cs typeface="Arial Unicode MS"/>
                      </a:endParaRP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nl-NL" sz="1200" spc="0" baseline="0" dirty="0">
                          <a:latin typeface="Arial Unicode MS"/>
                          <a:cs typeface="Arial Unicode MS"/>
                        </a:rPr>
                        <a:t>UI</a:t>
                      </a: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23552" y="504825"/>
            <a:ext cx="4788589" cy="3214983"/>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a:cs typeface="Arial"/>
              </a:rPr>
              <a:t>2E: </a:t>
            </a:r>
            <a:r>
              <a:rPr lang="nl-NL" sz="1400" b="1" dirty="0">
                <a:latin typeface="Arial"/>
                <a:cs typeface="Arial"/>
              </a:rPr>
              <a:t>Overzicht van deelname aan de hele klas (beoordelingsschaal)
</a:t>
            </a:r>
            <a:r>
              <a:rPr lang="nl-NL" sz="1200" dirty="0">
                <a:latin typeface="Arial Unicode MS"/>
                <a:cs typeface="Arial Unicode MS"/>
              </a:rPr>
              <a:t>Deze beoordelingsschaal voor de hele klas breidt 2D uit om zich te concentreren op gesprekken met de hele klas. Het zal je in staat stellen om meer te begrijpen over hoe studenten deelnemen aan de dialoog. U kunt zich concentreren op verschillende aspecten van studentenparticipatie, zoals de lengte van de bijdragen en hoe vaak studenten deelnemen. Je kunt dit doen tijdens verschillende soorten activiteiten voor de hele klas om een groter beeld van de dialoog in je leeromgeving op te bouwen.
</a:t>
            </a:r>
            <a:r>
              <a:rPr lang="nl-NL" sz="1200" b="1" dirty="0">
                <a:latin typeface="Arial"/>
                <a:cs typeface="Arial"/>
              </a:rPr>
              <a:t>Toelichtingen:</a:t>
            </a:r>
          </a:p>
          <a:p>
            <a:pPr marL="254635" indent="-171450">
              <a:lnSpc>
                <a:spcPct val="100000"/>
              </a:lnSpc>
              <a:spcBef>
                <a:spcPts val="590"/>
              </a:spcBef>
              <a:buFont typeface="Arial" panose="020B0604020202020204" pitchFamily="34" charset="0"/>
              <a:buChar char="•"/>
            </a:pPr>
            <a:r>
              <a:rPr lang="nl-NL" sz="1200" dirty="0">
                <a:latin typeface="Arial Unicode MS"/>
                <a:cs typeface="Arial Unicode MS"/>
              </a:rPr>
              <a:t>Kies een of twee categorieën waarop u zich wilt concentreren
Bepaal op welke soorten activiteiten en lesfase u uw observaties wilt richten, zoals lesintroducties, discussies in de hele klas of lesconclusies / plenaire vergaderingen</a:t>
            </a:r>
            <a:endParaRPr sz="1200" dirty="0">
              <a:latin typeface="Arial Unicode MS"/>
              <a:cs typeface="Arial Unicode MS"/>
            </a:endParaRPr>
          </a:p>
        </p:txBody>
      </p:sp>
      <p:sp>
        <p:nvSpPr>
          <p:cNvPr id="4" name="object 4"/>
          <p:cNvSpPr txBox="1"/>
          <p:nvPr/>
        </p:nvSpPr>
        <p:spPr>
          <a:xfrm>
            <a:off x="5747327" y="653222"/>
            <a:ext cx="4435891" cy="2646237"/>
          </a:xfrm>
          <a:prstGeom prst="rect">
            <a:avLst/>
          </a:prstGeom>
          <a:ln w="31733">
            <a:solidFill>
              <a:srgbClr val="2791A6"/>
            </a:solidFill>
          </a:ln>
        </p:spPr>
        <p:txBody>
          <a:bodyPr vert="horz" wrap="square" lIns="0" tIns="75565" rIns="0" bIns="0" rtlCol="0">
            <a:spAutoFit/>
          </a:bodyPr>
          <a:lstStyle/>
          <a:p>
            <a:pPr marL="88900">
              <a:spcBef>
                <a:spcPts val="595"/>
              </a:spcBef>
              <a:buSzPct val="83333"/>
              <a:tabLst>
                <a:tab pos="169863" algn="l"/>
              </a:tabLst>
            </a:pPr>
            <a:r>
              <a:rPr lang="nl-NL" sz="1200" dirty="0">
                <a:latin typeface="Arial Unicode MS"/>
                <a:cs typeface="Arial Unicode MS"/>
              </a:rPr>
              <a:t>Gebruik de volgende beoordelingsschaal: </a:t>
            </a:r>
          </a:p>
          <a:p>
            <a:pPr marL="88900">
              <a:spcBef>
                <a:spcPts val="595"/>
              </a:spcBef>
              <a:buSzPct val="83333"/>
              <a:tabLst>
                <a:tab pos="169863" algn="l"/>
              </a:tabLst>
            </a:pPr>
            <a:r>
              <a:rPr lang="nl-NL" sz="1200" dirty="0">
                <a:latin typeface="Arial Unicode MS"/>
                <a:cs typeface="Arial Unicode MS"/>
              </a:rPr>
              <a:t>
</a:t>
            </a:r>
            <a:r>
              <a:rPr lang="en-GB" sz="1200" dirty="0">
                <a:latin typeface="Arial Unicode MS"/>
                <a:cs typeface="Arial Unicode MS"/>
              </a:rPr>
              <a:t>5 = </a:t>
            </a:r>
            <a:r>
              <a:rPr lang="nl-NL" sz="1200" dirty="0">
                <a:latin typeface="Arial Unicode MS"/>
                <a:cs typeface="Arial Unicode MS"/>
              </a:rPr>
              <a:t>de hele tijd / zoveel mogelijk studenten  
</a:t>
            </a:r>
            <a:r>
              <a:rPr sz="1200" dirty="0">
                <a:latin typeface="Arial Unicode MS"/>
                <a:cs typeface="Arial Unicode MS"/>
              </a:rPr>
              <a:t>4 = </a:t>
            </a:r>
            <a:r>
              <a:rPr lang="nl-NL" sz="1200" dirty="0">
                <a:latin typeface="Arial Unicode MS"/>
                <a:cs typeface="Arial Unicode MS"/>
              </a:rPr>
              <a:t>meestal / meeste studenten 
</a:t>
            </a:r>
            <a:r>
              <a:rPr sz="1200" dirty="0">
                <a:latin typeface="Arial Unicode MS"/>
                <a:cs typeface="Arial Unicode MS"/>
              </a:rPr>
              <a:t>3 = </a:t>
            </a:r>
            <a:r>
              <a:rPr lang="nl-NL" sz="1200" dirty="0">
                <a:latin typeface="Arial Unicode MS"/>
                <a:cs typeface="Arial Unicode MS"/>
              </a:rPr>
              <a:t>een deel van de tijd / een deel van de studenten  
</a:t>
            </a:r>
            <a:r>
              <a:rPr sz="1200" dirty="0">
                <a:latin typeface="Arial Unicode MS"/>
                <a:cs typeface="Arial Unicode MS"/>
              </a:rPr>
              <a:t>2 = </a:t>
            </a:r>
            <a:r>
              <a:rPr lang="nl-NL" sz="1200" dirty="0">
                <a:latin typeface="Arial Unicode MS"/>
                <a:cs typeface="Arial Unicode MS"/>
              </a:rPr>
              <a:t>af en toe / een paar studenten
</a:t>
            </a:r>
            <a:r>
              <a:rPr sz="1200" dirty="0">
                <a:latin typeface="Arial Unicode MS"/>
                <a:cs typeface="Arial Unicode MS"/>
              </a:rPr>
              <a:t>1 = </a:t>
            </a:r>
            <a:r>
              <a:rPr lang="nl-NL" sz="1200" dirty="0">
                <a:latin typeface="Arial Unicode MS"/>
                <a:cs typeface="Arial Unicode MS"/>
              </a:rPr>
              <a:t>nooit / geen van de studenten
</a:t>
            </a:r>
            <a:endParaRPr sz="1600" dirty="0">
              <a:latin typeface="Times New Roman"/>
              <a:cs typeface="Times New Roman"/>
            </a:endParaRPr>
          </a:p>
          <a:p>
            <a:pPr marL="394970">
              <a:lnSpc>
                <a:spcPct val="100000"/>
              </a:lnSpc>
            </a:pPr>
            <a:r>
              <a:rPr lang="en-GB" sz="1200" b="1" dirty="0">
                <a:latin typeface="Arial"/>
                <a:cs typeface="Arial"/>
              </a:rPr>
              <a:t> </a:t>
            </a:r>
            <a:r>
              <a:rPr lang="nl-NL" sz="1200" b="1" dirty="0">
                <a:latin typeface="Arial"/>
                <a:cs typeface="Arial"/>
              </a:rPr>
              <a:t>Een downloadbare template is beschikbaar op onze </a:t>
            </a:r>
            <a:r>
              <a:rPr lang="nl-NL" sz="1200" b="1" dirty="0">
                <a:latin typeface="Arial"/>
                <a:cs typeface="Arial"/>
                <a:hlinkClick r:id="rId2"/>
              </a:rPr>
              <a:t>website</a:t>
            </a:r>
            <a:r>
              <a:rPr lang="nl-NL" sz="1200" b="1" dirty="0">
                <a:latin typeface="Arial"/>
                <a:cs typeface="Arial"/>
              </a:rPr>
              <a:t>
</a:t>
            </a:r>
            <a:endParaRPr sz="1200" dirty="0">
              <a:latin typeface="Arial"/>
              <a:cs typeface="Arial"/>
            </a:endParaRPr>
          </a:p>
        </p:txBody>
      </p:sp>
      <p:sp>
        <p:nvSpPr>
          <p:cNvPr id="5" name="object 5"/>
          <p:cNvSpPr/>
          <p:nvPr/>
        </p:nvSpPr>
        <p:spPr>
          <a:xfrm>
            <a:off x="5803900" y="2743202"/>
            <a:ext cx="276218" cy="276223"/>
          </a:xfrm>
          <a:prstGeom prst="rect">
            <a:avLst/>
          </a:prstGeom>
          <a:blipFill>
            <a:blip r:embed="rId3"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47</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13622354"/>
              </p:ext>
            </p:extLst>
          </p:nvPr>
        </p:nvGraphicFramePr>
        <p:xfrm>
          <a:off x="309941" y="2257425"/>
          <a:ext cx="10142159" cy="4970144"/>
        </p:xfrm>
        <a:graphic>
          <a:graphicData uri="http://schemas.openxmlformats.org/drawingml/2006/table">
            <a:tbl>
              <a:tblPr firstRow="1" bandRow="1">
                <a:tableStyleId>{2D5ABB26-0587-4C30-8999-92F81FD0307C}</a:tableStyleId>
              </a:tblPr>
              <a:tblGrid>
                <a:gridCol w="1315163">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gridCol w="2682240">
                  <a:extLst>
                    <a:ext uri="{9D8B030D-6E8A-4147-A177-3AD203B41FA5}">
                      <a16:colId xmlns:a16="http://schemas.microsoft.com/office/drawing/2014/main" val="20002"/>
                    </a:ext>
                  </a:extLst>
                </a:gridCol>
                <a:gridCol w="3553956">
                  <a:extLst>
                    <a:ext uri="{9D8B030D-6E8A-4147-A177-3AD203B41FA5}">
                      <a16:colId xmlns:a16="http://schemas.microsoft.com/office/drawing/2014/main" val="20003"/>
                    </a:ext>
                  </a:extLst>
                </a:gridCol>
              </a:tblGrid>
              <a:tr h="390143">
                <a:tc>
                  <a:txBody>
                    <a:bodyPr/>
                    <a:lstStyle/>
                    <a:p>
                      <a:pPr algn="ctr">
                        <a:lnSpc>
                          <a:spcPct val="100000"/>
                        </a:lnSpc>
                        <a:spcBef>
                          <a:spcPts val="400"/>
                        </a:spcBef>
                      </a:pPr>
                      <a:r>
                        <a:rPr lang="nl-NL" sz="1200" b="1" spc="0" baseline="0" dirty="0">
                          <a:latin typeface="Arial Unicode MS"/>
                          <a:cs typeface="Arial Unicode MS"/>
                        </a:rPr>
                        <a:t>Dimensie
</a:t>
                      </a:r>
                      <a:endParaRPr sz="1200" b="1" spc="0" baseline="0" dirty="0">
                        <a:latin typeface="Arial Unicode MS"/>
                        <a:cs typeface="Arial Unicode MS"/>
                      </a:endParaRPr>
                    </a:p>
                  </a:txBody>
                  <a:tcPr marL="0" marR="0" marT="36195"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851535">
                        <a:lnSpc>
                          <a:spcPct val="100000"/>
                        </a:lnSpc>
                        <a:spcBef>
                          <a:spcPts val="400"/>
                        </a:spcBef>
                      </a:pPr>
                      <a:r>
                        <a:rPr sz="1200" b="1" spc="0" baseline="0" dirty="0">
                          <a:latin typeface="Arial Unicode MS"/>
                          <a:cs typeface="Arial Unicode MS"/>
                        </a:rPr>
                        <a:t>0: </a:t>
                      </a:r>
                      <a:r>
                        <a:rPr lang="nl-NL" sz="1200" b="1" spc="0" baseline="0" dirty="0">
                          <a:latin typeface="Arial Unicode MS"/>
                          <a:cs typeface="Arial Unicode MS"/>
                        </a:rPr>
                        <a:t>Niet evident</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200" b="1" spc="0" baseline="0" dirty="0">
                          <a:latin typeface="Arial Unicode MS"/>
                          <a:cs typeface="Arial Unicode MS"/>
                        </a:rPr>
                        <a:t>1: </a:t>
                      </a:r>
                      <a:r>
                        <a:rPr lang="nl-NL" sz="1200" b="1" spc="0" baseline="0" dirty="0">
                          <a:latin typeface="Arial Unicode MS"/>
                          <a:cs typeface="Arial Unicode MS"/>
                        </a:rPr>
                        <a:t>Door de leraar geleid</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274638" indent="0" algn="ctr">
                        <a:lnSpc>
                          <a:spcPct val="100000"/>
                        </a:lnSpc>
                        <a:spcBef>
                          <a:spcPts val="400"/>
                        </a:spcBef>
                      </a:pPr>
                      <a:r>
                        <a:rPr sz="1200" b="1" spc="0" baseline="0" dirty="0">
                          <a:latin typeface="Arial Unicode MS"/>
                          <a:cs typeface="Arial Unicode MS"/>
                        </a:rPr>
                        <a:t>2: </a:t>
                      </a:r>
                      <a:r>
                        <a:rPr lang="nl-NL" sz="1200" b="1" spc="0" baseline="0" dirty="0">
                          <a:latin typeface="Arial Unicode MS"/>
                          <a:cs typeface="Arial Unicode MS"/>
                        </a:rPr>
                        <a:t>Door de leraar geleid met betrokkenheid van studenten</a:t>
                      </a:r>
                      <a:endParaRPr sz="1200" b="1" spc="0" baseline="0" dirty="0">
                        <a:latin typeface="Arial Unicode MS"/>
                        <a:cs typeface="Arial Unicode MS"/>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786127">
                <a:tc>
                  <a:txBody>
                    <a:bodyPr/>
                    <a:lstStyle/>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pPr>
                      <a:endParaRPr sz="1400" b="1" spc="0" baseline="0" dirty="0">
                        <a:latin typeface="Times New Roman"/>
                        <a:cs typeface="Times New Roman"/>
                      </a:endParaRPr>
                    </a:p>
                    <a:p>
                      <a:pPr>
                        <a:lnSpc>
                          <a:spcPct val="100000"/>
                        </a:lnSpc>
                        <a:spcBef>
                          <a:spcPts val="35"/>
                        </a:spcBef>
                      </a:pPr>
                      <a:endParaRPr sz="1550" b="1" spc="0" baseline="0" dirty="0">
                        <a:latin typeface="Times New Roman"/>
                        <a:cs typeface="Times New Roman"/>
                      </a:endParaRPr>
                    </a:p>
                    <a:p>
                      <a:pPr marL="139700" marR="201930" indent="-30163">
                        <a:lnSpc>
                          <a:spcPct val="120000"/>
                        </a:lnSpc>
                        <a:tabLst/>
                      </a:pPr>
                      <a:r>
                        <a:rPr lang="nl-NL" sz="1200" b="1" spc="0" baseline="0" dirty="0">
                          <a:latin typeface="Arial Unicode MS"/>
                          <a:cs typeface="Arial Unicode MS"/>
                        </a:rPr>
                        <a:t>Student</a:t>
                      </a:r>
                    </a:p>
                    <a:p>
                      <a:pPr marL="139700" marR="201930" indent="-30163">
                        <a:lnSpc>
                          <a:spcPct val="120000"/>
                        </a:lnSpc>
                        <a:tabLst/>
                      </a:pPr>
                      <a:r>
                        <a:rPr lang="nl-NL" sz="1200" b="1" spc="0" baseline="0" dirty="0">
                          <a:latin typeface="Arial Unicode MS"/>
                          <a:cs typeface="Arial Unicode MS"/>
                        </a:rPr>
                        <a:t>participatie</a:t>
                      </a:r>
                      <a:endParaRPr sz="1200" b="1" spc="0" baseline="0" dirty="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spcBef>
                          <a:spcPts val="35"/>
                        </a:spcBef>
                      </a:pPr>
                      <a:endParaRPr sz="2050" spc="0" baseline="0" dirty="0">
                        <a:latin typeface="Times New Roman"/>
                        <a:cs typeface="Times New Roman"/>
                      </a:endParaRPr>
                    </a:p>
                    <a:p>
                      <a:pPr marL="33020" marR="471170">
                        <a:lnSpc>
                          <a:spcPct val="102200"/>
                        </a:lnSpc>
                      </a:pPr>
                      <a:r>
                        <a:rPr lang="nl-NL" sz="1200" spc="0" baseline="0" dirty="0">
                          <a:latin typeface="Arial Unicode MS"/>
                          <a:cs typeface="Arial Unicode MS"/>
                        </a:rPr>
                        <a:t>Openbare uitwisselingen in de hele klas of groepswerk bestaan uit vragen van docenten en beknopte bijdragen van studenten
of
Studenten hebben geen mogelijkheden om hun ideeën publiekelijk te bespreken
</a:t>
                      </a:r>
                      <a:endParaRPr sz="1200" spc="0" baseline="0" dirty="0">
                        <a:latin typeface="Arial Unicode MS"/>
                        <a:cs typeface="Arial Unicode MS"/>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a:lnSpc>
                          <a:spcPct val="100000"/>
                        </a:lnSpc>
                      </a:pPr>
                      <a:endParaRPr sz="1400" spc="0" baseline="0" dirty="0">
                        <a:latin typeface="Times New Roman"/>
                        <a:cs typeface="Times New Roman"/>
                      </a:endParaRPr>
                    </a:p>
                    <a:p>
                      <a:pPr marL="33020" marR="92075">
                        <a:lnSpc>
                          <a:spcPct val="101699"/>
                        </a:lnSpc>
                        <a:spcBef>
                          <a:spcPts val="880"/>
                        </a:spcBef>
                      </a:pPr>
                      <a:r>
                        <a:rPr lang="nl-NL" sz="1200" spc="0" baseline="0" dirty="0">
                          <a:latin typeface="Arial Unicode MS"/>
                          <a:cs typeface="Arial Unicode MS"/>
                        </a:rPr>
                        <a:t>Studenten uiten hun ideeën uitgebreid in het openbaar in de hele klas en groepswerk, maar ze houden zich niet bezig met elkaars ideeën
</a:t>
                      </a:r>
                      <a:endParaRPr sz="1200" spc="0" baseline="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nSpc>
                          <a:spcPct val="103299"/>
                        </a:lnSpc>
                        <a:spcBef>
                          <a:spcPts val="384"/>
                        </a:spcBef>
                      </a:pPr>
                      <a:r>
                        <a:rPr lang="nl-NL" sz="1200" spc="0" baseline="0" dirty="0">
                          <a:latin typeface="Arial Unicode MS"/>
                          <a:cs typeface="Arial Unicode MS"/>
                        </a:rPr>
                        <a:t>Meerdere studenten uiten hun ideeën uitvoerig in het openbaar in de hele klas en groepswerk
</a:t>
                      </a:r>
                      <a:r>
                        <a:rPr lang="nl-NL" sz="1200" b="1" spc="0" baseline="0" dirty="0">
                          <a:latin typeface="Arial"/>
                          <a:cs typeface="Arial"/>
                        </a:rPr>
                        <a:t>EN
</a:t>
                      </a:r>
                      <a:r>
                        <a:rPr lang="nl-NL" sz="1200" spc="0" baseline="0" dirty="0">
                          <a:latin typeface="Arial Unicode MS"/>
                          <a:cs typeface="Arial Unicode MS"/>
                        </a:rPr>
                        <a:t>Daarbij gaan ze in op elkaars ideeën, bijvoorbeeld door terug te verwijzen naar hun bijdragen, ze uit te dagen of erop voort te bouwen (bijv. 'Het lijkt een beetje op wat </a:t>
                      </a:r>
                      <a:r>
                        <a:rPr lang="nl-NL" sz="1200" spc="0" baseline="0" dirty="0" err="1">
                          <a:latin typeface="Arial Unicode MS"/>
                          <a:cs typeface="Arial Unicode MS"/>
                        </a:rPr>
                        <a:t>Shootle</a:t>
                      </a:r>
                      <a:r>
                        <a:rPr lang="nl-NL" sz="1200" spc="0" baseline="0" dirty="0">
                          <a:latin typeface="Arial Unicode MS"/>
                          <a:cs typeface="Arial Unicode MS"/>
                        </a:rPr>
                        <a:t> zei, maar....', 'Sam had zo'n geweldig idee, kijk [demonstreert]'). Dit omvat spontane of door de leerkracht ingegeven participatie</a:t>
                      </a:r>
                      <a:br>
                        <a:rPr lang="en-US" sz="1200" spc="0" baseline="0" dirty="0">
                          <a:latin typeface="Arial Unicode MS"/>
                          <a:cs typeface="Arial Unicode MS"/>
                        </a:rPr>
                      </a:br>
                      <a:endParaRPr lang="en-US" sz="1200" spc="0" baseline="0" dirty="0">
                        <a:latin typeface="Arial Unicode MS"/>
                        <a:cs typeface="Arial Unicode MS"/>
                      </a:endParaRPr>
                    </a:p>
                  </a:txBody>
                  <a:tcPr marL="0" marR="0" marT="48894"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95144">
                <a:tc>
                  <a:txBody>
                    <a:bodyPr/>
                    <a:lstStyle/>
                    <a:p>
                      <a:pPr algn="ctr">
                        <a:lnSpc>
                          <a:spcPct val="115000"/>
                        </a:lnSpc>
                        <a:spcBef>
                          <a:spcPts val="200"/>
                        </a:spcBef>
                        <a:spcAft>
                          <a:spcPts val="1000"/>
                        </a:spcAft>
                      </a:pPr>
                      <a:r>
                        <a:rPr lang="en-GB" sz="1200" b="1" dirty="0" err="1">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Basisregels</a:t>
                      </a:r>
                      <a:r>
                        <a:rPr lang="en-GB" sz="1200" b="1"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a:t>
                      </a:r>
                      <a:endParaRPr lang="en-GB" sz="1200" b="1" dirty="0">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nl-N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Er is geen expliciete focus op basisregels voor dialoog of dialogische praktijken
</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nl-N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De leraar introduceert, modelleert of herinnert studenten aan doel-dialogische praktijken, bijvoorbeeld basisregels die moeten worden gevolgd, inclusief het nemen van beurten
</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nl-NL" sz="1200" dirty="0">
                          <a:solidFill>
                            <a:srgbClr val="000000"/>
                          </a:solidFill>
                          <a:effectLst/>
                          <a:latin typeface="Arial" panose="020B0604020202020204" pitchFamily="34" charset="0"/>
                          <a:ea typeface="Calibri" panose="020F0502020204030204" pitchFamily="34" charset="0"/>
                          <a:cs typeface="Arial" panose="020B0604020202020204" pitchFamily="34" charset="0"/>
                        </a:rPr>
                        <a:t>Docenten en studenten of studenten onderhandelen zelf over doel-dialogische praktijken, bijvoorbeeld basisregels, misschien samen met herinneringen / modellering
</a:t>
                      </a:r>
                      <a:r>
                        <a:rPr lang="nl-NL" sz="1200" dirty="0">
                          <a:effectLst/>
                          <a:latin typeface="Arial" panose="020B0604020202020204" pitchFamily="34" charset="0"/>
                          <a:ea typeface="Calibri" panose="020F0502020204030204" pitchFamily="34" charset="0"/>
                          <a:cs typeface="Arial" panose="020B0604020202020204" pitchFamily="34" charset="0"/>
                        </a:rPr>
                        <a:t>Het kan ook inhouden dat studenten verantwoordelijkheid krijgen of nemen voor het beheren van de dialoog, evenals studenten die betrokken zijn bij het evalueren van de effectiviteit van dialogische praktijken </a:t>
                      </a:r>
                      <a:endParaRPr lang="en-GB" sz="1200" dirty="0">
                        <a:effectLst/>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393700" y="428625"/>
            <a:ext cx="4953000" cy="1767792"/>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sz="1400" b="1" dirty="0">
                <a:latin typeface="Arial"/>
                <a:cs typeface="Arial"/>
              </a:rPr>
              <a:t>2F:  </a:t>
            </a:r>
            <a:r>
              <a:rPr lang="nl-NL" sz="1400" b="1" dirty="0">
                <a:latin typeface="Arial"/>
                <a:cs typeface="Arial"/>
              </a:rPr>
              <a:t>Beoordelingsschalen voor studentenparticipatie en </a:t>
            </a:r>
            <a:r>
              <a:rPr lang="nl-NL" sz="1400" b="1" dirty="0">
                <a:latin typeface="Arial" panose="020B0604020202020204" pitchFamily="34" charset="0"/>
                <a:cs typeface="Arial" panose="020B0604020202020204" pitchFamily="34" charset="0"/>
              </a:rPr>
              <a:t>basisregels</a:t>
            </a:r>
            <a:r>
              <a:rPr lang="nl-NL" sz="1400" dirty="0">
                <a:latin typeface="Arial Unicode MS"/>
                <a:cs typeface="Arial Unicode MS"/>
              </a:rPr>
              <a:t> </a:t>
            </a:r>
            <a:r>
              <a:rPr lang="nl-NL" sz="1400" b="1" dirty="0">
                <a:latin typeface="Arial"/>
                <a:cs typeface="Arial"/>
              </a:rPr>
              <a:t>
</a:t>
            </a:r>
            <a:r>
              <a:rPr lang="nl-NL" sz="1200" dirty="0">
                <a:latin typeface="Arial Unicode MS"/>
                <a:cs typeface="Arial Unicode MS"/>
              </a:rPr>
              <a:t>Dit is een andere tool waarmee je studentenparticipatie kunt meten. Het biedt ook een manier om te beoordelen of er al dan niet basisregels worden gebruikt.
</a:t>
            </a:r>
            <a:endParaRPr sz="1750" dirty="0">
              <a:latin typeface="Times New Roman"/>
              <a:cs typeface="Times New Roman"/>
            </a:endParaRPr>
          </a:p>
          <a:p>
            <a:pPr marL="394970">
              <a:lnSpc>
                <a:spcPct val="100000"/>
              </a:lnSpc>
            </a:pPr>
            <a:r>
              <a:rPr lang="nl-NL" sz="1200" b="1" dirty="0">
                <a:latin typeface="Arial"/>
                <a:cs typeface="Arial"/>
              </a:rPr>
              <a:t>Een downloadbare template is beschikbaar op onze </a:t>
            </a:r>
            <a:r>
              <a:rPr lang="nl-NL" sz="1200" b="1" dirty="0">
                <a:latin typeface="Arial"/>
                <a:cs typeface="Arial"/>
                <a:hlinkClick r:id="rId2"/>
              </a:rPr>
              <a:t>website</a:t>
            </a:r>
            <a:r>
              <a:rPr lang="nl-NL" sz="1200" b="1" dirty="0">
                <a:latin typeface="Arial"/>
                <a:cs typeface="Arial"/>
              </a:rPr>
              <a:t>.
</a:t>
            </a:r>
            <a:endParaRPr sz="1200" dirty="0">
              <a:latin typeface="Arial"/>
              <a:cs typeface="Arial"/>
            </a:endParaRPr>
          </a:p>
        </p:txBody>
      </p:sp>
      <p:sp>
        <p:nvSpPr>
          <p:cNvPr id="4" name="object 4"/>
          <p:cNvSpPr/>
          <p:nvPr/>
        </p:nvSpPr>
        <p:spPr>
          <a:xfrm>
            <a:off x="469900" y="1752604"/>
            <a:ext cx="276220" cy="276221"/>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422900" y="428625"/>
            <a:ext cx="5109908" cy="1682384"/>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lang="nl-NL" sz="1200" b="1" dirty="0">
                <a:latin typeface="Arial"/>
                <a:cs typeface="Arial"/>
              </a:rPr>
              <a:t>Toelichtingen:</a:t>
            </a:r>
          </a:p>
          <a:p>
            <a:pPr marL="255270" indent="-171450">
              <a:lnSpc>
                <a:spcPct val="100000"/>
              </a:lnSpc>
              <a:spcBef>
                <a:spcPts val="605"/>
              </a:spcBef>
              <a:buFont typeface="Arial" panose="020B0604020202020204" pitchFamily="34" charset="0"/>
              <a:buChar char="•"/>
            </a:pPr>
            <a:r>
              <a:rPr lang="nl-NL" sz="1200" dirty="0">
                <a:latin typeface="Arial Unicode MS"/>
                <a:cs typeface="Arial Unicode MS"/>
              </a:rPr>
              <a:t>Deze tool kan worden gebruikt voor hele lessen of voor verschillende activiteiten
Je zou het kunnen gebruiken in je eigen klaslokaal of bij het observeren van een collega</a:t>
            </a:r>
            <a:endParaRPr sz="1200" dirty="0">
              <a:latin typeface="Arial Unicode MS"/>
              <a:cs typeface="Arial Unicode MS"/>
            </a:endParaRPr>
          </a:p>
          <a:p>
            <a:pPr marL="254000" marR="276860" indent="-158750">
              <a:lnSpc>
                <a:spcPct val="121700"/>
              </a:lnSpc>
              <a:spcBef>
                <a:spcPts val="570"/>
              </a:spcBef>
              <a:buSzPct val="83333"/>
              <a:buFont typeface="Arial" panose="020B0604020202020204" pitchFamily="34" charset="0"/>
              <a:buChar char="•"/>
              <a:tabLst>
                <a:tab pos="171450" algn="l"/>
              </a:tabLst>
            </a:pPr>
            <a:r>
              <a:rPr lang="nl-NL" sz="1200" dirty="0">
                <a:latin typeface="Arial Unicode MS"/>
                <a:cs typeface="Arial Unicode MS"/>
              </a:rPr>
              <a:t>Lees de descriptoren voor elke categorie door en beslis welke het beste van toepassing is op de les die je zojuist hebt waargenomen</a:t>
            </a:r>
          </a:p>
        </p:txBody>
      </p:sp>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23552" y="415162"/>
            <a:ext cx="4923148" cy="2466700"/>
          </a:xfrm>
          <a:prstGeom prst="rect">
            <a:avLst/>
          </a:prstGeom>
          <a:ln w="31733">
            <a:solidFill>
              <a:srgbClr val="1F497D"/>
            </a:solidFill>
          </a:ln>
        </p:spPr>
        <p:txBody>
          <a:bodyPr vert="horz" wrap="square" lIns="0" tIns="29209" rIns="0" bIns="0" rtlCol="0">
            <a:spAutoFit/>
          </a:bodyPr>
          <a:lstStyle/>
          <a:p>
            <a:pPr marL="83820" marR="95250" algn="just">
              <a:lnSpc>
                <a:spcPct val="120800"/>
              </a:lnSpc>
            </a:pPr>
            <a:r>
              <a:rPr lang="en-GB" sz="1600" b="1" dirty="0">
                <a:latin typeface="Arial"/>
                <a:cs typeface="Arial"/>
              </a:rPr>
              <a:t>2G: </a:t>
            </a:r>
            <a:r>
              <a:rPr lang="en-GB" sz="1600" b="1" dirty="0" err="1">
                <a:latin typeface="Arial"/>
                <a:cs typeface="Arial"/>
              </a:rPr>
              <a:t>Zelfevaluatie</a:t>
            </a:r>
            <a:r>
              <a:rPr lang="en-GB" sz="1600" b="1" dirty="0">
                <a:latin typeface="Arial"/>
                <a:cs typeface="Arial"/>
              </a:rPr>
              <a:t> van </a:t>
            </a:r>
            <a:r>
              <a:rPr lang="en-GB" sz="1600" b="1" dirty="0" err="1">
                <a:latin typeface="Arial"/>
                <a:cs typeface="Arial"/>
              </a:rPr>
              <a:t>groepswerk</a:t>
            </a:r>
            <a:r>
              <a:rPr lang="en-GB" sz="1600" b="1" dirty="0">
                <a:latin typeface="Arial"/>
                <a:cs typeface="Arial"/>
              </a:rPr>
              <a:t> </a:t>
            </a:r>
          </a:p>
          <a:p>
            <a:pPr marL="83820" marR="95250" algn="just">
              <a:lnSpc>
                <a:spcPct val="120800"/>
              </a:lnSpc>
            </a:pPr>
            <a:endParaRPr lang="en-GB" sz="800" b="1" dirty="0">
              <a:latin typeface="Arial"/>
              <a:cs typeface="Arial"/>
            </a:endParaRPr>
          </a:p>
          <a:p>
            <a:pPr marL="83820" marR="95250" algn="just">
              <a:lnSpc>
                <a:spcPct val="120800"/>
              </a:lnSpc>
            </a:pPr>
            <a:r>
              <a:rPr lang="nl-NL" sz="1200" dirty="0">
                <a:latin typeface="Arial Unicode MS"/>
                <a:cs typeface="Arial Unicode MS"/>
              </a:rPr>
              <a:t>Dit sjabloon is bedoeld voor een groep studenten om hun eigen dialoog te beoordelen. Het kan hen helpen meer te begrijpen over hun eigen deelname aan de dialoog en het herhalen van de beoordeling kan hen helpen het groepswerk in de loop van de tijd effectiever te maken. Het kan je ook helpen om te begrijpen wat studenten denken over hun eigen dialoog. Het kan zijn dat je een andere perceptie hebt van hun dialoog en groepswerk dan zij.
</a:t>
            </a:r>
            <a:r>
              <a:rPr lang="nl-NL" sz="1000" dirty="0">
                <a:latin typeface="Times New Roman"/>
                <a:cs typeface="Times New Roman"/>
              </a:rPr>
              <a:t>          </a:t>
            </a:r>
            <a:r>
              <a:rPr lang="nl-NL" sz="1200" b="1" dirty="0">
                <a:latin typeface="Arial"/>
                <a:cs typeface="Arial"/>
              </a:rPr>
              <a:t>Downloadbare sjablonen zijn beschikbaar op onze </a:t>
            </a:r>
            <a:r>
              <a:rPr lang="nl-NL" sz="1200" b="1" dirty="0">
                <a:latin typeface="Arial"/>
                <a:cs typeface="Arial"/>
                <a:hlinkClick r:id="rId2"/>
              </a:rPr>
              <a:t>website</a:t>
            </a:r>
            <a:r>
              <a:rPr lang="nl-NL" sz="1200" b="1" dirty="0">
                <a:latin typeface="Arial"/>
                <a:cs typeface="Arial"/>
              </a:rPr>
              <a:t>.
</a:t>
            </a:r>
            <a:endParaRPr sz="1200" dirty="0">
              <a:latin typeface="Arial"/>
              <a:cs typeface="Arial"/>
            </a:endParaRPr>
          </a:p>
        </p:txBody>
      </p:sp>
      <p:sp>
        <p:nvSpPr>
          <p:cNvPr id="3" name="object 3"/>
          <p:cNvSpPr txBox="1"/>
          <p:nvPr/>
        </p:nvSpPr>
        <p:spPr>
          <a:xfrm>
            <a:off x="5427979" y="426229"/>
            <a:ext cx="4625975" cy="2154436"/>
          </a:xfrm>
          <a:prstGeom prst="rect">
            <a:avLst/>
          </a:prstGeom>
          <a:ln w="31733">
            <a:solidFill>
              <a:srgbClr val="1F497D"/>
            </a:solidFill>
          </a:ln>
        </p:spPr>
        <p:txBody>
          <a:bodyPr vert="horz" wrap="square" lIns="0" tIns="76200" rIns="0" bIns="0" rtlCol="0">
            <a:spAutoFit/>
          </a:bodyPr>
          <a:lstStyle/>
          <a:p>
            <a:pPr marL="81915">
              <a:lnSpc>
                <a:spcPct val="100000"/>
              </a:lnSpc>
              <a:spcBef>
                <a:spcPts val="600"/>
              </a:spcBef>
            </a:pPr>
            <a:r>
              <a:rPr lang="nl-NL" sz="1200" b="1" dirty="0">
                <a:latin typeface="Arial"/>
                <a:cs typeface="Arial"/>
              </a:rPr>
              <a:t>Toelichtingen:</a:t>
            </a:r>
          </a:p>
          <a:p>
            <a:pPr marL="253365" indent="-171450">
              <a:lnSpc>
                <a:spcPct val="100000"/>
              </a:lnSpc>
              <a:spcBef>
                <a:spcPts val="600"/>
              </a:spcBef>
              <a:buFont typeface="Arial" panose="020B0604020202020204" pitchFamily="34" charset="0"/>
              <a:buChar char="•"/>
            </a:pPr>
            <a:r>
              <a:rPr lang="nl-NL" sz="1200" dirty="0">
                <a:latin typeface="Arial Unicode MS"/>
                <a:cs typeface="Arial Unicode MS"/>
              </a:rPr>
              <a:t>De beoordelingsschaal is: 1 = Niet waar; 2 = Gedeeltelijk waar; 3 = Zeer waar
Studenten kunnen er één per groep of één per groep voltooien. Dit kan een interessante activiteit zijn, omdat verschillende leden van de groep heel verschillende percepties kunnen hebben en dit kan leiden tot een goede discussie
Dit voorbeeld is bedoeld voor zelfevaluatie door studenten van elke leeftijd, inclusief volwassenen. In de downloadbare sjablonen is er ook een versie voor volwassen waarnemers.</a:t>
            </a:r>
            <a:endParaRPr sz="1200" dirty="0">
              <a:highlight>
                <a:srgbClr val="FFFF00"/>
              </a:highlight>
              <a:latin typeface="Arial Unicode MS"/>
              <a:cs typeface="Arial Unicode MS"/>
            </a:endParaRPr>
          </a:p>
        </p:txBody>
      </p:sp>
      <p:graphicFrame>
        <p:nvGraphicFramePr>
          <p:cNvPr id="4" name="object 4"/>
          <p:cNvGraphicFramePr>
            <a:graphicFrameLocks noGrp="1"/>
          </p:cNvGraphicFramePr>
          <p:nvPr>
            <p:extLst>
              <p:ext uri="{D42A27DB-BD31-4B8C-83A1-F6EECF244321}">
                <p14:modId xmlns:p14="http://schemas.microsoft.com/office/powerpoint/2010/main" val="659961099"/>
              </p:ext>
            </p:extLst>
          </p:nvPr>
        </p:nvGraphicFramePr>
        <p:xfrm>
          <a:off x="423552" y="3032640"/>
          <a:ext cx="9777982" cy="4482583"/>
        </p:xfrm>
        <a:graphic>
          <a:graphicData uri="http://schemas.openxmlformats.org/drawingml/2006/table">
            <a:tbl>
              <a:tblPr firstRow="1" bandRow="1">
                <a:tableStyleId>{2D5ABB26-0587-4C30-8999-92F81FD0307C}</a:tableStyleId>
              </a:tblPr>
              <a:tblGrid>
                <a:gridCol w="7833358">
                  <a:extLst>
                    <a:ext uri="{9D8B030D-6E8A-4147-A177-3AD203B41FA5}">
                      <a16:colId xmlns:a16="http://schemas.microsoft.com/office/drawing/2014/main" val="20000"/>
                    </a:ext>
                  </a:extLst>
                </a:gridCol>
                <a:gridCol w="1944624">
                  <a:extLst>
                    <a:ext uri="{9D8B030D-6E8A-4147-A177-3AD203B41FA5}">
                      <a16:colId xmlns:a16="http://schemas.microsoft.com/office/drawing/2014/main" val="20001"/>
                    </a:ext>
                  </a:extLst>
                </a:gridCol>
              </a:tblGrid>
              <a:tr h="407734">
                <a:tc>
                  <a:txBody>
                    <a:bodyPr/>
                    <a:lstStyle/>
                    <a:p>
                      <a:pPr marL="33020">
                        <a:lnSpc>
                          <a:spcPct val="100000"/>
                        </a:lnSpc>
                        <a:spcBef>
                          <a:spcPts val="229"/>
                        </a:spcBef>
                      </a:pPr>
                      <a:r>
                        <a:rPr sz="1400" b="1" spc="0" baseline="0" dirty="0">
                          <a:latin typeface="Arial"/>
                          <a:cs typeface="Arial"/>
                        </a:rPr>
                        <a:t>Criteria</a:t>
                      </a:r>
                      <a:endParaRPr sz="1400" spc="0" baseline="0" dirty="0">
                        <a:latin typeface="Arial"/>
                        <a:cs typeface="Arial"/>
                      </a:endParaRPr>
                    </a:p>
                  </a:txBody>
                  <a:tcPr marL="0" marR="0" marT="2920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29"/>
                        </a:spcBef>
                      </a:pPr>
                      <a:r>
                        <a:rPr sz="1400" b="1" spc="0" baseline="0" dirty="0">
                          <a:latin typeface="Arial"/>
                          <a:cs typeface="Arial"/>
                        </a:rPr>
                        <a:t>Rating</a:t>
                      </a:r>
                      <a:endParaRPr sz="1400" spc="0" baseline="0" dirty="0">
                        <a:latin typeface="Arial"/>
                        <a:cs typeface="Arial"/>
                      </a:endParaRPr>
                    </a:p>
                  </a:txBody>
                  <a:tcPr marL="0" marR="0" marT="2920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marL="33020">
                        <a:lnSpc>
                          <a:spcPct val="100000"/>
                        </a:lnSpc>
                        <a:spcBef>
                          <a:spcPts val="265"/>
                        </a:spcBef>
                      </a:pPr>
                      <a:r>
                        <a:rPr sz="1200" b="1" spc="0" baseline="0" dirty="0">
                          <a:latin typeface="Arial"/>
                          <a:cs typeface="Arial"/>
                        </a:rPr>
                        <a:t>G1 –  </a:t>
                      </a:r>
                      <a:r>
                        <a:rPr lang="nl-NL" sz="1200" b="1" spc="0" baseline="0" dirty="0">
                          <a:latin typeface="Arial"/>
                          <a:cs typeface="Arial"/>
                        </a:rPr>
                        <a:t>Iedereen in de groep was erbij betrokken</a:t>
                      </a:r>
                      <a:endParaRPr sz="1200" spc="0" baseline="0" dirty="0">
                        <a:highlight>
                          <a:srgbClr val="FFFF00"/>
                        </a:highlight>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marL="33020">
                        <a:lnSpc>
                          <a:spcPct val="100000"/>
                        </a:lnSpc>
                        <a:spcBef>
                          <a:spcPts val="260"/>
                        </a:spcBef>
                      </a:pPr>
                      <a:r>
                        <a:rPr sz="1200" b="1" spc="0" baseline="0" dirty="0">
                          <a:latin typeface="Arial"/>
                          <a:cs typeface="Arial"/>
                        </a:rPr>
                        <a:t>G2 –  </a:t>
                      </a:r>
                      <a:r>
                        <a:rPr lang="nl-NL" sz="1200" b="1" spc="0" baseline="0" dirty="0">
                          <a:latin typeface="Arial"/>
                          <a:cs typeface="Arial"/>
                        </a:rPr>
                        <a:t>We werkten samen als één groep en gingen niet uit elkaar</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marL="33020">
                        <a:lnSpc>
                          <a:spcPct val="100000"/>
                        </a:lnSpc>
                        <a:spcBef>
                          <a:spcPts val="265"/>
                        </a:spcBef>
                      </a:pPr>
                      <a:r>
                        <a:rPr sz="1200" b="1" spc="0" baseline="0" dirty="0">
                          <a:latin typeface="Arial"/>
                          <a:cs typeface="Arial"/>
                        </a:rPr>
                        <a:t>G3 –  </a:t>
                      </a:r>
                      <a:r>
                        <a:rPr lang="nl-NL" sz="1200" b="1" spc="0" baseline="0" dirty="0">
                          <a:latin typeface="Arial"/>
                          <a:cs typeface="Arial"/>
                        </a:rPr>
                        <a:t>Het grootste deel of al ons gesprek ging over de taak die we aan het doen waren</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marL="33020">
                        <a:lnSpc>
                          <a:spcPct val="100000"/>
                        </a:lnSpc>
                        <a:spcBef>
                          <a:spcPts val="265"/>
                        </a:spcBef>
                      </a:pPr>
                      <a:r>
                        <a:rPr sz="1200" b="1" spc="0" baseline="0" dirty="0">
                          <a:latin typeface="Arial"/>
                          <a:cs typeface="Arial"/>
                        </a:rPr>
                        <a:t>G4 -  </a:t>
                      </a:r>
                      <a:r>
                        <a:rPr lang="nl-NL" sz="1200" b="1" spc="0" baseline="0" dirty="0">
                          <a:latin typeface="Arial"/>
                          <a:cs typeface="Arial"/>
                        </a:rPr>
                        <a:t>We deelden onze eigen ideeën en bouwden voort op die van elkaar</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marL="33020">
                        <a:lnSpc>
                          <a:spcPct val="100000"/>
                        </a:lnSpc>
                        <a:spcBef>
                          <a:spcPts val="260"/>
                        </a:spcBef>
                      </a:pPr>
                      <a:r>
                        <a:rPr sz="1200" b="1" spc="0" baseline="0" dirty="0">
                          <a:latin typeface="Arial"/>
                          <a:cs typeface="Arial"/>
                        </a:rPr>
                        <a:t>G5 - </a:t>
                      </a:r>
                      <a:r>
                        <a:rPr lang="nl-NL" sz="1200" b="1" spc="0" baseline="0" dirty="0">
                          <a:latin typeface="Arial"/>
                          <a:cs typeface="Arial"/>
                        </a:rPr>
                        <a:t>We luisterden aandachtig wanneer anderen aan het woord waren en namen aan wat ze zeiden</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marL="33020">
                        <a:lnSpc>
                          <a:spcPct val="100000"/>
                        </a:lnSpc>
                        <a:spcBef>
                          <a:spcPts val="265"/>
                        </a:spcBef>
                      </a:pPr>
                      <a:r>
                        <a:rPr sz="1200" b="1" spc="0" baseline="0" dirty="0">
                          <a:latin typeface="Arial"/>
                          <a:cs typeface="Arial"/>
                        </a:rPr>
                        <a:t>G6 – </a:t>
                      </a:r>
                      <a:r>
                        <a:rPr lang="nl-NL" sz="1200" b="1" spc="0" baseline="0" dirty="0">
                          <a:latin typeface="Arial"/>
                          <a:cs typeface="Arial"/>
                        </a:rPr>
                        <a:t>We vonden het leuk om in een groep samen te werken</a:t>
                      </a:r>
                      <a:endParaRPr sz="1200" spc="0" baseline="0" dirty="0">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marL="33020">
                        <a:lnSpc>
                          <a:spcPct val="100000"/>
                        </a:lnSpc>
                        <a:spcBef>
                          <a:spcPts val="260"/>
                        </a:spcBef>
                      </a:pPr>
                      <a:r>
                        <a:rPr sz="1200" b="1" spc="0" baseline="0" dirty="0">
                          <a:latin typeface="Arial"/>
                          <a:cs typeface="Arial"/>
                        </a:rPr>
                        <a:t>G7 – </a:t>
                      </a:r>
                      <a:r>
                        <a:rPr lang="nl-NL" sz="1200" b="1" spc="0" baseline="0" dirty="0">
                          <a:latin typeface="Arial"/>
                          <a:cs typeface="Arial"/>
                        </a:rPr>
                        <a:t>Wanneer we suggesties deden of het eens / oneens waren met anderen, gaven we redenen</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marL="33020">
                        <a:lnSpc>
                          <a:spcPct val="100000"/>
                        </a:lnSpc>
                        <a:spcBef>
                          <a:spcPts val="260"/>
                        </a:spcBef>
                      </a:pPr>
                      <a:r>
                        <a:rPr sz="1200" b="1" spc="0" baseline="0" dirty="0">
                          <a:latin typeface="Arial"/>
                          <a:cs typeface="Arial"/>
                        </a:rPr>
                        <a:t>G8 – </a:t>
                      </a:r>
                      <a:r>
                        <a:rPr lang="nl-NL" sz="1200" b="1" spc="0" baseline="0" dirty="0">
                          <a:latin typeface="Arial"/>
                          <a:cs typeface="Arial"/>
                        </a:rPr>
                        <a:t>We daagden elkaars ideeën uit of becommentarieerden elkaar op een respectvolle en constructieve manier</a:t>
                      </a:r>
                      <a:endParaRPr sz="1200" spc="0" baseline="0" dirty="0">
                        <a:latin typeface="Arial"/>
                        <a:cs typeface="Arial"/>
                      </a:endParaRP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07734">
                <a:tc>
                  <a:txBody>
                    <a:bodyPr/>
                    <a:lstStyle/>
                    <a:p>
                      <a:pPr marL="33020">
                        <a:lnSpc>
                          <a:spcPct val="100000"/>
                        </a:lnSpc>
                        <a:spcBef>
                          <a:spcPts val="265"/>
                        </a:spcBef>
                      </a:pPr>
                      <a:r>
                        <a:rPr sz="1200" b="1" spc="0" baseline="0" dirty="0">
                          <a:latin typeface="Arial"/>
                          <a:cs typeface="Arial"/>
                        </a:rPr>
                        <a:t>G9 </a:t>
                      </a:r>
                      <a:r>
                        <a:rPr lang="nl-NL" sz="1200" b="1" spc="0" baseline="0" dirty="0">
                          <a:latin typeface="Arial"/>
                          <a:cs typeface="Arial"/>
                        </a:rPr>
                        <a:t>– Als er onenigheid was, probeerden we overeenstemming te bereiken of een compromis te vinden</a:t>
                      </a:r>
                      <a:endParaRPr sz="1200" spc="0" baseline="0" dirty="0">
                        <a:highlight>
                          <a:srgbClr val="FFE02C"/>
                        </a:highlight>
                        <a:latin typeface="Arial"/>
                        <a:cs typeface="Arial"/>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05248">
                <a:tc>
                  <a:txBody>
                    <a:bodyPr/>
                    <a:lstStyle/>
                    <a:p>
                      <a:pPr marL="2005330" algn="ctr">
                        <a:lnSpc>
                          <a:spcPts val="475"/>
                        </a:lnSpc>
                      </a:pPr>
                      <a:r>
                        <a:rPr sz="1000" spc="0" baseline="0" dirty="0">
                          <a:latin typeface="Arial"/>
                          <a:cs typeface="Arial"/>
                        </a:rPr>
                        <a:t>49</a:t>
                      </a:r>
                    </a:p>
                    <a:p>
                      <a:pPr marL="33020">
                        <a:lnSpc>
                          <a:spcPts val="1225"/>
                        </a:lnSpc>
                      </a:pPr>
                      <a:r>
                        <a:rPr sz="1200" b="1" spc="0" baseline="0" dirty="0">
                          <a:latin typeface="Arial"/>
                          <a:cs typeface="Arial"/>
                        </a:rPr>
                        <a:t>G10 </a:t>
                      </a:r>
                      <a:r>
                        <a:rPr lang="nl-NL" sz="1200" b="1" spc="0" baseline="0" dirty="0">
                          <a:latin typeface="Arial"/>
                          <a:cs typeface="Arial"/>
                        </a:rPr>
                        <a:t>– Onze discussies en meningsverschillen hielpen ons van elkaar te leren</a:t>
                      </a:r>
                      <a:endParaRPr sz="1200" spc="0" baseline="0" dirty="0">
                        <a:latin typeface="Arial"/>
                        <a:cs typeface="Arial"/>
                      </a:endParaRPr>
                    </a:p>
                  </a:txBody>
                  <a:tcPr marL="0" marR="0" marT="0" marB="0">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518987" y="2409825"/>
            <a:ext cx="276220" cy="27622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167932040"/>
              </p:ext>
            </p:extLst>
          </p:nvPr>
        </p:nvGraphicFramePr>
        <p:xfrm>
          <a:off x="2948989" y="1620160"/>
          <a:ext cx="4672584" cy="5467949"/>
        </p:xfrm>
        <a:graphic>
          <a:graphicData uri="http://schemas.openxmlformats.org/drawingml/2006/table">
            <a:tbl>
              <a:tblPr firstRow="1" bandRow="1">
                <a:tableStyleId>{2D5ABB26-0587-4C30-8999-92F81FD0307C}</a:tableStyleId>
              </a:tblPr>
              <a:tblGrid>
                <a:gridCol w="4672584">
                  <a:extLst>
                    <a:ext uri="{9D8B030D-6E8A-4147-A177-3AD203B41FA5}">
                      <a16:colId xmlns:a16="http://schemas.microsoft.com/office/drawing/2014/main" val="20000"/>
                    </a:ext>
                  </a:extLst>
                </a:gridCol>
              </a:tblGrid>
              <a:tr h="488790">
                <a:tc>
                  <a:txBody>
                    <a:bodyPr/>
                    <a:lstStyle/>
                    <a:p>
                      <a:pPr marL="88265">
                        <a:lnSpc>
                          <a:spcPct val="100000"/>
                        </a:lnSpc>
                        <a:spcBef>
                          <a:spcPts val="670"/>
                        </a:spcBef>
                      </a:pPr>
                      <a:r>
                        <a:rPr lang="nl-NL" sz="1400" spc="-55" dirty="0">
                          <a:latin typeface="+mj-lt"/>
                          <a:cs typeface="Arial Unicode MS"/>
                        </a:rPr>
                        <a:t>Video 1: Wat bedoelen we met educatieve dialoog?</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554990">
                <a:tc>
                  <a:txBody>
                    <a:bodyPr/>
                    <a:lstStyle/>
                    <a:p>
                      <a:pPr marL="88265">
                        <a:lnSpc>
                          <a:spcPct val="100000"/>
                        </a:lnSpc>
                        <a:spcBef>
                          <a:spcPts val="670"/>
                        </a:spcBef>
                      </a:pPr>
                      <a:r>
                        <a:rPr lang="nl-NL" sz="1400" spc="-55" dirty="0">
                          <a:latin typeface="+mj-lt"/>
                          <a:cs typeface="Arial Unicode MS"/>
                        </a:rPr>
                        <a:t>Video 2: Hoe ondersteunt de dialoog tussen leraar en student het leren?</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664210">
                <a:tc>
                  <a:txBody>
                    <a:bodyPr/>
                    <a:lstStyle/>
                    <a:p>
                      <a:pPr marL="88265">
                        <a:lnSpc>
                          <a:spcPct val="100000"/>
                        </a:lnSpc>
                        <a:spcBef>
                          <a:spcPts val="670"/>
                        </a:spcBef>
                      </a:pPr>
                      <a:r>
                        <a:rPr lang="nl-NL" sz="1400" spc="-55" dirty="0">
                          <a:latin typeface="+mj-lt"/>
                          <a:cs typeface="Arial Unicode MS"/>
                        </a:rPr>
                        <a:t>Video 3: Praktische tips voor het ondersteunen van de dialoog: gesprekregels</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689854">
                <a:tc>
                  <a:txBody>
                    <a:bodyPr/>
                    <a:lstStyle/>
                    <a:p>
                      <a:pPr marL="88265">
                        <a:lnSpc>
                          <a:spcPct val="100000"/>
                        </a:lnSpc>
                        <a:spcBef>
                          <a:spcPts val="670"/>
                        </a:spcBef>
                      </a:pPr>
                      <a:r>
                        <a:rPr lang="nl-NL" sz="1400" spc="-55" dirty="0">
                          <a:latin typeface="+mj-lt"/>
                          <a:cs typeface="Arial Unicode MS"/>
                        </a:rPr>
                        <a:t>Video 4: Praktische tips voor het ondersteunen van de dialoog: gesprekspunten</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488195">
                <a:tc>
                  <a:txBody>
                    <a:bodyPr/>
                    <a:lstStyle/>
                    <a:p>
                      <a:pPr marL="88265">
                        <a:lnSpc>
                          <a:spcPct val="100000"/>
                        </a:lnSpc>
                        <a:spcBef>
                          <a:spcPts val="670"/>
                        </a:spcBef>
                      </a:pPr>
                      <a:r>
                        <a:rPr lang="it-CH" sz="1400" u="none" strike="noStrike" cap="none" dirty="0">
                          <a:latin typeface="+mj-lt"/>
                          <a:ea typeface="Calibri"/>
                          <a:cs typeface="Arial" panose="020B0604020202020204" pitchFamily="34" charset="0"/>
                          <a:sym typeface="Calibri"/>
                        </a:rPr>
                        <a:t>Our</a:t>
                      </a:r>
                      <a:r>
                        <a:rPr lang="en-GB" sz="1400" b="0" i="0" u="none" strike="noStrike" cap="none" spc="-65" dirty="0">
                          <a:solidFill>
                            <a:schemeClr val="tx1"/>
                          </a:solidFill>
                          <a:latin typeface="+mj-lt"/>
                          <a:ea typeface="Calibri"/>
                          <a:cs typeface="Arial" panose="020B0604020202020204" pitchFamily="34" charset="0"/>
                          <a:sym typeface="Arial"/>
                        </a:rPr>
                        <a:t> </a:t>
                      </a:r>
                      <a:r>
                        <a:rPr lang="en-GB" sz="1400" b="0" i="0" u="none" strike="noStrike" cap="none" spc="-65" dirty="0">
                          <a:solidFill>
                            <a:srgbClr val="0000FF"/>
                          </a:solidFill>
                          <a:latin typeface="+mj-lt"/>
                          <a:ea typeface="Calibri"/>
                          <a:cs typeface="Arial" panose="020B0604020202020204" pitchFamily="34" charset="0"/>
                          <a:sym typeface="Arial"/>
                          <a:hlinkClick r:id="rId3">
                            <a:extLst>
                              <a:ext uri="{A12FA001-AC4F-418D-AE19-62706E023703}">
                                <ahyp:hlinkClr xmlns:ahyp="http://schemas.microsoft.com/office/drawing/2018/hyperlinkcolor" val="tx"/>
                              </a:ext>
                            </a:extLst>
                          </a:hlinkClick>
                        </a:rPr>
                        <a:t>free short course D101</a:t>
                      </a:r>
                      <a:r>
                        <a:rPr lang="nl-NL" sz="1400" spc="-55" dirty="0">
                          <a:latin typeface="+mj-lt"/>
                          <a:cs typeface="Arial Unicode MS"/>
                        </a:rPr>
                        <a:t>: De welkomstgids van het T-SEDA-pakket</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685800">
                <a:tc>
                  <a:txBody>
                    <a:bodyPr/>
                    <a:lstStyle/>
                    <a:p>
                      <a:pPr marL="88265">
                        <a:lnSpc>
                          <a:spcPct val="100000"/>
                        </a:lnSpc>
                        <a:spcBef>
                          <a:spcPts val="670"/>
                        </a:spcBef>
                      </a:pPr>
                      <a:r>
                        <a:rPr lang="nl-NL" sz="1400" spc="-55" dirty="0">
                          <a:latin typeface="+mj-lt"/>
                          <a:cs typeface="Arial Unicode MS"/>
                        </a:rPr>
                        <a:t>Video 6: Zelfaudit</a:t>
                      </a:r>
                    </a:p>
                    <a:p>
                      <a:pPr marL="88265" marR="0" lvl="0" indent="0" algn="just" defTabSz="914400" rtl="0" eaLnBrk="1" fontAlgn="auto" latinLnBrk="0" hangingPunct="1">
                        <a:lnSpc>
                          <a:spcPct val="100000"/>
                        </a:lnSpc>
                        <a:spcBef>
                          <a:spcPts val="670"/>
                        </a:spcBef>
                        <a:spcAft>
                          <a:spcPts val="0"/>
                        </a:spcAft>
                        <a:buClrTx/>
                        <a:buSzTx/>
                        <a:buFontTx/>
                        <a:buNone/>
                        <a:tabLst/>
                        <a:defRPr/>
                      </a:pPr>
                      <a:r>
                        <a:rPr lang="en-GB" sz="1400" b="0" i="0" u="none" strike="noStrike" cap="none" spc="-65" dirty="0">
                          <a:solidFill>
                            <a:schemeClr val="tx1"/>
                          </a:solidFill>
                          <a:latin typeface="+mj-lt"/>
                          <a:ea typeface="Calibri"/>
                          <a:cs typeface="Arial" panose="020B0604020202020204" pitchFamily="34" charset="0"/>
                          <a:sym typeface="Arial"/>
                        </a:rPr>
                        <a:t>See  also our </a:t>
                      </a:r>
                      <a:r>
                        <a:rPr lang="en-GB" sz="1400" b="0" i="0" u="none" strike="noStrike" cap="none" spc="-65" dirty="0">
                          <a:solidFill>
                            <a:schemeClr val="tx1"/>
                          </a:solidFill>
                          <a:latin typeface="+mj-lt"/>
                          <a:ea typeface="Calibri"/>
                          <a:cs typeface="Arial" panose="020B0604020202020204" pitchFamily="34" charset="0"/>
                          <a:sym typeface="Arial"/>
                          <a:hlinkClick r:id="rId4"/>
                        </a:rPr>
                        <a:t>free short course D102</a:t>
                      </a:r>
                      <a:endParaRPr lang="en-GB" sz="1400" b="0" i="0" u="none" strike="noStrike" cap="none" spc="-65" dirty="0">
                        <a:solidFill>
                          <a:schemeClr val="tx1"/>
                        </a:solidFill>
                        <a:latin typeface="+mj-lt"/>
                        <a:ea typeface="Calibri"/>
                        <a:cs typeface="Arial" panose="020B0604020202020204" pitchFamily="34" charset="0"/>
                        <a:sym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690879">
                <a:tc>
                  <a:txBody>
                    <a:bodyPr/>
                    <a:lstStyle/>
                    <a:p>
                      <a:pPr marL="88265">
                        <a:lnSpc>
                          <a:spcPct val="100000"/>
                        </a:lnSpc>
                        <a:spcBef>
                          <a:spcPts val="670"/>
                        </a:spcBef>
                      </a:pPr>
                      <a:r>
                        <a:rPr lang="nl-NL" sz="1400" spc="-55" dirty="0">
                          <a:latin typeface="+mj-lt"/>
                          <a:cs typeface="Arial Unicode MS"/>
                        </a:rPr>
                        <a:t>Video 7: Reflectieve onderzoekscyclus</a:t>
                      </a:r>
                    </a:p>
                    <a:p>
                      <a:pPr marL="88265" marR="0" lvl="0" indent="0" defTabSz="914400" eaLnBrk="1" fontAlgn="auto" latinLnBrk="0" hangingPunct="1">
                        <a:lnSpc>
                          <a:spcPct val="100000"/>
                        </a:lnSpc>
                        <a:spcBef>
                          <a:spcPts val="670"/>
                        </a:spcBef>
                        <a:spcAft>
                          <a:spcPts val="0"/>
                        </a:spcAft>
                        <a:buClrTx/>
                        <a:buSzTx/>
                        <a:buFontTx/>
                        <a:buNone/>
                        <a:tabLst/>
                        <a:defRPr/>
                      </a:pPr>
                      <a:r>
                        <a:rPr lang="en-GB" sz="1400" spc="-65" dirty="0">
                          <a:solidFill>
                            <a:schemeClr val="tx1"/>
                          </a:solidFill>
                          <a:latin typeface="+mj-lt"/>
                          <a:ea typeface="+mn-ea"/>
                          <a:cs typeface="Arial" panose="020B0604020202020204" pitchFamily="34" charset="0"/>
                        </a:rPr>
                        <a:t>See also our </a:t>
                      </a:r>
                      <a:r>
                        <a:rPr lang="en-GB" sz="1400" spc="-65" dirty="0">
                          <a:solidFill>
                            <a:schemeClr val="tx1"/>
                          </a:solidFill>
                          <a:latin typeface="+mj-lt"/>
                          <a:ea typeface="+mn-ea"/>
                          <a:cs typeface="Arial" panose="020B0604020202020204" pitchFamily="34" charset="0"/>
                          <a:hlinkClick r:id="rId5"/>
                        </a:rPr>
                        <a:t>free short course D103 </a:t>
                      </a:r>
                      <a:endParaRPr lang="en-GB" sz="1400" dirty="0">
                        <a:solidFill>
                          <a:schemeClr val="tx1"/>
                        </a:solidFill>
                        <a:latin typeface="+mj-lt"/>
                        <a:ea typeface="+mn-ea"/>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604521">
                <a:tc>
                  <a:txBody>
                    <a:bodyPr/>
                    <a:lstStyle/>
                    <a:p>
                      <a:pPr marL="88265">
                        <a:lnSpc>
                          <a:spcPct val="100000"/>
                        </a:lnSpc>
                        <a:spcBef>
                          <a:spcPts val="670"/>
                        </a:spcBef>
                      </a:pPr>
                      <a:r>
                        <a:rPr lang="en-GB" sz="1400" dirty="0">
                          <a:latin typeface="+mj-lt"/>
                          <a:cs typeface="Arial" panose="020B0604020202020204" pitchFamily="34" charset="0"/>
                        </a:rPr>
                        <a:t>See our </a:t>
                      </a:r>
                      <a:r>
                        <a:rPr lang="en-GB" sz="1400" dirty="0">
                          <a:latin typeface="+mj-lt"/>
                          <a:cs typeface="Arial" panose="020B0604020202020204" pitchFamily="34" charset="0"/>
                          <a:hlinkClick r:id="rId6"/>
                        </a:rPr>
                        <a:t>free short course</a:t>
                      </a:r>
                      <a:r>
                        <a:rPr lang="en-GB" sz="1400" dirty="0">
                          <a:latin typeface="+mj-lt"/>
                          <a:cs typeface="Arial" panose="020B0604020202020204" pitchFamily="34" charset="0"/>
                        </a:rPr>
                        <a:t> </a:t>
                      </a:r>
                      <a:r>
                        <a:rPr lang="en-GB" sz="1400" dirty="0">
                          <a:latin typeface="+mj-lt"/>
                          <a:cs typeface="Arial" panose="020B0604020202020204" pitchFamily="34" charset="0"/>
                          <a:hlinkClick r:id="rId6"/>
                        </a:rPr>
                        <a:t>E100</a:t>
                      </a:r>
                      <a:r>
                        <a:rPr lang="nl-NL" sz="1400" spc="-55" dirty="0">
                          <a:latin typeface="+mj-lt"/>
                          <a:cs typeface="Arial Unicode MS"/>
                        </a:rPr>
                        <a:t>: Ethiek in onderwijskundig onderzoek</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569975">
                <a:tc>
                  <a:txBody>
                    <a:bodyPr/>
                    <a:lstStyle/>
                    <a:p>
                      <a:pPr marL="88265">
                        <a:lnSpc>
                          <a:spcPct val="100000"/>
                        </a:lnSpc>
                        <a:spcBef>
                          <a:spcPts val="670"/>
                        </a:spcBef>
                      </a:pPr>
                      <a:r>
                        <a:rPr lang="nl-NL" sz="1400" spc="-55" dirty="0">
                          <a:latin typeface="+mj-lt"/>
                          <a:cs typeface="Arial Unicode MS"/>
                        </a:rPr>
                        <a:t>Video 9: De impact van T-SEDA-onderzoek
</a:t>
                      </a:r>
                      <a:endParaRPr sz="1400" dirty="0">
                        <a:latin typeface="+mj-lt"/>
                        <a:cs typeface="Arial Unicode MS"/>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nvSpPr>
        <p:spPr>
          <a:xfrm>
            <a:off x="241300" y="577887"/>
            <a:ext cx="9725025" cy="769441"/>
          </a:xfrm>
          <a:prstGeom prst="rect">
            <a:avLst/>
          </a:prstGeom>
        </p:spPr>
        <p:txBody>
          <a:bodyPr vert="horz" wrap="square" lIns="0" tIns="0" rIns="0" bIns="0" rtlCol="0">
            <a:spAutoFit/>
          </a:bodyPr>
          <a:lstStyle/>
          <a:p>
            <a:pPr marL="375920">
              <a:lnSpc>
                <a:spcPct val="100000"/>
              </a:lnSpc>
            </a:pPr>
            <a:r>
              <a:rPr lang="nl-NL" sz="1400" b="1" dirty="0">
                <a:latin typeface="Arial"/>
                <a:cs typeface="Arial"/>
              </a:rPr>
              <a:t>De T-SEDA videogidsen</a:t>
            </a:r>
            <a:r>
              <a:rPr lang="nl-NL" sz="1200" dirty="0">
                <a:latin typeface="Arial"/>
                <a:cs typeface="Arial"/>
              </a:rPr>
              <a:t>
</a:t>
            </a:r>
          </a:p>
          <a:p>
            <a:pPr marL="375920">
              <a:lnSpc>
                <a:spcPct val="100000"/>
              </a:lnSpc>
            </a:pPr>
            <a:r>
              <a:rPr lang="nl-NL" sz="1200" dirty="0">
                <a:latin typeface="Arial"/>
                <a:cs typeface="Arial"/>
              </a:rPr>
              <a:t>Let overal op het symbool.        Video's zijn allemaal beschikbaar op: </a:t>
            </a:r>
            <a:r>
              <a:rPr lang="en-GB" sz="1200" spc="-15" dirty="0">
                <a:latin typeface="Arial Unicode MS"/>
                <a:cs typeface="Arial Unicode MS"/>
                <a:hlinkClick r:id="rId7"/>
              </a:rPr>
              <a:t>https://vimeo.com/showcase/12093372</a:t>
            </a:r>
            <a:r>
              <a:rPr lang="en-GB" sz="1200" spc="-15" dirty="0">
                <a:latin typeface="Arial Unicode MS"/>
                <a:cs typeface="Arial Unicode MS"/>
              </a:rPr>
              <a:t> </a:t>
            </a:r>
            <a:endParaRPr lang="en-GB" sz="1200" dirty="0">
              <a:latin typeface="Arial Unicode MS"/>
              <a:cs typeface="Arial Unicode MS"/>
            </a:endParaRPr>
          </a:p>
        </p:txBody>
      </p:sp>
      <p:sp>
        <p:nvSpPr>
          <p:cNvPr id="4" name="object 4"/>
          <p:cNvSpPr/>
          <p:nvPr/>
        </p:nvSpPr>
        <p:spPr>
          <a:xfrm>
            <a:off x="2374900" y="1000624"/>
            <a:ext cx="346703" cy="346704"/>
          </a:xfrm>
          <a:prstGeom prst="rect">
            <a:avLst/>
          </a:prstGeom>
          <a:blipFill>
            <a:blip r:embed="rId8" cstate="print"/>
            <a:stretch>
              <a:fillRect/>
            </a:stretch>
          </a:blipFill>
        </p:spPr>
        <p:txBody>
          <a:bodyPr wrap="square" lIns="0" tIns="0" rIns="0" bIns="0" rtlCol="0"/>
          <a:lstStyle/>
          <a:p>
            <a:endParaRPr/>
          </a:p>
        </p:txBody>
      </p:sp>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fld id="{81D60167-4931-47E6-BA6A-407CBD079E47}" type="slidenum">
              <a:rPr sz="1000" dirty="0">
                <a:latin typeface="Arial"/>
                <a:cs typeface="Arial"/>
              </a:rPr>
              <a:t>6</a:t>
            </a:fld>
            <a:endParaRPr sz="1000">
              <a:latin typeface="Arial"/>
              <a:cs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2390395469"/>
              </p:ext>
            </p:extLst>
          </p:nvPr>
        </p:nvGraphicFramePr>
        <p:xfrm>
          <a:off x="360560" y="213108"/>
          <a:ext cx="9753600" cy="7279826"/>
        </p:xfrm>
        <a:graphic>
          <a:graphicData uri="http://schemas.openxmlformats.org/drawingml/2006/table">
            <a:tbl>
              <a:tblPr firstRow="1" bandRow="1">
                <a:tableStyleId>{2D5ABB26-0587-4C30-8999-92F81FD0307C}</a:tableStyleId>
              </a:tblPr>
              <a:tblGrid>
                <a:gridCol w="221080">
                  <a:extLst>
                    <a:ext uri="{9D8B030D-6E8A-4147-A177-3AD203B41FA5}">
                      <a16:colId xmlns:a16="http://schemas.microsoft.com/office/drawing/2014/main" val="20000"/>
                    </a:ext>
                  </a:extLst>
                </a:gridCol>
                <a:gridCol w="4530586">
                  <a:extLst>
                    <a:ext uri="{9D8B030D-6E8A-4147-A177-3AD203B41FA5}">
                      <a16:colId xmlns:a16="http://schemas.microsoft.com/office/drawing/2014/main" val="20001"/>
                    </a:ext>
                  </a:extLst>
                </a:gridCol>
                <a:gridCol w="348650">
                  <a:extLst>
                    <a:ext uri="{9D8B030D-6E8A-4147-A177-3AD203B41FA5}">
                      <a16:colId xmlns:a16="http://schemas.microsoft.com/office/drawing/2014/main" val="20002"/>
                    </a:ext>
                  </a:extLst>
                </a:gridCol>
                <a:gridCol w="429386">
                  <a:extLst>
                    <a:ext uri="{9D8B030D-6E8A-4147-A177-3AD203B41FA5}">
                      <a16:colId xmlns:a16="http://schemas.microsoft.com/office/drawing/2014/main" val="20003"/>
                    </a:ext>
                  </a:extLst>
                </a:gridCol>
                <a:gridCol w="512537">
                  <a:extLst>
                    <a:ext uri="{9D8B030D-6E8A-4147-A177-3AD203B41FA5}">
                      <a16:colId xmlns:a16="http://schemas.microsoft.com/office/drawing/2014/main" val="20004"/>
                    </a:ext>
                  </a:extLst>
                </a:gridCol>
                <a:gridCol w="472450">
                  <a:extLst>
                    <a:ext uri="{9D8B030D-6E8A-4147-A177-3AD203B41FA5}">
                      <a16:colId xmlns:a16="http://schemas.microsoft.com/office/drawing/2014/main" val="20005"/>
                    </a:ext>
                  </a:extLst>
                </a:gridCol>
                <a:gridCol w="452406">
                  <a:extLst>
                    <a:ext uri="{9D8B030D-6E8A-4147-A177-3AD203B41FA5}">
                      <a16:colId xmlns:a16="http://schemas.microsoft.com/office/drawing/2014/main" val="20006"/>
                    </a:ext>
                  </a:extLst>
                </a:gridCol>
                <a:gridCol w="506808">
                  <a:extLst>
                    <a:ext uri="{9D8B030D-6E8A-4147-A177-3AD203B41FA5}">
                      <a16:colId xmlns:a16="http://schemas.microsoft.com/office/drawing/2014/main" val="20007"/>
                    </a:ext>
                  </a:extLst>
                </a:gridCol>
                <a:gridCol w="506810">
                  <a:extLst>
                    <a:ext uri="{9D8B030D-6E8A-4147-A177-3AD203B41FA5}">
                      <a16:colId xmlns:a16="http://schemas.microsoft.com/office/drawing/2014/main" val="20008"/>
                    </a:ext>
                  </a:extLst>
                </a:gridCol>
                <a:gridCol w="495356">
                  <a:extLst>
                    <a:ext uri="{9D8B030D-6E8A-4147-A177-3AD203B41FA5}">
                      <a16:colId xmlns:a16="http://schemas.microsoft.com/office/drawing/2014/main" val="20009"/>
                    </a:ext>
                  </a:extLst>
                </a:gridCol>
                <a:gridCol w="1277531">
                  <a:extLst>
                    <a:ext uri="{9D8B030D-6E8A-4147-A177-3AD203B41FA5}">
                      <a16:colId xmlns:a16="http://schemas.microsoft.com/office/drawing/2014/main" val="20010"/>
                    </a:ext>
                  </a:extLst>
                </a:gridCol>
              </a:tblGrid>
              <a:tr h="984790">
                <a:tc gridSpan="2">
                  <a:txBody>
                    <a:bodyPr/>
                    <a:lstStyle/>
                    <a:p>
                      <a:pPr marL="81915">
                        <a:lnSpc>
                          <a:spcPct val="100000"/>
                        </a:lnSpc>
                        <a:spcBef>
                          <a:spcPts val="565"/>
                        </a:spcBef>
                      </a:pPr>
                      <a:r>
                        <a:rPr sz="1000" b="1" spc="0" baseline="0" dirty="0">
                          <a:latin typeface="Arial"/>
                          <a:cs typeface="Arial"/>
                        </a:rPr>
                        <a:t>2H: </a:t>
                      </a:r>
                      <a:r>
                        <a:rPr lang="nl-NL" sz="1000" b="1" spc="0" baseline="0" dirty="0" err="1">
                          <a:latin typeface="Arial"/>
                          <a:cs typeface="Arial"/>
                        </a:rPr>
                        <a:t>Dialogic</a:t>
                      </a:r>
                      <a:r>
                        <a:rPr lang="nl-NL" sz="1000" b="1" spc="0" baseline="0" dirty="0">
                          <a:latin typeface="Arial"/>
                          <a:cs typeface="Arial"/>
                        </a:rPr>
                        <a:t> Teaching Questionnaire: Docent  Zelfevaluatie 
</a:t>
                      </a:r>
                      <a:r>
                        <a:rPr lang="nl-NL" sz="1000" spc="0" baseline="0" dirty="0">
                          <a:latin typeface="Arial Unicode MS"/>
                          <a:cs typeface="Arial Unicode MS"/>
                        </a:rPr>
                        <a:t>Deze sjabloon is voor u om uw eigen praktijk te beoordelen. U kunt dit op verschillende momenten tijdens uw onderzoek doen om te bepalen hoe uw praktijk is veranderd.      Downloadbare sjablonen zijn beschikbaar op onze </a:t>
                      </a:r>
                      <a:r>
                        <a:rPr lang="nl-NL" sz="1000" spc="0" baseline="0" dirty="0">
                          <a:latin typeface="Arial Unicode MS"/>
                          <a:cs typeface="Arial Unicode MS"/>
                          <a:hlinkClick r:id="rId2"/>
                        </a:rPr>
                        <a:t>website.</a:t>
                      </a:r>
                      <a:endParaRPr sz="1000" spc="0" baseline="0" dirty="0">
                        <a:latin typeface="Arial"/>
                        <a:cs typeface="Arial"/>
                      </a:endParaRP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a:txBody>
                    <a:bodyPr/>
                    <a:lstStyle/>
                    <a:p>
                      <a:endParaRPr sz="1200" dirty="0">
                        <a:latin typeface="Arial"/>
                        <a:cs typeface="Arial"/>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lang="nl-NL" sz="1000" b="1" spc="0" baseline="0" dirty="0">
                          <a:latin typeface="Arial"/>
                          <a:cs typeface="Arial"/>
                        </a:rPr>
                        <a:t>Toelichtingen:
Er zijn drie secties</a:t>
                      </a:r>
                      <a:r>
                        <a:rPr lang="nl-NL" sz="1000" b="0" spc="0" baseline="0" dirty="0">
                          <a:latin typeface="Arial"/>
                          <a:cs typeface="Arial"/>
                        </a:rPr>
                        <a:t>: het creëren van </a:t>
                      </a:r>
                      <a:r>
                        <a:rPr lang="nl-NL" sz="1000" b="1" spc="0" baseline="0" dirty="0">
                          <a:latin typeface="Arial"/>
                          <a:cs typeface="Arial"/>
                        </a:rPr>
                        <a:t>een openheid voor dialoog </a:t>
                      </a:r>
                      <a:r>
                        <a:rPr lang="nl-NL" sz="1000" b="0" spc="0" baseline="0" dirty="0">
                          <a:latin typeface="Arial"/>
                          <a:cs typeface="Arial"/>
                        </a:rPr>
                        <a:t>(A - items 1- 5), het uitnodigen van </a:t>
                      </a:r>
                      <a:r>
                        <a:rPr lang="nl-NL" sz="1000" b="1" spc="0" baseline="0" dirty="0">
                          <a:latin typeface="Arial"/>
                          <a:cs typeface="Arial"/>
                        </a:rPr>
                        <a:t>bijdragen van studenten </a:t>
                      </a:r>
                      <a:r>
                        <a:rPr lang="nl-NL" sz="1000" b="0" spc="0" baseline="0" dirty="0">
                          <a:latin typeface="Arial"/>
                          <a:cs typeface="Arial"/>
                        </a:rPr>
                        <a:t>(B - items 6-9) en het bevorderen van </a:t>
                      </a:r>
                      <a:r>
                        <a:rPr lang="nl-NL" sz="1000" b="1" spc="0" baseline="0" dirty="0">
                          <a:latin typeface="Arial"/>
                          <a:cs typeface="Arial"/>
                        </a:rPr>
                        <a:t>dialogische participatie </a:t>
                      </a:r>
                      <a:r>
                        <a:rPr lang="nl-NL" sz="1000" b="0" spc="0" baseline="0" dirty="0">
                          <a:latin typeface="Arial"/>
                          <a:cs typeface="Arial"/>
                        </a:rPr>
                        <a:t>(C - items 10-18, op de volgende pagina). </a:t>
                      </a:r>
                      <a:r>
                        <a:rPr lang="nl-NL" sz="1000" spc="0" baseline="0" dirty="0">
                          <a:latin typeface="Arial Unicode MS"/>
                          <a:cs typeface="Arial Unicode MS"/>
                        </a:rPr>
                        <a:t>Vink voor elk item het vakje aan dat het meest relevant is en geef jezelf een score</a:t>
                      </a:r>
                      <a:endParaRPr sz="1000" spc="0" baseline="0" dirty="0">
                        <a:latin typeface="Arial Unicode MS"/>
                        <a:cs typeface="Arial Unicode MS"/>
                      </a:endParaRP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a:p>
                  </a:txBody>
                  <a:tcPr marL="0" marR="0" marT="0" marB="0"/>
                </a:tc>
                <a:tc hMerge="1">
                  <a:txBody>
                    <a:bodyPr/>
                    <a:lstStyle/>
                    <a:p>
                      <a:endParaRPr/>
                    </a:p>
                  </a:txBody>
                  <a:tcPr marL="0" marR="0" marT="0" marB="0">
                    <a:lnL w="31733" cap="flat" cmpd="sng" algn="ctr">
                      <a:solidFill>
                        <a:srgbClr val="2791A6"/>
                      </a:solidFill>
                      <a:prstDash val="solid"/>
                      <a:round/>
                      <a:headEnd type="none" w="med" len="med"/>
                      <a:tailEnd type="none" w="med" len="med"/>
                    </a:ln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760731">
                <a:tc rowSpan="14">
                  <a:txBody>
                    <a:bodyPr/>
                    <a:lstStyle/>
                    <a:p>
                      <a:endParaRPr sz="1200">
                        <a:latin typeface="Arial Unicode MS"/>
                        <a:cs typeface="Arial Unicode MS"/>
                      </a:endParaRPr>
                    </a:p>
                  </a:txBody>
                  <a:tcPr marL="0" marR="0" marT="0" marB="0">
                    <a:lnR w="12192">
                      <a:solidFill>
                        <a:srgbClr val="000000"/>
                      </a:solidFill>
                      <a:prstDash val="solid"/>
                    </a:lnR>
                    <a:lnT w="31733">
                      <a:solidFill>
                        <a:srgbClr val="2791A6"/>
                      </a:solidFill>
                      <a:prstDash val="solid"/>
                    </a:lnT>
                  </a:tcPr>
                </a:tc>
                <a:tc gridSpan="3">
                  <a:txBody>
                    <a:bodyPr/>
                    <a:lstStyle/>
                    <a:p>
                      <a:pPr marL="57785" marR="648335">
                        <a:lnSpc>
                          <a:spcPct val="120000"/>
                        </a:lnSpc>
                        <a:spcBef>
                          <a:spcPts val="175"/>
                        </a:spcBef>
                      </a:pPr>
                      <a:r>
                        <a:rPr lang="nl-NL" sz="1000" spc="0" baseline="0" dirty="0">
                          <a:latin typeface="Arial"/>
                          <a:cs typeface="Arial"/>
                        </a:rPr>
                        <a:t>Overweeg de volgende verklaringen met betrekking tot uw praktijk en markeer uw niveau van overeenstemming van (1) "volledig oneens" tot (6) "volledig mee eens". In mijn onderwijs...</a:t>
                      </a:r>
                      <a:endParaRPr sz="1000" spc="0" baseline="0" dirty="0">
                        <a:latin typeface="Arial"/>
                        <a:cs typeface="Arial"/>
                      </a:endParaRP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54610">
                        <a:lnSpc>
                          <a:spcPct val="100000"/>
                        </a:lnSpc>
                        <a:spcBef>
                          <a:spcPts val="445"/>
                        </a:spcBef>
                      </a:pPr>
                      <a:r>
                        <a:rPr sz="1000" spc="0" baseline="0" dirty="0">
                          <a:latin typeface="Arial"/>
                          <a:cs typeface="Arial"/>
                        </a:rPr>
                        <a:t>(1)</a:t>
                      </a:r>
                    </a:p>
                    <a:p>
                      <a:pPr marL="53975" marR="118110" indent="0">
                        <a:lnSpc>
                          <a:spcPct val="123300"/>
                        </a:lnSpc>
                        <a:spcBef>
                          <a:spcPts val="690"/>
                        </a:spcBef>
                        <a:tabLst/>
                      </a:pPr>
                      <a:r>
                        <a:rPr lang="nl-NL" sz="700" spc="0" baseline="0" dirty="0">
                          <a:latin typeface="Arial"/>
                          <a:cs typeface="Arial"/>
                        </a:rPr>
                        <a:t>volledig oneens</a:t>
                      </a:r>
                      <a:endParaRPr sz="700" spc="0" baseline="0" dirty="0">
                        <a:latin typeface="Arial"/>
                        <a:cs typeface="Arial"/>
                      </a:endParaRPr>
                    </a:p>
                  </a:txBody>
                  <a:tcPr marL="0" marR="0" marT="56515" marB="0">
                    <a:lnL w="12192">
                      <a:solidFill>
                        <a:srgbClr val="000000"/>
                      </a:solidFill>
                      <a:prstDash val="solid"/>
                    </a:lnL>
                    <a:lnR w="12700" cap="flat" cmpd="sng" algn="ctr">
                      <a:solidFill>
                        <a:schemeClr val="tx1"/>
                      </a:solidFill>
                      <a:prstDash val="solid"/>
                      <a:round/>
                      <a:headEnd type="none" w="med" len="med"/>
                      <a:tailEnd type="none" w="med" len="me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(2)</a:t>
                      </a:r>
                    </a:p>
                  </a:txBody>
                  <a:tcPr marL="0" marR="0" marT="565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4610">
                        <a:lnSpc>
                          <a:spcPct val="100000"/>
                        </a:lnSpc>
                        <a:spcBef>
                          <a:spcPts val="445"/>
                        </a:spcBef>
                      </a:pPr>
                      <a:r>
                        <a:rPr sz="1000" spc="0" baseline="0" dirty="0">
                          <a:latin typeface="Arial"/>
                          <a:cs typeface="Arial"/>
                        </a:rPr>
                        <a:t>(3)</a:t>
                      </a:r>
                      <a:endParaRPr sz="1000" spc="0" baseline="0">
                        <a:latin typeface="Arial"/>
                        <a:cs typeface="Arial"/>
                      </a:endParaRPr>
                    </a:p>
                  </a:txBody>
                  <a:tcPr marL="0" marR="0" marT="56515" marB="0">
                    <a:lnL w="12700" cap="flat" cmpd="sng" algn="ctr">
                      <a:solidFill>
                        <a:schemeClr val="tx1"/>
                      </a:solidFill>
                      <a:prstDash val="solid"/>
                      <a:round/>
                      <a:headEnd type="none" w="med" len="med"/>
                      <a:tailEnd type="none" w="med" len="me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(4)</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(5)</a:t>
                      </a:r>
                      <a:endParaRPr sz="1000" spc="0" baseline="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a:txBody>
                    <a:bodyPr/>
                    <a:lstStyle/>
                    <a:p>
                      <a:pPr marL="57785">
                        <a:lnSpc>
                          <a:spcPct val="100000"/>
                        </a:lnSpc>
                        <a:spcBef>
                          <a:spcPts val="445"/>
                        </a:spcBef>
                      </a:pPr>
                      <a:r>
                        <a:rPr sz="1000" spc="0" baseline="0" dirty="0">
                          <a:latin typeface="Arial"/>
                          <a:cs typeface="Arial"/>
                        </a:rPr>
                        <a:t>(6)</a:t>
                      </a:r>
                    </a:p>
                    <a:p>
                      <a:pPr marL="57785" marR="97155">
                        <a:lnSpc>
                          <a:spcPct val="123300"/>
                        </a:lnSpc>
                        <a:spcBef>
                          <a:spcPts val="690"/>
                        </a:spcBef>
                      </a:pPr>
                      <a:r>
                        <a:rPr lang="nl-NL" sz="600" spc="0" baseline="0" dirty="0">
                          <a:latin typeface="Arial"/>
                          <a:cs typeface="Arial"/>
                        </a:rPr>
                        <a:t>volledig mee eens</a:t>
                      </a:r>
                      <a:endParaRPr sz="600" spc="0" baseline="0" dirty="0">
                        <a:latin typeface="Arial"/>
                        <a:cs typeface="Arial"/>
                      </a:endParaRPr>
                    </a:p>
                  </a:txBody>
                  <a:tcPr marL="0" marR="0" marT="5651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rowSpan="14">
                  <a:txBody>
                    <a:bodyPr/>
                    <a:lstStyle/>
                    <a:p>
                      <a:endParaRPr sz="600" dirty="0">
                        <a:latin typeface="Arial"/>
                        <a:cs typeface="Arial"/>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306837">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59"/>
                        </a:spcBef>
                      </a:pPr>
                      <a:r>
                        <a:rPr lang="nl-NL" sz="1000" spc="0" baseline="0" dirty="0">
                          <a:latin typeface="Arial"/>
                          <a:cs typeface="Arial"/>
                        </a:rPr>
                        <a:t>A. Openheid voor dialoog</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375662">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nl-NL" sz="1000" spc="0" baseline="0" dirty="0">
                          <a:latin typeface="Arial"/>
                          <a:cs typeface="Arial"/>
                        </a:rPr>
                        <a:t>Bouw doelgerichte gesprekken op als onderdeel van mijn lessen via mijn lesplanning</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a:solidFill>
                        <a:srgbClr val="000000"/>
                      </a:solidFill>
                      <a:prstDash val="solid"/>
                    </a:lnL>
                    <a:lnR w="12700" cap="flat" cmpd="sng" algn="ctr">
                      <a:solidFill>
                        <a:schemeClr val="tx1"/>
                      </a:solidFill>
                      <a:prstDash val="solid"/>
                      <a:round/>
                      <a:headEnd type="none" w="med" len="med"/>
                      <a:tailEnd type="none" w="med" len="me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700" cap="flat" cmpd="sng" algn="ctr">
                      <a:solidFill>
                        <a:schemeClr val="tx1"/>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37566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nl-NL" sz="1000" spc="0" baseline="0" dirty="0">
                          <a:latin typeface="Arial"/>
                          <a:cs typeface="Arial"/>
                        </a:rPr>
                        <a:t>Bied tijd voor vragen zodat studenten de leerdoelen kunnen begrijpen</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700" cap="flat" cmpd="sng" algn="ctr">
                      <a:solidFill>
                        <a:schemeClr val="tx1"/>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378529">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4"/>
                        </a:spcBef>
                      </a:pPr>
                      <a:r>
                        <a:rPr lang="nl-NL" sz="1000" spc="0" baseline="0" dirty="0">
                          <a:latin typeface="Arial"/>
                          <a:cs typeface="Arial"/>
                        </a:rPr>
                        <a:t>Geef studenten voldoende tijd om uitgebreid bij te dragen</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37566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4"/>
                        </a:spcBef>
                      </a:pPr>
                      <a:r>
                        <a:rPr lang="nl-NL" sz="1000" spc="0" baseline="0" dirty="0">
                          <a:latin typeface="Arial"/>
                          <a:cs typeface="Arial"/>
                        </a:rPr>
                        <a:t>Stel open vragen en wacht tot studenten reageren</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375662">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59"/>
                        </a:spcBef>
                      </a:pPr>
                      <a:r>
                        <a:rPr lang="nl-NL" sz="1000" spc="0" baseline="0" dirty="0">
                          <a:latin typeface="Arial"/>
                          <a:cs typeface="Arial"/>
                        </a:rPr>
                        <a:t>Luister waarderend naar studenten en reageer op een constructieve manier, inclusief het geven van formatieve feedback</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401470">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59"/>
                        </a:spcBef>
                      </a:pPr>
                      <a:r>
                        <a:rPr lang="nl-NL" sz="1000" spc="0" baseline="0" dirty="0">
                          <a:latin typeface="Arial"/>
                          <a:cs typeface="Arial"/>
                        </a:rPr>
                        <a:t>Geaggregeerde beoordeling Dimensie A: Openheid voor dialoog (tel uw beoordelingen op)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30</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06838">
                <a:tc vMerge="1">
                  <a:txBody>
                    <a:bodyPr/>
                    <a:lstStyle/>
                    <a:p>
                      <a:endParaRPr/>
                    </a:p>
                  </a:txBody>
                  <a:tcPr marL="0" marR="0" marT="0" marB="0">
                    <a:lnR w="12192">
                      <a:solidFill>
                        <a:srgbClr val="000000"/>
                      </a:solidFill>
                      <a:prstDash val="solid"/>
                    </a:lnR>
                    <a:lnT w="31733">
                      <a:solidFill>
                        <a:srgbClr val="2791A6"/>
                      </a:solidFill>
                      <a:prstDash val="solid"/>
                    </a:lnT>
                  </a:tcPr>
                </a:tc>
                <a:tc gridSpan="9">
                  <a:txBody>
                    <a:bodyPr/>
                    <a:lstStyle/>
                    <a:p>
                      <a:pPr marL="3618229">
                        <a:lnSpc>
                          <a:spcPct val="100000"/>
                        </a:lnSpc>
                        <a:spcBef>
                          <a:spcPts val="459"/>
                        </a:spcBef>
                      </a:pPr>
                      <a:r>
                        <a:rPr sz="1000" spc="0" baseline="0" dirty="0">
                          <a:latin typeface="Arial"/>
                          <a:cs typeface="Arial"/>
                        </a:rPr>
                        <a:t>B. </a:t>
                      </a:r>
                      <a:r>
                        <a:rPr lang="nl-NL" sz="1000" spc="0" baseline="0" dirty="0">
                          <a:latin typeface="Arial"/>
                          <a:cs typeface="Arial"/>
                        </a:rPr>
                        <a:t>Bijdragen van studenten uitnodigen</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lnL w="12192" cap="flat" cmpd="sng" algn="ctr">
                      <a:solidFill>
                        <a:srgbClr val="000000"/>
                      </a:solidFill>
                      <a:prstDash val="solid"/>
                      <a:round/>
                      <a:headEnd type="none" w="med" len="med"/>
                      <a:tailEnd type="none" w="med" len="med"/>
                    </a:ln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40206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nl-NL" sz="1000" spc="0" baseline="0" dirty="0">
                          <a:latin typeface="Arial"/>
                          <a:cs typeface="Arial"/>
                        </a:rPr>
                        <a:t>Laat de studenten hun ideeën, opvattingen, gedachten, interesses of gevoelens delen
</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700" cap="flat" cmpd="sng" algn="ctr">
                      <a:solidFill>
                        <a:schemeClr val="tx1"/>
                      </a:solidFill>
                      <a:prstDash val="solid"/>
                      <a:round/>
                      <a:headEnd type="none" w="med" len="med"/>
                      <a:tailEnd type="none" w="med" len="me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700" cap="flat" cmpd="sng" algn="ctr">
                      <a:solidFill>
                        <a:schemeClr val="tx1"/>
                      </a:solidFill>
                      <a:prstDash val="solid"/>
                      <a:round/>
                      <a:headEnd type="none" w="med" len="med"/>
                      <a:tailEnd type="none" w="med" len="me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402067">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4"/>
                        </a:spcBef>
                      </a:pPr>
                      <a:r>
                        <a:rPr lang="nl-NL" sz="1000" spc="0" baseline="0" dirty="0">
                          <a:latin typeface="Arial"/>
                          <a:cs typeface="Arial"/>
                        </a:rPr>
                        <a:t>Laat de studenten hun eigen ideeën en die van anderen uitwerken en erop voortbouwen
</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700" cap="flat" cmpd="sng" algn="ctr">
                      <a:solidFill>
                        <a:schemeClr val="tx1"/>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56025">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82800" marR="79375" indent="0">
                        <a:lnSpc>
                          <a:spcPct val="122000"/>
                        </a:lnSpc>
                        <a:spcBef>
                          <a:spcPts val="200"/>
                        </a:spcBef>
                      </a:pPr>
                      <a:r>
                        <a:rPr lang="nl-NL" sz="1000" spc="0" baseline="0" dirty="0">
                          <a:latin typeface="Arial"/>
                          <a:cs typeface="Arial"/>
                        </a:rPr>
                        <a:t>Laat de studenten hun ideeën en meningen expliciet onderbouwen, inclusief het geven van uitgebreide uitleg, het geven van argumenten, tegenargumenten en/of bewijsmateriaal
</a:t>
                      </a:r>
                      <a:endParaRPr sz="1000" spc="0" baseline="0" dirty="0">
                        <a:latin typeface="Arial"/>
                        <a:cs typeface="Arial"/>
                      </a:endParaRPr>
                    </a:p>
                  </a:txBody>
                  <a:tcPr marL="0" marR="0" marT="2540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401470">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59"/>
                        </a:spcBef>
                      </a:pPr>
                      <a:r>
                        <a:rPr lang="nl-NL" sz="1000" spc="0" baseline="0" dirty="0">
                          <a:latin typeface="Arial"/>
                          <a:cs typeface="Arial"/>
                        </a:rPr>
                        <a:t>Laat de studenten elkaars ideeën respectvol uitdagen, bevragen en kritisch evalueren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73301">
                <a:tc vMerge="1">
                  <a:txBody>
                    <a:bodyPr/>
                    <a:lstStyle/>
                    <a:p>
                      <a:endParaRPr/>
                    </a:p>
                  </a:txBody>
                  <a:tcPr marL="0" marR="0" marT="0" marB="0">
                    <a:lnR w="12192">
                      <a:solidFill>
                        <a:srgbClr val="000000"/>
                      </a:solidFill>
                      <a:prstDash val="solid"/>
                    </a:lnR>
                    <a:lnT w="31733">
                      <a:solidFill>
                        <a:srgbClr val="2791A6"/>
                      </a:solidFill>
                      <a:prstDash val="solid"/>
                    </a:lnT>
                  </a:tcPr>
                </a:tc>
                <a:tc gridSpan="3">
                  <a:txBody>
                    <a:bodyPr/>
                    <a:lstStyle/>
                    <a:p>
                      <a:pPr marR="619760" algn="r">
                        <a:lnSpc>
                          <a:spcPts val="530"/>
                        </a:lnSpc>
                      </a:pPr>
                      <a:r>
                        <a:rPr sz="1000" spc="0" baseline="0" dirty="0">
                          <a:latin typeface="Arial"/>
                          <a:cs typeface="Arial"/>
                        </a:rPr>
                        <a:t>50</a:t>
                      </a:r>
                    </a:p>
                    <a:p>
                      <a:pPr marL="284480">
                        <a:lnSpc>
                          <a:spcPts val="1135"/>
                        </a:lnSpc>
                      </a:pPr>
                      <a:r>
                        <a:rPr lang="nl-NL" sz="1000" spc="0" baseline="0" dirty="0">
                          <a:latin typeface="Arial"/>
                          <a:cs typeface="Arial"/>
                        </a:rPr>
                        <a:t>Geaggregeerde beoordeling B. Bijdragen van studenten uitnodigen (tel je beoordelingen op)
</a:t>
                      </a:r>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gridSpan="6">
                  <a:txBody>
                    <a:bodyPr/>
                    <a:lstStyle/>
                    <a:p>
                      <a:pPr marR="43180" algn="ctr">
                        <a:lnSpc>
                          <a:spcPct val="100000"/>
                        </a:lnSpc>
                        <a:spcBef>
                          <a:spcPts val="459"/>
                        </a:spcBef>
                      </a:pPr>
                      <a:r>
                        <a:rPr sz="1000" spc="0" baseline="0" dirty="0">
                          <a:latin typeface="Arial"/>
                          <a:cs typeface="Arial"/>
                        </a:rPr>
                        <a:t>/ 24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1174753" y="798710"/>
            <a:ext cx="209547" cy="20954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84613206"/>
              </p:ext>
            </p:extLst>
          </p:nvPr>
        </p:nvGraphicFramePr>
        <p:xfrm>
          <a:off x="469900" y="254490"/>
          <a:ext cx="9296396" cy="5663556"/>
        </p:xfrm>
        <a:graphic>
          <a:graphicData uri="http://schemas.openxmlformats.org/drawingml/2006/table">
            <a:tbl>
              <a:tblPr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6822">
                  <a:extLst>
                    <a:ext uri="{9D8B030D-6E8A-4147-A177-3AD203B41FA5}">
                      <a16:colId xmlns:a16="http://schemas.microsoft.com/office/drawing/2014/main" val="20003"/>
                    </a:ext>
                  </a:extLst>
                </a:gridCol>
                <a:gridCol w="518159">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29" algn="ctr">
                        <a:lnSpc>
                          <a:spcPct val="100000"/>
                        </a:lnSpc>
                        <a:spcBef>
                          <a:spcPts val="459"/>
                        </a:spcBef>
                      </a:pPr>
                      <a:r>
                        <a:rPr lang="nl-NL" sz="1000" spc="0" baseline="0" dirty="0">
                          <a:latin typeface="Arial"/>
                          <a:cs typeface="Arial"/>
                        </a:rPr>
                        <a:t>Dimensie C: Dialogische participatie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35864">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(1)</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(2)</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(3)</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sz="1000" spc="0" baseline="0" dirty="0">
                          <a:latin typeface="Arial"/>
                          <a:cs typeface="Arial"/>
                        </a:rPr>
                        <a:t>(4)</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(5)</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(6)</a:t>
                      </a:r>
                      <a:endParaRPr sz="1000" spc="0" baseline="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68096">
                <a:tc>
                  <a:txBody>
                    <a:bodyPr/>
                    <a:lstStyle/>
                    <a:p>
                      <a:pPr marL="82800" marR="107314" indent="0">
                        <a:lnSpc>
                          <a:spcPct val="120000"/>
                        </a:lnSpc>
                        <a:spcBef>
                          <a:spcPts val="225"/>
                        </a:spcBef>
                      </a:pPr>
                      <a:r>
                        <a:rPr lang="nl-NL" sz="1000" spc="0" baseline="0" dirty="0">
                          <a:latin typeface="Arial"/>
                          <a:cs typeface="Arial"/>
                        </a:rPr>
                        <a:t>het belang van een doelgerichte dialoog voor het leren van mijn studenten benadrukken (bijvoorbeeld door commentaar te geven op hoe studenten samen een probleem kunnen oplossen door productief te praten, of door na te denken over de dialoog aan het einde van een les)
</a:t>
                      </a:r>
                      <a:endParaRPr sz="1000" spc="0" baseline="0" dirty="0">
                        <a:latin typeface="Arial"/>
                        <a:cs typeface="Arial"/>
                      </a:endParaRPr>
                    </a:p>
                  </a:txBody>
                  <a:tcPr marL="0" marR="0" marT="285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99287">
                <a:tc>
                  <a:txBody>
                    <a:bodyPr/>
                    <a:lstStyle/>
                    <a:p>
                      <a:pPr marL="57785">
                        <a:lnSpc>
                          <a:spcPct val="100000"/>
                        </a:lnSpc>
                        <a:spcBef>
                          <a:spcPts val="459"/>
                        </a:spcBef>
                      </a:pPr>
                      <a:r>
                        <a:rPr lang="nl-NL" sz="1000" spc="0" baseline="0" dirty="0">
                          <a:latin typeface="Arial"/>
                          <a:cs typeface="Arial"/>
                        </a:rPr>
                        <a:t>toon openheid om van gedachten te veranderen wanneer studenten nieuwe ideeën of argumenten inbrengen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57785">
                        <a:lnSpc>
                          <a:spcPct val="100000"/>
                        </a:lnSpc>
                        <a:spcBef>
                          <a:spcPts val="459"/>
                        </a:spcBef>
                      </a:pPr>
                      <a:r>
                        <a:rPr lang="nl-NL" sz="1000" spc="0" baseline="0" dirty="0">
                          <a:latin typeface="Arial"/>
                          <a:cs typeface="Arial"/>
                        </a:rPr>
                        <a:t>Creëer een sfeer van vertrouwen, zodat studenten zich comfortabel genoeg voelen om risico's te nemen of iets nieuws te proberen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57785">
                        <a:lnSpc>
                          <a:spcPct val="100000"/>
                        </a:lnSpc>
                        <a:spcBef>
                          <a:spcPts val="464"/>
                        </a:spcBef>
                      </a:pPr>
                      <a:r>
                        <a:rPr lang="nl-NL" sz="1000" spc="0" baseline="0" dirty="0">
                          <a:latin typeface="Arial"/>
                          <a:cs typeface="Arial"/>
                        </a:rPr>
                        <a:t>Betrek studenten bij het gezamenlijk maken en gebruiken van basisregels voor Talk
</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57785">
                        <a:lnSpc>
                          <a:spcPct val="100000"/>
                        </a:lnSpc>
                        <a:spcBef>
                          <a:spcPts val="459"/>
                        </a:spcBef>
                      </a:pPr>
                      <a:r>
                        <a:rPr lang="nl-NL" sz="1000" spc="0" baseline="0" dirty="0">
                          <a:latin typeface="Arial"/>
                          <a:cs typeface="Arial"/>
                        </a:rPr>
                        <a:t>Neem een productieve dialoog op over de verschillende fasen van de les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287">
                <a:tc>
                  <a:txBody>
                    <a:bodyPr/>
                    <a:lstStyle/>
                    <a:p>
                      <a:pPr marL="57785">
                        <a:lnSpc>
                          <a:spcPct val="100000"/>
                        </a:lnSpc>
                        <a:spcBef>
                          <a:spcPts val="459"/>
                        </a:spcBef>
                      </a:pPr>
                      <a:r>
                        <a:rPr lang="nl-NL" sz="1000" spc="0" baseline="0" dirty="0">
                          <a:latin typeface="Arial"/>
                          <a:cs typeface="Arial"/>
                        </a:rPr>
                        <a:t>ontwikkel de dialoog cumulatief in de loop van de tijd (tussen de lessen door)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336">
                <a:tc>
                  <a:txBody>
                    <a:bodyPr/>
                    <a:lstStyle/>
                    <a:p>
                      <a:pPr marL="57785">
                        <a:lnSpc>
                          <a:spcPct val="100000"/>
                        </a:lnSpc>
                        <a:spcBef>
                          <a:spcPts val="464"/>
                        </a:spcBef>
                      </a:pPr>
                      <a:r>
                        <a:rPr lang="nl-NL" sz="1000" spc="0" baseline="0" dirty="0">
                          <a:latin typeface="Arial"/>
                          <a:cs typeface="Arial"/>
                        </a:rPr>
                        <a:t>Laat de studenten nadenken over de kwaliteit en het succes van de dialoog
</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79">
                <a:tc>
                  <a:txBody>
                    <a:bodyPr/>
                    <a:lstStyle/>
                    <a:p>
                      <a:pPr marL="57785">
                        <a:lnSpc>
                          <a:spcPct val="100000"/>
                        </a:lnSpc>
                        <a:spcBef>
                          <a:spcPts val="459"/>
                        </a:spcBef>
                      </a:pPr>
                      <a:r>
                        <a:rPr lang="nl-NL" sz="1000" spc="0" baseline="0" dirty="0">
                          <a:latin typeface="Arial"/>
                          <a:cs typeface="Arial"/>
                        </a:rPr>
                        <a:t>Laat de studenten laten zien dat ze goed luisteren naar de bijdragen van anderen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57785">
                        <a:lnSpc>
                          <a:spcPct val="100000"/>
                        </a:lnSpc>
                        <a:spcBef>
                          <a:spcPts val="464"/>
                        </a:spcBef>
                      </a:pPr>
                      <a:r>
                        <a:rPr lang="nl-NL" sz="1000" spc="0" baseline="0" dirty="0">
                          <a:latin typeface="Arial"/>
                          <a:cs typeface="Arial"/>
                        </a:rPr>
                        <a:t>moedig studenten expliciet aan om hun eigen vragen te stellen
</a:t>
                      </a:r>
                      <a:endParaRPr sz="1000" spc="0" baseline="0" dirty="0">
                        <a:latin typeface="Arial"/>
                        <a:cs typeface="Arial"/>
                      </a:endParaRP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286385">
                        <a:lnSpc>
                          <a:spcPct val="100000"/>
                        </a:lnSpc>
                        <a:spcBef>
                          <a:spcPts val="459"/>
                        </a:spcBef>
                      </a:pPr>
                      <a:r>
                        <a:rPr lang="nl-NL" sz="1000" spc="0" baseline="0" dirty="0">
                          <a:latin typeface="Arial"/>
                          <a:cs typeface="Arial"/>
                        </a:rPr>
                        <a:t>Geaggregeerde beoordeling C. </a:t>
                      </a:r>
                      <a:r>
                        <a:rPr lang="nl-NL" sz="1000" spc="0" baseline="0" dirty="0" err="1">
                          <a:latin typeface="Arial"/>
                          <a:cs typeface="Arial"/>
                        </a:rPr>
                        <a:t>Dialogic</a:t>
                      </a:r>
                      <a:r>
                        <a:rPr lang="nl-NL" sz="1000" spc="0" baseline="0" dirty="0">
                          <a:latin typeface="Arial"/>
                          <a:cs typeface="Arial"/>
                        </a:rPr>
                        <a:t> </a:t>
                      </a:r>
                      <a:r>
                        <a:rPr lang="nl-NL" sz="1000" spc="0" baseline="0" dirty="0" err="1">
                          <a:latin typeface="Arial"/>
                          <a:cs typeface="Arial"/>
                        </a:rPr>
                        <a:t>Participation</a:t>
                      </a:r>
                      <a:r>
                        <a:rPr lang="nl-NL" sz="1000" spc="0" baseline="0" dirty="0">
                          <a:latin typeface="Arial"/>
                          <a:cs typeface="Arial"/>
                        </a:rPr>
                        <a:t> (tel uw beoordelingen op)
</a:t>
                      </a:r>
                      <a:endParaRPr sz="1000" spc="0" baseline="0" dirty="0">
                        <a:latin typeface="Arial"/>
                        <a:cs typeface="Arial"/>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59"/>
                        </a:spcBef>
                      </a:pPr>
                      <a:r>
                        <a:rPr sz="1000" spc="0" baseline="0" dirty="0">
                          <a:latin typeface="Arial"/>
                          <a:cs typeface="Arial"/>
                        </a:rPr>
                        <a:t>/ 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469900" y="6054878"/>
            <a:ext cx="9297030" cy="1231747"/>
          </a:xfrm>
          <a:prstGeom prst="rect">
            <a:avLst/>
          </a:prstGeom>
          <a:ln w="31733">
            <a:solidFill>
              <a:srgbClr val="2791A6"/>
            </a:solidFill>
          </a:ln>
        </p:spPr>
        <p:txBody>
          <a:bodyPr vert="horz" wrap="square" lIns="0" tIns="76835" rIns="0" bIns="0" rtlCol="0">
            <a:spAutoFit/>
          </a:bodyPr>
          <a:lstStyle/>
          <a:p>
            <a:pPr marL="81280">
              <a:spcBef>
                <a:spcPts val="605"/>
              </a:spcBef>
            </a:pPr>
            <a:r>
              <a:rPr lang="nl-NL" sz="1200" dirty="0">
                <a:latin typeface="Arial Unicode MS"/>
                <a:cs typeface="Arial Unicode MS"/>
              </a:rPr>
              <a:t>Er zijn nog twee andere </a:t>
            </a:r>
            <a:r>
              <a:rPr lang="nl-NL" sz="1200" dirty="0" err="1">
                <a:latin typeface="Arial Unicode MS"/>
                <a:cs typeface="Arial Unicode MS"/>
              </a:rPr>
              <a:t>Dialogic</a:t>
            </a:r>
            <a:r>
              <a:rPr lang="nl-NL" sz="1200" dirty="0">
                <a:latin typeface="Arial Unicode MS"/>
                <a:cs typeface="Arial Unicode MS"/>
              </a:rPr>
              <a:t> Teaching Questionnaires. Deze richten zich op uw en uw studenten perspectieven van een bepaalde les:</a:t>
            </a:r>
          </a:p>
          <a:p>
            <a:pPr marL="252730" indent="-171450">
              <a:spcBef>
                <a:spcPts val="605"/>
              </a:spcBef>
              <a:buFont typeface="Arial" panose="020B0604020202020204" pitchFamily="34" charset="0"/>
              <a:buChar char="•"/>
            </a:pPr>
            <a:r>
              <a:rPr lang="nl-NL" sz="1200" dirty="0">
                <a:latin typeface="Arial Unicode MS"/>
                <a:cs typeface="Arial Unicode MS"/>
              </a:rPr>
              <a:t>Overzicht van de leerkracht zelfevaluatie van hun les
Studentenevaluatie van een les (voor studenten van 13-18 jaar)</a:t>
            </a:r>
          </a:p>
          <a:p>
            <a:pPr marL="81280">
              <a:spcBef>
                <a:spcPts val="605"/>
              </a:spcBef>
            </a:pPr>
            <a:r>
              <a:rPr lang="nl-NL" sz="1200" dirty="0">
                <a:latin typeface="Arial Unicode MS"/>
                <a:cs typeface="Arial Unicode MS"/>
              </a:rPr>
              <a:t>Ze zijn beschikbaar als </a:t>
            </a:r>
            <a:r>
              <a:rPr lang="nl-NL" sz="1200" b="1" dirty="0">
                <a:latin typeface="Arial Unicode MS"/>
                <a:cs typeface="Arial Unicode MS"/>
              </a:rPr>
              <a:t>downloadbare sjablonen </a:t>
            </a:r>
            <a:r>
              <a:rPr lang="nl-NL" sz="1200" dirty="0">
                <a:latin typeface="Arial Unicode MS"/>
                <a:cs typeface="Arial Unicode MS"/>
              </a:rPr>
              <a:t>op onze </a:t>
            </a:r>
            <a:r>
              <a:rPr lang="nl-NL" sz="1200" dirty="0">
                <a:solidFill>
                  <a:srgbClr val="0070C0"/>
                </a:solidFill>
                <a:latin typeface="Arial Unicode MS"/>
                <a:cs typeface="Arial Unicode MS"/>
                <a:hlinkClick r:id="rId2"/>
              </a:rPr>
              <a:t>website</a:t>
            </a:r>
            <a:r>
              <a:rPr lang="nl-NL" sz="1200" dirty="0">
                <a:solidFill>
                  <a:srgbClr val="0070C0"/>
                </a:solidFill>
                <a:latin typeface="Arial Unicode MS"/>
                <a:cs typeface="Arial Unicode MS"/>
              </a:rPr>
              <a:t>.</a:t>
            </a:r>
            <a:endParaRPr sz="1200" dirty="0">
              <a:highlight>
                <a:srgbClr val="00FFFF"/>
              </a:highlight>
              <a:latin typeface="Arial Unicode MS"/>
              <a:cs typeface="Arial Unicode MS"/>
            </a:endParaRPr>
          </a:p>
        </p:txBody>
      </p:sp>
      <p:sp>
        <p:nvSpPr>
          <p:cNvPr id="4" name="TextBox 3">
            <a:extLst>
              <a:ext uri="{FF2B5EF4-FFF2-40B4-BE49-F238E27FC236}">
                <a16:creationId xmlns:a16="http://schemas.microsoft.com/office/drawing/2014/main" id="{574D3D8E-493E-E74F-903C-581D2A4F1C43}"/>
              </a:ext>
            </a:extLst>
          </p:cNvPr>
          <p:cNvSpPr txBox="1"/>
          <p:nvPr/>
        </p:nvSpPr>
        <p:spPr>
          <a:xfrm>
            <a:off x="5041270" y="7237871"/>
            <a:ext cx="457200" cy="276999"/>
          </a:xfrm>
          <a:prstGeom prst="rect">
            <a:avLst/>
          </a:prstGeom>
          <a:noFill/>
        </p:spPr>
        <p:txBody>
          <a:bodyPr wrap="square" rtlCol="0">
            <a:spAutoFit/>
          </a:bodyPr>
          <a:lstStyle/>
          <a:p>
            <a:r>
              <a:rPr lang="en-US" sz="1200" dirty="0"/>
              <a:t>51</a:t>
            </a:r>
          </a:p>
        </p:txBody>
      </p:sp>
      <p:sp>
        <p:nvSpPr>
          <p:cNvPr id="5" name="TextBox 4">
            <a:extLst>
              <a:ext uri="{FF2B5EF4-FFF2-40B4-BE49-F238E27FC236}">
                <a16:creationId xmlns:a16="http://schemas.microsoft.com/office/drawing/2014/main" id="{1A34E296-C74B-E441-B893-8B94562D1F5B}"/>
              </a:ext>
            </a:extLst>
          </p:cNvPr>
          <p:cNvSpPr txBox="1"/>
          <p:nvPr/>
        </p:nvSpPr>
        <p:spPr>
          <a:xfrm>
            <a:off x="5346700" y="6440984"/>
            <a:ext cx="4420230" cy="769441"/>
          </a:xfrm>
          <a:prstGeom prst="rect">
            <a:avLst/>
          </a:prstGeom>
          <a:noFill/>
        </p:spPr>
        <p:txBody>
          <a:bodyPr wrap="square" rtlCol="0">
            <a:spAutoFit/>
          </a:bodyPr>
          <a:lstStyle/>
          <a:p>
            <a:r>
              <a:rPr lang="en-GB" sz="1100" b="0" i="1" u="none" strike="noStrike" dirty="0" err="1">
                <a:solidFill>
                  <a:srgbClr val="3B4043"/>
                </a:solidFill>
                <a:effectLst/>
              </a:rPr>
              <a:t>Gröschner</a:t>
            </a:r>
            <a:r>
              <a:rPr lang="en-GB" sz="1100" b="0" i="1" u="none" strike="noStrike" dirty="0">
                <a:solidFill>
                  <a:srgbClr val="3B4043"/>
                </a:solidFill>
                <a:effectLst/>
              </a:rPr>
              <a:t>, A., Hennessy, S., </a:t>
            </a:r>
            <a:r>
              <a:rPr lang="en-GB" sz="1100" b="0" i="1" u="none" strike="noStrike" dirty="0" err="1">
                <a:solidFill>
                  <a:srgbClr val="3B4043"/>
                </a:solidFill>
                <a:effectLst/>
              </a:rPr>
              <a:t>Kershner</a:t>
            </a:r>
            <a:r>
              <a:rPr lang="en-GB" sz="1100" b="0" i="1" u="none" strike="noStrike" dirty="0">
                <a:solidFill>
                  <a:srgbClr val="3B4043"/>
                </a:solidFill>
                <a:effectLst/>
              </a:rPr>
              <a:t>, R., </a:t>
            </a:r>
            <a:r>
              <a:rPr lang="en-GB" sz="1100" b="0" i="1" u="none" strike="noStrike" dirty="0" err="1">
                <a:solidFill>
                  <a:srgbClr val="3B4043"/>
                </a:solidFill>
                <a:effectLst/>
              </a:rPr>
              <a:t>Dehne</a:t>
            </a:r>
            <a:r>
              <a:rPr lang="en-GB" sz="1100" b="0" i="1" u="none" strike="noStrike" dirty="0">
                <a:solidFill>
                  <a:srgbClr val="3B4043"/>
                </a:solidFill>
                <a:effectLst/>
              </a:rPr>
              <a:t>, M. &amp; </a:t>
            </a:r>
            <a:r>
              <a:rPr lang="en-GB" sz="1100" b="0" i="1" u="none" strike="noStrike" dirty="0" err="1">
                <a:solidFill>
                  <a:srgbClr val="3B4043"/>
                </a:solidFill>
                <a:effectLst/>
              </a:rPr>
              <a:t>Calcagni</a:t>
            </a:r>
            <a:r>
              <a:rPr lang="en-GB" sz="1100" b="0" i="1" u="none" strike="noStrike" dirty="0">
                <a:solidFill>
                  <a:srgbClr val="3B4043"/>
                </a:solidFill>
                <a:effectLst/>
              </a:rPr>
              <a:t>, E. (2021). Dialogic Teaching Questionnaire (DTQ). Teacher and Student Versions. Universities </a:t>
            </a:r>
            <a:r>
              <a:rPr lang="en-GB" sz="1100" i="1" dirty="0">
                <a:solidFill>
                  <a:srgbClr val="3B4043"/>
                </a:solidFill>
              </a:rPr>
              <a:t>of </a:t>
            </a:r>
            <a:r>
              <a:rPr lang="en-GB" sz="1100" b="0" i="1" u="none" strike="noStrike" dirty="0">
                <a:solidFill>
                  <a:srgbClr val="3B4043"/>
                </a:solidFill>
                <a:effectLst/>
              </a:rPr>
              <a:t>Jena</a:t>
            </a:r>
            <a:r>
              <a:rPr lang="en-GB" sz="1100" i="1" dirty="0">
                <a:solidFill>
                  <a:srgbClr val="3B4043"/>
                </a:solidFill>
              </a:rPr>
              <a:t> and </a:t>
            </a:r>
            <a:r>
              <a:rPr lang="en-GB" sz="1100" b="0" i="1" u="none" strike="noStrike" dirty="0">
                <a:solidFill>
                  <a:srgbClr val="3B4043"/>
                </a:solidFill>
                <a:effectLst/>
              </a:rPr>
              <a:t>Cambridge.</a:t>
            </a:r>
            <a:endParaRPr lang="en-GB" sz="1100" b="0" i="0" u="none" strike="noStrike" dirty="0">
              <a:effectLst/>
            </a:endParaRPr>
          </a:p>
          <a:p>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6976" y="92331"/>
            <a:ext cx="8007724" cy="738664"/>
          </a:xfrm>
          <a:prstGeom prst="rect">
            <a:avLst/>
          </a:prstGeom>
        </p:spPr>
        <p:txBody>
          <a:bodyPr vert="horz" wrap="square" lIns="0" tIns="0" rIns="0" bIns="0" rtlCol="0">
            <a:spAutoFit/>
          </a:bodyPr>
          <a:lstStyle/>
          <a:p>
            <a:pPr marL="12700" algn="ctr">
              <a:lnSpc>
                <a:spcPct val="100000"/>
              </a:lnSpc>
            </a:pPr>
            <a:r>
              <a:rPr lang="nl-NL" sz="2400" dirty="0"/>
              <a:t>T-SEDA Gebruikershandleiding
Inhoud</a:t>
            </a:r>
            <a:endParaRPr sz="1800" dirty="0"/>
          </a:p>
        </p:txBody>
      </p:sp>
      <p:graphicFrame>
        <p:nvGraphicFramePr>
          <p:cNvPr id="3" name="object 3"/>
          <p:cNvGraphicFramePr>
            <a:graphicFrameLocks noGrp="1"/>
          </p:cNvGraphicFramePr>
          <p:nvPr>
            <p:extLst>
              <p:ext uri="{D42A27DB-BD31-4B8C-83A1-F6EECF244321}">
                <p14:modId xmlns:p14="http://schemas.microsoft.com/office/powerpoint/2010/main" val="2557800311"/>
              </p:ext>
            </p:extLst>
          </p:nvPr>
        </p:nvGraphicFramePr>
        <p:xfrm>
          <a:off x="386976" y="962025"/>
          <a:ext cx="8098534" cy="6361167"/>
        </p:xfrm>
        <a:graphic>
          <a:graphicData uri="http://schemas.openxmlformats.org/drawingml/2006/table">
            <a:tbl>
              <a:tblPr firstRow="1" bandRow="1">
                <a:tableStyleId>{2D5ABB26-0587-4C30-8999-92F81FD0307C}</a:tableStyleId>
              </a:tblPr>
              <a:tblGrid>
                <a:gridCol w="7205472">
                  <a:extLst>
                    <a:ext uri="{9D8B030D-6E8A-4147-A177-3AD203B41FA5}">
                      <a16:colId xmlns:a16="http://schemas.microsoft.com/office/drawing/2014/main" val="20000"/>
                    </a:ext>
                  </a:extLst>
                </a:gridCol>
                <a:gridCol w="893062">
                  <a:extLst>
                    <a:ext uri="{9D8B030D-6E8A-4147-A177-3AD203B41FA5}">
                      <a16:colId xmlns:a16="http://schemas.microsoft.com/office/drawing/2014/main" val="20001"/>
                    </a:ext>
                  </a:extLst>
                </a:gridCol>
              </a:tblGrid>
              <a:tr h="423672">
                <a:tc>
                  <a:txBody>
                    <a:bodyPr/>
                    <a:lstStyle/>
                    <a:p>
                      <a:pPr marL="294005">
                        <a:lnSpc>
                          <a:spcPct val="100000"/>
                        </a:lnSpc>
                        <a:spcBef>
                          <a:spcPts val="450"/>
                        </a:spcBef>
                      </a:pPr>
                      <a:r>
                        <a:rPr sz="1300" b="1" spc="0" baseline="0" dirty="0">
                          <a:solidFill>
                            <a:srgbClr val="1A616F"/>
                          </a:solidFill>
                          <a:latin typeface="Arial"/>
                          <a:cs typeface="Arial"/>
                        </a:rPr>
                        <a:t>a</a:t>
                      </a:r>
                      <a:r>
                        <a:rPr lang="nl-NL" sz="1300" b="1" spc="0" baseline="0" dirty="0">
                          <a:solidFill>
                            <a:srgbClr val="1A616F"/>
                          </a:solidFill>
                          <a:latin typeface="Arial"/>
                          <a:cs typeface="Arial"/>
                        </a:rPr>
                        <a:t>. Inleiding tot T-SEDA</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a:cs typeface="Arial"/>
                        </a:rPr>
                        <a:t>1</a:t>
                      </a:r>
                      <a:endParaRPr sz="1200" spc="0" baseline="0">
                        <a:latin typeface="Arial"/>
                        <a:cs typeface="Arial"/>
                      </a:endParaRP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54151">
                <a:tc>
                  <a:txBody>
                    <a:bodyPr/>
                    <a:lstStyle/>
                    <a:p>
                      <a:pPr marL="293370">
                        <a:lnSpc>
                          <a:spcPct val="100000"/>
                        </a:lnSpc>
                        <a:spcBef>
                          <a:spcPts val="450"/>
                        </a:spcBef>
                      </a:pPr>
                      <a:r>
                        <a:rPr sz="1300" b="1" spc="0" baseline="0" dirty="0">
                          <a:solidFill>
                            <a:srgbClr val="1A616F"/>
                          </a:solidFill>
                          <a:latin typeface="Arial"/>
                          <a:cs typeface="Arial"/>
                        </a:rPr>
                        <a:t>b. </a:t>
                      </a:r>
                      <a:r>
                        <a:rPr lang="nl-NL" sz="1300" b="1" spc="0" baseline="0" dirty="0">
                          <a:latin typeface="Arial"/>
                          <a:cs typeface="Arial"/>
                        </a:rPr>
                        <a:t>Wat bedoelen we met educatieve dialoog?</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a:cs typeface="Arial"/>
                        </a:rPr>
                        <a:t>5</a:t>
                      </a:r>
                      <a:endParaRPr sz="1200" spc="0" baseline="0">
                        <a:latin typeface="Arial"/>
                        <a:cs typeface="Arial"/>
                      </a:endParaRP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51103">
                <a:tc>
                  <a:txBody>
                    <a:bodyPr/>
                    <a:lstStyle/>
                    <a:p>
                      <a:pPr marL="293370">
                        <a:lnSpc>
                          <a:spcPct val="100000"/>
                        </a:lnSpc>
                        <a:spcBef>
                          <a:spcPts val="450"/>
                        </a:spcBef>
                      </a:pPr>
                      <a:r>
                        <a:rPr sz="1300" b="1" spc="0" baseline="0" dirty="0">
                          <a:solidFill>
                            <a:srgbClr val="1A616F"/>
                          </a:solidFill>
                          <a:latin typeface="Arial"/>
                          <a:cs typeface="Arial"/>
                        </a:rPr>
                        <a:t>c. </a:t>
                      </a:r>
                      <a:r>
                        <a:rPr lang="nl-NL" sz="1300" b="1" spc="0" baseline="0" dirty="0">
                          <a:latin typeface="Arial"/>
                          <a:cs typeface="Arial"/>
                        </a:rPr>
                        <a:t>Dialoog in de klas en het leren in diverse contexten</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sz="1200" b="1" spc="0" baseline="0" dirty="0">
                          <a:solidFill>
                            <a:srgbClr val="1A616F"/>
                          </a:solidFill>
                          <a:latin typeface="Arial"/>
                          <a:cs typeface="Arial"/>
                        </a:rPr>
                        <a:t>7</a:t>
                      </a:r>
                      <a:endParaRPr sz="1200" spc="0" baseline="0">
                        <a:latin typeface="Arial"/>
                        <a:cs typeface="Arial"/>
                      </a:endParaRP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56616">
                <a:tc>
                  <a:txBody>
                    <a:bodyPr/>
                    <a:lstStyle/>
                    <a:p>
                      <a:pPr marL="810260">
                        <a:lnSpc>
                          <a:spcPct val="100000"/>
                        </a:lnSpc>
                        <a:spcBef>
                          <a:spcPts val="455"/>
                        </a:spcBef>
                      </a:pPr>
                      <a:r>
                        <a:rPr lang="nl-NL" sz="1200" spc="0" baseline="0" dirty="0">
                          <a:latin typeface="Arial Unicode MS"/>
                          <a:cs typeface="Arial Unicode MS"/>
                        </a:rPr>
                        <a:t>Bewijs dat de dialoog tussen leraar en student het leren bevordert</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7</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62712">
                <a:tc>
                  <a:txBody>
                    <a:bodyPr/>
                    <a:lstStyle/>
                    <a:p>
                      <a:pPr marL="810260">
                        <a:lnSpc>
                          <a:spcPct val="100000"/>
                        </a:lnSpc>
                        <a:spcBef>
                          <a:spcPts val="455"/>
                        </a:spcBef>
                      </a:pPr>
                      <a:r>
                        <a:rPr lang="nl-NL" sz="1200" spc="0" baseline="0" dirty="0">
                          <a:latin typeface="Arial Unicode MS"/>
                          <a:cs typeface="Arial Unicode MS"/>
                        </a:rPr>
                        <a:t>‘Peer </a:t>
                      </a:r>
                      <a:r>
                        <a:rPr lang="nl-NL" sz="1200" spc="0" baseline="0" dirty="0" err="1">
                          <a:latin typeface="Arial Unicode MS"/>
                          <a:cs typeface="Arial Unicode MS"/>
                        </a:rPr>
                        <a:t>group</a:t>
                      </a:r>
                      <a:r>
                        <a:rPr lang="nl-NL" sz="1200" spc="0" baseline="0" dirty="0">
                          <a:latin typeface="Arial Unicode MS"/>
                          <a:cs typeface="Arial Unicode MS"/>
                        </a:rPr>
                        <a:t>’ dialoog</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25"/>
                        </a:spcBef>
                      </a:pPr>
                      <a:r>
                        <a:rPr sz="1200" b="1" spc="0" baseline="0" dirty="0">
                          <a:solidFill>
                            <a:srgbClr val="1A616F"/>
                          </a:solidFill>
                          <a:latin typeface="Arial"/>
                          <a:cs typeface="Arial"/>
                        </a:rPr>
                        <a:t>8</a:t>
                      </a:r>
                      <a:endParaRPr sz="1200" spc="0" baseline="0">
                        <a:latin typeface="Arial"/>
                        <a:cs typeface="Arial"/>
                      </a:endParaRPr>
                    </a:p>
                  </a:txBody>
                  <a:tcPr marL="0" marR="0" marT="793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56615">
                <a:tc>
                  <a:txBody>
                    <a:bodyPr/>
                    <a:lstStyle/>
                    <a:p>
                      <a:pPr marL="810260">
                        <a:lnSpc>
                          <a:spcPct val="100000"/>
                        </a:lnSpc>
                        <a:spcBef>
                          <a:spcPts val="430"/>
                        </a:spcBef>
                      </a:pPr>
                      <a:r>
                        <a:rPr lang="nl-NL" sz="1200" spc="0" baseline="0" dirty="0">
                          <a:latin typeface="Arial Unicode MS"/>
                          <a:cs typeface="Arial Unicode MS"/>
                        </a:rPr>
                        <a:t>Dialoog in verschillende contexten</a:t>
                      </a:r>
                      <a:endParaRPr sz="1200" spc="0" baseline="0" dirty="0">
                        <a:latin typeface="Arial Unicode MS"/>
                        <a:cs typeface="Arial Unicode MS"/>
                      </a:endParaRPr>
                    </a:p>
                  </a:txBody>
                  <a:tcPr marL="0" marR="0" marT="546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a:cs typeface="Arial"/>
                        </a:rPr>
                        <a:t>9</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62712">
                <a:tc>
                  <a:txBody>
                    <a:bodyPr/>
                    <a:lstStyle/>
                    <a:p>
                      <a:pPr marL="810260">
                        <a:lnSpc>
                          <a:spcPct val="100000"/>
                        </a:lnSpc>
                        <a:spcBef>
                          <a:spcPts val="459"/>
                        </a:spcBef>
                      </a:pPr>
                      <a:r>
                        <a:rPr lang="nl-NL" sz="1200" spc="0" baseline="0" dirty="0">
                          <a:latin typeface="Arial"/>
                          <a:ea typeface="Arial Unicode MS" panose="020B0604020202020204"/>
                          <a:cs typeface="Arial"/>
                        </a:rPr>
                        <a:t>Dialoog met jonge kinderen</a:t>
                      </a:r>
                      <a:endParaRPr sz="1200" spc="0" baseline="0" dirty="0">
                        <a:latin typeface="Arial"/>
                        <a:ea typeface="Arial Unicode MS" panose="020B0604020202020204"/>
                        <a:cs typeface="Arial"/>
                      </a:endParaRPr>
                    </a:p>
                  </a:txBody>
                  <a:tcPr marL="0" marR="0" marT="584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10</a:t>
                      </a:r>
                      <a:endParaRPr sz="1200" spc="0" baseline="0">
                        <a:latin typeface="Arial"/>
                        <a:cs typeface="Arial"/>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59663">
                <a:tc>
                  <a:txBody>
                    <a:bodyPr/>
                    <a:lstStyle/>
                    <a:p>
                      <a:pPr marL="810260">
                        <a:lnSpc>
                          <a:spcPct val="100000"/>
                        </a:lnSpc>
                        <a:spcBef>
                          <a:spcPts val="455"/>
                        </a:spcBef>
                      </a:pPr>
                      <a:r>
                        <a:rPr lang="nl-NL" sz="1200" spc="0" baseline="0" dirty="0">
                          <a:latin typeface="Arial Unicode MS"/>
                          <a:cs typeface="Arial Unicode MS"/>
                        </a:rPr>
                        <a:t>Hoger onderwijs en volwassenen studenten</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a:cs typeface="Arial"/>
                        </a:rPr>
                        <a:t>11</a:t>
                      </a:r>
                      <a:endParaRPr sz="1200" spc="0" baseline="0" dirty="0">
                        <a:latin typeface="Arial"/>
                        <a:cs typeface="Arial"/>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56615">
                <a:tc>
                  <a:txBody>
                    <a:bodyPr/>
                    <a:lstStyle/>
                    <a:p>
                      <a:pPr marL="810260">
                        <a:lnSpc>
                          <a:spcPct val="100000"/>
                        </a:lnSpc>
                        <a:spcBef>
                          <a:spcPts val="455"/>
                        </a:spcBef>
                      </a:pPr>
                      <a:r>
                        <a:rPr lang="nl-NL" sz="1200" spc="0" baseline="0" dirty="0">
                          <a:latin typeface="Arial Unicode MS"/>
                          <a:cs typeface="Arial Unicode MS"/>
                        </a:rPr>
                        <a:t>Dialoog in verschillende vakken</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12</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59663">
                <a:tc>
                  <a:txBody>
                    <a:bodyPr/>
                    <a:lstStyle/>
                    <a:p>
                      <a:pPr marL="810260">
                        <a:lnSpc>
                          <a:spcPct val="100000"/>
                        </a:lnSpc>
                        <a:spcBef>
                          <a:spcPts val="455"/>
                        </a:spcBef>
                      </a:pPr>
                      <a:r>
                        <a:rPr lang="nl-NL" sz="1200" spc="0" baseline="0" dirty="0">
                          <a:latin typeface="Arial Unicode MS"/>
                          <a:cs typeface="Arial Unicode MS"/>
                        </a:rPr>
                        <a:t>Gelijkheid en participatie van alle studenten</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13</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65760">
                <a:tc>
                  <a:txBody>
                    <a:bodyPr/>
                    <a:lstStyle/>
                    <a:p>
                      <a:pPr marL="810260">
                        <a:lnSpc>
                          <a:spcPct val="100000"/>
                        </a:lnSpc>
                        <a:spcBef>
                          <a:spcPts val="455"/>
                        </a:spcBef>
                      </a:pPr>
                      <a:r>
                        <a:rPr lang="nl-NL" sz="1200" spc="0" baseline="0" dirty="0">
                          <a:latin typeface="Arial Unicode MS"/>
                          <a:cs typeface="Arial Unicode MS"/>
                        </a:rPr>
                        <a:t>Het bevorderen van een positieve klascultuur</a:t>
                      </a:r>
                      <a:endParaRPr sz="1200" spc="0" baseline="0" dirty="0">
                        <a:latin typeface="Arial Unicode MS"/>
                        <a:cs typeface="Arial Unicode MS"/>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45"/>
                        </a:spcBef>
                      </a:pPr>
                      <a:r>
                        <a:rPr sz="1200" b="1" spc="0" baseline="0" dirty="0">
                          <a:solidFill>
                            <a:srgbClr val="1A616F"/>
                          </a:solidFill>
                          <a:latin typeface="Arial"/>
                          <a:cs typeface="Arial"/>
                        </a:rPr>
                        <a:t>14</a:t>
                      </a:r>
                      <a:endParaRPr sz="1200" spc="0" baseline="0">
                        <a:latin typeface="Arial"/>
                        <a:cs typeface="Arial"/>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353567">
                <a:tc>
                  <a:txBody>
                    <a:bodyPr/>
                    <a:lstStyle/>
                    <a:p>
                      <a:pPr marL="293370">
                        <a:lnSpc>
                          <a:spcPct val="100000"/>
                        </a:lnSpc>
                        <a:spcBef>
                          <a:spcPts val="450"/>
                        </a:spcBef>
                      </a:pPr>
                      <a:r>
                        <a:rPr sz="1300" b="1" spc="0" baseline="0" dirty="0">
                          <a:solidFill>
                            <a:srgbClr val="1A616F"/>
                          </a:solidFill>
                          <a:latin typeface="Arial"/>
                          <a:cs typeface="Arial"/>
                        </a:rPr>
                        <a:t>d. </a:t>
                      </a:r>
                      <a:r>
                        <a:rPr lang="nl-NL" sz="1300" b="1" spc="0" baseline="0" dirty="0">
                          <a:latin typeface="Arial"/>
                          <a:cs typeface="Arial"/>
                        </a:rPr>
                        <a:t>Hoe productief is de dialoog in mijn klas? Een zelfaudit voor leerkrachten</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15</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56616">
                <a:tc>
                  <a:txBody>
                    <a:bodyPr/>
                    <a:lstStyle/>
                    <a:p>
                      <a:pPr marL="293370">
                        <a:lnSpc>
                          <a:spcPct val="100000"/>
                        </a:lnSpc>
                        <a:spcBef>
                          <a:spcPts val="450"/>
                        </a:spcBef>
                      </a:pPr>
                      <a:r>
                        <a:rPr sz="1300" b="1" spc="0" baseline="0" dirty="0">
                          <a:solidFill>
                            <a:srgbClr val="1A616F"/>
                          </a:solidFill>
                          <a:latin typeface="Arial"/>
                          <a:cs typeface="Arial"/>
                        </a:rPr>
                        <a:t>e. </a:t>
                      </a:r>
                      <a:r>
                        <a:rPr lang="nl-NL" sz="1300" b="1" spc="0" baseline="0" dirty="0">
                          <a:latin typeface="Arial"/>
                          <a:cs typeface="Arial"/>
                        </a:rPr>
                        <a:t>Reflectieve cyclus van klassikaal onderzoek</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a:cs typeface="Arial"/>
                        </a:rPr>
                        <a:t>17</a:t>
                      </a:r>
                      <a:endParaRPr sz="1200" spc="0" baseline="0">
                        <a:latin typeface="Arial"/>
                        <a:cs typeface="Arial"/>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74903">
                <a:tc>
                  <a:txBody>
                    <a:bodyPr/>
                    <a:lstStyle/>
                    <a:p>
                      <a:pPr marL="293370">
                        <a:lnSpc>
                          <a:spcPct val="100000"/>
                        </a:lnSpc>
                        <a:spcBef>
                          <a:spcPts val="450"/>
                        </a:spcBef>
                      </a:pPr>
                      <a:r>
                        <a:rPr sz="1300" b="1" spc="0" baseline="0" dirty="0">
                          <a:solidFill>
                            <a:srgbClr val="1A616F"/>
                          </a:solidFill>
                          <a:latin typeface="Arial"/>
                          <a:cs typeface="Arial"/>
                        </a:rPr>
                        <a:t>f. </a:t>
                      </a:r>
                      <a:r>
                        <a:rPr lang="nl-NL" sz="1300" b="1" spc="0" baseline="0" dirty="0">
                          <a:latin typeface="Arial"/>
                          <a:cs typeface="Arial"/>
                        </a:rPr>
                        <a:t>Een </a:t>
                      </a:r>
                      <a:r>
                        <a:rPr lang="nl-NL" sz="1300" b="1" spc="0" baseline="0" dirty="0" err="1">
                          <a:latin typeface="Arial"/>
                          <a:cs typeface="Arial"/>
                        </a:rPr>
                        <a:t>onderzoeksfocus</a:t>
                      </a:r>
                      <a:r>
                        <a:rPr lang="nl-NL" sz="1300" b="1" spc="0" baseline="0" dirty="0">
                          <a:latin typeface="Arial"/>
                          <a:cs typeface="Arial"/>
                        </a:rPr>
                        <a:t> kiezen</a:t>
                      </a:r>
                      <a:endParaRPr sz="1300" spc="0" baseline="0" dirty="0">
                        <a:latin typeface="Arial"/>
                        <a:cs typeface="Arial"/>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a:cs typeface="Arial"/>
                        </a:rPr>
                        <a:t>20</a:t>
                      </a:r>
                      <a:endParaRPr sz="1200" spc="0" baseline="0">
                        <a:latin typeface="Arial"/>
                        <a:cs typeface="Arial"/>
                      </a:endParaRP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50520">
                <a:tc>
                  <a:txBody>
                    <a:bodyPr/>
                    <a:lstStyle/>
                    <a:p>
                      <a:pPr marL="293370">
                        <a:lnSpc>
                          <a:spcPct val="100000"/>
                        </a:lnSpc>
                        <a:spcBef>
                          <a:spcPts val="425"/>
                        </a:spcBef>
                      </a:pPr>
                      <a:r>
                        <a:rPr sz="1300" b="1" spc="0" baseline="0" dirty="0">
                          <a:solidFill>
                            <a:srgbClr val="1A616F"/>
                          </a:solidFill>
                          <a:latin typeface="Arial"/>
                          <a:cs typeface="Arial"/>
                        </a:rPr>
                        <a:t>g. </a:t>
                      </a:r>
                      <a:r>
                        <a:rPr lang="nl-NL" sz="1300" b="1" spc="0" baseline="0" dirty="0" err="1">
                          <a:latin typeface="Arial"/>
                          <a:cs typeface="Arial"/>
                        </a:rPr>
                        <a:t>Onderzoeksethiek</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r">
                        <a:lnSpc>
                          <a:spcPct val="100000"/>
                        </a:lnSpc>
                        <a:spcBef>
                          <a:spcPts val="575"/>
                        </a:spcBef>
                      </a:pPr>
                      <a:r>
                        <a:rPr sz="1200" b="1" spc="0" baseline="0" dirty="0">
                          <a:solidFill>
                            <a:srgbClr val="1A616F"/>
                          </a:solidFill>
                          <a:latin typeface="Arial"/>
                          <a:cs typeface="Arial"/>
                        </a:rPr>
                        <a:t>25</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62712">
                <a:tc>
                  <a:txBody>
                    <a:bodyPr/>
                    <a:lstStyle/>
                    <a:p>
                      <a:pPr marL="256540">
                        <a:lnSpc>
                          <a:spcPct val="100000"/>
                        </a:lnSpc>
                        <a:spcBef>
                          <a:spcPts val="425"/>
                        </a:spcBef>
                      </a:pPr>
                      <a:r>
                        <a:rPr sz="1300" b="1" spc="0" baseline="0" dirty="0">
                          <a:solidFill>
                            <a:srgbClr val="1A616F"/>
                          </a:solidFill>
                          <a:latin typeface="Arial"/>
                          <a:cs typeface="Arial"/>
                        </a:rPr>
                        <a:t>h. </a:t>
                      </a:r>
                      <a:r>
                        <a:rPr lang="nl-NL" sz="1300" b="1" spc="0" baseline="0" dirty="0">
                          <a:latin typeface="Arial"/>
                          <a:cs typeface="Arial"/>
                        </a:rPr>
                        <a:t>Klassikale gesprekken analyseren: systematische observatie en codering</a:t>
                      </a:r>
                      <a:endParaRPr sz="1300" spc="0" baseline="0" dirty="0">
                        <a:latin typeface="Arial"/>
                        <a:cs typeface="Arial"/>
                      </a:endParaRPr>
                    </a:p>
                  </a:txBody>
                  <a:tcPr marL="0" marR="0" marT="539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a:cs typeface="Arial"/>
                        </a:rPr>
                        <a:t>26</a:t>
                      </a:r>
                      <a:endParaRPr sz="1200" spc="0" baseline="0" dirty="0">
                        <a:latin typeface="Arial"/>
                        <a:cs typeface="Arial"/>
                      </a:endParaRP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353567">
                <a:tc>
                  <a:txBody>
                    <a:bodyPr/>
                    <a:lstStyle/>
                    <a:p>
                      <a:pPr marR="2203450" algn="r">
                        <a:lnSpc>
                          <a:spcPts val="690"/>
                        </a:lnSpc>
                      </a:pPr>
                      <a:r>
                        <a:rPr sz="1000" spc="0" baseline="0" dirty="0">
                          <a:latin typeface="Arial"/>
                          <a:cs typeface="Arial"/>
                        </a:rPr>
                        <a:t>5</a:t>
                      </a:r>
                    </a:p>
                    <a:p>
                      <a:pPr marL="280670">
                        <a:lnSpc>
                          <a:spcPts val="1320"/>
                        </a:lnSpc>
                      </a:pPr>
                      <a:r>
                        <a:rPr sz="1300" b="1" spc="0" baseline="0" dirty="0">
                          <a:solidFill>
                            <a:srgbClr val="1A616F"/>
                          </a:solidFill>
                          <a:latin typeface="Arial"/>
                          <a:cs typeface="Arial"/>
                        </a:rPr>
                        <a:t>i. </a:t>
                      </a:r>
                      <a:r>
                        <a:rPr lang="nl-NL" sz="1300" b="1" spc="0" baseline="0" dirty="0">
                          <a:latin typeface="Arial"/>
                          <a:cs typeface="Arial"/>
                        </a:rPr>
                        <a:t>Mogelijke toepassingen van T-SEDA</a:t>
                      </a:r>
                      <a:endParaRPr sz="1300" spc="0" baseline="0" dirty="0">
                        <a:latin typeface="Arial"/>
                        <a:cs typeface="Arial"/>
                      </a:endParaRPr>
                    </a:p>
                  </a:txBody>
                  <a:tcPr marL="0" marR="0" marT="0"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r">
                        <a:lnSpc>
                          <a:spcPct val="100000"/>
                        </a:lnSpc>
                        <a:spcBef>
                          <a:spcPts val="575"/>
                        </a:spcBef>
                      </a:pPr>
                      <a:r>
                        <a:rPr sz="1200" b="1" spc="0" baseline="0" dirty="0">
                          <a:solidFill>
                            <a:srgbClr val="1A616F"/>
                          </a:solidFill>
                          <a:latin typeface="Arial"/>
                          <a:cs typeface="Arial"/>
                        </a:rPr>
                        <a:t>30</a:t>
                      </a:r>
                      <a:endParaRPr sz="1200" spc="0" baseline="0" dirty="0">
                        <a:latin typeface="Arial"/>
                        <a:cs typeface="Arial"/>
                      </a:endParaRP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98510" y="428625"/>
            <a:ext cx="8296379" cy="215444"/>
          </a:xfrm>
        </p:spPr>
        <p:txBody>
          <a:bodyPr/>
          <a:lstStyle/>
          <a:p>
            <a:pPr algn="ctr"/>
            <a:r>
              <a:rPr lang="nl-NL" sz="1400" b="1" dirty="0">
                <a:effectLst/>
                <a:latin typeface="Arial" panose="020B0604020202020204" pitchFamily="34" charset="0"/>
                <a:ea typeface="Times New Roman" panose="02020603050405020304" pitchFamily="18" charset="0"/>
                <a:cs typeface="Arial" panose="020B0604020202020204" pitchFamily="34" charset="0"/>
              </a:rPr>
              <a:t>T-SEDA vertalen en gebruiken in verschillende culturele contexten</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469900" y="733425"/>
            <a:ext cx="4572002" cy="6463308"/>
          </a:xfrm>
          <a:ln w="31750">
            <a:solidFill>
              <a:srgbClr val="2791A6"/>
            </a:solidFill>
          </a:ln>
        </p:spPr>
        <p:txBody>
          <a:bodyPr/>
          <a:lstStyle/>
          <a:p>
            <a:pPr marL="134938"/>
            <a:r>
              <a:rPr lang="nl-NL" sz="1200" dirty="0">
                <a:effectLst/>
                <a:latin typeface="Arial" panose="020B0604020202020204" pitchFamily="34" charset="0"/>
                <a:ea typeface="Times New Roman" panose="02020603050405020304" pitchFamily="18" charset="0"/>
                <a:cs typeface="Arial" panose="020B0604020202020204" pitchFamily="34" charset="0"/>
              </a:rPr>
              <a:t>Ten eerste is T-SEDA beschikbaar voor aanpassing aan uw eigen doeleinden en contexten; voel je vrij om inhoud te bewerken, selecteren en toe te voegen zoals jij dat wilt. Deel uw aanpassingen en feedback alstublieft met het team: t-seda@educ.cam.ac.uk.</a:t>
            </a:r>
          </a:p>
          <a:p>
            <a:pPr marL="134938"/>
            <a:endParaRPr lang="nl-NL"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nl-NL" sz="1200" dirty="0">
                <a:effectLst/>
                <a:latin typeface="Arial" panose="020B0604020202020204" pitchFamily="34" charset="0"/>
                <a:ea typeface="Times New Roman" panose="02020603050405020304" pitchFamily="18" charset="0"/>
                <a:cs typeface="Arial" panose="020B0604020202020204" pitchFamily="34" charset="0"/>
              </a:rPr>
              <a:t>Ten tweede is deze versie van T-SEDA gebaseerd op feedback en advies van mensen die het tot nu toe in verschillende internationale contexten hebben gebruikt – vooral collega's die de </a:t>
            </a:r>
            <a:r>
              <a:rPr lang="nl-NL" sz="1200" dirty="0" err="1">
                <a:effectLst/>
                <a:latin typeface="Arial" panose="020B0604020202020204" pitchFamily="34" charset="0"/>
                <a:ea typeface="Times New Roman" panose="02020603050405020304" pitchFamily="18" charset="0"/>
                <a:cs typeface="Arial" panose="020B0604020202020204" pitchFamily="34" charset="0"/>
              </a:rPr>
              <a:t>toolkit</a:t>
            </a:r>
            <a:r>
              <a:rPr lang="nl-NL" sz="1200" dirty="0">
                <a:effectLst/>
                <a:latin typeface="Arial" panose="020B0604020202020204" pitchFamily="34" charset="0"/>
                <a:ea typeface="Times New Roman" panose="02020603050405020304" pitchFamily="18" charset="0"/>
                <a:cs typeface="Arial" panose="020B0604020202020204" pitchFamily="34" charset="0"/>
              </a:rPr>
              <a:t> in verschillende talen hebben vertaald: Spaans, Chinees, Frans, Italiaans, Japans, Arabisch, Nederlands en Hebreeuws. Deze vertalingen zijn beschikbaar op de </a:t>
            </a:r>
            <a:r>
              <a:rPr lang="nl-NL" sz="1200" dirty="0">
                <a:effectLst/>
                <a:latin typeface="Arial" panose="020B0604020202020204" pitchFamily="34" charset="0"/>
                <a:ea typeface="Times New Roman" panose="02020603050405020304" pitchFamily="18" charset="0"/>
                <a:cs typeface="Arial" panose="020B0604020202020204" pitchFamily="34" charset="0"/>
                <a:hlinkClick r:id="rId3"/>
              </a:rPr>
              <a:t>T-SEDA-website</a:t>
            </a:r>
            <a:r>
              <a:rPr lang="nl-NL" sz="1200" dirty="0">
                <a:effectLst/>
                <a:latin typeface="Arial" panose="020B0604020202020204" pitchFamily="34" charset="0"/>
                <a:ea typeface="Times New Roman" panose="02020603050405020304" pitchFamily="18" charset="0"/>
                <a:cs typeface="Arial" panose="020B0604020202020204" pitchFamily="34" charset="0"/>
              </a:rPr>
              <a:t>.</a:t>
            </a:r>
          </a:p>
          <a:p>
            <a:pPr marL="134938"/>
            <a:endParaRPr lang="nl-NL" sz="1200" dirty="0">
              <a:effectLst/>
              <a:latin typeface="Arial" panose="020B0604020202020204" pitchFamily="34" charset="0"/>
              <a:ea typeface="Times New Roman" panose="02020603050405020304" pitchFamily="18" charset="0"/>
              <a:cs typeface="Arial" panose="020B0604020202020204" pitchFamily="34" charset="0"/>
            </a:endParaRPr>
          </a:p>
          <a:p>
            <a:pPr marL="134938"/>
            <a:r>
              <a:rPr lang="nl-NL" sz="1200" b="1" dirty="0">
                <a:effectLst/>
                <a:latin typeface="Arial" panose="020B0604020202020204" pitchFamily="34" charset="0"/>
                <a:ea typeface="Times New Roman" panose="02020603050405020304" pitchFamily="18" charset="0"/>
                <a:cs typeface="Arial" panose="020B0604020202020204" pitchFamily="34" charset="0"/>
              </a:rPr>
              <a:t>Discussies over vertaling hebben ertoe bijgedragen dat T-SEDA, dat grotendeels in de Engelse context werd ontwikkeld door het team van de Universiteit van Cambridge, werd uitgedaagd en uitgebreid na aanvankelijk werk met Mexicaanse collega's. Er zijn verschillende praktische, taalkundige, culturele en professionele kwesties naar voren gekomen:</a:t>
            </a:r>
          </a:p>
          <a:p>
            <a:pPr marL="306388" indent="-171450">
              <a:buFont typeface="Arial" panose="020B0604020202020204" pitchFamily="34" charset="0"/>
              <a:buChar char="•"/>
            </a:pPr>
            <a:r>
              <a:rPr lang="nl-NL" sz="1200" b="1" dirty="0">
                <a:effectLst/>
                <a:latin typeface="Arial" panose="020B0604020202020204" pitchFamily="34" charset="0"/>
                <a:ea typeface="Times New Roman" panose="02020603050405020304" pitchFamily="18" charset="0"/>
                <a:cs typeface="Arial" panose="020B0604020202020204" pitchFamily="34" charset="0"/>
              </a:rPr>
              <a:t>Het vertalen kan een reeks fasen omvatten om tot een definitieve versie te komen. </a:t>
            </a:r>
            <a:r>
              <a:rPr lang="nl-NL" sz="1200" dirty="0">
                <a:effectLst/>
                <a:latin typeface="Arial" panose="020B0604020202020204" pitchFamily="34" charset="0"/>
                <a:ea typeface="Times New Roman" panose="02020603050405020304" pitchFamily="18" charset="0"/>
                <a:cs typeface="Arial" panose="020B0604020202020204" pitchFamily="34" charset="0"/>
              </a:rPr>
              <a:t>Hierbij kan het bijvoorbeeld gaan om het gebruik van vertaaltechnologie of professionele vertaaldiensten, controles en/of proefprojecten met beroepsbeoefenaars, herzieningen en verfijningen. De belangrijkste referentiepunten zijn het begrip van de dialogische praktijk en lokale doeleinden bij het gebruik van T-SEDA voor onderzoek.</a:t>
            </a:r>
          </a:p>
          <a:p>
            <a:pPr marL="306388" indent="-171450">
              <a:buFont typeface="Arial" panose="020B0604020202020204" pitchFamily="34" charset="0"/>
              <a:buChar char="•"/>
            </a:pPr>
            <a:r>
              <a:rPr lang="nl-NL" sz="1200" b="1" dirty="0">
                <a:effectLst/>
                <a:latin typeface="Arial" panose="020B0604020202020204" pitchFamily="34" charset="0"/>
                <a:ea typeface="Times New Roman" panose="02020603050405020304" pitchFamily="18" charset="0"/>
                <a:cs typeface="Arial" panose="020B0604020202020204" pitchFamily="34" charset="0"/>
              </a:rPr>
              <a:t>Vertalers moeten hun eigen oordeel vellen over wat lokaal betekenis heeft </a:t>
            </a:r>
            <a:r>
              <a:rPr lang="nl-NL" sz="1200" dirty="0">
                <a:effectLst/>
                <a:latin typeface="Arial" panose="020B0604020202020204" pitchFamily="34" charset="0"/>
                <a:ea typeface="Times New Roman" panose="02020603050405020304" pitchFamily="18" charset="0"/>
                <a:cs typeface="Arial" panose="020B0604020202020204" pitchFamily="34" charset="0"/>
              </a:rPr>
              <a:t>in de taal van de </a:t>
            </a:r>
            <a:r>
              <a:rPr lang="nl-NL" sz="1200" dirty="0" err="1">
                <a:effectLst/>
                <a:latin typeface="Arial" panose="020B0604020202020204" pitchFamily="34" charset="0"/>
                <a:ea typeface="Times New Roman" panose="02020603050405020304" pitchFamily="18" charset="0"/>
                <a:cs typeface="Arial" panose="020B0604020202020204" pitchFamily="34" charset="0"/>
              </a:rPr>
              <a:t>toolkit</a:t>
            </a:r>
            <a:r>
              <a:rPr lang="nl-NL" sz="1200" dirty="0">
                <a:effectLst/>
                <a:latin typeface="Arial" panose="020B0604020202020204" pitchFamily="34" charset="0"/>
                <a:ea typeface="Times New Roman" panose="02020603050405020304" pitchFamily="18" charset="0"/>
                <a:cs typeface="Arial" panose="020B0604020202020204" pitchFamily="34" charset="0"/>
              </a:rPr>
              <a:t>. Er kunnen verschillen zijn binnen een taal (inclusief Engels) die in verschillende landen wordt gebruikt, dus lokale aanpassing is belangrijk. Vertalers willen bijvoorbeeld misschien hun eigen </a:t>
            </a:r>
            <a:r>
              <a:rPr lang="nl-NL" sz="1200" dirty="0" err="1">
                <a:effectLst/>
                <a:latin typeface="Arial" panose="020B0604020202020204" pitchFamily="34" charset="0"/>
                <a:ea typeface="Times New Roman" panose="02020603050405020304" pitchFamily="18" charset="0"/>
                <a:cs typeface="Arial" panose="020B0604020202020204" pitchFamily="34" charset="0"/>
              </a:rPr>
              <a:t>coderingsframeworklabels</a:t>
            </a:r>
            <a:r>
              <a:rPr lang="nl-NL" sz="1200" dirty="0">
                <a:effectLst/>
                <a:latin typeface="Arial" panose="020B0604020202020204" pitchFamily="34" charset="0"/>
                <a:ea typeface="Times New Roman" panose="02020603050405020304" pitchFamily="18" charset="0"/>
                <a:cs typeface="Arial" panose="020B0604020202020204" pitchFamily="34" charset="0"/>
              </a:rPr>
              <a:t> kiezen om lokaal betekenisvoller te zijn.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346700" y="733425"/>
            <a:ext cx="4572002" cy="4388381"/>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marR="0" lvl="0" indent="-161925" algn="l" defTabSz="914400" rtl="0" eaLnBrk="1" fontAlgn="auto" latinLnBrk="0" hangingPunct="1">
              <a:lnSpc>
                <a:spcPct val="100000"/>
              </a:lnSpc>
              <a:spcBef>
                <a:spcPts val="400"/>
              </a:spcBef>
              <a:spcAft>
                <a:spcPts val="700"/>
              </a:spcAft>
              <a:buClrTx/>
              <a:buSzTx/>
              <a:buFont typeface="Arial" panose="020B0604020202020204" pitchFamily="34" charset="0"/>
              <a:buChar char="•"/>
              <a:tabLst>
                <a:tab pos="457200" algn="l"/>
                <a:tab pos="4119563" algn="l"/>
              </a:tabLst>
              <a:defRPr/>
            </a:pPr>
            <a:r>
              <a:rPr kumimoji="0" lang="nl-NL" sz="12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Vertalers hebben enkele algemene taalkundige en culturele factoren benadrukt die aandacht behoeven, </a:t>
            </a: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zoals het gebruik van figuurlijke woorden (zoals '</a:t>
            </a:r>
            <a:r>
              <a:rPr kumimoji="0" lang="nl-NL" sz="1200" i="0" u="none" strike="noStrike" kern="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build</a:t>
            </a: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in het Engels, de verschillende lokale positieve en negatieve interpretaties van woorden als '</a:t>
            </a:r>
            <a:r>
              <a:rPr kumimoji="0" lang="nl-NL" sz="1200" i="0" u="none" strike="noStrike" kern="0" cap="none" spc="0" normalizeH="0" baseline="0" noProof="0" dirty="0" err="1">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challenge</a:t>
            </a: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het juiste niveau van formaliteit voor de publiek, en de natuurlijke stroom en leesbaarheid van de taal. Er is een evenwicht nodig tussen het consistente gebruik van technische termen die gebruikelijk zijn in het onderzoeksveld (bijvoorbeeld ‘code’) en de betekenisvolle aanpassing van dergelijke termen voor praktisch gebruik.</a:t>
            </a:r>
          </a:p>
          <a:p>
            <a:pPr marL="269875" marR="0" lvl="0" indent="-161925" algn="l" defTabSz="914400" rtl="0" eaLnBrk="1" fontAlgn="auto" latinLnBrk="0" hangingPunct="1">
              <a:lnSpc>
                <a:spcPct val="100000"/>
              </a:lnSpc>
              <a:spcBef>
                <a:spcPts val="400"/>
              </a:spcBef>
              <a:spcAft>
                <a:spcPts val="700"/>
              </a:spcAft>
              <a:buClrTx/>
              <a:buSzTx/>
              <a:buFont typeface="Arial" panose="020B0604020202020204" pitchFamily="34" charset="0"/>
              <a:buChar char="•"/>
              <a:tabLst>
                <a:tab pos="457200" algn="l"/>
                <a:tab pos="4119563" algn="l"/>
              </a:tabLst>
              <a:defRPr/>
            </a:pPr>
            <a:r>
              <a:rPr kumimoji="0" lang="nl-NL" sz="12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Het gebied van ‘dialogisch leren en onderwijzen’ is behoorlijk divers en er kunnen vraagtekens worden gezet bij het model dat in T-SEDA wordt gepresenteerd. </a:t>
            </a: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Bredere culturele overtuigingen, sociale normen en onderwijssystemen zijn allemaal relevant voor het ontwikkelen van dialogische praktijken. Andere factoren waarmee u rekening moet houden, zijn onder meer: ​​de vakken in het curriculum, de leeftijd en diversiteit van de studenten, en de stijl van lesgeven. Het verduidelijken van de doeleinden van het gebruik van T-SEDA zal helpen om het effectief aan te passen en te contextualiseren, met de nadruk op wat het meest relevant is. Ben jij bijvoorbeeld geïnteresseerd in praktijkontwikkeling? Academisch onderzoek? Professionele ontwikkeling?</a:t>
            </a:r>
            <a:endParaRPr kumimoji="0" lang="en-US" sz="1400" i="0" u="none" strike="noStrike" kern="0" cap="none" spc="0" normalizeH="0" baseline="0" noProof="0" dirty="0">
              <a:ln>
                <a:noFill/>
              </a:ln>
              <a:solidFill>
                <a:prstClr val="black"/>
              </a:solidFill>
              <a:effectLst/>
              <a:uLnTx/>
              <a:uFillTx/>
              <a:latin typeface="Arial"/>
              <a:ea typeface="+mn-ea"/>
              <a:cs typeface="Arial"/>
            </a:endParaRPr>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346700" y="5333307"/>
            <a:ext cx="4572002" cy="1738938"/>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marR="0" lvl="0" indent="-93663" algn="l" defTabSz="914400" rtl="0" eaLnBrk="1" fontAlgn="auto" latinLnBrk="0" hangingPunct="1">
              <a:lnSpc>
                <a:spcPct val="100000"/>
              </a:lnSpc>
              <a:spcBef>
                <a:spcPts val="0"/>
              </a:spcBef>
              <a:spcAft>
                <a:spcPts val="600"/>
              </a:spcAft>
              <a:buClrTx/>
              <a:buSzTx/>
              <a:buFontTx/>
              <a:buNone/>
              <a:tabLst/>
              <a:defRPr/>
            </a:pPr>
            <a:r>
              <a:rPr kumimoji="0" lang="en-GB"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nl-NL" sz="12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Er moeten onvermijdelijk beslissingen worden genomen en er zullen waarschijnlijk enige spanningen zijn, aangezien vertalingen intrinsiek onnauwkeurig zijn. </a:t>
            </a: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Bestaat er bijvoorbeeld een afweging tussen lokaal gebruik in één context en bredere standaardisatie? Hoe taalkundig ‘nauwkeurig’ moet een vertaling zijn?</a:t>
            </a:r>
          </a:p>
          <a:p>
            <a:pPr marL="93663" marR="0" lvl="0" indent="-93663" algn="l" defTabSz="914400" rtl="0" eaLnBrk="1" fontAlgn="auto" latinLnBrk="0" hangingPunct="1">
              <a:lnSpc>
                <a:spcPct val="100000"/>
              </a:lnSpc>
              <a:spcBef>
                <a:spcPts val="0"/>
              </a:spcBef>
              <a:spcAft>
                <a:spcPts val="600"/>
              </a:spcAft>
              <a:buClrTx/>
              <a:buSzTx/>
              <a:buFontTx/>
              <a:buNone/>
              <a:tabLst/>
              <a:defRPr/>
            </a:pPr>
            <a:r>
              <a:rPr kumimoji="0" lang="nl-NL" sz="120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nl-NL" sz="12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We hopen T-SEDA in verschillende internationale contexten te kunnen blijven gebruiken, ervaringen uit te wisselen en het samen verder te ontwikkelen.</a:t>
            </a:r>
            <a:endParaRPr kumimoji="0" lang="en-US" sz="1400" b="1"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0345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396390" y="239077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675790" y="2486198"/>
            <a:ext cx="5029200" cy="2590453"/>
          </a:xfrm>
          <a:prstGeom prst="rect">
            <a:avLst/>
          </a:prstGeom>
        </p:spPr>
        <p:txBody>
          <a:bodyPr vert="horz" wrap="square" lIns="0" tIns="0" rIns="0" bIns="0" rtlCol="0">
            <a:spAutoFit/>
          </a:bodyPr>
          <a:lstStyle/>
          <a:p>
            <a:pPr marL="12700" marR="5080" indent="-635">
              <a:spcBef>
                <a:spcPts val="980"/>
              </a:spcBef>
            </a:pPr>
            <a:r>
              <a:rPr lang="nl-NL" sz="1600" b="1" kern="0" dirty="0">
                <a:solidFill>
                  <a:schemeClr val="bg1"/>
                </a:solidFill>
                <a:latin typeface="Arial Unicode MS"/>
                <a:cs typeface="Arial Unicode MS"/>
              </a:rPr>
              <a:t>In dialoog luisteren deelnemers naar elkaar, dragen ze bij door hun ideeën te delen, hun bijdragen te rechtvaardigen en zich bezig te houden met de mening van anderen.
In het bijzonder verkennen en evalueren ze verschillende perspectieven en redenen. Relevante vragen en bijdragen worden gekoppeld tussen sprekers, waardoor kennis collectief kan worden opgebouwd binnen een les of over een reeks onderling verbonden lessen.</a:t>
            </a:r>
            <a:endParaRPr sz="1600" b="1" kern="0" dirty="0">
              <a:solidFill>
                <a:schemeClr val="bg1"/>
              </a:solidFill>
              <a:latin typeface="Arial Unicode MS"/>
              <a:cs typeface="Arial Unicode MS"/>
            </a:endParaRP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041400" y="767580"/>
            <a:ext cx="50292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270000" y="1038225"/>
            <a:ext cx="5029200" cy="492443"/>
          </a:xfrm>
          <a:prstGeom prst="rect">
            <a:avLst/>
          </a:prstGeom>
        </p:spPr>
        <p:txBody>
          <a:bodyPr vert="horz" wrap="square" lIns="0" tIns="0" rIns="0" bIns="0" rtlCol="0">
            <a:spAutoFit/>
          </a:bodyPr>
          <a:lstStyle/>
          <a:p>
            <a:pPr marL="12700" algn="just">
              <a:lnSpc>
                <a:spcPct val="100000"/>
              </a:lnSpc>
            </a:pPr>
            <a:r>
              <a:rPr lang="nl-NL" sz="1600" b="1" kern="0" dirty="0">
                <a:solidFill>
                  <a:schemeClr val="bg1"/>
                </a:solidFill>
                <a:latin typeface="Arial"/>
                <a:cs typeface="Arial"/>
              </a:rPr>
              <a:t>Wat bedoelen we met </a:t>
            </a:r>
            <a:r>
              <a:rPr lang="nl-NL" sz="1600" b="1" kern="0">
                <a:solidFill>
                  <a:schemeClr val="bg1"/>
                </a:solidFill>
                <a:latin typeface="Arial"/>
                <a:cs typeface="Arial"/>
              </a:rPr>
              <a:t>educatieve dialoog?</a:t>
            </a:r>
            <a:r>
              <a:rPr lang="nl-NL" sz="1600" b="1" kern="0" dirty="0">
                <a:solidFill>
                  <a:schemeClr val="bg1"/>
                </a:solidFill>
                <a:latin typeface="Arial"/>
                <a:cs typeface="Arial"/>
              </a:rPr>
              <a:t>
</a:t>
            </a:r>
            <a:endParaRPr sz="1600" kern="0" dirty="0">
              <a:solidFill>
                <a:schemeClr val="bg1"/>
              </a:solidFill>
              <a:latin typeface="Arial"/>
              <a:cs typeface="Arial"/>
            </a:endParaRPr>
          </a:p>
        </p:txBody>
      </p:sp>
      <p:sp>
        <p:nvSpPr>
          <p:cNvPr id="6" name="TextBox 5">
            <a:extLst>
              <a:ext uri="{FF2B5EF4-FFF2-40B4-BE49-F238E27FC236}">
                <a16:creationId xmlns:a16="http://schemas.microsoft.com/office/drawing/2014/main" id="{15E5ECE9-891D-A742-BD6F-48F0D6B02F76}"/>
              </a:ext>
            </a:extLst>
          </p:cNvPr>
          <p:cNvSpPr txBox="1"/>
          <p:nvPr/>
        </p:nvSpPr>
        <p:spPr>
          <a:xfrm>
            <a:off x="1174750" y="2858095"/>
            <a:ext cx="1600200" cy="646331"/>
          </a:xfrm>
          <a:prstGeom prst="rect">
            <a:avLst/>
          </a:prstGeom>
          <a:noFill/>
        </p:spPr>
        <p:txBody>
          <a:bodyPr wrap="square" rtlCol="0">
            <a:spAutoFit/>
          </a:bodyPr>
          <a:lstStyle/>
          <a:p>
            <a:r>
              <a:rPr lang="nl-NL" b="1" dirty="0">
                <a:highlight>
                  <a:srgbClr val="00FFFF"/>
                </a:highlight>
              </a:rPr>
              <a:t>
</a:t>
            </a:r>
            <a:endParaRPr lang="en-US" b="1" dirty="0">
              <a:highlight>
                <a:srgbClr val="00FFFF"/>
              </a:highlight>
            </a:endParaRPr>
          </a:p>
        </p:txBody>
      </p:sp>
    </p:spTree>
    <p:extLst>
      <p:ext uri="{BB962C8B-B14F-4D97-AF65-F5344CB8AC3E}">
        <p14:creationId xmlns:p14="http://schemas.microsoft.com/office/powerpoint/2010/main" val="17051797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TotalTime>
  <Words>18492</Words>
  <Application>Microsoft Macintosh PowerPoint</Application>
  <PresentationFormat>Custom</PresentationFormat>
  <Paragraphs>1211</Paragraphs>
  <Slides>61</Slides>
  <Notes>27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71" baseType="lpstr">
      <vt:lpstr>Arial Unicode MS</vt:lpstr>
      <vt:lpstr>Arial</vt:lpstr>
      <vt:lpstr>Arial</vt:lpstr>
      <vt:lpstr>Arial-BoldItalicMT</vt:lpstr>
      <vt:lpstr>Calibri</vt:lpstr>
      <vt:lpstr>Helvetica</vt:lpstr>
      <vt:lpstr>Symbol</vt:lpstr>
      <vt:lpstr>Times New Roman</vt:lpstr>
      <vt:lpstr>Office Theme</vt:lpstr>
      <vt:lpstr>Document</vt:lpstr>
      <vt:lpstr>TOOLKIT voor SYSTEMATISCHE ANALYSE VAN DIALOGEN IN DE KLAS  T-SEDA: Een hulpmiddel voor onderzoek naar de praktijk
</vt:lpstr>
      <vt:lpstr>PowerPoint Presentation</vt:lpstr>
      <vt:lpstr>PowerPoint Presentation</vt:lpstr>
      <vt:lpstr>PowerPoint Presentation</vt:lpstr>
      <vt:lpstr>PowerPoint Presentation</vt:lpstr>
      <vt:lpstr>PowerPoint Presentation</vt:lpstr>
      <vt:lpstr>T-SEDA Gebruikershandleiding
Inhoud</vt:lpstr>
      <vt:lpstr>T-SEDA vertalen en gebruiken in verschillende culturele contexten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Ondersteunende bronnen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176</cp:revision>
  <cp:lastPrinted>2022-07-18T05:53:34Z</cp:lastPrinted>
  <dcterms:created xsi:type="dcterms:W3CDTF">2022-05-10T07:51:06Z</dcterms:created>
  <dcterms:modified xsi:type="dcterms:W3CDTF">2026-04-18T17:11:12Z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2021-11-28T00:00:00Z</vt:filetime>
  </property>
  <property fmtid="{D5CDD505-2E9C-101B-9397-08002B2CF9AE}" pid="3" name="Creator">
    <vt:lpwstr>Word</vt:lpwstr>
  </property>
  <property fmtid="{D5CDD505-2E9C-101B-9397-08002B2CF9AE}" pid="4" name="LastSaved">
    <vt:filetime>2022-05-10T00:00:00Z</vt:filetime>
  </property>
</Properties>
</file>