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15" roundtripDataSignature="AMtx7mgUbJuJEjhbJmTRkyyqoV4Gp1TNC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CN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CN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" name="Google Shape;11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200"/>
              <a:buFont typeface="Calibri"/>
              <a:buNone/>
            </a:pPr>
            <a:r>
              <a:rPr lang="zh-CN">
                <a:solidFill>
                  <a:srgbClr val="FF0000"/>
                </a:solidFill>
              </a:rPr>
              <a:t>When you talk through the cycle, include info about: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>
                <a:solidFill>
                  <a:srgbClr val="FF0000"/>
                </a:solidFill>
              </a:rPr>
              <a:t>The challenge in your setting that you wanted to address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>
                <a:solidFill>
                  <a:srgbClr val="FF0000"/>
                </a:solidFill>
              </a:rPr>
              <a:t>The project’s goal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>
                <a:solidFill>
                  <a:srgbClr val="FF0000"/>
                </a:solidFill>
              </a:rPr>
              <a:t>Activities, steps taken and resources used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>
                <a:solidFill>
                  <a:srgbClr val="FF0000"/>
                </a:solidFill>
              </a:rPr>
              <a:t>Timeline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>
                <a:solidFill>
                  <a:srgbClr val="FF0000"/>
                </a:solidFill>
              </a:rPr>
              <a:t>Ethical issues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>
                <a:solidFill>
                  <a:srgbClr val="FF0000"/>
                </a:solidFill>
              </a:rPr>
              <a:t>What you evaluated and How</a:t>
            </a:r>
            <a:r>
              <a:rPr lang="zh-CN"/>
              <a:t> </a:t>
            </a:r>
            <a:r>
              <a:rPr lang="zh-CN">
                <a:solidFill>
                  <a:srgbClr val="FF0000"/>
                </a:solidFill>
              </a:rPr>
              <a:t>-</a:t>
            </a:r>
            <a:r>
              <a:rPr lang="zh-CN"/>
              <a:t> </a:t>
            </a:r>
            <a:r>
              <a:rPr lang="zh-CN">
                <a:solidFill>
                  <a:srgbClr val="A5A5A5"/>
                </a:solidFill>
              </a:rPr>
              <a:t>including tools / measures / data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5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5" name="Google Shape;19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CN"/>
              <a:t>Move this earlier if appropriate</a:t>
            </a:r>
            <a:endParaRPr/>
          </a:p>
        </p:txBody>
      </p:sp>
      <p:sp>
        <p:nvSpPr>
          <p:cNvPr id="196" name="Google Shape;196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4" name="Google Shape;204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1200"/>
              <a:buFont typeface="Calibri"/>
              <a:buNone/>
            </a:pPr>
            <a:r>
              <a:rPr lang="zh-CN">
                <a:solidFill>
                  <a:srgbClr val="A5A5A5"/>
                </a:solidFill>
              </a:rPr>
              <a:t>[Choose one or a maximum of two of below to focus on]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zh-CN"/>
              <a:t>What I learned: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zh-CN"/>
              <a:t>My biggest insight: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zh-CN"/>
              <a:t>The project’s biggest impact: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zh-CN"/>
              <a:t>The biggest disappointment: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zh-CN"/>
              <a:t>The biggest surprise: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zh-CN"/>
              <a:t>The biggest support in carrying out the project / conditions for success: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zh-CN"/>
              <a:t>What I would do differently next time: </a:t>
            </a:r>
            <a:endParaRPr/>
          </a:p>
          <a:p>
            <a:pPr indent="0" lvl="1" marL="4000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zh-CN"/>
              <a:t>My advice to a colleague trying this out: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7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" name="Google Shape;222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3" name="Google Shape;223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1"/>
          <p:cNvSpPr txBox="1"/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1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1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0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0"/>
          <p:cNvSpPr txBox="1"/>
          <p:nvPr>
            <p:ph idx="1" type="body"/>
          </p:nvPr>
        </p:nvSpPr>
        <p:spPr>
          <a:xfrm rot="5400000">
            <a:off x="3833019" y="-1623218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0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1"/>
          <p:cNvSpPr txBox="1"/>
          <p:nvPr>
            <p:ph type="title"/>
          </p:nvPr>
        </p:nvSpPr>
        <p:spPr>
          <a:xfrm rot="5400000">
            <a:off x="7285038" y="1828802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1"/>
          <p:cNvSpPr txBox="1"/>
          <p:nvPr>
            <p:ph idx="1" type="body"/>
          </p:nvPr>
        </p:nvSpPr>
        <p:spPr>
          <a:xfrm rot="5400000">
            <a:off x="1697038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1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1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1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2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"/>
          <p:cNvSpPr txBox="1"/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3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3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4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4"/>
          <p:cNvSpPr txBox="1"/>
          <p:nvPr>
            <p:ph idx="1" type="body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4"/>
          <p:cNvSpPr txBox="1"/>
          <p:nvPr>
            <p:ph idx="2" type="body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4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5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5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5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5"/>
          <p:cNvSpPr txBox="1"/>
          <p:nvPr>
            <p:ph idx="3" type="body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5"/>
          <p:cNvSpPr txBox="1"/>
          <p:nvPr>
            <p:ph idx="4" type="body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5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6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6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7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8"/>
          <p:cNvSpPr txBox="1"/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8"/>
          <p:cNvSpPr txBox="1"/>
          <p:nvPr>
            <p:ph idx="1" type="body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8"/>
          <p:cNvSpPr txBox="1"/>
          <p:nvPr>
            <p:ph idx="2" type="body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8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8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9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9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9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9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0"/>
          <p:cNvSpPr txBox="1"/>
          <p:nvPr>
            <p:ph idx="1" type="body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0"/>
          <p:cNvSpPr txBox="1"/>
          <p:nvPr>
            <p:ph idx="10" type="dt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0"/>
          <p:cNvSpPr txBox="1"/>
          <p:nvPr>
            <p:ph idx="11" type="ftr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0"/>
          <p:cNvSpPr txBox="1"/>
          <p:nvPr>
            <p:ph idx="12" type="sldNum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C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13.png"/><Relationship Id="rId11" Type="http://schemas.openxmlformats.org/officeDocument/2006/relationships/image" Target="../media/image14.png"/><Relationship Id="rId10" Type="http://schemas.openxmlformats.org/officeDocument/2006/relationships/image" Target="../media/image1.png"/><Relationship Id="rId9" Type="http://schemas.openxmlformats.org/officeDocument/2006/relationships/image" Target="../media/image12.png"/><Relationship Id="rId5" Type="http://schemas.openxmlformats.org/officeDocument/2006/relationships/image" Target="../media/image3.png"/><Relationship Id="rId6" Type="http://schemas.openxmlformats.org/officeDocument/2006/relationships/image" Target="../media/image15.png"/><Relationship Id="rId7" Type="http://schemas.openxmlformats.org/officeDocument/2006/relationships/image" Target="../media/image4.png"/><Relationship Id="rId8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Relationship Id="rId4" Type="http://schemas.openxmlformats.org/officeDocument/2006/relationships/image" Target="../media/image10.png"/><Relationship Id="rId10" Type="http://schemas.openxmlformats.org/officeDocument/2006/relationships/image" Target="../media/image13.png"/><Relationship Id="rId9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image" Target="../media/image15.png"/><Relationship Id="rId8" Type="http://schemas.openxmlformats.org/officeDocument/2006/relationships/image" Target="../media/image1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10.png"/><Relationship Id="rId10" Type="http://schemas.openxmlformats.org/officeDocument/2006/relationships/image" Target="../media/image13.png"/><Relationship Id="rId9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1.png"/><Relationship Id="rId7" Type="http://schemas.openxmlformats.org/officeDocument/2006/relationships/image" Target="../media/image15.png"/><Relationship Id="rId8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DDEDA">
            <a:alpha val="9803"/>
          </a:srgbClr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ctrTitle"/>
          </p:nvPr>
        </p:nvSpPr>
        <p:spPr>
          <a:xfrm>
            <a:off x="914400" y="1685602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zh-CN"/>
              <a:t>项目标题</a:t>
            </a:r>
            <a:endParaRPr/>
          </a:p>
        </p:txBody>
      </p:sp>
      <p:sp>
        <p:nvSpPr>
          <p:cNvPr id="90" name="Google Shape;90;p1"/>
          <p:cNvSpPr txBox="1"/>
          <p:nvPr>
            <p:ph idx="1" type="subTitle"/>
          </p:nvPr>
        </p:nvSpPr>
        <p:spPr>
          <a:xfrm>
            <a:off x="1860661" y="3437994"/>
            <a:ext cx="8534400" cy="1050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zh-CN"/>
              <a:t>姓名及所属机构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0" y="5072896"/>
            <a:ext cx="12192000" cy="1424621"/>
          </a:xfrm>
          <a:prstGeom prst="rect">
            <a:avLst/>
          </a:prstGeom>
          <a:solidFill>
            <a:srgbClr val="447799"/>
          </a:solidFill>
          <a:ln>
            <a:noFill/>
          </a:ln>
          <a:effectLst>
            <a:outerShdw blurRad="44450" algn="ctr" dir="5400000" dist="27940">
              <a:srgbClr val="000000">
                <a:alpha val="31764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CN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模板改编自 [ED:Talk（基于证据的教育对话）工具包]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CN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感谢 Riikka Hofmann 与 Sonia Ilie 的支持。©2019</a:t>
            </a:r>
            <a:endParaRPr/>
          </a:p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CN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剑桥大学教育学院</a:t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4651697" y="530472"/>
            <a:ext cx="2952328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zh-C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添加您的机构徽标</a:t>
            </a:r>
            <a:endParaRPr b="1" i="1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A logo of a tree with hands&#10;&#10;Description automatically generated" id="93" name="Google Shape;9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5963" y="304040"/>
            <a:ext cx="1104598" cy="109919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4" name="Google Shape;94;p1"/>
          <p:cNvGrpSpPr/>
          <p:nvPr/>
        </p:nvGrpSpPr>
        <p:grpSpPr>
          <a:xfrm>
            <a:off x="10436288" y="167513"/>
            <a:ext cx="1273360" cy="1317271"/>
            <a:chOff x="3141759" y="142646"/>
            <a:chExt cx="6298131" cy="6515325"/>
          </a:xfrm>
        </p:grpSpPr>
        <p:pic>
          <p:nvPicPr>
            <p:cNvPr id="95" name="Google Shape;95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3526783" y="1075531"/>
              <a:ext cx="1385965" cy="138596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6" name="Google Shape;96;p1"/>
            <p:cNvSpPr/>
            <p:nvPr/>
          </p:nvSpPr>
          <p:spPr>
            <a:xfrm>
              <a:off x="3417185" y="1348415"/>
              <a:ext cx="1576244" cy="1315055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Review &amp; Reflect</a:t>
              </a:r>
            </a:p>
          </p:txBody>
        </p:sp>
        <p:pic>
          <p:nvPicPr>
            <p:cNvPr id="97" name="Google Shape;97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141759" y="3224830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8" name="Google Shape;98;p1"/>
            <p:cNvSpPr/>
            <p:nvPr/>
          </p:nvSpPr>
          <p:spPr>
            <a:xfrm>
              <a:off x="3242485" y="4195542"/>
              <a:ext cx="1204592" cy="613878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Action Plan</a:t>
              </a:r>
            </a:p>
          </p:txBody>
        </p:sp>
        <p:pic>
          <p:nvPicPr>
            <p:cNvPr id="99" name="Google Shape;99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6716958" y="5091357"/>
              <a:ext cx="1385965" cy="138596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0" name="Google Shape;100;p1"/>
            <p:cNvSpPr/>
            <p:nvPr/>
          </p:nvSpPr>
          <p:spPr>
            <a:xfrm>
              <a:off x="6621817" y="5271971"/>
              <a:ext cx="1576245" cy="138600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Data Engagement</a:t>
              </a:r>
            </a:p>
          </p:txBody>
        </p:sp>
        <p:pic>
          <p:nvPicPr>
            <p:cNvPr id="101" name="Google Shape;101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7730523" y="1093008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2" name="Google Shape;102;p1"/>
            <p:cNvSpPr/>
            <p:nvPr/>
          </p:nvSpPr>
          <p:spPr>
            <a:xfrm>
              <a:off x="7628255" y="1304293"/>
              <a:ext cx="1625988" cy="138600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Focus &amp; Question</a:t>
              </a:r>
            </a:p>
          </p:txBody>
        </p:sp>
        <p:pic>
          <p:nvPicPr>
            <p:cNvPr id="103" name="Google Shape;103;p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5593833" y="142646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" name="Google Shape;104;p1"/>
            <p:cNvSpPr/>
            <p:nvPr/>
          </p:nvSpPr>
          <p:spPr>
            <a:xfrm>
              <a:off x="5545668" y="704088"/>
              <a:ext cx="1449667" cy="103731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Interests &amp; Aims</a:t>
              </a:r>
            </a:p>
          </p:txBody>
        </p:sp>
        <p:pic>
          <p:nvPicPr>
            <p:cNvPr id="105" name="Google Shape;105;p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4431870" y="5062037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6" name="Google Shape;106;p1"/>
            <p:cNvSpPr/>
            <p:nvPr/>
          </p:nvSpPr>
          <p:spPr>
            <a:xfrm>
              <a:off x="4428508" y="5668707"/>
              <a:ext cx="1360543" cy="98926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Interpretation</a:t>
              </a:r>
            </a:p>
          </p:txBody>
        </p:sp>
        <p:pic>
          <p:nvPicPr>
            <p:cNvPr id="107" name="Google Shape;107;p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8008169" y="3224830"/>
              <a:ext cx="1386000" cy="13860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8" name="Google Shape;108;p1"/>
            <p:cNvSpPr/>
            <p:nvPr/>
          </p:nvSpPr>
          <p:spPr>
            <a:xfrm>
              <a:off x="7957758" y="3694176"/>
              <a:ext cx="1482132" cy="1131533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ctr"/>
              <a:r>
                <a:rPr b="0" i="0">
                  <a:ln>
                    <a:noFill/>
                  </a:ln>
                  <a:solidFill>
                    <a:schemeClr val="dk1"/>
                  </a:solidFill>
                  <a:latin typeface="Calibri"/>
                </a:rPr>
                <a:t>Plans &amp; Methods</a:t>
              </a:r>
            </a:p>
          </p:txBody>
        </p:sp>
        <p:pic>
          <p:nvPicPr>
            <p:cNvPr id="109" name="Google Shape;109;p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4963159" y="2259374"/>
              <a:ext cx="2725851" cy="2725851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>
            <a:alpha val="9803"/>
          </a:schemeClr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"/>
          <p:cNvSpPr txBox="1"/>
          <p:nvPr>
            <p:ph idx="1" type="body"/>
          </p:nvPr>
        </p:nvSpPr>
        <p:spPr>
          <a:xfrm>
            <a:off x="4223792" y="1268760"/>
            <a:ext cx="7128791" cy="1368153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zh-CN"/>
              <a:t>探究情境：</a:t>
            </a:r>
            <a:endParaRPr/>
          </a:p>
        </p:txBody>
      </p:sp>
      <p:grpSp>
        <p:nvGrpSpPr>
          <p:cNvPr id="116" name="Google Shape;116;p2"/>
          <p:cNvGrpSpPr/>
          <p:nvPr/>
        </p:nvGrpSpPr>
        <p:grpSpPr>
          <a:xfrm>
            <a:off x="0" y="0"/>
            <a:ext cx="3575720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17" name="Google Shape;117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8" name="Google Shape;118;p2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20000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CN" sz="4400" u="none" cap="none" strike="noStrike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探究情境</a:t>
              </a:r>
              <a:endParaRPr b="0" i="0" sz="4400" u="none" cap="none" strike="noStrike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223792" y="2875174"/>
            <a:ext cx="7128792" cy="1368153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zh-CN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学科/领域：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223792" y="4481588"/>
            <a:ext cx="7128792" cy="1368152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zh-CN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主题：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2"/>
          <p:cNvSpPr txBox="1"/>
          <p:nvPr/>
        </p:nvSpPr>
        <p:spPr>
          <a:xfrm>
            <a:off x="4660374" y="548680"/>
            <a:ext cx="64761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zh-CN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请简要描述以下与您探究相关的内容：</a:t>
            </a:r>
            <a:endParaRPr i="1"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Google Shape;127;p3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28" name="Google Shape;128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9" name="Google Shape;129;p3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2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探究循环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0" name="Google Shape;130;p3"/>
          <p:cNvGrpSpPr/>
          <p:nvPr/>
        </p:nvGrpSpPr>
        <p:grpSpPr>
          <a:xfrm>
            <a:off x="3675505" y="853638"/>
            <a:ext cx="8067373" cy="5128860"/>
            <a:chOff x="438150" y="728688"/>
            <a:chExt cx="9078692" cy="5219053"/>
          </a:xfrm>
        </p:grpSpPr>
        <p:grpSp>
          <p:nvGrpSpPr>
            <p:cNvPr id="131" name="Google Shape;131;p3"/>
            <p:cNvGrpSpPr/>
            <p:nvPr/>
          </p:nvGrpSpPr>
          <p:grpSpPr>
            <a:xfrm>
              <a:off x="3518809" y="728688"/>
              <a:ext cx="2917373" cy="1240065"/>
              <a:chOff x="3518809" y="728688"/>
              <a:chExt cx="2917373" cy="1240065"/>
            </a:xfrm>
          </p:grpSpPr>
          <p:sp>
            <p:nvSpPr>
              <p:cNvPr id="132" name="Google Shape;132;p3"/>
              <p:cNvSpPr/>
              <p:nvPr/>
            </p:nvSpPr>
            <p:spPr>
              <a:xfrm>
                <a:off x="3518809" y="728688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EECE9C"/>
                  </a:gs>
                  <a:gs pos="50000">
                    <a:srgbClr val="F2DFC3"/>
                  </a:gs>
                  <a:gs pos="100000">
                    <a:srgbClr val="F8EEE1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3" name="Google Shape;133;p3"/>
              <p:cNvSpPr txBox="1"/>
              <p:nvPr/>
            </p:nvSpPr>
            <p:spPr>
              <a:xfrm>
                <a:off x="4153199" y="1169013"/>
                <a:ext cx="1709558" cy="4668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808080"/>
                  </a:buClr>
                  <a:buSzPts val="1200"/>
                  <a:buFont typeface="Times New Roman"/>
                  <a:buNone/>
                </a:pPr>
                <a:r>
                  <a:rPr b="0" i="0" lang="zh-CN" sz="1200" u="none" cap="none" strike="noStrike">
                    <a:solidFill>
                      <a:srgbClr val="80808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确定兴趣点和目标</a:t>
                </a:r>
                <a:endParaRPr b="1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34" name="Google Shape;134;p3"/>
            <p:cNvGrpSpPr/>
            <p:nvPr/>
          </p:nvGrpSpPr>
          <p:grpSpPr>
            <a:xfrm>
              <a:off x="6599469" y="1702605"/>
              <a:ext cx="2917373" cy="1240066"/>
              <a:chOff x="6599469" y="1702605"/>
              <a:chExt cx="2917373" cy="1240066"/>
            </a:xfrm>
          </p:grpSpPr>
          <p:sp>
            <p:nvSpPr>
              <p:cNvPr id="135" name="Google Shape;135;p3"/>
              <p:cNvSpPr/>
              <p:nvPr/>
            </p:nvSpPr>
            <p:spPr>
              <a:xfrm>
                <a:off x="6599469" y="1702605"/>
                <a:ext cx="2917373" cy="1240066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9AB5CE"/>
                  </a:gs>
                  <a:gs pos="50000">
                    <a:srgbClr val="C1D1DF"/>
                  </a:gs>
                  <a:gs pos="100000">
                    <a:srgbClr val="E1E8EE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" name="Google Shape;136;p3"/>
              <p:cNvSpPr txBox="1"/>
              <p:nvPr/>
            </p:nvSpPr>
            <p:spPr>
              <a:xfrm>
                <a:off x="7041651" y="2107484"/>
                <a:ext cx="1827321" cy="73918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808080"/>
                  </a:buClr>
                  <a:buSzPts val="1200"/>
                  <a:buFont typeface="Times New Roman"/>
                  <a:buNone/>
                </a:pPr>
                <a:r>
                  <a:rPr b="0" i="0" lang="zh-CN" sz="1200" u="none" cap="none" strike="noStrike">
                    <a:solidFill>
                      <a:srgbClr val="80808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细化焦点和研究问题，</a:t>
                </a:r>
                <a:endParaRPr b="1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808080"/>
                  </a:buClr>
                  <a:buSzPts val="1200"/>
                  <a:buFont typeface="Times New Roman"/>
                  <a:buNone/>
                </a:pPr>
                <a:r>
                  <a:rPr b="0" i="0" lang="zh-CN" sz="1200" u="none" cap="none" strike="noStrike">
                    <a:solidFill>
                      <a:srgbClr val="80808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与T-SEDA相关联</a:t>
                </a:r>
                <a:endParaRPr b="1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37" name="Google Shape;137;p3"/>
            <p:cNvGrpSpPr/>
            <p:nvPr/>
          </p:nvGrpSpPr>
          <p:grpSpPr>
            <a:xfrm>
              <a:off x="6599469" y="3229839"/>
              <a:ext cx="2917373" cy="1240067"/>
              <a:chOff x="6599469" y="3229839"/>
              <a:chExt cx="2917373" cy="1240067"/>
            </a:xfrm>
          </p:grpSpPr>
          <p:sp>
            <p:nvSpPr>
              <p:cNvPr id="138" name="Google Shape;138;p3"/>
              <p:cNvSpPr/>
              <p:nvPr/>
            </p:nvSpPr>
            <p:spPr>
              <a:xfrm>
                <a:off x="6599469" y="3229839"/>
                <a:ext cx="2917373" cy="1240067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B49F9D"/>
                  </a:gs>
                  <a:gs pos="50000">
                    <a:srgbClr val="D0C3C3"/>
                  </a:gs>
                  <a:gs pos="100000">
                    <a:srgbClr val="E8E1E1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" name="Google Shape;139;p3"/>
              <p:cNvSpPr txBox="1"/>
              <p:nvPr/>
            </p:nvSpPr>
            <p:spPr>
              <a:xfrm>
                <a:off x="6990025" y="3533986"/>
                <a:ext cx="1792749" cy="6650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808080"/>
                  </a:buClr>
                  <a:buSzPts val="1200"/>
                  <a:buFont typeface="Times New Roman"/>
                  <a:buNone/>
                </a:pPr>
                <a:r>
                  <a:rPr b="0" i="0" lang="zh-CN" sz="1200" u="none" cap="none" strike="noStrike">
                    <a:solidFill>
                      <a:srgbClr val="80808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规划探究,</a:t>
                </a:r>
                <a:endParaRPr b="1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808080"/>
                  </a:buClr>
                  <a:buSzPts val="1200"/>
                  <a:buFont typeface="Times New Roman"/>
                  <a:buNone/>
                </a:pPr>
                <a:r>
                  <a:rPr b="0" i="0" lang="zh-CN" sz="1200" u="none" cap="none" strike="noStrike">
                    <a:solidFill>
                      <a:srgbClr val="80808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选择适当的方法和工具</a:t>
                </a:r>
                <a:endParaRPr b="1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40" name="Google Shape;140;p3"/>
            <p:cNvGrpSpPr/>
            <p:nvPr/>
          </p:nvGrpSpPr>
          <p:grpSpPr>
            <a:xfrm>
              <a:off x="1956310" y="4707676"/>
              <a:ext cx="2917373" cy="1240065"/>
              <a:chOff x="1956310" y="4707676"/>
              <a:chExt cx="2917373" cy="1240065"/>
            </a:xfrm>
          </p:grpSpPr>
          <p:sp>
            <p:nvSpPr>
              <p:cNvPr id="141" name="Google Shape;141;p3"/>
              <p:cNvSpPr/>
              <p:nvPr/>
            </p:nvSpPr>
            <p:spPr>
              <a:xfrm>
                <a:off x="1956310" y="4707676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93C1BB"/>
                  </a:gs>
                  <a:gs pos="50000">
                    <a:srgbClr val="BED7D4"/>
                  </a:gs>
                  <a:gs pos="100000">
                    <a:srgbClr val="DFEBE9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2" name="Google Shape;142;p3"/>
              <p:cNvSpPr txBox="1"/>
              <p:nvPr/>
            </p:nvSpPr>
            <p:spPr>
              <a:xfrm>
                <a:off x="2432420" y="5113217"/>
                <a:ext cx="2366201" cy="4668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808080"/>
                  </a:buClr>
                  <a:buSzPts val="1200"/>
                  <a:buFont typeface="Times New Roman"/>
                  <a:buNone/>
                </a:pPr>
                <a:r>
                  <a:rPr b="0" i="0" lang="zh-CN" sz="1200" u="none" cap="none" strike="noStrike">
                    <a:solidFill>
                      <a:srgbClr val="80808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思考探究结果，反思其潜在含义</a:t>
                </a:r>
                <a:endParaRPr b="1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43" name="Google Shape;143;p3"/>
            <p:cNvGrpSpPr/>
            <p:nvPr/>
          </p:nvGrpSpPr>
          <p:grpSpPr>
            <a:xfrm>
              <a:off x="5101802" y="4681933"/>
              <a:ext cx="2917373" cy="1240065"/>
              <a:chOff x="5101802" y="4681933"/>
              <a:chExt cx="2917373" cy="1240065"/>
            </a:xfrm>
          </p:grpSpPr>
          <p:sp>
            <p:nvSpPr>
              <p:cNvPr id="144" name="Google Shape;144;p3"/>
              <p:cNvSpPr/>
              <p:nvPr/>
            </p:nvSpPr>
            <p:spPr>
              <a:xfrm>
                <a:off x="5101802" y="4681933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B598AF"/>
                  </a:gs>
                  <a:gs pos="50000">
                    <a:srgbClr val="D1C1CD"/>
                  </a:gs>
                  <a:gs pos="100000">
                    <a:srgbClr val="E7E0E7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5" name="Google Shape;145;p3"/>
              <p:cNvSpPr txBox="1"/>
              <p:nvPr/>
            </p:nvSpPr>
            <p:spPr>
              <a:xfrm>
                <a:off x="5793074" y="5088956"/>
                <a:ext cx="1696222" cy="4668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808080"/>
                  </a:buClr>
                  <a:buSzPts val="1200"/>
                  <a:buFont typeface="Times New Roman"/>
                  <a:buNone/>
                </a:pPr>
                <a:r>
                  <a:rPr b="0" i="0" lang="zh-CN" sz="1200" u="none" cap="none" strike="noStrike">
                    <a:solidFill>
                      <a:srgbClr val="80808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进行探究，收集证据</a:t>
                </a:r>
                <a:endParaRPr b="1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46" name="Google Shape;146;p3"/>
            <p:cNvGrpSpPr/>
            <p:nvPr/>
          </p:nvGrpSpPr>
          <p:grpSpPr>
            <a:xfrm>
              <a:off x="438150" y="3165079"/>
              <a:ext cx="2917373" cy="1240065"/>
              <a:chOff x="438150" y="3165079"/>
              <a:chExt cx="2917373" cy="1240065"/>
            </a:xfrm>
          </p:grpSpPr>
          <p:sp>
            <p:nvSpPr>
              <p:cNvPr id="147" name="Google Shape;147;p3"/>
              <p:cNvSpPr/>
              <p:nvPr/>
            </p:nvSpPr>
            <p:spPr>
              <a:xfrm>
                <a:off x="438150" y="3165079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F3A08A"/>
                  </a:gs>
                  <a:gs pos="50000">
                    <a:srgbClr val="F6C5B8"/>
                  </a:gs>
                  <a:gs pos="100000">
                    <a:srgbClr val="FAE2DC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" name="Google Shape;148;p3"/>
              <p:cNvSpPr txBox="1"/>
              <p:nvPr/>
            </p:nvSpPr>
            <p:spPr>
              <a:xfrm>
                <a:off x="1026689" y="3544702"/>
                <a:ext cx="1813706" cy="4668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808080"/>
                  </a:buClr>
                  <a:buSzPts val="1200"/>
                  <a:buFont typeface="Times New Roman"/>
                  <a:buNone/>
                </a:pPr>
                <a:r>
                  <a:rPr b="0" i="0" lang="zh-CN" sz="1200" u="none" cap="none" strike="noStrike">
                    <a:solidFill>
                      <a:srgbClr val="80808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基于探究结果优化实践</a:t>
                </a:r>
                <a:endParaRPr b="1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grpSp>
          <p:nvGrpSpPr>
            <p:cNvPr id="149" name="Google Shape;149;p3"/>
            <p:cNvGrpSpPr/>
            <p:nvPr/>
          </p:nvGrpSpPr>
          <p:grpSpPr>
            <a:xfrm>
              <a:off x="438150" y="1702606"/>
              <a:ext cx="2917373" cy="1240065"/>
              <a:chOff x="438150" y="1702606"/>
              <a:chExt cx="2917373" cy="1240065"/>
            </a:xfrm>
          </p:grpSpPr>
          <p:sp>
            <p:nvSpPr>
              <p:cNvPr id="150" name="Google Shape;150;p3"/>
              <p:cNvSpPr/>
              <p:nvPr/>
            </p:nvSpPr>
            <p:spPr>
              <a:xfrm>
                <a:off x="438150" y="1702606"/>
                <a:ext cx="2917373" cy="1240065"/>
              </a:xfrm>
              <a:prstGeom prst="roundRect">
                <a:avLst>
                  <a:gd fmla="val 16667" name="adj"/>
                </a:avLst>
              </a:prstGeom>
              <a:gradFill>
                <a:gsLst>
                  <a:gs pos="0">
                    <a:srgbClr val="EE8A8B"/>
                  </a:gs>
                  <a:gs pos="50000">
                    <a:srgbClr val="F3B7B9"/>
                  </a:gs>
                  <a:gs pos="100000">
                    <a:srgbClr val="F8DCDC"/>
                  </a:gs>
                </a:gsLst>
                <a:lin ang="1350000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Calibri"/>
                  <a:buNone/>
                </a:pPr>
                <a:r>
                  <a:t/>
                </a:r>
                <a:endParaRPr b="0" i="0" sz="1800" u="none" cap="none" strike="noStrik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51" name="Google Shape;151;p3"/>
              <p:cNvSpPr txBox="1"/>
              <p:nvPr/>
            </p:nvSpPr>
            <p:spPr>
              <a:xfrm>
                <a:off x="1000999" y="2141665"/>
                <a:ext cx="1961673" cy="46689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808080"/>
                  </a:buClr>
                  <a:buSzPts val="1200"/>
                  <a:buFont typeface="Times New Roman"/>
                  <a:buNone/>
                </a:pPr>
                <a:r>
                  <a:rPr b="0" i="0" lang="zh-CN" sz="1200" u="none" cap="none" strike="noStrike">
                    <a:solidFill>
                      <a:srgbClr val="808080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rPr>
                  <a:t>审视整个过程的运作方式</a:t>
                </a:r>
                <a:endParaRPr b="1" i="0" sz="1200" u="none" cap="none" strike="noStrike">
                  <a:solidFill>
                    <a:srgbClr val="000000"/>
                  </a:solidFill>
                  <a:latin typeface="Times New Roman"/>
                  <a:ea typeface="Times New Roman"/>
                  <a:cs typeface="Times New Roman"/>
                  <a:sym typeface="Times New Roman"/>
                </a:endParaRPr>
              </a:p>
            </p:txBody>
          </p:sp>
        </p:grpSp>
        <p:sp>
          <p:nvSpPr>
            <p:cNvPr id="152" name="Google Shape;152;p3"/>
            <p:cNvSpPr/>
            <p:nvPr/>
          </p:nvSpPr>
          <p:spPr>
            <a:xfrm>
              <a:off x="3951808" y="2320088"/>
              <a:ext cx="2051376" cy="2010509"/>
            </a:xfrm>
            <a:prstGeom prst="arc">
              <a:avLst>
                <a:gd fmla="val 15399189" name="adj1"/>
                <a:gd fmla="val 14527644" name="adj2"/>
              </a:avLst>
            </a:prstGeom>
            <a:noFill/>
            <a:ln cap="flat" cmpd="sng" w="19050">
              <a:solidFill>
                <a:srgbClr val="AEAEAE"/>
              </a:solidFill>
              <a:prstDash val="solid"/>
              <a:miter lim="800000"/>
              <a:headEnd len="sm" w="sm" type="none"/>
              <a:tailEnd len="med" w="med" type="triangl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r>
                <a:t/>
              </a:r>
              <a:endPara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3" name="Google Shape;153;p3"/>
          <p:cNvGrpSpPr/>
          <p:nvPr/>
        </p:nvGrpSpPr>
        <p:grpSpPr>
          <a:xfrm>
            <a:off x="7272280" y="159864"/>
            <a:ext cx="911952" cy="964880"/>
            <a:chOff x="195946" y="0"/>
            <a:chExt cx="1095375" cy="1126556"/>
          </a:xfrm>
        </p:grpSpPr>
        <p:pic>
          <p:nvPicPr>
            <p:cNvPr id="154" name="Google Shape;154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72955" y="0"/>
              <a:ext cx="941695" cy="9416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5" name="Google Shape;155;p3"/>
            <p:cNvSpPr/>
            <p:nvPr/>
          </p:nvSpPr>
          <p:spPr>
            <a:xfrm>
              <a:off x="195946" y="723331"/>
              <a:ext cx="1095375" cy="403225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兴趣与目标</a:t>
              </a:r>
            </a:p>
          </p:txBody>
        </p:sp>
      </p:grpSp>
      <p:grpSp>
        <p:nvGrpSpPr>
          <p:cNvPr id="156" name="Google Shape;156;p3"/>
          <p:cNvGrpSpPr/>
          <p:nvPr/>
        </p:nvGrpSpPr>
        <p:grpSpPr>
          <a:xfrm>
            <a:off x="10618302" y="1070661"/>
            <a:ext cx="1183463" cy="1063400"/>
            <a:chOff x="159913" y="0"/>
            <a:chExt cx="1305283" cy="1103804"/>
          </a:xfrm>
        </p:grpSpPr>
        <p:sp>
          <p:nvSpPr>
            <p:cNvPr id="157" name="Google Shape;157;p3"/>
            <p:cNvSpPr/>
            <p:nvPr/>
          </p:nvSpPr>
          <p:spPr>
            <a:xfrm>
              <a:off x="159913" y="485818"/>
              <a:ext cx="1305283" cy="617986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焦点与探究问题</a:t>
              </a:r>
            </a:p>
          </p:txBody>
        </p:sp>
        <p:pic>
          <p:nvPicPr>
            <p:cNvPr id="158" name="Google Shape;158;p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68490" y="0"/>
              <a:ext cx="914400" cy="90075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59" name="Google Shape;159;p3"/>
          <p:cNvGrpSpPr/>
          <p:nvPr/>
        </p:nvGrpSpPr>
        <p:grpSpPr>
          <a:xfrm>
            <a:off x="10983475" y="3025196"/>
            <a:ext cx="1266626" cy="888316"/>
            <a:chOff x="5179" y="0"/>
            <a:chExt cx="1574694" cy="1232535"/>
          </a:xfrm>
        </p:grpSpPr>
        <p:pic>
          <p:nvPicPr>
            <p:cNvPr id="160" name="Google Shape;160;p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76225" y="0"/>
              <a:ext cx="1027430" cy="102743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1" name="Google Shape;161;p3"/>
            <p:cNvSpPr/>
            <p:nvPr/>
          </p:nvSpPr>
          <p:spPr>
            <a:xfrm>
              <a:off x="5179" y="771525"/>
              <a:ext cx="1574694" cy="46101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探究计划与方法</a:t>
              </a:r>
            </a:p>
          </p:txBody>
        </p:sp>
      </p:grpSp>
      <p:grpSp>
        <p:nvGrpSpPr>
          <p:cNvPr id="162" name="Google Shape;162;p3"/>
          <p:cNvGrpSpPr/>
          <p:nvPr/>
        </p:nvGrpSpPr>
        <p:grpSpPr>
          <a:xfrm>
            <a:off x="9850848" y="4559406"/>
            <a:ext cx="1350646" cy="1066165"/>
            <a:chOff x="78375" y="0"/>
            <a:chExt cx="1568425" cy="1267901"/>
          </a:xfrm>
        </p:grpSpPr>
        <p:pic>
          <p:nvPicPr>
            <p:cNvPr id="163" name="Google Shape;163;p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95275" y="0"/>
              <a:ext cx="1027430" cy="102743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4" name="Google Shape;164;p3"/>
            <p:cNvSpPr/>
            <p:nvPr/>
          </p:nvSpPr>
          <p:spPr>
            <a:xfrm>
              <a:off x="78375" y="658526"/>
              <a:ext cx="1568425" cy="609375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数据处理</a:t>
              </a:r>
            </a:p>
          </p:txBody>
        </p:sp>
      </p:grpSp>
      <p:grpSp>
        <p:nvGrpSpPr>
          <p:cNvPr id="165" name="Google Shape;165;p3"/>
          <p:cNvGrpSpPr/>
          <p:nvPr/>
        </p:nvGrpSpPr>
        <p:grpSpPr>
          <a:xfrm>
            <a:off x="4372351" y="4582005"/>
            <a:ext cx="1075273" cy="1218635"/>
            <a:chOff x="71068" y="22224"/>
            <a:chExt cx="1220688" cy="1354388"/>
          </a:xfrm>
        </p:grpSpPr>
        <p:pic>
          <p:nvPicPr>
            <p:cNvPr id="166" name="Google Shape;166;p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123825" y="22224"/>
              <a:ext cx="1042670" cy="10426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7" name="Google Shape;167;p3"/>
            <p:cNvSpPr/>
            <p:nvPr/>
          </p:nvSpPr>
          <p:spPr>
            <a:xfrm>
              <a:off x="71068" y="536697"/>
              <a:ext cx="1220688" cy="839915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阐释</a:t>
              </a:r>
            </a:p>
          </p:txBody>
        </p:sp>
      </p:grpSp>
      <p:grpSp>
        <p:nvGrpSpPr>
          <p:cNvPr id="168" name="Google Shape;168;p3"/>
          <p:cNvGrpSpPr/>
          <p:nvPr/>
        </p:nvGrpSpPr>
        <p:grpSpPr>
          <a:xfrm>
            <a:off x="3495214" y="2943100"/>
            <a:ext cx="962180" cy="1042446"/>
            <a:chOff x="10864" y="0"/>
            <a:chExt cx="1128895" cy="1286119"/>
          </a:xfrm>
        </p:grpSpPr>
        <p:pic>
          <p:nvPicPr>
            <p:cNvPr id="169" name="Google Shape;169;p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7150" y="0"/>
              <a:ext cx="1036320" cy="10363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0" name="Google Shape;170;p3"/>
            <p:cNvSpPr/>
            <p:nvPr/>
          </p:nvSpPr>
          <p:spPr>
            <a:xfrm>
              <a:off x="10864" y="638095"/>
              <a:ext cx="1128895" cy="64802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行动计划</a:t>
              </a:r>
            </a:p>
          </p:txBody>
        </p:sp>
      </p:grpSp>
      <p:grpSp>
        <p:nvGrpSpPr>
          <p:cNvPr id="171" name="Google Shape;171;p3"/>
          <p:cNvGrpSpPr/>
          <p:nvPr/>
        </p:nvGrpSpPr>
        <p:grpSpPr>
          <a:xfrm>
            <a:off x="3436642" y="1224775"/>
            <a:ext cx="1079319" cy="1099196"/>
            <a:chOff x="196703" y="0"/>
            <a:chExt cx="1200091" cy="1270635"/>
          </a:xfrm>
        </p:grpSpPr>
        <p:pic>
          <p:nvPicPr>
            <p:cNvPr id="172" name="Google Shape;172;p3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276225" y="0"/>
              <a:ext cx="1042670" cy="10426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3" name="Google Shape;173;p3"/>
            <p:cNvSpPr/>
            <p:nvPr/>
          </p:nvSpPr>
          <p:spPr>
            <a:xfrm>
              <a:off x="196703" y="809625"/>
              <a:ext cx="1200091" cy="46101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回顾与反思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8" name="Google Shape;178;p4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79" name="Google Shape;179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0" name="Google Shape;180;p4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2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开展</a:t>
              </a: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探究过程的</a:t>
              </a: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经验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81" name="Google Shape;181;p4"/>
          <p:cNvSpPr txBox="1"/>
          <p:nvPr/>
        </p:nvSpPr>
        <p:spPr>
          <a:xfrm>
            <a:off x="4223792" y="1268760"/>
            <a:ext cx="7128791" cy="1368153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zh-C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项目实际开展情况：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4"/>
          <p:cNvSpPr txBox="1"/>
          <p:nvPr/>
        </p:nvSpPr>
        <p:spPr>
          <a:xfrm>
            <a:off x="4223792" y="2744923"/>
            <a:ext cx="7128791" cy="1368153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zh-C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取得的积极成效：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4"/>
          <p:cNvSpPr txBox="1"/>
          <p:nvPr/>
        </p:nvSpPr>
        <p:spPr>
          <a:xfrm>
            <a:off x="4223792" y="4221086"/>
            <a:ext cx="7128791" cy="1368153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zh-C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面临的挑战：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5"/>
          <p:cNvSpPr txBox="1"/>
          <p:nvPr>
            <p:ph idx="1" type="body"/>
          </p:nvPr>
        </p:nvSpPr>
        <p:spPr>
          <a:xfrm>
            <a:off x="4223792" y="857349"/>
            <a:ext cx="7128792" cy="5143302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zh-CN"/>
              <a:t>●	目标实现情况如何？有哪些已经达成/未达成？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zh-CN"/>
              <a:t>●	达成目标的过程是怎样的？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zh-CN"/>
              <a:t>●	您认为引发变化的关键机制是什么？</a:t>
            </a:r>
            <a:endParaRPr i="1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i="1"/>
          </a:p>
        </p:txBody>
      </p:sp>
      <p:grpSp>
        <p:nvGrpSpPr>
          <p:cNvPr id="190" name="Google Shape;190;p5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191" name="Google Shape;191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2" name="Google Shape;192;p5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2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探究</a:t>
              </a: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结果 / 发现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6"/>
          <p:cNvSpPr txBox="1"/>
          <p:nvPr>
            <p:ph idx="1" type="body"/>
          </p:nvPr>
        </p:nvSpPr>
        <p:spPr>
          <a:xfrm>
            <a:off x="4223792" y="908720"/>
            <a:ext cx="7128792" cy="5040560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i="1" lang="zh-CN"/>
              <a:t>请简要描述您所设计的教学/</a:t>
            </a:r>
            <a:r>
              <a:rPr i="1" lang="zh-CN"/>
              <a:t>学习</a:t>
            </a:r>
            <a:r>
              <a:rPr i="1" lang="zh-CN"/>
              <a:t>资源</a:t>
            </a:r>
            <a:endParaRPr i="1"/>
          </a:p>
        </p:txBody>
      </p:sp>
      <p:grpSp>
        <p:nvGrpSpPr>
          <p:cNvPr id="199" name="Google Shape;199;p6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200" name="Google Shape;200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1" name="Google Shape;201;p6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2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对话式教学/学习资源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7"/>
          <p:cNvSpPr txBox="1"/>
          <p:nvPr>
            <p:ph idx="1" type="body"/>
          </p:nvPr>
        </p:nvSpPr>
        <p:spPr>
          <a:xfrm>
            <a:off x="4223792" y="548680"/>
            <a:ext cx="7128792" cy="5760639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A5A5A5"/>
              </a:buClr>
              <a:buSzPts val="3200"/>
              <a:buNone/>
            </a:pPr>
            <a:r>
              <a:rPr i="1" lang="zh-CN">
                <a:solidFill>
                  <a:srgbClr val="A5A5A5"/>
                </a:solidFill>
              </a:rPr>
              <a:t>（请选择以下任意一项或最多两项作为您的反思重点）</a:t>
            </a:r>
            <a:endParaRPr i="1">
              <a:solidFill>
                <a:srgbClr val="A5A5A5"/>
              </a:solidFill>
            </a:endParaRPr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zh-CN"/>
              <a:t>我的收获：</a:t>
            </a:r>
            <a:endParaRPr i="1"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zh-CN"/>
              <a:t>最大的启发：</a:t>
            </a:r>
            <a:endParaRPr i="1"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zh-CN"/>
              <a:t>本次</a:t>
            </a:r>
            <a:r>
              <a:rPr i="1" lang="zh-CN"/>
              <a:t>项目带来的最大影响：</a:t>
            </a:r>
            <a:endParaRPr i="1"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zh-CN"/>
              <a:t>最令人失望的地方：</a:t>
            </a:r>
            <a:endParaRPr i="1"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zh-CN"/>
              <a:t>最令人惊喜的地方：</a:t>
            </a:r>
            <a:endParaRPr i="1"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zh-CN"/>
              <a:t>推进项目过程中获得的最大支持 / 成功的关键条件：</a:t>
            </a:r>
            <a:endParaRPr i="1"/>
          </a:p>
          <a:p>
            <a:pPr indent="0" lvl="1" marL="4000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i="1" lang="zh-CN"/>
              <a:t>如果重来一次，我会做出哪些不同的选择</a:t>
            </a:r>
            <a:endParaRPr i="1"/>
          </a:p>
          <a:p>
            <a:pPr indent="-2286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zh-CN" sz="1000">
                <a:latin typeface="Arial"/>
                <a:ea typeface="Arial"/>
                <a:cs typeface="Arial"/>
                <a:sym typeface="Arial"/>
              </a:rPr>
              <a:t>●</a:t>
            </a:r>
            <a:r>
              <a:rPr lang="zh-CN" sz="700">
                <a:latin typeface="Times New Roman"/>
                <a:ea typeface="Times New Roman"/>
                <a:cs typeface="Times New Roman"/>
                <a:sym typeface="Times New Roman"/>
              </a:rPr>
              <a:t>        </a:t>
            </a:r>
            <a:r>
              <a:rPr lang="zh-CN" sz="1100">
                <a:latin typeface="Arial"/>
                <a:ea typeface="Arial"/>
                <a:cs typeface="Arial"/>
                <a:sym typeface="Arial"/>
              </a:rPr>
              <a:t>如果同事也想尝试，我的建议是……</a:t>
            </a:r>
            <a:endParaRPr sz="1100">
              <a:latin typeface="Arial"/>
              <a:ea typeface="Arial"/>
              <a:cs typeface="Arial"/>
              <a:sym typeface="Arial"/>
            </a:endParaRPr>
          </a:p>
          <a:p>
            <a:pPr indent="0" lvl="1" marL="40005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 i="1"/>
          </a:p>
        </p:txBody>
      </p:sp>
      <p:grpSp>
        <p:nvGrpSpPr>
          <p:cNvPr id="208" name="Google Shape;208;p7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209" name="Google Shape;209;p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0" name="Google Shape;210;p7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2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反思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" name="Google Shape;215;p8"/>
          <p:cNvGrpSpPr/>
          <p:nvPr/>
        </p:nvGrpSpPr>
        <p:grpSpPr>
          <a:xfrm>
            <a:off x="0" y="0"/>
            <a:ext cx="3647728" cy="6858000"/>
            <a:chOff x="0" y="0"/>
            <a:chExt cx="4223792" cy="6858000"/>
          </a:xfrm>
        </p:grpSpPr>
        <p:pic>
          <p:nvPicPr>
            <p:cNvPr descr="A logo of a tree with hands&#10;&#10;Description automatically generated" id="216" name="Google Shape;216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7" name="Google Shape;217;p8"/>
            <p:cNvSpPr/>
            <p:nvPr/>
          </p:nvSpPr>
          <p:spPr>
            <a:xfrm>
              <a:off x="0" y="0"/>
              <a:ext cx="4223792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2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下一步计划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8" name="Google Shape;218;p8"/>
          <p:cNvSpPr txBox="1"/>
          <p:nvPr/>
        </p:nvSpPr>
        <p:spPr>
          <a:xfrm>
            <a:off x="4222402" y="3717032"/>
            <a:ext cx="7128791" cy="2096764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zh-C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我将如何持续推进这一实践：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8"/>
          <p:cNvSpPr txBox="1"/>
          <p:nvPr/>
        </p:nvSpPr>
        <p:spPr>
          <a:xfrm>
            <a:off x="4223793" y="1268761"/>
            <a:ext cx="7128790" cy="2096764"/>
          </a:xfrm>
          <a:prstGeom prst="rect">
            <a:avLst/>
          </a:prstGeom>
          <a:solidFill>
            <a:srgbClr val="447799">
              <a:alpha val="9803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zh-CN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我接下来的具体计划：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" name="Google Shape;225;p9"/>
          <p:cNvGrpSpPr/>
          <p:nvPr/>
        </p:nvGrpSpPr>
        <p:grpSpPr>
          <a:xfrm>
            <a:off x="-1" y="0"/>
            <a:ext cx="4215593" cy="6858000"/>
            <a:chOff x="-1" y="0"/>
            <a:chExt cx="4881336" cy="6858000"/>
          </a:xfrm>
        </p:grpSpPr>
        <p:pic>
          <p:nvPicPr>
            <p:cNvPr descr="A logo of a tree with hands&#10;&#10;Description automatically generated" id="226" name="Google Shape;226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15963" y="304040"/>
              <a:ext cx="1104598" cy="109919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7" name="Google Shape;227;p9"/>
            <p:cNvSpPr/>
            <p:nvPr/>
          </p:nvSpPr>
          <p:spPr>
            <a:xfrm>
              <a:off x="-1" y="0"/>
              <a:ext cx="4881336" cy="6858000"/>
            </a:xfrm>
            <a:prstGeom prst="flowChartDelay">
              <a:avLst/>
            </a:prstGeom>
            <a:noFill/>
            <a:ln cap="flat" cmpd="sng" w="76200">
              <a:solidFill>
                <a:srgbClr val="447799">
                  <a:alpha val="29803"/>
                </a:srgbClr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CN" sz="4400">
                  <a:solidFill>
                    <a:srgbClr val="447799"/>
                  </a:solidFill>
                  <a:latin typeface="Calibri"/>
                  <a:ea typeface="Calibri"/>
                  <a:cs typeface="Calibri"/>
                  <a:sym typeface="Calibri"/>
                </a:rPr>
                <a:t>反思探究循环</a:t>
              </a:r>
              <a:endParaRPr sz="4400">
                <a:solidFill>
                  <a:srgbClr val="44779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8" name="Google Shape;228;p9"/>
          <p:cNvSpPr/>
          <p:nvPr/>
        </p:nvSpPr>
        <p:spPr>
          <a:xfrm>
            <a:off x="6834669" y="2364363"/>
            <a:ext cx="1822863" cy="1975764"/>
          </a:xfrm>
          <a:prstGeom prst="arc">
            <a:avLst>
              <a:gd fmla="val 15399189" name="adj1"/>
              <a:gd fmla="val 14527644" name="adj2"/>
            </a:avLst>
          </a:prstGeom>
          <a:noFill/>
          <a:ln cap="flat" cmpd="sng" w="19050">
            <a:solidFill>
              <a:srgbClr val="AEAEAE"/>
            </a:solidFill>
            <a:prstDash val="solid"/>
            <a:miter lim="800000"/>
            <a:headEnd len="sm" w="sm" type="none"/>
            <a:tailEnd len="med" w="med" type="triangl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29" name="Google Shape;229;p9"/>
          <p:cNvGrpSpPr/>
          <p:nvPr/>
        </p:nvGrpSpPr>
        <p:grpSpPr>
          <a:xfrm>
            <a:off x="7155888" y="744144"/>
            <a:ext cx="1388386" cy="1379218"/>
            <a:chOff x="195946" y="0"/>
            <a:chExt cx="1095375" cy="1126556"/>
          </a:xfrm>
        </p:grpSpPr>
        <p:pic>
          <p:nvPicPr>
            <p:cNvPr id="230" name="Google Shape;230;p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72955" y="0"/>
              <a:ext cx="941695" cy="9416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1" name="Google Shape;231;p9"/>
            <p:cNvSpPr/>
            <p:nvPr/>
          </p:nvSpPr>
          <p:spPr>
            <a:xfrm>
              <a:off x="195946" y="723331"/>
              <a:ext cx="1095375" cy="403225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兴趣与目标</a:t>
              </a:r>
            </a:p>
          </p:txBody>
        </p:sp>
      </p:grpSp>
      <p:grpSp>
        <p:nvGrpSpPr>
          <p:cNvPr id="232" name="Google Shape;232;p9"/>
          <p:cNvGrpSpPr/>
          <p:nvPr/>
        </p:nvGrpSpPr>
        <p:grpSpPr>
          <a:xfrm>
            <a:off x="8992802" y="1418860"/>
            <a:ext cx="1567694" cy="1412407"/>
            <a:chOff x="159913" y="0"/>
            <a:chExt cx="1305283" cy="1103804"/>
          </a:xfrm>
        </p:grpSpPr>
        <p:sp>
          <p:nvSpPr>
            <p:cNvPr id="233" name="Google Shape;233;p9"/>
            <p:cNvSpPr/>
            <p:nvPr/>
          </p:nvSpPr>
          <p:spPr>
            <a:xfrm>
              <a:off x="159913" y="485818"/>
              <a:ext cx="1305283" cy="617986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焦点与探究问题</a:t>
              </a:r>
            </a:p>
          </p:txBody>
        </p:sp>
        <p:pic>
          <p:nvPicPr>
            <p:cNvPr id="234" name="Google Shape;234;p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68490" y="0"/>
              <a:ext cx="914400" cy="900752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35" name="Google Shape;235;p9"/>
          <p:cNvGrpSpPr/>
          <p:nvPr/>
        </p:nvGrpSpPr>
        <p:grpSpPr>
          <a:xfrm>
            <a:off x="9071121" y="3013153"/>
            <a:ext cx="1712876" cy="1389820"/>
            <a:chOff x="5179" y="0"/>
            <a:chExt cx="1574694" cy="1232535"/>
          </a:xfrm>
        </p:grpSpPr>
        <p:pic>
          <p:nvPicPr>
            <p:cNvPr id="236" name="Google Shape;236;p9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276225" y="0"/>
              <a:ext cx="1027430" cy="102743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37" name="Google Shape;237;p9"/>
            <p:cNvSpPr/>
            <p:nvPr/>
          </p:nvSpPr>
          <p:spPr>
            <a:xfrm>
              <a:off x="5179" y="771525"/>
              <a:ext cx="1574694" cy="46101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探究计划与方法</a:t>
              </a:r>
            </a:p>
          </p:txBody>
        </p:sp>
      </p:grpSp>
      <p:grpSp>
        <p:nvGrpSpPr>
          <p:cNvPr id="238" name="Google Shape;238;p9"/>
          <p:cNvGrpSpPr/>
          <p:nvPr/>
        </p:nvGrpSpPr>
        <p:grpSpPr>
          <a:xfrm>
            <a:off x="8114774" y="4539484"/>
            <a:ext cx="1712875" cy="1368152"/>
            <a:chOff x="78375" y="0"/>
            <a:chExt cx="1568425" cy="1267901"/>
          </a:xfrm>
        </p:grpSpPr>
        <p:pic>
          <p:nvPicPr>
            <p:cNvPr id="239" name="Google Shape;239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295275" y="0"/>
              <a:ext cx="1027430" cy="102743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0" name="Google Shape;240;p9"/>
            <p:cNvSpPr/>
            <p:nvPr/>
          </p:nvSpPr>
          <p:spPr>
            <a:xfrm>
              <a:off x="78375" y="658526"/>
              <a:ext cx="1568425" cy="609375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数据处理</a:t>
              </a:r>
            </a:p>
          </p:txBody>
        </p:sp>
      </p:grpSp>
      <p:grpSp>
        <p:nvGrpSpPr>
          <p:cNvPr id="241" name="Google Shape;241;p9"/>
          <p:cNvGrpSpPr/>
          <p:nvPr/>
        </p:nvGrpSpPr>
        <p:grpSpPr>
          <a:xfrm>
            <a:off x="6168008" y="4498239"/>
            <a:ext cx="1455545" cy="1512168"/>
            <a:chOff x="71068" y="22224"/>
            <a:chExt cx="1220688" cy="1354388"/>
          </a:xfrm>
        </p:grpSpPr>
        <p:pic>
          <p:nvPicPr>
            <p:cNvPr id="242" name="Google Shape;242;p9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123825" y="22224"/>
              <a:ext cx="1042670" cy="10426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3" name="Google Shape;243;p9"/>
            <p:cNvSpPr/>
            <p:nvPr/>
          </p:nvSpPr>
          <p:spPr>
            <a:xfrm>
              <a:off x="71068" y="536697"/>
              <a:ext cx="1220688" cy="839915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阐释</a:t>
              </a:r>
            </a:p>
          </p:txBody>
        </p:sp>
      </p:grpSp>
      <p:grpSp>
        <p:nvGrpSpPr>
          <p:cNvPr id="244" name="Google Shape;244;p9"/>
          <p:cNvGrpSpPr/>
          <p:nvPr/>
        </p:nvGrpSpPr>
        <p:grpSpPr>
          <a:xfrm>
            <a:off x="5093051" y="3099395"/>
            <a:ext cx="1354673" cy="1535456"/>
            <a:chOff x="10864" y="0"/>
            <a:chExt cx="1128895" cy="1286119"/>
          </a:xfrm>
        </p:grpSpPr>
        <p:pic>
          <p:nvPicPr>
            <p:cNvPr id="245" name="Google Shape;245;p9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57150" y="0"/>
              <a:ext cx="1036320" cy="10363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6" name="Google Shape;246;p9"/>
            <p:cNvSpPr/>
            <p:nvPr/>
          </p:nvSpPr>
          <p:spPr>
            <a:xfrm>
              <a:off x="10864" y="638095"/>
              <a:ext cx="1128895" cy="648024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行动计划</a:t>
              </a:r>
            </a:p>
          </p:txBody>
        </p:sp>
      </p:grpSp>
      <p:grpSp>
        <p:nvGrpSpPr>
          <p:cNvPr id="247" name="Google Shape;247;p9"/>
          <p:cNvGrpSpPr/>
          <p:nvPr/>
        </p:nvGrpSpPr>
        <p:grpSpPr>
          <a:xfrm>
            <a:off x="5360272" y="1342314"/>
            <a:ext cx="1355170" cy="1390822"/>
            <a:chOff x="196703" y="0"/>
            <a:chExt cx="1200091" cy="1270635"/>
          </a:xfrm>
        </p:grpSpPr>
        <p:pic>
          <p:nvPicPr>
            <p:cNvPr id="248" name="Google Shape;248;p9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276225" y="0"/>
              <a:ext cx="1042670" cy="10426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49" name="Google Shape;249;p9"/>
            <p:cNvSpPr/>
            <p:nvPr/>
          </p:nvSpPr>
          <p:spPr>
            <a:xfrm>
              <a:off x="196703" y="809625"/>
              <a:ext cx="1200091" cy="461010"/>
            </a:xfrm>
            <a:prstGeom prst="rect">
              <a:avLst/>
            </a:prstGeom>
          </p:spPr>
          <p:txBody>
            <a:bodyPr>
              <a:prstTxWarp prst="textPlain"/>
            </a:bodyPr>
            <a:lstStyle/>
            <a:p>
              <a:pPr lvl="0" algn="l"/>
              <a:r>
                <a:rPr b="1" i="0">
                  <a:ln>
                    <a:noFill/>
                  </a:ln>
                  <a:solidFill>
                    <a:schemeClr val="dk1"/>
                  </a:solidFill>
                  <a:latin typeface="Times New Roman"/>
                </a:rPr>
                <a:t>回顾与反思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2019-06-14T16:23:36Z</dcterms:created>
  <dc:creator>Riikka Hofmann</dc:creator>
</cp:coreProperties>
</file>