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6" r:id="rId2"/>
  </p:sldMasterIdLst>
  <p:notesMasterIdLst>
    <p:notesMasterId r:id="rId62"/>
  </p:notesMasterIdLst>
  <p:sldIdLst>
    <p:sldId id="256" r:id="rId3"/>
    <p:sldId id="312" r:id="rId4"/>
    <p:sldId id="258" r:id="rId5"/>
    <p:sldId id="259" r:id="rId6"/>
    <p:sldId id="260" r:id="rId7"/>
    <p:sldId id="317" r:id="rId8"/>
    <p:sldId id="313" r:id="rId9"/>
    <p:sldId id="261" r:id="rId10"/>
    <p:sldId id="262" r:id="rId11"/>
    <p:sldId id="314" r:id="rId12"/>
    <p:sldId id="264" r:id="rId13"/>
    <p:sldId id="265" r:id="rId14"/>
    <p:sldId id="266" r:id="rId15"/>
    <p:sldId id="274" r:id="rId16"/>
    <p:sldId id="267" r:id="rId17"/>
    <p:sldId id="268" r:id="rId18"/>
    <p:sldId id="269" r:id="rId19"/>
    <p:sldId id="270" r:id="rId20"/>
    <p:sldId id="271" r:id="rId21"/>
    <p:sldId id="272" r:id="rId22"/>
    <p:sldId id="273" r:id="rId23"/>
    <p:sldId id="275" r:id="rId24"/>
    <p:sldId id="276" r:id="rId25"/>
    <p:sldId id="277" r:id="rId26"/>
    <p:sldId id="278" r:id="rId27"/>
    <p:sldId id="279" r:id="rId28"/>
    <p:sldId id="280" r:id="rId29"/>
    <p:sldId id="318"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Lst>
  <p:sldSz cx="10693400" cy="7562850"/>
  <p:notesSz cx="10693400" cy="756285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AB5"/>
    <a:srgbClr val="2791A6"/>
    <a:srgbClr val="D9F1F6"/>
    <a:srgbClr val="F2DBDB"/>
    <a:srgbClr val="2E6A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703" autoAdjust="0"/>
    <p:restoredTop sz="94692"/>
  </p:normalViewPr>
  <p:slideViewPr>
    <p:cSldViewPr>
      <p:cViewPr varScale="1">
        <p:scale>
          <a:sx n="86" d="100"/>
          <a:sy n="86" d="100"/>
        </p:scale>
        <p:origin x="240" y="52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043006-226A-864A-8B6A-29D39D41FA64}" type="doc">
      <dgm:prSet loTypeId="urn:microsoft.com/office/officeart/2005/8/layout/lProcess3" loCatId="list" qsTypeId="urn:microsoft.com/office/officeart/2005/8/quickstyle/simple1" qsCatId="simple" csTypeId="urn:microsoft.com/office/officeart/2005/8/colors/accent1_2" csCatId="accent1" phldr="1"/>
      <dgm:spPr/>
      <dgm:t>
        <a:bodyPr/>
        <a:lstStyle/>
        <a:p>
          <a:endParaRPr lang="en-US"/>
        </a:p>
      </dgm:t>
    </dgm:pt>
    <dgm:pt modelId="{4ADB8173-0F48-054B-8479-7EF2D6EA105D}">
      <dgm:prSet phldrT="[Text]" custT="1"/>
      <dgm:spPr>
        <a:solidFill>
          <a:srgbClr val="1A616F"/>
        </a:solidFill>
      </dgm:spPr>
      <dgm:t>
        <a:bodyPr/>
        <a:lstStyle/>
        <a:p>
          <a:pPr rtl="1">
            <a:spcAft>
              <a:spcPts val="520"/>
            </a:spcAft>
          </a:pPr>
          <a:r>
            <a:rPr lang="ar-SA" sz="1800" kern="1200" dirty="0">
              <a:latin typeface="Sakkal Majalla" panose="02000000000000000000" pitchFamily="2" charset="-78"/>
              <a:cs typeface="Sakkal Majalla" panose="02000000000000000000" pitchFamily="2" charset="-78"/>
            </a:rPr>
            <a:t>الأداة 1</a:t>
          </a:r>
        </a:p>
        <a:p>
          <a:pPr rtl="1">
            <a:spcAft>
              <a:spcPct val="35000"/>
            </a:spcAft>
          </a:pPr>
          <a:r>
            <a:rPr lang="ar-SA" sz="1600" b="1" kern="1200" dirty="0">
              <a:solidFill>
                <a:prstClr val="white"/>
              </a:solidFill>
              <a:latin typeface="Sakkal Majalla" panose="02000000000000000000" pitchFamily="2" charset="-78"/>
              <a:ea typeface="+mn-ea"/>
              <a:cs typeface="Sakkal Majalla" panose="02000000000000000000" pitchFamily="2" charset="-78"/>
            </a:rPr>
            <a:t> شبكة المراجعة الذاتية</a:t>
          </a:r>
        </a:p>
      </dgm:t>
    </dgm:pt>
    <dgm:pt modelId="{31DF7043-DE13-3F4E-A7D5-80D4DB0B24D4}" type="parTrans" cxnId="{8105C251-FC90-584D-9204-7D1534AAAA1D}">
      <dgm:prSet/>
      <dgm:spPr/>
      <dgm:t>
        <a:bodyPr/>
        <a:lstStyle/>
        <a:p>
          <a:endParaRPr lang="en-US"/>
        </a:p>
      </dgm:t>
    </dgm:pt>
    <dgm:pt modelId="{76A8657A-24D6-F54C-B518-5F16A255F39A}" type="sibTrans" cxnId="{8105C251-FC90-584D-9204-7D1534AAAA1D}">
      <dgm:prSet/>
      <dgm:spPr/>
      <dgm:t>
        <a:bodyPr/>
        <a:lstStyle/>
        <a:p>
          <a:endParaRPr lang="en-US"/>
        </a:p>
      </dgm:t>
    </dgm:pt>
    <dgm:pt modelId="{29BE7ECE-6EDA-C047-A25E-E821B263087B}">
      <dgm:prSet phldrT="[Text]" custT="1"/>
      <dgm:spPr>
        <a:solidFill>
          <a:srgbClr val="2791A6">
            <a:alpha val="74902"/>
          </a:srgbClr>
        </a:solidFill>
      </dgm:spPr>
      <dgm:t>
        <a:bodyPr/>
        <a:lstStyle/>
        <a:p>
          <a:pPr rtl="1"/>
          <a:r>
            <a:rPr lang="ar-SA" sz="1100" dirty="0">
              <a:latin typeface="Sakkal Majalla" panose="02000000000000000000" pitchFamily="2" charset="-78"/>
              <a:cs typeface="Sakkal Majalla" panose="02000000000000000000" pitchFamily="2" charset="-78"/>
            </a:rPr>
            <a:t>ابدأ رحلتك مع </a:t>
          </a:r>
          <a:r>
            <a:rPr lang="en-US" sz="1100" dirty="0">
              <a:latin typeface="Sakkal Majalla" panose="02000000000000000000" pitchFamily="2" charset="-78"/>
              <a:cs typeface="Sakkal Majalla" panose="02000000000000000000" pitchFamily="2" charset="-78"/>
            </a:rPr>
            <a:t>T-SEDA</a:t>
          </a:r>
          <a:r>
            <a:rPr lang="ar-SA" sz="1100" dirty="0">
              <a:latin typeface="Sakkal Majalla" panose="02000000000000000000" pitchFamily="2" charset="-78"/>
              <a:cs typeface="Sakkal Majalla" panose="02000000000000000000" pitchFamily="2" charset="-78"/>
            </a:rPr>
            <a:t> بالتفكير في ممارساتك الحالية بشكل منهجي</a:t>
          </a:r>
        </a:p>
      </dgm:t>
    </dgm:pt>
    <dgm:pt modelId="{F1903EB3-1544-8940-A4AE-5D1AB91B39C0}" type="parTrans" cxnId="{51CA83FA-C4D1-AA4F-AA45-25E38BA161D4}">
      <dgm:prSet/>
      <dgm:spPr/>
      <dgm:t>
        <a:bodyPr/>
        <a:lstStyle/>
        <a:p>
          <a:endParaRPr lang="en-US"/>
        </a:p>
      </dgm:t>
    </dgm:pt>
    <dgm:pt modelId="{B242C24E-813D-1043-A9BC-E331F9F073E2}" type="sibTrans" cxnId="{51CA83FA-C4D1-AA4F-AA45-25E38BA161D4}">
      <dgm:prSet/>
      <dgm:spPr/>
      <dgm:t>
        <a:bodyPr/>
        <a:lstStyle/>
        <a:p>
          <a:endParaRPr lang="en-US"/>
        </a:p>
      </dgm:t>
    </dgm:pt>
    <dgm:pt modelId="{EA589996-CF33-A748-B021-F01522DF4C51}">
      <dgm:prSet phldrT="[Text]" custT="1"/>
      <dgm:spPr>
        <a:solidFill>
          <a:srgbClr val="1A616F"/>
        </a:solidFill>
      </dgm:spPr>
      <dgm:t>
        <a:bodyPr/>
        <a:lstStyle/>
        <a:p>
          <a:pPr rtl="1">
            <a:spcAft>
              <a:spcPts val="520"/>
            </a:spcAft>
          </a:pPr>
          <a:r>
            <a:rPr lang="ar-SA" sz="1600" dirty="0">
              <a:latin typeface="Sakkal Majalla" panose="02000000000000000000" pitchFamily="2" charset="-78"/>
              <a:cs typeface="Sakkal Majalla" panose="02000000000000000000" pitchFamily="2" charset="-78"/>
            </a:rPr>
            <a:t>الأداة 2</a:t>
          </a:r>
        </a:p>
        <a:p>
          <a:pPr rtl="1">
            <a:spcAft>
              <a:spcPct val="35000"/>
            </a:spcAft>
          </a:pPr>
          <a:r>
            <a:rPr lang="ar-SA" sz="1600" b="1" dirty="0">
              <a:latin typeface="Sakkal Majalla" panose="02000000000000000000" pitchFamily="2" charset="-78"/>
              <a:cs typeface="Sakkal Majalla" panose="02000000000000000000" pitchFamily="2" charset="-78"/>
            </a:rPr>
            <a:t>الدورة التأملية لاستعلام الفصل الدراسي</a:t>
          </a:r>
        </a:p>
      </dgm:t>
    </dgm:pt>
    <dgm:pt modelId="{DB7B37E8-5F77-034D-82E5-DDCC9753761B}" type="parTrans" cxnId="{09E5BE08-47D0-2A41-BF79-9FF60D84592D}">
      <dgm:prSet/>
      <dgm:spPr/>
      <dgm:t>
        <a:bodyPr/>
        <a:lstStyle/>
        <a:p>
          <a:endParaRPr lang="en-US"/>
        </a:p>
      </dgm:t>
    </dgm:pt>
    <dgm:pt modelId="{44B450D7-5869-D343-8DF3-844C02DC606B}" type="sibTrans" cxnId="{09E5BE08-47D0-2A41-BF79-9FF60D84592D}">
      <dgm:prSet/>
      <dgm:spPr/>
      <dgm:t>
        <a:bodyPr/>
        <a:lstStyle/>
        <a:p>
          <a:endParaRPr lang="en-US"/>
        </a:p>
      </dgm:t>
    </dgm:pt>
    <dgm:pt modelId="{B86BF6F3-F03F-3842-AAE2-04FBFBBDD015}">
      <dgm:prSet phldrT="[Text]" custT="1"/>
      <dgm:spPr>
        <a:solidFill>
          <a:srgbClr val="2791A6">
            <a:alpha val="74902"/>
          </a:srgbClr>
        </a:solidFill>
      </dgm:spPr>
      <dgm:t>
        <a:bodyPr/>
        <a:lstStyle/>
        <a:p>
          <a:pPr rtl="1"/>
          <a:r>
            <a:rPr lang="ar-SA" sz="1050" dirty="0">
              <a:latin typeface="Sakkal Majalla" panose="02000000000000000000" pitchFamily="2" charset="-78"/>
              <a:cs typeface="Sakkal Majalla" panose="02000000000000000000" pitchFamily="2" charset="-78"/>
            </a:rPr>
            <a:t>استخدم دورة تأملية مفصلة خطوة بخطوة لتغيير ممارساتك والاحتفاظ بسجل يوضح كيفية حدوث ذلك</a:t>
          </a:r>
        </a:p>
      </dgm:t>
    </dgm:pt>
    <dgm:pt modelId="{EBD43C22-C30A-B643-9B66-0C5310F0E57E}" type="parTrans" cxnId="{4F2823B8-3F1C-7541-857E-B53515070B48}">
      <dgm:prSet/>
      <dgm:spPr/>
      <dgm:t>
        <a:bodyPr/>
        <a:lstStyle/>
        <a:p>
          <a:endParaRPr lang="en-US"/>
        </a:p>
      </dgm:t>
    </dgm:pt>
    <dgm:pt modelId="{1BA039BC-76A5-7441-BD21-B6A7F18D9A48}" type="sibTrans" cxnId="{4F2823B8-3F1C-7541-857E-B53515070B48}">
      <dgm:prSet/>
      <dgm:spPr/>
      <dgm:t>
        <a:bodyPr/>
        <a:lstStyle/>
        <a:p>
          <a:endParaRPr lang="en-US"/>
        </a:p>
      </dgm:t>
    </dgm:pt>
    <dgm:pt modelId="{59C8E7F8-5340-AD4C-A99D-D7BCC824A7F0}">
      <dgm:prSet phldrT="[Text]" custT="1"/>
      <dgm:spPr>
        <a:solidFill>
          <a:srgbClr val="1A616F"/>
        </a:solidFill>
      </dgm:spPr>
      <dgm:t>
        <a:bodyPr/>
        <a:lstStyle/>
        <a:p>
          <a:pPr rtl="1">
            <a:spcAft>
              <a:spcPts val="520"/>
            </a:spcAft>
          </a:pPr>
          <a:r>
            <a:rPr lang="ar-SA" sz="1600" kern="1200" dirty="0">
              <a:latin typeface="Sakkal Majalla" panose="02000000000000000000" pitchFamily="2" charset="-78"/>
              <a:cs typeface="Sakkal Majalla" panose="02000000000000000000" pitchFamily="2" charset="-78"/>
            </a:rPr>
            <a:t>الأداة 3</a:t>
          </a:r>
        </a:p>
        <a:p>
          <a:pPr rtl="1">
            <a:spcAft>
              <a:spcPct val="35000"/>
            </a:spcAft>
          </a:pPr>
          <a:r>
            <a:rPr lang="ar-SA" sz="1600" b="1" kern="1200" dirty="0">
              <a:solidFill>
                <a:prstClr val="white"/>
              </a:solidFill>
              <a:latin typeface="Sakkal Majalla" panose="02000000000000000000" pitchFamily="2" charset="-78"/>
              <a:ea typeface="+mn-ea"/>
              <a:cs typeface="Sakkal Majalla" panose="02000000000000000000" pitchFamily="2" charset="-78"/>
            </a:rPr>
            <a:t> مخطط الترميز لتحديد سمات الحوار الرئيسية</a:t>
          </a:r>
        </a:p>
      </dgm:t>
    </dgm:pt>
    <dgm:pt modelId="{27F7808C-72EF-AC49-818E-9C78A727C722}" type="parTrans" cxnId="{BFB92CF6-6153-EE44-9C05-DAF3A90441DF}">
      <dgm:prSet/>
      <dgm:spPr/>
      <dgm:t>
        <a:bodyPr/>
        <a:lstStyle/>
        <a:p>
          <a:endParaRPr lang="en-US"/>
        </a:p>
      </dgm:t>
    </dgm:pt>
    <dgm:pt modelId="{441CB2FD-B620-6349-ADCA-AD4CDED8849C}" type="sibTrans" cxnId="{BFB92CF6-6153-EE44-9C05-DAF3A90441DF}">
      <dgm:prSet/>
      <dgm:spPr/>
      <dgm:t>
        <a:bodyPr/>
        <a:lstStyle/>
        <a:p>
          <a:endParaRPr lang="en-US"/>
        </a:p>
      </dgm:t>
    </dgm:pt>
    <dgm:pt modelId="{A3D2D567-EE31-014E-A447-AFCE39E61569}">
      <dgm:prSet phldrT="[Text]" custT="1"/>
      <dgm:spPr>
        <a:solidFill>
          <a:srgbClr val="2791A6">
            <a:alpha val="74902"/>
          </a:srgbClr>
        </a:solidFill>
      </dgm:spPr>
      <dgm:t>
        <a:bodyPr/>
        <a:lstStyle/>
        <a:p>
          <a:pPr rtl="1"/>
          <a:r>
            <a:rPr lang="ar-SA" sz="1100" dirty="0">
              <a:latin typeface="Sakkal Majalla" panose="02000000000000000000" pitchFamily="2" charset="-78"/>
              <a:cs typeface="Sakkal Majalla" panose="02000000000000000000" pitchFamily="2" charset="-78"/>
            </a:rPr>
            <a:t>حدد لحظات الحوار المفيد والمثمر في فصلك الدراسي والظروف المؤدية لحدوثها.</a:t>
          </a:r>
        </a:p>
      </dgm:t>
    </dgm:pt>
    <dgm:pt modelId="{6ABF6F24-ABCA-8641-B266-9D47BF85EE54}" type="parTrans" cxnId="{7BE0EADF-C9CD-3B46-8FCD-BAEDD4311D6A}">
      <dgm:prSet/>
      <dgm:spPr/>
      <dgm:t>
        <a:bodyPr/>
        <a:lstStyle/>
        <a:p>
          <a:endParaRPr lang="en-US"/>
        </a:p>
      </dgm:t>
    </dgm:pt>
    <dgm:pt modelId="{4345531A-3AE3-D94B-B177-7430570FA1CA}" type="sibTrans" cxnId="{7BE0EADF-C9CD-3B46-8FCD-BAEDD4311D6A}">
      <dgm:prSet/>
      <dgm:spPr/>
      <dgm:t>
        <a:bodyPr/>
        <a:lstStyle/>
        <a:p>
          <a:endParaRPr lang="en-US"/>
        </a:p>
      </dgm:t>
    </dgm:pt>
    <dgm:pt modelId="{695223E3-C0C1-3349-85AE-2808399EF150}" type="pres">
      <dgm:prSet presAssocID="{29043006-226A-864A-8B6A-29D39D41FA64}" presName="Name0" presStyleCnt="0">
        <dgm:presLayoutVars>
          <dgm:chPref val="3"/>
          <dgm:dir val="rev"/>
          <dgm:animLvl val="lvl"/>
          <dgm:resizeHandles/>
        </dgm:presLayoutVars>
      </dgm:prSet>
      <dgm:spPr/>
    </dgm:pt>
    <dgm:pt modelId="{4BB9A1BA-301D-9344-A061-E76BA8C516D7}" type="pres">
      <dgm:prSet presAssocID="{4ADB8173-0F48-054B-8479-7EF2D6EA105D}" presName="horFlow" presStyleCnt="0"/>
      <dgm:spPr/>
    </dgm:pt>
    <dgm:pt modelId="{8267F508-324B-5F4E-926A-B296CF91D5E9}" type="pres">
      <dgm:prSet presAssocID="{4ADB8173-0F48-054B-8479-7EF2D6EA105D}" presName="bigChev" presStyleLbl="node1" presStyleIdx="0" presStyleCnt="3"/>
      <dgm:spPr/>
    </dgm:pt>
    <dgm:pt modelId="{F987F920-0348-E948-BCEB-13057C01B25B}" type="pres">
      <dgm:prSet presAssocID="{F1903EB3-1544-8940-A4AE-5D1AB91B39C0}" presName="parTrans" presStyleCnt="0"/>
      <dgm:spPr/>
    </dgm:pt>
    <dgm:pt modelId="{AB14B0CF-1561-1E4E-B99C-C649447EB0B8}" type="pres">
      <dgm:prSet presAssocID="{29BE7ECE-6EDA-C047-A25E-E821B263087B}" presName="node" presStyleLbl="alignAccFollowNode1" presStyleIdx="0" presStyleCnt="3">
        <dgm:presLayoutVars>
          <dgm:bulletEnabled val="1"/>
        </dgm:presLayoutVars>
      </dgm:prSet>
      <dgm:spPr/>
    </dgm:pt>
    <dgm:pt modelId="{601ACE18-F5DF-BA4A-ABA1-4CDD5DC28C40}" type="pres">
      <dgm:prSet presAssocID="{4ADB8173-0F48-054B-8479-7EF2D6EA105D}" presName="vSp" presStyleCnt="0"/>
      <dgm:spPr/>
    </dgm:pt>
    <dgm:pt modelId="{6D185C7B-8D22-7E40-9D6E-DD8A5ACC7581}" type="pres">
      <dgm:prSet presAssocID="{EA589996-CF33-A748-B021-F01522DF4C51}" presName="horFlow" presStyleCnt="0"/>
      <dgm:spPr/>
    </dgm:pt>
    <dgm:pt modelId="{F471D622-FC6E-4E45-91A5-3FF000358C18}" type="pres">
      <dgm:prSet presAssocID="{EA589996-CF33-A748-B021-F01522DF4C51}" presName="bigChev" presStyleLbl="node1" presStyleIdx="1" presStyleCnt="3"/>
      <dgm:spPr/>
    </dgm:pt>
    <dgm:pt modelId="{A95ED4D4-3AFC-6647-846F-CA27BE4F51AA}" type="pres">
      <dgm:prSet presAssocID="{EBD43C22-C30A-B643-9B66-0C5310F0E57E}" presName="parTrans" presStyleCnt="0"/>
      <dgm:spPr/>
    </dgm:pt>
    <dgm:pt modelId="{93A14802-995C-844B-9AD8-A4C6A8B1C44A}" type="pres">
      <dgm:prSet presAssocID="{B86BF6F3-F03F-3842-AAE2-04FBFBBDD015}" presName="node" presStyleLbl="alignAccFollowNode1" presStyleIdx="1" presStyleCnt="3">
        <dgm:presLayoutVars>
          <dgm:bulletEnabled val="1"/>
        </dgm:presLayoutVars>
      </dgm:prSet>
      <dgm:spPr/>
    </dgm:pt>
    <dgm:pt modelId="{8134BA54-3377-654D-936E-937EC68995A7}" type="pres">
      <dgm:prSet presAssocID="{EA589996-CF33-A748-B021-F01522DF4C51}" presName="vSp" presStyleCnt="0"/>
      <dgm:spPr/>
    </dgm:pt>
    <dgm:pt modelId="{52418109-1613-C845-83B2-1D958E807B9C}" type="pres">
      <dgm:prSet presAssocID="{59C8E7F8-5340-AD4C-A99D-D7BCC824A7F0}" presName="horFlow" presStyleCnt="0"/>
      <dgm:spPr/>
    </dgm:pt>
    <dgm:pt modelId="{1F7014FA-3C44-D14C-A18A-7159F8285C76}" type="pres">
      <dgm:prSet presAssocID="{59C8E7F8-5340-AD4C-A99D-D7BCC824A7F0}" presName="bigChev" presStyleLbl="node1" presStyleIdx="2" presStyleCnt="3"/>
      <dgm:spPr/>
    </dgm:pt>
    <dgm:pt modelId="{6C0D6986-1D2C-A349-A05B-D22686E10252}" type="pres">
      <dgm:prSet presAssocID="{6ABF6F24-ABCA-8641-B266-9D47BF85EE54}" presName="parTrans" presStyleCnt="0"/>
      <dgm:spPr/>
    </dgm:pt>
    <dgm:pt modelId="{561EBA83-1B95-804C-BF63-5D534C5AF47F}" type="pres">
      <dgm:prSet presAssocID="{A3D2D567-EE31-014E-A447-AFCE39E61569}" presName="node" presStyleLbl="alignAccFollowNode1" presStyleIdx="2" presStyleCnt="3">
        <dgm:presLayoutVars>
          <dgm:bulletEnabled val="1"/>
        </dgm:presLayoutVars>
      </dgm:prSet>
      <dgm:spPr/>
    </dgm:pt>
  </dgm:ptLst>
  <dgm:cxnLst>
    <dgm:cxn modelId="{86220E02-2615-4EA9-B2FE-78556535D930}" type="presOf" srcId="{59C8E7F8-5340-AD4C-A99D-D7BCC824A7F0}" destId="{1F7014FA-3C44-D14C-A18A-7159F8285C76}" srcOrd="0" destOrd="0" presId="urn:microsoft.com/office/officeart/2005/8/layout/lProcess3"/>
    <dgm:cxn modelId="{09E5BE08-47D0-2A41-BF79-9FF60D84592D}" srcId="{29043006-226A-864A-8B6A-29D39D41FA64}" destId="{EA589996-CF33-A748-B021-F01522DF4C51}" srcOrd="1" destOrd="0" parTransId="{DB7B37E8-5F77-034D-82E5-DDCC9753761B}" sibTransId="{44B450D7-5869-D343-8DF3-844C02DC606B}"/>
    <dgm:cxn modelId="{1D40BB21-6600-497D-8F4A-A29829C95EBA}" type="presOf" srcId="{4ADB8173-0F48-054B-8479-7EF2D6EA105D}" destId="{8267F508-324B-5F4E-926A-B296CF91D5E9}" srcOrd="0" destOrd="0" presId="urn:microsoft.com/office/officeart/2005/8/layout/lProcess3"/>
    <dgm:cxn modelId="{8105C251-FC90-584D-9204-7D1534AAAA1D}" srcId="{29043006-226A-864A-8B6A-29D39D41FA64}" destId="{4ADB8173-0F48-054B-8479-7EF2D6EA105D}" srcOrd="0" destOrd="0" parTransId="{31DF7043-DE13-3F4E-A7D5-80D4DB0B24D4}" sibTransId="{76A8657A-24D6-F54C-B518-5F16A255F39A}"/>
    <dgm:cxn modelId="{34F40F52-E5C0-4ABF-9F8F-1DDE1736FF57}" type="presOf" srcId="{B86BF6F3-F03F-3842-AAE2-04FBFBBDD015}" destId="{93A14802-995C-844B-9AD8-A4C6A8B1C44A}" srcOrd="0" destOrd="0" presId="urn:microsoft.com/office/officeart/2005/8/layout/lProcess3"/>
    <dgm:cxn modelId="{F587679F-923B-44B9-ADED-18DA4E9E4893}" type="presOf" srcId="{29043006-226A-864A-8B6A-29D39D41FA64}" destId="{695223E3-C0C1-3349-85AE-2808399EF150}" srcOrd="0" destOrd="0" presId="urn:microsoft.com/office/officeart/2005/8/layout/lProcess3"/>
    <dgm:cxn modelId="{4F2823B8-3F1C-7541-857E-B53515070B48}" srcId="{EA589996-CF33-A748-B021-F01522DF4C51}" destId="{B86BF6F3-F03F-3842-AAE2-04FBFBBDD015}" srcOrd="0" destOrd="0" parTransId="{EBD43C22-C30A-B643-9B66-0C5310F0E57E}" sibTransId="{1BA039BC-76A5-7441-BD21-B6A7F18D9A48}"/>
    <dgm:cxn modelId="{FE07CFC9-4A01-4CC1-AF56-54FDFB894761}" type="presOf" srcId="{29BE7ECE-6EDA-C047-A25E-E821B263087B}" destId="{AB14B0CF-1561-1E4E-B99C-C649447EB0B8}" srcOrd="0" destOrd="0" presId="urn:microsoft.com/office/officeart/2005/8/layout/lProcess3"/>
    <dgm:cxn modelId="{1DCB89CA-ACAB-4724-ADCF-A78A91EDE764}" type="presOf" srcId="{EA589996-CF33-A748-B021-F01522DF4C51}" destId="{F471D622-FC6E-4E45-91A5-3FF000358C18}" srcOrd="0" destOrd="0" presId="urn:microsoft.com/office/officeart/2005/8/layout/lProcess3"/>
    <dgm:cxn modelId="{7BE0EADF-C9CD-3B46-8FCD-BAEDD4311D6A}" srcId="{59C8E7F8-5340-AD4C-A99D-D7BCC824A7F0}" destId="{A3D2D567-EE31-014E-A447-AFCE39E61569}" srcOrd="0" destOrd="0" parTransId="{6ABF6F24-ABCA-8641-B266-9D47BF85EE54}" sibTransId="{4345531A-3AE3-D94B-B177-7430570FA1CA}"/>
    <dgm:cxn modelId="{EF4255E6-272F-4349-A8B9-40205D3EF67D}" type="presOf" srcId="{A3D2D567-EE31-014E-A447-AFCE39E61569}" destId="{561EBA83-1B95-804C-BF63-5D534C5AF47F}" srcOrd="0" destOrd="0" presId="urn:microsoft.com/office/officeart/2005/8/layout/lProcess3"/>
    <dgm:cxn modelId="{BFB92CF6-6153-EE44-9C05-DAF3A90441DF}" srcId="{29043006-226A-864A-8B6A-29D39D41FA64}" destId="{59C8E7F8-5340-AD4C-A99D-D7BCC824A7F0}" srcOrd="2" destOrd="0" parTransId="{27F7808C-72EF-AC49-818E-9C78A727C722}" sibTransId="{441CB2FD-B620-6349-ADCA-AD4CDED8849C}"/>
    <dgm:cxn modelId="{51CA83FA-C4D1-AA4F-AA45-25E38BA161D4}" srcId="{4ADB8173-0F48-054B-8479-7EF2D6EA105D}" destId="{29BE7ECE-6EDA-C047-A25E-E821B263087B}" srcOrd="0" destOrd="0" parTransId="{F1903EB3-1544-8940-A4AE-5D1AB91B39C0}" sibTransId="{B242C24E-813D-1043-A9BC-E331F9F073E2}"/>
    <dgm:cxn modelId="{F102685F-DA0A-44FB-9382-D98A979B708A}" type="presParOf" srcId="{695223E3-C0C1-3349-85AE-2808399EF150}" destId="{4BB9A1BA-301D-9344-A061-E76BA8C516D7}" srcOrd="0" destOrd="0" presId="urn:microsoft.com/office/officeart/2005/8/layout/lProcess3"/>
    <dgm:cxn modelId="{FEC51DCD-C6C7-40CA-BEC6-39C6BFC8ECD4}" type="presParOf" srcId="{4BB9A1BA-301D-9344-A061-E76BA8C516D7}" destId="{8267F508-324B-5F4E-926A-B296CF91D5E9}" srcOrd="0" destOrd="0" presId="urn:microsoft.com/office/officeart/2005/8/layout/lProcess3"/>
    <dgm:cxn modelId="{851D263F-3690-406A-AE1D-8D527A351E51}" type="presParOf" srcId="{4BB9A1BA-301D-9344-A061-E76BA8C516D7}" destId="{F987F920-0348-E948-BCEB-13057C01B25B}" srcOrd="1" destOrd="0" presId="urn:microsoft.com/office/officeart/2005/8/layout/lProcess3"/>
    <dgm:cxn modelId="{9210C53F-EB0D-41D4-8E28-E3135A0F8A54}" type="presParOf" srcId="{4BB9A1BA-301D-9344-A061-E76BA8C516D7}" destId="{AB14B0CF-1561-1E4E-B99C-C649447EB0B8}" srcOrd="2" destOrd="0" presId="urn:microsoft.com/office/officeart/2005/8/layout/lProcess3"/>
    <dgm:cxn modelId="{4E51632D-86E0-4690-A12A-7CA8A4703FFB}" type="presParOf" srcId="{695223E3-C0C1-3349-85AE-2808399EF150}" destId="{601ACE18-F5DF-BA4A-ABA1-4CDD5DC28C40}" srcOrd="1" destOrd="0" presId="urn:microsoft.com/office/officeart/2005/8/layout/lProcess3"/>
    <dgm:cxn modelId="{15A278F3-5076-4A98-9FDE-8E3DAEB268DE}" type="presParOf" srcId="{695223E3-C0C1-3349-85AE-2808399EF150}" destId="{6D185C7B-8D22-7E40-9D6E-DD8A5ACC7581}" srcOrd="2" destOrd="0" presId="urn:microsoft.com/office/officeart/2005/8/layout/lProcess3"/>
    <dgm:cxn modelId="{DB4095F7-7F30-4EF0-A16B-DCAB72E8D283}" type="presParOf" srcId="{6D185C7B-8D22-7E40-9D6E-DD8A5ACC7581}" destId="{F471D622-FC6E-4E45-91A5-3FF000358C18}" srcOrd="0" destOrd="0" presId="urn:microsoft.com/office/officeart/2005/8/layout/lProcess3"/>
    <dgm:cxn modelId="{0021E708-78F7-4895-8D6B-6C4EC06CAAAC}" type="presParOf" srcId="{6D185C7B-8D22-7E40-9D6E-DD8A5ACC7581}" destId="{A95ED4D4-3AFC-6647-846F-CA27BE4F51AA}" srcOrd="1" destOrd="0" presId="urn:microsoft.com/office/officeart/2005/8/layout/lProcess3"/>
    <dgm:cxn modelId="{83A3CF81-E9EF-4EB5-97F0-3BF719F6A97D}" type="presParOf" srcId="{6D185C7B-8D22-7E40-9D6E-DD8A5ACC7581}" destId="{93A14802-995C-844B-9AD8-A4C6A8B1C44A}" srcOrd="2" destOrd="0" presId="urn:microsoft.com/office/officeart/2005/8/layout/lProcess3"/>
    <dgm:cxn modelId="{D07205B5-BF39-459B-8824-D4C5061E7744}" type="presParOf" srcId="{695223E3-C0C1-3349-85AE-2808399EF150}" destId="{8134BA54-3377-654D-936E-937EC68995A7}" srcOrd="3" destOrd="0" presId="urn:microsoft.com/office/officeart/2005/8/layout/lProcess3"/>
    <dgm:cxn modelId="{AA76DD99-C665-43D0-8F45-08173C78CDEF}" type="presParOf" srcId="{695223E3-C0C1-3349-85AE-2808399EF150}" destId="{52418109-1613-C845-83B2-1D958E807B9C}" srcOrd="4" destOrd="0" presId="urn:microsoft.com/office/officeart/2005/8/layout/lProcess3"/>
    <dgm:cxn modelId="{764B514D-8059-4391-B8DF-1B2B428A1A96}" type="presParOf" srcId="{52418109-1613-C845-83B2-1D958E807B9C}" destId="{1F7014FA-3C44-D14C-A18A-7159F8285C76}" srcOrd="0" destOrd="0" presId="urn:microsoft.com/office/officeart/2005/8/layout/lProcess3"/>
    <dgm:cxn modelId="{BD0A6C01-F598-40E4-86F7-E1F48C6787C1}" type="presParOf" srcId="{52418109-1613-C845-83B2-1D958E807B9C}" destId="{6C0D6986-1D2C-A349-A05B-D22686E10252}" srcOrd="1" destOrd="0" presId="urn:microsoft.com/office/officeart/2005/8/layout/lProcess3"/>
    <dgm:cxn modelId="{20792208-8E62-4789-B3B0-7D0E4A47BF9F}" type="presParOf" srcId="{52418109-1613-C845-83B2-1D958E807B9C}" destId="{561EBA83-1B95-804C-BF63-5D534C5AF47F}"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ar-EG" dirty="0"/>
            <a:t> </a:t>
          </a:r>
          <a:r>
            <a:rPr lang="ar-AE" dirty="0"/>
            <a:t>أريد أن أركز على ممارستي. أريد...</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ar-EG" dirty="0"/>
            <a:t> </a:t>
          </a:r>
          <a:r>
            <a:rPr lang="ar-AE" dirty="0"/>
            <a:t>إيجاد طرق لدفع الطلاب إلى طرح أسئلة بشأن أفكار زملائهم</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ar-AE" dirty="0"/>
            <a:t>تعزيز طرق يمكن للطلاب من خلالها الانطلاق من أفكارهم وأفكار زملائهم</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ar-EG" dirty="0"/>
            <a:t> </a:t>
          </a:r>
          <a:r>
            <a:rPr lang="ar-AE" dirty="0"/>
            <a:t>إلى أي مدى أوفر للطلاب فرصاً للتجاوب مع بعضهم البعض بدلاً من التجاوب معي فقط؟</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ar-EG" dirty="0"/>
            <a:t> </a:t>
          </a:r>
          <a:r>
            <a:rPr lang="ar-AE" dirty="0"/>
            <a:t>التفكير في طرق لتشجيع الطلاب على تكوين الروابط بين نقاط تسلسل تعليمي</a:t>
          </a:r>
          <a:endParaRPr lang="en-GB"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ar-EG" dirty="0"/>
            <a:t> </a:t>
          </a:r>
          <a:r>
            <a:rPr lang="ar-AE" dirty="0"/>
            <a:t>ما مدى توفيري فرصاً للطلاب لمشاركة خبراتهم من خارج الفصل الدراسي في مجالات التعليم الشخصي والاجتماعي والصحي والاقتصادي؟</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ar-AE" dirty="0"/>
            <a:t>التفكير في طرق لتشجيع الطلاب على تقديم أسباب تبرر أفكارهم</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ar-AE" dirty="0"/>
            <a:t>ما مقدار استفادتي من عرض صور بادئات الجمل لنمذجة طرق طرح الأسئلة؟</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ar-AE" dirty="0"/>
            <a:t>ما مدى طرحي لأسئلة متابعة؟ هل أترك وقتاً كافياً للطلاب ليشرحوا إجاباتهم بشكل كامل؟</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val="rev"/>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dgm:presLayoutVars>
          <dgm:chPref val="3"/>
        </dgm:presLayoutVars>
      </dgm:prSet>
      <dgm:spPr/>
    </dgm:pt>
    <dgm:pt modelId="{9B3DD919-E2ED-4531-A022-78CCF8FFFA1D}" type="pres">
      <dgm:prSet presAssocID="{71F725E2-B8D0-4540-8D18-92FDEFDF672E}" presName="hierChild4" presStyleCnt="0"/>
      <dgm:spPr/>
    </dgm:pt>
  </dgm:ptLst>
  <dgm:cxnLst>
    <dgm:cxn modelId="{41D09600-126F-4D02-8959-2490E722F2EC}" type="presOf" srcId="{6ECA2432-018C-4C89-8553-6FC214D1A4B2}" destId="{B9F06BBE-66AA-4F14-8E92-80E68DE4AF7C}" srcOrd="0" destOrd="0" presId="urn:microsoft.com/office/officeart/2005/8/layout/hierarchy1"/>
    <dgm:cxn modelId="{1F782E14-F521-45E0-BAA7-9E374E2646E7}" type="presOf" srcId="{AC5256A2-DB23-48B6-A2D5-39FAFBD374A9}" destId="{2C11C53A-B5AF-418B-9E37-E825B6E36F16}" srcOrd="0" destOrd="0" presId="urn:microsoft.com/office/officeart/2005/8/layout/hierarchy1"/>
    <dgm:cxn modelId="{73EAF91E-D17F-42AB-A6A6-65FB9C1944C1}" type="presOf" srcId="{4EA3A2B7-A9F3-419B-8AF1-5EA9EA41713A}" destId="{9662EAAA-5A7E-4DF3-8EE3-E5C029B6C2BF}" srcOrd="0" destOrd="0" presId="urn:microsoft.com/office/officeart/2005/8/layout/hierarchy1"/>
    <dgm:cxn modelId="{6FB3A623-267F-4C5C-951C-450BA0D9ACC3}" type="presOf" srcId="{02975EFF-F6A4-49A7-A77F-CB86E1CAE7FF}" destId="{BA5E7CA9-3C61-461D-A608-7593AB57056E}" srcOrd="0" destOrd="0" presId="urn:microsoft.com/office/officeart/2005/8/layout/hierarchy1"/>
    <dgm:cxn modelId="{6B97A42F-724C-4FC6-BB2F-ED04CD6656FB}" type="presOf" srcId="{A44EFC9A-15EE-4926-B9F7-508271318974}" destId="{913763D1-64EF-48E3-96BD-5173A68A1FE5}" srcOrd="0" destOrd="0" presId="urn:microsoft.com/office/officeart/2005/8/layout/hierarchy1"/>
    <dgm:cxn modelId="{F935D94B-0EB4-4476-A1AA-501580F108F6}" type="presOf" srcId="{2CBC7DC3-EAC7-4006-96CB-A5D4046DADE7}" destId="{EFDD9F69-E7E5-4A93-8F13-10F3CAE5030D}" srcOrd="0" destOrd="0" presId="urn:microsoft.com/office/officeart/2005/8/layout/hierarchy1"/>
    <dgm:cxn modelId="{27A0B959-E0B5-485A-8703-6D1E53332506}" type="presOf" srcId="{54243F6C-705C-4A67-8FD0-DCF9B11057A0}" destId="{D0949CDC-DF44-43E4-A5BF-01FC7AF4EFEF}"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D9E64763-742B-4618-A2B9-C1A9DB8389DF}" type="presOf" srcId="{19F143D1-99C4-4576-9076-AC84DE1E76E8}" destId="{AD40BA6B-1408-4A34-A245-8DF5C38FC381}"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4F60386F-F107-4210-ACB9-A2A4C47D5C3F}" type="presOf" srcId="{0EF9529A-7D1E-49BF-B35E-1D38B21B9721}" destId="{DEAF3728-5157-4AAB-AEA7-C4988424C4E7}"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F89DAA75-43A4-479C-B788-9DE625A297B0}" type="presOf" srcId="{3C855A7B-2703-4ADA-8FE2-A48A07197946}" destId="{D618D61F-BDA9-4768-9CD2-620E0DC97166}" srcOrd="0" destOrd="0" presId="urn:microsoft.com/office/officeart/2005/8/layout/hierarchy1"/>
    <dgm:cxn modelId="{F90AEE86-4758-4E1B-8D06-998B91C470DA}" type="presOf" srcId="{CEBF41E6-2327-419F-9E6C-58D7BB9D3382}" destId="{6BB2E7BE-D8CF-4346-A7E4-40CCD6D2061D}" srcOrd="0" destOrd="0" presId="urn:microsoft.com/office/officeart/2005/8/layout/hierarchy1"/>
    <dgm:cxn modelId="{1DF77C8D-B330-4CB4-A177-B3BA7A3D90D7}" type="presOf" srcId="{978EFC1B-40B6-4DAB-A549-49665233685D}" destId="{08DC7F29-E10E-418F-8C67-67E1CAE6C8A0}"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8536F98-F672-4B03-AF45-E88AA9B07469}" type="presOf" srcId="{3797F512-9711-4D35-AF6D-F8A7AE7D9444}" destId="{5E747C84-64D1-4CFC-B2DA-284E2902F930}" srcOrd="0" destOrd="0" presId="urn:microsoft.com/office/officeart/2005/8/layout/hierarchy1"/>
    <dgm:cxn modelId="{1D2C63B7-8241-491A-B5F8-F531FC8BC8E1}" type="presOf" srcId="{3BE6EFF3-16EE-49EC-B74C-F0FF3B773791}" destId="{696A1F71-EFE8-4E69-824E-9029AFC16744}"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7F9F1BC7-1A5C-4773-8080-C6FAB5045928}" type="presOf" srcId="{DE71C02C-2B20-4655-BA26-D1AD790CCC6A}" destId="{8EC3C499-609C-48E0-8562-332644E4056B}"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10EFC2DB-CBC0-4EA4-9216-B3894A47FE55}" type="presOf" srcId="{4B0E1BE2-48CE-4F58-8399-18A4FD052E68}" destId="{ABAA81A1-E5A6-43FB-9C5E-2881410480F1}"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428696EC-9275-4806-979C-0C1EB6F3D76C}" type="presOf" srcId="{85B46C3F-BABD-43B0-A25A-5E5585BE5E06}" destId="{AA6F9E02-73B3-4698-861D-9799BE44C7EC}" srcOrd="0" destOrd="0" presId="urn:microsoft.com/office/officeart/2005/8/layout/hierarchy1"/>
    <dgm:cxn modelId="{914CAEF2-FC1B-44D3-9FF9-3E909D58C1D0}" type="presOf" srcId="{71F725E2-B8D0-4540-8D18-92FDEFDF672E}" destId="{9AF74ADF-566F-4B2A-AB00-3848370265DE}"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BE0BD2F7-7535-41AC-9F8C-29ED8E1D78D8}" type="presParOf" srcId="{913763D1-64EF-48E3-96BD-5173A68A1FE5}" destId="{26A00C83-38D1-4B4C-9A43-349F853DB6D4}" srcOrd="0" destOrd="0" presId="urn:microsoft.com/office/officeart/2005/8/layout/hierarchy1"/>
    <dgm:cxn modelId="{7ED9E51D-D52A-4090-A0C1-5D2D78249F65}" type="presParOf" srcId="{26A00C83-38D1-4B4C-9A43-349F853DB6D4}" destId="{15C82281-459E-46A0-8BE0-6344C79945F5}" srcOrd="0" destOrd="0" presId="urn:microsoft.com/office/officeart/2005/8/layout/hierarchy1"/>
    <dgm:cxn modelId="{BE941CED-EEE7-4968-9F7D-017741196A2D}" type="presParOf" srcId="{15C82281-459E-46A0-8BE0-6344C79945F5}" destId="{083A4B5A-8E70-4987-AAB0-65522270F8FA}" srcOrd="0" destOrd="0" presId="urn:microsoft.com/office/officeart/2005/8/layout/hierarchy1"/>
    <dgm:cxn modelId="{51C9FBA0-B0F8-4164-B638-6A29F73A138F}" type="presParOf" srcId="{15C82281-459E-46A0-8BE0-6344C79945F5}" destId="{5E747C84-64D1-4CFC-B2DA-284E2902F930}" srcOrd="1" destOrd="0" presId="urn:microsoft.com/office/officeart/2005/8/layout/hierarchy1"/>
    <dgm:cxn modelId="{AD79EA1D-DB1B-480B-8196-176BF1C60BC3}" type="presParOf" srcId="{26A00C83-38D1-4B4C-9A43-349F853DB6D4}" destId="{FD9D56FB-B773-42A6-B641-397D25FAF6FB}" srcOrd="1" destOrd="0" presId="urn:microsoft.com/office/officeart/2005/8/layout/hierarchy1"/>
    <dgm:cxn modelId="{E1549FF9-CCFD-4B5D-9817-CFD8459C32CC}" type="presParOf" srcId="{FD9D56FB-B773-42A6-B641-397D25FAF6FB}" destId="{696A1F71-EFE8-4E69-824E-9029AFC16744}" srcOrd="0" destOrd="0" presId="urn:microsoft.com/office/officeart/2005/8/layout/hierarchy1"/>
    <dgm:cxn modelId="{743C6EA8-73EC-4141-836F-B7346916C866}" type="presParOf" srcId="{FD9D56FB-B773-42A6-B641-397D25FAF6FB}" destId="{162968DE-8744-4CCD-BEBE-C079D22D9D57}" srcOrd="1" destOrd="0" presId="urn:microsoft.com/office/officeart/2005/8/layout/hierarchy1"/>
    <dgm:cxn modelId="{A29A423E-B648-4CC9-A65F-38C93A305474}" type="presParOf" srcId="{162968DE-8744-4CCD-BEBE-C079D22D9D57}" destId="{C384E536-14D5-4D5C-9004-024D885B0A40}" srcOrd="0" destOrd="0" presId="urn:microsoft.com/office/officeart/2005/8/layout/hierarchy1"/>
    <dgm:cxn modelId="{C13BE0E8-BEA8-46F4-A09A-145B19ACBF6B}" type="presParOf" srcId="{C384E536-14D5-4D5C-9004-024D885B0A40}" destId="{618E41CB-1EE8-4AF8-9EDF-49658D68382E}" srcOrd="0" destOrd="0" presId="urn:microsoft.com/office/officeart/2005/8/layout/hierarchy1"/>
    <dgm:cxn modelId="{C5AFAF53-0355-41D3-B7AE-4D3414C0D404}" type="presParOf" srcId="{C384E536-14D5-4D5C-9004-024D885B0A40}" destId="{DEAF3728-5157-4AAB-AEA7-C4988424C4E7}" srcOrd="1" destOrd="0" presId="urn:microsoft.com/office/officeart/2005/8/layout/hierarchy1"/>
    <dgm:cxn modelId="{95E42A28-8100-4B9E-8359-917DA65A16D1}" type="presParOf" srcId="{162968DE-8744-4CCD-BEBE-C079D22D9D57}" destId="{1F4641B5-9B9E-44F4-BB31-F4547413174D}" srcOrd="1" destOrd="0" presId="urn:microsoft.com/office/officeart/2005/8/layout/hierarchy1"/>
    <dgm:cxn modelId="{5A414747-F897-458B-B52A-5887DCD14431}" type="presParOf" srcId="{1F4641B5-9B9E-44F4-BB31-F4547413174D}" destId="{8EC3C499-609C-48E0-8562-332644E4056B}" srcOrd="0" destOrd="0" presId="urn:microsoft.com/office/officeart/2005/8/layout/hierarchy1"/>
    <dgm:cxn modelId="{E9BF73E9-954E-4DAF-88F4-0C432FD1FD6C}" type="presParOf" srcId="{1F4641B5-9B9E-44F4-BB31-F4547413174D}" destId="{19FD7523-5E87-4853-8E87-3F69161DC3E3}" srcOrd="1" destOrd="0" presId="urn:microsoft.com/office/officeart/2005/8/layout/hierarchy1"/>
    <dgm:cxn modelId="{F5C6F094-1507-47E6-A7F3-153A2FF6A810}" type="presParOf" srcId="{19FD7523-5E87-4853-8E87-3F69161DC3E3}" destId="{6044763F-3DC9-4753-9155-74F959450F5D}" srcOrd="0" destOrd="0" presId="urn:microsoft.com/office/officeart/2005/8/layout/hierarchy1"/>
    <dgm:cxn modelId="{F590CAE5-10AF-4303-8E6F-2FA587C4497B}" type="presParOf" srcId="{6044763F-3DC9-4753-9155-74F959450F5D}" destId="{CFA8AB19-50A2-4BDE-BE47-362251146DE1}" srcOrd="0" destOrd="0" presId="urn:microsoft.com/office/officeart/2005/8/layout/hierarchy1"/>
    <dgm:cxn modelId="{C0C63285-23B7-4F68-8AAC-E732B997A905}" type="presParOf" srcId="{6044763F-3DC9-4753-9155-74F959450F5D}" destId="{AD40BA6B-1408-4A34-A245-8DF5C38FC381}" srcOrd="1" destOrd="0" presId="urn:microsoft.com/office/officeart/2005/8/layout/hierarchy1"/>
    <dgm:cxn modelId="{F191BCED-ACA7-40FD-BF98-05A544B8C15B}" type="presParOf" srcId="{19FD7523-5E87-4853-8E87-3F69161DC3E3}" destId="{8719468E-4628-415D-97B0-4D807113A168}" srcOrd="1" destOrd="0" presId="urn:microsoft.com/office/officeart/2005/8/layout/hierarchy1"/>
    <dgm:cxn modelId="{A83BE8A4-CF7C-4CC2-995E-920A69BEACDD}" type="presParOf" srcId="{FD9D56FB-B773-42A6-B641-397D25FAF6FB}" destId="{ABAA81A1-E5A6-43FB-9C5E-2881410480F1}" srcOrd="2" destOrd="0" presId="urn:microsoft.com/office/officeart/2005/8/layout/hierarchy1"/>
    <dgm:cxn modelId="{FBA63390-3376-4826-B515-8C9FEC9EA2FE}" type="presParOf" srcId="{FD9D56FB-B773-42A6-B641-397D25FAF6FB}" destId="{1B7C7A8E-5B08-44F0-ACE2-D072259A0D57}" srcOrd="3" destOrd="0" presId="urn:microsoft.com/office/officeart/2005/8/layout/hierarchy1"/>
    <dgm:cxn modelId="{6BB57151-E644-4452-BDCA-B73179DBE3CC}" type="presParOf" srcId="{1B7C7A8E-5B08-44F0-ACE2-D072259A0D57}" destId="{B85F5D9C-B2E3-4336-87F4-905C2819F3CB}" srcOrd="0" destOrd="0" presId="urn:microsoft.com/office/officeart/2005/8/layout/hierarchy1"/>
    <dgm:cxn modelId="{704825F0-209C-4074-807D-91A427F0244E}" type="presParOf" srcId="{B85F5D9C-B2E3-4336-87F4-905C2819F3CB}" destId="{2F44E952-0E5F-4274-9971-F44565490D60}" srcOrd="0" destOrd="0" presId="urn:microsoft.com/office/officeart/2005/8/layout/hierarchy1"/>
    <dgm:cxn modelId="{E55848B1-B69C-478A-B103-89DD604B0D58}" type="presParOf" srcId="{B85F5D9C-B2E3-4336-87F4-905C2819F3CB}" destId="{2C11C53A-B5AF-418B-9E37-E825B6E36F16}" srcOrd="1" destOrd="0" presId="urn:microsoft.com/office/officeart/2005/8/layout/hierarchy1"/>
    <dgm:cxn modelId="{F362043E-91DA-4742-A358-FD791F72292F}" type="presParOf" srcId="{1B7C7A8E-5B08-44F0-ACE2-D072259A0D57}" destId="{37635459-51F7-4364-ACC7-3390BB1567BE}" srcOrd="1" destOrd="0" presId="urn:microsoft.com/office/officeart/2005/8/layout/hierarchy1"/>
    <dgm:cxn modelId="{63FAA4C8-252A-485C-B874-D2EB030E10A3}" type="presParOf" srcId="{37635459-51F7-4364-ACC7-3390BB1567BE}" destId="{D0949CDC-DF44-43E4-A5BF-01FC7AF4EFEF}" srcOrd="0" destOrd="0" presId="urn:microsoft.com/office/officeart/2005/8/layout/hierarchy1"/>
    <dgm:cxn modelId="{89231728-8C19-4A00-B04D-2EF4CA361ADA}" type="presParOf" srcId="{37635459-51F7-4364-ACC7-3390BB1567BE}" destId="{AD467BD1-1C32-483D-8132-7678224C601B}" srcOrd="1" destOrd="0" presId="urn:microsoft.com/office/officeart/2005/8/layout/hierarchy1"/>
    <dgm:cxn modelId="{98FBB506-A96D-4BAF-9DBA-5F43EA47A05B}" type="presParOf" srcId="{AD467BD1-1C32-483D-8132-7678224C601B}" destId="{EDCAA794-AC6E-48B5-963B-DE7B32251429}" srcOrd="0" destOrd="0" presId="urn:microsoft.com/office/officeart/2005/8/layout/hierarchy1"/>
    <dgm:cxn modelId="{DEC48C91-DACD-4BD2-BF78-31771A3E2418}" type="presParOf" srcId="{EDCAA794-AC6E-48B5-963B-DE7B32251429}" destId="{52E337CD-D41A-4D4B-A14F-982221B9FF2E}" srcOrd="0" destOrd="0" presId="urn:microsoft.com/office/officeart/2005/8/layout/hierarchy1"/>
    <dgm:cxn modelId="{F8451D7B-B10C-4D6A-BA62-AEFAEDBC7683}" type="presParOf" srcId="{EDCAA794-AC6E-48B5-963B-DE7B32251429}" destId="{D618D61F-BDA9-4768-9CD2-620E0DC97166}" srcOrd="1" destOrd="0" presId="urn:microsoft.com/office/officeart/2005/8/layout/hierarchy1"/>
    <dgm:cxn modelId="{BCE6C921-26B4-4A7A-B372-E9D3B472366D}" type="presParOf" srcId="{AD467BD1-1C32-483D-8132-7678224C601B}" destId="{48A4CC6D-C2CD-4E95-87EF-54BC47D9C1C6}" srcOrd="1" destOrd="0" presId="urn:microsoft.com/office/officeart/2005/8/layout/hierarchy1"/>
    <dgm:cxn modelId="{0A056438-85EF-43E9-BCEA-B63D2A15B0D6}" type="presParOf" srcId="{FD9D56FB-B773-42A6-B641-397D25FAF6FB}" destId="{B9F06BBE-66AA-4F14-8E92-80E68DE4AF7C}" srcOrd="4" destOrd="0" presId="urn:microsoft.com/office/officeart/2005/8/layout/hierarchy1"/>
    <dgm:cxn modelId="{3BB360CE-58DD-405E-B092-AB972A825A68}" type="presParOf" srcId="{FD9D56FB-B773-42A6-B641-397D25FAF6FB}" destId="{DD1028FD-72FA-40B1-A183-F85643E40297}" srcOrd="5" destOrd="0" presId="urn:microsoft.com/office/officeart/2005/8/layout/hierarchy1"/>
    <dgm:cxn modelId="{07D6E92D-4D8C-49BD-9010-504166ADFEF9}" type="presParOf" srcId="{DD1028FD-72FA-40B1-A183-F85643E40297}" destId="{4E3FE2F2-5E5E-44B3-9387-7A45C632FB0B}" srcOrd="0" destOrd="0" presId="urn:microsoft.com/office/officeart/2005/8/layout/hierarchy1"/>
    <dgm:cxn modelId="{464E1DB5-2FF9-4B34-8EEC-0AA2910514E6}" type="presParOf" srcId="{4E3FE2F2-5E5E-44B3-9387-7A45C632FB0B}" destId="{77624390-64B5-453B-8F52-A2A90D139190}" srcOrd="0" destOrd="0" presId="urn:microsoft.com/office/officeart/2005/8/layout/hierarchy1"/>
    <dgm:cxn modelId="{6040F75B-BE8C-489F-A0B1-8A54D862222D}" type="presParOf" srcId="{4E3FE2F2-5E5E-44B3-9387-7A45C632FB0B}" destId="{9662EAAA-5A7E-4DF3-8EE3-E5C029B6C2BF}" srcOrd="1" destOrd="0" presId="urn:microsoft.com/office/officeart/2005/8/layout/hierarchy1"/>
    <dgm:cxn modelId="{2FFCD441-D3A1-4A65-BA13-549E65B073AB}" type="presParOf" srcId="{DD1028FD-72FA-40B1-A183-F85643E40297}" destId="{FE984552-F2EF-4A56-924F-20CCAB8A9DB7}" srcOrd="1" destOrd="0" presId="urn:microsoft.com/office/officeart/2005/8/layout/hierarchy1"/>
    <dgm:cxn modelId="{E58E6351-4939-4D4C-89E2-CE5A65D6F965}" type="presParOf" srcId="{FE984552-F2EF-4A56-924F-20CCAB8A9DB7}" destId="{6BB2E7BE-D8CF-4346-A7E4-40CCD6D2061D}" srcOrd="0" destOrd="0" presId="urn:microsoft.com/office/officeart/2005/8/layout/hierarchy1"/>
    <dgm:cxn modelId="{F05D63FB-6F4A-47AD-9B6B-B6773DF6AB42}" type="presParOf" srcId="{FE984552-F2EF-4A56-924F-20CCAB8A9DB7}" destId="{E6FE9381-858D-4396-9D58-70B0802FE3F6}" srcOrd="1" destOrd="0" presId="urn:microsoft.com/office/officeart/2005/8/layout/hierarchy1"/>
    <dgm:cxn modelId="{258C7CC2-3922-47EF-9B10-DBD77D246833}" type="presParOf" srcId="{E6FE9381-858D-4396-9D58-70B0802FE3F6}" destId="{DBB7F237-7F58-4EFC-A01E-07AAB3EE5A82}" srcOrd="0" destOrd="0" presId="urn:microsoft.com/office/officeart/2005/8/layout/hierarchy1"/>
    <dgm:cxn modelId="{6DF3A9E7-6425-4A41-A60B-AA53B6CE30BA}" type="presParOf" srcId="{DBB7F237-7F58-4EFC-A01E-07AAB3EE5A82}" destId="{E0B984A2-B043-4524-AC4F-AD173336CED7}" srcOrd="0" destOrd="0" presId="urn:microsoft.com/office/officeart/2005/8/layout/hierarchy1"/>
    <dgm:cxn modelId="{6780E040-627D-4E49-90C2-2D6759D1D508}" type="presParOf" srcId="{DBB7F237-7F58-4EFC-A01E-07AAB3EE5A82}" destId="{08DC7F29-E10E-418F-8C67-67E1CAE6C8A0}" srcOrd="1" destOrd="0" presId="urn:microsoft.com/office/officeart/2005/8/layout/hierarchy1"/>
    <dgm:cxn modelId="{055D24EC-0DC1-4245-8232-9D45DCEAAF47}" type="presParOf" srcId="{E6FE9381-858D-4396-9D58-70B0802FE3F6}" destId="{516952A9-65F3-4E0D-9E89-E23031DCA02B}" srcOrd="1" destOrd="0" presId="urn:microsoft.com/office/officeart/2005/8/layout/hierarchy1"/>
    <dgm:cxn modelId="{15AD63A3-7067-4466-A149-786CEC4915E4}" type="presParOf" srcId="{FD9D56FB-B773-42A6-B641-397D25FAF6FB}" destId="{BA5E7CA9-3C61-461D-A608-7593AB57056E}" srcOrd="6" destOrd="0" presId="urn:microsoft.com/office/officeart/2005/8/layout/hierarchy1"/>
    <dgm:cxn modelId="{CE4C6F87-7C42-4B27-9EE9-B7378411B79D}" type="presParOf" srcId="{FD9D56FB-B773-42A6-B641-397D25FAF6FB}" destId="{0B2A6729-9AEE-4518-98E2-1D9940369B7E}" srcOrd="7" destOrd="0" presId="urn:microsoft.com/office/officeart/2005/8/layout/hierarchy1"/>
    <dgm:cxn modelId="{880AE7F7-38A4-4CAB-B628-FB81DCDCAF90}" type="presParOf" srcId="{0B2A6729-9AEE-4518-98E2-1D9940369B7E}" destId="{95CA48B7-F0FA-42AD-81E2-718B32A2292C}" srcOrd="0" destOrd="0" presId="urn:microsoft.com/office/officeart/2005/8/layout/hierarchy1"/>
    <dgm:cxn modelId="{427E2D4D-77ED-4EFC-BE1F-D3E182547FCB}" type="presParOf" srcId="{95CA48B7-F0FA-42AD-81E2-718B32A2292C}" destId="{8BA0C262-1BD0-43C3-8F45-4BC230A56473}" srcOrd="0" destOrd="0" presId="urn:microsoft.com/office/officeart/2005/8/layout/hierarchy1"/>
    <dgm:cxn modelId="{77402435-6F86-469B-BD4D-F53EC43A78B5}" type="presParOf" srcId="{95CA48B7-F0FA-42AD-81E2-718B32A2292C}" destId="{EFDD9F69-E7E5-4A93-8F13-10F3CAE5030D}" srcOrd="1" destOrd="0" presId="urn:microsoft.com/office/officeart/2005/8/layout/hierarchy1"/>
    <dgm:cxn modelId="{D1D2CBA2-14CA-44DF-A8AB-6274771DDD47}" type="presParOf" srcId="{0B2A6729-9AEE-4518-98E2-1D9940369B7E}" destId="{197ABB7B-396E-4135-8C89-C00F6078B90F}" srcOrd="1" destOrd="0" presId="urn:microsoft.com/office/officeart/2005/8/layout/hierarchy1"/>
    <dgm:cxn modelId="{4021038F-CA27-4FA3-BE87-B1512AAB6B15}" type="presParOf" srcId="{197ABB7B-396E-4135-8C89-C00F6078B90F}" destId="{AA6F9E02-73B3-4698-861D-9799BE44C7EC}" srcOrd="0" destOrd="0" presId="urn:microsoft.com/office/officeart/2005/8/layout/hierarchy1"/>
    <dgm:cxn modelId="{7B27EF89-DF31-4F34-9116-A18CF4E0E798}" type="presParOf" srcId="{197ABB7B-396E-4135-8C89-C00F6078B90F}" destId="{EB9757F7-EE8D-4014-8204-D01E3286AA62}" srcOrd="1" destOrd="0" presId="urn:microsoft.com/office/officeart/2005/8/layout/hierarchy1"/>
    <dgm:cxn modelId="{CD881532-5B71-4276-AF05-0CA9ADDF39C8}" type="presParOf" srcId="{EB9757F7-EE8D-4014-8204-D01E3286AA62}" destId="{303598F2-4B63-4F78-8181-0A10A0966728}" srcOrd="0" destOrd="0" presId="urn:microsoft.com/office/officeart/2005/8/layout/hierarchy1"/>
    <dgm:cxn modelId="{27A942AE-F90D-4869-9505-0D21CDA50AFE}" type="presParOf" srcId="{303598F2-4B63-4F78-8181-0A10A0966728}" destId="{6355ADDF-0D40-44EC-B8B3-096A937B9179}" srcOrd="0" destOrd="0" presId="urn:microsoft.com/office/officeart/2005/8/layout/hierarchy1"/>
    <dgm:cxn modelId="{A1B57514-CA52-4682-B310-9E4D4AB2640F}" type="presParOf" srcId="{303598F2-4B63-4F78-8181-0A10A0966728}" destId="{9AF74ADF-566F-4B2A-AB00-3848370265DE}" srcOrd="1" destOrd="0" presId="urn:microsoft.com/office/officeart/2005/8/layout/hierarchy1"/>
    <dgm:cxn modelId="{D086666D-DE85-4B8F-978A-2E780F22C221}"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custT="1"/>
      <dgm:spPr/>
      <dgm:t>
        <a:bodyPr/>
        <a:lstStyle/>
        <a:p>
          <a:r>
            <a:rPr lang="ar-SA" sz="1200" b="1" dirty="0">
              <a:latin typeface="Sakkal Majalla" panose="02000000000000000000" pitchFamily="2" charset="-78"/>
              <a:cs typeface="Sakkal Majalla" panose="02000000000000000000" pitchFamily="2" charset="-78"/>
            </a:rPr>
            <a:t>أريد أن أركز على حوار الطلاب.</a:t>
          </a:r>
        </a:p>
        <a:p>
          <a:r>
            <a:rPr lang="ar-SA" sz="1400" b="1" dirty="0">
              <a:latin typeface="Sakkal Majalla" panose="02000000000000000000" pitchFamily="2" charset="-78"/>
              <a:cs typeface="Sakkal Majalla" panose="02000000000000000000" pitchFamily="2" charset="-78"/>
            </a:rPr>
            <a:t> أريد...</a:t>
          </a:r>
        </a:p>
      </dgm:t>
    </dgm:pt>
    <dgm:pt modelId="{8EEC9DF2-698D-402A-8219-D5755A078EB4}" type="parTrans" cxnId="{332BF793-34DD-4B39-968E-ADAA74BB4084}">
      <dgm:prSet/>
      <dgm:spPr/>
      <dgm:t>
        <a:bodyPr/>
        <a:lstStyle/>
        <a:p>
          <a:endParaRPr lang="en-GB">
            <a:latin typeface="Sakkal Majalla" panose="02000000000000000000" pitchFamily="2" charset="-78"/>
            <a:cs typeface="Sakkal Majalla" panose="02000000000000000000" pitchFamily="2" charset="-78"/>
          </a:endParaRPr>
        </a:p>
      </dgm:t>
    </dgm:pt>
    <dgm:pt modelId="{61E80654-A1FC-43FC-BBA7-F913D5B2E4CE}" type="sibTrans" cxnId="{332BF793-34DD-4B39-968E-ADAA74BB4084}">
      <dgm:prSet/>
      <dgm:spPr/>
      <dgm:t>
        <a:bodyPr/>
        <a:lstStyle/>
        <a:p>
          <a:endParaRPr lang="en-GB">
            <a:latin typeface="Sakkal Majalla" panose="02000000000000000000" pitchFamily="2" charset="-78"/>
            <a:cs typeface="Sakkal Majalla" panose="02000000000000000000" pitchFamily="2" charset="-78"/>
          </a:endParaRPr>
        </a:p>
      </dgm:t>
    </dgm:pt>
    <dgm:pt modelId="{0EF9529A-7D1E-49BF-B35E-1D38B21B9721}">
      <dgm:prSet phldrT="[Text]" custT="1"/>
      <dgm:spPr/>
      <dgm:t>
        <a:bodyPr/>
        <a:lstStyle/>
        <a:p>
          <a:pPr rtl="1"/>
          <a:r>
            <a:rPr lang="ar-SA" sz="1200" dirty="0">
              <a:latin typeface="Sakkal Majalla" panose="02000000000000000000" pitchFamily="2" charset="-78"/>
              <a:cs typeface="Sakkal Majalla" panose="02000000000000000000" pitchFamily="2" charset="-78"/>
            </a:rPr>
            <a:t> مساعدة الطلاب على تقديم أسباب تبرر أفكارهم (توضيح مبررات التفكير المنطقي، </a:t>
          </a:r>
          <a:r>
            <a:rPr lang="en-US" sz="1200" dirty="0">
              <a:latin typeface="Sakkal Majalla" panose="02000000000000000000" pitchFamily="2" charset="-78"/>
              <a:cs typeface="Sakkal Majalla" panose="02000000000000000000" pitchFamily="2" charset="-78"/>
            </a:rPr>
            <a:t>R</a:t>
          </a:r>
          <a:r>
            <a:rPr lang="ar-SA" sz="1200" dirty="0">
              <a:latin typeface="Sakkal Majalla" panose="02000000000000000000" pitchFamily="2" charset="-78"/>
              <a:cs typeface="Sakkal Majalla" panose="02000000000000000000" pitchFamily="2" charset="-78"/>
            </a:rPr>
            <a:t>)</a:t>
          </a:r>
        </a:p>
        <a:p>
          <a:pPr rtl="1"/>
          <a:endParaRPr lang="en-GB" sz="1200" dirty="0">
            <a:latin typeface="Sakkal Majalla" panose="02000000000000000000" pitchFamily="2" charset="-78"/>
            <a:cs typeface="Sakkal Majalla" panose="02000000000000000000" pitchFamily="2" charset="-78"/>
          </a:endParaRPr>
        </a:p>
      </dgm:t>
    </dgm:pt>
    <dgm:pt modelId="{3BE6EFF3-16EE-49EC-B74C-F0FF3B773791}" type="parTrans" cxnId="{C3A68D73-2EF5-4B65-B14E-A9A28DF6064E}">
      <dgm:prSet/>
      <dgm:spPr/>
      <dgm:t>
        <a:bodyPr/>
        <a:lstStyle/>
        <a:p>
          <a:endParaRPr lang="en-GB">
            <a:latin typeface="Sakkal Majalla" panose="02000000000000000000" pitchFamily="2" charset="-78"/>
            <a:cs typeface="Sakkal Majalla" panose="02000000000000000000" pitchFamily="2" charset="-78"/>
          </a:endParaRPr>
        </a:p>
      </dgm:t>
    </dgm:pt>
    <dgm:pt modelId="{ADC53E0E-250A-4CE0-BA1D-5407F65AD4D3}" type="sibTrans" cxnId="{C3A68D73-2EF5-4B65-B14E-A9A28DF6064E}">
      <dgm:prSet/>
      <dgm:spPr/>
      <dgm:t>
        <a:bodyPr/>
        <a:lstStyle/>
        <a:p>
          <a:endParaRPr lang="en-GB">
            <a:latin typeface="Sakkal Majalla" panose="02000000000000000000" pitchFamily="2" charset="-78"/>
            <a:cs typeface="Sakkal Majalla" panose="02000000000000000000" pitchFamily="2" charset="-78"/>
          </a:endParaRPr>
        </a:p>
      </dgm:t>
    </dgm:pt>
    <dgm:pt modelId="{4EA3A2B7-A9F3-419B-8AF1-5EA9EA41713A}">
      <dgm:prSet phldrT="[Text]" custT="1"/>
      <dgm:spPr/>
      <dgm:t>
        <a:bodyPr/>
        <a:lstStyle/>
        <a:p>
          <a:pPr rtl="1"/>
          <a:r>
            <a:rPr lang="ar-SA" sz="1200" dirty="0">
              <a:latin typeface="Sakkal Majalla" panose="02000000000000000000" pitchFamily="2" charset="-78"/>
              <a:cs typeface="Sakkal Majalla" panose="02000000000000000000" pitchFamily="2" charset="-78"/>
            </a:rPr>
            <a:t>مساعدة الطلاب على الانطلاق من أفكارهم وأفكار زملائهم والاستفادة منها (</a:t>
          </a:r>
          <a:r>
            <a:rPr lang="en-US" sz="1200" dirty="0">
              <a:latin typeface="Sakkal Majalla" panose="02000000000000000000" pitchFamily="2" charset="-78"/>
              <a:cs typeface="Sakkal Majalla" panose="02000000000000000000" pitchFamily="2" charset="-78"/>
            </a:rPr>
            <a:t>B</a:t>
          </a:r>
          <a:r>
            <a:rPr lang="ar-SA" sz="1200" dirty="0">
              <a:latin typeface="Sakkal Majalla" panose="02000000000000000000" pitchFamily="2" charset="-78"/>
              <a:cs typeface="Sakkal Majalla" panose="02000000000000000000" pitchFamily="2" charset="-78"/>
            </a:rPr>
            <a:t>)</a:t>
          </a:r>
        </a:p>
      </dgm:t>
    </dgm:pt>
    <dgm:pt modelId="{6ECA2432-018C-4C89-8553-6FC214D1A4B2}" type="parTrans" cxnId="{C0214D67-4720-4412-A54D-25F8A6CCF6D4}">
      <dgm:prSet/>
      <dgm:spPr/>
      <dgm:t>
        <a:bodyPr/>
        <a:lstStyle/>
        <a:p>
          <a:endParaRPr lang="en-GB">
            <a:latin typeface="Sakkal Majalla" panose="02000000000000000000" pitchFamily="2" charset="-78"/>
            <a:cs typeface="Sakkal Majalla" panose="02000000000000000000" pitchFamily="2" charset="-78"/>
          </a:endParaRPr>
        </a:p>
      </dgm:t>
    </dgm:pt>
    <dgm:pt modelId="{FB78A00E-9CF9-42F6-BEEC-57DB0FE8CB68}" type="sibTrans" cxnId="{C0214D67-4720-4412-A54D-25F8A6CCF6D4}">
      <dgm:prSet/>
      <dgm:spPr/>
      <dgm:t>
        <a:bodyPr/>
        <a:lstStyle/>
        <a:p>
          <a:endParaRPr lang="en-GB">
            <a:latin typeface="Sakkal Majalla" panose="02000000000000000000" pitchFamily="2" charset="-78"/>
            <a:cs typeface="Sakkal Majalla" panose="02000000000000000000" pitchFamily="2" charset="-78"/>
          </a:endParaRPr>
        </a:p>
      </dgm:t>
    </dgm:pt>
    <dgm:pt modelId="{978EFC1B-40B6-4DAB-A549-49665233685D}">
      <dgm:prSet phldrT="[Text]"/>
      <dgm:spPr/>
      <dgm:t>
        <a:bodyPr/>
        <a:lstStyle/>
        <a:p>
          <a:pPr rtl="1"/>
          <a:r>
            <a:rPr lang="ar-SA" dirty="0">
              <a:latin typeface="Sakkal Majalla" panose="02000000000000000000" pitchFamily="2" charset="-78"/>
              <a:cs typeface="Sakkal Majalla" panose="02000000000000000000" pitchFamily="2" charset="-78"/>
            </a:rPr>
            <a:t>إلى أي مدى ينطلق طلاب السنوات الأولى من أفكار بعضهم بعضًا أثناء اللعب في العالم الصغير؟                                  إلى أي مدى يعمق الطلاب من فهمهم واستيعابهم من خلال الانطلاق والاستفادة من أفكار بعضهم بعضًا؟</a:t>
          </a:r>
        </a:p>
      </dgm:t>
    </dgm:pt>
    <dgm:pt modelId="{CEBF41E6-2327-419F-9E6C-58D7BB9D3382}" type="parTrans" cxnId="{DE5EEDC0-CEC3-4BB4-8685-B3AD44EEF4EB}">
      <dgm:prSet/>
      <dgm:spPr/>
      <dgm:t>
        <a:bodyPr/>
        <a:lstStyle/>
        <a:p>
          <a:endParaRPr lang="en-GB">
            <a:latin typeface="Sakkal Majalla" panose="02000000000000000000" pitchFamily="2" charset="-78"/>
            <a:cs typeface="Sakkal Majalla" panose="02000000000000000000" pitchFamily="2" charset="-78"/>
          </a:endParaRPr>
        </a:p>
      </dgm:t>
    </dgm:pt>
    <dgm:pt modelId="{B4C50E85-751F-4CAF-9132-D228A3054AC0}" type="sibTrans" cxnId="{DE5EEDC0-CEC3-4BB4-8685-B3AD44EEF4EB}">
      <dgm:prSet/>
      <dgm:spPr/>
      <dgm:t>
        <a:bodyPr/>
        <a:lstStyle/>
        <a:p>
          <a:endParaRPr lang="en-GB">
            <a:latin typeface="Sakkal Majalla" panose="02000000000000000000" pitchFamily="2" charset="-78"/>
            <a:cs typeface="Sakkal Majalla" panose="02000000000000000000" pitchFamily="2" charset="-78"/>
          </a:endParaRPr>
        </a:p>
      </dgm:t>
    </dgm:pt>
    <dgm:pt modelId="{2CBC7DC3-EAC7-4006-96CB-A5D4046DADE7}">
      <dgm:prSet phldrT="[Text]" custT="1"/>
      <dgm:spPr/>
      <dgm:t>
        <a:bodyPr/>
        <a:lstStyle/>
        <a:p>
          <a:pPr rtl="1"/>
          <a:r>
            <a:rPr lang="ar-SA" sz="1200" dirty="0">
              <a:latin typeface="Sakkal Majalla" panose="02000000000000000000" pitchFamily="2" charset="-78"/>
              <a:cs typeface="Sakkal Majalla" panose="02000000000000000000" pitchFamily="2" charset="-78"/>
            </a:rPr>
            <a:t>تشجيع الطلاب على خلق الروابط في نقاط تعلّم متسلسلة (الربط، </a:t>
          </a:r>
          <a:r>
            <a:rPr lang="en-US" sz="1200" dirty="0">
              <a:latin typeface="Sakkal Majalla" panose="02000000000000000000" pitchFamily="2" charset="-78"/>
              <a:cs typeface="Sakkal Majalla" panose="02000000000000000000" pitchFamily="2" charset="-78"/>
            </a:rPr>
            <a:t>C</a:t>
          </a:r>
          <a:r>
            <a:rPr lang="ar-SA" sz="1200" dirty="0">
              <a:latin typeface="Sakkal Majalla" panose="02000000000000000000" pitchFamily="2" charset="-78"/>
              <a:cs typeface="Sakkal Majalla" panose="02000000000000000000" pitchFamily="2" charset="-78"/>
            </a:rPr>
            <a:t>)</a:t>
          </a:r>
        </a:p>
      </dgm:t>
    </dgm:pt>
    <dgm:pt modelId="{02975EFF-F6A4-49A7-A77F-CB86E1CAE7FF}" type="parTrans" cxnId="{CAAAEED3-D43B-402A-A53A-E998E6F32F81}">
      <dgm:prSet/>
      <dgm:spPr/>
      <dgm:t>
        <a:bodyPr/>
        <a:lstStyle/>
        <a:p>
          <a:endParaRPr lang="en-GB">
            <a:latin typeface="Sakkal Majalla" panose="02000000000000000000" pitchFamily="2" charset="-78"/>
            <a:cs typeface="Sakkal Majalla" panose="02000000000000000000" pitchFamily="2" charset="-78"/>
          </a:endParaRPr>
        </a:p>
      </dgm:t>
    </dgm:pt>
    <dgm:pt modelId="{4E77197E-981F-4200-B6B4-41D2B8713311}" type="sibTrans" cxnId="{CAAAEED3-D43B-402A-A53A-E998E6F32F81}">
      <dgm:prSet/>
      <dgm:spPr/>
      <dgm:t>
        <a:bodyPr/>
        <a:lstStyle/>
        <a:p>
          <a:endParaRPr lang="en-GB">
            <a:latin typeface="Sakkal Majalla" panose="02000000000000000000" pitchFamily="2" charset="-78"/>
            <a:cs typeface="Sakkal Majalla" panose="02000000000000000000" pitchFamily="2" charset="-78"/>
          </a:endParaRPr>
        </a:p>
      </dgm:t>
    </dgm:pt>
    <dgm:pt modelId="{71F725E2-B8D0-4540-8D18-92FDEFDF672E}">
      <dgm:prSet phldrT="[Text]"/>
      <dgm:spPr/>
      <dgm:t>
        <a:bodyPr/>
        <a:lstStyle/>
        <a:p>
          <a:pPr rtl="1"/>
          <a:r>
            <a:rPr lang="ar-SA" dirty="0">
              <a:latin typeface="Sakkal Majalla" panose="02000000000000000000" pitchFamily="2" charset="-78"/>
              <a:cs typeface="Sakkal Majalla" panose="02000000000000000000" pitchFamily="2" charset="-78"/>
            </a:rPr>
            <a:t>في إعادة التمثيل، ما مقدار ما يقدمه الطلاب من تجاربهم الخاصة في مناقشات الفصل الدراسي</a:t>
          </a:r>
          <a:r>
            <a:rPr lang="ar-EG" dirty="0">
              <a:latin typeface="Sakkal Majalla" panose="02000000000000000000" pitchFamily="2" charset="-78"/>
              <a:cs typeface="Sakkal Majalla" panose="02000000000000000000" pitchFamily="2" charset="-78"/>
            </a:rPr>
            <a:t>؟</a:t>
          </a:r>
        </a:p>
        <a:p>
          <a:pPr rtl="1"/>
          <a:r>
            <a:rPr lang="ar-SA" dirty="0">
              <a:latin typeface="Sakkal Majalla" panose="02000000000000000000" pitchFamily="2" charset="-78"/>
              <a:cs typeface="Sakkal Majalla" panose="02000000000000000000" pitchFamily="2" charset="-78"/>
            </a:rPr>
            <a:t> إلى أي مدى يمكن لطلابي إيجاد نقاط الربط مع الثورة الروسية عندما نناقش رواية «مزرعة الحيوانات»؟      </a:t>
          </a:r>
        </a:p>
      </dgm:t>
    </dgm:pt>
    <dgm:pt modelId="{85B46C3F-BABD-43B0-A25A-5E5585BE5E06}" type="parTrans" cxnId="{1FEC61F8-9CDB-410A-BC44-126C24BA92B2}">
      <dgm:prSet/>
      <dgm:spPr/>
      <dgm:t>
        <a:bodyPr/>
        <a:lstStyle/>
        <a:p>
          <a:endParaRPr lang="en-GB">
            <a:latin typeface="Sakkal Majalla" panose="02000000000000000000" pitchFamily="2" charset="-78"/>
            <a:cs typeface="Sakkal Majalla" panose="02000000000000000000" pitchFamily="2" charset="-78"/>
          </a:endParaRPr>
        </a:p>
      </dgm:t>
    </dgm:pt>
    <dgm:pt modelId="{EEA9ECF3-C058-469E-9BDA-4701E4AF777D}" type="sibTrans" cxnId="{1FEC61F8-9CDB-410A-BC44-126C24BA92B2}">
      <dgm:prSet/>
      <dgm:spPr/>
      <dgm:t>
        <a:bodyPr/>
        <a:lstStyle/>
        <a:p>
          <a:endParaRPr lang="en-GB">
            <a:latin typeface="Sakkal Majalla" panose="02000000000000000000" pitchFamily="2" charset="-78"/>
            <a:cs typeface="Sakkal Majalla" panose="02000000000000000000" pitchFamily="2" charset="-78"/>
          </a:endParaRPr>
        </a:p>
      </dgm:t>
    </dgm:pt>
    <dgm:pt modelId="{AC5256A2-DB23-48B6-A2D5-39FAFBD374A9}">
      <dgm:prSet phldrT="[Text]" custT="1"/>
      <dgm:spPr/>
      <dgm:t>
        <a:bodyPr/>
        <a:lstStyle/>
        <a:p>
          <a:pPr rtl="1"/>
          <a:r>
            <a:rPr lang="ar-SA" sz="1200" dirty="0">
              <a:latin typeface="Sakkal Majalla" panose="02000000000000000000" pitchFamily="2" charset="-78"/>
              <a:cs typeface="Sakkal Majalla" panose="02000000000000000000" pitchFamily="2" charset="-78"/>
            </a:rPr>
            <a:t>مساعدة الطلاب على طرح أسئلة بشأن أفكار زملائهم وتحديها وانتقادها (التحدي والانتقاد، </a:t>
          </a:r>
          <a:r>
            <a:rPr lang="en-US" sz="1200" dirty="0">
              <a:latin typeface="Sakkal Majalla" panose="02000000000000000000" pitchFamily="2" charset="-78"/>
              <a:cs typeface="Sakkal Majalla" panose="02000000000000000000" pitchFamily="2" charset="-78"/>
            </a:rPr>
            <a:t>CH</a:t>
          </a:r>
          <a:r>
            <a:rPr lang="ar-SA" sz="1200" dirty="0">
              <a:latin typeface="Sakkal Majalla" panose="02000000000000000000" pitchFamily="2" charset="-78"/>
              <a:cs typeface="Sakkal Majalla" panose="02000000000000000000" pitchFamily="2" charset="-78"/>
            </a:rPr>
            <a:t>)</a:t>
          </a:r>
        </a:p>
      </dgm:t>
    </dgm:pt>
    <dgm:pt modelId="{4B0E1BE2-48CE-4F58-8399-18A4FD052E68}" type="parTrans" cxnId="{89C1A9D2-88E4-4E2B-A33B-CB9318EDB28E}">
      <dgm:prSet/>
      <dgm:spPr/>
      <dgm:t>
        <a:bodyPr/>
        <a:lstStyle/>
        <a:p>
          <a:endParaRPr lang="en-GB">
            <a:latin typeface="Sakkal Majalla" panose="02000000000000000000" pitchFamily="2" charset="-78"/>
            <a:cs typeface="Sakkal Majalla" panose="02000000000000000000" pitchFamily="2" charset="-78"/>
          </a:endParaRPr>
        </a:p>
      </dgm:t>
    </dgm:pt>
    <dgm:pt modelId="{DB95D935-E4E4-4D6F-9513-5DC1F498D52D}" type="sibTrans" cxnId="{89C1A9D2-88E4-4E2B-A33B-CB9318EDB28E}">
      <dgm:prSet/>
      <dgm:spPr/>
      <dgm:t>
        <a:bodyPr/>
        <a:lstStyle/>
        <a:p>
          <a:endParaRPr lang="en-GB">
            <a:latin typeface="Sakkal Majalla" panose="02000000000000000000" pitchFamily="2" charset="-78"/>
            <a:cs typeface="Sakkal Majalla" panose="02000000000000000000" pitchFamily="2" charset="-78"/>
          </a:endParaRPr>
        </a:p>
      </dgm:t>
    </dgm:pt>
    <dgm:pt modelId="{19F143D1-99C4-4576-9076-AC84DE1E76E8}">
      <dgm:prSet/>
      <dgm:spPr/>
      <dgm:t>
        <a:bodyPr/>
        <a:lstStyle/>
        <a:p>
          <a:pPr rtl="1"/>
          <a:r>
            <a:rPr lang="ar-SA" dirty="0">
              <a:latin typeface="Sakkal Majalla" panose="02000000000000000000" pitchFamily="2" charset="-78"/>
              <a:cs typeface="Sakkal Majalla" panose="02000000000000000000" pitchFamily="2" charset="-78"/>
            </a:rPr>
            <a:t>في دراسات الكمبيوتر، عند الترميز في مجموعاتٍ ثنائيَّة، كم مرة يقدم الطلاب أسبابًا تبرر قراراتهم؟                          إلى أي مدى يقدم الطلاب أسبابًا عند طرحهم للتنبؤات في العلوم؟</a:t>
          </a:r>
        </a:p>
      </dgm:t>
    </dgm:pt>
    <dgm:pt modelId="{DE71C02C-2B20-4655-BA26-D1AD790CCC6A}" type="parTrans" cxnId="{F22AFFE2-7A77-4F89-B194-492004EEB81C}">
      <dgm:prSet/>
      <dgm:spPr/>
      <dgm:t>
        <a:bodyPr/>
        <a:lstStyle/>
        <a:p>
          <a:endParaRPr lang="en-GB">
            <a:latin typeface="Sakkal Majalla" panose="02000000000000000000" pitchFamily="2" charset="-78"/>
            <a:cs typeface="Sakkal Majalla" panose="02000000000000000000" pitchFamily="2" charset="-78"/>
          </a:endParaRPr>
        </a:p>
      </dgm:t>
    </dgm:pt>
    <dgm:pt modelId="{42A8F873-6594-44C9-9442-B8842A5D34D0}" type="sibTrans" cxnId="{F22AFFE2-7A77-4F89-B194-492004EEB81C}">
      <dgm:prSet/>
      <dgm:spPr/>
      <dgm:t>
        <a:bodyPr/>
        <a:lstStyle/>
        <a:p>
          <a:endParaRPr lang="en-GB">
            <a:latin typeface="Sakkal Majalla" panose="02000000000000000000" pitchFamily="2" charset="-78"/>
            <a:cs typeface="Sakkal Majalla" panose="02000000000000000000" pitchFamily="2" charset="-78"/>
          </a:endParaRPr>
        </a:p>
      </dgm:t>
    </dgm:pt>
    <dgm:pt modelId="{3C855A7B-2703-4ADA-8FE2-A48A07197946}">
      <dgm:prSet/>
      <dgm:spPr/>
      <dgm:t>
        <a:bodyPr/>
        <a:lstStyle/>
        <a:p>
          <a:pPr rtl="1"/>
          <a:r>
            <a:rPr lang="ar-SA" dirty="0">
              <a:latin typeface="Sakkal Majalla" panose="02000000000000000000" pitchFamily="2" charset="-78"/>
              <a:cs typeface="Sakkal Majalla" panose="02000000000000000000" pitchFamily="2" charset="-78"/>
            </a:rPr>
            <a:t>إلى أي مدى يتحدى طلابي أفكار بعضهم بعضًا عندما يتفحصون المصادر في التاريخ؟ </a:t>
          </a:r>
          <a:endParaRPr lang="ar-EG" dirty="0">
            <a:latin typeface="Sakkal Majalla" panose="02000000000000000000" pitchFamily="2" charset="-78"/>
            <a:cs typeface="Sakkal Majalla" panose="02000000000000000000" pitchFamily="2" charset="-78"/>
          </a:endParaRPr>
        </a:p>
        <a:p>
          <a:pPr rtl="1"/>
          <a:r>
            <a:rPr lang="ar-SA" dirty="0">
              <a:latin typeface="Sakkal Majalla" panose="02000000000000000000" pitchFamily="2" charset="-78"/>
              <a:cs typeface="Sakkal Majalla" panose="02000000000000000000" pitchFamily="2" charset="-78"/>
            </a:rPr>
            <a:t>في وحدة الوسائط والنوع الخاصة بهم (</a:t>
          </a:r>
          <a:r>
            <a:rPr lang="en-US" dirty="0">
              <a:latin typeface="Sakkal Majalla" panose="02000000000000000000" pitchFamily="2" charset="-78"/>
              <a:cs typeface="Sakkal Majalla" panose="02000000000000000000" pitchFamily="2" charset="-78"/>
            </a:rPr>
            <a:t>Sociology BA</a:t>
          </a:r>
          <a:r>
            <a:rPr lang="ar-EG" dirty="0">
              <a:latin typeface="Sakkal Majalla" panose="02000000000000000000" pitchFamily="2" charset="-78"/>
              <a:cs typeface="Sakkal Majalla" panose="02000000000000000000" pitchFamily="2" charset="-78"/>
            </a:rPr>
            <a:t>)</a:t>
          </a:r>
          <a:r>
            <a:rPr lang="ar-SA" dirty="0">
              <a:latin typeface="Sakkal Majalla" panose="02000000000000000000" pitchFamily="2" charset="-78"/>
              <a:cs typeface="Sakkal Majalla" panose="02000000000000000000" pitchFamily="2" charset="-78"/>
            </a:rPr>
            <a:t>، ما مدى جودة تقييم طلابي للنظريات النقدية المختلفة أثناء المناقشة؟</a:t>
          </a:r>
        </a:p>
      </dgm:t>
    </dgm:pt>
    <dgm:pt modelId="{54243F6C-705C-4A67-8FD0-DCF9B11057A0}" type="parTrans" cxnId="{51F7C65A-21E8-498D-BF42-0495C129A5E1}">
      <dgm:prSet/>
      <dgm:spPr/>
      <dgm:t>
        <a:bodyPr/>
        <a:lstStyle/>
        <a:p>
          <a:endParaRPr lang="en-GB">
            <a:latin typeface="Sakkal Majalla" panose="02000000000000000000" pitchFamily="2" charset="-78"/>
            <a:cs typeface="Sakkal Majalla" panose="02000000000000000000" pitchFamily="2" charset="-78"/>
          </a:endParaRPr>
        </a:p>
      </dgm:t>
    </dgm:pt>
    <dgm:pt modelId="{FEAE7374-2DEF-4FBC-A49A-480E49CC22F0}" type="sibTrans" cxnId="{51F7C65A-21E8-498D-BF42-0495C129A5E1}">
      <dgm:prSet/>
      <dgm:spPr/>
      <dgm:t>
        <a:bodyPr/>
        <a:lstStyle/>
        <a:p>
          <a:endParaRPr lang="en-GB">
            <a:latin typeface="Sakkal Majalla" panose="02000000000000000000" pitchFamily="2" charset="-78"/>
            <a:cs typeface="Sakkal Majalla" panose="02000000000000000000" pitchFamily="2" charset="-78"/>
          </a:endParaRPr>
        </a:p>
      </dgm:t>
    </dgm:pt>
    <dgm:pt modelId="{913763D1-64EF-48E3-96BD-5173A68A1FE5}" type="pres">
      <dgm:prSet presAssocID="{A44EFC9A-15EE-4926-B9F7-508271318974}" presName="hierChild1" presStyleCnt="0">
        <dgm:presLayoutVars>
          <dgm:chPref val="1"/>
          <dgm:dir val="rev"/>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custScaleX="91572">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DC574612-31B5-4A16-9BFE-D01E9627C8B4}" type="presOf" srcId="{AC5256A2-DB23-48B6-A2D5-39FAFBD374A9}" destId="{2C11C53A-B5AF-418B-9E37-E825B6E36F16}" srcOrd="0" destOrd="0" presId="urn:microsoft.com/office/officeart/2005/8/layout/hierarchy1"/>
    <dgm:cxn modelId="{AE675B1E-DAD3-4480-9161-0AEECA2713C9}" type="presOf" srcId="{71F725E2-B8D0-4540-8D18-92FDEFDF672E}" destId="{9AF74ADF-566F-4B2A-AB00-3848370265DE}" srcOrd="0" destOrd="0" presId="urn:microsoft.com/office/officeart/2005/8/layout/hierarchy1"/>
    <dgm:cxn modelId="{16DB1924-FF23-4505-8F82-ADEFBD649EFC}" type="presOf" srcId="{4B0E1BE2-48CE-4F58-8399-18A4FD052E68}" destId="{ABAA81A1-E5A6-43FB-9C5E-2881410480F1}" srcOrd="0" destOrd="0" presId="urn:microsoft.com/office/officeart/2005/8/layout/hierarchy1"/>
    <dgm:cxn modelId="{2E8D042B-C9B1-40B9-AA24-02D0AC734CDA}" type="presOf" srcId="{19F143D1-99C4-4576-9076-AC84DE1E76E8}" destId="{AD40BA6B-1408-4A34-A245-8DF5C38FC38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022AC266-7ABA-4E65-BBD1-38698F83C13A}" type="presOf" srcId="{DE71C02C-2B20-4655-BA26-D1AD790CCC6A}" destId="{8EC3C499-609C-48E0-8562-332644E4056B}"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36AEFF68-D09E-4938-AAE4-795009564FAA}" type="presOf" srcId="{3797F512-9711-4D35-AF6D-F8A7AE7D9444}" destId="{5E747C84-64D1-4CFC-B2DA-284E2902F930}" srcOrd="0" destOrd="0" presId="urn:microsoft.com/office/officeart/2005/8/layout/hierarchy1"/>
    <dgm:cxn modelId="{6112026A-03FA-49AC-A0D9-7D94BA1A5A38}" type="presOf" srcId="{3C855A7B-2703-4ADA-8FE2-A48A07197946}" destId="{D618D61F-BDA9-4768-9CD2-620E0DC97166}" srcOrd="0" destOrd="0" presId="urn:microsoft.com/office/officeart/2005/8/layout/hierarchy1"/>
    <dgm:cxn modelId="{C5B53E72-9007-4A18-ADE4-A051DFE3546F}" type="presOf" srcId="{2CBC7DC3-EAC7-4006-96CB-A5D4046DADE7}" destId="{EFDD9F69-E7E5-4A93-8F13-10F3CAE5030D}"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3985B47D-3667-4CA6-9752-7FEF3A56DC23}" type="presOf" srcId="{4EA3A2B7-A9F3-419B-8AF1-5EA9EA41713A}" destId="{9662EAAA-5A7E-4DF3-8EE3-E5C029B6C2BF}" srcOrd="0" destOrd="0" presId="urn:microsoft.com/office/officeart/2005/8/layout/hierarchy1"/>
    <dgm:cxn modelId="{6679E189-853E-4894-A25B-852532825A60}" type="presOf" srcId="{6ECA2432-018C-4C89-8553-6FC214D1A4B2}" destId="{B9F06BBE-66AA-4F14-8E92-80E68DE4AF7C}"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EE6E7698-0BFE-40BE-92ED-FC2104186005}" type="presOf" srcId="{54243F6C-705C-4A67-8FD0-DCF9B11057A0}" destId="{D0949CDC-DF44-43E4-A5BF-01FC7AF4EFEF}" srcOrd="0" destOrd="0" presId="urn:microsoft.com/office/officeart/2005/8/layout/hierarchy1"/>
    <dgm:cxn modelId="{5CAB75A5-4380-40C9-9244-6FF8F2512F67}" type="presOf" srcId="{A44EFC9A-15EE-4926-B9F7-508271318974}" destId="{913763D1-64EF-48E3-96BD-5173A68A1FE5}" srcOrd="0" destOrd="0" presId="urn:microsoft.com/office/officeart/2005/8/layout/hierarchy1"/>
    <dgm:cxn modelId="{F703CFB9-7F97-4E98-AC4A-40FD62EA63BA}" type="presOf" srcId="{CEBF41E6-2327-419F-9E6C-58D7BB9D3382}" destId="{6BB2E7BE-D8CF-4346-A7E4-40CCD6D2061D}" srcOrd="0" destOrd="0" presId="urn:microsoft.com/office/officeart/2005/8/layout/hierarchy1"/>
    <dgm:cxn modelId="{F9DF8EBB-20A3-4931-BDB6-332C5E4EEC43}" type="presOf" srcId="{978EFC1B-40B6-4DAB-A549-49665233685D}" destId="{08DC7F29-E10E-418F-8C67-67E1CAE6C8A0}" srcOrd="0" destOrd="0" presId="urn:microsoft.com/office/officeart/2005/8/layout/hierarchy1"/>
    <dgm:cxn modelId="{FDBA32C0-46CF-4C85-84C0-00CCD79524F4}" type="presOf" srcId="{02975EFF-F6A4-49A7-A77F-CB86E1CAE7FF}" destId="{BA5E7CA9-3C61-461D-A608-7593AB57056E}"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BEADCDCE-98C2-467B-BD09-8E6658932A85}" type="presOf" srcId="{85B46C3F-BABD-43B0-A25A-5E5585BE5E06}" destId="{AA6F9E02-73B3-4698-861D-9799BE44C7EC}" srcOrd="0" destOrd="0" presId="urn:microsoft.com/office/officeart/2005/8/layout/hierarchy1"/>
    <dgm:cxn modelId="{6DFE91D2-780E-46E7-99CB-EDBFE0354905}" type="presOf" srcId="{3BE6EFF3-16EE-49EC-B74C-F0FF3B773791}" destId="{696A1F71-EFE8-4E69-824E-9029AFC16744}"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F22AFFE2-7A77-4F89-B194-492004EEB81C}" srcId="{0EF9529A-7D1E-49BF-B35E-1D38B21B9721}" destId="{19F143D1-99C4-4576-9076-AC84DE1E76E8}" srcOrd="0" destOrd="0" parTransId="{DE71C02C-2B20-4655-BA26-D1AD790CCC6A}" sibTransId="{42A8F873-6594-44C9-9442-B8842A5D34D0}"/>
    <dgm:cxn modelId="{2F0127E7-1F4C-4D73-8A71-036D877F9D85}" type="presOf" srcId="{0EF9529A-7D1E-49BF-B35E-1D38B21B9721}" destId="{DEAF3728-5157-4AAB-AEA7-C4988424C4E7}"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1562DC5E-5AE8-4358-9F12-6D210219569F}" type="presParOf" srcId="{913763D1-64EF-48E3-96BD-5173A68A1FE5}" destId="{26A00C83-38D1-4B4C-9A43-349F853DB6D4}" srcOrd="0" destOrd="0" presId="urn:microsoft.com/office/officeart/2005/8/layout/hierarchy1"/>
    <dgm:cxn modelId="{12701BE1-C485-4135-B4BA-382CE2E924EC}" type="presParOf" srcId="{26A00C83-38D1-4B4C-9A43-349F853DB6D4}" destId="{15C82281-459E-46A0-8BE0-6344C79945F5}" srcOrd="0" destOrd="0" presId="urn:microsoft.com/office/officeart/2005/8/layout/hierarchy1"/>
    <dgm:cxn modelId="{7354033B-DA84-4051-9F0C-38BECE05852D}" type="presParOf" srcId="{15C82281-459E-46A0-8BE0-6344C79945F5}" destId="{083A4B5A-8E70-4987-AAB0-65522270F8FA}" srcOrd="0" destOrd="0" presId="urn:microsoft.com/office/officeart/2005/8/layout/hierarchy1"/>
    <dgm:cxn modelId="{386707EB-C458-44B3-83B0-A234BEBDBCB1}" type="presParOf" srcId="{15C82281-459E-46A0-8BE0-6344C79945F5}" destId="{5E747C84-64D1-4CFC-B2DA-284E2902F930}" srcOrd="1" destOrd="0" presId="urn:microsoft.com/office/officeart/2005/8/layout/hierarchy1"/>
    <dgm:cxn modelId="{B7C2C189-3B39-4B99-B669-FF4196929465}" type="presParOf" srcId="{26A00C83-38D1-4B4C-9A43-349F853DB6D4}" destId="{FD9D56FB-B773-42A6-B641-397D25FAF6FB}" srcOrd="1" destOrd="0" presId="urn:microsoft.com/office/officeart/2005/8/layout/hierarchy1"/>
    <dgm:cxn modelId="{4014D2AD-E084-40BA-9007-BEF61F3BDFEA}" type="presParOf" srcId="{FD9D56FB-B773-42A6-B641-397D25FAF6FB}" destId="{696A1F71-EFE8-4E69-824E-9029AFC16744}" srcOrd="0" destOrd="0" presId="urn:microsoft.com/office/officeart/2005/8/layout/hierarchy1"/>
    <dgm:cxn modelId="{F7381955-D05F-423B-A889-0ED92D828BBC}" type="presParOf" srcId="{FD9D56FB-B773-42A6-B641-397D25FAF6FB}" destId="{162968DE-8744-4CCD-BEBE-C079D22D9D57}" srcOrd="1" destOrd="0" presId="urn:microsoft.com/office/officeart/2005/8/layout/hierarchy1"/>
    <dgm:cxn modelId="{A795A374-A39F-4987-A079-F161DF5F9D23}" type="presParOf" srcId="{162968DE-8744-4CCD-BEBE-C079D22D9D57}" destId="{C384E536-14D5-4D5C-9004-024D885B0A40}" srcOrd="0" destOrd="0" presId="urn:microsoft.com/office/officeart/2005/8/layout/hierarchy1"/>
    <dgm:cxn modelId="{E0919F5D-3668-4CA0-B73E-4CBF7997AC1A}" type="presParOf" srcId="{C384E536-14D5-4D5C-9004-024D885B0A40}" destId="{618E41CB-1EE8-4AF8-9EDF-49658D68382E}" srcOrd="0" destOrd="0" presId="urn:microsoft.com/office/officeart/2005/8/layout/hierarchy1"/>
    <dgm:cxn modelId="{791FB46A-EFD5-4672-9585-B451E5E736EB}" type="presParOf" srcId="{C384E536-14D5-4D5C-9004-024D885B0A40}" destId="{DEAF3728-5157-4AAB-AEA7-C4988424C4E7}" srcOrd="1" destOrd="0" presId="urn:microsoft.com/office/officeart/2005/8/layout/hierarchy1"/>
    <dgm:cxn modelId="{D7B0E449-4E3F-496C-A542-2691B54AC23D}" type="presParOf" srcId="{162968DE-8744-4CCD-BEBE-C079D22D9D57}" destId="{1F4641B5-9B9E-44F4-BB31-F4547413174D}" srcOrd="1" destOrd="0" presId="urn:microsoft.com/office/officeart/2005/8/layout/hierarchy1"/>
    <dgm:cxn modelId="{789F5F8D-A236-47B8-B9A4-1100EE6CF746}" type="presParOf" srcId="{1F4641B5-9B9E-44F4-BB31-F4547413174D}" destId="{8EC3C499-609C-48E0-8562-332644E4056B}" srcOrd="0" destOrd="0" presId="urn:microsoft.com/office/officeart/2005/8/layout/hierarchy1"/>
    <dgm:cxn modelId="{BE5F7D89-3C82-41C1-838F-31D0EA46D2A0}" type="presParOf" srcId="{1F4641B5-9B9E-44F4-BB31-F4547413174D}" destId="{19FD7523-5E87-4853-8E87-3F69161DC3E3}" srcOrd="1" destOrd="0" presId="urn:microsoft.com/office/officeart/2005/8/layout/hierarchy1"/>
    <dgm:cxn modelId="{17942288-0BED-494D-B856-AE96F5B8E2D1}" type="presParOf" srcId="{19FD7523-5E87-4853-8E87-3F69161DC3E3}" destId="{6044763F-3DC9-4753-9155-74F959450F5D}" srcOrd="0" destOrd="0" presId="urn:microsoft.com/office/officeart/2005/8/layout/hierarchy1"/>
    <dgm:cxn modelId="{0399772D-37F7-481E-9ADC-EB704D335663}" type="presParOf" srcId="{6044763F-3DC9-4753-9155-74F959450F5D}" destId="{CFA8AB19-50A2-4BDE-BE47-362251146DE1}" srcOrd="0" destOrd="0" presId="urn:microsoft.com/office/officeart/2005/8/layout/hierarchy1"/>
    <dgm:cxn modelId="{9FAFC7CA-38B1-4520-8072-CAB22A554BDF}" type="presParOf" srcId="{6044763F-3DC9-4753-9155-74F959450F5D}" destId="{AD40BA6B-1408-4A34-A245-8DF5C38FC381}" srcOrd="1" destOrd="0" presId="urn:microsoft.com/office/officeart/2005/8/layout/hierarchy1"/>
    <dgm:cxn modelId="{9E605231-4D0B-4AF2-941A-B0A6597C0C32}" type="presParOf" srcId="{19FD7523-5E87-4853-8E87-3F69161DC3E3}" destId="{8719468E-4628-415D-97B0-4D807113A168}" srcOrd="1" destOrd="0" presId="urn:microsoft.com/office/officeart/2005/8/layout/hierarchy1"/>
    <dgm:cxn modelId="{8DC4015F-5C84-4831-9971-0EBDFD770FBC}" type="presParOf" srcId="{FD9D56FB-B773-42A6-B641-397D25FAF6FB}" destId="{ABAA81A1-E5A6-43FB-9C5E-2881410480F1}" srcOrd="2" destOrd="0" presId="urn:microsoft.com/office/officeart/2005/8/layout/hierarchy1"/>
    <dgm:cxn modelId="{269556B7-2324-4BF0-8F14-5D11FCD074F8}" type="presParOf" srcId="{FD9D56FB-B773-42A6-B641-397D25FAF6FB}" destId="{1B7C7A8E-5B08-44F0-ACE2-D072259A0D57}" srcOrd="3" destOrd="0" presId="urn:microsoft.com/office/officeart/2005/8/layout/hierarchy1"/>
    <dgm:cxn modelId="{D58546C4-020F-459C-A2CF-71BB818C6C5D}" type="presParOf" srcId="{1B7C7A8E-5B08-44F0-ACE2-D072259A0D57}" destId="{B85F5D9C-B2E3-4336-87F4-905C2819F3CB}" srcOrd="0" destOrd="0" presId="urn:microsoft.com/office/officeart/2005/8/layout/hierarchy1"/>
    <dgm:cxn modelId="{E84E73B5-B917-4528-A1A1-2C0D5CC0DDE0}" type="presParOf" srcId="{B85F5D9C-B2E3-4336-87F4-905C2819F3CB}" destId="{2F44E952-0E5F-4274-9971-F44565490D60}" srcOrd="0" destOrd="0" presId="urn:microsoft.com/office/officeart/2005/8/layout/hierarchy1"/>
    <dgm:cxn modelId="{88D5CB93-AA5C-45FD-9C60-1B6E091FCAD2}" type="presParOf" srcId="{B85F5D9C-B2E3-4336-87F4-905C2819F3CB}" destId="{2C11C53A-B5AF-418B-9E37-E825B6E36F16}" srcOrd="1" destOrd="0" presId="urn:microsoft.com/office/officeart/2005/8/layout/hierarchy1"/>
    <dgm:cxn modelId="{8CC57781-58CC-40E6-B084-666844475D22}" type="presParOf" srcId="{1B7C7A8E-5B08-44F0-ACE2-D072259A0D57}" destId="{37635459-51F7-4364-ACC7-3390BB1567BE}" srcOrd="1" destOrd="0" presId="urn:microsoft.com/office/officeart/2005/8/layout/hierarchy1"/>
    <dgm:cxn modelId="{2142B066-91FB-467B-8494-98A3C6DEDBBC}" type="presParOf" srcId="{37635459-51F7-4364-ACC7-3390BB1567BE}" destId="{D0949CDC-DF44-43E4-A5BF-01FC7AF4EFEF}" srcOrd="0" destOrd="0" presId="urn:microsoft.com/office/officeart/2005/8/layout/hierarchy1"/>
    <dgm:cxn modelId="{EEA7434A-C97E-4219-A094-CAA81214D343}" type="presParOf" srcId="{37635459-51F7-4364-ACC7-3390BB1567BE}" destId="{AD467BD1-1C32-483D-8132-7678224C601B}" srcOrd="1" destOrd="0" presId="urn:microsoft.com/office/officeart/2005/8/layout/hierarchy1"/>
    <dgm:cxn modelId="{FEC017DF-703A-4A25-A343-F2691DE8E054}" type="presParOf" srcId="{AD467BD1-1C32-483D-8132-7678224C601B}" destId="{EDCAA794-AC6E-48B5-963B-DE7B32251429}" srcOrd="0" destOrd="0" presId="urn:microsoft.com/office/officeart/2005/8/layout/hierarchy1"/>
    <dgm:cxn modelId="{0BCDC9F6-3F55-43EC-B8FC-A61E16994D0C}" type="presParOf" srcId="{EDCAA794-AC6E-48B5-963B-DE7B32251429}" destId="{52E337CD-D41A-4D4B-A14F-982221B9FF2E}" srcOrd="0" destOrd="0" presId="urn:microsoft.com/office/officeart/2005/8/layout/hierarchy1"/>
    <dgm:cxn modelId="{82F62B04-C970-4663-AF54-5FF660849D88}" type="presParOf" srcId="{EDCAA794-AC6E-48B5-963B-DE7B32251429}" destId="{D618D61F-BDA9-4768-9CD2-620E0DC97166}" srcOrd="1" destOrd="0" presId="urn:microsoft.com/office/officeart/2005/8/layout/hierarchy1"/>
    <dgm:cxn modelId="{709A8B77-026F-4FDA-B419-CB470D6FE419}" type="presParOf" srcId="{AD467BD1-1C32-483D-8132-7678224C601B}" destId="{48A4CC6D-C2CD-4E95-87EF-54BC47D9C1C6}" srcOrd="1" destOrd="0" presId="urn:microsoft.com/office/officeart/2005/8/layout/hierarchy1"/>
    <dgm:cxn modelId="{0170D937-E3F0-4673-8A49-04FBE53C6EBD}" type="presParOf" srcId="{FD9D56FB-B773-42A6-B641-397D25FAF6FB}" destId="{B9F06BBE-66AA-4F14-8E92-80E68DE4AF7C}" srcOrd="4" destOrd="0" presId="urn:microsoft.com/office/officeart/2005/8/layout/hierarchy1"/>
    <dgm:cxn modelId="{B3B6A46C-38B0-43A7-85A3-C42ACB4F1E38}" type="presParOf" srcId="{FD9D56FB-B773-42A6-B641-397D25FAF6FB}" destId="{DD1028FD-72FA-40B1-A183-F85643E40297}" srcOrd="5" destOrd="0" presId="urn:microsoft.com/office/officeart/2005/8/layout/hierarchy1"/>
    <dgm:cxn modelId="{BEA10917-99E0-41B4-901F-980ACEDEEA87}" type="presParOf" srcId="{DD1028FD-72FA-40B1-A183-F85643E40297}" destId="{4E3FE2F2-5E5E-44B3-9387-7A45C632FB0B}" srcOrd="0" destOrd="0" presId="urn:microsoft.com/office/officeart/2005/8/layout/hierarchy1"/>
    <dgm:cxn modelId="{A08E2128-5BFF-4DFF-BDB8-8752EE76ADBF}" type="presParOf" srcId="{4E3FE2F2-5E5E-44B3-9387-7A45C632FB0B}" destId="{77624390-64B5-453B-8F52-A2A90D139190}" srcOrd="0" destOrd="0" presId="urn:microsoft.com/office/officeart/2005/8/layout/hierarchy1"/>
    <dgm:cxn modelId="{F0A71BD7-2BA8-4B27-A791-B4D518808393}" type="presParOf" srcId="{4E3FE2F2-5E5E-44B3-9387-7A45C632FB0B}" destId="{9662EAAA-5A7E-4DF3-8EE3-E5C029B6C2BF}" srcOrd="1" destOrd="0" presId="urn:microsoft.com/office/officeart/2005/8/layout/hierarchy1"/>
    <dgm:cxn modelId="{AD810CD2-547F-450D-9FED-E270732108F5}" type="presParOf" srcId="{DD1028FD-72FA-40B1-A183-F85643E40297}" destId="{FE984552-F2EF-4A56-924F-20CCAB8A9DB7}" srcOrd="1" destOrd="0" presId="urn:microsoft.com/office/officeart/2005/8/layout/hierarchy1"/>
    <dgm:cxn modelId="{9E11115C-25E6-4166-8BED-3147A7888B04}" type="presParOf" srcId="{FE984552-F2EF-4A56-924F-20CCAB8A9DB7}" destId="{6BB2E7BE-D8CF-4346-A7E4-40CCD6D2061D}" srcOrd="0" destOrd="0" presId="urn:microsoft.com/office/officeart/2005/8/layout/hierarchy1"/>
    <dgm:cxn modelId="{D5792DF6-11E7-45D3-B606-13634A7B115A}" type="presParOf" srcId="{FE984552-F2EF-4A56-924F-20CCAB8A9DB7}" destId="{E6FE9381-858D-4396-9D58-70B0802FE3F6}" srcOrd="1" destOrd="0" presId="urn:microsoft.com/office/officeart/2005/8/layout/hierarchy1"/>
    <dgm:cxn modelId="{22A2123A-54FD-4F74-85ED-8BD48983DE40}" type="presParOf" srcId="{E6FE9381-858D-4396-9D58-70B0802FE3F6}" destId="{DBB7F237-7F58-4EFC-A01E-07AAB3EE5A82}" srcOrd="0" destOrd="0" presId="urn:microsoft.com/office/officeart/2005/8/layout/hierarchy1"/>
    <dgm:cxn modelId="{0EEF9AE9-C84D-45D9-8B83-14911178EBB2}" type="presParOf" srcId="{DBB7F237-7F58-4EFC-A01E-07AAB3EE5A82}" destId="{E0B984A2-B043-4524-AC4F-AD173336CED7}" srcOrd="0" destOrd="0" presId="urn:microsoft.com/office/officeart/2005/8/layout/hierarchy1"/>
    <dgm:cxn modelId="{B2A50AF4-053A-4806-A542-EED780F451DA}" type="presParOf" srcId="{DBB7F237-7F58-4EFC-A01E-07AAB3EE5A82}" destId="{08DC7F29-E10E-418F-8C67-67E1CAE6C8A0}" srcOrd="1" destOrd="0" presId="urn:microsoft.com/office/officeart/2005/8/layout/hierarchy1"/>
    <dgm:cxn modelId="{782231DC-4194-46B7-BFB8-F04CEB6E8D62}" type="presParOf" srcId="{E6FE9381-858D-4396-9D58-70B0802FE3F6}" destId="{516952A9-65F3-4E0D-9E89-E23031DCA02B}" srcOrd="1" destOrd="0" presId="urn:microsoft.com/office/officeart/2005/8/layout/hierarchy1"/>
    <dgm:cxn modelId="{30C55A94-849F-4923-9568-6A2DF7659DB9}" type="presParOf" srcId="{FD9D56FB-B773-42A6-B641-397D25FAF6FB}" destId="{BA5E7CA9-3C61-461D-A608-7593AB57056E}" srcOrd="6" destOrd="0" presId="urn:microsoft.com/office/officeart/2005/8/layout/hierarchy1"/>
    <dgm:cxn modelId="{744B2E5D-DF16-4163-BF65-EFB76D8A0539}" type="presParOf" srcId="{FD9D56FB-B773-42A6-B641-397D25FAF6FB}" destId="{0B2A6729-9AEE-4518-98E2-1D9940369B7E}" srcOrd="7" destOrd="0" presId="urn:microsoft.com/office/officeart/2005/8/layout/hierarchy1"/>
    <dgm:cxn modelId="{24395984-02A5-4C0B-BD6A-04F26935CC19}" type="presParOf" srcId="{0B2A6729-9AEE-4518-98E2-1D9940369B7E}" destId="{95CA48B7-F0FA-42AD-81E2-718B32A2292C}" srcOrd="0" destOrd="0" presId="urn:microsoft.com/office/officeart/2005/8/layout/hierarchy1"/>
    <dgm:cxn modelId="{AB1B230D-6833-4B7E-8ED8-1775E9E42452}" type="presParOf" srcId="{95CA48B7-F0FA-42AD-81E2-718B32A2292C}" destId="{8BA0C262-1BD0-43C3-8F45-4BC230A56473}" srcOrd="0" destOrd="0" presId="urn:microsoft.com/office/officeart/2005/8/layout/hierarchy1"/>
    <dgm:cxn modelId="{3DFFEF59-0C2A-4D88-BD99-D97911032939}" type="presParOf" srcId="{95CA48B7-F0FA-42AD-81E2-718B32A2292C}" destId="{EFDD9F69-E7E5-4A93-8F13-10F3CAE5030D}" srcOrd="1" destOrd="0" presId="urn:microsoft.com/office/officeart/2005/8/layout/hierarchy1"/>
    <dgm:cxn modelId="{540798D8-7157-4C87-888B-9184AB08782D}" type="presParOf" srcId="{0B2A6729-9AEE-4518-98E2-1D9940369B7E}" destId="{197ABB7B-396E-4135-8C89-C00F6078B90F}" srcOrd="1" destOrd="0" presId="urn:microsoft.com/office/officeart/2005/8/layout/hierarchy1"/>
    <dgm:cxn modelId="{16586C5B-A82E-4D8E-AD01-61B4F7BE619F}" type="presParOf" srcId="{197ABB7B-396E-4135-8C89-C00F6078B90F}" destId="{AA6F9E02-73B3-4698-861D-9799BE44C7EC}" srcOrd="0" destOrd="0" presId="urn:microsoft.com/office/officeart/2005/8/layout/hierarchy1"/>
    <dgm:cxn modelId="{2C8D765B-79D4-46B5-B360-1AB2F15290A6}" type="presParOf" srcId="{197ABB7B-396E-4135-8C89-C00F6078B90F}" destId="{EB9757F7-EE8D-4014-8204-D01E3286AA62}" srcOrd="1" destOrd="0" presId="urn:microsoft.com/office/officeart/2005/8/layout/hierarchy1"/>
    <dgm:cxn modelId="{40939097-FAC4-4E92-9E53-951FB5FDC183}" type="presParOf" srcId="{EB9757F7-EE8D-4014-8204-D01E3286AA62}" destId="{303598F2-4B63-4F78-8181-0A10A0966728}" srcOrd="0" destOrd="0" presId="urn:microsoft.com/office/officeart/2005/8/layout/hierarchy1"/>
    <dgm:cxn modelId="{9C9F38C4-730E-4E5F-86D3-B18EDAB3D607}" type="presParOf" srcId="{303598F2-4B63-4F78-8181-0A10A0966728}" destId="{6355ADDF-0D40-44EC-B8B3-096A937B9179}" srcOrd="0" destOrd="0" presId="urn:microsoft.com/office/officeart/2005/8/layout/hierarchy1"/>
    <dgm:cxn modelId="{650ACEE1-EA2E-4733-8320-EF96FE2416CC}" type="presParOf" srcId="{303598F2-4B63-4F78-8181-0A10A0966728}" destId="{9AF74ADF-566F-4B2A-AB00-3848370265DE}" srcOrd="1" destOrd="0" presId="urn:microsoft.com/office/officeart/2005/8/layout/hierarchy1"/>
    <dgm:cxn modelId="{685494A7-69AB-42A1-934F-F37B831F8134}"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custT="1"/>
      <dgm:spPr/>
      <dgm:t>
        <a:bodyPr/>
        <a:lstStyle/>
        <a:p>
          <a:pPr rtl="1"/>
          <a:r>
            <a:rPr lang="ar-SA" sz="1400" b="1" dirty="0">
              <a:latin typeface="Sakkal Majalla" panose="02000000000000000000" pitchFamily="2" charset="-78"/>
              <a:cs typeface="Sakkal Majalla" panose="02000000000000000000" pitchFamily="2" charset="-78"/>
            </a:rPr>
            <a:t>أريد أن أركز على مشاركة الطلاب.</a:t>
          </a:r>
        </a:p>
        <a:p>
          <a:pPr rtl="1"/>
          <a:r>
            <a:rPr lang="ar-SA" sz="1600" b="1" dirty="0">
              <a:latin typeface="Sakkal Majalla" panose="02000000000000000000" pitchFamily="2" charset="-78"/>
              <a:cs typeface="Sakkal Majalla" panose="02000000000000000000" pitchFamily="2" charset="-78"/>
            </a:rPr>
            <a:t>أريد...</a:t>
          </a:r>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custT="1"/>
      <dgm:spPr/>
      <dgm:t>
        <a:bodyPr/>
        <a:lstStyle/>
        <a:p>
          <a:pPr rtl="1"/>
          <a:r>
            <a:rPr lang="ar-SA" sz="1400" dirty="0">
              <a:latin typeface="Sakkal Majalla" panose="02000000000000000000" pitchFamily="2" charset="-78"/>
              <a:cs typeface="Sakkal Majalla" panose="02000000000000000000" pitchFamily="2" charset="-78"/>
            </a:rPr>
            <a:t>أن يشارك مزيد من الطلاب في حوار الفصل الدراسي</a:t>
          </a:r>
        </a:p>
        <a:p>
          <a:pPr rtl="1"/>
          <a:endParaRPr lang="en-GB" sz="1200" dirty="0">
            <a:latin typeface="Sakkal Majalla" panose="02000000000000000000" pitchFamily="2" charset="-78"/>
            <a:cs typeface="Sakkal Majalla" panose="02000000000000000000" pitchFamily="2" charset="-78"/>
          </a:endParaRPr>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custT="1"/>
      <dgm:spPr/>
      <dgm:t>
        <a:bodyPr/>
        <a:lstStyle/>
        <a:p>
          <a:pPr rtl="1"/>
          <a:r>
            <a:rPr lang="ar-SA" sz="1400" dirty="0">
              <a:latin typeface="Sakkal Majalla" panose="02000000000000000000" pitchFamily="2" charset="-78"/>
              <a:cs typeface="Sakkal Majalla" panose="02000000000000000000" pitchFamily="2" charset="-78"/>
            </a:rPr>
            <a:t>تضمين القواعد الأساسية في ثقافة فصلي الدراسي</a:t>
          </a:r>
        </a:p>
        <a:p>
          <a:pPr rtl="1"/>
          <a:endParaRPr lang="en-GB" sz="1200" dirty="0">
            <a:latin typeface="Sakkal Majalla" panose="02000000000000000000" pitchFamily="2" charset="-78"/>
            <a:cs typeface="Sakkal Majalla" panose="02000000000000000000" pitchFamily="2" charset="-78"/>
          </a:endParaRPr>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custT="1"/>
      <dgm:spPr/>
      <dgm:t>
        <a:bodyPr/>
        <a:lstStyle/>
        <a:p>
          <a:pPr rtl="1"/>
          <a:r>
            <a:rPr lang="ar-SA" sz="1400" dirty="0">
              <a:latin typeface="Sakkal Majalla" panose="02000000000000000000" pitchFamily="2" charset="-78"/>
              <a:cs typeface="Sakkal Majalla" panose="02000000000000000000" pitchFamily="2" charset="-78"/>
            </a:rPr>
            <a:t> ما الفرق الذي يحدثه استخدام القواعد الأساسية في الحوار ضمن فصلي الدراسي؟</a:t>
          </a:r>
        </a:p>
        <a:p>
          <a:pPr rtl="1"/>
          <a:r>
            <a:rPr lang="ar-SA" sz="1400" dirty="0">
              <a:latin typeface="Sakkal Majalla" panose="02000000000000000000" pitchFamily="2" charset="-78"/>
              <a:cs typeface="Sakkal Majalla" panose="02000000000000000000" pitchFamily="2" charset="-78"/>
            </a:rPr>
            <a:t> كم مرة أشير إلى القواعد الأساسية في تدريسي؟</a:t>
          </a:r>
        </a:p>
        <a:p>
          <a:pPr rtl="1"/>
          <a:endParaRPr lang="en-GB" sz="1400" dirty="0">
            <a:latin typeface="Sakkal Majalla" panose="02000000000000000000" pitchFamily="2" charset="-78"/>
            <a:cs typeface="Sakkal Majalla" panose="02000000000000000000" pitchFamily="2" charset="-78"/>
          </a:endParaRPr>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AC5256A2-DB23-48B6-A2D5-39FAFBD374A9}">
      <dgm:prSet phldrT="[Text]"/>
      <dgm:spPr/>
      <dgm:t>
        <a:bodyPr/>
        <a:lstStyle/>
        <a:p>
          <a:r>
            <a:rPr lang="ar-SA" dirty="0">
              <a:latin typeface="Sakkal Majalla" panose="02000000000000000000" pitchFamily="2" charset="-78"/>
              <a:cs typeface="Sakkal Majalla" panose="02000000000000000000" pitchFamily="2" charset="-78"/>
            </a:rPr>
            <a:t> أن تتحدث المجموعات معًا بشكل أكثر جدوى وإنتاجية</a:t>
          </a:r>
        </a:p>
        <a:p>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custT="1"/>
      <dgm:spPr/>
      <dgm:t>
        <a:bodyPr/>
        <a:lstStyle/>
        <a:p>
          <a:pPr rtl="1"/>
          <a:r>
            <a:rPr lang="ar-SA" sz="1400" dirty="0">
              <a:latin typeface="Sakkal Majalla" panose="02000000000000000000" pitchFamily="2" charset="-78"/>
              <a:cs typeface="Sakkal Majalla" panose="02000000000000000000" pitchFamily="2" charset="-78"/>
            </a:rPr>
            <a:t>كيف يؤثر نهج "زميل المحادثة" على الحوار في فصلي الدراسي؟</a:t>
          </a:r>
        </a:p>
        <a:p>
          <a:pPr rtl="1"/>
          <a:r>
            <a:rPr lang="ar-SA" sz="1400" dirty="0">
              <a:latin typeface="Sakkal Majalla" panose="02000000000000000000" pitchFamily="2" charset="-78"/>
              <a:cs typeface="Sakkal Majalla" panose="02000000000000000000" pitchFamily="2" charset="-78"/>
            </a:rPr>
            <a:t> إلى أي مدى يهيمن عدد قليل من الطلاب على الحديث في فصلي الدراسي؟</a:t>
          </a:r>
        </a:p>
        <a:p>
          <a:pPr rtl="1"/>
          <a:endParaRPr lang="en-GB" sz="1400" dirty="0">
            <a:latin typeface="Sakkal Majalla" panose="02000000000000000000" pitchFamily="2" charset="-78"/>
            <a:cs typeface="Sakkal Majalla" panose="02000000000000000000" pitchFamily="2" charset="-78"/>
          </a:endParaRPr>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custT="1"/>
      <dgm:spPr/>
      <dgm:t>
        <a:bodyPr/>
        <a:lstStyle/>
        <a:p>
          <a:pPr rtl="1"/>
          <a:r>
            <a:rPr lang="ar-SA" sz="1400">
              <a:latin typeface="Sakkal Majalla" panose="02000000000000000000" pitchFamily="2" charset="-78"/>
              <a:cs typeface="Sakkal Majalla" panose="02000000000000000000" pitchFamily="2" charset="-78"/>
            </a:rPr>
            <a:t> كيف يدرك الطلاب جودة عملهم الجماعي؟  </a:t>
          </a:r>
        </a:p>
        <a:p>
          <a:pPr rtl="1"/>
          <a:r>
            <a:rPr lang="ar-SA" sz="1400">
              <a:latin typeface="Sakkal Majalla" panose="02000000000000000000" pitchFamily="2" charset="-78"/>
              <a:cs typeface="Sakkal Majalla" panose="02000000000000000000" pitchFamily="2" charset="-78"/>
            </a:rPr>
            <a:t>ما الفرق الذي يحدث في الحوار عند إعطاء الطلاب أدوارًا في العمل الجماعي؟</a:t>
          </a:r>
        </a:p>
        <a:p>
          <a:pPr rtl="1"/>
          <a:endParaRPr lang="en-GB" sz="1400" dirty="0">
            <a:latin typeface="Sakkal Majalla" panose="02000000000000000000" pitchFamily="2" charset="-78"/>
            <a:cs typeface="Sakkal Majalla" panose="02000000000000000000" pitchFamily="2" charset="-78"/>
          </a:endParaRPr>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val="rev"/>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custLinFactNeighborX="-5555" custLinFactNeighborY="-1458">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4C69D305-238C-403A-AF96-752657049941}" type="presOf" srcId="{54243F6C-705C-4A67-8FD0-DCF9B11057A0}" destId="{D0949CDC-DF44-43E4-A5BF-01FC7AF4EFEF}" srcOrd="0" destOrd="0" presId="urn:microsoft.com/office/officeart/2005/8/layout/hierarchy1"/>
    <dgm:cxn modelId="{A1F60812-831F-4B29-A615-4B7A6C02FA13}" type="presOf" srcId="{3797F512-9711-4D35-AF6D-F8A7AE7D9444}" destId="{5E747C84-64D1-4CFC-B2DA-284E2902F930}" srcOrd="0" destOrd="0" presId="urn:microsoft.com/office/officeart/2005/8/layout/hierarchy1"/>
    <dgm:cxn modelId="{C091992C-7930-4231-A95B-9A9C25C9739A}" type="presOf" srcId="{0EF9529A-7D1E-49BF-B35E-1D38B21B9721}" destId="{DEAF3728-5157-4AAB-AEA7-C4988424C4E7}" srcOrd="0" destOrd="0" presId="urn:microsoft.com/office/officeart/2005/8/layout/hierarchy1"/>
    <dgm:cxn modelId="{B15FC933-ECAF-493F-851A-6844ED65C8F8}" type="presOf" srcId="{4B0E1BE2-48CE-4F58-8399-18A4FD052E68}" destId="{ABAA81A1-E5A6-43FB-9C5E-2881410480F1}" srcOrd="0" destOrd="0" presId="urn:microsoft.com/office/officeart/2005/8/layout/hierarchy1"/>
    <dgm:cxn modelId="{F4885F43-4FFC-41AC-9BD8-06D8B8422A57}" type="presOf" srcId="{CEBF41E6-2327-419F-9E6C-58D7BB9D3382}" destId="{6BB2E7BE-D8CF-4346-A7E4-40CCD6D2061D}" srcOrd="0" destOrd="0" presId="urn:microsoft.com/office/officeart/2005/8/layout/hierarchy1"/>
    <dgm:cxn modelId="{AC9A534C-BBEC-4A46-8813-B8F902B8A558}" type="presOf" srcId="{3C855A7B-2703-4ADA-8FE2-A48A07197946}" destId="{D618D61F-BDA9-4768-9CD2-620E0DC97166}" srcOrd="0" destOrd="0" presId="urn:microsoft.com/office/officeart/2005/8/layout/hierarchy1"/>
    <dgm:cxn modelId="{E220F850-3F27-4159-B1FF-6776946D9A7F}" type="presOf" srcId="{3BE6EFF3-16EE-49EC-B74C-F0FF3B773791}" destId="{696A1F71-EFE8-4E69-824E-9029AFC16744}"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C0214D67-4720-4412-A54D-25F8A6CCF6D4}" srcId="{3797F512-9711-4D35-AF6D-F8A7AE7D9444}" destId="{4EA3A2B7-A9F3-419B-8AF1-5EA9EA41713A}" srcOrd="2" destOrd="0" parTransId="{6ECA2432-018C-4C89-8553-6FC214D1A4B2}" sibTransId="{FB78A00E-9CF9-42F6-BEEC-57DB0FE8CB68}"/>
    <dgm:cxn modelId="{C3A68D73-2EF5-4B65-B14E-A9A28DF6064E}" srcId="{3797F512-9711-4D35-AF6D-F8A7AE7D9444}" destId="{0EF9529A-7D1E-49BF-B35E-1D38B21B9721}" srcOrd="0" destOrd="0" parTransId="{3BE6EFF3-16EE-49EC-B74C-F0FF3B773791}" sibTransId="{ADC53E0E-250A-4CE0-BA1D-5407F65AD4D3}"/>
    <dgm:cxn modelId="{DCC15575-2173-47CA-A0AE-CBE1B718331A}" type="presOf" srcId="{A44EFC9A-15EE-4926-B9F7-508271318974}" destId="{913763D1-64EF-48E3-96BD-5173A68A1FE5}" srcOrd="0" destOrd="0" presId="urn:microsoft.com/office/officeart/2005/8/layout/hierarchy1"/>
    <dgm:cxn modelId="{77EAD076-3E51-4AB7-A1D2-191DDE09ECC5}" type="presOf" srcId="{DE71C02C-2B20-4655-BA26-D1AD790CCC6A}" destId="{8EC3C499-609C-48E0-8562-332644E4056B}" srcOrd="0" destOrd="0" presId="urn:microsoft.com/office/officeart/2005/8/layout/hierarchy1"/>
    <dgm:cxn modelId="{3209BD82-B70E-4375-A4FF-ADE538882136}" type="presOf" srcId="{4EA3A2B7-A9F3-419B-8AF1-5EA9EA41713A}" destId="{9662EAAA-5A7E-4DF3-8EE3-E5C029B6C2BF}"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2732179B-E7C1-4E87-B301-541775A34A9A}" type="presOf" srcId="{19F143D1-99C4-4576-9076-AC84DE1E76E8}" destId="{AD40BA6B-1408-4A34-A245-8DF5C38FC381}" srcOrd="0" destOrd="0" presId="urn:microsoft.com/office/officeart/2005/8/layout/hierarchy1"/>
    <dgm:cxn modelId="{378284B7-187E-436F-B81A-46CA291E9170}"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89C1A9D2-88E4-4E2B-A33B-CB9318EDB28E}" srcId="{3797F512-9711-4D35-AF6D-F8A7AE7D9444}" destId="{AC5256A2-DB23-48B6-A2D5-39FAFBD374A9}" srcOrd="1" destOrd="0" parTransId="{4B0E1BE2-48CE-4F58-8399-18A4FD052E68}" sibTransId="{DB95D935-E4E4-4D6F-9513-5DC1F498D52D}"/>
    <dgm:cxn modelId="{F22AFFE2-7A77-4F89-B194-492004EEB81C}" srcId="{0EF9529A-7D1E-49BF-B35E-1D38B21B9721}" destId="{19F143D1-99C4-4576-9076-AC84DE1E76E8}" srcOrd="0" destOrd="0" parTransId="{DE71C02C-2B20-4655-BA26-D1AD790CCC6A}" sibTransId="{42A8F873-6594-44C9-9442-B8842A5D34D0}"/>
    <dgm:cxn modelId="{DD5B34E3-06F6-4B9F-A45C-F5F193BAE20D}" type="presOf" srcId="{6ECA2432-018C-4C89-8553-6FC214D1A4B2}" destId="{B9F06BBE-66AA-4F14-8E92-80E68DE4AF7C}" srcOrd="0" destOrd="0" presId="urn:microsoft.com/office/officeart/2005/8/layout/hierarchy1"/>
    <dgm:cxn modelId="{D98032EB-BD1C-4B16-841F-653205CAD64F}" type="presOf" srcId="{AC5256A2-DB23-48B6-A2D5-39FAFBD374A9}" destId="{2C11C53A-B5AF-418B-9E37-E825B6E36F16}" srcOrd="0" destOrd="0" presId="urn:microsoft.com/office/officeart/2005/8/layout/hierarchy1"/>
    <dgm:cxn modelId="{FC5D0D36-3ADF-4AB3-B55A-A70C889A0EFE}" type="presParOf" srcId="{913763D1-64EF-48E3-96BD-5173A68A1FE5}" destId="{26A00C83-38D1-4B4C-9A43-349F853DB6D4}" srcOrd="0" destOrd="0" presId="urn:microsoft.com/office/officeart/2005/8/layout/hierarchy1"/>
    <dgm:cxn modelId="{5E886F76-2FCA-49BB-9D17-CE02CD3D8EE3}" type="presParOf" srcId="{26A00C83-38D1-4B4C-9A43-349F853DB6D4}" destId="{15C82281-459E-46A0-8BE0-6344C79945F5}" srcOrd="0" destOrd="0" presId="urn:microsoft.com/office/officeart/2005/8/layout/hierarchy1"/>
    <dgm:cxn modelId="{41FEFC84-B9A1-4427-8085-0B4A04A4DE71}" type="presParOf" srcId="{15C82281-459E-46A0-8BE0-6344C79945F5}" destId="{083A4B5A-8E70-4987-AAB0-65522270F8FA}" srcOrd="0" destOrd="0" presId="urn:microsoft.com/office/officeart/2005/8/layout/hierarchy1"/>
    <dgm:cxn modelId="{68ADE9AF-B868-42BE-A199-66A809EF100F}" type="presParOf" srcId="{15C82281-459E-46A0-8BE0-6344C79945F5}" destId="{5E747C84-64D1-4CFC-B2DA-284E2902F930}" srcOrd="1" destOrd="0" presId="urn:microsoft.com/office/officeart/2005/8/layout/hierarchy1"/>
    <dgm:cxn modelId="{7EE94A28-7566-4A74-9B1F-A710A99834B9}" type="presParOf" srcId="{26A00C83-38D1-4B4C-9A43-349F853DB6D4}" destId="{FD9D56FB-B773-42A6-B641-397D25FAF6FB}" srcOrd="1" destOrd="0" presId="urn:microsoft.com/office/officeart/2005/8/layout/hierarchy1"/>
    <dgm:cxn modelId="{9127CF7A-FA4F-4FD4-998A-6CD4FCE39412}" type="presParOf" srcId="{FD9D56FB-B773-42A6-B641-397D25FAF6FB}" destId="{696A1F71-EFE8-4E69-824E-9029AFC16744}" srcOrd="0" destOrd="0" presId="urn:microsoft.com/office/officeart/2005/8/layout/hierarchy1"/>
    <dgm:cxn modelId="{A25E45B6-2134-47E5-8384-AC7CD607A865}" type="presParOf" srcId="{FD9D56FB-B773-42A6-B641-397D25FAF6FB}" destId="{162968DE-8744-4CCD-BEBE-C079D22D9D57}" srcOrd="1" destOrd="0" presId="urn:microsoft.com/office/officeart/2005/8/layout/hierarchy1"/>
    <dgm:cxn modelId="{823386C1-FAC0-4AD8-899F-840AD82594D1}" type="presParOf" srcId="{162968DE-8744-4CCD-BEBE-C079D22D9D57}" destId="{C384E536-14D5-4D5C-9004-024D885B0A40}" srcOrd="0" destOrd="0" presId="urn:microsoft.com/office/officeart/2005/8/layout/hierarchy1"/>
    <dgm:cxn modelId="{A0F61AF7-9791-4E08-89CE-46BB6705A710}" type="presParOf" srcId="{C384E536-14D5-4D5C-9004-024D885B0A40}" destId="{618E41CB-1EE8-4AF8-9EDF-49658D68382E}" srcOrd="0" destOrd="0" presId="urn:microsoft.com/office/officeart/2005/8/layout/hierarchy1"/>
    <dgm:cxn modelId="{B6E24C43-9A9D-4401-A13B-D955977720BE}" type="presParOf" srcId="{C384E536-14D5-4D5C-9004-024D885B0A40}" destId="{DEAF3728-5157-4AAB-AEA7-C4988424C4E7}" srcOrd="1" destOrd="0" presId="urn:microsoft.com/office/officeart/2005/8/layout/hierarchy1"/>
    <dgm:cxn modelId="{43928DA5-7636-4CD0-98B6-B8DA9CF483C7}" type="presParOf" srcId="{162968DE-8744-4CCD-BEBE-C079D22D9D57}" destId="{1F4641B5-9B9E-44F4-BB31-F4547413174D}" srcOrd="1" destOrd="0" presId="urn:microsoft.com/office/officeart/2005/8/layout/hierarchy1"/>
    <dgm:cxn modelId="{776C25D8-C0C5-4239-96F3-389CB81745EF}" type="presParOf" srcId="{1F4641B5-9B9E-44F4-BB31-F4547413174D}" destId="{8EC3C499-609C-48E0-8562-332644E4056B}" srcOrd="0" destOrd="0" presId="urn:microsoft.com/office/officeart/2005/8/layout/hierarchy1"/>
    <dgm:cxn modelId="{7DD29FA1-B262-465C-A6CD-1DE6743619DA}" type="presParOf" srcId="{1F4641B5-9B9E-44F4-BB31-F4547413174D}" destId="{19FD7523-5E87-4853-8E87-3F69161DC3E3}" srcOrd="1" destOrd="0" presId="urn:microsoft.com/office/officeart/2005/8/layout/hierarchy1"/>
    <dgm:cxn modelId="{6FD4C3A9-DF87-4119-B90D-F11A3FB8E73E}" type="presParOf" srcId="{19FD7523-5E87-4853-8E87-3F69161DC3E3}" destId="{6044763F-3DC9-4753-9155-74F959450F5D}" srcOrd="0" destOrd="0" presId="urn:microsoft.com/office/officeart/2005/8/layout/hierarchy1"/>
    <dgm:cxn modelId="{B0C12B58-85C2-4132-B3C4-7203B9F778B4}" type="presParOf" srcId="{6044763F-3DC9-4753-9155-74F959450F5D}" destId="{CFA8AB19-50A2-4BDE-BE47-362251146DE1}" srcOrd="0" destOrd="0" presId="urn:microsoft.com/office/officeart/2005/8/layout/hierarchy1"/>
    <dgm:cxn modelId="{3A6111B1-2680-4400-A99C-4CE52DACDC57}" type="presParOf" srcId="{6044763F-3DC9-4753-9155-74F959450F5D}" destId="{AD40BA6B-1408-4A34-A245-8DF5C38FC381}" srcOrd="1" destOrd="0" presId="urn:microsoft.com/office/officeart/2005/8/layout/hierarchy1"/>
    <dgm:cxn modelId="{A10BD6C3-CCA7-4386-926F-5B6E26A104BA}" type="presParOf" srcId="{19FD7523-5E87-4853-8E87-3F69161DC3E3}" destId="{8719468E-4628-415D-97B0-4D807113A168}" srcOrd="1" destOrd="0" presId="urn:microsoft.com/office/officeart/2005/8/layout/hierarchy1"/>
    <dgm:cxn modelId="{B159C757-6F98-445C-84F0-43785D1DE07A}" type="presParOf" srcId="{FD9D56FB-B773-42A6-B641-397D25FAF6FB}" destId="{ABAA81A1-E5A6-43FB-9C5E-2881410480F1}" srcOrd="2" destOrd="0" presId="urn:microsoft.com/office/officeart/2005/8/layout/hierarchy1"/>
    <dgm:cxn modelId="{B9E0483E-ED0D-451F-92E9-7A5E13A43E09}" type="presParOf" srcId="{FD9D56FB-B773-42A6-B641-397D25FAF6FB}" destId="{1B7C7A8E-5B08-44F0-ACE2-D072259A0D57}" srcOrd="3" destOrd="0" presId="urn:microsoft.com/office/officeart/2005/8/layout/hierarchy1"/>
    <dgm:cxn modelId="{09082B53-BC78-4696-A0C2-AC71AB699D90}" type="presParOf" srcId="{1B7C7A8E-5B08-44F0-ACE2-D072259A0D57}" destId="{B85F5D9C-B2E3-4336-87F4-905C2819F3CB}" srcOrd="0" destOrd="0" presId="urn:microsoft.com/office/officeart/2005/8/layout/hierarchy1"/>
    <dgm:cxn modelId="{D95CC58A-ACB8-4737-B604-C91019A1794C}" type="presParOf" srcId="{B85F5D9C-B2E3-4336-87F4-905C2819F3CB}" destId="{2F44E952-0E5F-4274-9971-F44565490D60}" srcOrd="0" destOrd="0" presId="urn:microsoft.com/office/officeart/2005/8/layout/hierarchy1"/>
    <dgm:cxn modelId="{D83164A8-897B-4FFD-886B-D283AFC43B4F}" type="presParOf" srcId="{B85F5D9C-B2E3-4336-87F4-905C2819F3CB}" destId="{2C11C53A-B5AF-418B-9E37-E825B6E36F16}" srcOrd="1" destOrd="0" presId="urn:microsoft.com/office/officeart/2005/8/layout/hierarchy1"/>
    <dgm:cxn modelId="{19BDADFE-557F-40D9-BE74-37AE8E9DFC46}" type="presParOf" srcId="{1B7C7A8E-5B08-44F0-ACE2-D072259A0D57}" destId="{37635459-51F7-4364-ACC7-3390BB1567BE}" srcOrd="1" destOrd="0" presId="urn:microsoft.com/office/officeart/2005/8/layout/hierarchy1"/>
    <dgm:cxn modelId="{79CBFCDD-A4C6-470E-8C73-82E6145895BE}" type="presParOf" srcId="{37635459-51F7-4364-ACC7-3390BB1567BE}" destId="{D0949CDC-DF44-43E4-A5BF-01FC7AF4EFEF}" srcOrd="0" destOrd="0" presId="urn:microsoft.com/office/officeart/2005/8/layout/hierarchy1"/>
    <dgm:cxn modelId="{8B97883C-3386-4FA1-AC4F-8435A7309590}" type="presParOf" srcId="{37635459-51F7-4364-ACC7-3390BB1567BE}" destId="{AD467BD1-1C32-483D-8132-7678224C601B}" srcOrd="1" destOrd="0" presId="urn:microsoft.com/office/officeart/2005/8/layout/hierarchy1"/>
    <dgm:cxn modelId="{6B21CD00-B197-4589-AE07-C72C4897D6B2}" type="presParOf" srcId="{AD467BD1-1C32-483D-8132-7678224C601B}" destId="{EDCAA794-AC6E-48B5-963B-DE7B32251429}" srcOrd="0" destOrd="0" presId="urn:microsoft.com/office/officeart/2005/8/layout/hierarchy1"/>
    <dgm:cxn modelId="{C1A9D8B0-F59B-4111-BD77-9418A2AB066D}" type="presParOf" srcId="{EDCAA794-AC6E-48B5-963B-DE7B32251429}" destId="{52E337CD-D41A-4D4B-A14F-982221B9FF2E}" srcOrd="0" destOrd="0" presId="urn:microsoft.com/office/officeart/2005/8/layout/hierarchy1"/>
    <dgm:cxn modelId="{C566BBB6-B436-4C1A-A934-BA70798970B8}" type="presParOf" srcId="{EDCAA794-AC6E-48B5-963B-DE7B32251429}" destId="{D618D61F-BDA9-4768-9CD2-620E0DC97166}" srcOrd="1" destOrd="0" presId="urn:microsoft.com/office/officeart/2005/8/layout/hierarchy1"/>
    <dgm:cxn modelId="{1C462EDB-0DE0-4F0F-89B9-D11C35018962}" type="presParOf" srcId="{AD467BD1-1C32-483D-8132-7678224C601B}" destId="{48A4CC6D-C2CD-4E95-87EF-54BC47D9C1C6}" srcOrd="1" destOrd="0" presId="urn:microsoft.com/office/officeart/2005/8/layout/hierarchy1"/>
    <dgm:cxn modelId="{330232F2-482E-4569-BC5A-45926A1AE5C5}" type="presParOf" srcId="{FD9D56FB-B773-42A6-B641-397D25FAF6FB}" destId="{B9F06BBE-66AA-4F14-8E92-80E68DE4AF7C}" srcOrd="4" destOrd="0" presId="urn:microsoft.com/office/officeart/2005/8/layout/hierarchy1"/>
    <dgm:cxn modelId="{0E4C3895-FAAB-46B3-95C2-FDD9CFCFC91F}" type="presParOf" srcId="{FD9D56FB-B773-42A6-B641-397D25FAF6FB}" destId="{DD1028FD-72FA-40B1-A183-F85643E40297}" srcOrd="5" destOrd="0" presId="urn:microsoft.com/office/officeart/2005/8/layout/hierarchy1"/>
    <dgm:cxn modelId="{77A067EB-C101-4F5B-950D-739114F3D15C}" type="presParOf" srcId="{DD1028FD-72FA-40B1-A183-F85643E40297}" destId="{4E3FE2F2-5E5E-44B3-9387-7A45C632FB0B}" srcOrd="0" destOrd="0" presId="urn:microsoft.com/office/officeart/2005/8/layout/hierarchy1"/>
    <dgm:cxn modelId="{AA5D6170-5CDF-48D2-8383-2105816CDE34}" type="presParOf" srcId="{4E3FE2F2-5E5E-44B3-9387-7A45C632FB0B}" destId="{77624390-64B5-453B-8F52-A2A90D139190}" srcOrd="0" destOrd="0" presId="urn:microsoft.com/office/officeart/2005/8/layout/hierarchy1"/>
    <dgm:cxn modelId="{F6194DD0-0443-4788-91F5-65D4083AF30C}" type="presParOf" srcId="{4E3FE2F2-5E5E-44B3-9387-7A45C632FB0B}" destId="{9662EAAA-5A7E-4DF3-8EE3-E5C029B6C2BF}" srcOrd="1" destOrd="0" presId="urn:microsoft.com/office/officeart/2005/8/layout/hierarchy1"/>
    <dgm:cxn modelId="{BC8060FD-9074-4D79-9CE2-A30163883023}" type="presParOf" srcId="{DD1028FD-72FA-40B1-A183-F85643E40297}" destId="{FE984552-F2EF-4A56-924F-20CCAB8A9DB7}" srcOrd="1" destOrd="0" presId="urn:microsoft.com/office/officeart/2005/8/layout/hierarchy1"/>
    <dgm:cxn modelId="{2B543462-5451-4FB3-A07A-7700FEA3A265}" type="presParOf" srcId="{FE984552-F2EF-4A56-924F-20CCAB8A9DB7}" destId="{6BB2E7BE-D8CF-4346-A7E4-40CCD6D2061D}" srcOrd="0" destOrd="0" presId="urn:microsoft.com/office/officeart/2005/8/layout/hierarchy1"/>
    <dgm:cxn modelId="{40C44F32-9383-4640-AB0D-87FB54822891}" type="presParOf" srcId="{FE984552-F2EF-4A56-924F-20CCAB8A9DB7}" destId="{E6FE9381-858D-4396-9D58-70B0802FE3F6}" srcOrd="1" destOrd="0" presId="urn:microsoft.com/office/officeart/2005/8/layout/hierarchy1"/>
    <dgm:cxn modelId="{84540589-0831-447D-A72B-19B13E8A940C}" type="presParOf" srcId="{E6FE9381-858D-4396-9D58-70B0802FE3F6}" destId="{DBB7F237-7F58-4EFC-A01E-07AAB3EE5A82}" srcOrd="0" destOrd="0" presId="urn:microsoft.com/office/officeart/2005/8/layout/hierarchy1"/>
    <dgm:cxn modelId="{911660DC-1A0B-42DE-AC9C-E7B5D4506557}" type="presParOf" srcId="{DBB7F237-7F58-4EFC-A01E-07AAB3EE5A82}" destId="{E0B984A2-B043-4524-AC4F-AD173336CED7}" srcOrd="0" destOrd="0" presId="urn:microsoft.com/office/officeart/2005/8/layout/hierarchy1"/>
    <dgm:cxn modelId="{68FCE2BA-584B-4442-A383-91882CDD467A}" type="presParOf" srcId="{DBB7F237-7F58-4EFC-A01E-07AAB3EE5A82}" destId="{08DC7F29-E10E-418F-8C67-67E1CAE6C8A0}" srcOrd="1" destOrd="0" presId="urn:microsoft.com/office/officeart/2005/8/layout/hierarchy1"/>
    <dgm:cxn modelId="{3F141CFB-8D53-45D9-B537-3A76B81EFA45}"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67F508-324B-5F4E-926A-B296CF91D5E9}">
      <dsp:nvSpPr>
        <dsp:cNvPr id="0" name=""/>
        <dsp:cNvSpPr/>
      </dsp:nvSpPr>
      <dsp:spPr>
        <a:xfrm rot="10800000">
          <a:off x="2484174" y="843"/>
          <a:ext cx="2680490" cy="1072196"/>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22860" bIns="11430" numCol="1" spcCol="1270" anchor="ctr" anchorCtr="0">
          <a:noAutofit/>
        </a:bodyPr>
        <a:lstStyle/>
        <a:p>
          <a:pPr marL="0" lvl="0" indent="0" algn="ctr" defTabSz="800100" rtl="1">
            <a:lnSpc>
              <a:spcPct val="90000"/>
            </a:lnSpc>
            <a:spcBef>
              <a:spcPct val="0"/>
            </a:spcBef>
            <a:spcAft>
              <a:spcPts val="520"/>
            </a:spcAft>
            <a:buNone/>
          </a:pPr>
          <a:r>
            <a:rPr lang="ar-SA" sz="1800" kern="1200" dirty="0">
              <a:latin typeface="Sakkal Majalla" panose="02000000000000000000" pitchFamily="2" charset="-78"/>
              <a:cs typeface="Sakkal Majalla" panose="02000000000000000000" pitchFamily="2" charset="-78"/>
            </a:rPr>
            <a:t>الأداة 1</a:t>
          </a:r>
        </a:p>
        <a:p>
          <a:pPr marL="0" lvl="0" indent="0" algn="ctr" defTabSz="800100" rtl="1">
            <a:lnSpc>
              <a:spcPct val="90000"/>
            </a:lnSpc>
            <a:spcBef>
              <a:spcPct val="0"/>
            </a:spcBef>
            <a:spcAft>
              <a:spcPct val="35000"/>
            </a:spcAft>
            <a:buNone/>
          </a:pPr>
          <a:r>
            <a:rPr lang="ar-SA" sz="1600" b="1" kern="1200" dirty="0">
              <a:solidFill>
                <a:prstClr val="white"/>
              </a:solidFill>
              <a:latin typeface="Sakkal Majalla" panose="02000000000000000000" pitchFamily="2" charset="-78"/>
              <a:ea typeface="+mn-ea"/>
              <a:cs typeface="Sakkal Majalla" panose="02000000000000000000" pitchFamily="2" charset="-78"/>
            </a:rPr>
            <a:t> شبكة المراجعة الذاتية</a:t>
          </a:r>
        </a:p>
      </dsp:txBody>
      <dsp:txXfrm rot="10800000">
        <a:off x="3020272" y="843"/>
        <a:ext cx="1608294" cy="1072196"/>
      </dsp:txXfrm>
    </dsp:sp>
    <dsp:sp modelId="{AB14B0CF-1561-1E4E-B99C-C649447EB0B8}">
      <dsp:nvSpPr>
        <dsp:cNvPr id="0" name=""/>
        <dsp:cNvSpPr/>
      </dsp:nvSpPr>
      <dsp:spPr>
        <a:xfrm rot="10800000">
          <a:off x="607831" y="91979"/>
          <a:ext cx="2224806" cy="889922"/>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6985" rIns="13970" bIns="6985" numCol="1" spcCol="1270" anchor="ctr" anchorCtr="0">
          <a:noAutofit/>
        </a:bodyPr>
        <a:lstStyle/>
        <a:p>
          <a:pPr marL="0" lvl="0" indent="0" algn="ctr" defTabSz="488950" rtl="1">
            <a:lnSpc>
              <a:spcPct val="90000"/>
            </a:lnSpc>
            <a:spcBef>
              <a:spcPct val="0"/>
            </a:spcBef>
            <a:spcAft>
              <a:spcPct val="35000"/>
            </a:spcAft>
            <a:buNone/>
          </a:pPr>
          <a:r>
            <a:rPr lang="ar-SA" sz="1100" kern="1200" dirty="0">
              <a:latin typeface="Sakkal Majalla" panose="02000000000000000000" pitchFamily="2" charset="-78"/>
              <a:cs typeface="Sakkal Majalla" panose="02000000000000000000" pitchFamily="2" charset="-78"/>
            </a:rPr>
            <a:t>ابدأ رحلتك مع </a:t>
          </a:r>
          <a:r>
            <a:rPr lang="en-US" sz="1100" kern="1200" dirty="0">
              <a:latin typeface="Sakkal Majalla" panose="02000000000000000000" pitchFamily="2" charset="-78"/>
              <a:cs typeface="Sakkal Majalla" panose="02000000000000000000" pitchFamily="2" charset="-78"/>
            </a:rPr>
            <a:t>T-SEDA</a:t>
          </a:r>
          <a:r>
            <a:rPr lang="ar-SA" sz="1100" kern="1200" dirty="0">
              <a:latin typeface="Sakkal Majalla" panose="02000000000000000000" pitchFamily="2" charset="-78"/>
              <a:cs typeface="Sakkal Majalla" panose="02000000000000000000" pitchFamily="2" charset="-78"/>
            </a:rPr>
            <a:t> بالتفكير في ممارساتك الحالية بشكل منهجي</a:t>
          </a:r>
        </a:p>
      </dsp:txBody>
      <dsp:txXfrm rot="10800000">
        <a:off x="1052792" y="91979"/>
        <a:ext cx="1334884" cy="889922"/>
      </dsp:txXfrm>
    </dsp:sp>
    <dsp:sp modelId="{F471D622-FC6E-4E45-91A5-3FF000358C18}">
      <dsp:nvSpPr>
        <dsp:cNvPr id="0" name=""/>
        <dsp:cNvSpPr/>
      </dsp:nvSpPr>
      <dsp:spPr>
        <a:xfrm rot="10800000">
          <a:off x="2484174" y="1223146"/>
          <a:ext cx="2680490" cy="1072196"/>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160" rIns="20320" bIns="10160" numCol="1" spcCol="1270" anchor="ctr" anchorCtr="0">
          <a:noAutofit/>
        </a:bodyPr>
        <a:lstStyle/>
        <a:p>
          <a:pPr marL="0" lvl="0" indent="0" algn="ctr" defTabSz="711200" rtl="1">
            <a:lnSpc>
              <a:spcPct val="90000"/>
            </a:lnSpc>
            <a:spcBef>
              <a:spcPct val="0"/>
            </a:spcBef>
            <a:spcAft>
              <a:spcPts val="520"/>
            </a:spcAft>
            <a:buNone/>
          </a:pPr>
          <a:r>
            <a:rPr lang="ar-SA" sz="1600" kern="1200" dirty="0">
              <a:latin typeface="Sakkal Majalla" panose="02000000000000000000" pitchFamily="2" charset="-78"/>
              <a:cs typeface="Sakkal Majalla" panose="02000000000000000000" pitchFamily="2" charset="-78"/>
            </a:rPr>
            <a:t>الأداة 2</a:t>
          </a:r>
        </a:p>
        <a:p>
          <a:pPr marL="0" lvl="0" indent="0" algn="ctr" defTabSz="711200" rtl="1">
            <a:lnSpc>
              <a:spcPct val="90000"/>
            </a:lnSpc>
            <a:spcBef>
              <a:spcPct val="0"/>
            </a:spcBef>
            <a:spcAft>
              <a:spcPct val="35000"/>
            </a:spcAft>
            <a:buNone/>
          </a:pPr>
          <a:r>
            <a:rPr lang="ar-SA" sz="1600" b="1" kern="1200" dirty="0">
              <a:latin typeface="Sakkal Majalla" panose="02000000000000000000" pitchFamily="2" charset="-78"/>
              <a:cs typeface="Sakkal Majalla" panose="02000000000000000000" pitchFamily="2" charset="-78"/>
            </a:rPr>
            <a:t>الدورة التأملية لاستعلام الفصل الدراسي</a:t>
          </a:r>
        </a:p>
      </dsp:txBody>
      <dsp:txXfrm rot="10800000">
        <a:off x="3020272" y="1223146"/>
        <a:ext cx="1608294" cy="1072196"/>
      </dsp:txXfrm>
    </dsp:sp>
    <dsp:sp modelId="{93A14802-995C-844B-9AD8-A4C6A8B1C44A}">
      <dsp:nvSpPr>
        <dsp:cNvPr id="0" name=""/>
        <dsp:cNvSpPr/>
      </dsp:nvSpPr>
      <dsp:spPr>
        <a:xfrm rot="10800000">
          <a:off x="607831" y="1314283"/>
          <a:ext cx="2224806" cy="889922"/>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6985" rIns="13970" bIns="6985" numCol="1" spcCol="1270" anchor="ctr" anchorCtr="0">
          <a:noAutofit/>
        </a:bodyPr>
        <a:lstStyle/>
        <a:p>
          <a:pPr marL="0" lvl="0" indent="0" algn="ctr" defTabSz="466725" rtl="1">
            <a:lnSpc>
              <a:spcPct val="90000"/>
            </a:lnSpc>
            <a:spcBef>
              <a:spcPct val="0"/>
            </a:spcBef>
            <a:spcAft>
              <a:spcPct val="35000"/>
            </a:spcAft>
            <a:buNone/>
          </a:pPr>
          <a:r>
            <a:rPr lang="ar-SA" sz="1050" kern="1200" dirty="0">
              <a:latin typeface="Sakkal Majalla" panose="02000000000000000000" pitchFamily="2" charset="-78"/>
              <a:cs typeface="Sakkal Majalla" panose="02000000000000000000" pitchFamily="2" charset="-78"/>
            </a:rPr>
            <a:t>استخدم دورة تأملية مفصلة خطوة بخطوة لتغيير ممارساتك والاحتفاظ بسجل يوضح كيفية حدوث ذلك</a:t>
          </a:r>
        </a:p>
      </dsp:txBody>
      <dsp:txXfrm rot="10800000">
        <a:off x="1052792" y="1314283"/>
        <a:ext cx="1334884" cy="889922"/>
      </dsp:txXfrm>
    </dsp:sp>
    <dsp:sp modelId="{1F7014FA-3C44-D14C-A18A-7159F8285C76}">
      <dsp:nvSpPr>
        <dsp:cNvPr id="0" name=""/>
        <dsp:cNvSpPr/>
      </dsp:nvSpPr>
      <dsp:spPr>
        <a:xfrm rot="10800000">
          <a:off x="2484174" y="2445449"/>
          <a:ext cx="2680490" cy="1072196"/>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160" rIns="20320" bIns="10160" numCol="1" spcCol="1270" anchor="ctr" anchorCtr="0">
          <a:noAutofit/>
        </a:bodyPr>
        <a:lstStyle/>
        <a:p>
          <a:pPr marL="0" lvl="0" indent="0" algn="ctr" defTabSz="711200" rtl="1">
            <a:lnSpc>
              <a:spcPct val="90000"/>
            </a:lnSpc>
            <a:spcBef>
              <a:spcPct val="0"/>
            </a:spcBef>
            <a:spcAft>
              <a:spcPts val="520"/>
            </a:spcAft>
            <a:buNone/>
          </a:pPr>
          <a:r>
            <a:rPr lang="ar-SA" sz="1600" kern="1200" dirty="0">
              <a:latin typeface="Sakkal Majalla" panose="02000000000000000000" pitchFamily="2" charset="-78"/>
              <a:cs typeface="Sakkal Majalla" panose="02000000000000000000" pitchFamily="2" charset="-78"/>
            </a:rPr>
            <a:t>الأداة 3</a:t>
          </a:r>
        </a:p>
        <a:p>
          <a:pPr marL="0" lvl="0" indent="0" algn="ctr" defTabSz="711200" rtl="1">
            <a:lnSpc>
              <a:spcPct val="90000"/>
            </a:lnSpc>
            <a:spcBef>
              <a:spcPct val="0"/>
            </a:spcBef>
            <a:spcAft>
              <a:spcPct val="35000"/>
            </a:spcAft>
            <a:buNone/>
          </a:pPr>
          <a:r>
            <a:rPr lang="ar-SA" sz="1600" b="1" kern="1200" dirty="0">
              <a:solidFill>
                <a:prstClr val="white"/>
              </a:solidFill>
              <a:latin typeface="Sakkal Majalla" panose="02000000000000000000" pitchFamily="2" charset="-78"/>
              <a:ea typeface="+mn-ea"/>
              <a:cs typeface="Sakkal Majalla" panose="02000000000000000000" pitchFamily="2" charset="-78"/>
            </a:rPr>
            <a:t> مخطط الترميز لتحديد سمات الحوار الرئيسية</a:t>
          </a:r>
        </a:p>
      </dsp:txBody>
      <dsp:txXfrm rot="10800000">
        <a:off x="3020272" y="2445449"/>
        <a:ext cx="1608294" cy="1072196"/>
      </dsp:txXfrm>
    </dsp:sp>
    <dsp:sp modelId="{561EBA83-1B95-804C-BF63-5D534C5AF47F}">
      <dsp:nvSpPr>
        <dsp:cNvPr id="0" name=""/>
        <dsp:cNvSpPr/>
      </dsp:nvSpPr>
      <dsp:spPr>
        <a:xfrm rot="10800000">
          <a:off x="607831" y="2536586"/>
          <a:ext cx="2224806" cy="889922"/>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6985" rIns="13970" bIns="6985" numCol="1" spcCol="1270" anchor="ctr" anchorCtr="0">
          <a:noAutofit/>
        </a:bodyPr>
        <a:lstStyle/>
        <a:p>
          <a:pPr marL="0" lvl="0" indent="0" algn="ctr" defTabSz="488950" rtl="1">
            <a:lnSpc>
              <a:spcPct val="90000"/>
            </a:lnSpc>
            <a:spcBef>
              <a:spcPct val="0"/>
            </a:spcBef>
            <a:spcAft>
              <a:spcPct val="35000"/>
            </a:spcAft>
            <a:buNone/>
          </a:pPr>
          <a:r>
            <a:rPr lang="ar-SA" sz="1100" kern="1200" dirty="0">
              <a:latin typeface="Sakkal Majalla" panose="02000000000000000000" pitchFamily="2" charset="-78"/>
              <a:cs typeface="Sakkal Majalla" panose="02000000000000000000" pitchFamily="2" charset="-78"/>
            </a:rPr>
            <a:t>حدد لحظات الحوار المفيد والمثمر في فصلك الدراسي والظروف المؤدية لحدوثها.</a:t>
          </a:r>
        </a:p>
      </dsp:txBody>
      <dsp:txXfrm rot="10800000">
        <a:off x="1052792" y="2536586"/>
        <a:ext cx="1334884" cy="8899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948360" y="3496640"/>
          <a:ext cx="91440" cy="576608"/>
        </a:xfrm>
        <a:custGeom>
          <a:avLst/>
          <a:gdLst/>
          <a:ahLst/>
          <a:cxnLst/>
          <a:rect l="0" t="0" r="0" b="0"/>
          <a:pathLst>
            <a:path>
              <a:moveTo>
                <a:pt x="45720" y="0"/>
              </a:moveTo>
              <a:lnTo>
                <a:pt x="45720" y="57660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994080" y="1661076"/>
          <a:ext cx="3634779" cy="576608"/>
        </a:xfrm>
        <a:custGeom>
          <a:avLst/>
          <a:gdLst/>
          <a:ahLst/>
          <a:cxnLst/>
          <a:rect l="0" t="0" r="0" b="0"/>
          <a:pathLst>
            <a:path>
              <a:moveTo>
                <a:pt x="3634779" y="0"/>
              </a:moveTo>
              <a:lnTo>
                <a:pt x="3634779" y="392941"/>
              </a:lnTo>
              <a:lnTo>
                <a:pt x="0" y="392941"/>
              </a:lnTo>
              <a:lnTo>
                <a:pt x="0" y="5766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3371546" y="3496640"/>
          <a:ext cx="91440" cy="576608"/>
        </a:xfrm>
        <a:custGeom>
          <a:avLst/>
          <a:gdLst/>
          <a:ahLst/>
          <a:cxnLst/>
          <a:rect l="0" t="0" r="0" b="0"/>
          <a:pathLst>
            <a:path>
              <a:moveTo>
                <a:pt x="45720" y="0"/>
              </a:moveTo>
              <a:lnTo>
                <a:pt x="45720" y="57660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417266" y="1661076"/>
          <a:ext cx="1211593" cy="576608"/>
        </a:xfrm>
        <a:custGeom>
          <a:avLst/>
          <a:gdLst/>
          <a:ahLst/>
          <a:cxnLst/>
          <a:rect l="0" t="0" r="0" b="0"/>
          <a:pathLst>
            <a:path>
              <a:moveTo>
                <a:pt x="1211593" y="0"/>
              </a:moveTo>
              <a:lnTo>
                <a:pt x="1211593" y="392941"/>
              </a:lnTo>
              <a:lnTo>
                <a:pt x="0" y="392941"/>
              </a:lnTo>
              <a:lnTo>
                <a:pt x="0" y="5766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5794732" y="3496640"/>
          <a:ext cx="91440" cy="576608"/>
        </a:xfrm>
        <a:custGeom>
          <a:avLst/>
          <a:gdLst/>
          <a:ahLst/>
          <a:cxnLst/>
          <a:rect l="0" t="0" r="0" b="0"/>
          <a:pathLst>
            <a:path>
              <a:moveTo>
                <a:pt x="45720" y="0"/>
              </a:moveTo>
              <a:lnTo>
                <a:pt x="45720" y="57660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628859" y="1661076"/>
          <a:ext cx="1211593" cy="576608"/>
        </a:xfrm>
        <a:custGeom>
          <a:avLst/>
          <a:gdLst/>
          <a:ahLst/>
          <a:cxnLst/>
          <a:rect l="0" t="0" r="0" b="0"/>
          <a:pathLst>
            <a:path>
              <a:moveTo>
                <a:pt x="0" y="0"/>
              </a:moveTo>
              <a:lnTo>
                <a:pt x="0" y="392941"/>
              </a:lnTo>
              <a:lnTo>
                <a:pt x="1211593" y="392941"/>
              </a:lnTo>
              <a:lnTo>
                <a:pt x="1211593" y="5766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8217919" y="3496640"/>
          <a:ext cx="91440" cy="576608"/>
        </a:xfrm>
        <a:custGeom>
          <a:avLst/>
          <a:gdLst/>
          <a:ahLst/>
          <a:cxnLst/>
          <a:rect l="0" t="0" r="0" b="0"/>
          <a:pathLst>
            <a:path>
              <a:moveTo>
                <a:pt x="45720" y="0"/>
              </a:moveTo>
              <a:lnTo>
                <a:pt x="45720" y="57660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4628859" y="1661076"/>
          <a:ext cx="3634779" cy="576608"/>
        </a:xfrm>
        <a:custGeom>
          <a:avLst/>
          <a:gdLst/>
          <a:ahLst/>
          <a:cxnLst/>
          <a:rect l="0" t="0" r="0" b="0"/>
          <a:pathLst>
            <a:path>
              <a:moveTo>
                <a:pt x="0" y="0"/>
              </a:moveTo>
              <a:lnTo>
                <a:pt x="0" y="392941"/>
              </a:lnTo>
              <a:lnTo>
                <a:pt x="3634779" y="392941"/>
              </a:lnTo>
              <a:lnTo>
                <a:pt x="3634779" y="5766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637556" y="402121"/>
          <a:ext cx="1982606" cy="12589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857845" y="611396"/>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EG" sz="1400" kern="1200" dirty="0"/>
            <a:t> </a:t>
          </a:r>
          <a:r>
            <a:rPr lang="ar-AE" sz="1400" kern="1200" dirty="0"/>
            <a:t>أريد أن أركز على ممارستي. أريد...</a:t>
          </a:r>
          <a:endParaRPr lang="en-GB" sz="1400" kern="1200" dirty="0"/>
        </a:p>
      </dsp:txBody>
      <dsp:txXfrm>
        <a:off x="3894719" y="648270"/>
        <a:ext cx="1908858" cy="1185207"/>
      </dsp:txXfrm>
    </dsp:sp>
    <dsp:sp modelId="{618E41CB-1EE8-4AF8-9EDF-49658D68382E}">
      <dsp:nvSpPr>
        <dsp:cNvPr id="0" name=""/>
        <dsp:cNvSpPr/>
      </dsp:nvSpPr>
      <dsp:spPr>
        <a:xfrm>
          <a:off x="7272335" y="2237684"/>
          <a:ext cx="1982606" cy="125895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7492625" y="2446959"/>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EG" sz="1400" kern="1200" dirty="0"/>
            <a:t> </a:t>
          </a:r>
          <a:r>
            <a:rPr lang="ar-AE" sz="1400" kern="1200" dirty="0"/>
            <a:t>إيجاد طرق لدفع الطلاب إلى طرح أسئلة بشأن أفكار زملائهم</a:t>
          </a:r>
          <a:endParaRPr lang="en-GB" sz="1400" kern="1200" dirty="0"/>
        </a:p>
      </dsp:txBody>
      <dsp:txXfrm>
        <a:off x="7529499" y="2483833"/>
        <a:ext cx="1908858" cy="1185207"/>
      </dsp:txXfrm>
    </dsp:sp>
    <dsp:sp modelId="{CFA8AB19-50A2-4BDE-BE47-362251146DE1}">
      <dsp:nvSpPr>
        <dsp:cNvPr id="0" name=""/>
        <dsp:cNvSpPr/>
      </dsp:nvSpPr>
      <dsp:spPr>
        <a:xfrm>
          <a:off x="7272335" y="4073248"/>
          <a:ext cx="1982606" cy="125895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7492625" y="4282523"/>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AE" sz="1400" kern="1200" dirty="0"/>
            <a:t>ما مقدار استفادتي من عرض صور بادئات الجمل لنمذجة طرق طرح الأسئلة؟</a:t>
          </a:r>
          <a:endParaRPr lang="en-GB" sz="1400" kern="1200" dirty="0"/>
        </a:p>
      </dsp:txBody>
      <dsp:txXfrm>
        <a:off x="7529499" y="4319397"/>
        <a:ext cx="1908858" cy="1185207"/>
      </dsp:txXfrm>
    </dsp:sp>
    <dsp:sp modelId="{2F44E952-0E5F-4274-9971-F44565490D60}">
      <dsp:nvSpPr>
        <dsp:cNvPr id="0" name=""/>
        <dsp:cNvSpPr/>
      </dsp:nvSpPr>
      <dsp:spPr>
        <a:xfrm>
          <a:off x="4849149" y="2237684"/>
          <a:ext cx="1982606" cy="1258955"/>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5069438" y="2446959"/>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AE" sz="1400" kern="1200" dirty="0"/>
            <a:t>التفكير في طرق لتشجيع الطلاب على تقديم أسباب تبرر أفكارهم</a:t>
          </a:r>
          <a:endParaRPr lang="en-GB" sz="1400" kern="1200" dirty="0"/>
        </a:p>
      </dsp:txBody>
      <dsp:txXfrm>
        <a:off x="5106312" y="2483833"/>
        <a:ext cx="1908858" cy="1185207"/>
      </dsp:txXfrm>
    </dsp:sp>
    <dsp:sp modelId="{52E337CD-D41A-4D4B-A14F-982221B9FF2E}">
      <dsp:nvSpPr>
        <dsp:cNvPr id="0" name=""/>
        <dsp:cNvSpPr/>
      </dsp:nvSpPr>
      <dsp:spPr>
        <a:xfrm>
          <a:off x="4849149" y="4073248"/>
          <a:ext cx="1982606" cy="1258955"/>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5069438" y="4282523"/>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AE" sz="1400" kern="1200" dirty="0"/>
            <a:t>ما مدى طرحي لأسئلة متابعة؟ هل أترك وقتاً كافياً للطلاب ليشرحوا إجاباتهم بشكل كامل؟</a:t>
          </a:r>
          <a:endParaRPr lang="en-GB" sz="1400" kern="1200" dirty="0"/>
        </a:p>
      </dsp:txBody>
      <dsp:txXfrm>
        <a:off x="5106312" y="4319397"/>
        <a:ext cx="1908858" cy="1185207"/>
      </dsp:txXfrm>
    </dsp:sp>
    <dsp:sp modelId="{77624390-64B5-453B-8F52-A2A90D139190}">
      <dsp:nvSpPr>
        <dsp:cNvPr id="0" name=""/>
        <dsp:cNvSpPr/>
      </dsp:nvSpPr>
      <dsp:spPr>
        <a:xfrm>
          <a:off x="2425963" y="2237684"/>
          <a:ext cx="1982606" cy="125895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2646252" y="2446959"/>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AE" sz="1400" kern="1200" dirty="0"/>
            <a:t>تعزيز طرق يمكن للطلاب من خلالها الانطلاق من أفكارهم وأفكار زملائهم</a:t>
          </a:r>
          <a:endParaRPr lang="en-GB" sz="1400" kern="1200" dirty="0"/>
        </a:p>
      </dsp:txBody>
      <dsp:txXfrm>
        <a:off x="2683126" y="2483833"/>
        <a:ext cx="1908858" cy="1185207"/>
      </dsp:txXfrm>
    </dsp:sp>
    <dsp:sp modelId="{E0B984A2-B043-4524-AC4F-AD173336CED7}">
      <dsp:nvSpPr>
        <dsp:cNvPr id="0" name=""/>
        <dsp:cNvSpPr/>
      </dsp:nvSpPr>
      <dsp:spPr>
        <a:xfrm>
          <a:off x="2425963" y="4073248"/>
          <a:ext cx="1982606" cy="125895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2646252" y="4282523"/>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EG" sz="1400" kern="1200" dirty="0"/>
            <a:t> </a:t>
          </a:r>
          <a:r>
            <a:rPr lang="ar-AE" sz="1400" kern="1200" dirty="0"/>
            <a:t>إلى أي مدى أوفر للطلاب فرصاً للتجاوب مع بعضهم البعض بدلاً من التجاوب معي فقط؟</a:t>
          </a:r>
          <a:endParaRPr lang="en-GB" sz="1400" kern="1200" dirty="0"/>
        </a:p>
      </dsp:txBody>
      <dsp:txXfrm>
        <a:off x="2683126" y="4319397"/>
        <a:ext cx="1908858" cy="1185207"/>
      </dsp:txXfrm>
    </dsp:sp>
    <dsp:sp modelId="{8BA0C262-1BD0-43C3-8F45-4BC230A56473}">
      <dsp:nvSpPr>
        <dsp:cNvPr id="0" name=""/>
        <dsp:cNvSpPr/>
      </dsp:nvSpPr>
      <dsp:spPr>
        <a:xfrm>
          <a:off x="2776" y="2237684"/>
          <a:ext cx="1982606" cy="125895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223066" y="2446959"/>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EG" sz="1400" kern="1200" dirty="0"/>
            <a:t> </a:t>
          </a:r>
          <a:r>
            <a:rPr lang="ar-AE" sz="1400" kern="1200" dirty="0"/>
            <a:t>التفكير في طرق لتشجيع الطلاب على تكوين الروابط بين نقاط تسلسل تعليمي</a:t>
          </a:r>
          <a:endParaRPr lang="en-GB" sz="1400" kern="1200" dirty="0"/>
        </a:p>
      </dsp:txBody>
      <dsp:txXfrm>
        <a:off x="259940" y="2483833"/>
        <a:ext cx="1908858" cy="1185207"/>
      </dsp:txXfrm>
    </dsp:sp>
    <dsp:sp modelId="{6355ADDF-0D40-44EC-B8B3-096A937B9179}">
      <dsp:nvSpPr>
        <dsp:cNvPr id="0" name=""/>
        <dsp:cNvSpPr/>
      </dsp:nvSpPr>
      <dsp:spPr>
        <a:xfrm>
          <a:off x="2776" y="4073248"/>
          <a:ext cx="1982606" cy="125895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223066" y="4282523"/>
          <a:ext cx="1982606" cy="125895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EG" sz="1400" kern="1200" dirty="0"/>
            <a:t> </a:t>
          </a:r>
          <a:r>
            <a:rPr lang="ar-AE" sz="1400" kern="1200" dirty="0"/>
            <a:t>ما مدى توفيري فرصاً للطلاب لمشاركة خبراتهم من خارج الفصل الدراسي في مجالات التعليم الشخصي والاجتماعي والصحي والاقتصادي؟</a:t>
          </a:r>
          <a:endParaRPr lang="en-GB" sz="1400" kern="1200" dirty="0"/>
        </a:p>
      </dsp:txBody>
      <dsp:txXfrm>
        <a:off x="259940" y="4319397"/>
        <a:ext cx="1908858" cy="11852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1172544" y="2740344"/>
          <a:ext cx="91440" cy="510510"/>
        </a:xfrm>
        <a:custGeom>
          <a:avLst/>
          <a:gdLst/>
          <a:ahLst/>
          <a:cxnLst/>
          <a:rect l="0" t="0" r="0" b="0"/>
          <a:pathLst>
            <a:path>
              <a:moveTo>
                <a:pt x="45720" y="0"/>
              </a:moveTo>
              <a:lnTo>
                <a:pt x="45720" y="51051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1218264" y="1115195"/>
          <a:ext cx="3255101" cy="510510"/>
        </a:xfrm>
        <a:custGeom>
          <a:avLst/>
          <a:gdLst/>
          <a:ahLst/>
          <a:cxnLst/>
          <a:rect l="0" t="0" r="0" b="0"/>
          <a:pathLst>
            <a:path>
              <a:moveTo>
                <a:pt x="3255101" y="0"/>
              </a:moveTo>
              <a:lnTo>
                <a:pt x="3255101" y="347897"/>
              </a:lnTo>
              <a:lnTo>
                <a:pt x="0" y="347897"/>
              </a:lnTo>
              <a:lnTo>
                <a:pt x="0" y="51051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3317955" y="2740344"/>
          <a:ext cx="91440" cy="510510"/>
        </a:xfrm>
        <a:custGeom>
          <a:avLst/>
          <a:gdLst/>
          <a:ahLst/>
          <a:cxnLst/>
          <a:rect l="0" t="0" r="0" b="0"/>
          <a:pathLst>
            <a:path>
              <a:moveTo>
                <a:pt x="45720" y="0"/>
              </a:moveTo>
              <a:lnTo>
                <a:pt x="45720" y="51051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363675" y="1115195"/>
          <a:ext cx="1109690" cy="510510"/>
        </a:xfrm>
        <a:custGeom>
          <a:avLst/>
          <a:gdLst/>
          <a:ahLst/>
          <a:cxnLst/>
          <a:rect l="0" t="0" r="0" b="0"/>
          <a:pathLst>
            <a:path>
              <a:moveTo>
                <a:pt x="1109690" y="0"/>
              </a:moveTo>
              <a:lnTo>
                <a:pt x="1109690" y="347897"/>
              </a:lnTo>
              <a:lnTo>
                <a:pt x="0" y="347897"/>
              </a:lnTo>
              <a:lnTo>
                <a:pt x="0" y="51051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5463366" y="2740344"/>
          <a:ext cx="91440" cy="510510"/>
        </a:xfrm>
        <a:custGeom>
          <a:avLst/>
          <a:gdLst/>
          <a:ahLst/>
          <a:cxnLst/>
          <a:rect l="0" t="0" r="0" b="0"/>
          <a:pathLst>
            <a:path>
              <a:moveTo>
                <a:pt x="45720" y="0"/>
              </a:moveTo>
              <a:lnTo>
                <a:pt x="45720" y="51051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473366" y="1115195"/>
          <a:ext cx="1035720" cy="510510"/>
        </a:xfrm>
        <a:custGeom>
          <a:avLst/>
          <a:gdLst/>
          <a:ahLst/>
          <a:cxnLst/>
          <a:rect l="0" t="0" r="0" b="0"/>
          <a:pathLst>
            <a:path>
              <a:moveTo>
                <a:pt x="0" y="0"/>
              </a:moveTo>
              <a:lnTo>
                <a:pt x="0" y="347897"/>
              </a:lnTo>
              <a:lnTo>
                <a:pt x="1035720" y="347897"/>
              </a:lnTo>
              <a:lnTo>
                <a:pt x="1035720" y="51051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7608778" y="2740344"/>
          <a:ext cx="91440" cy="510510"/>
        </a:xfrm>
        <a:custGeom>
          <a:avLst/>
          <a:gdLst/>
          <a:ahLst/>
          <a:cxnLst/>
          <a:rect l="0" t="0" r="0" b="0"/>
          <a:pathLst>
            <a:path>
              <a:moveTo>
                <a:pt x="45720" y="0"/>
              </a:moveTo>
              <a:lnTo>
                <a:pt x="45720" y="51051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4473366" y="1115195"/>
          <a:ext cx="3181132" cy="510510"/>
        </a:xfrm>
        <a:custGeom>
          <a:avLst/>
          <a:gdLst/>
          <a:ahLst/>
          <a:cxnLst/>
          <a:rect l="0" t="0" r="0" b="0"/>
          <a:pathLst>
            <a:path>
              <a:moveTo>
                <a:pt x="0" y="0"/>
              </a:moveTo>
              <a:lnTo>
                <a:pt x="0" y="347897"/>
              </a:lnTo>
              <a:lnTo>
                <a:pt x="3181132" y="347897"/>
              </a:lnTo>
              <a:lnTo>
                <a:pt x="3181132" y="51051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595697" y="556"/>
          <a:ext cx="1755336" cy="11146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790735" y="185842"/>
          <a:ext cx="1755336" cy="111463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ar-SA" sz="1200" b="1" kern="1200" dirty="0">
              <a:latin typeface="Sakkal Majalla" panose="02000000000000000000" pitchFamily="2" charset="-78"/>
              <a:cs typeface="Sakkal Majalla" panose="02000000000000000000" pitchFamily="2" charset="-78"/>
            </a:rPr>
            <a:t>أريد أن أركز على حوار الطلاب.</a:t>
          </a:r>
        </a:p>
        <a:p>
          <a:pPr marL="0" lvl="0" indent="0" algn="ctr" defTabSz="533400">
            <a:lnSpc>
              <a:spcPct val="90000"/>
            </a:lnSpc>
            <a:spcBef>
              <a:spcPct val="0"/>
            </a:spcBef>
            <a:spcAft>
              <a:spcPct val="35000"/>
            </a:spcAft>
            <a:buNone/>
          </a:pPr>
          <a:r>
            <a:rPr lang="ar-SA" sz="1400" b="1" kern="1200" dirty="0">
              <a:latin typeface="Sakkal Majalla" panose="02000000000000000000" pitchFamily="2" charset="-78"/>
              <a:cs typeface="Sakkal Majalla" panose="02000000000000000000" pitchFamily="2" charset="-78"/>
            </a:rPr>
            <a:t> أريد...</a:t>
          </a:r>
        </a:p>
      </dsp:txBody>
      <dsp:txXfrm>
        <a:off x="3823382" y="218489"/>
        <a:ext cx="1690042" cy="1049344"/>
      </dsp:txXfrm>
    </dsp:sp>
    <dsp:sp modelId="{618E41CB-1EE8-4AF8-9EDF-49658D68382E}">
      <dsp:nvSpPr>
        <dsp:cNvPr id="0" name=""/>
        <dsp:cNvSpPr/>
      </dsp:nvSpPr>
      <dsp:spPr>
        <a:xfrm>
          <a:off x="6776830" y="1625705"/>
          <a:ext cx="1755336" cy="1114638"/>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6971867" y="1810991"/>
          <a:ext cx="1755336" cy="111463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rtl="1">
            <a:lnSpc>
              <a:spcPct val="90000"/>
            </a:lnSpc>
            <a:spcBef>
              <a:spcPct val="0"/>
            </a:spcBef>
            <a:spcAft>
              <a:spcPct val="35000"/>
            </a:spcAft>
            <a:buNone/>
          </a:pPr>
          <a:r>
            <a:rPr lang="ar-SA" sz="1200" kern="1200" dirty="0">
              <a:latin typeface="Sakkal Majalla" panose="02000000000000000000" pitchFamily="2" charset="-78"/>
              <a:cs typeface="Sakkal Majalla" panose="02000000000000000000" pitchFamily="2" charset="-78"/>
            </a:rPr>
            <a:t> مساعدة الطلاب على تقديم أسباب تبرر أفكارهم (توضيح مبررات التفكير المنطقي، </a:t>
          </a:r>
          <a:r>
            <a:rPr lang="en-US" sz="1200" kern="1200" dirty="0">
              <a:latin typeface="Sakkal Majalla" panose="02000000000000000000" pitchFamily="2" charset="-78"/>
              <a:cs typeface="Sakkal Majalla" panose="02000000000000000000" pitchFamily="2" charset="-78"/>
            </a:rPr>
            <a:t>R</a:t>
          </a:r>
          <a:r>
            <a:rPr lang="ar-SA" sz="1200" kern="1200" dirty="0">
              <a:latin typeface="Sakkal Majalla" panose="02000000000000000000" pitchFamily="2" charset="-78"/>
              <a:cs typeface="Sakkal Majalla" panose="02000000000000000000" pitchFamily="2" charset="-78"/>
            </a:rPr>
            <a:t>)</a:t>
          </a:r>
        </a:p>
        <a:p>
          <a:pPr marL="0" lvl="0" indent="0" algn="ctr" defTabSz="533400" rtl="1">
            <a:lnSpc>
              <a:spcPct val="90000"/>
            </a:lnSpc>
            <a:spcBef>
              <a:spcPct val="0"/>
            </a:spcBef>
            <a:spcAft>
              <a:spcPct val="35000"/>
            </a:spcAft>
            <a:buNone/>
          </a:pPr>
          <a:endParaRPr lang="en-GB" sz="1200" kern="1200" dirty="0">
            <a:latin typeface="Sakkal Majalla" panose="02000000000000000000" pitchFamily="2" charset="-78"/>
            <a:cs typeface="Sakkal Majalla" panose="02000000000000000000" pitchFamily="2" charset="-78"/>
          </a:endParaRPr>
        </a:p>
      </dsp:txBody>
      <dsp:txXfrm>
        <a:off x="7004514" y="1843638"/>
        <a:ext cx="1690042" cy="1049344"/>
      </dsp:txXfrm>
    </dsp:sp>
    <dsp:sp modelId="{CFA8AB19-50A2-4BDE-BE47-362251146DE1}">
      <dsp:nvSpPr>
        <dsp:cNvPr id="0" name=""/>
        <dsp:cNvSpPr/>
      </dsp:nvSpPr>
      <dsp:spPr>
        <a:xfrm>
          <a:off x="6776830" y="3250854"/>
          <a:ext cx="1755336" cy="2643153"/>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6971867" y="3436140"/>
          <a:ext cx="1755336" cy="264315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في دراسات الكمبيوتر، عند الترميز في مجموعاتٍ ثنائيَّة، كم مرة يقدم الطلاب أسبابًا تبرر قراراتهم؟                          إلى أي مدى يقدم الطلاب أسبابًا عند طرحهم للتنبؤات في العلوم؟</a:t>
          </a:r>
        </a:p>
      </dsp:txBody>
      <dsp:txXfrm>
        <a:off x="7023279" y="3487552"/>
        <a:ext cx="1652512" cy="2540329"/>
      </dsp:txXfrm>
    </dsp:sp>
    <dsp:sp modelId="{2F44E952-0E5F-4274-9971-F44565490D60}">
      <dsp:nvSpPr>
        <dsp:cNvPr id="0" name=""/>
        <dsp:cNvSpPr/>
      </dsp:nvSpPr>
      <dsp:spPr>
        <a:xfrm>
          <a:off x="4631418" y="1625705"/>
          <a:ext cx="1755336" cy="1114638"/>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4826456" y="1810991"/>
          <a:ext cx="1755336" cy="111463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rtl="1">
            <a:lnSpc>
              <a:spcPct val="90000"/>
            </a:lnSpc>
            <a:spcBef>
              <a:spcPct val="0"/>
            </a:spcBef>
            <a:spcAft>
              <a:spcPct val="35000"/>
            </a:spcAft>
            <a:buNone/>
          </a:pPr>
          <a:r>
            <a:rPr lang="ar-SA" sz="1200" kern="1200" dirty="0">
              <a:latin typeface="Sakkal Majalla" panose="02000000000000000000" pitchFamily="2" charset="-78"/>
              <a:cs typeface="Sakkal Majalla" panose="02000000000000000000" pitchFamily="2" charset="-78"/>
            </a:rPr>
            <a:t>مساعدة الطلاب على طرح أسئلة بشأن أفكار زملائهم وتحديها وانتقادها (التحدي والانتقاد، </a:t>
          </a:r>
          <a:r>
            <a:rPr lang="en-US" sz="1200" kern="1200" dirty="0">
              <a:latin typeface="Sakkal Majalla" panose="02000000000000000000" pitchFamily="2" charset="-78"/>
              <a:cs typeface="Sakkal Majalla" panose="02000000000000000000" pitchFamily="2" charset="-78"/>
            </a:rPr>
            <a:t>CH</a:t>
          </a:r>
          <a:r>
            <a:rPr lang="ar-SA" sz="1200" kern="1200" dirty="0">
              <a:latin typeface="Sakkal Majalla" panose="02000000000000000000" pitchFamily="2" charset="-78"/>
              <a:cs typeface="Sakkal Majalla" panose="02000000000000000000" pitchFamily="2" charset="-78"/>
            </a:rPr>
            <a:t>)</a:t>
          </a:r>
        </a:p>
      </dsp:txBody>
      <dsp:txXfrm>
        <a:off x="4859103" y="1843638"/>
        <a:ext cx="1690042" cy="1049344"/>
      </dsp:txXfrm>
    </dsp:sp>
    <dsp:sp modelId="{52E337CD-D41A-4D4B-A14F-982221B9FF2E}">
      <dsp:nvSpPr>
        <dsp:cNvPr id="0" name=""/>
        <dsp:cNvSpPr/>
      </dsp:nvSpPr>
      <dsp:spPr>
        <a:xfrm>
          <a:off x="4631418" y="3250854"/>
          <a:ext cx="1755336" cy="2683671"/>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4826456" y="3436140"/>
          <a:ext cx="1755336" cy="268367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إلى أي مدى يتحدى طلابي أفكار بعضهم بعضًا عندما يتفحصون المصادر في التاريخ؟ </a:t>
          </a:r>
          <a:endParaRPr lang="ar-EG" sz="1600" kern="1200" dirty="0">
            <a:latin typeface="Sakkal Majalla" panose="02000000000000000000" pitchFamily="2" charset="-78"/>
            <a:cs typeface="Sakkal Majalla" panose="02000000000000000000" pitchFamily="2" charset="-78"/>
          </a:endParaRPr>
        </a:p>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في وحدة الوسائط والنوع الخاصة بهم (</a:t>
          </a:r>
          <a:r>
            <a:rPr lang="en-US" sz="1600" kern="1200" dirty="0">
              <a:latin typeface="Sakkal Majalla" panose="02000000000000000000" pitchFamily="2" charset="-78"/>
              <a:cs typeface="Sakkal Majalla" panose="02000000000000000000" pitchFamily="2" charset="-78"/>
            </a:rPr>
            <a:t>Sociology BA</a:t>
          </a:r>
          <a:r>
            <a:rPr lang="ar-EG" sz="1600" kern="1200" dirty="0">
              <a:latin typeface="Sakkal Majalla" panose="02000000000000000000" pitchFamily="2" charset="-78"/>
              <a:cs typeface="Sakkal Majalla" panose="02000000000000000000" pitchFamily="2" charset="-78"/>
            </a:rPr>
            <a:t>)</a:t>
          </a:r>
          <a:r>
            <a:rPr lang="ar-SA" sz="1600" kern="1200" dirty="0">
              <a:latin typeface="Sakkal Majalla" panose="02000000000000000000" pitchFamily="2" charset="-78"/>
              <a:cs typeface="Sakkal Majalla" panose="02000000000000000000" pitchFamily="2" charset="-78"/>
            </a:rPr>
            <a:t>، ما مدى جودة تقييم طلابي للنظريات النقدية المختلفة أثناء المناقشة؟</a:t>
          </a:r>
        </a:p>
      </dsp:txBody>
      <dsp:txXfrm>
        <a:off x="4877868" y="3487552"/>
        <a:ext cx="1652512" cy="2580847"/>
      </dsp:txXfrm>
    </dsp:sp>
    <dsp:sp modelId="{77624390-64B5-453B-8F52-A2A90D139190}">
      <dsp:nvSpPr>
        <dsp:cNvPr id="0" name=""/>
        <dsp:cNvSpPr/>
      </dsp:nvSpPr>
      <dsp:spPr>
        <a:xfrm>
          <a:off x="2486007" y="1625705"/>
          <a:ext cx="1755336" cy="111463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2681044" y="1810991"/>
          <a:ext cx="1755336" cy="111463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rtl="1">
            <a:lnSpc>
              <a:spcPct val="90000"/>
            </a:lnSpc>
            <a:spcBef>
              <a:spcPct val="0"/>
            </a:spcBef>
            <a:spcAft>
              <a:spcPct val="35000"/>
            </a:spcAft>
            <a:buNone/>
          </a:pPr>
          <a:r>
            <a:rPr lang="ar-SA" sz="1200" kern="1200" dirty="0">
              <a:latin typeface="Sakkal Majalla" panose="02000000000000000000" pitchFamily="2" charset="-78"/>
              <a:cs typeface="Sakkal Majalla" panose="02000000000000000000" pitchFamily="2" charset="-78"/>
            </a:rPr>
            <a:t>مساعدة الطلاب على الانطلاق من أفكارهم وأفكار زملائهم والاستفادة منها (</a:t>
          </a:r>
          <a:r>
            <a:rPr lang="en-US" sz="1200" kern="1200" dirty="0">
              <a:latin typeface="Sakkal Majalla" panose="02000000000000000000" pitchFamily="2" charset="-78"/>
              <a:cs typeface="Sakkal Majalla" panose="02000000000000000000" pitchFamily="2" charset="-78"/>
            </a:rPr>
            <a:t>B</a:t>
          </a:r>
          <a:r>
            <a:rPr lang="ar-SA" sz="1200" kern="1200" dirty="0">
              <a:latin typeface="Sakkal Majalla" panose="02000000000000000000" pitchFamily="2" charset="-78"/>
              <a:cs typeface="Sakkal Majalla" panose="02000000000000000000" pitchFamily="2" charset="-78"/>
            </a:rPr>
            <a:t>)</a:t>
          </a:r>
        </a:p>
      </dsp:txBody>
      <dsp:txXfrm>
        <a:off x="2713691" y="1843638"/>
        <a:ext cx="1690042" cy="1049344"/>
      </dsp:txXfrm>
    </dsp:sp>
    <dsp:sp modelId="{E0B984A2-B043-4524-AC4F-AD173336CED7}">
      <dsp:nvSpPr>
        <dsp:cNvPr id="0" name=""/>
        <dsp:cNvSpPr/>
      </dsp:nvSpPr>
      <dsp:spPr>
        <a:xfrm>
          <a:off x="2486007" y="3250854"/>
          <a:ext cx="1755336" cy="282016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2681044" y="3436140"/>
          <a:ext cx="1755336" cy="282016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إلى أي مدى ينطلق طلاب السنوات الأولى من أفكار بعضهم بعضًا أثناء اللعب في العالم الصغير؟                                  إلى أي مدى يعمق الطلاب من فهمهم واستيعابهم من خلال الانطلاق والاستفادة من أفكار بعضهم بعضًا؟</a:t>
          </a:r>
        </a:p>
      </dsp:txBody>
      <dsp:txXfrm>
        <a:off x="2732456" y="3487552"/>
        <a:ext cx="1652512" cy="2717345"/>
      </dsp:txXfrm>
    </dsp:sp>
    <dsp:sp modelId="{8BA0C262-1BD0-43C3-8F45-4BC230A56473}">
      <dsp:nvSpPr>
        <dsp:cNvPr id="0" name=""/>
        <dsp:cNvSpPr/>
      </dsp:nvSpPr>
      <dsp:spPr>
        <a:xfrm>
          <a:off x="414565" y="1625705"/>
          <a:ext cx="1607396" cy="1114638"/>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09603" y="1810991"/>
          <a:ext cx="1607396" cy="111463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rtl="1">
            <a:lnSpc>
              <a:spcPct val="90000"/>
            </a:lnSpc>
            <a:spcBef>
              <a:spcPct val="0"/>
            </a:spcBef>
            <a:spcAft>
              <a:spcPct val="35000"/>
            </a:spcAft>
            <a:buNone/>
          </a:pPr>
          <a:r>
            <a:rPr lang="ar-SA" sz="1200" kern="1200" dirty="0">
              <a:latin typeface="Sakkal Majalla" panose="02000000000000000000" pitchFamily="2" charset="-78"/>
              <a:cs typeface="Sakkal Majalla" panose="02000000000000000000" pitchFamily="2" charset="-78"/>
            </a:rPr>
            <a:t>تشجيع الطلاب على خلق الروابط في نقاط تعلّم متسلسلة (الربط، </a:t>
          </a:r>
          <a:r>
            <a:rPr lang="en-US" sz="1200" kern="1200" dirty="0">
              <a:latin typeface="Sakkal Majalla" panose="02000000000000000000" pitchFamily="2" charset="-78"/>
              <a:cs typeface="Sakkal Majalla" panose="02000000000000000000" pitchFamily="2" charset="-78"/>
            </a:rPr>
            <a:t>C</a:t>
          </a:r>
          <a:r>
            <a:rPr lang="ar-SA" sz="1200" kern="1200" dirty="0">
              <a:latin typeface="Sakkal Majalla" panose="02000000000000000000" pitchFamily="2" charset="-78"/>
              <a:cs typeface="Sakkal Majalla" panose="02000000000000000000" pitchFamily="2" charset="-78"/>
            </a:rPr>
            <a:t>)</a:t>
          </a:r>
        </a:p>
      </dsp:txBody>
      <dsp:txXfrm>
        <a:off x="642250" y="1843638"/>
        <a:ext cx="1542102" cy="1049344"/>
      </dsp:txXfrm>
    </dsp:sp>
    <dsp:sp modelId="{6355ADDF-0D40-44EC-B8B3-096A937B9179}">
      <dsp:nvSpPr>
        <dsp:cNvPr id="0" name=""/>
        <dsp:cNvSpPr/>
      </dsp:nvSpPr>
      <dsp:spPr>
        <a:xfrm>
          <a:off x="340595" y="3250854"/>
          <a:ext cx="1755336" cy="2721479"/>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535633" y="3436140"/>
          <a:ext cx="1755336" cy="272147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في إعادة التمثيل، ما مقدار ما يقدمه الطلاب من تجاربهم الخاصة في مناقشات الفصل الدراسي</a:t>
          </a:r>
          <a:r>
            <a:rPr lang="ar-EG" sz="1600" kern="1200" dirty="0">
              <a:latin typeface="Sakkal Majalla" panose="02000000000000000000" pitchFamily="2" charset="-78"/>
              <a:cs typeface="Sakkal Majalla" panose="02000000000000000000" pitchFamily="2" charset="-78"/>
            </a:rPr>
            <a:t>؟</a:t>
          </a:r>
        </a:p>
        <a:p>
          <a:pPr marL="0" lvl="0" indent="0" algn="ctr" defTabSz="711200" rtl="1">
            <a:lnSpc>
              <a:spcPct val="90000"/>
            </a:lnSpc>
            <a:spcBef>
              <a:spcPct val="0"/>
            </a:spcBef>
            <a:spcAft>
              <a:spcPct val="35000"/>
            </a:spcAft>
            <a:buNone/>
          </a:pPr>
          <a:r>
            <a:rPr lang="ar-SA" sz="1600" kern="1200" dirty="0">
              <a:latin typeface="Sakkal Majalla" panose="02000000000000000000" pitchFamily="2" charset="-78"/>
              <a:cs typeface="Sakkal Majalla" panose="02000000000000000000" pitchFamily="2" charset="-78"/>
            </a:rPr>
            <a:t> إلى أي مدى يمكن لطلابي إيجاد نقاط الربط مع الثورة الروسية عندما نناقش رواية «مزرعة الحيوانات»؟      </a:t>
          </a:r>
        </a:p>
      </dsp:txBody>
      <dsp:txXfrm>
        <a:off x="587045" y="3487552"/>
        <a:ext cx="1652512" cy="26186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2076271"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2121991" y="952129"/>
          <a:ext cx="1773146" cy="456089"/>
        </a:xfrm>
        <a:custGeom>
          <a:avLst/>
          <a:gdLst/>
          <a:ahLst/>
          <a:cxnLst/>
          <a:rect l="0" t="0" r="0" b="0"/>
          <a:pathLst>
            <a:path>
              <a:moveTo>
                <a:pt x="1773146" y="0"/>
              </a:moveTo>
              <a:lnTo>
                <a:pt x="1773146" y="315293"/>
              </a:lnTo>
              <a:lnTo>
                <a:pt x="0" y="315293"/>
              </a:lnTo>
              <a:lnTo>
                <a:pt x="0" y="45608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933844"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849418" y="952129"/>
          <a:ext cx="91440" cy="456089"/>
        </a:xfrm>
        <a:custGeom>
          <a:avLst/>
          <a:gdLst/>
          <a:ahLst/>
          <a:cxnLst/>
          <a:rect l="0" t="0" r="0" b="0"/>
          <a:pathLst>
            <a:path>
              <a:moveTo>
                <a:pt x="45720" y="0"/>
              </a:moveTo>
              <a:lnTo>
                <a:pt x="45720" y="315293"/>
              </a:lnTo>
              <a:lnTo>
                <a:pt x="130146" y="315293"/>
              </a:lnTo>
              <a:lnTo>
                <a:pt x="130146" y="45608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5791418"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3895138" y="952129"/>
          <a:ext cx="1942000" cy="456089"/>
        </a:xfrm>
        <a:custGeom>
          <a:avLst/>
          <a:gdLst/>
          <a:ahLst/>
          <a:cxnLst/>
          <a:rect l="0" t="0" r="0" b="0"/>
          <a:pathLst>
            <a:path>
              <a:moveTo>
                <a:pt x="0" y="0"/>
              </a:moveTo>
              <a:lnTo>
                <a:pt x="0" y="315293"/>
              </a:lnTo>
              <a:lnTo>
                <a:pt x="1942000" y="315293"/>
              </a:lnTo>
              <a:lnTo>
                <a:pt x="1942000" y="45608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135221" y="-12964"/>
          <a:ext cx="1519832" cy="9650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04092" y="147462"/>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b="1" kern="1200" dirty="0">
              <a:latin typeface="Sakkal Majalla" panose="02000000000000000000" pitchFamily="2" charset="-78"/>
              <a:cs typeface="Sakkal Majalla" panose="02000000000000000000" pitchFamily="2" charset="-78"/>
            </a:rPr>
            <a:t>أريد أن أركز على مشاركة الطلاب.</a:t>
          </a:r>
        </a:p>
        <a:p>
          <a:pPr marL="0" lvl="0" indent="0" algn="ctr" defTabSz="622300" rtl="1">
            <a:lnSpc>
              <a:spcPct val="90000"/>
            </a:lnSpc>
            <a:spcBef>
              <a:spcPct val="0"/>
            </a:spcBef>
            <a:spcAft>
              <a:spcPct val="35000"/>
            </a:spcAft>
            <a:buNone/>
          </a:pPr>
          <a:r>
            <a:rPr lang="ar-SA" sz="1600" b="1" kern="1200" dirty="0">
              <a:latin typeface="Sakkal Majalla" panose="02000000000000000000" pitchFamily="2" charset="-78"/>
              <a:cs typeface="Sakkal Majalla" panose="02000000000000000000" pitchFamily="2" charset="-78"/>
            </a:rPr>
            <a:t>أريد...</a:t>
          </a:r>
        </a:p>
      </dsp:txBody>
      <dsp:txXfrm>
        <a:off x="3332359" y="175729"/>
        <a:ext cx="1463298" cy="908559"/>
      </dsp:txXfrm>
    </dsp:sp>
    <dsp:sp modelId="{618E41CB-1EE8-4AF8-9EDF-49658D68382E}">
      <dsp:nvSpPr>
        <dsp:cNvPr id="0" name=""/>
        <dsp:cNvSpPr/>
      </dsp:nvSpPr>
      <dsp:spPr>
        <a:xfrm>
          <a:off x="5077221" y="1408218"/>
          <a:ext cx="1519832" cy="965093"/>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246092"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أن يشارك مزيد من الطلاب في حوار الفصل الدراسي</a:t>
          </a:r>
        </a:p>
        <a:p>
          <a:pPr marL="0" lvl="0" indent="0" algn="ctr" defTabSz="622300" rtl="1">
            <a:lnSpc>
              <a:spcPct val="90000"/>
            </a:lnSpc>
            <a:spcBef>
              <a:spcPct val="0"/>
            </a:spcBef>
            <a:spcAft>
              <a:spcPct val="35000"/>
            </a:spcAft>
            <a:buNone/>
          </a:pPr>
          <a:endParaRPr lang="en-GB" sz="1200" kern="1200" dirty="0">
            <a:latin typeface="Sakkal Majalla" panose="02000000000000000000" pitchFamily="2" charset="-78"/>
            <a:cs typeface="Sakkal Majalla" panose="02000000000000000000" pitchFamily="2" charset="-78"/>
          </a:endParaRPr>
        </a:p>
      </dsp:txBody>
      <dsp:txXfrm>
        <a:off x="5274359" y="1596912"/>
        <a:ext cx="1463298" cy="908559"/>
      </dsp:txXfrm>
    </dsp:sp>
    <dsp:sp modelId="{CFA8AB19-50A2-4BDE-BE47-362251146DE1}">
      <dsp:nvSpPr>
        <dsp:cNvPr id="0" name=""/>
        <dsp:cNvSpPr/>
      </dsp:nvSpPr>
      <dsp:spPr>
        <a:xfrm>
          <a:off x="5077221" y="2815330"/>
          <a:ext cx="1519832" cy="2288536"/>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246092" y="2975757"/>
          <a:ext cx="1519832" cy="228853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كيف يؤثر نهج "زميل المحادثة" على الحوار في فصلي الدراسي؟</a:t>
          </a:r>
        </a:p>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 إلى أي مدى يهيمن عدد قليل من الطلاب على الحديث في فصلي الدراسي؟</a:t>
          </a:r>
        </a:p>
        <a:p>
          <a:pPr marL="0" lvl="0" indent="0" algn="ctr" defTabSz="622300" rtl="1">
            <a:lnSpc>
              <a:spcPct val="90000"/>
            </a:lnSpc>
            <a:spcBef>
              <a:spcPct val="0"/>
            </a:spcBef>
            <a:spcAft>
              <a:spcPct val="35000"/>
            </a:spcAft>
            <a:buNone/>
          </a:pPr>
          <a:endParaRPr lang="en-GB" sz="1400" kern="1200" dirty="0">
            <a:latin typeface="Sakkal Majalla" panose="02000000000000000000" pitchFamily="2" charset="-78"/>
            <a:cs typeface="Sakkal Majalla" panose="02000000000000000000" pitchFamily="2" charset="-78"/>
          </a:endParaRPr>
        </a:p>
      </dsp:txBody>
      <dsp:txXfrm>
        <a:off x="5290606" y="3020271"/>
        <a:ext cx="1430804" cy="2199508"/>
      </dsp:txXfrm>
    </dsp:sp>
    <dsp:sp modelId="{2F44E952-0E5F-4274-9971-F44565490D60}">
      <dsp:nvSpPr>
        <dsp:cNvPr id="0" name=""/>
        <dsp:cNvSpPr/>
      </dsp:nvSpPr>
      <dsp:spPr>
        <a:xfrm>
          <a:off x="3219648" y="1408218"/>
          <a:ext cx="1519832" cy="96509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388518"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 أن تتحدث المجموعات معًا بشكل أكثر جدوى وإنتاجية</a:t>
          </a:r>
        </a:p>
        <a:p>
          <a:pPr marL="0" lvl="0" indent="0" algn="ctr" defTabSz="622300">
            <a:lnSpc>
              <a:spcPct val="90000"/>
            </a:lnSpc>
            <a:spcBef>
              <a:spcPct val="0"/>
            </a:spcBef>
            <a:spcAft>
              <a:spcPct val="35000"/>
            </a:spcAft>
            <a:buNone/>
          </a:pPr>
          <a:endParaRPr lang="en-GB" sz="1400" kern="1200" dirty="0"/>
        </a:p>
      </dsp:txBody>
      <dsp:txXfrm>
        <a:off x="3416785" y="1596912"/>
        <a:ext cx="1463298" cy="908559"/>
      </dsp:txXfrm>
    </dsp:sp>
    <dsp:sp modelId="{52E337CD-D41A-4D4B-A14F-982221B9FF2E}">
      <dsp:nvSpPr>
        <dsp:cNvPr id="0" name=""/>
        <dsp:cNvSpPr/>
      </dsp:nvSpPr>
      <dsp:spPr>
        <a:xfrm>
          <a:off x="3219648" y="2815330"/>
          <a:ext cx="1519832" cy="2323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388518" y="2975757"/>
          <a:ext cx="1519832" cy="232361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kern="1200">
              <a:latin typeface="Sakkal Majalla" panose="02000000000000000000" pitchFamily="2" charset="-78"/>
              <a:cs typeface="Sakkal Majalla" panose="02000000000000000000" pitchFamily="2" charset="-78"/>
            </a:rPr>
            <a:t> كيف يدرك الطلاب جودة عملهم الجماعي؟  </a:t>
          </a:r>
        </a:p>
        <a:p>
          <a:pPr marL="0" lvl="0" indent="0" algn="ctr" defTabSz="622300" rtl="1">
            <a:lnSpc>
              <a:spcPct val="90000"/>
            </a:lnSpc>
            <a:spcBef>
              <a:spcPct val="0"/>
            </a:spcBef>
            <a:spcAft>
              <a:spcPct val="35000"/>
            </a:spcAft>
            <a:buNone/>
          </a:pPr>
          <a:r>
            <a:rPr lang="ar-SA" sz="1400" kern="1200">
              <a:latin typeface="Sakkal Majalla" panose="02000000000000000000" pitchFamily="2" charset="-78"/>
              <a:cs typeface="Sakkal Majalla" panose="02000000000000000000" pitchFamily="2" charset="-78"/>
            </a:rPr>
            <a:t>ما الفرق الذي يحدث في الحوار عند إعطاء الطلاب أدوارًا في العمل الجماعي؟</a:t>
          </a:r>
        </a:p>
        <a:p>
          <a:pPr marL="0" lvl="0" indent="0" algn="ctr" defTabSz="622300" rtl="1">
            <a:lnSpc>
              <a:spcPct val="90000"/>
            </a:lnSpc>
            <a:spcBef>
              <a:spcPct val="0"/>
            </a:spcBef>
            <a:spcAft>
              <a:spcPct val="35000"/>
            </a:spcAft>
            <a:buNone/>
          </a:pPr>
          <a:endParaRPr lang="en-GB" sz="1400" kern="1200" dirty="0">
            <a:latin typeface="Sakkal Majalla" panose="02000000000000000000" pitchFamily="2" charset="-78"/>
            <a:cs typeface="Sakkal Majalla" panose="02000000000000000000" pitchFamily="2" charset="-78"/>
          </a:endParaRPr>
        </a:p>
      </dsp:txBody>
      <dsp:txXfrm>
        <a:off x="3433032" y="3020271"/>
        <a:ext cx="1430804" cy="2234589"/>
      </dsp:txXfrm>
    </dsp:sp>
    <dsp:sp modelId="{77624390-64B5-453B-8F52-A2A90D139190}">
      <dsp:nvSpPr>
        <dsp:cNvPr id="0" name=""/>
        <dsp:cNvSpPr/>
      </dsp:nvSpPr>
      <dsp:spPr>
        <a:xfrm>
          <a:off x="1362075" y="1408218"/>
          <a:ext cx="1519832" cy="96509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1530945"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تضمين القواعد الأساسية في ثقافة فصلي الدراسي</a:t>
          </a:r>
        </a:p>
        <a:p>
          <a:pPr marL="0" lvl="0" indent="0" algn="ctr" defTabSz="622300" rtl="1">
            <a:lnSpc>
              <a:spcPct val="90000"/>
            </a:lnSpc>
            <a:spcBef>
              <a:spcPct val="0"/>
            </a:spcBef>
            <a:spcAft>
              <a:spcPct val="35000"/>
            </a:spcAft>
            <a:buNone/>
          </a:pPr>
          <a:endParaRPr lang="en-GB" sz="1200" kern="1200" dirty="0">
            <a:latin typeface="Sakkal Majalla" panose="02000000000000000000" pitchFamily="2" charset="-78"/>
            <a:cs typeface="Sakkal Majalla" panose="02000000000000000000" pitchFamily="2" charset="-78"/>
          </a:endParaRPr>
        </a:p>
      </dsp:txBody>
      <dsp:txXfrm>
        <a:off x="1559212" y="1596912"/>
        <a:ext cx="1463298" cy="908559"/>
      </dsp:txXfrm>
    </dsp:sp>
    <dsp:sp modelId="{E0B984A2-B043-4524-AC4F-AD173336CED7}">
      <dsp:nvSpPr>
        <dsp:cNvPr id="0" name=""/>
        <dsp:cNvSpPr/>
      </dsp:nvSpPr>
      <dsp:spPr>
        <a:xfrm>
          <a:off x="1362075" y="2815330"/>
          <a:ext cx="1519832" cy="244180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1530945" y="2975757"/>
          <a:ext cx="1519832" cy="2441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 ما الفرق الذي يحدثه استخدام القواعد الأساسية في الحوار ضمن فصلي الدراسي؟</a:t>
          </a:r>
        </a:p>
        <a:p>
          <a:pPr marL="0" lvl="0" indent="0" algn="ctr" defTabSz="622300" rtl="1">
            <a:lnSpc>
              <a:spcPct val="90000"/>
            </a:lnSpc>
            <a:spcBef>
              <a:spcPct val="0"/>
            </a:spcBef>
            <a:spcAft>
              <a:spcPct val="35000"/>
            </a:spcAft>
            <a:buNone/>
          </a:pPr>
          <a:r>
            <a:rPr lang="ar-SA" sz="1400" kern="1200" dirty="0">
              <a:latin typeface="Sakkal Majalla" panose="02000000000000000000" pitchFamily="2" charset="-78"/>
              <a:cs typeface="Sakkal Majalla" panose="02000000000000000000" pitchFamily="2" charset="-78"/>
            </a:rPr>
            <a:t> كم مرة أشير إلى القواعد الأساسية في تدريسي؟</a:t>
          </a:r>
        </a:p>
        <a:p>
          <a:pPr marL="0" lvl="0" indent="0" algn="ctr" defTabSz="622300" rtl="1">
            <a:lnSpc>
              <a:spcPct val="90000"/>
            </a:lnSpc>
            <a:spcBef>
              <a:spcPct val="0"/>
            </a:spcBef>
            <a:spcAft>
              <a:spcPct val="35000"/>
            </a:spcAft>
            <a:buNone/>
          </a:pPr>
          <a:endParaRPr lang="en-GB" sz="1400" kern="1200" dirty="0">
            <a:latin typeface="Sakkal Majalla" panose="02000000000000000000" pitchFamily="2" charset="-78"/>
            <a:cs typeface="Sakkal Majalla" panose="02000000000000000000" pitchFamily="2" charset="-78"/>
          </a:endParaRPr>
        </a:p>
      </dsp:txBody>
      <dsp:txXfrm>
        <a:off x="1575459" y="3020271"/>
        <a:ext cx="1430804" cy="235277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r">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4/13/26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r">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45052293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5625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A1FD44-42CB-A34F-A0F5-1F9E4B2EB115}" type="slidenum">
              <a:rPr lang="en-US" smtClean="0"/>
              <a:t>25</a:t>
            </a:fld>
            <a:endParaRPr lang="en-US"/>
          </a:p>
        </p:txBody>
      </p:sp>
    </p:spTree>
    <p:extLst>
      <p:ext uri="{BB962C8B-B14F-4D97-AF65-F5344CB8AC3E}">
        <p14:creationId xmlns:p14="http://schemas.microsoft.com/office/powerpoint/2010/main" val="993172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NEW SLIDE</a:t>
            </a:r>
          </a:p>
        </p:txBody>
      </p:sp>
      <p:sp>
        <p:nvSpPr>
          <p:cNvPr id="4" name="Slide Number Placeholder 3"/>
          <p:cNvSpPr>
            <a:spLocks noGrp="1"/>
          </p:cNvSpPr>
          <p:nvPr>
            <p:ph type="sldNum" sz="quarter" idx="5"/>
          </p:nvPr>
        </p:nvSpPr>
        <p:spPr/>
        <p:txBody>
          <a:bodyPr/>
          <a:lstStyle/>
          <a:p>
            <a:fld id="{D3A1FD44-42CB-A34F-A0F5-1F9E4B2EB115}" type="slidenum">
              <a:rPr lang="en-US" smtClean="0"/>
              <a:t>28</a:t>
            </a:fld>
            <a:endParaRPr lang="en-US"/>
          </a:p>
        </p:txBody>
      </p:sp>
    </p:spTree>
    <p:extLst>
      <p:ext uri="{BB962C8B-B14F-4D97-AF65-F5344CB8AC3E}">
        <p14:creationId xmlns:p14="http://schemas.microsoft.com/office/powerpoint/2010/main" val="2122937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32</a:t>
            </a:fld>
            <a:endParaRPr lang="en-US"/>
          </a:p>
        </p:txBody>
      </p:sp>
    </p:spTree>
    <p:extLst>
      <p:ext uri="{BB962C8B-B14F-4D97-AF65-F5344CB8AC3E}">
        <p14:creationId xmlns:p14="http://schemas.microsoft.com/office/powerpoint/2010/main" val="2288165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33</a:t>
            </a:fld>
            <a:endParaRPr lang="en-US"/>
          </a:p>
        </p:txBody>
      </p:sp>
    </p:spTree>
    <p:extLst>
      <p:ext uri="{BB962C8B-B14F-4D97-AF65-F5344CB8AC3E}">
        <p14:creationId xmlns:p14="http://schemas.microsoft.com/office/powerpoint/2010/main" val="17598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A1FD44-42CB-A34F-A0F5-1F9E4B2EB115}" type="slidenum">
              <a:rPr lang="en-US" smtClean="0"/>
              <a:t>34</a:t>
            </a:fld>
            <a:endParaRPr lang="en-US"/>
          </a:p>
        </p:txBody>
      </p:sp>
    </p:spTree>
    <p:extLst>
      <p:ext uri="{BB962C8B-B14F-4D97-AF65-F5344CB8AC3E}">
        <p14:creationId xmlns:p14="http://schemas.microsoft.com/office/powerpoint/2010/main" val="2555553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A1FD44-42CB-A34F-A0F5-1F9E4B2EB115}" type="slidenum">
              <a:rPr lang="en-US" smtClean="0"/>
              <a:t>43</a:t>
            </a:fld>
            <a:endParaRPr lang="en-US"/>
          </a:p>
        </p:txBody>
      </p:sp>
    </p:spTree>
    <p:extLst>
      <p:ext uri="{BB962C8B-B14F-4D97-AF65-F5344CB8AC3E}">
        <p14:creationId xmlns:p14="http://schemas.microsoft.com/office/powerpoint/2010/main" val="3505510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57</a:t>
            </a:fld>
            <a:endParaRPr lang="en-US"/>
          </a:p>
        </p:txBody>
      </p:sp>
    </p:spTree>
    <p:extLst>
      <p:ext uri="{BB962C8B-B14F-4D97-AF65-F5344CB8AC3E}">
        <p14:creationId xmlns:p14="http://schemas.microsoft.com/office/powerpoint/2010/main" val="748117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4/13/26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3189181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4/13/26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4/13/26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4/13/26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3551570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3002285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4/13/26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2375654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4/13/26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41064249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r" rtl="1">
        <a:defRPr>
          <a:latin typeface="+mj-lt"/>
          <a:ea typeface="+mj-ea"/>
          <a:cs typeface="+mj-cs"/>
        </a:defRPr>
      </a:lvl1pPr>
    </p:titleStyle>
    <p:body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bodyStyle>
    <p:other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4/13/26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215123233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mailto:T-SEDA@educ.cam.ac.uk" TargetMode="External"/><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jpg"/><Relationship Id="rId11" Type="http://schemas.openxmlformats.org/officeDocument/2006/relationships/image" Target="../media/image10.jpg"/><Relationship Id="rId5" Type="http://schemas.openxmlformats.org/officeDocument/2006/relationships/image" Target="../media/image4.jp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hyperlink" Target="https://library.camtree.org/" TargetMode="External"/><Relationship Id="rId3" Type="http://schemas.openxmlformats.org/officeDocument/2006/relationships/hyperlink" Target="https://vimeo.com/showcase/12093372" TargetMode="External"/><Relationship Id="rId7" Type="http://schemas.openxmlformats.org/officeDocument/2006/relationships/image" Target="../media/image19.svg"/><Relationship Id="rId12" Type="http://schemas.openxmlformats.org/officeDocument/2006/relationships/hyperlink" Target="https://www.camtree.org/" TargetMode="External"/><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18.sv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www.edudialogue.org/resources/introductory-video-series/collection-1/" TargetMode="External"/><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5" Type="http://schemas.openxmlformats.org/officeDocument/2006/relationships/hyperlink" Target="https://vimeopro.com/camtree/cedir/" TargetMode="Externa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image" Target="../media/image26.png"/><Relationship Id="rId1" Type="http://schemas.openxmlformats.org/officeDocument/2006/relationships/slideLayout" Target="../slideLayouts/slideLayout5.xml"/><Relationship Id="rId5" Type="http://schemas.openxmlformats.org/officeDocument/2006/relationships/image" Target="../media/image5.jpg"/><Relationship Id="rId4" Type="http://schemas.openxmlformats.org/officeDocument/2006/relationships/hyperlink" Target="https://thinkingtogether.educ.cam.ac.uk/resources/"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hyperlink" Target="http://dx.doi.org/10.1016/j.learninstruc.2014.10.003" TargetMode="External"/><Relationship Id="rId7" Type="http://schemas.openxmlformats.org/officeDocument/2006/relationships/hyperlink" Target="https://doi.org/10.1016/j.ijer.2013.02.001" TargetMode="External"/><Relationship Id="rId12" Type="http://schemas.openxmlformats.org/officeDocument/2006/relationships/hyperlink" Target="https://vimeo.com/showcase/12093372" TargetMode="External"/><Relationship Id="rId2" Type="http://schemas.openxmlformats.org/officeDocument/2006/relationships/hyperlink" Target="https://doi.org/10.1080/02671522.2018.1481140" TargetMode="External"/><Relationship Id="rId1" Type="http://schemas.openxmlformats.org/officeDocument/2006/relationships/slideLayout" Target="../slideLayouts/slideLayout5.xml"/><Relationship Id="rId6" Type="http://schemas.openxmlformats.org/officeDocument/2006/relationships/hyperlink" Target="https://doi.org/10.1080/03057640802701986" TargetMode="External"/><Relationship Id="rId11" Type="http://schemas.openxmlformats.org/officeDocument/2006/relationships/image" Target="../media/image26.png"/><Relationship Id="rId5" Type="http://schemas.openxmlformats.org/officeDocument/2006/relationships/hyperlink" Target="https://doi.org/10.1016/j.cedpsych.2008.05.003" TargetMode="External"/><Relationship Id="rId10" Type="http://schemas.openxmlformats.org/officeDocument/2006/relationships/image" Target="../media/image28.png"/><Relationship Id="rId4" Type="http://schemas.openxmlformats.org/officeDocument/2006/relationships/hyperlink" Target="https://www.sciencedirect.com/science/article/pii/S0959475218303839?via%3Dihub" TargetMode="External"/><Relationship Id="rId9" Type="http://schemas.openxmlformats.org/officeDocument/2006/relationships/hyperlink" Target="http://tinyurl.com/ESRCdialogue"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www.tandfonline.com/doi/full/10.1080/10508406.2019.1573730" TargetMode="External"/><Relationship Id="rId7" Type="http://schemas.openxmlformats.org/officeDocument/2006/relationships/hyperlink" Target="https://www.edudialogue.org/resources/introductory-video-series/collection-1/" TargetMode="External"/><Relationship Id="rId2" Type="http://schemas.openxmlformats.org/officeDocument/2006/relationships/image" Target="../media/image29.jpg"/><Relationship Id="rId1" Type="http://schemas.openxmlformats.org/officeDocument/2006/relationships/slideLayout" Target="../slideLayouts/slideLayout5.xml"/><Relationship Id="rId6" Type="http://schemas.openxmlformats.org/officeDocument/2006/relationships/hyperlink" Target="https://vimeo.com/showcase/12093372" TargetMode="External"/><Relationship Id="rId5" Type="http://schemas.openxmlformats.org/officeDocument/2006/relationships/hyperlink" Target="https://www.sciencedirect.com/science/article/abs/pii/S2210656120301422" TargetMode="External"/><Relationship Id="rId4" Type="http://schemas.openxmlformats.org/officeDocument/2006/relationships/hyperlink" Target="https://www.tandfonline.com/doi/full/10.1080/09500690802713507"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tinyurl.com/ESRCdialogue" TargetMode="External"/><Relationship Id="rId2" Type="http://schemas.openxmlformats.org/officeDocument/2006/relationships/hyperlink" Target="http://tinyurl.com/BAdialogue" TargetMode="External"/><Relationship Id="rId1" Type="http://schemas.openxmlformats.org/officeDocument/2006/relationships/slideLayout" Target="../slideLayouts/slideLayout5.xml"/><Relationship Id="rId4" Type="http://schemas.openxmlformats.org/officeDocument/2006/relationships/hyperlink" Target="http://bit.ly/T-SEDA"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www.gov.uk/government/publications/national-curriculum-in-england-english-programmes-of-study"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hyperlink" Target="mailto:t-seda@educ.cam.ac.uk"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s://www.edudialogue.org/resources/introductory-video-series/collection-2/" TargetMode="External"/><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hyperlink" Target="http://www.educ.cam.ac.uk/research/projects/episteme/" TargetMode="Externa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svg"/><Relationship Id="rId7" Type="http://schemas.openxmlformats.org/officeDocument/2006/relationships/image" Target="../media/image18.svg"/><Relationship Id="rId12" Type="http://schemas.openxmlformats.org/officeDocument/2006/relationships/image" Target="../media/image19.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0.svg"/><Relationship Id="rId5" Type="http://schemas.openxmlformats.org/officeDocument/2006/relationships/hyperlink" Target="https://www.camtree.org/" TargetMode="External"/><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svg"/></Relationships>
</file>

<file path=ppt/slides/_rels/slide2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svg"/><Relationship Id="rId11" Type="http://schemas.openxmlformats.org/officeDocument/2006/relationships/image" Target="../media/image33.png"/><Relationship Id="rId5" Type="http://schemas.openxmlformats.org/officeDocument/2006/relationships/image" Target="../media/image21.svg"/><Relationship Id="rId10" Type="http://schemas.openxmlformats.org/officeDocument/2006/relationships/hyperlink" Target="http://bit.ly/T-SEDA" TargetMode="External"/><Relationship Id="rId4" Type="http://schemas.openxmlformats.org/officeDocument/2006/relationships/image" Target="../media/image18.svg"/><Relationship Id="rId9" Type="http://schemas.openxmlformats.org/officeDocument/2006/relationships/image" Target="../media/image16.svg"/></Relationships>
</file>

<file path=ppt/slides/_rels/slide27.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hyperlink" Target="https://camtree.learnworlds.com/t-seda" TargetMode="Externa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bera.ac.uk/publication/ethical-guidelines-for-educational-research-fifth-edition-2024"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hyperlink" Target="https://www.camtree.org/course/ethics-in-close-to-practice-research" TargetMode="External"/><Relationship Id="rId4" Type="http://schemas.openxmlformats.org/officeDocument/2006/relationships/hyperlink" Target="http://bit.ly/BERAethics2018."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6.png"/><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6" Type="http://schemas.openxmlformats.org/officeDocument/2006/relationships/image" Target="../media/image46.jpg"/><Relationship Id="rId5" Type="http://schemas.openxmlformats.org/officeDocument/2006/relationships/image" Target="../media/image45.png"/><Relationship Id="rId4" Type="http://schemas.openxmlformats.org/officeDocument/2006/relationships/image" Target="../media/image44.jpg"/></Relationships>
</file>

<file path=ppt/slides/_rels/slide39.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www.edudialogue.org/tools" TargetMode="External"/><Relationship Id="rId3" Type="http://schemas.openxmlformats.org/officeDocument/2006/relationships/hyperlink" Target="https://www.camtree.org/course/how-dialogic-is-your-practice" TargetMode="External"/><Relationship Id="rId7" Type="http://schemas.openxmlformats.org/officeDocument/2006/relationships/image" Target="../media/image13.png"/><Relationship Id="rId2" Type="http://schemas.openxmlformats.org/officeDocument/2006/relationships/hyperlink" Target="https://www.camtree.org/course/what-is-educational-dialogue" TargetMode="External"/><Relationship Id="rId1" Type="http://schemas.openxmlformats.org/officeDocument/2006/relationships/slideLayout" Target="../slideLayouts/slideLayout5.xml"/><Relationship Id="rId6" Type="http://schemas.openxmlformats.org/officeDocument/2006/relationships/hyperlink" Target="https://vimeo.com/showcase/12093372" TargetMode="External"/><Relationship Id="rId5" Type="http://schemas.openxmlformats.org/officeDocument/2006/relationships/hyperlink" Target="https://www.camtree.org/course/ethics-in-close-to-practice-research" TargetMode="External"/><Relationship Id="rId4" Type="http://schemas.openxmlformats.org/officeDocument/2006/relationships/hyperlink" Target="https://www.camtree.org/course/reflective-inquiry-with-tseda" TargetMode="External"/><Relationship Id="rId9" Type="http://schemas.openxmlformats.org/officeDocument/2006/relationships/hyperlink" Target="http://www.edudialogue.org/tools-resources/introductory-video-series/"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7.jpg"/><Relationship Id="rId1" Type="http://schemas.openxmlformats.org/officeDocument/2006/relationships/slideLayout" Target="../slideLayouts/slideLayout5.xml"/><Relationship Id="rId4" Type="http://schemas.openxmlformats.org/officeDocument/2006/relationships/image" Target="../media/image48.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amtree.org/" TargetMode="External"/><Relationship Id="rId2" Type="http://schemas.openxmlformats.org/officeDocument/2006/relationships/hyperlink" Target="http://dx.doi.org/10.1002/rev3.3269" TargetMode="External"/><Relationship Id="rId1" Type="http://schemas.openxmlformats.org/officeDocument/2006/relationships/slideLayout" Target="../slideLayouts/slideLayout5.xml"/><Relationship Id="rId4" Type="http://schemas.openxmlformats.org/officeDocument/2006/relationships/hyperlink" Target="http://bit.ly/T-SEDA" TargetMode="Externa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4.jpg"/><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74700" y="927407"/>
            <a:ext cx="9336919" cy="1151149"/>
          </a:xfrm>
          <a:prstGeom prst="rect">
            <a:avLst/>
          </a:prstGeom>
        </p:spPr>
        <p:txBody>
          <a:bodyPr vert="horz" wrap="square" lIns="0" tIns="0" rIns="0" bIns="0" rtlCol="0" anchor="t">
            <a:spAutoFit/>
          </a:bodyPr>
          <a:lstStyle/>
          <a:p>
            <a:pPr marL="3120390" marR="5080" indent="-3108325" algn="ctr">
              <a:lnSpc>
                <a:spcPct val="120800"/>
              </a:lnSpc>
            </a:pPr>
            <a:r>
              <a:rPr lang="ar-EG" sz="3200" dirty="0">
                <a:latin typeface="+mn-lt"/>
              </a:rPr>
              <a:t>دليل</a:t>
            </a:r>
            <a:r>
              <a:rPr lang="ar-SA" sz="3200" dirty="0">
                <a:latin typeface="+mn-lt"/>
              </a:rPr>
              <a:t> </a:t>
            </a:r>
            <a:r>
              <a:rPr lang="ar-EG" sz="3200" dirty="0">
                <a:latin typeface="+mn-lt"/>
              </a:rPr>
              <a:t>استرشادي</a:t>
            </a:r>
            <a:r>
              <a:rPr lang="en-US" sz="3200" dirty="0">
                <a:latin typeface="+mn-lt"/>
              </a:rPr>
              <a:t> </a:t>
            </a:r>
            <a:r>
              <a:rPr lang="ar-AE" sz="3200" dirty="0">
                <a:latin typeface="+mn-lt"/>
              </a:rPr>
              <a:t>لمنهجية</a:t>
            </a:r>
            <a:r>
              <a:rPr lang="ar-SA" sz="3200" dirty="0">
                <a:latin typeface="+mn-lt"/>
              </a:rPr>
              <a:t> تحليل الحوار</a:t>
            </a:r>
            <a:br>
              <a:rPr lang="ar-AE" sz="3200" dirty="0">
                <a:latin typeface="+mn-lt"/>
              </a:rPr>
            </a:br>
            <a:r>
              <a:rPr lang="en-US" sz="3200" dirty="0">
                <a:latin typeface="+mn-lt"/>
              </a:rPr>
              <a:t> (T-SEDA)</a:t>
            </a:r>
            <a:r>
              <a:rPr lang="ar-AE" sz="3200" dirty="0">
                <a:latin typeface="+mn-lt"/>
              </a:rPr>
              <a:t>:مصدر للتحقق في الممارسة</a:t>
            </a:r>
            <a:endParaRPr lang="en-US" sz="3200" dirty="0">
              <a:latin typeface="+mn-lt"/>
            </a:endParaRPr>
          </a:p>
        </p:txBody>
      </p:sp>
      <p:sp>
        <p:nvSpPr>
          <p:cNvPr id="3" name="object 3"/>
          <p:cNvSpPr/>
          <p:nvPr/>
        </p:nvSpPr>
        <p:spPr>
          <a:xfrm>
            <a:off x="3953389" y="2165865"/>
            <a:ext cx="3133083" cy="1544318"/>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dirty="0"/>
          </a:p>
        </p:txBody>
      </p:sp>
      <p:sp>
        <p:nvSpPr>
          <p:cNvPr id="5" name="object 5"/>
          <p:cNvSpPr/>
          <p:nvPr/>
        </p:nvSpPr>
        <p:spPr>
          <a:xfrm>
            <a:off x="7090930" y="2162056"/>
            <a:ext cx="2045957" cy="1560193"/>
          </a:xfrm>
          <a:prstGeom prst="rect">
            <a:avLst/>
          </a:prstGeom>
          <a:blipFill>
            <a:blip r:embed="rId3" cstate="print"/>
            <a:stretch>
              <a:fillRect/>
            </a:stretch>
          </a:blipFill>
        </p:spPr>
        <p:txBody>
          <a:bodyPr wrap="square" lIns="0" tIns="0" rIns="0" bIns="0" rtlCol="0"/>
          <a:lstStyle/>
          <a:p>
            <a:endParaRPr dirty="0"/>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dirty="0"/>
          </a:p>
        </p:txBody>
      </p:sp>
      <p:sp>
        <p:nvSpPr>
          <p:cNvPr id="7" name="object 7"/>
          <p:cNvSpPr/>
          <p:nvPr/>
        </p:nvSpPr>
        <p:spPr>
          <a:xfrm>
            <a:off x="4916055" y="3712090"/>
            <a:ext cx="3634092" cy="1380488"/>
          </a:xfrm>
          <a:prstGeom prst="rect">
            <a:avLst/>
          </a:prstGeom>
          <a:blipFill>
            <a:blip r:embed="rId4" cstate="print"/>
            <a:stretch>
              <a:fillRect/>
            </a:stretch>
          </a:blipFill>
        </p:spPr>
        <p:txBody>
          <a:bodyPr wrap="square" lIns="0" tIns="0" rIns="0" bIns="0" rtlCol="0"/>
          <a:lstStyle/>
          <a:p>
            <a:endParaRPr dirty="0"/>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dirty="0"/>
          </a:p>
        </p:txBody>
      </p:sp>
      <p:sp>
        <p:nvSpPr>
          <p:cNvPr id="9" name="object 9"/>
          <p:cNvSpPr/>
          <p:nvPr/>
        </p:nvSpPr>
        <p:spPr>
          <a:xfrm>
            <a:off x="2429080" y="3703198"/>
            <a:ext cx="2482209" cy="1389380"/>
          </a:xfrm>
          <a:prstGeom prst="rect">
            <a:avLst/>
          </a:prstGeom>
          <a:blipFill>
            <a:blip r:embed="rId5" cstate="print"/>
            <a:stretch>
              <a:fillRect/>
            </a:stretch>
          </a:blipFill>
        </p:spPr>
        <p:txBody>
          <a:bodyPr wrap="square" lIns="0" tIns="0" rIns="0" bIns="0" rtlCol="0"/>
          <a:lstStyle/>
          <a:p>
            <a:endParaRPr dirty="0"/>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dirty="0"/>
          </a:p>
        </p:txBody>
      </p:sp>
      <p:sp>
        <p:nvSpPr>
          <p:cNvPr id="11" name="object 11"/>
          <p:cNvSpPr/>
          <p:nvPr/>
        </p:nvSpPr>
        <p:spPr>
          <a:xfrm>
            <a:off x="1868049" y="2162056"/>
            <a:ext cx="2082158" cy="1553843"/>
          </a:xfrm>
          <a:prstGeom prst="rect">
            <a:avLst/>
          </a:prstGeom>
          <a:blipFill>
            <a:blip r:embed="rId6" cstate="print"/>
            <a:stretch>
              <a:fillRect/>
            </a:stretch>
          </a:blipFill>
        </p:spPr>
        <p:txBody>
          <a:bodyPr wrap="square" lIns="0" tIns="0" rIns="0" bIns="0" rtlCol="0"/>
          <a:lstStyle/>
          <a:p>
            <a:endParaRPr dirty="0"/>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dirty="0"/>
          </a:p>
        </p:txBody>
      </p:sp>
      <p:sp>
        <p:nvSpPr>
          <p:cNvPr id="13" name="object 13"/>
          <p:cNvSpPr txBox="1"/>
          <p:nvPr/>
        </p:nvSpPr>
        <p:spPr>
          <a:xfrm>
            <a:off x="2702476" y="5420748"/>
            <a:ext cx="5608320" cy="553998"/>
          </a:xfrm>
          <a:prstGeom prst="rect">
            <a:avLst/>
          </a:prstGeom>
        </p:spPr>
        <p:txBody>
          <a:bodyPr vert="horz" wrap="square" lIns="0" tIns="0" rIns="0" bIns="0" rtlCol="0" anchor="t">
            <a:spAutoFit/>
          </a:bodyPr>
          <a:lstStyle/>
          <a:p>
            <a:pPr marL="369570" algn="ctr">
              <a:tabLst>
                <a:tab pos="3540125" algn="l"/>
              </a:tabLst>
            </a:pPr>
            <a:r>
              <a:rPr lang="es-ES_tradnl" b="1" dirty="0">
                <a:solidFill>
                  <a:srgbClr val="2E6A7B"/>
                </a:solidFill>
              </a:rPr>
              <a:t> </a:t>
            </a:r>
            <a:r>
              <a:rPr lang="ar-AE" sz="1800" b="1" i="1" kern="0" spc="-135" dirty="0">
                <a:solidFill>
                  <a:srgbClr val="1A616F"/>
                </a:solidFill>
                <a:latin typeface="Arial-BoldItalicMT"/>
                <a:cs typeface="Arial-BoldItalicMT"/>
              </a:rPr>
              <a:t>النسخة 9 </a:t>
            </a:r>
            <a:r>
              <a:rPr lang="es-ES_tradnl" sz="1800" b="1" dirty="0">
                <a:solidFill>
                  <a:srgbClr val="2E6A7B"/>
                </a:solidFill>
              </a:rPr>
              <a:t>©</a:t>
            </a:r>
            <a:r>
              <a:rPr lang="es-ES_tradnl" sz="1800" b="1" i="1" kern="0" spc="-165" dirty="0" err="1">
                <a:solidFill>
                  <a:srgbClr val="1A616F"/>
                </a:solidFill>
                <a:latin typeface="Arial-BoldItalicMT"/>
                <a:cs typeface="Arial-BoldItalicMT"/>
              </a:rPr>
              <a:t>The</a:t>
            </a:r>
            <a:r>
              <a:rPr lang="es-ES_tradnl" sz="1800" b="1" i="1" kern="0" spc="-165" dirty="0">
                <a:solidFill>
                  <a:srgbClr val="1A616F"/>
                </a:solidFill>
                <a:latin typeface="Arial-BoldItalicMT"/>
                <a:cs typeface="Arial-BoldItalicMT"/>
              </a:rPr>
              <a:t> </a:t>
            </a:r>
            <a:r>
              <a:rPr lang="es-ES_tradnl" sz="1800" b="1" i="1" kern="0" spc="-229" dirty="0">
                <a:solidFill>
                  <a:srgbClr val="1A616F"/>
                </a:solidFill>
                <a:latin typeface="Arial-BoldItalicMT"/>
                <a:cs typeface="Arial-BoldItalicMT"/>
              </a:rPr>
              <a:t>T-SEDA </a:t>
            </a:r>
            <a:r>
              <a:rPr lang="es-ES_tradnl" sz="1800" b="1" i="1" kern="0" spc="-135" dirty="0" err="1">
                <a:solidFill>
                  <a:srgbClr val="1A616F"/>
                </a:solidFill>
                <a:latin typeface="Arial-BoldItalicMT"/>
                <a:cs typeface="Arial-BoldItalicMT"/>
              </a:rPr>
              <a:t>Collective</a:t>
            </a:r>
            <a:endParaRPr lang="ar-AE" sz="1800" b="1" i="1" dirty="0">
              <a:solidFill>
                <a:srgbClr val="1A616F"/>
              </a:solidFill>
              <a:cs typeface="Arial"/>
            </a:endParaRPr>
          </a:p>
          <a:p>
            <a:pPr marL="12700" algn="ctr">
              <a:lnSpc>
                <a:spcPct val="100000"/>
              </a:lnSpc>
            </a:pPr>
            <a:r>
              <a:rPr lang="ar-SA" sz="1800" b="1" i="1" dirty="0">
                <a:solidFill>
                  <a:srgbClr val="1A616F"/>
                </a:solidFill>
                <a:cs typeface="Arial"/>
              </a:rPr>
              <a:t>تولّت مجموعة </a:t>
            </a:r>
            <a:r>
              <a:rPr lang="en-US" sz="1800" b="1" i="1" dirty="0">
                <a:solidFill>
                  <a:srgbClr val="1A616F"/>
                </a:solidFill>
                <a:cs typeface="Arial"/>
              </a:rPr>
              <a:t>T-SEDA</a:t>
            </a:r>
            <a:r>
              <a:rPr lang="ar-SA" sz="1800" b="1" i="1" dirty="0">
                <a:solidFill>
                  <a:srgbClr val="1A616F"/>
                </a:solidFill>
                <a:cs typeface="Arial"/>
              </a:rPr>
              <a:t> الكتابة وإجراء الأبحاث والتجميع</a:t>
            </a:r>
          </a:p>
        </p:txBody>
      </p:sp>
      <p:sp>
        <p:nvSpPr>
          <p:cNvPr id="18" name="object 18"/>
          <p:cNvSpPr/>
          <p:nvPr/>
        </p:nvSpPr>
        <p:spPr>
          <a:xfrm>
            <a:off x="600589" y="625356"/>
            <a:ext cx="9794875"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dirty="0"/>
          </a:p>
        </p:txBody>
      </p:sp>
      <p:sp>
        <p:nvSpPr>
          <p:cNvPr id="19" name="object 19"/>
          <p:cNvSpPr txBox="1"/>
          <p:nvPr/>
        </p:nvSpPr>
        <p:spPr>
          <a:xfrm>
            <a:off x="5285281" y="7284496"/>
            <a:ext cx="121920"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a:t>
            </a:fld>
            <a:endParaRPr sz="1000" dirty="0">
              <a:cs typeface="Arial"/>
            </a:endParaRPr>
          </a:p>
        </p:txBody>
      </p:sp>
      <p:pic>
        <p:nvPicPr>
          <p:cNvPr id="20" name="Picture 19"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25854" y="5564974"/>
            <a:ext cx="969884" cy="333398"/>
          </a:xfrm>
          <a:prstGeom prst="rect">
            <a:avLst/>
          </a:prstGeom>
        </p:spPr>
      </p:pic>
      <p:pic>
        <p:nvPicPr>
          <p:cNvPr id="21" name="Picture 20"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95738" y="5564974"/>
            <a:ext cx="1416850" cy="1416850"/>
          </a:xfrm>
          <a:prstGeom prst="rect">
            <a:avLst/>
          </a:prstGeom>
        </p:spPr>
      </p:pic>
      <p:sp>
        <p:nvSpPr>
          <p:cNvPr id="23" name="object 14"/>
          <p:cNvSpPr/>
          <p:nvPr/>
        </p:nvSpPr>
        <p:spPr>
          <a:xfrm>
            <a:off x="6718300" y="6585188"/>
            <a:ext cx="1596618" cy="459754"/>
          </a:xfrm>
          <a:prstGeom prst="rect">
            <a:avLst/>
          </a:prstGeom>
          <a:blipFill>
            <a:blip r:embed="rId9" cstate="print"/>
            <a:stretch>
              <a:fillRect/>
            </a:stretch>
          </a:blipFill>
        </p:spPr>
        <p:txBody>
          <a:bodyPr wrap="square" lIns="0" tIns="0" rIns="0" bIns="0" rtlCol="0"/>
          <a:lstStyle/>
          <a:p>
            <a:endParaRPr/>
          </a:p>
        </p:txBody>
      </p:sp>
      <p:sp>
        <p:nvSpPr>
          <p:cNvPr id="24" name="object 16"/>
          <p:cNvSpPr/>
          <p:nvPr/>
        </p:nvSpPr>
        <p:spPr>
          <a:xfrm>
            <a:off x="4965700" y="6606028"/>
            <a:ext cx="1643133" cy="418074"/>
          </a:xfrm>
          <a:prstGeom prst="rect">
            <a:avLst/>
          </a:prstGeom>
          <a:blipFill>
            <a:blip r:embed="rId10" cstate="print"/>
            <a:stretch>
              <a:fillRect/>
            </a:stretch>
          </a:blipFill>
        </p:spPr>
        <p:txBody>
          <a:bodyPr wrap="square" lIns="0" tIns="0" rIns="0" bIns="0" rtlCol="0"/>
          <a:lstStyle/>
          <a:p>
            <a:endParaRPr/>
          </a:p>
        </p:txBody>
      </p:sp>
      <p:sp>
        <p:nvSpPr>
          <p:cNvPr id="25" name="object 15"/>
          <p:cNvSpPr/>
          <p:nvPr/>
        </p:nvSpPr>
        <p:spPr>
          <a:xfrm>
            <a:off x="3289300" y="6616462"/>
            <a:ext cx="1447800" cy="428480"/>
          </a:xfrm>
          <a:prstGeom prst="rect">
            <a:avLst/>
          </a:prstGeom>
          <a:blipFill>
            <a:blip r:embed="rId11" cstate="print"/>
            <a:stretch>
              <a:fillRect/>
            </a:stretch>
          </a:blipFill>
        </p:spPr>
        <p:txBody>
          <a:bodyPr wrap="square" lIns="0" tIns="0" rIns="0" bIns="0" rtlCol="0"/>
          <a:lstStyle/>
          <a:p>
            <a:endParaRPr/>
          </a:p>
        </p:txBody>
      </p:sp>
      <p:sp>
        <p:nvSpPr>
          <p:cNvPr id="26" name="object 17"/>
          <p:cNvSpPr/>
          <p:nvPr/>
        </p:nvSpPr>
        <p:spPr>
          <a:xfrm>
            <a:off x="715966" y="5686425"/>
            <a:ext cx="2304166" cy="985975"/>
          </a:xfrm>
          <a:prstGeom prst="rect">
            <a:avLst/>
          </a:prstGeom>
          <a:blipFill>
            <a:blip r:embed="rId12" cstate="print"/>
            <a:stretch>
              <a:fillRect/>
            </a:stretch>
          </a:blipFill>
        </p:spPr>
        <p:txBody>
          <a:bodyPr wrap="square" lIns="0" tIns="0" rIns="0" bIns="0" rtlCol="0"/>
          <a:lstStyle/>
          <a:p>
            <a:endParaRPr/>
          </a:p>
        </p:txBody>
      </p:sp>
      <p:sp>
        <p:nvSpPr>
          <p:cNvPr id="27" name="object 13">
            <a:extLst>
              <a:ext uri="{FF2B5EF4-FFF2-40B4-BE49-F238E27FC236}">
                <a16:creationId xmlns:a16="http://schemas.microsoft.com/office/drawing/2014/main" id="{F2BE06AA-CB59-E348-9361-7D6F9A2BE4D0}"/>
              </a:ext>
            </a:extLst>
          </p:cNvPr>
          <p:cNvSpPr txBox="1"/>
          <p:nvPr/>
        </p:nvSpPr>
        <p:spPr>
          <a:xfrm>
            <a:off x="715966" y="6798995"/>
            <a:ext cx="2801934"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13"/>
              </a:rPr>
              <a:t>T</a:t>
            </a:r>
            <a:r>
              <a:rPr lang="en-GB" b="1" u="sng" spc="-135" dirty="0">
                <a:solidFill>
                  <a:srgbClr val="0000FF"/>
                </a:solidFill>
                <a:latin typeface="Arial"/>
                <a:cs typeface="Arial"/>
                <a:hlinkClick r:id="rId13"/>
              </a:rPr>
              <a:t>-</a:t>
            </a:r>
            <a:r>
              <a:rPr b="1" u="sng" spc="-135" dirty="0">
                <a:solidFill>
                  <a:srgbClr val="0000FF"/>
                </a:solidFill>
                <a:latin typeface="Arial"/>
                <a:cs typeface="Arial"/>
                <a:hlinkClick r:id="rId13"/>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14" name="TextBox 13">
            <a:extLst>
              <a:ext uri="{FF2B5EF4-FFF2-40B4-BE49-F238E27FC236}">
                <a16:creationId xmlns:a16="http://schemas.microsoft.com/office/drawing/2014/main" id="{47505981-D90A-C63F-8B8E-554F4656C3DF}"/>
              </a:ext>
            </a:extLst>
          </p:cNvPr>
          <p:cNvSpPr txBox="1"/>
          <p:nvPr/>
        </p:nvSpPr>
        <p:spPr>
          <a:xfrm>
            <a:off x="8256677"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80043" y="200025"/>
            <a:ext cx="4961891" cy="1174168"/>
          </a:xfrm>
          <a:prstGeom prst="rect">
            <a:avLst/>
          </a:prstGeom>
          <a:ln w="31733">
            <a:solidFill>
              <a:srgbClr val="2791A6"/>
            </a:solidFill>
          </a:ln>
        </p:spPr>
        <p:txBody>
          <a:bodyPr vert="horz" wrap="square" lIns="0" tIns="74295" rIns="0" bIns="0" rtlCol="0">
            <a:spAutoFit/>
          </a:bodyPr>
          <a:lstStyle/>
          <a:p>
            <a:pPr marR="11430" algn="ctr">
              <a:lnSpc>
                <a:spcPct val="100000"/>
              </a:lnSpc>
              <a:spcBef>
                <a:spcPts val="585"/>
              </a:spcBef>
            </a:pPr>
            <a:r>
              <a:rPr lang="ar-SA" sz="1400" b="1" dirty="0">
                <a:latin typeface="Arial"/>
                <a:cs typeface="Arial"/>
              </a:rPr>
              <a:t>دورة الاستعلام</a:t>
            </a:r>
            <a:r>
              <a:rPr lang="ar-AE" sz="1400" b="1" dirty="0">
                <a:latin typeface="Arial"/>
                <a:cs typeface="Arial"/>
              </a:rPr>
              <a:t> التأملية</a:t>
            </a:r>
            <a:endParaRPr lang="ar-SA" sz="1400" b="1" dirty="0">
              <a:latin typeface="Arial"/>
              <a:cs typeface="Arial"/>
            </a:endParaRPr>
          </a:p>
          <a:p>
            <a:pPr marL="83820" marR="94615" algn="just">
              <a:lnSpc>
                <a:spcPct val="120800"/>
              </a:lnSpc>
              <a:spcBef>
                <a:spcPts val="665"/>
              </a:spcBef>
            </a:pPr>
            <a:r>
              <a:rPr lang="ar-SA" sz="1200" dirty="0">
                <a:latin typeface="Arial Unicode MS"/>
                <a:cs typeface="Arial"/>
              </a:rPr>
              <a:t>تتربع دورة الاستعلام في صميم </a:t>
            </a:r>
            <a:r>
              <a:rPr lang="ar-EG" sz="1200" dirty="0">
                <a:latin typeface="Arial Unicode MS"/>
                <a:cs typeface="Arial"/>
              </a:rPr>
              <a:t>دليل</a:t>
            </a:r>
            <a:r>
              <a:rPr lang="ar-SA" sz="1200" dirty="0">
                <a:latin typeface="Arial Unicode MS"/>
                <a:cs typeface="Arial"/>
              </a:rPr>
              <a:t> </a:t>
            </a:r>
            <a:r>
              <a:rPr lang="en-US" sz="1200" dirty="0">
                <a:latin typeface="Arial Unicode MS"/>
                <a:cs typeface="Arial"/>
              </a:rPr>
              <a:t>T- SEDA</a:t>
            </a:r>
            <a:r>
              <a:rPr lang="ar-EG" sz="1200" dirty="0">
                <a:latin typeface="Arial Unicode MS"/>
                <a:cs typeface="Arial"/>
              </a:rPr>
              <a:t> </a:t>
            </a:r>
            <a:r>
              <a:rPr lang="ar-EG" sz="1200" dirty="0">
                <a:cs typeface="Arial"/>
              </a:rPr>
              <a:t>الاسترشادي</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وسيساعدك كل قسم من دليل المستخدمين على إكمال مراحل دورة الاستعلام، وهو ما سيوفر لك معلومات مفيدة حول الحوار في الفصل الدراسي.</a:t>
            </a:r>
          </a:p>
          <a:p>
            <a:pPr marL="83820" marR="94615" algn="just">
              <a:lnSpc>
                <a:spcPct val="120800"/>
              </a:lnSpc>
              <a:spcBef>
                <a:spcPts val="665"/>
              </a:spcBef>
              <a:spcAft>
                <a:spcPts val="500"/>
              </a:spcAft>
            </a:pPr>
            <a:endParaRPr sz="200" dirty="0">
              <a:latin typeface="Arial Unicode MS"/>
              <a:cs typeface="Arial Unicode MS"/>
            </a:endParaRPr>
          </a:p>
        </p:txBody>
      </p:sp>
      <p:sp>
        <p:nvSpPr>
          <p:cNvPr id="3" name="object 3"/>
          <p:cNvSpPr/>
          <p:nvPr/>
        </p:nvSpPr>
        <p:spPr>
          <a:xfrm flipH="1">
            <a:off x="9931400" y="6585219"/>
            <a:ext cx="510534" cy="510538"/>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6489700" y="6673043"/>
            <a:ext cx="3429000" cy="369332"/>
          </a:xfrm>
          <a:prstGeom prst="rect">
            <a:avLst/>
          </a:prstGeom>
        </p:spPr>
        <p:txBody>
          <a:bodyPr vert="horz" wrap="square" lIns="0" tIns="0" rIns="0" bIns="0" rtlCol="0">
            <a:spAutoFit/>
          </a:bodyPr>
          <a:lstStyle/>
          <a:p>
            <a:pPr marL="12700">
              <a:lnSpc>
                <a:spcPct val="100000"/>
              </a:lnSpc>
            </a:pPr>
            <a:r>
              <a:rPr lang="ar-SA" sz="1200" u="sng" dirty="0">
                <a:solidFill>
                  <a:srgbClr val="0000FF"/>
                </a:solidFill>
                <a:latin typeface="Arial"/>
                <a:cs typeface="Arial"/>
                <a:hlinkClick r:id="rId3"/>
              </a:rPr>
              <a:t>مقطع الفيديو 7:</a:t>
            </a:r>
            <a:r>
              <a:rPr lang="en-US" sz="1200" u="sng" dirty="0">
                <a:solidFill>
                  <a:srgbClr val="0000FF"/>
                </a:solidFill>
                <a:latin typeface="Arial"/>
                <a:cs typeface="Arial"/>
                <a:hlinkClick r:id="rId3"/>
              </a:rPr>
              <a:t> </a:t>
            </a:r>
            <a:r>
              <a:rPr lang="ar-SA" sz="1200" u="sng" dirty="0">
                <a:solidFill>
                  <a:srgbClr val="0000FF"/>
                </a:solidFill>
                <a:latin typeface="Arial"/>
                <a:cs typeface="Arial"/>
                <a:hlinkClick r:id="rId3"/>
              </a:rPr>
              <a:t>إكمال دورتك</a:t>
            </a:r>
            <a:r>
              <a:rPr lang="ar-AE" sz="1200" u="sng" dirty="0">
                <a:solidFill>
                  <a:srgbClr val="0000FF"/>
                </a:solidFill>
                <a:latin typeface="Arial"/>
                <a:cs typeface="Arial"/>
                <a:hlinkClick r:id="rId3"/>
              </a:rPr>
              <a:t> الاستعلامية</a:t>
            </a:r>
            <a:r>
              <a:rPr lang="ar-SA" sz="1200" u="sng" dirty="0">
                <a:solidFill>
                  <a:srgbClr val="0000FF"/>
                </a:solidFill>
                <a:latin typeface="Arial"/>
                <a:cs typeface="Arial"/>
                <a:hlinkClick r:id="rId3"/>
              </a:rPr>
              <a:t> التأملية</a:t>
            </a:r>
            <a:r>
              <a:rPr lang="ar-SA" sz="1200" dirty="0">
                <a:latin typeface="Arial Unicode MS"/>
                <a:cs typeface="Arial"/>
                <a:hlinkClick r:id="rId3"/>
              </a:rPr>
              <a:t> </a:t>
            </a:r>
            <a:r>
              <a:rPr lang="ar-SA" sz="1200" dirty="0">
                <a:latin typeface="Arial Unicode MS"/>
                <a:cs typeface="Arial"/>
              </a:rPr>
              <a:t>يمنحك مزيدًا من المعلومات حول الدورة التأملية وكيفية إكمالها.</a:t>
            </a:r>
          </a:p>
        </p:txBody>
      </p:sp>
      <p:sp>
        <p:nvSpPr>
          <p:cNvPr id="10" name="Oval 9">
            <a:extLst>
              <a:ext uri="{FF2B5EF4-FFF2-40B4-BE49-F238E27FC236}">
                <a16:creationId xmlns:a16="http://schemas.microsoft.com/office/drawing/2014/main" id="{79CCAE1E-508C-C38D-34E7-6D492E1DADFA}"/>
              </a:ext>
            </a:extLst>
          </p:cNvPr>
          <p:cNvSpPr/>
          <p:nvPr/>
        </p:nvSpPr>
        <p:spPr>
          <a:xfrm>
            <a:off x="4110722" y="3544347"/>
            <a:ext cx="2075688" cy="2161579"/>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2" name="Oval 11">
            <a:extLst>
              <a:ext uri="{FF2B5EF4-FFF2-40B4-BE49-F238E27FC236}">
                <a16:creationId xmlns:a16="http://schemas.microsoft.com/office/drawing/2014/main" id="{2C05488A-971D-0CF3-DBD1-589DCA7EDE7B}"/>
              </a:ext>
            </a:extLst>
          </p:cNvPr>
          <p:cNvSpPr/>
          <p:nvPr/>
        </p:nvSpPr>
        <p:spPr>
          <a:xfrm>
            <a:off x="2240877" y="1975382"/>
            <a:ext cx="923445" cy="504680"/>
          </a:xfrm>
          <a:prstGeom prst="ellipse">
            <a:avLst/>
          </a:prstGeom>
          <a:solidFill>
            <a:sysClr val="windowText" lastClr="000000">
              <a:lumMod val="65000"/>
              <a:lumOff val="3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AE" sz="1200" b="0" i="0" u="none" strike="noStrike" kern="0" cap="none" spc="0" normalizeH="0" baseline="0" noProof="0" dirty="0">
                <a:ln>
                  <a:noFill/>
                </a:ln>
                <a:solidFill>
                  <a:prstClr val="white"/>
                </a:solidFill>
                <a:effectLst/>
                <a:uLnTx/>
                <a:uFillTx/>
                <a:latin typeface="Calibri"/>
                <a:ea typeface="+mn-ea"/>
                <a:cs typeface="+mn-cs"/>
              </a:rPr>
              <a:t>المشاركة</a:t>
            </a: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Oval 12">
            <a:extLst>
              <a:ext uri="{FF2B5EF4-FFF2-40B4-BE49-F238E27FC236}">
                <a16:creationId xmlns:a16="http://schemas.microsoft.com/office/drawing/2014/main" id="{AB620568-8E38-ABD5-E56D-AE263F6B8C3F}"/>
              </a:ext>
            </a:extLst>
          </p:cNvPr>
          <p:cNvSpPr/>
          <p:nvPr/>
        </p:nvSpPr>
        <p:spPr>
          <a:xfrm>
            <a:off x="2735154" y="6648100"/>
            <a:ext cx="886693" cy="495254"/>
          </a:xfrm>
          <a:prstGeom prst="ellipse">
            <a:avLst/>
          </a:prstGeom>
          <a:solidFill>
            <a:sysClr val="windowText" lastClr="000000">
              <a:lumMod val="65000"/>
              <a:lumOff val="3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AE" sz="1200" b="0" i="0" u="none" strike="noStrike" kern="0" cap="none" spc="0" normalizeH="0" baseline="0" noProof="0" dirty="0">
                <a:ln>
                  <a:noFill/>
                </a:ln>
                <a:solidFill>
                  <a:prstClr val="white"/>
                </a:solidFill>
                <a:effectLst/>
                <a:uLnTx/>
                <a:uFillTx/>
                <a:latin typeface="Calibri"/>
                <a:ea typeface="+mn-ea"/>
                <a:cs typeface="+mn-cs"/>
              </a:rPr>
              <a:t>المشاركة</a:t>
            </a: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14" name="Straight Arrow Connector 13">
            <a:extLst>
              <a:ext uri="{FF2B5EF4-FFF2-40B4-BE49-F238E27FC236}">
                <a16:creationId xmlns:a16="http://schemas.microsoft.com/office/drawing/2014/main" id="{DFC0EC88-70F4-2A14-4E2D-0DC11E1F335C}"/>
              </a:ext>
            </a:extLst>
          </p:cNvPr>
          <p:cNvCxnSpPr>
            <a:cxnSpLocks/>
            <a:stCxn id="35" idx="6"/>
          </p:cNvCxnSpPr>
          <p:nvPr/>
        </p:nvCxnSpPr>
        <p:spPr>
          <a:xfrm>
            <a:off x="4369431" y="1912297"/>
            <a:ext cx="250147" cy="80952"/>
          </a:xfrm>
          <a:prstGeom prst="straightConnector1">
            <a:avLst/>
          </a:prstGeom>
          <a:noFill/>
          <a:ln w="9525" cap="flat" cmpd="sng" algn="ctr">
            <a:solidFill>
              <a:sysClr val="windowText" lastClr="000000">
                <a:lumMod val="85000"/>
                <a:lumOff val="15000"/>
              </a:sysClr>
            </a:solidFill>
            <a:prstDash val="solid"/>
            <a:tailEnd type="triangle"/>
          </a:ln>
          <a:effectLst/>
        </p:spPr>
      </p:cxnSp>
      <p:cxnSp>
        <p:nvCxnSpPr>
          <p:cNvPr id="15" name="Straight Arrow Connector 14">
            <a:extLst>
              <a:ext uri="{FF2B5EF4-FFF2-40B4-BE49-F238E27FC236}">
                <a16:creationId xmlns:a16="http://schemas.microsoft.com/office/drawing/2014/main" id="{81A9DA86-1126-D3F7-EE4F-96C19940930F}"/>
              </a:ext>
            </a:extLst>
          </p:cNvPr>
          <p:cNvCxnSpPr>
            <a:cxnSpLocks/>
            <a:stCxn id="12" idx="5"/>
          </p:cNvCxnSpPr>
          <p:nvPr/>
        </p:nvCxnSpPr>
        <p:spPr>
          <a:xfrm>
            <a:off x="3029087" y="2406153"/>
            <a:ext cx="129991" cy="180233"/>
          </a:xfrm>
          <a:prstGeom prst="straightConnector1">
            <a:avLst/>
          </a:prstGeom>
          <a:noFill/>
          <a:ln w="9525" cap="flat" cmpd="sng" algn="ctr">
            <a:solidFill>
              <a:sysClr val="windowText" lastClr="000000">
                <a:lumMod val="85000"/>
                <a:lumOff val="15000"/>
              </a:sysClr>
            </a:solidFill>
            <a:prstDash val="solid"/>
            <a:tailEnd type="triangle"/>
          </a:ln>
          <a:effectLst/>
        </p:spPr>
      </p:cxnSp>
      <p:cxnSp>
        <p:nvCxnSpPr>
          <p:cNvPr id="16" name="Straight Arrow Connector 15">
            <a:extLst>
              <a:ext uri="{FF2B5EF4-FFF2-40B4-BE49-F238E27FC236}">
                <a16:creationId xmlns:a16="http://schemas.microsoft.com/office/drawing/2014/main" id="{42CBF519-F285-9B15-8D5F-9107E43D482F}"/>
              </a:ext>
            </a:extLst>
          </p:cNvPr>
          <p:cNvCxnSpPr>
            <a:cxnSpLocks/>
            <a:stCxn id="13" idx="7"/>
          </p:cNvCxnSpPr>
          <p:nvPr/>
        </p:nvCxnSpPr>
        <p:spPr>
          <a:xfrm flipV="1">
            <a:off x="3491994" y="6545381"/>
            <a:ext cx="202247" cy="175247"/>
          </a:xfrm>
          <a:prstGeom prst="straightConnector1">
            <a:avLst/>
          </a:prstGeom>
          <a:noFill/>
          <a:ln w="9525" cap="flat" cmpd="sng" algn="ctr">
            <a:solidFill>
              <a:sysClr val="windowText" lastClr="000000">
                <a:lumMod val="85000"/>
                <a:lumOff val="15000"/>
              </a:sysClr>
            </a:solidFill>
            <a:prstDash val="solid"/>
            <a:tailEnd type="triangle"/>
          </a:ln>
          <a:effectLst/>
        </p:spPr>
      </p:cxnSp>
      <p:cxnSp>
        <p:nvCxnSpPr>
          <p:cNvPr id="17" name="Straight Arrow Connector 16">
            <a:extLst>
              <a:ext uri="{FF2B5EF4-FFF2-40B4-BE49-F238E27FC236}">
                <a16:creationId xmlns:a16="http://schemas.microsoft.com/office/drawing/2014/main" id="{964C349C-761C-9E3B-930D-C60F6CCB81FD}"/>
              </a:ext>
            </a:extLst>
          </p:cNvPr>
          <p:cNvCxnSpPr>
            <a:cxnSpLocks/>
          </p:cNvCxnSpPr>
          <p:nvPr/>
        </p:nvCxnSpPr>
        <p:spPr>
          <a:xfrm flipH="1">
            <a:off x="7436460" y="3981724"/>
            <a:ext cx="211966" cy="285617"/>
          </a:xfrm>
          <a:prstGeom prst="straightConnector1">
            <a:avLst/>
          </a:prstGeom>
          <a:noFill/>
          <a:ln w="9525" cap="flat" cmpd="sng" algn="ctr">
            <a:solidFill>
              <a:sysClr val="windowText" lastClr="000000">
                <a:lumMod val="85000"/>
                <a:lumOff val="15000"/>
              </a:sysClr>
            </a:solidFill>
            <a:prstDash val="solid"/>
            <a:tailEnd type="triangle"/>
          </a:ln>
          <a:effectLst/>
        </p:spPr>
      </p:cxnSp>
      <p:cxnSp>
        <p:nvCxnSpPr>
          <p:cNvPr id="18" name="Straight Arrow Connector 17">
            <a:extLst>
              <a:ext uri="{FF2B5EF4-FFF2-40B4-BE49-F238E27FC236}">
                <a16:creationId xmlns:a16="http://schemas.microsoft.com/office/drawing/2014/main" id="{84B9417C-9643-1150-EA5A-BE9FCA7D35FF}"/>
              </a:ext>
            </a:extLst>
          </p:cNvPr>
          <p:cNvCxnSpPr>
            <a:cxnSpLocks/>
          </p:cNvCxnSpPr>
          <p:nvPr/>
        </p:nvCxnSpPr>
        <p:spPr>
          <a:xfrm flipH="1" flipV="1">
            <a:off x="7362750" y="3353645"/>
            <a:ext cx="213694" cy="237606"/>
          </a:xfrm>
          <a:prstGeom prst="straightConnector1">
            <a:avLst/>
          </a:prstGeom>
          <a:noFill/>
          <a:ln w="9525" cap="flat" cmpd="sng" algn="ctr">
            <a:solidFill>
              <a:sysClr val="windowText" lastClr="000000">
                <a:lumMod val="85000"/>
                <a:lumOff val="15000"/>
              </a:sysClr>
            </a:solidFill>
            <a:prstDash val="solid"/>
            <a:tailEnd type="triangle"/>
          </a:ln>
          <a:effectLst/>
        </p:spPr>
      </p:cxnSp>
      <p:grpSp>
        <p:nvGrpSpPr>
          <p:cNvPr id="19" name="Group 18">
            <a:extLst>
              <a:ext uri="{FF2B5EF4-FFF2-40B4-BE49-F238E27FC236}">
                <a16:creationId xmlns:a16="http://schemas.microsoft.com/office/drawing/2014/main" id="{96A58FE7-92BA-EA71-AE41-31F495C3D553}"/>
              </a:ext>
            </a:extLst>
          </p:cNvPr>
          <p:cNvGrpSpPr>
            <a:grpSpLocks noChangeAspect="1"/>
          </p:cNvGrpSpPr>
          <p:nvPr/>
        </p:nvGrpSpPr>
        <p:grpSpPr>
          <a:xfrm>
            <a:off x="4164528" y="3209626"/>
            <a:ext cx="2672476" cy="3375593"/>
            <a:chOff x="4963159" y="2259374"/>
            <a:chExt cx="3568161" cy="4506929"/>
          </a:xfrm>
        </p:grpSpPr>
        <p:pic>
          <p:nvPicPr>
            <p:cNvPr id="24" name="Graphic 63">
              <a:extLst>
                <a:ext uri="{FF2B5EF4-FFF2-40B4-BE49-F238E27FC236}">
                  <a16:creationId xmlns:a16="http://schemas.microsoft.com/office/drawing/2014/main" id="{B455D4C0-DAF6-2FF2-BADF-9E2CE298163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16958" y="5091357"/>
              <a:ext cx="1385965" cy="1385965"/>
            </a:xfrm>
            <a:prstGeom prst="rect">
              <a:avLst/>
            </a:prstGeom>
          </p:spPr>
        </p:pic>
        <p:sp>
          <p:nvSpPr>
            <p:cNvPr id="25" name="TextBox 24">
              <a:extLst>
                <a:ext uri="{FF2B5EF4-FFF2-40B4-BE49-F238E27FC236}">
                  <a16:creationId xmlns:a16="http://schemas.microsoft.com/office/drawing/2014/main" id="{2A223F7B-2453-4868-C447-D2F5320519B6}"/>
                </a:ext>
              </a:extLst>
            </p:cNvPr>
            <p:cNvSpPr txBox="1"/>
            <p:nvPr/>
          </p:nvSpPr>
          <p:spPr>
            <a:xfrm>
              <a:off x="6280492" y="5046060"/>
              <a:ext cx="2250828" cy="1720243"/>
            </a:xfrm>
            <a:prstGeom prst="rect">
              <a:avLst/>
            </a:prstGeom>
            <a:noFill/>
          </p:spPr>
          <p:txBody>
            <a:bodyPr spcFirstLastPara="1" wrap="none" lIns="91440" tIns="45720" rIns="91440" bIns="45720" numCol="1" rtlCol="0" anchor="t">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AE" sz="6000" b="1" i="0" u="none" strike="noStrike" kern="0" cap="none" spc="0" normalizeH="0" baseline="0" noProof="0" dirty="0">
                  <a:ln>
                    <a:noFill/>
                  </a:ln>
                  <a:solidFill>
                    <a:prstClr val="black"/>
                  </a:solidFill>
                  <a:effectLst/>
                  <a:uLnTx/>
                  <a:uFillTx/>
                </a:rPr>
                <a:t>التفاعل مع البيانات والنتائج</a:t>
              </a:r>
              <a:endParaRPr kumimoji="0" lang="en-US" sz="6000" b="1" i="0" u="none" strike="noStrike" kern="0" cap="none" spc="0" normalizeH="0" baseline="0" noProof="0" dirty="0">
                <a:ln>
                  <a:noFill/>
                </a:ln>
                <a:solidFill>
                  <a:prstClr val="black"/>
                </a:solidFill>
                <a:effectLst/>
                <a:uLnTx/>
                <a:uFillTx/>
              </a:endParaRPr>
            </a:p>
          </p:txBody>
        </p:sp>
        <p:pic>
          <p:nvPicPr>
            <p:cNvPr id="34" name="Graphic 73">
              <a:extLst>
                <a:ext uri="{FF2B5EF4-FFF2-40B4-BE49-F238E27FC236}">
                  <a16:creationId xmlns:a16="http://schemas.microsoft.com/office/drawing/2014/main" id="{9F359F58-3182-019B-28CC-68CAA889198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63159" y="2259374"/>
              <a:ext cx="2725851" cy="2725851"/>
            </a:xfrm>
            <a:prstGeom prst="rect">
              <a:avLst/>
            </a:prstGeom>
          </p:spPr>
        </p:pic>
      </p:grpSp>
      <p:sp>
        <p:nvSpPr>
          <p:cNvPr id="35" name="Oval 34">
            <a:extLst>
              <a:ext uri="{FF2B5EF4-FFF2-40B4-BE49-F238E27FC236}">
                <a16:creationId xmlns:a16="http://schemas.microsoft.com/office/drawing/2014/main" id="{E1230119-0DE5-8ABD-918A-CD6AAD6C40F8}"/>
              </a:ext>
            </a:extLst>
          </p:cNvPr>
          <p:cNvSpPr/>
          <p:nvPr/>
        </p:nvSpPr>
        <p:spPr>
          <a:xfrm>
            <a:off x="3621847" y="1652258"/>
            <a:ext cx="747584" cy="520077"/>
          </a:xfrm>
          <a:prstGeom prst="ellipse">
            <a:avLst/>
          </a:prstGeom>
          <a:solidFill>
            <a:sysClr val="windowText" lastClr="000000">
              <a:lumMod val="65000"/>
              <a:lumOff val="3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AE" sz="1200" b="0" i="0" u="none" strike="noStrike" kern="0" cap="none" spc="0" normalizeH="0" baseline="0" noProof="0" dirty="0">
                <a:ln>
                  <a:noFill/>
                </a:ln>
                <a:solidFill>
                  <a:prstClr val="white"/>
                </a:solidFill>
                <a:effectLst/>
                <a:uLnTx/>
                <a:uFillTx/>
                <a:latin typeface="Calibri"/>
                <a:ea typeface="+mn-ea"/>
                <a:cs typeface="+mn-cs"/>
              </a:rPr>
              <a:t>التدقيق الذاتي</a:t>
            </a: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36" name="Oval 35">
            <a:extLst>
              <a:ext uri="{FF2B5EF4-FFF2-40B4-BE49-F238E27FC236}">
                <a16:creationId xmlns:a16="http://schemas.microsoft.com/office/drawing/2014/main" id="{A2E92E49-1663-BCF5-3F0E-3CE6E1E4CC6C}"/>
              </a:ext>
            </a:extLst>
          </p:cNvPr>
          <p:cNvSpPr/>
          <p:nvPr/>
        </p:nvSpPr>
        <p:spPr>
          <a:xfrm>
            <a:off x="7331658" y="3556649"/>
            <a:ext cx="1061085" cy="457783"/>
          </a:xfrm>
          <a:prstGeom prst="ellipse">
            <a:avLst/>
          </a:prstGeom>
          <a:solidFill>
            <a:sysClr val="windowText" lastClr="000000">
              <a:lumMod val="65000"/>
              <a:lumOff val="3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AE" sz="1200" kern="0" dirty="0">
                <a:solidFill>
                  <a:prstClr val="white"/>
                </a:solidFill>
                <a:latin typeface="Calibri"/>
              </a:rPr>
              <a:t>الترميز</a:t>
            </a: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37" name="Group 36"/>
          <p:cNvGrpSpPr/>
          <p:nvPr/>
        </p:nvGrpSpPr>
        <p:grpSpPr>
          <a:xfrm>
            <a:off x="2901336" y="2463629"/>
            <a:ext cx="1595755" cy="1112519"/>
            <a:chOff x="-77000" y="0"/>
            <a:chExt cx="1763395" cy="1270635"/>
          </a:xfrm>
        </p:grpSpPr>
        <p:pic>
          <p:nvPicPr>
            <p:cNvPr id="38" name="Graphic 1913921939"/>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6225" y="0"/>
              <a:ext cx="1042670" cy="1042670"/>
            </a:xfrm>
            <a:prstGeom prst="rect">
              <a:avLst/>
            </a:prstGeom>
          </p:spPr>
        </p:pic>
        <p:sp>
          <p:nvSpPr>
            <p:cNvPr id="39" name="TextBox 32"/>
            <p:cNvSpPr txBox="1"/>
            <p:nvPr/>
          </p:nvSpPr>
          <p:spPr>
            <a:xfrm>
              <a:off x="-77000" y="809625"/>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المراجعة</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والتفكير</a:t>
              </a:r>
              <a:endParaRPr lang="en-GB" sz="1200" dirty="0" err="1">
                <a:effectLst/>
                <a:latin typeface="Times New Roman"/>
                <a:ea typeface="Arial"/>
                <a:cs typeface="Arial"/>
              </a:endParaRPr>
            </a:p>
          </p:txBody>
        </p:sp>
      </p:grpSp>
      <p:grpSp>
        <p:nvGrpSpPr>
          <p:cNvPr id="40" name="Group 39"/>
          <p:cNvGrpSpPr/>
          <p:nvPr/>
        </p:nvGrpSpPr>
        <p:grpSpPr>
          <a:xfrm>
            <a:off x="4380595" y="1704460"/>
            <a:ext cx="1569720" cy="1126490"/>
            <a:chOff x="0" y="0"/>
            <a:chExt cx="1569720" cy="1126556"/>
          </a:xfrm>
        </p:grpSpPr>
        <p:pic>
          <p:nvPicPr>
            <p:cNvPr id="41" name="Graphic 2113313850"/>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2955" y="0"/>
              <a:ext cx="941695" cy="941695"/>
            </a:xfrm>
            <a:prstGeom prst="rect">
              <a:avLst/>
            </a:prstGeom>
          </p:spPr>
        </p:pic>
        <p:sp>
          <p:nvSpPr>
            <p:cNvPr id="42" name="TextBox 32"/>
            <p:cNvSpPr txBox="1"/>
            <p:nvPr/>
          </p:nvSpPr>
          <p:spPr>
            <a:xfrm>
              <a:off x="0" y="723331"/>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مجالات</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التركيز</a:t>
              </a:r>
              <a:endParaRPr lang="en-GB" sz="1200" dirty="0" err="1">
                <a:effectLst/>
                <a:latin typeface="Times New Roman"/>
                <a:ea typeface="Arial"/>
                <a:cs typeface="Arial"/>
              </a:endParaRPr>
            </a:p>
          </p:txBody>
        </p:sp>
      </p:grpSp>
      <p:grpSp>
        <p:nvGrpSpPr>
          <p:cNvPr id="43" name="Group 42"/>
          <p:cNvGrpSpPr/>
          <p:nvPr/>
        </p:nvGrpSpPr>
        <p:grpSpPr>
          <a:xfrm>
            <a:off x="5689605" y="2276277"/>
            <a:ext cx="1974215" cy="1109346"/>
            <a:chOff x="-201196" y="0"/>
            <a:chExt cx="1974317" cy="1109487"/>
          </a:xfrm>
        </p:grpSpPr>
        <p:sp>
          <p:nvSpPr>
            <p:cNvPr id="44" name="TextBox 29"/>
            <p:cNvSpPr txBox="1"/>
            <p:nvPr/>
          </p:nvSpPr>
          <p:spPr>
            <a:xfrm>
              <a:off x="-201196" y="723065"/>
              <a:ext cx="1974317"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محور</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التركيز</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وأسئلة</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الاستعلام</a:t>
              </a:r>
              <a:r>
                <a:rPr lang="en-US" sz="1600" b="1" kern="1200" dirty="0">
                  <a:solidFill>
                    <a:srgbClr val="000000"/>
                  </a:solidFill>
                  <a:effectLst/>
                  <a:latin typeface="Calibri"/>
                  <a:ea typeface="Arial"/>
                  <a:cs typeface="Arial"/>
                </a:rPr>
                <a:t> </a:t>
              </a:r>
              <a:endParaRPr lang="en-GB" sz="1200" dirty="0">
                <a:effectLst/>
                <a:latin typeface="Times New Roman"/>
                <a:ea typeface="Arial"/>
                <a:cs typeface="Arial"/>
              </a:endParaRPr>
            </a:p>
          </p:txBody>
        </p:sp>
        <p:pic>
          <p:nvPicPr>
            <p:cNvPr id="45" name="Graphic 28"/>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8490" y="0"/>
              <a:ext cx="914400" cy="900752"/>
            </a:xfrm>
            <a:prstGeom prst="rect">
              <a:avLst/>
            </a:prstGeom>
          </p:spPr>
        </p:pic>
      </p:grpSp>
      <p:grpSp>
        <p:nvGrpSpPr>
          <p:cNvPr id="46" name="Group 45"/>
          <p:cNvGrpSpPr/>
          <p:nvPr/>
        </p:nvGrpSpPr>
        <p:grpSpPr>
          <a:xfrm>
            <a:off x="2554724" y="3981725"/>
            <a:ext cx="1332513" cy="1144682"/>
            <a:chOff x="-86625" y="0"/>
            <a:chExt cx="1309370" cy="1242920"/>
          </a:xfrm>
        </p:grpSpPr>
        <p:pic>
          <p:nvPicPr>
            <p:cNvPr id="47" name="Graphic 1945063479"/>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7150" y="0"/>
              <a:ext cx="1036320" cy="1036320"/>
            </a:xfrm>
            <a:prstGeom prst="rect">
              <a:avLst/>
            </a:prstGeom>
          </p:spPr>
        </p:pic>
        <p:sp>
          <p:nvSpPr>
            <p:cNvPr id="48" name="TextBox 23"/>
            <p:cNvSpPr txBox="1"/>
            <p:nvPr/>
          </p:nvSpPr>
          <p:spPr>
            <a:xfrm>
              <a:off x="-86625" y="781677"/>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خطة</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العمل</a:t>
              </a:r>
              <a:endParaRPr lang="en-GB" sz="1200" dirty="0" err="1">
                <a:effectLst/>
                <a:latin typeface="Times New Roman"/>
                <a:ea typeface="Arial"/>
                <a:cs typeface="Arial"/>
              </a:endParaRPr>
            </a:p>
          </p:txBody>
        </p:sp>
      </p:grpSp>
      <p:grpSp>
        <p:nvGrpSpPr>
          <p:cNvPr id="49" name="Group 48"/>
          <p:cNvGrpSpPr/>
          <p:nvPr/>
        </p:nvGrpSpPr>
        <p:grpSpPr>
          <a:xfrm>
            <a:off x="2704945" y="5275775"/>
            <a:ext cx="2392231" cy="1147540"/>
            <a:chOff x="-653562" y="0"/>
            <a:chExt cx="2357527" cy="1232274"/>
          </a:xfrm>
        </p:grpSpPr>
        <p:pic>
          <p:nvPicPr>
            <p:cNvPr id="50" name="Graphic 34"/>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23825" y="0"/>
              <a:ext cx="1042670" cy="1042670"/>
            </a:xfrm>
            <a:prstGeom prst="rect">
              <a:avLst/>
            </a:prstGeom>
          </p:spPr>
        </p:pic>
        <p:sp>
          <p:nvSpPr>
            <p:cNvPr id="51" name="TextBox 35"/>
            <p:cNvSpPr txBox="1"/>
            <p:nvPr/>
          </p:nvSpPr>
          <p:spPr>
            <a:xfrm>
              <a:off x="-653562" y="771265"/>
              <a:ext cx="2357527" cy="461009"/>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النتائج</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والتفسير</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والتأمل</a:t>
              </a:r>
              <a:endParaRPr lang="en-GB" sz="1200" dirty="0" err="1">
                <a:effectLst/>
                <a:latin typeface="Times New Roman"/>
                <a:ea typeface="Arial"/>
                <a:cs typeface="Arial"/>
              </a:endParaRPr>
            </a:p>
          </p:txBody>
        </p:sp>
      </p:grpSp>
      <p:grpSp>
        <p:nvGrpSpPr>
          <p:cNvPr id="52" name="Group 51"/>
          <p:cNvGrpSpPr/>
          <p:nvPr/>
        </p:nvGrpSpPr>
        <p:grpSpPr>
          <a:xfrm>
            <a:off x="6225097" y="4206053"/>
            <a:ext cx="1981728" cy="1203128"/>
            <a:chOff x="-199586" y="0"/>
            <a:chExt cx="2015532" cy="1232535"/>
          </a:xfrm>
        </p:grpSpPr>
        <p:pic>
          <p:nvPicPr>
            <p:cNvPr id="53" name="Graphic 37"/>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76225" y="0"/>
              <a:ext cx="1027430" cy="1027430"/>
            </a:xfrm>
            <a:prstGeom prst="rect">
              <a:avLst/>
            </a:prstGeom>
          </p:spPr>
        </p:pic>
        <p:sp>
          <p:nvSpPr>
            <p:cNvPr id="54" name="TextBox 38"/>
            <p:cNvSpPr txBox="1"/>
            <p:nvPr/>
          </p:nvSpPr>
          <p:spPr>
            <a:xfrm>
              <a:off x="-199586" y="771525"/>
              <a:ext cx="2015532"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خطة</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الاستعلام</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وطرقه</a:t>
              </a:r>
              <a:endParaRPr lang="en-GB" sz="1200" dirty="0" err="1">
                <a:effectLst/>
                <a:latin typeface="Times New Roman"/>
                <a:ea typeface="Arial"/>
                <a:cs typeface="Arial"/>
              </a:endParaRPr>
            </a:p>
          </p:txBody>
        </p:sp>
      </p:grpSp>
      <p:sp>
        <p:nvSpPr>
          <p:cNvPr id="55" name="TextBox 2">
            <a:extLst>
              <a:ext uri="{FF2B5EF4-FFF2-40B4-BE49-F238E27FC236}">
                <a16:creationId xmlns:a16="http://schemas.microsoft.com/office/drawing/2014/main" id="{AF324F77-A082-E49F-E594-B58E009A8D75}"/>
              </a:ext>
            </a:extLst>
          </p:cNvPr>
          <p:cNvSpPr txBox="1"/>
          <p:nvPr/>
        </p:nvSpPr>
        <p:spPr>
          <a:xfrm>
            <a:off x="84253"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2"/>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3"/>
              </a:rPr>
              <a:t>https://library.camtree.org</a:t>
            </a:r>
            <a:endParaRPr lang="en-US" sz="1400" b="1" u="none" baseline="0" dirty="0">
              <a:solidFill>
                <a:schemeClr val="bg1"/>
              </a:solidFill>
            </a:endParaRPr>
          </a:p>
        </p:txBody>
      </p:sp>
      <p:sp>
        <p:nvSpPr>
          <p:cNvPr id="56" name="Oval 55">
            <a:extLst>
              <a:ext uri="{FF2B5EF4-FFF2-40B4-BE49-F238E27FC236}">
                <a16:creationId xmlns:a16="http://schemas.microsoft.com/office/drawing/2014/main" id="{112D8E1B-5387-3250-02EA-3DBC92EE9E74}"/>
              </a:ext>
            </a:extLst>
          </p:cNvPr>
          <p:cNvSpPr/>
          <p:nvPr/>
        </p:nvSpPr>
        <p:spPr>
          <a:xfrm>
            <a:off x="4548481" y="3855427"/>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 </a:t>
            </a:r>
            <a:r>
              <a:rPr lang="ar-AE" sz="1200" dirty="0">
                <a:solidFill>
                  <a:schemeClr val="bg1"/>
                </a:solidFill>
              </a:rPr>
              <a:t>الإعادة حسب الحاجة</a:t>
            </a:r>
            <a:endParaRPr lang="en-GB" sz="1200" dirty="0">
              <a:solidFill>
                <a:schemeClr val="bg1"/>
              </a:solidFill>
            </a:endParaRPr>
          </a:p>
        </p:txBody>
      </p:sp>
      <p:sp>
        <p:nvSpPr>
          <p:cNvPr id="4" name="object 6">
            <a:extLst>
              <a:ext uri="{FF2B5EF4-FFF2-40B4-BE49-F238E27FC236}">
                <a16:creationId xmlns:a16="http://schemas.microsoft.com/office/drawing/2014/main" id="{DCF442AC-9B40-114C-FD2F-F602C2D376E9}"/>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10</a:t>
            </a:fld>
            <a:endParaRPr sz="1000" dirty="0">
              <a:cs typeface="Arial"/>
            </a:endParaRPr>
          </a:p>
        </p:txBody>
      </p:sp>
    </p:spTree>
    <p:extLst>
      <p:ext uri="{BB962C8B-B14F-4D97-AF65-F5344CB8AC3E}">
        <p14:creationId xmlns:p14="http://schemas.microsoft.com/office/powerpoint/2010/main" val="3184629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563040" y="1017760"/>
            <a:ext cx="3660460" cy="893834"/>
          </a:xfrm>
          <a:prstGeom prst="rect">
            <a:avLst/>
          </a:prstGeom>
          <a:ln w="31733">
            <a:solidFill>
              <a:srgbClr val="2791A6"/>
            </a:solidFill>
          </a:ln>
        </p:spPr>
        <p:txBody>
          <a:bodyPr vert="horz" wrap="square" lIns="0" tIns="76835" rIns="0" bIns="0" rtlCol="0">
            <a:spAutoFit/>
          </a:bodyPr>
          <a:lstStyle/>
          <a:p>
            <a:pPr marL="757555">
              <a:lnSpc>
                <a:spcPct val="100000"/>
              </a:lnSpc>
              <a:spcBef>
                <a:spcPts val="605"/>
              </a:spcBef>
            </a:pPr>
            <a:r>
              <a:rPr lang="ar-SA" sz="1400" b="1" dirty="0">
                <a:latin typeface="Arial"/>
                <a:cs typeface="Arial"/>
              </a:rPr>
              <a:t>أمثلة على استعلامات المعلمين</a:t>
            </a:r>
          </a:p>
          <a:p>
            <a:pPr marL="82550" marR="332740">
              <a:lnSpc>
                <a:spcPct val="120800"/>
              </a:lnSpc>
              <a:spcBef>
                <a:spcPts val="645"/>
              </a:spcBef>
            </a:pPr>
            <a:r>
              <a:rPr lang="ar-SA" sz="1200" dirty="0">
                <a:latin typeface="Arial Unicode MS"/>
                <a:cs typeface="Arial"/>
              </a:rPr>
              <a:t>فيما يلي بعض الأمثلة على الطرق التي استخدم بها المعلمون حزمة</a:t>
            </a:r>
          </a:p>
          <a:p>
            <a:pPr marL="82550" marR="332740">
              <a:lnSpc>
                <a:spcPct val="120800"/>
              </a:lnSpc>
              <a:spcBef>
                <a:spcPts val="645"/>
              </a:spcBef>
            </a:pPr>
            <a:r>
              <a:rPr lang="en-US" sz="1200" dirty="0">
                <a:latin typeface="Arial Unicode MS"/>
                <a:cs typeface="Arial"/>
              </a:rPr>
              <a:t>T-SEDA</a:t>
            </a:r>
            <a:r>
              <a:rPr lang="ar-SA" sz="1200" dirty="0">
                <a:latin typeface="Arial Unicode MS"/>
                <a:cs typeface="Arial"/>
              </a:rPr>
              <a:t> لإجراء الاستعلامات الخاصة بفصولهم الدراسية.</a:t>
            </a:r>
          </a:p>
        </p:txBody>
      </p:sp>
      <p:sp>
        <p:nvSpPr>
          <p:cNvPr id="3" name="object 3"/>
          <p:cNvSpPr txBox="1"/>
          <p:nvPr/>
        </p:nvSpPr>
        <p:spPr>
          <a:xfrm>
            <a:off x="6718300" y="2318511"/>
            <a:ext cx="3200400" cy="4257961"/>
          </a:xfrm>
          <a:prstGeom prst="rect">
            <a:avLst/>
          </a:prstGeom>
          <a:solidFill>
            <a:srgbClr val="E6CCE6"/>
          </a:solidFill>
          <a:ln w="9520">
            <a:solidFill>
              <a:srgbClr val="000000"/>
            </a:solidFill>
          </a:ln>
        </p:spPr>
        <p:txBody>
          <a:bodyPr vert="horz" wrap="square" lIns="0" tIns="78105" rIns="0" bIns="0" rtlCol="0">
            <a:spAutoFit/>
          </a:bodyPr>
          <a:lstStyle/>
          <a:p>
            <a:pPr marL="1341755">
              <a:lnSpc>
                <a:spcPct val="100000"/>
              </a:lnSpc>
              <a:spcBef>
                <a:spcPts val="615"/>
              </a:spcBef>
            </a:pPr>
            <a:r>
              <a:rPr lang="ar-SA" sz="1000" b="1" dirty="0">
                <a:latin typeface="Arial"/>
                <a:cs typeface="Arial"/>
              </a:rPr>
              <a:t>استعلام غاري:</a:t>
            </a:r>
          </a:p>
          <a:p>
            <a:pPr marL="962660">
              <a:lnSpc>
                <a:spcPct val="100000"/>
              </a:lnSpc>
              <a:spcBef>
                <a:spcPts val="835"/>
              </a:spcBef>
            </a:pPr>
            <a:r>
              <a:rPr lang="ar-SA" sz="1000" b="1" dirty="0">
                <a:latin typeface="Arial"/>
                <a:cs typeface="Arial"/>
              </a:rPr>
              <a:t>إقامة الحوار خلال تمثيل الأدوار</a:t>
            </a:r>
          </a:p>
          <a:p>
            <a:pPr marL="81915" marR="128905">
              <a:lnSpc>
                <a:spcPct val="120700"/>
              </a:lnSpc>
              <a:spcBef>
                <a:spcPts val="615"/>
              </a:spcBef>
            </a:pPr>
            <a:r>
              <a:rPr lang="ar-SA" sz="1000" dirty="0">
                <a:latin typeface="Arial"/>
                <a:cs typeface="Arial"/>
              </a:rPr>
              <a:t>أعلِّم أطفالاً تتراوح أعمارهم بين 4 إلى 5 أعوام، ويعد ركن تمثيل الأدوار جزءًا مهمًا من مكونات الفصل الدراسي خلال مرحلة السنوات التأسيسية المبكرة (</a:t>
            </a:r>
            <a:r>
              <a:rPr lang="en-US" sz="1000" dirty="0">
                <a:latin typeface="Arial"/>
              </a:rPr>
              <a:t>EYFS</a:t>
            </a:r>
            <a:r>
              <a:rPr lang="ar-SA" sz="1000" dirty="0">
                <a:latin typeface="Arial"/>
              </a:rPr>
              <a:t>)</a:t>
            </a:r>
            <a:r>
              <a:rPr lang="ar-SA" sz="1000" dirty="0">
                <a:latin typeface="Arial"/>
                <a:cs typeface="Arial"/>
              </a:rPr>
              <a:t>، لأننا نربط دائمًا الأنشطة في ركن تمثيل الأدوار بإطار تطوير </a:t>
            </a:r>
            <a:r>
              <a:rPr lang="en-US" sz="1000" dirty="0">
                <a:latin typeface="Arial"/>
                <a:cs typeface="Arial"/>
              </a:rPr>
              <a:t>EYFS</a:t>
            </a:r>
            <a:r>
              <a:rPr lang="ar-SA" sz="1000" dirty="0">
                <a:latin typeface="Arial"/>
                <a:cs typeface="Arial"/>
              </a:rPr>
              <a:t>.</a:t>
            </a:r>
            <a:r>
              <a:rPr lang="en-US" sz="1000" dirty="0">
                <a:latin typeface="Arial"/>
                <a:cs typeface="Arial"/>
              </a:rPr>
              <a:t> </a:t>
            </a:r>
            <a:r>
              <a:rPr lang="ar-SA" sz="1000" dirty="0">
                <a:latin typeface="Arial"/>
                <a:cs typeface="Arial"/>
              </a:rPr>
              <a:t>عندما استخدمت أداة </a:t>
            </a:r>
            <a:r>
              <a:rPr lang="ar-EG" sz="1000" dirty="0">
                <a:latin typeface="Arial"/>
                <a:cs typeface="Arial"/>
              </a:rPr>
              <a:t>التدقيق الذاتي</a:t>
            </a:r>
            <a:r>
              <a:rPr lang="ar-SA" sz="1000" dirty="0">
                <a:latin typeface="Arial"/>
                <a:cs typeface="Arial"/>
              </a:rPr>
              <a:t>، أدركت أنه نظرًا لأن الفصل يتسم بحرية ممارسة الأنشطة دون قيود، فأنا بحاجة إلى أن أعرف بالضبط كيفية استخدام الأطفال لهذا الركن، وتحديدًا كيفية استجابتهم بعضهم لبعض خلال وجوده فيه.</a:t>
            </a:r>
          </a:p>
          <a:p>
            <a:pPr marL="81915" marR="137160">
              <a:lnSpc>
                <a:spcPct val="121000"/>
              </a:lnSpc>
              <a:spcBef>
                <a:spcPts val="585"/>
              </a:spcBef>
            </a:pPr>
            <a:r>
              <a:rPr lang="ar-SA" sz="1000" dirty="0">
                <a:latin typeface="Arial"/>
                <a:cs typeface="Arial"/>
              </a:rPr>
              <a:t>قررت أن أراقب الأطفال يلعبون في ركن تمثيل الأدوار لأرى كيف </a:t>
            </a:r>
            <a:r>
              <a:rPr lang="ar-SA" sz="1000" b="1" dirty="0">
                <a:latin typeface="Arial"/>
                <a:cs typeface="Arial"/>
              </a:rPr>
              <a:t>ينطلقون من أفكار بعضهم البعض</a:t>
            </a:r>
            <a:r>
              <a:rPr lang="ar-SA" sz="1000" dirty="0">
                <a:latin typeface="Arial"/>
                <a:cs typeface="Arial"/>
              </a:rPr>
              <a:t> ويقيمون الحوار بينهم على هذا الأساس.</a:t>
            </a:r>
            <a:r>
              <a:rPr lang="en-US" sz="1000" dirty="0">
                <a:latin typeface="Arial"/>
                <a:cs typeface="Arial"/>
              </a:rPr>
              <a:t> </a:t>
            </a:r>
            <a:r>
              <a:rPr lang="ar-SA" sz="1000" dirty="0">
                <a:latin typeface="Arial"/>
                <a:cs typeface="Arial"/>
              </a:rPr>
              <a:t>استخدمت القالبين </a:t>
            </a:r>
            <a:r>
              <a:rPr lang="en-US" sz="1000" dirty="0">
                <a:latin typeface="Arial"/>
                <a:cs typeface="Arial"/>
              </a:rPr>
              <a:t>2C</a:t>
            </a:r>
            <a:r>
              <a:rPr lang="ar-SA" sz="1000" dirty="0">
                <a:latin typeface="Arial"/>
                <a:cs typeface="Arial"/>
              </a:rPr>
              <a:t> و</a:t>
            </a:r>
            <a:r>
              <a:rPr lang="en-US" sz="1000" dirty="0">
                <a:latin typeface="Arial"/>
                <a:cs typeface="Arial"/>
              </a:rPr>
              <a:t>2D</a:t>
            </a:r>
            <a:r>
              <a:rPr lang="ar-SA" sz="1000" dirty="0">
                <a:latin typeface="Arial"/>
                <a:cs typeface="Arial"/>
              </a:rPr>
              <a:t> للترميز بشكل آني خلال العملية، واكتشفت أن بعض الأطفال طوروا تعبيرهم الإبداعي خلال حديثهم مع الآخرين، ودمجوا أفكارًا جديدة في لعِبهم.</a:t>
            </a:r>
            <a:r>
              <a:rPr lang="en-US" sz="1000" dirty="0">
                <a:latin typeface="Arial"/>
                <a:cs typeface="Arial"/>
              </a:rPr>
              <a:t> </a:t>
            </a:r>
            <a:r>
              <a:rPr lang="ar-SA" sz="1000" dirty="0">
                <a:latin typeface="Arial"/>
                <a:cs typeface="Arial"/>
              </a:rPr>
              <a:t>ومع ذلك، يلعب أطفال آخرون بمفردهم في الغالب ولا يستمعون للأطفال الآخرين أو يستجيبون لهم.</a:t>
            </a:r>
          </a:p>
          <a:p>
            <a:pPr marL="81915" marR="95885" algn="just">
              <a:lnSpc>
                <a:spcPct val="121000"/>
              </a:lnSpc>
              <a:spcBef>
                <a:spcPts val="585"/>
              </a:spcBef>
            </a:pPr>
            <a:r>
              <a:rPr lang="ar-SA" sz="1000" dirty="0">
                <a:latin typeface="Arial"/>
                <a:cs typeface="Arial"/>
              </a:rPr>
              <a:t>بعد ذلك، قررت أن أسأل الأطفال عمّا إذا كانوا يريدون اللعب في ركن تمثيل الأدوار في أزواج، وطلبت أن يشاركوني أفكارهم حول كيفية اللعب.</a:t>
            </a:r>
            <a:r>
              <a:rPr lang="en-US" sz="1000" dirty="0">
                <a:latin typeface="Arial"/>
                <a:cs typeface="Arial"/>
              </a:rPr>
              <a:t> </a:t>
            </a:r>
            <a:r>
              <a:rPr lang="ar-SA" sz="1000" dirty="0">
                <a:latin typeface="Arial"/>
                <a:cs typeface="Arial"/>
              </a:rPr>
              <a:t>وجدت أن الأطفال لا يستجيبون لأفكار زملائهم إلا إذا كانوا متحمسين لها، ولكنني اكتشفت أيضًا أنهم أصبحوا على دراية بدائرة أوسع من شركاء اللعب مقارنة بأصدقائهم القلائل المعتادين.</a:t>
            </a:r>
            <a:r>
              <a:rPr lang="en-US" sz="1000" dirty="0">
                <a:latin typeface="Arial"/>
                <a:cs typeface="Arial"/>
              </a:rPr>
              <a:t> </a:t>
            </a:r>
            <a:r>
              <a:rPr lang="ar-SA" sz="1000" dirty="0">
                <a:latin typeface="Arial"/>
                <a:cs typeface="Arial"/>
              </a:rPr>
              <a:t>وهذا يعني أنهم كانوا يُنصتون لمجموعة من الأفكار المختلفة.</a:t>
            </a:r>
          </a:p>
        </p:txBody>
      </p:sp>
      <p:sp>
        <p:nvSpPr>
          <p:cNvPr id="4" name="object 4"/>
          <p:cNvSpPr txBox="1"/>
          <p:nvPr/>
        </p:nvSpPr>
        <p:spPr>
          <a:xfrm>
            <a:off x="472440" y="983582"/>
            <a:ext cx="5565140" cy="2116028"/>
          </a:xfrm>
          <a:prstGeom prst="rect">
            <a:avLst/>
          </a:prstGeom>
          <a:solidFill>
            <a:srgbClr val="E6B9B8"/>
          </a:solidFill>
          <a:ln w="9520">
            <a:solidFill>
              <a:srgbClr val="000000"/>
            </a:solidFill>
          </a:ln>
        </p:spPr>
        <p:txBody>
          <a:bodyPr vert="horz" wrap="square" lIns="0" tIns="78740" rIns="0" bIns="0" rtlCol="0">
            <a:spAutoFit/>
          </a:bodyPr>
          <a:lstStyle/>
          <a:p>
            <a:pPr marL="2366645">
              <a:lnSpc>
                <a:spcPct val="100000"/>
              </a:lnSpc>
              <a:spcBef>
                <a:spcPts val="620"/>
              </a:spcBef>
            </a:pPr>
            <a:r>
              <a:rPr lang="ar-SA" sz="1000" b="1" dirty="0">
                <a:latin typeface="Arial"/>
                <a:cs typeface="Arial"/>
              </a:rPr>
              <a:t>استعلام كيران:</a:t>
            </a:r>
          </a:p>
          <a:p>
            <a:pPr marL="1664335">
              <a:lnSpc>
                <a:spcPct val="100000"/>
              </a:lnSpc>
              <a:spcBef>
                <a:spcPts val="840"/>
              </a:spcBef>
            </a:pPr>
            <a:r>
              <a:rPr lang="ar-SA" sz="1000" b="1" dirty="0">
                <a:latin typeface="Arial"/>
                <a:cs typeface="Arial"/>
              </a:rPr>
              <a:t>استبيان أفكار الآخرين في مادة التاريخ</a:t>
            </a:r>
          </a:p>
          <a:p>
            <a:pPr marL="81280" marR="95885" indent="-635" algn="just">
              <a:lnSpc>
                <a:spcPct val="120500"/>
              </a:lnSpc>
              <a:spcBef>
                <a:spcPts val="615"/>
              </a:spcBef>
            </a:pPr>
            <a:r>
              <a:rPr lang="ar-SA" sz="1000" dirty="0">
                <a:latin typeface="Arial"/>
                <a:cs typeface="Arial"/>
              </a:rPr>
              <a:t>أنا معلمة مادة التاريخ للمرحلة الثانوية (للطلاب الذين تتراوح أعمارهم بين 11 و16 عامًا)، وباستخدام أداة </a:t>
            </a:r>
            <a:r>
              <a:rPr lang="ar-EG" sz="1000" dirty="0">
                <a:latin typeface="Arial"/>
                <a:cs typeface="Arial"/>
              </a:rPr>
              <a:t>التدقيق الذاتي</a:t>
            </a:r>
            <a:r>
              <a:rPr lang="ar-SA" sz="1000" dirty="0">
                <a:latin typeface="Arial"/>
                <a:cs typeface="Arial"/>
              </a:rPr>
              <a:t>، تساءلت عمّا إذا كان طلابي يفهمون كيفية استجواب أفكار بعضهم بعضًا بشأن المصادر،</a:t>
            </a:r>
            <a:r>
              <a:rPr lang="en-US" sz="1000" dirty="0">
                <a:latin typeface="Arial"/>
                <a:cs typeface="Arial"/>
              </a:rPr>
              <a:t> </a:t>
            </a:r>
            <a:r>
              <a:rPr lang="ar-SA" sz="1000" dirty="0">
                <a:latin typeface="Arial"/>
                <a:cs typeface="Arial"/>
              </a:rPr>
              <a:t>فقررت أن أراقب مدى تحدي الطلاب لأفكار بعضهم بعضًا أثناء اطّلاعهم على المصادر في ثنائيات.</a:t>
            </a:r>
            <a:r>
              <a:rPr lang="en-US" sz="1000" dirty="0">
                <a:latin typeface="Arial"/>
                <a:cs typeface="Arial"/>
              </a:rPr>
              <a:t> </a:t>
            </a:r>
            <a:r>
              <a:rPr lang="ar-SA" sz="1000" dirty="0">
                <a:latin typeface="Arial"/>
                <a:cs typeface="Arial"/>
              </a:rPr>
              <a:t>ليس هذا فحسب، بل أردت أن يدرك الطلاب أنفسهم مدى أهمية تحدي أفكار بعضهم بعضًا، وذلك لأن بعض المصادر يمكن أن تكون مضللة بصورة متعمدة.</a:t>
            </a:r>
          </a:p>
          <a:p>
            <a:pPr marL="81280" marR="95250" algn="just">
              <a:lnSpc>
                <a:spcPct val="120500"/>
              </a:lnSpc>
              <a:spcBef>
                <a:spcPts val="615"/>
              </a:spcBef>
            </a:pPr>
            <a:r>
              <a:rPr lang="ar-SA" sz="1000" dirty="0">
                <a:latin typeface="Arial"/>
                <a:cs typeface="Arial"/>
              </a:rPr>
              <a:t>بينما عمل بعض الطلاب في ثنائيات، طلبت من آخرين عمل إحصاء لعدد المرات التي استفسر فيها كل طالب في الثنائي عن فكرة أو تحداها خلال فترة 10 دقائق.</a:t>
            </a:r>
            <a:r>
              <a:rPr lang="en-US" sz="1000" dirty="0">
                <a:latin typeface="Arial"/>
                <a:cs typeface="Arial"/>
              </a:rPr>
              <a:t> </a:t>
            </a:r>
            <a:r>
              <a:rPr lang="ar-SA" sz="1000" dirty="0">
                <a:latin typeface="Arial"/>
                <a:cs typeface="Arial"/>
              </a:rPr>
              <a:t>بعد ذلك، قدم هؤلاء الطلاب ملاحظات للفصل حول ملاحظاتهم.</a:t>
            </a:r>
            <a:r>
              <a:rPr lang="en-US" sz="1000" dirty="0">
                <a:latin typeface="Arial"/>
                <a:cs typeface="Arial"/>
              </a:rPr>
              <a:t> </a:t>
            </a:r>
            <a:r>
              <a:rPr lang="ar-SA" sz="1000" dirty="0">
                <a:latin typeface="Arial"/>
                <a:cs typeface="Arial"/>
              </a:rPr>
              <a:t>أدى ذلك إلى مناقشة فصلية مثمرة حقًا حول تحدي أفكار الآخرين والتحقّق من المصدر نفسه، الأمر الذي أتاح للطلاب التأمل في تعلمهم بالإضافة إلى اكتساب فهم أعمق لاستخدام المصادر في مادة التاريخ.</a:t>
            </a:r>
          </a:p>
        </p:txBody>
      </p:sp>
      <p:sp>
        <p:nvSpPr>
          <p:cNvPr id="5" name="object 5"/>
          <p:cNvSpPr txBox="1"/>
          <p:nvPr/>
        </p:nvSpPr>
        <p:spPr>
          <a:xfrm>
            <a:off x="469900" y="3705225"/>
            <a:ext cx="5572760" cy="2392771"/>
          </a:xfrm>
          <a:prstGeom prst="rect">
            <a:avLst/>
          </a:prstGeom>
          <a:solidFill>
            <a:srgbClr val="B9CDE5"/>
          </a:solidFill>
          <a:ln w="9520">
            <a:solidFill>
              <a:srgbClr val="000000"/>
            </a:solidFill>
          </a:ln>
        </p:spPr>
        <p:txBody>
          <a:bodyPr vert="horz" wrap="square" lIns="0" tIns="76835" rIns="0" bIns="0" rtlCol="0">
            <a:spAutoFit/>
          </a:bodyPr>
          <a:lstStyle/>
          <a:p>
            <a:pPr marR="9525" algn="ctr">
              <a:lnSpc>
                <a:spcPct val="100000"/>
              </a:lnSpc>
              <a:spcBef>
                <a:spcPts val="605"/>
              </a:spcBef>
            </a:pPr>
            <a:r>
              <a:rPr lang="ar-SA" sz="1000" b="1" dirty="0">
                <a:latin typeface="Arial"/>
                <a:cs typeface="Arial"/>
              </a:rPr>
              <a:t>استعلام ليلي:</a:t>
            </a:r>
          </a:p>
          <a:p>
            <a:pPr marR="9525" algn="ctr">
              <a:lnSpc>
                <a:spcPct val="100000"/>
              </a:lnSpc>
              <a:spcBef>
                <a:spcPts val="860"/>
              </a:spcBef>
            </a:pPr>
            <a:r>
              <a:rPr lang="ar-SA" sz="1000" b="1" dirty="0">
                <a:latin typeface="Arial"/>
                <a:cs typeface="Arial"/>
              </a:rPr>
              <a:t>تطوير </a:t>
            </a:r>
            <a:r>
              <a:rPr lang="ar-EG" sz="1000" b="1" dirty="0">
                <a:latin typeface="Arial"/>
                <a:cs typeface="Arial"/>
              </a:rPr>
              <a:t>التعليل</a:t>
            </a:r>
            <a:r>
              <a:rPr lang="ar-SA" sz="1000" b="1" dirty="0">
                <a:latin typeface="Arial"/>
                <a:cs typeface="Arial"/>
              </a:rPr>
              <a:t> خلال العمل الجماعي في مادة العلوم</a:t>
            </a:r>
          </a:p>
          <a:p>
            <a:pPr marL="83820" marR="93345" indent="-635" algn="just">
              <a:lnSpc>
                <a:spcPct val="120700"/>
              </a:lnSpc>
              <a:spcBef>
                <a:spcPts val="590"/>
              </a:spcBef>
            </a:pPr>
            <a:r>
              <a:rPr lang="ar-SA" sz="1000" dirty="0">
                <a:latin typeface="Arial"/>
                <a:cs typeface="Arial"/>
              </a:rPr>
              <a:t>أنا معلمة للصف الخامس (للأطفال الذين تتراوح أعمارهم بين 9 إلى 10 أعوام) وبعد استخدام أداة </a:t>
            </a:r>
            <a:r>
              <a:rPr lang="ar-EG" sz="1000" dirty="0">
                <a:latin typeface="Arial"/>
                <a:cs typeface="Arial"/>
              </a:rPr>
              <a:t>التدقيق الذاتي</a:t>
            </a:r>
            <a:r>
              <a:rPr lang="ar-SA" sz="1000" dirty="0">
                <a:latin typeface="Arial"/>
                <a:cs typeface="Arial"/>
              </a:rPr>
              <a:t>، أصابني القلق حيال عدم حضور </a:t>
            </a:r>
            <a:r>
              <a:rPr lang="ar-EG" sz="1000" b="1" dirty="0">
                <a:latin typeface="Arial"/>
                <a:cs typeface="Arial"/>
              </a:rPr>
              <a:t>التعليل</a:t>
            </a:r>
            <a:r>
              <a:rPr lang="ar-SA" sz="1000" dirty="0">
                <a:latin typeface="Arial"/>
                <a:cs typeface="Arial"/>
              </a:rPr>
              <a:t> بقدرٍ كافٍ في فصلي الدراسي.</a:t>
            </a:r>
            <a:r>
              <a:rPr lang="en-US" sz="1000" dirty="0">
                <a:latin typeface="Arial"/>
                <a:cs typeface="Arial"/>
              </a:rPr>
              <a:t> </a:t>
            </a:r>
            <a:r>
              <a:rPr lang="ar-SA" sz="1000" dirty="0">
                <a:latin typeface="Arial"/>
                <a:cs typeface="Arial"/>
              </a:rPr>
              <a:t>شعرت أن هذه الحالة تبرز بشكل خاص في مادة العلوم، حيث لم يكن جميع الأطفال يوظفون </a:t>
            </a:r>
            <a:r>
              <a:rPr lang="ar-EG" sz="1000" dirty="0">
                <a:latin typeface="Arial"/>
                <a:cs typeface="Arial"/>
              </a:rPr>
              <a:t>التعليل</a:t>
            </a:r>
            <a:r>
              <a:rPr lang="ar-SA" sz="1000" dirty="0">
                <a:latin typeface="Arial"/>
                <a:cs typeface="Arial"/>
              </a:rPr>
              <a:t> خلال تحصيلهم العلمي، على سبيل المثال من خلال تطبيق معرفتهم للوصول إلى تنبؤات واستنتاجات، وما إلى ذلك.</a:t>
            </a:r>
          </a:p>
          <a:p>
            <a:pPr marL="84455" marR="91440" indent="-635" algn="just">
              <a:lnSpc>
                <a:spcPct val="120700"/>
              </a:lnSpc>
              <a:spcBef>
                <a:spcPts val="615"/>
              </a:spcBef>
            </a:pPr>
            <a:r>
              <a:rPr lang="ar-SA" sz="1000" dirty="0">
                <a:latin typeface="Arial"/>
                <a:cs typeface="Arial"/>
              </a:rPr>
              <a:t>ولهذا قررت استخدام مخطط ترميز </a:t>
            </a:r>
            <a:r>
              <a:rPr lang="en-US" sz="1000" dirty="0">
                <a:latin typeface="Arial"/>
                <a:cs typeface="Arial"/>
              </a:rPr>
              <a:t>T-SEDA</a:t>
            </a:r>
            <a:r>
              <a:rPr lang="ar-SA" sz="1000" dirty="0">
                <a:latin typeface="Arial"/>
                <a:cs typeface="Arial"/>
              </a:rPr>
              <a:t> لمعرفة عدد مرات حدوث </a:t>
            </a:r>
            <a:r>
              <a:rPr lang="ar-EG" sz="1000" dirty="0">
                <a:latin typeface="Arial"/>
                <a:cs typeface="Arial"/>
              </a:rPr>
              <a:t>التعليل</a:t>
            </a:r>
            <a:r>
              <a:rPr lang="ar-SA" sz="1000" dirty="0">
                <a:latin typeface="Arial"/>
                <a:cs typeface="Arial"/>
              </a:rPr>
              <a:t> أثناء عمل الأطفال بشكل جماعي خلال وحدة من وحدات دروس العلوم.</a:t>
            </a:r>
            <a:r>
              <a:rPr lang="en-US" sz="1000" dirty="0">
                <a:latin typeface="Arial"/>
                <a:cs typeface="Arial"/>
              </a:rPr>
              <a:t> </a:t>
            </a:r>
            <a:r>
              <a:rPr lang="ar-SA" sz="1000" dirty="0">
                <a:latin typeface="Arial"/>
                <a:cs typeface="Arial"/>
              </a:rPr>
              <a:t>راقبت بشكل مباشر مجموعات معينة مستخدمةً أداة تحديد الفترات الزمنية للتجربة البحثية والقالب </a:t>
            </a:r>
            <a:r>
              <a:rPr lang="en-US" sz="1000" dirty="0">
                <a:latin typeface="Arial"/>
                <a:cs typeface="Arial"/>
              </a:rPr>
              <a:t>2B</a:t>
            </a:r>
            <a:r>
              <a:rPr lang="ar-SA" sz="1000" dirty="0">
                <a:latin typeface="Arial"/>
                <a:cs typeface="Arial"/>
              </a:rPr>
              <a:t>، وسجلت حالات حدوث </a:t>
            </a:r>
            <a:r>
              <a:rPr lang="ar-EG" sz="1000" dirty="0">
                <a:latin typeface="Arial"/>
                <a:cs typeface="Arial"/>
              </a:rPr>
              <a:t>التعليل</a:t>
            </a:r>
            <a:r>
              <a:rPr lang="ar-SA" sz="1000" dirty="0">
                <a:latin typeface="Arial"/>
                <a:cs typeface="Arial"/>
              </a:rPr>
              <a:t>.</a:t>
            </a:r>
            <a:r>
              <a:rPr lang="en-US" sz="1000" dirty="0">
                <a:latin typeface="Arial"/>
                <a:cs typeface="Arial"/>
              </a:rPr>
              <a:t> </a:t>
            </a:r>
            <a:r>
              <a:rPr lang="ar-SA" sz="1000" dirty="0">
                <a:latin typeface="Arial"/>
                <a:cs typeface="Arial"/>
              </a:rPr>
              <a:t>وجدت أن بعض الأطفال أظهروا تفكيرهم المنطقي في كثير من الأحيان، لكن البعض الآخر لم يفعل ذلك على الإطلاق (لم يُظهروا ذلك </a:t>
            </a:r>
            <a:r>
              <a:rPr lang="ar-EG" sz="1000" dirty="0">
                <a:latin typeface="Arial"/>
                <a:cs typeface="Arial"/>
              </a:rPr>
              <a:t>شفهيًا</a:t>
            </a:r>
            <a:r>
              <a:rPr lang="ar-SA" sz="1000" dirty="0">
                <a:latin typeface="Arial"/>
                <a:cs typeface="Arial"/>
              </a:rPr>
              <a:t> على الأقل).</a:t>
            </a:r>
          </a:p>
          <a:p>
            <a:pPr marL="84455" marR="92710" algn="just">
              <a:lnSpc>
                <a:spcPct val="122000"/>
              </a:lnSpc>
              <a:spcBef>
                <a:spcPts val="575"/>
              </a:spcBef>
            </a:pPr>
            <a:r>
              <a:rPr lang="ar-SA" sz="1000" dirty="0">
                <a:latin typeface="Arial"/>
                <a:cs typeface="Arial"/>
              </a:rPr>
              <a:t>بعد الانتهاء من جلسات ال</a:t>
            </a:r>
            <a:r>
              <a:rPr lang="ar-EG" sz="1000" dirty="0">
                <a:latin typeface="Arial"/>
                <a:cs typeface="Arial"/>
              </a:rPr>
              <a:t>ملاحظة</a:t>
            </a:r>
            <a:r>
              <a:rPr lang="ar-SA" sz="1000" dirty="0">
                <a:latin typeface="Arial"/>
                <a:cs typeface="Arial"/>
              </a:rPr>
              <a:t> هذه، أدركت أنني بحاجة إلى تنظيم أنشطة العمل الجماعي بحيث يجري تشجيع جميع الأطفال ومنحهم الفرصة لمشاركة تفكيرهم المنطقي داخل المجموعة.</a:t>
            </a:r>
          </a:p>
        </p:txBody>
      </p:sp>
      <p:sp>
        <p:nvSpPr>
          <p:cNvPr id="7" name="object 6">
            <a:extLst>
              <a:ext uri="{FF2B5EF4-FFF2-40B4-BE49-F238E27FC236}">
                <a16:creationId xmlns:a16="http://schemas.microsoft.com/office/drawing/2014/main" id="{328C6E01-350A-FA00-F0B9-90EF31178060}"/>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11</a:t>
            </a:fld>
            <a:endParaRPr sz="1000" dirty="0">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613399" y="1495425"/>
            <a:ext cx="4771390" cy="571690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5699131" y="1584460"/>
            <a:ext cx="4578350" cy="1791196"/>
          </a:xfrm>
          <a:prstGeom prst="rect">
            <a:avLst/>
          </a:prstGeom>
        </p:spPr>
        <p:txBody>
          <a:bodyPr vert="horz" wrap="square" lIns="0" tIns="0" rIns="0" bIns="0" rtlCol="0">
            <a:spAutoFit/>
          </a:bodyPr>
          <a:lstStyle/>
          <a:p>
            <a:pPr marL="12700" algn="just">
              <a:lnSpc>
                <a:spcPct val="100000"/>
              </a:lnSpc>
            </a:pPr>
            <a:r>
              <a:rPr lang="ar-SA" sz="1400" b="1">
                <a:solidFill>
                  <a:srgbClr val="1A616F"/>
                </a:solidFill>
                <a:latin typeface="Arial"/>
                <a:cs typeface="Arial"/>
              </a:rPr>
              <a:t>ما هو الحوار التربوي؟</a:t>
            </a:r>
          </a:p>
          <a:p>
            <a:pPr marL="12700" marR="5080" indent="-635" algn="just">
              <a:lnSpc>
                <a:spcPct val="120800"/>
              </a:lnSpc>
              <a:spcBef>
                <a:spcPts val="980"/>
              </a:spcBef>
            </a:pPr>
            <a:r>
              <a:rPr lang="ar-SA" sz="1200">
                <a:latin typeface="Arial Unicode MS"/>
                <a:cs typeface="Arial"/>
              </a:rPr>
              <a:t>في الحوار، </a:t>
            </a:r>
            <a:r>
              <a:rPr lang="ar-SA" sz="1200" b="1">
                <a:latin typeface="Arial"/>
                <a:cs typeface="Arial"/>
              </a:rPr>
              <a:t>يُصغي</a:t>
            </a:r>
            <a:r>
              <a:rPr lang="ar-SA" sz="1200">
                <a:latin typeface="Arial Unicode MS"/>
                <a:cs typeface="Arial"/>
              </a:rPr>
              <a:t> المشاركون بعضهم إلى بعض، و</a:t>
            </a:r>
            <a:r>
              <a:rPr lang="ar-SA" sz="1200" b="1">
                <a:latin typeface="Arial"/>
                <a:cs typeface="Arial"/>
              </a:rPr>
              <a:t>يساهمون</a:t>
            </a:r>
            <a:r>
              <a:rPr lang="en-US" sz="1200"/>
              <a:t> </a:t>
            </a:r>
            <a:r>
              <a:rPr lang="ar-SA" sz="1200">
                <a:latin typeface="Arial Unicode MS"/>
                <a:cs typeface="Arial"/>
              </a:rPr>
              <a:t>فيه من خلال مشاركة أفكارهم، و</a:t>
            </a:r>
            <a:r>
              <a:rPr lang="ar-SA" sz="1200" b="1">
                <a:latin typeface="Arial"/>
                <a:cs typeface="Arial"/>
              </a:rPr>
              <a:t>تبرير</a:t>
            </a:r>
            <a:r>
              <a:rPr lang="ar-SA" sz="1200">
                <a:latin typeface="Arial Unicode MS"/>
                <a:cs typeface="Arial"/>
              </a:rPr>
              <a:t> مساهماتهم و</a:t>
            </a:r>
            <a:r>
              <a:rPr lang="ar-SA" sz="1200" b="1">
                <a:latin typeface="Arial"/>
                <a:cs typeface="Arial"/>
              </a:rPr>
              <a:t>التفاعل</a:t>
            </a:r>
            <a:r>
              <a:rPr lang="en-US" sz="1200"/>
              <a:t> </a:t>
            </a:r>
            <a:r>
              <a:rPr lang="ar-SA" sz="1200">
                <a:latin typeface="Arial Unicode MS"/>
                <a:cs typeface="Arial"/>
              </a:rPr>
              <a:t>مع آراء الآخرين.</a:t>
            </a:r>
          </a:p>
          <a:p>
            <a:pPr marL="12700" algn="just">
              <a:lnSpc>
                <a:spcPct val="100000"/>
              </a:lnSpc>
              <a:spcBef>
                <a:spcPts val="285"/>
              </a:spcBef>
            </a:pPr>
            <a:r>
              <a:rPr lang="ar-SA" sz="1200">
                <a:latin typeface="Arial Unicode MS"/>
                <a:cs typeface="Arial"/>
              </a:rPr>
              <a:t>وعلى وجه الخصوص، يعملون على استكشاف مختلف وجهات النظر والأسباب وتقييمها.</a:t>
            </a:r>
            <a:r>
              <a:rPr lang="en-US" sz="1200">
                <a:latin typeface="Arial Unicode MS"/>
                <a:cs typeface="Arial"/>
              </a:rPr>
              <a:t> </a:t>
            </a:r>
            <a:r>
              <a:rPr lang="ar-SA" sz="1200">
                <a:latin typeface="Arial Unicode MS"/>
                <a:cs typeface="Arial"/>
              </a:rPr>
              <a:t>ويجري ربط أسئلة المتحدثين ومساهماتهم ذات الصلة، ما يسمح بتكوين المعرفة بشكل جماعي خلال درس واحد أو على مدى سلسلة من الدروس المترابطة.</a:t>
            </a:r>
          </a:p>
        </p:txBody>
      </p:sp>
      <p:sp>
        <p:nvSpPr>
          <p:cNvPr id="4" name="object 4"/>
          <p:cNvSpPr txBox="1"/>
          <p:nvPr/>
        </p:nvSpPr>
        <p:spPr>
          <a:xfrm>
            <a:off x="5699131" y="3583941"/>
            <a:ext cx="4578985" cy="1072858"/>
          </a:xfrm>
          <a:prstGeom prst="rect">
            <a:avLst/>
          </a:prstGeom>
        </p:spPr>
        <p:txBody>
          <a:bodyPr vert="horz" wrap="square" lIns="0" tIns="37465" rIns="0" bIns="0" rtlCol="0">
            <a:spAutoFit/>
          </a:bodyPr>
          <a:lstStyle/>
          <a:p>
            <a:pPr marL="12700" algn="just">
              <a:lnSpc>
                <a:spcPct val="114000"/>
              </a:lnSpc>
              <a:spcBef>
                <a:spcPts val="295"/>
              </a:spcBef>
            </a:pPr>
            <a:r>
              <a:rPr lang="ar-SA" sz="1200" dirty="0">
                <a:cs typeface="Arial"/>
              </a:rPr>
              <a:t>على الرغم من أهمية التفاعلات ال</a:t>
            </a:r>
            <a:r>
              <a:rPr lang="ar-EG" sz="1200" dirty="0">
                <a:cs typeface="Arial"/>
              </a:rPr>
              <a:t>شفهية</a:t>
            </a:r>
            <a:r>
              <a:rPr lang="ar-SA" sz="1200" dirty="0">
                <a:cs typeface="Arial"/>
              </a:rPr>
              <a:t>، فإنه يمكن دعم الحوار </a:t>
            </a:r>
            <a:r>
              <a:rPr lang="ar-SA" sz="1200" b="1" dirty="0">
                <a:cs typeface="Arial"/>
              </a:rPr>
              <a:t>بالتواصل غير اللفظي</a:t>
            </a:r>
            <a:r>
              <a:rPr lang="ar-EG" sz="1200" b="1" dirty="0">
                <a:cs typeface="Arial"/>
              </a:rPr>
              <a:t> </a:t>
            </a:r>
            <a:r>
              <a:rPr lang="ar-SA" sz="1200" dirty="0">
                <a:cs typeface="Arial"/>
              </a:rPr>
              <a:t>(مثل الإيماءات وتعبيرات الوجه والتواصل البصري) وباستخدام الموارد المرئية أو التكنولوجية.</a:t>
            </a:r>
            <a:r>
              <a:rPr lang="en-US" sz="1200" dirty="0">
                <a:cs typeface="Arial"/>
              </a:rPr>
              <a:t> </a:t>
            </a:r>
            <a:r>
              <a:rPr lang="ar-SA" sz="1200" dirty="0">
                <a:cs typeface="Arial"/>
              </a:rPr>
              <a:t>كما يمكن أن يكون الصمت والحركة الجسدية وأنشطة الفصل الدراسي الروتينية والقيم المؤسسية فيه أيضًا جوانب مهمة في الحوار، من خلال تأطير ودعم (أو أحيانًا إعاقة) المحادثات المنطوقة، التي تمثل محور التركيز الرئيسي لهذه الحزمة.</a:t>
            </a:r>
          </a:p>
        </p:txBody>
      </p:sp>
      <p:sp>
        <p:nvSpPr>
          <p:cNvPr id="5" name="object 5"/>
          <p:cNvSpPr txBox="1"/>
          <p:nvPr/>
        </p:nvSpPr>
        <p:spPr>
          <a:xfrm>
            <a:off x="5699131" y="5162731"/>
            <a:ext cx="4577715" cy="1090555"/>
          </a:xfrm>
          <a:prstGeom prst="rect">
            <a:avLst/>
          </a:prstGeom>
        </p:spPr>
        <p:txBody>
          <a:bodyPr vert="horz" wrap="square" lIns="0" tIns="635" rIns="0" bIns="0" rtlCol="0">
            <a:spAutoFit/>
          </a:bodyPr>
          <a:lstStyle/>
          <a:p>
            <a:pPr marL="12700" marR="5080">
              <a:lnSpc>
                <a:spcPct val="120000"/>
              </a:lnSpc>
              <a:spcBef>
                <a:spcPts val="5"/>
              </a:spcBef>
            </a:pPr>
            <a:r>
              <a:rPr lang="ar-SA" sz="1200">
                <a:latin typeface="Arial Unicode MS"/>
                <a:cs typeface="Arial"/>
              </a:rPr>
              <a:t>قد تبرز بعض سمات الحوار التربوي المثمر بالفعل في العديد من الفصول الدراسية، لكن الحفاظ على حوار تعليمي مثمر يستغرق وقتًا.</a:t>
            </a:r>
            <a:r>
              <a:rPr lang="en-US" sz="1200">
                <a:latin typeface="Arial Unicode MS"/>
                <a:cs typeface="Arial"/>
              </a:rPr>
              <a:t> </a:t>
            </a:r>
            <a:r>
              <a:rPr lang="ar-SA" sz="1200">
                <a:latin typeface="Arial Unicode MS"/>
                <a:cs typeface="Arial"/>
              </a:rPr>
              <a:t>وقد يمثل الأمر تحديًا للمشاركين أيضًا، خاصةً إذا لم يكونوا معتادين على التعبير عن آرائهم بشكل مطول أو نقدها من قبل الآخرين علنًا.</a:t>
            </a:r>
          </a:p>
        </p:txBody>
      </p:sp>
      <p:sp>
        <p:nvSpPr>
          <p:cNvPr id="6" name="object 6"/>
          <p:cNvSpPr txBox="1"/>
          <p:nvPr/>
        </p:nvSpPr>
        <p:spPr>
          <a:xfrm>
            <a:off x="6156331" y="6483612"/>
            <a:ext cx="3421379" cy="502284"/>
          </a:xfrm>
          <a:prstGeom prst="rect">
            <a:avLst/>
          </a:prstGeom>
        </p:spPr>
        <p:txBody>
          <a:bodyPr vert="horz" wrap="square" lIns="0" tIns="0" rIns="0" bIns="0" rtlCol="0">
            <a:spAutoFit/>
          </a:bodyPr>
          <a:lstStyle/>
          <a:p>
            <a:pPr marL="12700">
              <a:lnSpc>
                <a:spcPct val="100000"/>
              </a:lnSpc>
            </a:pPr>
            <a:r>
              <a:rPr lang="ar-SA" sz="1200" b="1" u="sng" dirty="0">
                <a:solidFill>
                  <a:srgbClr val="0000FF"/>
                </a:solidFill>
                <a:latin typeface="Arial"/>
                <a:cs typeface="Arial"/>
                <a:hlinkClick r:id="rId2"/>
              </a:rPr>
              <a:t>مقطع الفيديو 1:</a:t>
            </a:r>
            <a:r>
              <a:rPr lang="en-US" sz="1200" b="1" u="sng" dirty="0">
                <a:solidFill>
                  <a:srgbClr val="0000FF"/>
                </a:solidFill>
                <a:latin typeface="Arial"/>
                <a:cs typeface="Arial"/>
                <a:hlinkClick r:id="rId2"/>
              </a:rPr>
              <a:t> </a:t>
            </a:r>
            <a:r>
              <a:rPr lang="ar-SA" sz="1200" b="1" u="sng" dirty="0">
                <a:solidFill>
                  <a:srgbClr val="0000FF"/>
                </a:solidFill>
                <a:latin typeface="Arial"/>
                <a:cs typeface="Arial"/>
                <a:hlinkClick r:id="rId2"/>
              </a:rPr>
              <a:t>ما هو الحوار التربوي؟</a:t>
            </a:r>
            <a:endParaRPr lang="ar-SA" sz="1200" b="1" u="sng" dirty="0">
              <a:solidFill>
                <a:srgbClr val="0000FF"/>
              </a:solidFill>
              <a:latin typeface="Arial"/>
              <a:cs typeface="Arial"/>
              <a:hlinkClick r:id="rId3"/>
            </a:endParaRPr>
          </a:p>
          <a:p>
            <a:pPr marL="12700">
              <a:lnSpc>
                <a:spcPct val="100000"/>
              </a:lnSpc>
              <a:spcBef>
                <a:spcPts val="885"/>
              </a:spcBef>
            </a:pPr>
            <a:r>
              <a:rPr lang="ar-SA" sz="1200" dirty="0"/>
              <a:t>يوفر المزيد من المعلومات حول الحوار التربوي</a:t>
            </a:r>
          </a:p>
        </p:txBody>
      </p:sp>
      <p:sp>
        <p:nvSpPr>
          <p:cNvPr id="8" name="object 8"/>
          <p:cNvSpPr txBox="1"/>
          <p:nvPr/>
        </p:nvSpPr>
        <p:spPr>
          <a:xfrm>
            <a:off x="6201408" y="809625"/>
            <a:ext cx="4183381" cy="291746"/>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lang="ar-SA" sz="1800" b="1" dirty="0">
                <a:solidFill>
                  <a:srgbClr val="1A616F"/>
                </a:solidFill>
                <a:latin typeface="Arial"/>
                <a:cs typeface="Arial"/>
              </a:rPr>
              <a:t>الجزء ب. ما هو الحوار</a:t>
            </a:r>
            <a:r>
              <a:rPr lang="en-US" dirty="0">
                <a:latin typeface="Arial"/>
                <a:cs typeface="Arial"/>
              </a:rPr>
              <a:t> </a:t>
            </a:r>
            <a:r>
              <a:rPr lang="ar-SA" sz="1800" b="1" dirty="0">
                <a:solidFill>
                  <a:srgbClr val="1A616F"/>
                </a:solidFill>
                <a:latin typeface="Arial"/>
                <a:cs typeface="Arial"/>
              </a:rPr>
              <a:t>التربوي؟</a:t>
            </a:r>
          </a:p>
        </p:txBody>
      </p:sp>
      <p:sp>
        <p:nvSpPr>
          <p:cNvPr id="14" name="object 14"/>
          <p:cNvSpPr/>
          <p:nvPr/>
        </p:nvSpPr>
        <p:spPr>
          <a:xfrm flipH="1">
            <a:off x="9653928" y="6432213"/>
            <a:ext cx="449575" cy="449574"/>
          </a:xfrm>
          <a:prstGeom prst="rect">
            <a:avLst/>
          </a:prstGeom>
          <a:blipFill>
            <a:blip r:embed="rId4" cstate="print"/>
            <a:stretch>
              <a:fillRect/>
            </a:stretch>
          </a:blipFill>
        </p:spPr>
        <p:txBody>
          <a:bodyPr wrap="square" lIns="0" tIns="0" rIns="0" bIns="0" rtlCol="0"/>
          <a:lstStyle/>
          <a:p>
            <a:endParaRPr/>
          </a:p>
        </p:txBody>
      </p:sp>
      <p:sp>
        <p:nvSpPr>
          <p:cNvPr id="16" name="object 9"/>
          <p:cNvSpPr/>
          <p:nvPr/>
        </p:nvSpPr>
        <p:spPr>
          <a:xfrm>
            <a:off x="520393" y="1495425"/>
            <a:ext cx="4811719" cy="5716905"/>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7" name="object 10"/>
          <p:cNvSpPr txBox="1"/>
          <p:nvPr/>
        </p:nvSpPr>
        <p:spPr>
          <a:xfrm>
            <a:off x="615323" y="1582159"/>
            <a:ext cx="4655177" cy="1135696"/>
          </a:xfrm>
          <a:prstGeom prst="rect">
            <a:avLst/>
          </a:prstGeom>
        </p:spPr>
        <p:txBody>
          <a:bodyPr vert="horz" wrap="square" lIns="0" tIns="0" rIns="0" bIns="0" rtlCol="0">
            <a:spAutoFit/>
          </a:bodyPr>
          <a:lstStyle/>
          <a:p>
            <a:pPr marL="12700" algn="just">
              <a:lnSpc>
                <a:spcPct val="100000"/>
              </a:lnSpc>
            </a:pPr>
            <a:r>
              <a:rPr lang="ar-SA" sz="1400" b="1" dirty="0">
                <a:solidFill>
                  <a:srgbClr val="1A616F"/>
                </a:solidFill>
                <a:latin typeface="Arial"/>
                <a:cs typeface="Arial"/>
              </a:rPr>
              <a:t>ما الفرق بين الحوار والمحادثة؟</a:t>
            </a:r>
          </a:p>
          <a:p>
            <a:pPr marL="12700" marR="5080" indent="34290" algn="just">
              <a:lnSpc>
                <a:spcPct val="101699"/>
              </a:lnSpc>
              <a:spcBef>
                <a:spcPts val="1255"/>
              </a:spcBef>
            </a:pPr>
            <a:r>
              <a:rPr lang="ar-SA" sz="1200" dirty="0">
                <a:latin typeface="Arial Unicode MS"/>
                <a:cs typeface="Arial"/>
              </a:rPr>
              <a:t>خلال اليوم، يتحدث الطلاب والمعلمون كثيرًا بالتأكيد،</a:t>
            </a:r>
            <a:r>
              <a:rPr lang="en-US" sz="1200" dirty="0">
                <a:latin typeface="Arial Unicode MS"/>
                <a:cs typeface="Arial"/>
              </a:rPr>
              <a:t> </a:t>
            </a:r>
            <a:r>
              <a:rPr lang="ar-SA" sz="1200" dirty="0">
                <a:latin typeface="Arial Unicode MS"/>
                <a:cs typeface="Arial"/>
              </a:rPr>
              <a:t>ويمكن أن يكون لهذا الحديث عديد من الأغراض: إعطاء التوجيهات، أو دردشة الطلاب فيما بينهم، أو مشاركة المعلومات.</a:t>
            </a:r>
            <a:r>
              <a:rPr lang="en-US" sz="1200" dirty="0">
                <a:latin typeface="Arial Unicode MS"/>
                <a:cs typeface="Arial"/>
              </a:rPr>
              <a:t> </a:t>
            </a:r>
            <a:r>
              <a:rPr lang="ar-SA" sz="1200" dirty="0">
                <a:latin typeface="Arial Unicode MS"/>
                <a:cs typeface="Arial"/>
              </a:rPr>
              <a:t>ومع ذلك، فإن هذه الأمثلة لا تجسد ما نعنيه بالحوار التربوي.</a:t>
            </a:r>
            <a:r>
              <a:rPr lang="en-US" sz="1200" dirty="0">
                <a:latin typeface="Arial Unicode MS"/>
                <a:cs typeface="Arial"/>
              </a:rPr>
              <a:t> </a:t>
            </a:r>
            <a:r>
              <a:rPr lang="ar-SA" sz="1200" dirty="0">
                <a:latin typeface="Arial Unicode MS"/>
                <a:cs typeface="Arial"/>
              </a:rPr>
              <a:t>حتى عندما يتحدث الطلاب معًا أثناء حالات التعلّم، فقد لا ينخرطون في حوار تعليمي.</a:t>
            </a:r>
            <a:r>
              <a:rPr lang="en-US" sz="1200" dirty="0">
                <a:latin typeface="Arial Unicode MS"/>
                <a:cs typeface="Arial"/>
              </a:rPr>
              <a:t> </a:t>
            </a:r>
            <a:r>
              <a:rPr lang="ar-SA" sz="1200" dirty="0">
                <a:latin typeface="Arial Unicode MS"/>
                <a:cs typeface="Arial"/>
              </a:rPr>
              <a:t>وإليكم هذا المثال من معلم استخدم موارد </a:t>
            </a:r>
            <a:r>
              <a:rPr lang="en-US" sz="1200" dirty="0">
                <a:latin typeface="Arial Unicode MS"/>
                <a:cs typeface="Arial"/>
              </a:rPr>
              <a:t>T-SEDA</a:t>
            </a:r>
            <a:r>
              <a:rPr lang="ar-SA" sz="1200" dirty="0">
                <a:latin typeface="Arial Unicode MS"/>
                <a:cs typeface="Arial"/>
              </a:rPr>
              <a:t>:</a:t>
            </a:r>
          </a:p>
        </p:txBody>
      </p:sp>
      <p:sp>
        <p:nvSpPr>
          <p:cNvPr id="18" name="object 11"/>
          <p:cNvSpPr txBox="1"/>
          <p:nvPr/>
        </p:nvSpPr>
        <p:spPr>
          <a:xfrm>
            <a:off x="589617" y="2867025"/>
            <a:ext cx="4548505" cy="741550"/>
          </a:xfrm>
          <a:prstGeom prst="rect">
            <a:avLst/>
          </a:prstGeom>
        </p:spPr>
        <p:txBody>
          <a:bodyPr vert="horz" wrap="square" lIns="0" tIns="0" rIns="0" bIns="0" rtlCol="0">
            <a:spAutoFit/>
          </a:bodyPr>
          <a:lstStyle/>
          <a:p>
            <a:pPr marL="12700" marR="5080" algn="just">
              <a:lnSpc>
                <a:spcPct val="102099"/>
              </a:lnSpc>
            </a:pPr>
            <a:r>
              <a:rPr lang="ar-SA" sz="1200" i="1" dirty="0">
                <a:latin typeface="Arial"/>
                <a:cs typeface="Arial"/>
              </a:rPr>
              <a:t>يسمح بعض الطلاب لشريكهم في التعلم بخوض المحادثة كاملة، أو قد يعبرون عن أفكارهم دون الإصغاء إلى ما قاله شريكهم في التعلم. بعض الأزواج لا يتحدثون على الإطلاق أو يكون حديثهم خارج الموضوع.</a:t>
            </a:r>
            <a:r>
              <a:rPr lang="en-US" sz="1200" i="1" dirty="0">
                <a:latin typeface="Arial"/>
                <a:cs typeface="Arial"/>
              </a:rPr>
              <a:t> </a:t>
            </a:r>
            <a:r>
              <a:rPr lang="ar-SA" sz="1200" i="1" dirty="0">
                <a:latin typeface="Arial"/>
                <a:cs typeface="Arial"/>
              </a:rPr>
              <a:t>كما لم يكن الأطفال قادرين على تنظيم مناقشاتهم ولم يفهموا الغرض من حديثهم.</a:t>
            </a:r>
            <a:r>
              <a:rPr lang="en-US" sz="1200" i="1" dirty="0">
                <a:latin typeface="Arial"/>
                <a:cs typeface="Arial"/>
              </a:rPr>
              <a:t> </a:t>
            </a:r>
            <a:r>
              <a:rPr lang="ar-SA" sz="1200" i="1" dirty="0">
                <a:latin typeface="Arial"/>
                <a:cs typeface="Arial"/>
              </a:rPr>
              <a:t>(ناتالي)</a:t>
            </a:r>
          </a:p>
        </p:txBody>
      </p:sp>
      <p:sp>
        <p:nvSpPr>
          <p:cNvPr id="19" name="object 12"/>
          <p:cNvSpPr txBox="1"/>
          <p:nvPr/>
        </p:nvSpPr>
        <p:spPr>
          <a:xfrm>
            <a:off x="607397" y="3781425"/>
            <a:ext cx="4549140" cy="2055627"/>
          </a:xfrm>
          <a:prstGeom prst="rect">
            <a:avLst/>
          </a:prstGeom>
        </p:spPr>
        <p:txBody>
          <a:bodyPr vert="horz" wrap="square" lIns="0" tIns="0" rIns="0" bIns="0" rtlCol="0" anchor="t">
            <a:spAutoFit/>
          </a:bodyPr>
          <a:lstStyle/>
          <a:p>
            <a:pPr marL="12700" marR="5080" algn="just">
              <a:lnSpc>
                <a:spcPct val="101699"/>
              </a:lnSpc>
            </a:pPr>
            <a:r>
              <a:rPr lang="ar-SA" sz="1200" dirty="0">
                <a:latin typeface="Arial Unicode MS"/>
                <a:cs typeface="Arial"/>
              </a:rPr>
              <a:t>على الرغم من أن الطلاب كانوا يتحدثون بعضهم إلى بعض، إلا أنهم لم يشاركوا في الحوار لأنهم لم يتفاعلوا بعضهم مع بعض، أو لم يكونوا يُصغون بعضهم إلى بعض، ولم يكن حديثهم جزءًا من تعلّمهم.</a:t>
            </a:r>
            <a:endParaRPr lang="en-US" sz="1200" dirty="0">
              <a:latin typeface="Arial Unicode MS"/>
              <a:cs typeface="Arial"/>
            </a:endParaRPr>
          </a:p>
          <a:p>
            <a:pPr marL="12700" marR="5080" algn="just">
              <a:lnSpc>
                <a:spcPct val="101699"/>
              </a:lnSpc>
            </a:pPr>
            <a:endParaRPr lang="en-US" sz="1200" dirty="0">
              <a:latin typeface="Arial Unicode MS"/>
              <a:cs typeface="Arial"/>
            </a:endParaRPr>
          </a:p>
          <a:p>
            <a:pPr marL="12700" marR="5080" algn="just">
              <a:lnSpc>
                <a:spcPct val="101699"/>
              </a:lnSpc>
            </a:pPr>
            <a:r>
              <a:rPr lang="ar-SA" sz="1200" dirty="0">
                <a:latin typeface="Arial Unicode MS"/>
                <a:cs typeface="Arial"/>
              </a:rPr>
              <a:t>مقاطع الفيديو: مقاطع </a:t>
            </a:r>
            <a:r>
              <a:rPr lang="ar-AE" sz="1200" dirty="0">
                <a:latin typeface="Arial Unicode MS"/>
                <a:cs typeface="Arial"/>
              </a:rPr>
              <a:t>ال</a:t>
            </a:r>
            <a:r>
              <a:rPr lang="ar-SA" sz="1200" dirty="0">
                <a:latin typeface="Arial Unicode MS"/>
                <a:cs typeface="Arial"/>
              </a:rPr>
              <a:t>فيديو قابلة للتنزيل حول التدريس الحواري في الفصول الدراسية (الابتدائية والمتوسطة والثانوية) في المملكة المتحدة والتي تم تصويرها خلال العديد من المشاريع البحثية متاحة على:</a:t>
            </a:r>
            <a:endParaRPr lang="en-US" sz="1200" dirty="0">
              <a:latin typeface="Arial Unicode MS"/>
              <a:cs typeface="Arial"/>
            </a:endParaRPr>
          </a:p>
          <a:p>
            <a:pPr marL="12700" marR="5080" algn="just">
              <a:lnSpc>
                <a:spcPct val="101699"/>
              </a:lnSpc>
            </a:pPr>
            <a:endParaRPr lang="ar-SA" sz="1200" dirty="0">
              <a:latin typeface="Arial Unicode MS"/>
              <a:ea typeface="Arial Unicode MS"/>
              <a:cs typeface="Arial"/>
            </a:endParaRPr>
          </a:p>
          <a:p>
            <a:pPr marL="12700" marR="5080" algn="just">
              <a:lnSpc>
                <a:spcPct val="101699"/>
              </a:lnSpc>
            </a:pPr>
            <a:r>
              <a:rPr lang="en-AE" sz="1400" u="sng" dirty="0">
                <a:solidFill>
                  <a:srgbClr val="800080"/>
                </a:solidFill>
                <a:effectLst/>
                <a:latin typeface="Times New Roman" panose="02020603050405020304" pitchFamily="18" charset="0"/>
                <a:ea typeface="Times New Roman" panose="02020603050405020304" pitchFamily="18" charset="0"/>
                <a:hlinkClick r:id="rId5"/>
              </a:rPr>
              <a:t>https://vimeopro.com/camtree/cedir/</a:t>
            </a:r>
            <a:endParaRPr lang="en-AE" sz="1400" u="sng" dirty="0">
              <a:solidFill>
                <a:srgbClr val="800080"/>
              </a:solidFill>
              <a:effectLst/>
              <a:latin typeface="Times New Roman" panose="02020603050405020304" pitchFamily="18" charset="0"/>
              <a:ea typeface="Times New Roman" panose="02020603050405020304" pitchFamily="18" charset="0"/>
            </a:endParaRPr>
          </a:p>
          <a:p>
            <a:pPr marL="12700" marR="5080" algn="just">
              <a:lnSpc>
                <a:spcPct val="101699"/>
              </a:lnSpc>
            </a:pPr>
            <a:r>
              <a:rPr lang="en-AE" u="sng" dirty="0">
                <a:solidFill>
                  <a:srgbClr val="800080"/>
                </a:solidFill>
                <a:latin typeface="Times New Roman" panose="02020603050405020304" pitchFamily="18" charset="0"/>
                <a:cs typeface="Arial"/>
              </a:rPr>
              <a:t>)</a:t>
            </a:r>
            <a:r>
              <a:rPr lang="ar-SA" sz="1200" dirty="0">
                <a:latin typeface="Arial Unicode MS"/>
                <a:cs typeface="Arial"/>
              </a:rPr>
              <a:t>يتم تضمين المطالبات للمناقشة.)</a:t>
            </a:r>
            <a:endParaRPr lang="ar-SA" sz="1200" dirty="0">
              <a:latin typeface="Arial Unicode MS"/>
              <a:ea typeface="Arial Unicode MS"/>
              <a:cs typeface="Arial"/>
            </a:endParaRPr>
          </a:p>
        </p:txBody>
      </p:sp>
      <p:sp>
        <p:nvSpPr>
          <p:cNvPr id="20" name="object 13"/>
          <p:cNvSpPr txBox="1"/>
          <p:nvPr/>
        </p:nvSpPr>
        <p:spPr>
          <a:xfrm>
            <a:off x="607397" y="5955648"/>
            <a:ext cx="4391660" cy="645177"/>
          </a:xfrm>
          <a:prstGeom prst="rect">
            <a:avLst/>
          </a:prstGeom>
        </p:spPr>
        <p:txBody>
          <a:bodyPr vert="horz" wrap="square" lIns="0" tIns="0" rIns="0" bIns="0" rtlCol="0">
            <a:spAutoFit/>
          </a:bodyPr>
          <a:lstStyle/>
          <a:p>
            <a:pPr marL="12700" marR="5080">
              <a:lnSpc>
                <a:spcPct val="102499"/>
              </a:lnSpc>
            </a:pPr>
            <a:r>
              <a:rPr lang="ar-SA" sz="1400" b="1" dirty="0">
                <a:latin typeface="Arial"/>
                <a:cs typeface="Arial"/>
              </a:rPr>
              <a:t>يشير الجدول الموجود على ظهر الصفحة إلى نوع الحديث الذي قد تسمعه عندما يشارك الطلاب في حوار تعليمي.</a:t>
            </a:r>
          </a:p>
        </p:txBody>
      </p:sp>
      <p:sp>
        <p:nvSpPr>
          <p:cNvPr id="7" name="object 6">
            <a:extLst>
              <a:ext uri="{FF2B5EF4-FFF2-40B4-BE49-F238E27FC236}">
                <a16:creationId xmlns:a16="http://schemas.microsoft.com/office/drawing/2014/main" id="{2C5D7860-E030-F780-C553-98B63CEA2038}"/>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12</a:t>
            </a:fld>
            <a:endParaRPr sz="1000" dirty="0">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822700" y="581025"/>
            <a:ext cx="3276600"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مخطط ترميز حوار </a:t>
            </a:r>
            <a:r>
              <a:rPr lang="en-US" sz="1600" b="1" dirty="0">
                <a:latin typeface="Arial"/>
                <a:cs typeface="Arial"/>
              </a:rPr>
              <a:t>T-SEDA</a:t>
            </a:r>
          </a:p>
        </p:txBody>
      </p:sp>
      <p:pic>
        <p:nvPicPr>
          <p:cNvPr id="5" name="Picture 4" descr="H:\Work\TT\Work\Vocalegal\2022\05\JOB-5532.01\03Target\Images\2022-05-17 03_50_54-TeacherSEDA_pack_V7c_EditableTemplates_31May2019.docx - Word.png"/>
          <p:cNvPicPr/>
          <p:nvPr/>
        </p:nvPicPr>
        <p:blipFill>
          <a:blip r:embed="rId2">
            <a:extLst>
              <a:ext uri="{28A0092B-C50C-407E-A947-70E740481C1C}">
                <a14:useLocalDpi xmlns:a14="http://schemas.microsoft.com/office/drawing/2010/main" val="0"/>
              </a:ext>
            </a:extLst>
          </a:blip>
          <a:srcRect/>
          <a:stretch>
            <a:fillRect/>
          </a:stretch>
        </p:blipFill>
        <p:spPr bwMode="auto">
          <a:xfrm>
            <a:off x="622300" y="1129665"/>
            <a:ext cx="9525000" cy="6004560"/>
          </a:xfrm>
          <a:prstGeom prst="rect">
            <a:avLst/>
          </a:prstGeom>
          <a:noFill/>
          <a:ln>
            <a:noFill/>
          </a:ln>
        </p:spPr>
      </p:pic>
      <p:sp>
        <p:nvSpPr>
          <p:cNvPr id="2" name="TextBox 1">
            <a:extLst>
              <a:ext uri="{FF2B5EF4-FFF2-40B4-BE49-F238E27FC236}">
                <a16:creationId xmlns:a16="http://schemas.microsoft.com/office/drawing/2014/main" id="{0D322F11-C2DB-1F91-3F84-22D3F4570AF7}"/>
              </a:ext>
            </a:extLst>
          </p:cNvPr>
          <p:cNvSpPr txBox="1"/>
          <p:nvPr/>
        </p:nvSpPr>
        <p:spPr>
          <a:xfrm>
            <a:off x="9918700" y="3171825"/>
            <a:ext cx="152400" cy="369332"/>
          </a:xfrm>
          <a:prstGeom prst="rect">
            <a:avLst/>
          </a:prstGeom>
          <a:solidFill>
            <a:srgbClr val="F2DBDB"/>
          </a:solidFill>
        </p:spPr>
        <p:txBody>
          <a:bodyPr wrap="square" rtlCol="0">
            <a:spAutoFit/>
          </a:bodyPr>
          <a:lstStyle/>
          <a:p>
            <a:endParaRPr lang="en-AE" dirty="0"/>
          </a:p>
        </p:txBody>
      </p:sp>
      <p:sp>
        <p:nvSpPr>
          <p:cNvPr id="6" name="object 6">
            <a:extLst>
              <a:ext uri="{FF2B5EF4-FFF2-40B4-BE49-F238E27FC236}">
                <a16:creationId xmlns:a16="http://schemas.microsoft.com/office/drawing/2014/main" id="{1BFF09F6-E8A8-5291-0300-15DBD7DCD32F}"/>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13</a:t>
            </a:fld>
            <a:endParaRPr sz="1000" dirty="0">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575300" y="1190625"/>
            <a:ext cx="4826000" cy="592201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3" name="object 3"/>
          <p:cNvSpPr txBox="1"/>
          <p:nvPr/>
        </p:nvSpPr>
        <p:spPr>
          <a:xfrm>
            <a:off x="5659888" y="1363921"/>
            <a:ext cx="4634230" cy="3520644"/>
          </a:xfrm>
          <a:prstGeom prst="rect">
            <a:avLst/>
          </a:prstGeom>
        </p:spPr>
        <p:txBody>
          <a:bodyPr vert="horz" wrap="square" lIns="0" tIns="0" rIns="0" bIns="0" rtlCol="0">
            <a:spAutoFit/>
          </a:bodyPr>
          <a:lstStyle/>
          <a:p>
            <a:pPr marL="12700" marR="6350" algn="just">
              <a:lnSpc>
                <a:spcPct val="150000"/>
              </a:lnSpc>
            </a:pPr>
            <a:r>
              <a:rPr lang="ar-SA" sz="1200" dirty="0">
                <a:latin typeface="Arial Unicode MS"/>
                <a:cs typeface="Arial"/>
              </a:rPr>
              <a:t>قد يستغرق تشجيع طلاب فصل دراسي على المشاركة في حوار تعليمي مثمر وقتًا،</a:t>
            </a:r>
            <a:r>
              <a:rPr lang="en-US" sz="1200" dirty="0">
                <a:latin typeface="Arial Unicode MS"/>
                <a:cs typeface="Arial"/>
              </a:rPr>
              <a:t> </a:t>
            </a:r>
            <a:r>
              <a:rPr lang="ar-SA" sz="1200" dirty="0">
                <a:latin typeface="Arial Unicode MS"/>
                <a:cs typeface="Arial"/>
              </a:rPr>
              <a:t>لأنهم قد لا يكونون معتادين على مشاركة أفكارهم علنًا أو عدم اتفاق الطلاب الآخرين مع آرائهم.</a:t>
            </a:r>
          </a:p>
          <a:p>
            <a:pPr marL="12700" marR="5715" algn="just">
              <a:lnSpc>
                <a:spcPct val="150000"/>
              </a:lnSpc>
              <a:spcBef>
                <a:spcPts val="610"/>
              </a:spcBef>
            </a:pPr>
            <a:r>
              <a:rPr lang="ar-SA" sz="1200" dirty="0">
                <a:latin typeface="Arial Unicode MS"/>
                <a:cs typeface="Arial"/>
              </a:rPr>
              <a:t>في معظم البيئات، سيحرص بعض الطلاب بشدة على مشاركة أفكارهم، في حين أن البعض الآخر لن يرغب في التحدث على الإطلاق.</a:t>
            </a:r>
            <a:r>
              <a:rPr lang="en-US" sz="1200" dirty="0">
                <a:latin typeface="Arial Unicode MS"/>
                <a:cs typeface="Arial"/>
              </a:rPr>
              <a:t> </a:t>
            </a:r>
            <a:r>
              <a:rPr lang="ar-SA" sz="1200" dirty="0">
                <a:latin typeface="Arial Unicode MS"/>
                <a:cs typeface="Arial"/>
              </a:rPr>
              <a:t>قد يفضل بعض الطلاب التحدث أكثر من الكتابة، بينما يجد البعض الآخر صعوبة في شرح أفكارهم للآخرين.</a:t>
            </a:r>
          </a:p>
          <a:p>
            <a:pPr marL="12700" marR="5715" algn="just">
              <a:lnSpc>
                <a:spcPct val="150000"/>
              </a:lnSpc>
              <a:spcBef>
                <a:spcPts val="570"/>
              </a:spcBef>
            </a:pPr>
            <a:r>
              <a:rPr lang="ar-SA" sz="1200" dirty="0">
                <a:latin typeface="Arial Unicode MS"/>
                <a:cs typeface="Arial"/>
              </a:rPr>
              <a:t>تمثل القواعد الأساسية، أو قواعد الحديث، طريقة جيدة لتكوين ثقافة فصل دراسي يشعر جميع الطلاب فيه بالراحة لدى مشاركة الأفكار وتحديها.</a:t>
            </a:r>
          </a:p>
          <a:p>
            <a:pPr marL="12700" marR="5080" algn="just">
              <a:lnSpc>
                <a:spcPct val="150000"/>
              </a:lnSpc>
              <a:spcBef>
                <a:spcPts val="585"/>
              </a:spcBef>
            </a:pPr>
            <a:r>
              <a:rPr lang="ar-SA" sz="1200" dirty="0">
                <a:latin typeface="Arial Unicode MS"/>
                <a:cs typeface="Arial"/>
              </a:rPr>
              <a:t>تتيح هذه القواعد لجميع الطلاب معرفة ما هو متوقع منهم ومن الآخرين أثناء المناقشات.</a:t>
            </a:r>
            <a:r>
              <a:rPr lang="en-US" sz="1200" dirty="0">
                <a:latin typeface="Arial Unicode MS"/>
                <a:cs typeface="Arial"/>
              </a:rPr>
              <a:t> </a:t>
            </a:r>
            <a:r>
              <a:rPr lang="ar-SA" sz="1200" dirty="0">
                <a:latin typeface="Arial Unicode MS"/>
                <a:cs typeface="Arial"/>
              </a:rPr>
              <a:t>يجب وضع هذه القواعد والاتفاق عليها مع الطلاب؛ على سبيل المثال، يمكنك أن تطلب من الطلاب مشاركة أفكارهم حول ماهية </a:t>
            </a:r>
            <a:r>
              <a:rPr lang="ar-AE" sz="1200" dirty="0">
                <a:latin typeface="Arial Unicode MS"/>
                <a:cs typeface="Arial"/>
              </a:rPr>
              <a:t>ال</a:t>
            </a:r>
            <a:r>
              <a:rPr lang="ar-SA" sz="1200" dirty="0">
                <a:latin typeface="Arial Unicode MS"/>
                <a:cs typeface="Arial"/>
              </a:rPr>
              <a:t>قواعد ال</a:t>
            </a:r>
            <a:r>
              <a:rPr lang="ar-AE" sz="1200" dirty="0">
                <a:latin typeface="Arial Unicode MS"/>
                <a:cs typeface="Arial"/>
              </a:rPr>
              <a:t>أساسية</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بعد ذلك، من المهم تذكير الطلاب بها، على سبيل المثال، بتكرارها في بداية الدروس وتشجيعهم على التأمل فيها والالتزام بها بمرور الوقت.</a:t>
            </a:r>
            <a:r>
              <a:rPr lang="en-US" sz="1200" dirty="0">
                <a:latin typeface="Arial Unicode MS"/>
                <a:cs typeface="Arial"/>
              </a:rPr>
              <a:t> </a:t>
            </a:r>
            <a:r>
              <a:rPr lang="ar-SA" sz="1200" dirty="0">
                <a:latin typeface="Arial Unicode MS"/>
                <a:cs typeface="Arial"/>
              </a:rPr>
              <a:t>(راجع المقياس </a:t>
            </a:r>
            <a:r>
              <a:rPr lang="en-US" sz="1200" dirty="0">
                <a:latin typeface="Arial Unicode MS"/>
                <a:cs typeface="Arial"/>
              </a:rPr>
              <a:t>2F</a:t>
            </a:r>
            <a:r>
              <a:rPr lang="ar-SA" sz="1200" dirty="0">
                <a:latin typeface="Arial Unicode MS"/>
                <a:cs typeface="Arial"/>
              </a:rPr>
              <a:t> لتقييم مستويات مشاركة الطلاب وقياس مُدخلاتهم في وضع قواعد </a:t>
            </a:r>
            <a:r>
              <a:rPr lang="ar-AE" sz="1200" dirty="0">
                <a:latin typeface="Arial Unicode MS"/>
                <a:cs typeface="Arial"/>
              </a:rPr>
              <a:t>أساسية</a:t>
            </a:r>
            <a:r>
              <a:rPr lang="ar-SA" sz="1200" dirty="0">
                <a:latin typeface="Arial Unicode MS"/>
                <a:cs typeface="Arial"/>
              </a:rPr>
              <a:t>).</a:t>
            </a:r>
          </a:p>
        </p:txBody>
      </p:sp>
      <p:sp>
        <p:nvSpPr>
          <p:cNvPr id="4" name="object 4"/>
          <p:cNvSpPr txBox="1"/>
          <p:nvPr/>
        </p:nvSpPr>
        <p:spPr>
          <a:xfrm>
            <a:off x="1993900" y="687712"/>
            <a:ext cx="6477000"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نشر ثقافة إيجابية للحوار التربوي في الفصل الدراسي</a:t>
            </a:r>
          </a:p>
        </p:txBody>
      </p:sp>
      <p:sp>
        <p:nvSpPr>
          <p:cNvPr id="6" name="object 6"/>
          <p:cNvSpPr/>
          <p:nvPr/>
        </p:nvSpPr>
        <p:spPr>
          <a:xfrm flipH="1">
            <a:off x="9860285" y="5229225"/>
            <a:ext cx="439415" cy="439416"/>
          </a:xfrm>
          <a:prstGeom prst="rect">
            <a:avLst/>
          </a:prstGeom>
          <a:blipFill>
            <a:blip r:embed="rId2" cstate="print"/>
            <a:stretch>
              <a:fillRect/>
            </a:stretch>
          </a:blipFill>
        </p:spPr>
        <p:txBody>
          <a:bodyPr wrap="square" lIns="0" tIns="0" rIns="0" bIns="0" rtlCol="0"/>
          <a:lstStyle/>
          <a:p>
            <a:endParaRPr/>
          </a:p>
        </p:txBody>
      </p:sp>
      <p:sp>
        <p:nvSpPr>
          <p:cNvPr id="8" name="object 8"/>
          <p:cNvSpPr txBox="1"/>
          <p:nvPr/>
        </p:nvSpPr>
        <p:spPr>
          <a:xfrm>
            <a:off x="5575300" y="5229225"/>
            <a:ext cx="4701540" cy="2123658"/>
          </a:xfrm>
          <a:prstGeom prst="rect">
            <a:avLst/>
          </a:prstGeom>
        </p:spPr>
        <p:txBody>
          <a:bodyPr vert="horz" wrap="square" lIns="0" tIns="0" rIns="0" bIns="0" rtlCol="0">
            <a:spAutoFit/>
          </a:bodyPr>
          <a:lstStyle/>
          <a:p>
            <a:pPr marL="469900" marR="135255" algn="just">
              <a:lnSpc>
                <a:spcPct val="150000"/>
              </a:lnSpc>
            </a:pPr>
            <a:r>
              <a:rPr lang="ar-SA" sz="1200" dirty="0">
                <a:latin typeface="Arial Unicode MS"/>
              </a:rPr>
              <a:t>يمكن أن يوفر لك </a:t>
            </a:r>
            <a:r>
              <a:rPr lang="ar-SA" sz="1200" b="1" u="sng" dirty="0">
                <a:solidFill>
                  <a:srgbClr val="0000FF"/>
                </a:solidFill>
                <a:latin typeface="Arial"/>
                <a:cs typeface="Arial"/>
                <a:hlinkClick r:id="rId3"/>
              </a:rPr>
              <a:t>مقطع الفيديو 3:</a:t>
            </a:r>
            <a:r>
              <a:rPr lang="en-US" sz="1200" b="1" u="sng" dirty="0">
                <a:solidFill>
                  <a:srgbClr val="0000FF"/>
                </a:solidFill>
                <a:latin typeface="Arial"/>
                <a:cs typeface="Arial"/>
                <a:hlinkClick r:id="rId3"/>
              </a:rPr>
              <a:t> </a:t>
            </a:r>
            <a:r>
              <a:rPr lang="ar-SA" sz="1200" b="1" u="sng" dirty="0">
                <a:solidFill>
                  <a:srgbClr val="0000FF"/>
                </a:solidFill>
                <a:latin typeface="Arial"/>
                <a:cs typeface="Arial"/>
                <a:hlinkClick r:id="rId3"/>
              </a:rPr>
              <a:t>نصائح عملية: القواعد الأساسية</a:t>
            </a:r>
            <a:r>
              <a:rPr lang="en-US" sz="1200" dirty="0"/>
              <a:t> </a:t>
            </a:r>
            <a:r>
              <a:rPr lang="ar-SA" sz="1200" dirty="0">
                <a:latin typeface="Arial Unicode MS"/>
                <a:cs typeface="Arial"/>
              </a:rPr>
              <a:t>مزيدًا من المعلومات حول كيفية إعدادها في فصلك الدراسي</a:t>
            </a:r>
          </a:p>
          <a:p>
            <a:pPr marL="12700" marR="209550">
              <a:lnSpc>
                <a:spcPct val="150000"/>
              </a:lnSpc>
              <a:spcBef>
                <a:spcPts val="585"/>
              </a:spcBef>
            </a:pPr>
            <a:r>
              <a:rPr lang="ar-SA" sz="1200" dirty="0">
                <a:latin typeface="Arial Unicode MS"/>
                <a:cs typeface="Arial"/>
              </a:rPr>
              <a:t>كما يمكنك العثور على مجموعة من قواعد </a:t>
            </a:r>
            <a:r>
              <a:rPr lang="ar-AE" sz="1200" dirty="0">
                <a:latin typeface="Arial Unicode MS"/>
                <a:cs typeface="Arial"/>
              </a:rPr>
              <a:t>أساسية</a:t>
            </a:r>
            <a:r>
              <a:rPr lang="ar-SA" sz="1200" dirty="0">
                <a:latin typeface="Arial Unicode MS"/>
                <a:cs typeface="Arial"/>
              </a:rPr>
              <a:t> لإعداد الحوار هنا.</a:t>
            </a:r>
            <a:r>
              <a:rPr lang="en-US" sz="1200" dirty="0">
                <a:latin typeface="Arial Unicode MS"/>
                <a:cs typeface="Arial"/>
              </a:rPr>
              <a:t> </a:t>
            </a:r>
            <a:r>
              <a:rPr lang="ar-SA" sz="1200" dirty="0">
                <a:latin typeface="Arial Unicode MS"/>
                <a:cs typeface="Arial"/>
              </a:rPr>
              <a:t>سيساعدك الموقع الإلكتروني التالي أيضًا على التفكير في الحوار ضمن بيئتك. ابحث عن الصفحات ذات الصلة بك:</a:t>
            </a:r>
          </a:p>
          <a:p>
            <a:pPr marL="12700" algn="ctr">
              <a:lnSpc>
                <a:spcPct val="150000"/>
              </a:lnSpc>
              <a:spcBef>
                <a:spcPts val="905"/>
              </a:spcBef>
            </a:pPr>
            <a:r>
              <a:rPr lang="en-US" sz="1200" u="sng" dirty="0">
                <a:solidFill>
                  <a:srgbClr val="0000FF"/>
                </a:solidFill>
                <a:latin typeface="Arial Unicode MS"/>
                <a:cs typeface="Arial"/>
                <a:hlinkClick r:id="rId4"/>
              </a:rPr>
              <a:t>https://thinkingtogether.educ.cam.ac.uk/resources/</a:t>
            </a:r>
            <a:endParaRPr lang="en-US" sz="1200" u="sng" dirty="0">
              <a:solidFill>
                <a:srgbClr val="0000FF"/>
              </a:solidFill>
              <a:latin typeface="Arial Unicode MS"/>
              <a:cs typeface="Arial"/>
            </a:endParaRPr>
          </a:p>
          <a:p>
            <a:pPr marR="5080" algn="r">
              <a:lnSpc>
                <a:spcPct val="100000"/>
              </a:lnSpc>
              <a:spcBef>
                <a:spcPts val="855"/>
              </a:spcBef>
            </a:pPr>
            <a:endParaRPr lang="ar-SA" sz="1000" dirty="0">
              <a:latin typeface="Arial"/>
              <a:cs typeface="Arial"/>
            </a:endParaRPr>
          </a:p>
        </p:txBody>
      </p:sp>
      <p:sp>
        <p:nvSpPr>
          <p:cNvPr id="10" name="object 7"/>
          <p:cNvSpPr/>
          <p:nvPr/>
        </p:nvSpPr>
        <p:spPr>
          <a:xfrm>
            <a:off x="698500" y="4774510"/>
            <a:ext cx="1633852" cy="1299515"/>
          </a:xfrm>
          <a:prstGeom prst="rect">
            <a:avLst/>
          </a:prstGeom>
          <a:blipFill>
            <a:blip r:embed="rId5" cstate="print"/>
            <a:stretch>
              <a:fillRect/>
            </a:stretch>
          </a:blipFill>
        </p:spPr>
        <p:txBody>
          <a:bodyPr wrap="square" lIns="0" tIns="0" rIns="0" bIns="0" rtlCol="0"/>
          <a:lstStyle/>
          <a:p>
            <a:endParaRPr/>
          </a:p>
        </p:txBody>
      </p:sp>
      <p:sp>
        <p:nvSpPr>
          <p:cNvPr id="12" name="object 2">
            <a:extLst>
              <a:ext uri="{FF2B5EF4-FFF2-40B4-BE49-F238E27FC236}">
                <a16:creationId xmlns:a16="http://schemas.microsoft.com/office/drawing/2014/main" id="{B4EF5FFF-D4B3-3E47-89E7-3594629FA341}"/>
              </a:ext>
            </a:extLst>
          </p:cNvPr>
          <p:cNvSpPr/>
          <p:nvPr/>
        </p:nvSpPr>
        <p:spPr>
          <a:xfrm>
            <a:off x="469900" y="1190625"/>
            <a:ext cx="4826000" cy="495300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14" name="TextBox 13">
            <a:extLst>
              <a:ext uri="{FF2B5EF4-FFF2-40B4-BE49-F238E27FC236}">
                <a16:creationId xmlns:a16="http://schemas.microsoft.com/office/drawing/2014/main" id="{7B13ECC7-52B8-DF45-A119-7C5A6866BC9A}"/>
              </a:ext>
            </a:extLst>
          </p:cNvPr>
          <p:cNvSpPr txBox="1"/>
          <p:nvPr/>
        </p:nvSpPr>
        <p:spPr>
          <a:xfrm>
            <a:off x="-139700" y="1419225"/>
            <a:ext cx="5435600" cy="4915705"/>
          </a:xfrm>
          <a:prstGeom prst="rect">
            <a:avLst/>
          </a:prstGeom>
          <a:noFill/>
        </p:spPr>
        <p:txBody>
          <a:bodyPr wrap="square" rtlCol="0">
            <a:spAutoFit/>
          </a:bodyPr>
          <a:lstStyle/>
          <a:p>
            <a:pPr marL="47625" algn="ctr">
              <a:spcBef>
                <a:spcPts val="595"/>
              </a:spcBef>
            </a:pPr>
            <a:r>
              <a:rPr lang="ar-SA" b="1" dirty="0">
                <a:latin typeface="Arial"/>
                <a:cs typeface="Arial"/>
              </a:rPr>
              <a:t>أمثلة على </a:t>
            </a:r>
            <a:r>
              <a:rPr lang="ar-AE" b="1" dirty="0">
                <a:latin typeface="Arial"/>
                <a:cs typeface="Arial"/>
              </a:rPr>
              <a:t>ال</a:t>
            </a:r>
            <a:r>
              <a:rPr lang="ar-SA" b="1" dirty="0">
                <a:latin typeface="Arial"/>
                <a:cs typeface="Arial"/>
              </a:rPr>
              <a:t>قواعد ال</a:t>
            </a:r>
            <a:r>
              <a:rPr lang="ar-AE" b="1" dirty="0">
                <a:latin typeface="Arial"/>
                <a:cs typeface="Arial"/>
              </a:rPr>
              <a:t>أساسية</a:t>
            </a:r>
            <a:endParaRPr lang="ar-SA" b="1" dirty="0">
              <a:latin typeface="Arial"/>
              <a:cs typeface="Arial"/>
            </a:endParaRPr>
          </a:p>
          <a:p>
            <a:pPr marL="47625" algn="ctr">
              <a:spcBef>
                <a:spcPts val="595"/>
              </a:spcBef>
            </a:pPr>
            <a:endParaRPr lang="en-GB" sz="900" b="1" dirty="0">
              <a:latin typeface="Arial"/>
              <a:cs typeface="Arial"/>
            </a:endParaRPr>
          </a:p>
          <a:p>
            <a:pPr marL="47625">
              <a:lnSpc>
                <a:spcPct val="100000"/>
              </a:lnSpc>
              <a:spcBef>
                <a:spcPts val="595"/>
              </a:spcBef>
            </a:pPr>
            <a:r>
              <a:rPr lang="ar-AE" b="1" dirty="0">
                <a:solidFill>
                  <a:srgbClr val="2E6A7B"/>
                </a:solidFill>
                <a:latin typeface="Arial"/>
                <a:cs typeface="Arial"/>
              </a:rPr>
              <a:t>نستمع بدون مقاطعة </a:t>
            </a:r>
            <a:r>
              <a:rPr lang="ar-SA" b="1" dirty="0">
                <a:solidFill>
                  <a:srgbClr val="2E6A7B"/>
                </a:solidFill>
                <a:latin typeface="Arial"/>
                <a:cs typeface="Arial"/>
              </a:rPr>
              <a:t>الآخرين أثناء حديثهم</a:t>
            </a:r>
            <a:endParaRPr lang="ar-AE" b="1" dirty="0">
              <a:solidFill>
                <a:srgbClr val="2E6A7B"/>
              </a:solidFill>
              <a:latin typeface="Arial"/>
              <a:cs typeface="Arial"/>
            </a:endParaRPr>
          </a:p>
          <a:p>
            <a:pPr marL="47625">
              <a:lnSpc>
                <a:spcPct val="100000"/>
              </a:lnSpc>
              <a:spcBef>
                <a:spcPts val="595"/>
              </a:spcBef>
            </a:pPr>
            <a:r>
              <a:rPr lang="ar-AE" b="1" dirty="0">
                <a:solidFill>
                  <a:srgbClr val="2E6A7B"/>
                </a:solidFill>
                <a:latin typeface="Arial"/>
                <a:cs typeface="Arial"/>
              </a:rPr>
              <a:t>مشاركاتنا تكون مبنية على ما تم مناقشته قبلنا</a:t>
            </a:r>
            <a:endParaRPr lang="ar-SA" b="1" dirty="0">
              <a:solidFill>
                <a:srgbClr val="2E6A7B"/>
              </a:solidFill>
              <a:latin typeface="Arial"/>
              <a:cs typeface="Arial"/>
            </a:endParaRPr>
          </a:p>
          <a:p>
            <a:pPr marL="47625">
              <a:lnSpc>
                <a:spcPct val="100000"/>
              </a:lnSpc>
              <a:spcBef>
                <a:spcPts val="595"/>
              </a:spcBef>
            </a:pPr>
            <a:r>
              <a:rPr lang="ar-SA" b="1" dirty="0">
                <a:solidFill>
                  <a:srgbClr val="2E6A7B"/>
                </a:solidFill>
                <a:latin typeface="Arial"/>
                <a:cs typeface="Arial"/>
              </a:rPr>
              <a:t>لا بأس في الاختلاف مع شخص ما  </a:t>
            </a:r>
          </a:p>
          <a:p>
            <a:pPr marL="47625" marR="1026160">
              <a:lnSpc>
                <a:spcPct val="152500"/>
              </a:lnSpc>
            </a:pPr>
            <a:r>
              <a:rPr lang="ar-AE" b="1" dirty="0">
                <a:solidFill>
                  <a:srgbClr val="2E6A7B"/>
                </a:solidFill>
                <a:latin typeface="Arial"/>
                <a:cs typeface="Arial"/>
              </a:rPr>
              <a:t>مشاركتنا تحتوي على الأسباب التي نبني عليها أفكارنا</a:t>
            </a:r>
          </a:p>
          <a:p>
            <a:pPr marL="47625" marR="1026160">
              <a:lnSpc>
                <a:spcPct val="152500"/>
              </a:lnSpc>
            </a:pPr>
            <a:r>
              <a:rPr lang="ar-AE" b="1" dirty="0">
                <a:solidFill>
                  <a:srgbClr val="2E6A7B"/>
                </a:solidFill>
                <a:latin typeface="Arial"/>
                <a:cs typeface="Arial"/>
              </a:rPr>
              <a:t>نحترم جميع الآراء</a:t>
            </a:r>
            <a:endParaRPr lang="ar-SA" b="1" dirty="0">
              <a:solidFill>
                <a:srgbClr val="2E6A7B"/>
              </a:solidFill>
              <a:latin typeface="Arial"/>
              <a:cs typeface="Arial"/>
            </a:endParaRPr>
          </a:p>
          <a:p>
            <a:pPr marL="47625">
              <a:lnSpc>
                <a:spcPct val="100000"/>
              </a:lnSpc>
              <a:spcBef>
                <a:spcPts val="980"/>
              </a:spcBef>
            </a:pPr>
            <a:r>
              <a:rPr lang="ar-SA" b="1" dirty="0">
                <a:solidFill>
                  <a:srgbClr val="2E6A7B"/>
                </a:solidFill>
                <a:latin typeface="Arial"/>
                <a:cs typeface="Arial"/>
              </a:rPr>
              <a:t>نُصغي لما يقوله الزملاء الآخرون</a:t>
            </a:r>
          </a:p>
          <a:p>
            <a:pPr marL="47625" marR="367030">
              <a:lnSpc>
                <a:spcPct val="120000"/>
              </a:lnSpc>
              <a:spcBef>
                <a:spcPts val="620"/>
              </a:spcBef>
            </a:pPr>
            <a:r>
              <a:rPr lang="ar-SA" b="1" dirty="0">
                <a:solidFill>
                  <a:srgbClr val="2E6A7B"/>
                </a:solidFill>
                <a:latin typeface="Arial"/>
                <a:cs typeface="Arial"/>
              </a:rPr>
              <a:t>المشاركة تعني التفكير والإصغاء، وليس مجرد الكلام</a:t>
            </a:r>
            <a:r>
              <a:rPr lang="en-US" b="1" dirty="0">
                <a:solidFill>
                  <a:srgbClr val="2E6A7B"/>
                </a:solidFill>
                <a:latin typeface="Arial"/>
                <a:cs typeface="Arial"/>
              </a:rPr>
              <a:t> </a:t>
            </a:r>
          </a:p>
          <a:p>
            <a:pPr marL="47625" marR="367030">
              <a:lnSpc>
                <a:spcPct val="120000"/>
              </a:lnSpc>
              <a:spcBef>
                <a:spcPts val="620"/>
              </a:spcBef>
            </a:pPr>
            <a:r>
              <a:rPr lang="ar-SA" b="1" dirty="0">
                <a:solidFill>
                  <a:srgbClr val="2E6A7B"/>
                </a:solidFill>
                <a:latin typeface="Arial"/>
                <a:cs typeface="Arial"/>
              </a:rPr>
              <a:t>نطرح أسئلة على الآخرين</a:t>
            </a:r>
            <a:endParaRPr lang="ar-AE" b="1" dirty="0">
              <a:solidFill>
                <a:srgbClr val="2E6A7B"/>
              </a:solidFill>
              <a:latin typeface="Arial"/>
              <a:cs typeface="Arial"/>
            </a:endParaRPr>
          </a:p>
          <a:p>
            <a:pPr marL="47625" marR="367030">
              <a:lnSpc>
                <a:spcPct val="120000"/>
              </a:lnSpc>
              <a:spcBef>
                <a:spcPts val="620"/>
              </a:spcBef>
            </a:pPr>
            <a:r>
              <a:rPr lang="ar-AE" b="1" dirty="0">
                <a:solidFill>
                  <a:srgbClr val="2E6A7B"/>
                </a:solidFill>
                <a:latin typeface="Arial"/>
                <a:cs typeface="Arial"/>
              </a:rPr>
              <a:t>نشعر بالثقة مع الآخرين</a:t>
            </a:r>
          </a:p>
          <a:p>
            <a:pPr marL="47625" marR="367030">
              <a:lnSpc>
                <a:spcPct val="120000"/>
              </a:lnSpc>
              <a:spcBef>
                <a:spcPts val="620"/>
              </a:spcBef>
            </a:pPr>
            <a:r>
              <a:rPr lang="ar-AE" b="1" dirty="0">
                <a:solidFill>
                  <a:srgbClr val="2E6A7B"/>
                </a:solidFill>
                <a:latin typeface="Arial"/>
                <a:cs typeface="Arial"/>
              </a:rPr>
              <a:t>نعي بأن الهدف مشترك</a:t>
            </a:r>
          </a:p>
          <a:p>
            <a:pPr marL="47625" marR="367030">
              <a:lnSpc>
                <a:spcPct val="120000"/>
              </a:lnSpc>
              <a:spcBef>
                <a:spcPts val="620"/>
              </a:spcBef>
            </a:pPr>
            <a:endParaRPr lang="ar-SA" b="1" dirty="0">
              <a:solidFill>
                <a:srgbClr val="2E6A7B"/>
              </a:solidFill>
              <a:latin typeface="Arial"/>
              <a:cs typeface="Arial"/>
            </a:endParaRPr>
          </a:p>
        </p:txBody>
      </p:sp>
      <p:sp>
        <p:nvSpPr>
          <p:cNvPr id="11" name="object 6">
            <a:extLst>
              <a:ext uri="{FF2B5EF4-FFF2-40B4-BE49-F238E27FC236}">
                <a16:creationId xmlns:a16="http://schemas.microsoft.com/office/drawing/2014/main" id="{E92F72EC-AF7A-36BD-4C1A-BE8C21E86AF8}"/>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14</a:t>
            </a:fld>
            <a:endParaRPr sz="1000" dirty="0">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23100" y="440832"/>
            <a:ext cx="3044729" cy="57002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ar-SA" sz="1800" b="1" dirty="0">
                <a:solidFill>
                  <a:srgbClr val="1A616F"/>
                </a:solidFill>
                <a:latin typeface="Arial"/>
                <a:cs typeface="Arial"/>
              </a:rPr>
              <a:t>الجزء ج. الحوار التربوي وتعلّم الطلاب في سياقات متنوعة</a:t>
            </a:r>
          </a:p>
        </p:txBody>
      </p:sp>
      <p:sp>
        <p:nvSpPr>
          <p:cNvPr id="6" name="object 6"/>
          <p:cNvSpPr txBox="1"/>
          <p:nvPr/>
        </p:nvSpPr>
        <p:spPr>
          <a:xfrm>
            <a:off x="5584075" y="1733693"/>
            <a:ext cx="4645030" cy="3038332"/>
          </a:xfrm>
          <a:prstGeom prst="rect">
            <a:avLst/>
          </a:prstGeom>
          <a:ln w="31733">
            <a:solidFill>
              <a:srgbClr val="2791A6"/>
            </a:solidFill>
          </a:ln>
        </p:spPr>
        <p:txBody>
          <a:bodyPr vert="horz" wrap="square" lIns="0" tIns="43815" rIns="0" bIns="0" rtlCol="0">
            <a:spAutoFit/>
          </a:bodyPr>
          <a:lstStyle/>
          <a:p>
            <a:pPr marL="83185" marR="94615" algn="just">
              <a:lnSpc>
                <a:spcPct val="120600"/>
              </a:lnSpc>
              <a:spcBef>
                <a:spcPts val="345"/>
              </a:spcBef>
            </a:pPr>
            <a:r>
              <a:rPr lang="ar-SA" sz="1100" dirty="0">
                <a:latin typeface="Arial"/>
                <a:cs typeface="Arial"/>
              </a:rPr>
              <a:t>ثمّة قاعدة متنامية من الأبحاث الدولية التي تدعم فكرة أن التعليم بالحوار مفيد لتعلم الطلاب ونتائج التطور الشخصي الأخرى.</a:t>
            </a:r>
            <a:r>
              <a:rPr lang="en-US" sz="1100" dirty="0">
                <a:latin typeface="Arial"/>
                <a:cs typeface="Arial"/>
              </a:rPr>
              <a:t> </a:t>
            </a:r>
            <a:r>
              <a:rPr lang="ar-SA" sz="1100" dirty="0">
                <a:latin typeface="Arial"/>
                <a:cs typeface="Arial"/>
              </a:rPr>
              <a:t>تشمل نتائج تقييم برامج التطوير المهني ما يلي:</a:t>
            </a:r>
          </a:p>
          <a:p>
            <a:pPr>
              <a:lnSpc>
                <a:spcPct val="100000"/>
              </a:lnSpc>
              <a:spcBef>
                <a:spcPts val="30"/>
              </a:spcBef>
            </a:pPr>
            <a:endParaRPr sz="1000" kern="0" dirty="0">
              <a:latin typeface="Times New Roman"/>
              <a:cs typeface="Times New Roman"/>
            </a:endParaRPr>
          </a:p>
          <a:p>
            <a:pPr marL="83185">
              <a:lnSpc>
                <a:spcPct val="100000"/>
              </a:lnSpc>
              <a:buChar char="-"/>
              <a:tabLst>
                <a:tab pos="189865" algn="l"/>
              </a:tabLst>
            </a:pPr>
            <a:r>
              <a:rPr lang="en-US" sz="1100" dirty="0">
                <a:latin typeface="Arial"/>
                <a:cs typeface="Arial"/>
              </a:rPr>
              <a:t> </a:t>
            </a:r>
            <a:r>
              <a:rPr lang="ar-SA" sz="1100" dirty="0">
                <a:latin typeface="Arial"/>
                <a:cs typeface="Arial"/>
              </a:rPr>
              <a:t>تحسُّن التحصيل الدراسي لطلاب المرحلة الابتدائية في المملكة المتحدة (</a:t>
            </a:r>
            <a:r>
              <a:rPr lang="ar-SA" sz="1100" u="sng" dirty="0">
                <a:solidFill>
                  <a:srgbClr val="0000FF"/>
                </a:solidFill>
                <a:latin typeface="Arial"/>
                <a:cs typeface="Arial"/>
                <a:hlinkClick r:id="rId2"/>
              </a:rPr>
              <a:t>ألكساندر، 2018</a:t>
            </a:r>
            <a:r>
              <a:rPr lang="ar-SA" sz="1100" dirty="0">
                <a:latin typeface="Arial"/>
                <a:cs typeface="Arial"/>
              </a:rPr>
              <a:t>)</a:t>
            </a:r>
          </a:p>
          <a:p>
            <a:pPr>
              <a:lnSpc>
                <a:spcPct val="100000"/>
              </a:lnSpc>
              <a:spcBef>
                <a:spcPts val="35"/>
              </a:spcBef>
              <a:buFont typeface="Arial"/>
              <a:buChar char="-"/>
            </a:pPr>
            <a:endParaRPr sz="1000" kern="0" dirty="0">
              <a:latin typeface="Times New Roman"/>
              <a:cs typeface="Times New Roman"/>
            </a:endParaRPr>
          </a:p>
          <a:p>
            <a:pPr marL="83185" marR="346710">
              <a:lnSpc>
                <a:spcPct val="120900"/>
              </a:lnSpc>
              <a:spcBef>
                <a:spcPts val="5"/>
              </a:spcBef>
              <a:buChar char="-"/>
              <a:tabLst>
                <a:tab pos="158115" algn="l"/>
              </a:tabLst>
            </a:pPr>
            <a:r>
              <a:rPr lang="en-US" sz="1100" dirty="0">
                <a:latin typeface="Arial"/>
                <a:cs typeface="Arial"/>
              </a:rPr>
              <a:t> </a:t>
            </a:r>
            <a:r>
              <a:rPr lang="ar-SA" sz="1100" dirty="0">
                <a:latin typeface="Arial"/>
                <a:cs typeface="Arial"/>
              </a:rPr>
              <a:t>نمو الدافع للتعلّم والاستقلالية المُدركة والاهتمام بمواد العلوم والتكنولوجيا والهندسة والرياضيات (</a:t>
            </a:r>
            <a:r>
              <a:rPr lang="en-US" sz="1100" dirty="0">
                <a:latin typeface="Arial"/>
                <a:cs typeface="Arial"/>
              </a:rPr>
              <a:t>STEM</a:t>
            </a:r>
            <a:r>
              <a:rPr lang="ar-SA" sz="1100" dirty="0">
                <a:latin typeface="Arial"/>
                <a:cs typeface="Arial"/>
              </a:rPr>
              <a:t>) بين طلاب المرحلة الثانوية في ألمانيا، وارتباط هذا النمو بزيادة تعقيبات المعلمين البناءة (</a:t>
            </a:r>
            <a:r>
              <a:rPr lang="ar-SA" sz="1100" u="sng" dirty="0" err="1">
                <a:solidFill>
                  <a:srgbClr val="0000FF"/>
                </a:solidFill>
                <a:latin typeface="Arial"/>
                <a:cs typeface="Arial"/>
                <a:hlinkClick r:id="rId3"/>
              </a:rPr>
              <a:t>كيمر</a:t>
            </a:r>
            <a:r>
              <a:rPr lang="ar-SA" sz="1100" u="sng" dirty="0">
                <a:solidFill>
                  <a:srgbClr val="0000FF"/>
                </a:solidFill>
                <a:latin typeface="Arial"/>
                <a:cs typeface="Arial"/>
                <a:hlinkClick r:id="rId3"/>
              </a:rPr>
              <a:t> وآخرون، 2015</a:t>
            </a:r>
            <a:r>
              <a:rPr lang="ar-SA" sz="1100" dirty="0">
                <a:latin typeface="Arial"/>
                <a:cs typeface="Arial"/>
              </a:rPr>
              <a:t>).</a:t>
            </a:r>
          </a:p>
          <a:p>
            <a:pPr>
              <a:lnSpc>
                <a:spcPct val="100000"/>
              </a:lnSpc>
              <a:spcBef>
                <a:spcPts val="5"/>
              </a:spcBef>
              <a:buFont typeface="Arial"/>
              <a:buChar char="-"/>
            </a:pPr>
            <a:endParaRPr sz="1000" kern="0" dirty="0">
              <a:latin typeface="Times New Roman"/>
              <a:cs typeface="Times New Roman"/>
            </a:endParaRPr>
          </a:p>
          <a:p>
            <a:pPr marL="83185" marR="94615">
              <a:lnSpc>
                <a:spcPct val="121900"/>
              </a:lnSpc>
            </a:pPr>
            <a:r>
              <a:rPr lang="ar-SA" sz="1100" dirty="0">
                <a:latin typeface="Arial"/>
                <a:cs typeface="Arial"/>
              </a:rPr>
              <a:t>تركز دراسات أخرى على تأثير "الاختلافات الطبيعية" في حوار الفصل الدراسي. وتشمل النتائج:</a:t>
            </a:r>
          </a:p>
          <a:p>
            <a:pPr>
              <a:lnSpc>
                <a:spcPct val="100000"/>
              </a:lnSpc>
              <a:spcBef>
                <a:spcPts val="5"/>
              </a:spcBef>
            </a:pPr>
            <a:endParaRPr sz="1000" kern="0" dirty="0">
              <a:latin typeface="Times New Roman"/>
              <a:cs typeface="Times New Roman"/>
            </a:endParaRPr>
          </a:p>
          <a:p>
            <a:pPr marL="82550" marR="497205">
              <a:lnSpc>
                <a:spcPct val="101699"/>
              </a:lnSpc>
              <a:spcBef>
                <a:spcPts val="5"/>
              </a:spcBef>
              <a:buChar char="-"/>
              <a:tabLst>
                <a:tab pos="157163" algn="l"/>
                <a:tab pos="2930525" algn="l"/>
                <a:tab pos="4616450" algn="l"/>
              </a:tabLst>
            </a:pPr>
            <a:r>
              <a:rPr lang="en-US" sz="1100" dirty="0">
                <a:latin typeface="Arial"/>
                <a:cs typeface="Arial"/>
              </a:rPr>
              <a:t> </a:t>
            </a:r>
            <a:r>
              <a:rPr lang="ar-SA" sz="1100" dirty="0">
                <a:latin typeface="Arial"/>
                <a:cs typeface="Arial"/>
              </a:rPr>
              <a:t>الطلاب الذين يتحدثون أكثر باستخدام </a:t>
            </a:r>
            <a:r>
              <a:rPr lang="ar-EG" sz="1100" dirty="0">
                <a:latin typeface="Arial"/>
                <a:cs typeface="Arial"/>
              </a:rPr>
              <a:t>التعليل</a:t>
            </a:r>
            <a:r>
              <a:rPr lang="ar-SA" sz="1100" dirty="0">
                <a:latin typeface="Arial"/>
                <a:cs typeface="Arial"/>
              </a:rPr>
              <a:t> عالي الجودة في مادة فنون اللغة يحققون نتائج أفضل </a:t>
            </a:r>
            <a:r>
              <a:rPr lang="ar-SA" sz="1050" dirty="0">
                <a:latin typeface="Arial" panose="020B0604020202020204" pitchFamily="34" charset="0"/>
                <a:cs typeface="Arial" panose="020B0604020202020204" pitchFamily="34" charset="0"/>
              </a:rPr>
              <a:t>(</a:t>
            </a:r>
            <a:r>
              <a:rPr lang="ar-SA" sz="1050" u="sng" dirty="0">
                <a:latin typeface="Arial" panose="020B0604020202020204" pitchFamily="34" charset="0"/>
                <a:cs typeface="Arial" panose="020B0604020202020204" pitchFamily="34" charset="0"/>
                <a:hlinkClick r:id="rId4"/>
              </a:rPr>
              <a:t>شيدوفا وآخرون، 2019</a:t>
            </a:r>
            <a:r>
              <a:rPr lang="ar-SA" sz="1050" dirty="0">
                <a:latin typeface="Arial" panose="020B0604020202020204" pitchFamily="34" charset="0"/>
                <a:cs typeface="Arial" panose="020B0604020202020204" pitchFamily="34" charset="0"/>
              </a:rPr>
              <a:t>، جمهورية التشيك). </a:t>
            </a:r>
            <a:r>
              <a:rPr lang="en-US" sz="1100" dirty="0">
                <a:latin typeface="Arial" panose="020B0604020202020204" pitchFamily="34" charset="0"/>
                <a:cs typeface="Arial" panose="020B0604020202020204" pitchFamily="34" charset="0"/>
              </a:rPr>
              <a:t> </a:t>
            </a:r>
          </a:p>
          <a:p>
            <a:pPr marL="82550" marR="497205">
              <a:lnSpc>
                <a:spcPct val="101699"/>
              </a:lnSpc>
              <a:spcBef>
                <a:spcPts val="5"/>
              </a:spcBef>
              <a:buChar char="-"/>
              <a:tabLst>
                <a:tab pos="157163" algn="l"/>
                <a:tab pos="2930525" algn="l"/>
                <a:tab pos="4616450" algn="l"/>
              </a:tabLst>
            </a:pPr>
            <a:endParaRPr sz="800" kern="0" dirty="0">
              <a:latin typeface="Arial" panose="020B0604020202020204" pitchFamily="34" charset="0"/>
              <a:cs typeface="Arial" panose="020B0604020202020204" pitchFamily="34" charset="0"/>
            </a:endParaRPr>
          </a:p>
          <a:p>
            <a:pPr marL="157480" indent="-74295">
              <a:lnSpc>
                <a:spcPct val="100000"/>
              </a:lnSpc>
              <a:spcBef>
                <a:spcPts val="25"/>
              </a:spcBef>
              <a:buChar char="-"/>
              <a:tabLst>
                <a:tab pos="158115" algn="l"/>
              </a:tabLst>
            </a:pPr>
            <a:r>
              <a:rPr lang="ar-SA" sz="1100" dirty="0">
                <a:latin typeface="Arial"/>
                <a:cs typeface="Arial"/>
              </a:rPr>
              <a:t>وجدت دراسات أُجريت في الولايات المتحدة على مادة الرياضيات في المرحلة الابتدائية أن تقديم تفسيرات مفصلة وصحيحة مدعومة بالأدلة يؤدي إلى تحقيق إنجازات دراسية أعلى.</a:t>
            </a:r>
          </a:p>
          <a:p>
            <a:pPr marL="83185">
              <a:lnSpc>
                <a:spcPct val="100000"/>
              </a:lnSpc>
              <a:spcBef>
                <a:spcPts val="25"/>
              </a:spcBef>
              <a:tabLst>
                <a:tab pos="158115" algn="l"/>
              </a:tabLst>
            </a:pP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(Webb et al.,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5"/>
              </a:rPr>
              <a:t>2008</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6"/>
              </a:rPr>
              <a:t>2009</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7"/>
              </a:rPr>
              <a:t>2014</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ar-SA" sz="1100" dirty="0">
              <a:latin typeface="Arial"/>
              <a:cs typeface="Arial"/>
            </a:endParaRPr>
          </a:p>
        </p:txBody>
      </p:sp>
      <p:sp>
        <p:nvSpPr>
          <p:cNvPr id="7" name="object 7"/>
          <p:cNvSpPr txBox="1"/>
          <p:nvPr/>
        </p:nvSpPr>
        <p:spPr>
          <a:xfrm>
            <a:off x="3827447" y="581025"/>
            <a:ext cx="3043253" cy="500843"/>
          </a:xfrm>
          <a:prstGeom prst="rect">
            <a:avLst/>
          </a:prstGeom>
        </p:spPr>
        <p:txBody>
          <a:bodyPr vert="horz" wrap="square" lIns="0" tIns="0" rIns="0" bIns="0" rtlCol="0">
            <a:spAutoFit/>
          </a:bodyPr>
          <a:lstStyle/>
          <a:p>
            <a:pPr marL="106680" marR="5080" indent="-94615">
              <a:lnSpc>
                <a:spcPct val="121500"/>
              </a:lnSpc>
            </a:pPr>
            <a:r>
              <a:rPr lang="ar-SA" sz="1400" b="1" dirty="0">
                <a:latin typeface="Arial"/>
                <a:cs typeface="Arial"/>
              </a:rPr>
              <a:t>الدليل على أن الحوار بين المعلم والطلاب يعزز التعلم</a:t>
            </a:r>
          </a:p>
        </p:txBody>
      </p:sp>
      <p:sp>
        <p:nvSpPr>
          <p:cNvPr id="11" name="object 11"/>
          <p:cNvSpPr/>
          <p:nvPr/>
        </p:nvSpPr>
        <p:spPr>
          <a:xfrm>
            <a:off x="1357968" y="4695825"/>
            <a:ext cx="2971800" cy="2531110"/>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2" name="object 12"/>
          <p:cNvSpPr/>
          <p:nvPr/>
        </p:nvSpPr>
        <p:spPr>
          <a:xfrm>
            <a:off x="6261100" y="4848225"/>
            <a:ext cx="3409315" cy="1700414"/>
          </a:xfrm>
          <a:prstGeom prst="rect">
            <a:avLst/>
          </a:prstGeom>
          <a:blipFill>
            <a:blip r:embed="rId8" cstate="print"/>
            <a:stretch>
              <a:fillRect/>
            </a:stretch>
          </a:blipFill>
        </p:spPr>
        <p:txBody>
          <a:bodyPr wrap="square" lIns="0" tIns="0" rIns="0" bIns="0" rtlCol="0"/>
          <a:lstStyle/>
          <a:p>
            <a:endParaRPr/>
          </a:p>
        </p:txBody>
      </p:sp>
      <p:sp>
        <p:nvSpPr>
          <p:cNvPr id="16" name="Text Box 78"/>
          <p:cNvSpPr txBox="1">
            <a:spLocks noChangeArrowheads="1"/>
          </p:cNvSpPr>
          <p:nvPr/>
        </p:nvSpPr>
        <p:spPr bwMode="auto">
          <a:xfrm>
            <a:off x="698972" y="962025"/>
            <a:ext cx="4777105" cy="3742734"/>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36576" tIns="36576" rIns="36576" bIns="36576" anchor="t" anchorCtr="0" upright="1">
            <a:noAutofit/>
          </a:bodyPr>
          <a:lstStyle/>
          <a:p>
            <a:pPr marL="57150" marR="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قدم فريق من جامعة كامبريدج مؤخرًا أدلة دامغة حول تأثير الحوار بين المعلم والطلاب،</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وجاءت البيانات من تحليلات مفصلة أٌجريت على 144 درسًا أعطاها 72 معلمًا في 48 مدرسة ابتدائية بريطانية (</a:t>
            </a:r>
            <a:r>
              <a:rPr lang="ar-SA" sz="1100" u="sng" dirty="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9"/>
              </a:rPr>
              <a:t>http://tinyurl.com/ESRCdialogue</a:t>
            </a:r>
            <a:r>
              <a:rPr lang="ar-SA" sz="1100" dirty="0">
                <a:effectLst/>
                <a:latin typeface="Calibri" panose="020F0502020204030204" pitchFamily="34"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ما ممارسات النقاش التي ترتبط ارتباطًا وثيقًا بمُكتسَبات التعلم؟</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0" lvl="0" indent="114300" algn="r" rtl="1">
              <a:lnSpc>
                <a:spcPct val="107000"/>
              </a:lnSpc>
              <a:spcBef>
                <a:spcPts val="0"/>
              </a:spcBef>
              <a:spcAft>
                <a:spcPts val="300"/>
              </a:spcAft>
              <a:buFont typeface="Symbol" panose="05050102010706020507" pitchFamily="18" charset="2"/>
              <a:buChar char=""/>
            </a:pPr>
            <a:r>
              <a:rPr lang="ar-SA" sz="1100" b="1" dirty="0">
                <a:effectLst/>
                <a:latin typeface="Calibri" panose="020F0502020204030204" pitchFamily="34" charset="0"/>
                <a:ea typeface="Calibri" panose="020F0502020204030204" pitchFamily="34" charset="0"/>
                <a:cs typeface="Arial" panose="020B0604020202020204" pitchFamily="34" charset="0"/>
              </a:rPr>
              <a:t>يتسم </a:t>
            </a:r>
            <a:r>
              <a:rPr lang="ar-EG" sz="1100" b="1" dirty="0">
                <a:latin typeface="Arial Unicode MS"/>
                <a:cs typeface="Arial"/>
              </a:rPr>
              <a:t>إثراء الأفكار</a:t>
            </a:r>
            <a:r>
              <a:rPr lang="ar-SA" sz="1100" b="1" dirty="0">
                <a:effectLst/>
                <a:latin typeface="Calibri" panose="020F0502020204030204" pitchFamily="34" charset="0"/>
                <a:ea typeface="Calibri" panose="020F0502020204030204" pitchFamily="34" charset="0"/>
                <a:cs typeface="Arial" panose="020B0604020202020204" pitchFamily="34" charset="0"/>
              </a:rPr>
              <a:t> بأهمية خاصة</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p>
            <a:pPr marL="57150" marR="0" lvl="0" indent="114300" algn="r" rtl="1">
              <a:lnSpc>
                <a:spcPct val="107000"/>
              </a:lnSpc>
              <a:spcBef>
                <a:spcPts val="0"/>
              </a:spcBef>
              <a:spcAft>
                <a:spcPts val="300"/>
              </a:spcAft>
              <a:buFont typeface="Symbol" panose="05050102010706020507" pitchFamily="18" charset="2"/>
              <a:buChar char=""/>
            </a:pPr>
            <a:r>
              <a:rPr lang="ar-SA" sz="1100" b="1" dirty="0">
                <a:effectLst/>
                <a:latin typeface="Calibri" panose="020F0502020204030204" pitchFamily="34" charset="0"/>
                <a:ea typeface="Calibri" panose="020F0502020204030204" pitchFamily="34" charset="0"/>
                <a:cs typeface="Arial" panose="020B0604020202020204" pitchFamily="34" charset="0"/>
              </a:rPr>
              <a:t>الدعوة ل</a:t>
            </a:r>
            <a:r>
              <a:rPr lang="ar-EG" sz="1100" b="1" dirty="0">
                <a:latin typeface="Arial Unicode MS"/>
                <a:cs typeface="Arial"/>
              </a:rPr>
              <a:t>إثراء الأفكار</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p>
            <a:pPr marL="57150" marR="0" lvl="0" indent="114300" algn="r" rtl="1">
              <a:lnSpc>
                <a:spcPct val="107000"/>
              </a:lnSpc>
              <a:spcBef>
                <a:spcPts val="0"/>
              </a:spcBef>
              <a:spcAft>
                <a:spcPts val="300"/>
              </a:spcAft>
              <a:buFont typeface="Symbol" panose="05050102010706020507" pitchFamily="18" charset="2"/>
              <a:buChar char=""/>
            </a:pPr>
            <a:r>
              <a:rPr lang="ar-SA" sz="1100" b="1" dirty="0">
                <a:effectLst/>
                <a:latin typeface="Calibri" panose="020F0502020204030204" pitchFamily="34" charset="0"/>
                <a:ea typeface="Calibri" panose="020F0502020204030204" pitchFamily="34" charset="0"/>
                <a:cs typeface="Arial" panose="020B0604020202020204" pitchFamily="34" charset="0"/>
              </a:rPr>
              <a:t>تحدي آراء الآخرين والتشكيك فيها باحترام*</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91440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يجب أن تحدث ممارسات النقاش هذه في سياق فصل دراسي داعم، تتوفر فيه العناصر التالية:</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914400" lvl="0" indent="114300" algn="r" rtl="1">
              <a:lnSpc>
                <a:spcPct val="107000"/>
              </a:lnSpc>
              <a:spcBef>
                <a:spcPts val="0"/>
              </a:spcBef>
              <a:spcAft>
                <a:spcPts val="300"/>
              </a:spcAft>
              <a:buFont typeface="Symbol" panose="05050102010706020507" pitchFamily="18" charset="2"/>
              <a:buChar char=""/>
            </a:pPr>
            <a:r>
              <a:rPr lang="ar-SA" sz="1100" dirty="0">
                <a:effectLst/>
                <a:latin typeface="Calibri" panose="020F0502020204030204" pitchFamily="34" charset="0"/>
                <a:ea typeface="Calibri" panose="020F0502020204030204" pitchFamily="34" charset="0"/>
                <a:cs typeface="Arial" panose="020B0604020202020204" pitchFamily="34" charset="0"/>
              </a:rPr>
              <a:t>المشاركة الطلابية النشطة: تتمثل في تقديم العديد من الطلاب مساهمات موسعة وتفاعلهم مع أفكار الآخرين</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914400" lvl="0" indent="114300" algn="r" rtl="1">
              <a:lnSpc>
                <a:spcPct val="107000"/>
              </a:lnSpc>
              <a:spcBef>
                <a:spcPts val="0"/>
              </a:spcBef>
              <a:spcAft>
                <a:spcPts val="300"/>
              </a:spcAft>
              <a:buFont typeface="Symbol" panose="05050102010706020507" pitchFamily="18" charset="2"/>
              <a:buChar char=""/>
            </a:pPr>
            <a:r>
              <a:rPr lang="ar-SA" sz="1100" dirty="0">
                <a:effectLst/>
                <a:latin typeface="Calibri" panose="020F0502020204030204" pitchFamily="34" charset="0"/>
                <a:ea typeface="Calibri" panose="020F0502020204030204" pitchFamily="34" charset="0"/>
                <a:cs typeface="Arial" panose="020B0604020202020204" pitchFamily="34" charset="0"/>
              </a:rPr>
              <a:t>الاستخدام الصريح للقواعد الأساسية في النقاش: وهي ممارسات حوارية داعمة يجري الاتفاق عليها مع الطلاب</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7150" marR="0" algn="r" rtl="1">
              <a:lnSpc>
                <a:spcPct val="107000"/>
              </a:lnSpc>
              <a:spcBef>
                <a:spcPts val="0"/>
              </a:spcBef>
              <a:spcAft>
                <a:spcPts val="300"/>
              </a:spcAft>
            </a:pPr>
            <a:r>
              <a:rPr lang="ar-SA" sz="1100" dirty="0">
                <a:effectLst/>
                <a:latin typeface="Calibri" panose="020F0502020204030204" pitchFamily="34" charset="0"/>
                <a:ea typeface="Calibri" panose="020F0502020204030204" pitchFamily="34" charset="0"/>
                <a:cs typeface="Arial" panose="020B0604020202020204" pitchFamily="34" charset="0"/>
              </a:rPr>
              <a:t> *المبالغة في التحدي بدون العناصر الداعمة الأخرى يمكن أن يكون لها تأثير سلبي!</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84300" y="4704759"/>
            <a:ext cx="2938278" cy="2505461"/>
          </a:xfrm>
          <a:prstGeom prst="rect">
            <a:avLst/>
          </a:prstGeom>
        </p:spPr>
      </p:pic>
      <p:sp>
        <p:nvSpPr>
          <p:cNvPr id="8" name="object 7">
            <a:extLst>
              <a:ext uri="{FF2B5EF4-FFF2-40B4-BE49-F238E27FC236}">
                <a16:creationId xmlns:a16="http://schemas.microsoft.com/office/drawing/2014/main" id="{908C86B7-0680-F407-C405-6CB9D76A18C8}"/>
              </a:ext>
            </a:extLst>
          </p:cNvPr>
          <p:cNvSpPr/>
          <p:nvPr/>
        </p:nvSpPr>
        <p:spPr>
          <a:xfrm flipH="1">
            <a:off x="4855573" y="4112528"/>
            <a:ext cx="401686" cy="439414"/>
          </a:xfrm>
          <a:prstGeom prst="rect">
            <a:avLst/>
          </a:prstGeom>
          <a:blipFill>
            <a:blip r:embed="rId11" cstate="print"/>
            <a:stretch>
              <a:fillRect/>
            </a:stretch>
          </a:blipFill>
        </p:spPr>
        <p:txBody>
          <a:bodyPr wrap="square" lIns="0" tIns="0" rIns="0" bIns="0" rtlCol="0"/>
          <a:lstStyle/>
          <a:p>
            <a:endParaRPr dirty="0"/>
          </a:p>
        </p:txBody>
      </p:sp>
      <p:sp>
        <p:nvSpPr>
          <p:cNvPr id="10" name="TextBox 9">
            <a:extLst>
              <a:ext uri="{FF2B5EF4-FFF2-40B4-BE49-F238E27FC236}">
                <a16:creationId xmlns:a16="http://schemas.microsoft.com/office/drawing/2014/main" id="{3DB7178E-AD5B-6AB5-0169-6FC8A633F88B}"/>
              </a:ext>
            </a:extLst>
          </p:cNvPr>
          <p:cNvSpPr txBox="1"/>
          <p:nvPr/>
        </p:nvSpPr>
        <p:spPr>
          <a:xfrm>
            <a:off x="1079500" y="4196177"/>
            <a:ext cx="3754486" cy="253916"/>
          </a:xfrm>
          <a:prstGeom prst="rect">
            <a:avLst/>
          </a:prstGeom>
          <a:noFill/>
        </p:spPr>
        <p:txBody>
          <a:bodyPr wrap="square" lIns="91440" tIns="45720" rIns="91440" bIns="45720" anchor="t">
            <a:spAutoFit/>
          </a:bodyPr>
          <a:lstStyle/>
          <a:p>
            <a:r>
              <a:rPr lang="ar-AE" sz="1050" b="1" kern="0" dirty="0">
                <a:latin typeface="Arial"/>
                <a:cs typeface="Arial"/>
                <a:hlinkClick r:id="rId12"/>
              </a:rPr>
              <a:t>مقطع الفيديو 2:   كيف يدعم الحوار بين الطالب والمعلم عملية التعلم?</a:t>
            </a:r>
            <a:r>
              <a:rPr lang="en-US" sz="1050" kern="0" dirty="0">
                <a:latin typeface="Arial"/>
                <a:cs typeface="Arial"/>
                <a:hlinkClick r:id="rId12"/>
              </a:rPr>
              <a:t>             </a:t>
            </a:r>
            <a:endParaRPr lang="en-AE" sz="1050" dirty="0"/>
          </a:p>
        </p:txBody>
      </p:sp>
      <p:sp>
        <p:nvSpPr>
          <p:cNvPr id="4" name="object 6">
            <a:extLst>
              <a:ext uri="{FF2B5EF4-FFF2-40B4-BE49-F238E27FC236}">
                <a16:creationId xmlns:a16="http://schemas.microsoft.com/office/drawing/2014/main" id="{784D3ED3-A37D-0282-87E7-84A8196148DD}"/>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15</a:t>
            </a:fld>
            <a:endParaRPr sz="1000" dirty="0">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29035" y="4751070"/>
            <a:ext cx="3501384" cy="1992630"/>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4427171" y="651136"/>
            <a:ext cx="2062529" cy="246221"/>
          </a:xfrm>
          <a:prstGeom prst="rect">
            <a:avLst/>
          </a:prstGeom>
        </p:spPr>
        <p:txBody>
          <a:bodyPr vert="horz" wrap="square" lIns="0" tIns="0" rIns="0" bIns="0" rtlCol="0">
            <a:spAutoFit/>
          </a:bodyPr>
          <a:lstStyle/>
          <a:p>
            <a:pPr marL="12700">
              <a:lnSpc>
                <a:spcPct val="100000"/>
              </a:lnSpc>
            </a:pPr>
            <a:r>
              <a:rPr lang="ar-SA" sz="1600" b="1" dirty="0">
                <a:latin typeface="Arial"/>
                <a:cs typeface="Arial"/>
              </a:rPr>
              <a:t>حوار الأقران</a:t>
            </a:r>
          </a:p>
        </p:txBody>
      </p:sp>
      <p:sp>
        <p:nvSpPr>
          <p:cNvPr id="4" name="object 4"/>
          <p:cNvSpPr txBox="1"/>
          <p:nvPr/>
        </p:nvSpPr>
        <p:spPr>
          <a:xfrm>
            <a:off x="5659755" y="1104902"/>
            <a:ext cx="4639945" cy="3157980"/>
          </a:xfrm>
          <a:prstGeom prst="rect">
            <a:avLst/>
          </a:prstGeom>
          <a:ln w="31733">
            <a:solidFill>
              <a:srgbClr val="2791A6"/>
            </a:solidFill>
          </a:ln>
        </p:spPr>
        <p:txBody>
          <a:bodyPr vert="horz" wrap="square" lIns="0" tIns="76835" rIns="0" bIns="0" rtlCol="0" anchor="t">
            <a:spAutoFit/>
          </a:bodyPr>
          <a:lstStyle/>
          <a:p>
            <a:pPr marL="83820">
              <a:lnSpc>
                <a:spcPct val="100000"/>
              </a:lnSpc>
              <a:spcBef>
                <a:spcPts val="605"/>
              </a:spcBef>
            </a:pPr>
            <a:r>
              <a:rPr lang="ar-SA" sz="1400" b="1" dirty="0">
                <a:latin typeface="Arial"/>
                <a:cs typeface="Arial"/>
              </a:rPr>
              <a:t>ما قيمة العمل الجماعي؟</a:t>
            </a:r>
          </a:p>
          <a:p>
            <a:pPr>
              <a:lnSpc>
                <a:spcPct val="100000"/>
              </a:lnSpc>
              <a:spcBef>
                <a:spcPts val="35"/>
              </a:spcBef>
            </a:pPr>
            <a:endParaRPr sz="1300" kern="0" dirty="0">
              <a:latin typeface="Times New Roman"/>
              <a:cs typeface="Times New Roman"/>
            </a:endParaRPr>
          </a:p>
          <a:p>
            <a:pPr marL="255270" marR="125730" indent="-171450">
              <a:lnSpc>
                <a:spcPct val="101699"/>
              </a:lnSpc>
              <a:spcBef>
                <a:spcPts val="5"/>
              </a:spcBef>
              <a:buFont typeface="Arial" panose="020B0604020202020204" pitchFamily="34" charset="0"/>
              <a:buChar char="•"/>
              <a:tabLst>
                <a:tab pos="183515" algn="l"/>
              </a:tabLst>
            </a:pPr>
            <a:r>
              <a:rPr lang="ar-SA" sz="1200" dirty="0">
                <a:latin typeface="Arial Unicode MS"/>
                <a:cs typeface="Arial"/>
              </a:rPr>
              <a:t>العمل الجماعي عالي الجودة </a:t>
            </a:r>
            <a:r>
              <a:rPr lang="ar-SA" sz="1200" b="1" dirty="0">
                <a:latin typeface="Arial"/>
                <a:cs typeface="Arial"/>
              </a:rPr>
              <a:t>يرتبط ارتباطًا وثيقًا</a:t>
            </a:r>
            <a:r>
              <a:rPr lang="en-US" sz="1200" dirty="0"/>
              <a:t> </a:t>
            </a:r>
            <a:r>
              <a:rPr lang="ar-SA" sz="1200" dirty="0">
                <a:latin typeface="Arial Unicode MS"/>
                <a:cs typeface="Arial"/>
              </a:rPr>
              <a:t>بمُكتسَبات التعلم (مثال: </a:t>
            </a:r>
            <a:r>
              <a:rPr lang="ar-SA" sz="1200" u="sng" dirty="0">
                <a:solidFill>
                  <a:srgbClr val="0000FF"/>
                </a:solidFill>
                <a:latin typeface="Arial Unicode MS"/>
                <a:cs typeface="Arial"/>
                <a:hlinkClick r:id="rId3"/>
              </a:rPr>
              <a:t>هاو وآخرون، 2019</a:t>
            </a:r>
            <a:r>
              <a:rPr lang="ar-SA" sz="1200" dirty="0">
                <a:latin typeface="Arial Unicode MS"/>
                <a:cs typeface="Arial"/>
              </a:rPr>
              <a:t>) خاصة عندما تتباين وجهات نظر المشاركين (</a:t>
            </a:r>
            <a:r>
              <a:rPr lang="ar-SA" sz="1200" u="sng" dirty="0">
                <a:solidFill>
                  <a:srgbClr val="0000FF"/>
                </a:solidFill>
                <a:latin typeface="Arial Unicode MS"/>
                <a:cs typeface="Arial"/>
                <a:hlinkClick r:id="rId4"/>
              </a:rPr>
              <a:t>بينيت وآخرون، 2009</a:t>
            </a:r>
            <a:r>
              <a:rPr lang="ar-SA" sz="1200" dirty="0">
                <a:latin typeface="Arial Unicode MS"/>
                <a:cs typeface="Arial"/>
              </a:rPr>
              <a:t>).</a:t>
            </a:r>
            <a:endParaRPr lang="ar-SA" sz="1200" dirty="0">
              <a:latin typeface="Arial Unicode MS"/>
              <a:ea typeface="Arial Unicode MS"/>
              <a:cs typeface="Arial"/>
            </a:endParaRPr>
          </a:p>
          <a:p>
            <a:pPr marL="171450" indent="-171450">
              <a:lnSpc>
                <a:spcPct val="100000"/>
              </a:lnSpc>
              <a:spcBef>
                <a:spcPts val="40"/>
              </a:spcBef>
              <a:buFont typeface="Arial" panose="020B0604020202020204" pitchFamily="34" charset="0"/>
              <a:buChar char="•"/>
            </a:pPr>
            <a:endParaRPr sz="1200" kern="0" dirty="0">
              <a:latin typeface="Times New Roman"/>
              <a:cs typeface="Times New Roman"/>
            </a:endParaRPr>
          </a:p>
          <a:p>
            <a:pPr marL="255270" indent="-171450">
              <a:lnSpc>
                <a:spcPct val="100000"/>
              </a:lnSpc>
              <a:buFont typeface="Arial" panose="020B0604020202020204" pitchFamily="34" charset="0"/>
              <a:buChar char="•"/>
              <a:tabLst>
                <a:tab pos="183515" algn="l"/>
              </a:tabLst>
            </a:pPr>
            <a:r>
              <a:rPr lang="ar-SA" sz="1200" dirty="0">
                <a:latin typeface="Arial Unicode MS"/>
                <a:cs typeface="Arial"/>
              </a:rPr>
              <a:t>يمكن للطلاب التعلم بعضهم من بعض</a:t>
            </a:r>
          </a:p>
          <a:p>
            <a:pPr marL="171450" indent="-171450">
              <a:lnSpc>
                <a:spcPct val="100000"/>
              </a:lnSpc>
              <a:spcBef>
                <a:spcPts val="35"/>
              </a:spcBef>
              <a:buFont typeface="Arial" panose="020B0604020202020204" pitchFamily="34" charset="0"/>
              <a:buChar char="•"/>
            </a:pPr>
            <a:endParaRPr sz="1200" kern="0" dirty="0">
              <a:latin typeface="Times New Roman"/>
              <a:cs typeface="Times New Roman"/>
            </a:endParaRPr>
          </a:p>
          <a:p>
            <a:pPr marL="255270" marR="219710" indent="-171450">
              <a:lnSpc>
                <a:spcPct val="101699"/>
              </a:lnSpc>
              <a:spcBef>
                <a:spcPts val="5"/>
              </a:spcBef>
              <a:buFont typeface="Arial" panose="020B0604020202020204" pitchFamily="34" charset="0"/>
              <a:buChar char="•"/>
              <a:tabLst>
                <a:tab pos="183515" algn="l"/>
              </a:tabLst>
            </a:pPr>
            <a:r>
              <a:rPr lang="ar-SA" sz="1200" dirty="0">
                <a:latin typeface="Arial Unicode MS"/>
                <a:cs typeface="Arial"/>
              </a:rPr>
              <a:t>يمكن للمتعلمين التمرّس على استخدام المحادثة والنقاش للتعلم واستخدام </a:t>
            </a:r>
            <a:r>
              <a:rPr lang="ar-EG" sz="1200" dirty="0">
                <a:latin typeface="Arial Unicode MS"/>
                <a:cs typeface="Arial"/>
              </a:rPr>
              <a:t>التعليل</a:t>
            </a:r>
            <a:r>
              <a:rPr lang="ar-SA" sz="1200" dirty="0">
                <a:latin typeface="Arial Unicode MS"/>
                <a:cs typeface="Arial"/>
              </a:rPr>
              <a:t> وحل المشكلات بدون معلم</a:t>
            </a:r>
          </a:p>
          <a:p>
            <a:pPr marL="171450" indent="-171450">
              <a:lnSpc>
                <a:spcPct val="100000"/>
              </a:lnSpc>
              <a:spcBef>
                <a:spcPts val="40"/>
              </a:spcBef>
              <a:buFont typeface="Arial" panose="020B0604020202020204" pitchFamily="34" charset="0"/>
              <a:buChar char="•"/>
            </a:pPr>
            <a:endParaRPr sz="1200" kern="0" dirty="0">
              <a:latin typeface="Times New Roman"/>
              <a:cs typeface="Times New Roman"/>
            </a:endParaRPr>
          </a:p>
          <a:p>
            <a:pPr marL="255270" marR="372110" indent="-171450">
              <a:lnSpc>
                <a:spcPct val="101699"/>
              </a:lnSpc>
              <a:buFont typeface="Arial" panose="020B0604020202020204" pitchFamily="34" charset="0"/>
              <a:buChar char="•"/>
              <a:tabLst>
                <a:tab pos="217804" algn="l"/>
              </a:tabLst>
            </a:pPr>
            <a:r>
              <a:rPr lang="ar-SA" sz="1200" dirty="0">
                <a:latin typeface="Arial Unicode MS"/>
                <a:cs typeface="Arial"/>
              </a:rPr>
              <a:t>يمكنهم التدرب على عرض الأفكار في بيئة تتسم بقدر أقل من الضغوط قبل مشاركة ما توصلوا إليه مع الطلاب في مجموعات أخرى أو أمام الفصل بأكمله - أي "جعل التفكير مرئيًا" للآخرين؛ الأمر الذي يعزز مُكتسَبات التعلم (</a:t>
            </a:r>
            <a:r>
              <a:rPr lang="ar-SA" sz="1200" u="sng" dirty="0">
                <a:solidFill>
                  <a:srgbClr val="0000FF"/>
                </a:solidFill>
                <a:latin typeface="Arial Unicode MS"/>
                <a:cs typeface="Arial"/>
                <a:hlinkClick r:id="rId5"/>
              </a:rPr>
              <a:t>هاو، 2020</a:t>
            </a:r>
            <a:r>
              <a:rPr lang="ar-SA" sz="1200" dirty="0">
                <a:latin typeface="Arial Unicode MS"/>
                <a:cs typeface="Arial"/>
              </a:rPr>
              <a:t>)</a:t>
            </a:r>
          </a:p>
          <a:p>
            <a:pPr marL="171450" indent="-171450">
              <a:lnSpc>
                <a:spcPct val="100000"/>
              </a:lnSpc>
              <a:spcBef>
                <a:spcPts val="5"/>
              </a:spcBef>
              <a:buFont typeface="Arial" panose="020B0604020202020204" pitchFamily="34" charset="0"/>
              <a:buChar char="•"/>
            </a:pPr>
            <a:endParaRPr sz="1200" kern="0" dirty="0">
              <a:latin typeface="Times New Roman"/>
              <a:cs typeface="Times New Roman"/>
            </a:endParaRPr>
          </a:p>
          <a:p>
            <a:pPr marL="255270" marR="235585" indent="-171450">
              <a:lnSpc>
                <a:spcPct val="120000"/>
              </a:lnSpc>
              <a:buFont typeface="Arial" panose="020B0604020202020204" pitchFamily="34" charset="0"/>
              <a:buChar char="•"/>
              <a:tabLst>
                <a:tab pos="183515" algn="l"/>
              </a:tabLst>
            </a:pPr>
            <a:r>
              <a:rPr lang="ar-SA" sz="1200" dirty="0">
                <a:latin typeface="Arial Unicode MS"/>
                <a:cs typeface="Arial"/>
              </a:rPr>
              <a:t>يمكن للطلاب الآخرين تأمل الأفكار الجديدة وتقييمها، بما في ذلك استخدام نماذج التقييم الرسمية، متجاوزين بذلك مجرد الاستماع السلبي</a:t>
            </a:r>
            <a:endParaRPr lang="ar-AE" sz="1200" dirty="0">
              <a:latin typeface="Arial Unicode MS"/>
              <a:cs typeface="Arial"/>
            </a:endParaRPr>
          </a:p>
        </p:txBody>
      </p:sp>
      <p:sp>
        <p:nvSpPr>
          <p:cNvPr id="5" name="object 5"/>
          <p:cNvSpPr txBox="1"/>
          <p:nvPr/>
        </p:nvSpPr>
        <p:spPr>
          <a:xfrm>
            <a:off x="553084" y="1104902"/>
            <a:ext cx="4682490" cy="3275833"/>
          </a:xfrm>
          <a:prstGeom prst="rect">
            <a:avLst/>
          </a:prstGeom>
          <a:ln w="31733">
            <a:solidFill>
              <a:srgbClr val="2791A6"/>
            </a:solidFill>
          </a:ln>
        </p:spPr>
        <p:txBody>
          <a:bodyPr vert="horz" wrap="square" lIns="0" tIns="74295" rIns="0" bIns="0" rtlCol="0" anchor="t">
            <a:spAutoFit/>
          </a:bodyPr>
          <a:lstStyle/>
          <a:p>
            <a:pPr marL="82550" algn="just">
              <a:lnSpc>
                <a:spcPct val="100000"/>
              </a:lnSpc>
              <a:spcBef>
                <a:spcPts val="585"/>
              </a:spcBef>
            </a:pPr>
            <a:r>
              <a:rPr lang="ar-SA" sz="1400" b="1" dirty="0">
                <a:latin typeface="Arial"/>
                <a:cs typeface="Arial"/>
              </a:rPr>
              <a:t>كيف يمكنك جعل العمل الجماعي فعالاً؟</a:t>
            </a:r>
          </a:p>
          <a:p>
            <a:pPr>
              <a:lnSpc>
                <a:spcPct val="100000"/>
              </a:lnSpc>
              <a:spcBef>
                <a:spcPts val="45"/>
              </a:spcBef>
            </a:pPr>
            <a:endParaRPr sz="950" dirty="0">
              <a:latin typeface="Times New Roman"/>
              <a:cs typeface="Times New Roman"/>
            </a:endParaRPr>
          </a:p>
          <a:p>
            <a:pPr marL="82550" marR="94615" algn="just">
              <a:lnSpc>
                <a:spcPct val="102200"/>
              </a:lnSpc>
            </a:pPr>
            <a:r>
              <a:rPr lang="ar-SA" sz="1200" dirty="0">
                <a:latin typeface="Arial Unicode MS"/>
                <a:cs typeface="Arial"/>
              </a:rPr>
              <a:t>يحتاج الأطفال إلى </a:t>
            </a:r>
            <a:r>
              <a:rPr lang="ar-SA" sz="1200" i="1" dirty="0">
                <a:latin typeface="Arial"/>
                <a:cs typeface="Arial"/>
              </a:rPr>
              <a:t>تعلّم</a:t>
            </a:r>
            <a:r>
              <a:rPr lang="ar-SA" sz="1200" dirty="0">
                <a:latin typeface="Arial Unicode MS"/>
                <a:cs typeface="Arial"/>
              </a:rPr>
              <a:t> التحدث والعمل معًا بشكل فعال في مجموعات، لأنهم يفتقرون إلى هذه المهارات في كثير من الأحيان.</a:t>
            </a:r>
            <a:r>
              <a:rPr lang="en-US" sz="1200" dirty="0">
                <a:latin typeface="Arial Unicode MS"/>
                <a:cs typeface="Arial"/>
              </a:rPr>
              <a:t> </a:t>
            </a:r>
            <a:r>
              <a:rPr lang="ar-SA" sz="1200" dirty="0">
                <a:latin typeface="Arial Unicode MS"/>
                <a:cs typeface="Arial"/>
              </a:rPr>
              <a:t>يمكن أن تجعل </a:t>
            </a:r>
            <a:r>
              <a:rPr lang="ar-SA" sz="1200" b="1" dirty="0">
                <a:latin typeface="Arial"/>
                <a:cs typeface="Arial"/>
              </a:rPr>
              <a:t>"القواعد الأساسية" والجُمل الناقصة</a:t>
            </a:r>
            <a:r>
              <a:rPr lang="en-US" sz="1200" dirty="0"/>
              <a:t> </a:t>
            </a:r>
            <a:r>
              <a:rPr lang="ar-SA" sz="1200" dirty="0">
                <a:latin typeface="Arial Unicode MS"/>
                <a:cs typeface="Arial"/>
              </a:rPr>
              <a:t>المتعلمين يعتادون على الإصغاء، والإشارة إلى الآخرين، والتعبير عن الموافقة، وتحدي الآراء باحترام، وإبداء الأسباب.</a:t>
            </a:r>
          </a:p>
          <a:p>
            <a:pPr marL="82550" marR="95250" algn="just">
              <a:lnSpc>
                <a:spcPct val="102200"/>
              </a:lnSpc>
              <a:spcBef>
                <a:spcPts val="1190"/>
              </a:spcBef>
            </a:pPr>
            <a:r>
              <a:rPr lang="ar-SA" sz="1200" dirty="0">
                <a:latin typeface="Arial Unicode MS"/>
                <a:cs typeface="Arial"/>
              </a:rPr>
              <a:t>يجب إدراج دعم الحوار الذي </a:t>
            </a:r>
            <a:r>
              <a:rPr lang="ar-SA" sz="1200" b="1" dirty="0">
                <a:latin typeface="Arial"/>
                <a:cs typeface="Arial"/>
              </a:rPr>
              <a:t>يتفاعل فيه الطلاب بعضهم مع أفكار بعض</a:t>
            </a:r>
            <a:r>
              <a:rPr lang="en-US" sz="1200" dirty="0"/>
              <a:t> </a:t>
            </a:r>
            <a:r>
              <a:rPr lang="ar-SA" sz="1200" dirty="0">
                <a:latin typeface="Arial Unicode MS"/>
                <a:cs typeface="Arial"/>
              </a:rPr>
              <a:t>ضمن تصميم النشاط، مثل مطالبة الطلاب مثلاً بالعمل معًا لتحقيق النجاح، بالإضافة إلى استهداف تحفيز النقاش المنطقي.</a:t>
            </a:r>
            <a:r>
              <a:rPr lang="en-US" sz="1200" dirty="0">
                <a:latin typeface="Arial Unicode MS"/>
                <a:cs typeface="Arial"/>
              </a:rPr>
              <a:t> </a:t>
            </a:r>
            <a:r>
              <a:rPr lang="ar-SA" sz="1200" dirty="0">
                <a:latin typeface="Arial Unicode MS"/>
                <a:cs typeface="Arial"/>
              </a:rPr>
              <a:t>تمثل</a:t>
            </a:r>
            <a:r>
              <a:rPr lang="en-US" sz="1200" dirty="0"/>
              <a:t> </a:t>
            </a:r>
            <a:r>
              <a:rPr lang="ar-SA" sz="1200" b="1" dirty="0">
                <a:latin typeface="Arial"/>
                <a:cs typeface="Arial"/>
              </a:rPr>
              <a:t>محاور الحديث</a:t>
            </a:r>
            <a:r>
              <a:rPr lang="ar-SA" sz="1200" dirty="0">
                <a:latin typeface="Arial Unicode MS"/>
                <a:cs typeface="Arial"/>
              </a:rPr>
              <a:t> نشاطًا رائعًا لتحقيق هذا الغرض — راجع مربع النص أدناه.</a:t>
            </a:r>
          </a:p>
          <a:p>
            <a:pPr marL="82550" algn="just">
              <a:lnSpc>
                <a:spcPct val="100000"/>
              </a:lnSpc>
              <a:spcBef>
                <a:spcPts val="1220"/>
              </a:spcBef>
            </a:pPr>
            <a:r>
              <a:rPr lang="ar-SA" sz="1300" b="1" dirty="0">
                <a:latin typeface="Arial"/>
                <a:cs typeface="Arial"/>
              </a:rPr>
              <a:t>كيف يمكنك معرفة ما إذا كان العمل الجماعي يدعم عملية التعلم؟</a:t>
            </a:r>
          </a:p>
          <a:p>
            <a:pPr marL="82550" marR="95885" indent="-635" algn="just">
              <a:lnSpc>
                <a:spcPct val="120600"/>
              </a:lnSpc>
              <a:spcBef>
                <a:spcPts val="1185"/>
              </a:spcBef>
            </a:pPr>
            <a:r>
              <a:rPr lang="ar-SA" sz="1200" dirty="0">
                <a:latin typeface="Arial Unicode MS"/>
              </a:rPr>
              <a:t>توفر</a:t>
            </a:r>
            <a:r>
              <a:rPr lang="en-US" sz="1200" dirty="0"/>
              <a:t> </a:t>
            </a:r>
            <a:r>
              <a:rPr lang="ar-SA" sz="1200" b="1" dirty="0">
                <a:latin typeface="Arial"/>
              </a:rPr>
              <a:t>الأداة </a:t>
            </a:r>
            <a:r>
              <a:rPr lang="en-US" sz="1200" b="1" dirty="0">
                <a:latin typeface="Arial"/>
              </a:rPr>
              <a:t>2G</a:t>
            </a:r>
            <a:r>
              <a:rPr lang="ar-SA" sz="1200" dirty="0">
                <a:latin typeface="Arial Unicode MS"/>
              </a:rPr>
              <a:t> مقياس تقييم لجودة العمل الجماعي، وتتوفر منها إصدار</a:t>
            </a:r>
            <a:r>
              <a:rPr lang="ar-AE" sz="1200" dirty="0">
                <a:latin typeface="Arial Unicode MS"/>
              </a:rPr>
              <a:t>ين: إصدار</a:t>
            </a:r>
            <a:r>
              <a:rPr lang="ar-SA" sz="1200" dirty="0">
                <a:latin typeface="Arial Unicode MS"/>
              </a:rPr>
              <a:t> ل</a:t>
            </a:r>
            <a:r>
              <a:rPr lang="ar-EG" sz="1200" dirty="0">
                <a:latin typeface="Arial Unicode MS"/>
              </a:rPr>
              <a:t>ملاحظة</a:t>
            </a:r>
            <a:r>
              <a:rPr lang="ar-SA" sz="1200" dirty="0">
                <a:latin typeface="Arial Unicode MS"/>
              </a:rPr>
              <a:t> </a:t>
            </a:r>
            <a:r>
              <a:rPr lang="ar-AE" sz="1200" dirty="0">
                <a:latin typeface="Arial Unicode MS"/>
              </a:rPr>
              <a:t>المتعلمين </a:t>
            </a:r>
            <a:r>
              <a:rPr lang="ar-SA" sz="1200" dirty="0">
                <a:latin typeface="Arial Unicode MS"/>
              </a:rPr>
              <a:t>وأخرى للتقييم الذاتي للمتعلمين.</a:t>
            </a:r>
            <a:r>
              <a:rPr lang="en-US" sz="1200" dirty="0">
                <a:latin typeface="Arial Unicode MS"/>
              </a:rPr>
              <a:t> </a:t>
            </a:r>
            <a:r>
              <a:rPr lang="ar-SA" sz="1200" dirty="0">
                <a:latin typeface="Arial Unicode MS"/>
              </a:rPr>
              <a:t>ترتبط الدرجات العالية في هذه المقاييس ارتباطًا وثيقًا بنتائج التعلم (مثال: </a:t>
            </a:r>
            <a:r>
              <a:rPr lang="ar-SA" sz="1200" u="sng" dirty="0">
                <a:solidFill>
                  <a:srgbClr val="0000FF"/>
                </a:solidFill>
                <a:latin typeface="Arial Unicode MS"/>
                <a:cs typeface="Arial"/>
                <a:hlinkClick r:id="rId3"/>
              </a:rPr>
              <a:t>هاو وآخرون، 2019</a:t>
            </a:r>
            <a:r>
              <a:rPr lang="ar-SA" sz="1200" dirty="0">
                <a:latin typeface="Arial Unicode MS"/>
                <a:cs typeface="Arial"/>
              </a:rPr>
              <a:t>).</a:t>
            </a:r>
          </a:p>
        </p:txBody>
      </p:sp>
      <p:sp>
        <p:nvSpPr>
          <p:cNvPr id="6" name="object 6"/>
          <p:cNvSpPr txBox="1"/>
          <p:nvPr/>
        </p:nvSpPr>
        <p:spPr>
          <a:xfrm>
            <a:off x="546100" y="4695825"/>
            <a:ext cx="4702175" cy="2103120"/>
          </a:xfrm>
          <a:prstGeom prst="rect">
            <a:avLst/>
          </a:prstGeom>
          <a:ln w="31733">
            <a:solidFill>
              <a:srgbClr val="2791A6"/>
            </a:solidFill>
          </a:ln>
        </p:spPr>
        <p:txBody>
          <a:bodyPr vert="horz" wrap="square" lIns="0" tIns="74295" rIns="0" bIns="0" rtlCol="0">
            <a:spAutoFit/>
          </a:bodyPr>
          <a:lstStyle/>
          <a:p>
            <a:pPr marL="83820">
              <a:lnSpc>
                <a:spcPct val="100000"/>
              </a:lnSpc>
              <a:spcBef>
                <a:spcPts val="585"/>
              </a:spcBef>
            </a:pPr>
            <a:r>
              <a:rPr lang="ar-SA" sz="1400" b="1" dirty="0">
                <a:latin typeface="Arial"/>
                <a:cs typeface="Arial"/>
              </a:rPr>
              <a:t>ما هي محاور الحديث؟</a:t>
            </a:r>
          </a:p>
          <a:p>
            <a:pPr>
              <a:lnSpc>
                <a:spcPct val="100000"/>
              </a:lnSpc>
              <a:spcBef>
                <a:spcPts val="10"/>
              </a:spcBef>
            </a:pPr>
            <a:endParaRPr sz="800" dirty="0">
              <a:latin typeface="Times New Roman"/>
              <a:cs typeface="Times New Roman"/>
            </a:endParaRPr>
          </a:p>
          <a:p>
            <a:pPr marL="483870" marR="339090" indent="-171450">
              <a:lnSpc>
                <a:spcPct val="101699"/>
              </a:lnSpc>
              <a:spcAft>
                <a:spcPts val="200"/>
              </a:spcAft>
              <a:buFont typeface="Arial" panose="020B0604020202020204" pitchFamily="34" charset="0"/>
              <a:buChar char="•"/>
              <a:tabLst>
                <a:tab pos="411480" algn="l"/>
              </a:tabLst>
            </a:pPr>
            <a:r>
              <a:rPr lang="ar-SA" sz="1200" b="1" dirty="0">
                <a:latin typeface="Arial"/>
                <a:cs typeface="Arial"/>
              </a:rPr>
              <a:t>العبارات</a:t>
            </a:r>
            <a:r>
              <a:rPr lang="ar-SA" sz="1200" dirty="0">
                <a:latin typeface="Arial Unicode MS"/>
                <a:cs typeface="Arial"/>
              </a:rPr>
              <a:t> - </a:t>
            </a:r>
            <a:r>
              <a:rPr lang="ar-SA" sz="1200" i="1" dirty="0">
                <a:latin typeface="Arial Unicode MS"/>
              </a:rPr>
              <a:t>وليس الأسئلة </a:t>
            </a:r>
            <a:r>
              <a:rPr lang="ar-SA" sz="1200" dirty="0">
                <a:latin typeface="Arial Unicode MS"/>
                <a:cs typeface="Arial"/>
              </a:rPr>
              <a:t>- التي يُطلب من الطلاب الموافقة/ عدم الموافقة عليها (باحترام) أثناء المناقشة</a:t>
            </a:r>
          </a:p>
          <a:p>
            <a:pPr marL="483870" indent="-171450">
              <a:lnSpc>
                <a:spcPct val="100000"/>
              </a:lnSpc>
              <a:spcBef>
                <a:spcPts val="70"/>
              </a:spcBef>
              <a:spcAft>
                <a:spcPts val="200"/>
              </a:spcAft>
              <a:buFont typeface="Arial" panose="020B0604020202020204" pitchFamily="34" charset="0"/>
              <a:buChar char="•"/>
              <a:tabLst>
                <a:tab pos="411480" algn="l"/>
              </a:tabLst>
            </a:pPr>
            <a:r>
              <a:rPr lang="ar-SA" sz="1200" dirty="0">
                <a:latin typeface="Arial Unicode MS"/>
                <a:cs typeface="Arial"/>
              </a:rPr>
              <a:t>مستفزّة، ومثيرة للفضول، وممتعة، وصحيحة أو خاطئة</a:t>
            </a:r>
          </a:p>
          <a:p>
            <a:pPr marL="483870" indent="-171450">
              <a:lnSpc>
                <a:spcPct val="100000"/>
              </a:lnSpc>
              <a:spcBef>
                <a:spcPts val="95"/>
              </a:spcBef>
              <a:spcAft>
                <a:spcPts val="200"/>
              </a:spcAft>
              <a:buFont typeface="Arial" panose="020B0604020202020204" pitchFamily="34" charset="0"/>
              <a:buChar char="•"/>
              <a:tabLst>
                <a:tab pos="411480" algn="l"/>
              </a:tabLst>
            </a:pPr>
            <a:r>
              <a:rPr lang="ar-SA" sz="1200" dirty="0">
                <a:latin typeface="Arial Unicode MS"/>
                <a:cs typeface="Arial"/>
              </a:rPr>
              <a:t>يمكن استخدامها لتوليد ردود فعل واقعية أو خيالية</a:t>
            </a:r>
          </a:p>
          <a:p>
            <a:pPr marL="483870" marR="264160" indent="-171450">
              <a:lnSpc>
                <a:spcPct val="101699"/>
              </a:lnSpc>
              <a:spcBef>
                <a:spcPts val="70"/>
              </a:spcBef>
              <a:spcAft>
                <a:spcPts val="200"/>
              </a:spcAft>
              <a:buFont typeface="Arial" panose="020B0604020202020204" pitchFamily="34" charset="0"/>
              <a:buChar char="•"/>
              <a:tabLst>
                <a:tab pos="411480" algn="l"/>
              </a:tabLst>
            </a:pPr>
            <a:r>
              <a:rPr lang="ar-SA" sz="1200" dirty="0">
                <a:latin typeface="Arial Unicode MS"/>
                <a:cs typeface="Arial"/>
              </a:rPr>
              <a:t>شأنها شأن القواعد الأساسية، يمكن استخدامها في العمل الجماعي أو في مناقشات الفصل بأكمله</a:t>
            </a:r>
          </a:p>
          <a:p>
            <a:pPr>
              <a:lnSpc>
                <a:spcPct val="100000"/>
              </a:lnSpc>
              <a:spcBef>
                <a:spcPts val="55"/>
              </a:spcBef>
            </a:pPr>
            <a:endParaRPr sz="1200" dirty="0">
              <a:latin typeface="Times New Roman"/>
              <a:cs typeface="Times New Roman"/>
            </a:endParaRPr>
          </a:p>
          <a:p>
            <a:pPr marL="484505">
              <a:lnSpc>
                <a:spcPct val="100000"/>
              </a:lnSpc>
            </a:pPr>
            <a:r>
              <a:rPr lang="en-US" sz="1100" b="1" dirty="0">
                <a:solidFill>
                  <a:srgbClr val="0000FF"/>
                </a:solidFill>
                <a:latin typeface="Arial"/>
                <a:cs typeface="Arial"/>
              </a:rPr>
              <a:t> </a:t>
            </a:r>
            <a:r>
              <a:rPr lang="ar-SA" sz="1100" b="1" u="sng" dirty="0">
                <a:solidFill>
                  <a:srgbClr val="0000FF"/>
                </a:solidFill>
                <a:latin typeface="Arial"/>
                <a:cs typeface="Arial"/>
                <a:hlinkClick r:id="rId6"/>
              </a:rPr>
              <a:t>مقطع الفيديو 4: نصائح عملية لدعم الحوار في الفصل الدراسي: محاور الحديث</a:t>
            </a:r>
            <a:endParaRPr lang="ar-SA" sz="1100" b="1" u="sng" dirty="0">
              <a:solidFill>
                <a:srgbClr val="0000FF"/>
              </a:solidFill>
              <a:latin typeface="Arial"/>
              <a:cs typeface="Arial"/>
              <a:hlinkClick r:id="rId7"/>
            </a:endParaRPr>
          </a:p>
        </p:txBody>
      </p:sp>
      <p:sp>
        <p:nvSpPr>
          <p:cNvPr id="7" name="object 7"/>
          <p:cNvSpPr/>
          <p:nvPr/>
        </p:nvSpPr>
        <p:spPr>
          <a:xfrm flipH="1">
            <a:off x="4754886" y="6372225"/>
            <a:ext cx="439414" cy="439414"/>
          </a:xfrm>
          <a:prstGeom prst="rect">
            <a:avLst/>
          </a:prstGeom>
          <a:blipFill>
            <a:blip r:embed="rId8" cstate="print"/>
            <a:stretch>
              <a:fillRect/>
            </a:stretch>
          </a:blipFill>
        </p:spPr>
        <p:txBody>
          <a:bodyPr wrap="square" lIns="0" tIns="0" rIns="0" bIns="0" rtlCol="0"/>
          <a:lstStyle/>
          <a:p>
            <a:endParaRPr/>
          </a:p>
        </p:txBody>
      </p:sp>
      <p:sp>
        <p:nvSpPr>
          <p:cNvPr id="10" name="object 6">
            <a:extLst>
              <a:ext uri="{FF2B5EF4-FFF2-40B4-BE49-F238E27FC236}">
                <a16:creationId xmlns:a16="http://schemas.microsoft.com/office/drawing/2014/main" id="{775240A5-AE21-D0D4-50ED-C11AEB2FCE59}"/>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16</a:t>
            </a:fld>
            <a:endParaRPr sz="1000" dirty="0">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424034397"/>
              </p:ext>
            </p:extLst>
          </p:nvPr>
        </p:nvGraphicFramePr>
        <p:xfrm>
          <a:off x="420504" y="4224408"/>
          <a:ext cx="9747501" cy="2602990"/>
        </p:xfrm>
        <a:graphic>
          <a:graphicData uri="http://schemas.openxmlformats.org/drawingml/2006/table">
            <a:tbl>
              <a:tblPr rtl="1" firstRow="1" bandRow="1">
                <a:tableStyleId>{2D5ABB26-0587-4C30-8999-92F81FD0307C}</a:tableStyleId>
              </a:tblPr>
              <a:tblGrid>
                <a:gridCol w="1347215">
                  <a:extLst>
                    <a:ext uri="{9D8B030D-6E8A-4147-A177-3AD203B41FA5}">
                      <a16:colId xmlns:a16="http://schemas.microsoft.com/office/drawing/2014/main" val="20000"/>
                    </a:ext>
                  </a:extLst>
                </a:gridCol>
                <a:gridCol w="3901440">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819912">
                <a:tc>
                  <a:txBody>
                    <a:bodyPr/>
                    <a:lstStyle/>
                    <a:p>
                      <a:endParaRPr sz="1000" spc="0" baseline="0" dirty="0">
                        <a:latin typeface="Arial"/>
                        <a:cs typeface="Arial"/>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29845">
                        <a:lnSpc>
                          <a:spcPct val="100000"/>
                        </a:lnSpc>
                        <a:spcBef>
                          <a:spcPts val="240"/>
                        </a:spcBef>
                      </a:pPr>
                      <a:r>
                        <a:rPr lang="ar-SA" sz="1200" b="1" baseline="0" dirty="0">
                          <a:latin typeface="Arial"/>
                          <a:cs typeface="Arial"/>
                        </a:rPr>
                        <a:t>الطلاب الأصغر سنًا:</a:t>
                      </a:r>
                      <a:r>
                        <a:rPr lang="en-US" sz="1200" baseline="0" dirty="0"/>
                        <a:t> </a:t>
                      </a:r>
                      <a:r>
                        <a:rPr lang="ar-SA" sz="1200" baseline="0" dirty="0">
                          <a:latin typeface="Arial Unicode MS"/>
                          <a:cs typeface="Arial"/>
                        </a:rPr>
                        <a:t>قد تسمع لغة أبسط، وقد يجري التعبير عن "</a:t>
                      </a:r>
                      <a:r>
                        <a:rPr lang="ar-EG" sz="1200" dirty="0">
                          <a:latin typeface="Arial Unicode MS"/>
                          <a:cs typeface="+mn-cs"/>
                        </a:rPr>
                        <a:t>إثراء الأفكار</a:t>
                      </a:r>
                      <a:r>
                        <a:rPr lang="ar-SA" sz="1200" baseline="0" dirty="0">
                          <a:latin typeface="Arial Unicode MS"/>
                          <a:cs typeface="Arial"/>
                        </a:rPr>
                        <a:t>" أو "التحديات" باستخدام الأنواع التالية من العبارات:</a:t>
                      </a:r>
                    </a:p>
                  </a:txBody>
                  <a:tcPr marL="0" marR="0" marT="30480"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30480" marR="43180">
                        <a:lnSpc>
                          <a:spcPts val="1750"/>
                        </a:lnSpc>
                        <a:spcBef>
                          <a:spcPts val="40"/>
                        </a:spcBef>
                      </a:pPr>
                      <a:r>
                        <a:rPr lang="ar-SA" sz="1200" b="1" baseline="0" dirty="0">
                          <a:latin typeface="Arial"/>
                          <a:cs typeface="Arial"/>
                        </a:rPr>
                        <a:t>الطلاب الأكبر سنًا:</a:t>
                      </a:r>
                      <a:r>
                        <a:rPr lang="en-US" sz="1200" baseline="0" dirty="0"/>
                        <a:t> </a:t>
                      </a:r>
                      <a:r>
                        <a:rPr lang="ar-SA" sz="1200" baseline="0" dirty="0">
                          <a:latin typeface="Arial Unicode MS"/>
                          <a:cs typeface="Arial"/>
                        </a:rPr>
                        <a:t>قد تسمع المزيد من بادئات الجمل الرسمية أو لغة أشد تعقيدًا.</a:t>
                      </a:r>
                    </a:p>
                  </a:txBody>
                  <a:tcPr marL="0" marR="0" marT="5080"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lang="ar-EG" sz="1200" dirty="0">
                          <a:latin typeface="Arial Unicode MS"/>
                          <a:cs typeface="+mn-cs"/>
                        </a:rPr>
                        <a:t>إثراء الأفكار</a:t>
                      </a:r>
                      <a:endParaRPr lang="ar-SA" sz="1200" baseline="0" dirty="0">
                        <a:latin typeface="Arial Unicode MS"/>
                        <a:cs typeface="Arial"/>
                      </a:endParaRPr>
                    </a:p>
                  </a:txBody>
                  <a:tcPr marL="0" marR="0" marT="30480"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lang="ar-SA" sz="1200" baseline="0">
                          <a:latin typeface="Arial Unicode MS"/>
                          <a:cs typeface="Arial"/>
                        </a:rPr>
                        <a:t>"و…"، "وبعد ذلك…"، "آه نعم…"</a:t>
                      </a:r>
                    </a:p>
                  </a:txBody>
                  <a:tcPr marL="0" marR="0" marT="30480"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lang="ar-SA" sz="1200" baseline="0">
                          <a:latin typeface="Arial Unicode MS"/>
                          <a:cs typeface="Arial"/>
                        </a:rPr>
                        <a:t>"أوافق على أن..."؛ "هذه نقطة جيدة"، "بدأنا ونحن نظن...، ثم..."</a:t>
                      </a:r>
                    </a:p>
                  </a:txBody>
                  <a:tcPr marL="0" marR="0" marT="5080"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06551">
                <a:tc>
                  <a:txBody>
                    <a:bodyPr/>
                    <a:lstStyle/>
                    <a:p>
                      <a:pPr marL="29845">
                        <a:lnSpc>
                          <a:spcPct val="100000"/>
                        </a:lnSpc>
                        <a:spcBef>
                          <a:spcPts val="265"/>
                        </a:spcBef>
                      </a:pPr>
                      <a:r>
                        <a:rPr lang="ar-SA" sz="1200" baseline="0" dirty="0">
                          <a:latin typeface="Arial Unicode MS"/>
                          <a:cs typeface="Arial"/>
                        </a:rPr>
                        <a:t>تحدي</a:t>
                      </a:r>
                      <a:r>
                        <a:rPr lang="ar-EG" sz="1200" baseline="0" dirty="0">
                          <a:latin typeface="Arial Unicode MS"/>
                          <a:cs typeface="Arial"/>
                        </a:rPr>
                        <a:t> الأفكار</a:t>
                      </a:r>
                      <a:endParaRPr lang="ar-SA" sz="1200" baseline="0" dirty="0">
                        <a:latin typeface="Arial Unicode MS"/>
                        <a:cs typeface="Arial"/>
                      </a:endParaRPr>
                    </a:p>
                  </a:txBody>
                  <a:tcPr marL="0" marR="0" marT="33655"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lang="ar-SA" sz="1200" baseline="0">
                          <a:latin typeface="Arial Unicode MS"/>
                          <a:cs typeface="Arial"/>
                        </a:rPr>
                        <a:t>"لا!"، "ولكن..."، "لا يمكن أن..."</a:t>
                      </a:r>
                    </a:p>
                  </a:txBody>
                  <a:tcPr marL="0" marR="0" marT="33655"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4">
                        <a:lnSpc>
                          <a:spcPts val="1730"/>
                        </a:lnSpc>
                        <a:spcBef>
                          <a:spcPts val="80"/>
                        </a:spcBef>
                      </a:pPr>
                      <a:r>
                        <a:rPr lang="ar-SA" sz="1200" baseline="0" dirty="0">
                          <a:latin typeface="Arial Unicode MS"/>
                          <a:cs typeface="Arial"/>
                        </a:rPr>
                        <a:t>"لا أوافق على أن..."، لا يبدو هذا صحيحًا"، "ليس هذا ممكنًا، لأن..."، "أعتقد أن هذا صحيح بشكل جزئي"، "هذا غير ممكن"</a:t>
                      </a:r>
                    </a:p>
                  </a:txBody>
                  <a:tcPr marL="0" marR="0" marT="10160"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nSpc>
                          <a:spcPct val="100000"/>
                        </a:lnSpc>
                        <a:spcBef>
                          <a:spcPts val="240"/>
                        </a:spcBef>
                      </a:pPr>
                      <a:r>
                        <a:rPr lang="ar-EG" sz="1200" baseline="0" dirty="0">
                          <a:latin typeface="Arial Unicode MS"/>
                          <a:cs typeface="Arial"/>
                        </a:rPr>
                        <a:t>التعليل</a:t>
                      </a:r>
                      <a:endParaRPr lang="ar-SA" sz="1200" baseline="0" dirty="0">
                        <a:latin typeface="Arial Unicode MS"/>
                        <a:cs typeface="Arial"/>
                      </a:endParaRPr>
                    </a:p>
                  </a:txBody>
                  <a:tcPr marL="0" marR="0" marT="30480"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lang="ar-SA" sz="1200" baseline="0">
                          <a:latin typeface="Arial Unicode MS"/>
                          <a:cs typeface="Arial"/>
                        </a:rPr>
                        <a:t>"لأن..."</a:t>
                      </a:r>
                    </a:p>
                  </a:txBody>
                  <a:tcPr marL="0" marR="0" marT="30480"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dirty="0">
                        <a:latin typeface="Arial Unicode MS"/>
                        <a:cs typeface="Arial Unicode MS"/>
                      </a:endParaRP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492507" y="411004"/>
            <a:ext cx="3378193"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الحوار في إطار سياقات مختلفة</a:t>
            </a:r>
          </a:p>
        </p:txBody>
      </p:sp>
      <p:sp>
        <p:nvSpPr>
          <p:cNvPr id="4" name="object 4"/>
          <p:cNvSpPr txBox="1"/>
          <p:nvPr/>
        </p:nvSpPr>
        <p:spPr>
          <a:xfrm>
            <a:off x="5407780" y="826956"/>
            <a:ext cx="4721225" cy="1940275"/>
          </a:xfrm>
          <a:prstGeom prst="rect">
            <a:avLst/>
          </a:prstGeom>
          <a:ln w="31733">
            <a:solidFill>
              <a:srgbClr val="2791A6"/>
            </a:solidFill>
          </a:ln>
        </p:spPr>
        <p:txBody>
          <a:bodyPr vert="horz" wrap="square" lIns="0" tIns="36830" rIns="0" bIns="0" rtlCol="0" anchor="t">
            <a:spAutoFit/>
          </a:bodyPr>
          <a:lstStyle/>
          <a:p>
            <a:pPr marL="81915" marR="96520" algn="just">
              <a:lnSpc>
                <a:spcPct val="121000"/>
              </a:lnSpc>
              <a:spcBef>
                <a:spcPts val="290"/>
              </a:spcBef>
            </a:pPr>
            <a:r>
              <a:rPr lang="ar-SA" sz="1200" dirty="0">
                <a:latin typeface="Arial Unicode MS"/>
                <a:cs typeface="Arial"/>
              </a:rPr>
              <a:t>يمكن ممارسة الحوار التربوي مع مجموعات متنوعة من المتعلمين، في مجموعات من جميع الأعمار وبتغطية جميع الموضوعات والمواد. ويجسد هذا السبب الجوهري في تصميم حزمة </a:t>
            </a:r>
            <a:r>
              <a:rPr lang="en-US" sz="1200" dirty="0">
                <a:latin typeface="Arial Unicode MS"/>
                <a:cs typeface="Arial"/>
              </a:rPr>
              <a:t>T-SEDA</a:t>
            </a:r>
            <a:r>
              <a:rPr lang="ar-SA" sz="1200" dirty="0">
                <a:latin typeface="Arial Unicode MS"/>
                <a:cs typeface="Arial"/>
              </a:rPr>
              <a:t> لتكون متعددة الاستخدامات وقابلة للتكييف، وقد تم استخدامها بالفعل من قبل الممارسين في سياقات متنوعة.</a:t>
            </a:r>
            <a:endParaRPr lang="ar-AE" sz="1200" dirty="0">
              <a:latin typeface="Arial Unicode MS"/>
              <a:cs typeface="Arial"/>
            </a:endParaRPr>
          </a:p>
          <a:p>
            <a:pPr marL="81915" marR="96520" algn="just">
              <a:lnSpc>
                <a:spcPct val="121000"/>
              </a:lnSpc>
              <a:spcBef>
                <a:spcPts val="290"/>
              </a:spcBef>
            </a:pPr>
            <a:r>
              <a:rPr lang="en-US" sz="1200" dirty="0">
                <a:latin typeface="Arial Unicode MS"/>
                <a:cs typeface="Arial Unicode MS"/>
              </a:rPr>
              <a:t>.           </a:t>
            </a:r>
            <a:r>
              <a:rPr lang="ar-AE" sz="1200" dirty="0">
                <a:latin typeface="Arial"/>
                <a:cs typeface="Arial"/>
                <a:hlinkClick r:id="rId2"/>
              </a:rPr>
              <a:t>مقطع الفيديو 9: تأثير استعلام </a:t>
            </a:r>
            <a:r>
              <a:rPr lang="en-US" sz="1200" dirty="0">
                <a:latin typeface="Arial"/>
                <a:cs typeface="Arial"/>
                <a:hlinkClick r:id="rId2"/>
              </a:rPr>
              <a:t>T-SEDA</a:t>
            </a:r>
            <a:endParaRPr lang="en-US" sz="1200" b="1" dirty="0">
              <a:latin typeface="Arial"/>
              <a:cs typeface="Arial"/>
            </a:endParaRPr>
          </a:p>
          <a:p>
            <a:pPr marL="81915" marR="96520" algn="just">
              <a:lnSpc>
                <a:spcPct val="121000"/>
              </a:lnSpc>
              <a:spcBef>
                <a:spcPts val="290"/>
              </a:spcBef>
            </a:pPr>
            <a:endParaRPr lang="ar-AE" sz="1200" dirty="0">
              <a:latin typeface="Arial Unicode MS"/>
              <a:cs typeface="Arial"/>
            </a:endParaRPr>
          </a:p>
          <a:p>
            <a:pPr marL="81915" marR="96520" algn="just">
              <a:lnSpc>
                <a:spcPct val="121000"/>
              </a:lnSpc>
              <a:spcBef>
                <a:spcPts val="290"/>
              </a:spcBef>
            </a:pPr>
            <a:r>
              <a:rPr lang="en-US" sz="1200" dirty="0">
                <a:latin typeface="Arial Unicode MS"/>
                <a:cs typeface="Arial"/>
              </a:rPr>
              <a:t> </a:t>
            </a:r>
            <a:r>
              <a:rPr lang="ar-SA" sz="1200" dirty="0">
                <a:latin typeface="Arial Unicode MS"/>
                <a:cs typeface="Arial"/>
              </a:rPr>
              <a:t>ستساعدك الصفحات التالية على التفكير في الحوار ضمن بيئتك: ابحث عن تلك السياقات ذات الصلة بك.</a:t>
            </a:r>
          </a:p>
        </p:txBody>
      </p:sp>
      <p:sp>
        <p:nvSpPr>
          <p:cNvPr id="5" name="object 5"/>
          <p:cNvSpPr txBox="1"/>
          <p:nvPr/>
        </p:nvSpPr>
        <p:spPr>
          <a:xfrm>
            <a:off x="5433458" y="3049753"/>
            <a:ext cx="4723130" cy="684226"/>
          </a:xfrm>
          <a:prstGeom prst="rect">
            <a:avLst/>
          </a:prstGeom>
          <a:solidFill>
            <a:srgbClr val="D9F1F6"/>
          </a:solidFill>
        </p:spPr>
        <p:txBody>
          <a:bodyPr vert="horz" wrap="square" lIns="0" tIns="34290" rIns="0" bIns="0" rtlCol="0">
            <a:spAutoFit/>
          </a:bodyPr>
          <a:lstStyle/>
          <a:p>
            <a:pPr marL="78740" marR="168275">
              <a:lnSpc>
                <a:spcPct val="121100"/>
              </a:lnSpc>
              <a:spcBef>
                <a:spcPts val="270"/>
              </a:spcBef>
            </a:pPr>
            <a:r>
              <a:rPr lang="ar-SA" sz="1200" dirty="0">
                <a:latin typeface="Arial Unicode MS"/>
                <a:cs typeface="Arial"/>
              </a:rPr>
              <a:t>نقطة للتأمل:</a:t>
            </a:r>
            <a:r>
              <a:rPr lang="en-US" sz="1200" dirty="0">
                <a:latin typeface="Arial Unicode MS"/>
                <a:cs typeface="Arial"/>
              </a:rPr>
              <a:t> </a:t>
            </a:r>
            <a:r>
              <a:rPr lang="ar-SA" sz="1200" dirty="0">
                <a:latin typeface="Arial Unicode MS"/>
                <a:cs typeface="Arial"/>
              </a:rPr>
              <a:t>ألق نظرة على رموز الحوار في الجزء ب، والذي يحتوي على أمثلة لما قد تسمعه، وانظر إلى الأمثلة أدناه.</a:t>
            </a:r>
            <a:r>
              <a:rPr lang="en-US" sz="1200" dirty="0">
                <a:latin typeface="Arial Unicode MS"/>
                <a:cs typeface="Arial"/>
              </a:rPr>
              <a:t> </a:t>
            </a:r>
            <a:r>
              <a:rPr lang="ar-SA" sz="1200" dirty="0">
                <a:latin typeface="Arial Unicode MS"/>
                <a:cs typeface="Arial"/>
              </a:rPr>
              <a:t>كيف تعتقد أن الطلاب في بيئتك سوف يصوغون رموز الحوار المختلفة بشكل </a:t>
            </a:r>
            <a:r>
              <a:rPr lang="ar-EG" sz="1200" dirty="0">
                <a:latin typeface="Arial Unicode MS"/>
                <a:cs typeface="Arial"/>
              </a:rPr>
              <a:t>شفهي</a:t>
            </a:r>
            <a:r>
              <a:rPr lang="ar-SA" sz="1200" dirty="0">
                <a:latin typeface="Arial Unicode MS"/>
                <a:cs typeface="Arial"/>
              </a:rPr>
              <a:t>؟ ما الذي قد تسمعه في فصلك الدراسي؟</a:t>
            </a:r>
          </a:p>
        </p:txBody>
      </p:sp>
      <p:sp>
        <p:nvSpPr>
          <p:cNvPr id="6" name="object 6"/>
          <p:cNvSpPr/>
          <p:nvPr/>
        </p:nvSpPr>
        <p:spPr>
          <a:xfrm>
            <a:off x="850900" y="943115"/>
            <a:ext cx="3378193" cy="2533510"/>
          </a:xfrm>
          <a:prstGeom prst="rect">
            <a:avLst/>
          </a:prstGeom>
          <a:blipFill>
            <a:blip r:embed="rId3" cstate="print"/>
            <a:stretch>
              <a:fillRect/>
            </a:stretch>
          </a:blipFill>
        </p:spPr>
        <p:txBody>
          <a:bodyPr wrap="square" lIns="0" tIns="0" rIns="0" bIns="0" rtlCol="0"/>
          <a:lstStyle/>
          <a:p>
            <a:endParaRPr/>
          </a:p>
        </p:txBody>
      </p:sp>
      <p:sp>
        <p:nvSpPr>
          <p:cNvPr id="9" name="object 7">
            <a:extLst>
              <a:ext uri="{FF2B5EF4-FFF2-40B4-BE49-F238E27FC236}">
                <a16:creationId xmlns:a16="http://schemas.microsoft.com/office/drawing/2014/main" id="{908C86B7-0680-F407-C405-6CB9D76A18C8}"/>
              </a:ext>
            </a:extLst>
          </p:cNvPr>
          <p:cNvSpPr/>
          <p:nvPr/>
        </p:nvSpPr>
        <p:spPr>
          <a:xfrm flipH="1">
            <a:off x="9641898" y="1612191"/>
            <a:ext cx="401686" cy="439414"/>
          </a:xfrm>
          <a:prstGeom prst="rect">
            <a:avLst/>
          </a:prstGeom>
          <a:blipFill>
            <a:blip r:embed="rId4" cstate="print"/>
            <a:stretch>
              <a:fillRect/>
            </a:stretch>
          </a:blipFill>
        </p:spPr>
        <p:txBody>
          <a:bodyPr wrap="square" lIns="0" tIns="0" rIns="0" bIns="0" rtlCol="0"/>
          <a:lstStyle/>
          <a:p>
            <a:endParaRPr dirty="0"/>
          </a:p>
        </p:txBody>
      </p:sp>
      <p:sp>
        <p:nvSpPr>
          <p:cNvPr id="8" name="object 6">
            <a:extLst>
              <a:ext uri="{FF2B5EF4-FFF2-40B4-BE49-F238E27FC236}">
                <a16:creationId xmlns:a16="http://schemas.microsoft.com/office/drawing/2014/main" id="{F71ADB45-DDED-B53D-4B7E-2B6D3ED04FDB}"/>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17</a:t>
            </a:fld>
            <a:endParaRPr sz="1000" dirty="0">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66735391"/>
              </p:ext>
            </p:extLst>
          </p:nvPr>
        </p:nvGraphicFramePr>
        <p:xfrm>
          <a:off x="386976" y="2168532"/>
          <a:ext cx="9781029" cy="4449558"/>
        </p:xfrm>
        <a:graphic>
          <a:graphicData uri="http://schemas.openxmlformats.org/drawingml/2006/table">
            <a:tbl>
              <a:tblPr rtl="1" firstRow="1" bandRow="1">
                <a:tableStyleId>{2D5ABB26-0587-4C30-8999-92F81FD0307C}</a:tableStyleId>
              </a:tblPr>
              <a:tblGrid>
                <a:gridCol w="3514344">
                  <a:extLst>
                    <a:ext uri="{9D8B030D-6E8A-4147-A177-3AD203B41FA5}">
                      <a16:colId xmlns:a16="http://schemas.microsoft.com/office/drawing/2014/main" val="20000"/>
                    </a:ext>
                  </a:extLst>
                </a:gridCol>
                <a:gridCol w="3867911">
                  <a:extLst>
                    <a:ext uri="{9D8B030D-6E8A-4147-A177-3AD203B41FA5}">
                      <a16:colId xmlns:a16="http://schemas.microsoft.com/office/drawing/2014/main" val="20001"/>
                    </a:ext>
                  </a:extLst>
                </a:gridCol>
                <a:gridCol w="2398774">
                  <a:extLst>
                    <a:ext uri="{9D8B030D-6E8A-4147-A177-3AD203B41FA5}">
                      <a16:colId xmlns:a16="http://schemas.microsoft.com/office/drawing/2014/main" val="20002"/>
                    </a:ext>
                  </a:extLst>
                </a:gridCol>
              </a:tblGrid>
              <a:tr h="544067">
                <a:tc>
                  <a:txBody>
                    <a:bodyPr/>
                    <a:lstStyle/>
                    <a:p>
                      <a:pPr marL="63500">
                        <a:lnSpc>
                          <a:spcPts val="1290"/>
                        </a:lnSpc>
                      </a:pPr>
                      <a:r>
                        <a:rPr lang="ar-SA" sz="1100" b="1" baseline="0" dirty="0">
                          <a:latin typeface="Arial"/>
                          <a:cs typeface="Arial"/>
                        </a:rPr>
                        <a:t>الإصغاء والانتباه والفهم</a:t>
                      </a:r>
                    </a:p>
                    <a:p>
                      <a:pPr marL="63500">
                        <a:lnSpc>
                          <a:spcPct val="100000"/>
                        </a:lnSpc>
                        <a:spcBef>
                          <a:spcPts val="260"/>
                        </a:spcBef>
                      </a:pPr>
                      <a:r>
                        <a:rPr lang="ar-SA" sz="1100" b="1" baseline="0" dirty="0">
                          <a:latin typeface="Arial"/>
                          <a:cs typeface="Arial"/>
                        </a:rPr>
                        <a:t>الأطفال في المستوى المتوقع من التطور سوف:</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60325">
                        <a:lnSpc>
                          <a:spcPts val="1290"/>
                        </a:lnSpc>
                      </a:pPr>
                      <a:r>
                        <a:rPr lang="ar-SA" sz="1100" b="1" baseline="0">
                          <a:latin typeface="Arial"/>
                          <a:cs typeface="Arial"/>
                        </a:rPr>
                        <a:t>رموز حوار </a:t>
                      </a:r>
                      <a:r>
                        <a:rPr lang="en-US" sz="1100" b="1" baseline="0">
                          <a:latin typeface="Arial"/>
                          <a:cs typeface="Arial"/>
                        </a:rPr>
                        <a:t>T-SEDA</a:t>
                      </a:r>
                      <a:r>
                        <a:rPr lang="ar-SA" sz="1100" b="1" baseline="0">
                          <a:latin typeface="Arial"/>
                          <a:cs typeface="Arial"/>
                        </a:rPr>
                        <a:t> الممكنة</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60325">
                        <a:lnSpc>
                          <a:spcPts val="1290"/>
                        </a:lnSpc>
                      </a:pPr>
                      <a:r>
                        <a:rPr lang="ar-SA" sz="1100" b="1" baseline="0">
                          <a:latin typeface="Arial"/>
                          <a:cs typeface="Arial"/>
                        </a:rPr>
                        <a:t>ما قد تسمعه</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63500">
                        <a:lnSpc>
                          <a:spcPts val="1275"/>
                        </a:lnSpc>
                      </a:pPr>
                      <a:r>
                        <a:rPr lang="ar-SA" sz="1100" baseline="0" dirty="0">
                          <a:latin typeface="Arial"/>
                          <a:cs typeface="Arial"/>
                        </a:rPr>
                        <a:t>يستمعون باهتمام ويستجيبون لما يسمعونه من خلال الأسئلة والتعليقات والتصرفات ذات الصلة، وذلك عند القراءة عليهم وأثناء مناقشات الفصل بأكمله والتفاعلات ضمن المجموعات الصغيرة.</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EG" sz="1100" dirty="0">
                          <a:latin typeface="Arial Unicode MS"/>
                          <a:cs typeface="+mn-cs"/>
                        </a:rPr>
                        <a:t>إثراء الأفكار</a:t>
                      </a:r>
                      <a:r>
                        <a:rPr lang="ar-SA" sz="1100" baseline="0" dirty="0">
                          <a:latin typeface="Arial"/>
                          <a:cs typeface="Arial"/>
                        </a:rPr>
                        <a:t> (</a:t>
                      </a:r>
                      <a:r>
                        <a:rPr lang="en-US" sz="1100" baseline="0" dirty="0">
                          <a:latin typeface="Arial"/>
                          <a:cs typeface="Arial"/>
                        </a:rPr>
                        <a:t>B</a:t>
                      </a:r>
                      <a:r>
                        <a:rPr lang="ar-SA" sz="1100" baseline="0" dirty="0">
                          <a:latin typeface="Arial"/>
                          <a:cs typeface="Arial"/>
                        </a:rPr>
                        <a:t>): </a:t>
                      </a:r>
                      <a:r>
                        <a:rPr lang="ar-EG" sz="1100" dirty="0">
                          <a:latin typeface="Arial Unicode MS"/>
                          <a:cs typeface="+mn-cs"/>
                        </a:rPr>
                        <a:t>إثراء الأفكار</a:t>
                      </a:r>
                      <a:r>
                        <a:rPr lang="ar-SA" sz="1100" baseline="0" dirty="0">
                          <a:latin typeface="Arial"/>
                          <a:cs typeface="Arial"/>
                        </a:rPr>
                        <a:t> الشخصية أو أفكار الآخرين المعبّر عنها خلال الأدوار أو المساهمات السابقة أو التوسع في شرحها أو توضيحها أو التعليق عليها</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SA" sz="1100" baseline="0" dirty="0">
                          <a:latin typeface="Arial"/>
                          <a:cs typeface="Arial"/>
                        </a:rPr>
                        <a:t>أنا سعيد لأنني لم أقابل </a:t>
                      </a:r>
                      <a:r>
                        <a:rPr lang="ar-SA" sz="1100" baseline="0" dirty="0" err="1">
                          <a:latin typeface="Arial"/>
                          <a:cs typeface="Arial"/>
                        </a:rPr>
                        <a:t>الغرفول</a:t>
                      </a:r>
                      <a:r>
                        <a:rPr lang="ar-SA" sz="1100" baseline="0" dirty="0">
                          <a:latin typeface="Arial"/>
                          <a:cs typeface="Arial"/>
                        </a:rPr>
                        <a:t>.</a:t>
                      </a:r>
                      <a:r>
                        <a:rPr lang="en-US" sz="1100" baseline="0" dirty="0">
                          <a:latin typeface="Arial"/>
                          <a:cs typeface="Arial"/>
                        </a:rPr>
                        <a:t> </a:t>
                      </a:r>
                      <a:r>
                        <a:rPr lang="ar-SA" sz="1100" baseline="0" dirty="0">
                          <a:latin typeface="Arial"/>
                          <a:cs typeface="Arial"/>
                        </a:rPr>
                        <a:t>كانت الفأرة شجاعة.</a:t>
                      </a:r>
                    </a:p>
                    <a:p>
                      <a:pPr algn="r" rtl="1">
                        <a:lnSpc>
                          <a:spcPct val="100000"/>
                        </a:lnSpc>
                        <a:spcBef>
                          <a:spcPts val="30"/>
                        </a:spcBef>
                      </a:pPr>
                      <a:endParaRPr sz="1100" spc="0" baseline="0" dirty="0">
                        <a:latin typeface="Times New Roman"/>
                        <a:cs typeface="Times New Roman"/>
                      </a:endParaRPr>
                    </a:p>
                    <a:p>
                      <a:pPr marL="60325">
                        <a:lnSpc>
                          <a:spcPct val="100000"/>
                        </a:lnSpc>
                      </a:pPr>
                      <a:r>
                        <a:rPr lang="ar-SA" sz="1100" baseline="0" dirty="0">
                          <a:latin typeface="Arial"/>
                          <a:cs typeface="Arial"/>
                        </a:rPr>
                        <a:t>نعم، كانت الفأرة شجاعة وماكرة.</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953002">
                <a:tc>
                  <a:txBody>
                    <a:bodyPr/>
                    <a:lstStyle/>
                    <a:p>
                      <a:pPr marL="63500">
                        <a:lnSpc>
                          <a:spcPts val="1275"/>
                        </a:lnSpc>
                      </a:pPr>
                      <a:r>
                        <a:rPr lang="ar-SA" sz="1100" baseline="0" dirty="0">
                          <a:latin typeface="Arial"/>
                          <a:cs typeface="Arial"/>
                        </a:rPr>
                        <a:t>يعلّقون على ما سمعوه ويطرحون أسئلة لتوضيح فهمهم.</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EG" sz="1100" dirty="0">
                          <a:latin typeface="Arial Unicode MS"/>
                          <a:cs typeface="+mn-cs"/>
                        </a:rPr>
                        <a:t>إثراء الأفكار</a:t>
                      </a:r>
                      <a:r>
                        <a:rPr lang="ar-SA" sz="1100" baseline="0" dirty="0">
                          <a:latin typeface="Arial"/>
                          <a:cs typeface="Arial"/>
                        </a:rPr>
                        <a:t> (</a:t>
                      </a:r>
                      <a:r>
                        <a:rPr lang="en-US" sz="1100" baseline="0" dirty="0">
                          <a:latin typeface="Arial"/>
                          <a:cs typeface="Arial"/>
                        </a:rPr>
                        <a:t>B</a:t>
                      </a:r>
                      <a:r>
                        <a:rPr lang="ar-SA" sz="1100" baseline="0" dirty="0">
                          <a:latin typeface="Arial"/>
                          <a:cs typeface="Arial"/>
                        </a:rPr>
                        <a:t>): </a:t>
                      </a:r>
                      <a:r>
                        <a:rPr lang="ar-EG" sz="1100" dirty="0">
                          <a:latin typeface="Arial Unicode MS"/>
                          <a:cs typeface="+mn-cs"/>
                        </a:rPr>
                        <a:t>إثراء الأفكار</a:t>
                      </a:r>
                      <a:r>
                        <a:rPr lang="ar-SA" sz="1100" baseline="0" dirty="0">
                          <a:latin typeface="Arial"/>
                          <a:cs typeface="Arial"/>
                        </a:rPr>
                        <a:t> الشخصية أو أفكار الآخرين المعبّر عنها خلال الأدوار أو المساهمات السابقة أو التوسع في شرحها أو توضيحها أو التعليق عليها</a:t>
                      </a:r>
                    </a:p>
                    <a:p>
                      <a:pPr algn="r" rtl="1">
                        <a:lnSpc>
                          <a:spcPct val="100000"/>
                        </a:lnSpc>
                        <a:spcBef>
                          <a:spcPts val="30"/>
                        </a:spcBef>
                      </a:pPr>
                      <a:endParaRPr sz="1100" spc="0" baseline="0" dirty="0">
                        <a:latin typeface="Times New Roman"/>
                        <a:cs typeface="Times New Roman"/>
                      </a:endParaRPr>
                    </a:p>
                    <a:p>
                      <a:pPr marL="60325">
                        <a:lnSpc>
                          <a:spcPct val="100000"/>
                        </a:lnSpc>
                      </a:pPr>
                      <a:r>
                        <a:rPr lang="ar-SA" sz="1100" baseline="0" dirty="0">
                          <a:latin typeface="Arial"/>
                          <a:cs typeface="Arial"/>
                        </a:rPr>
                        <a:t>تحدي</a:t>
                      </a:r>
                      <a:r>
                        <a:rPr lang="ar-EG" sz="1100" baseline="0" dirty="0">
                          <a:latin typeface="Arial"/>
                          <a:cs typeface="Arial"/>
                        </a:rPr>
                        <a:t> الأفكار</a:t>
                      </a:r>
                      <a:r>
                        <a:rPr lang="ar-SA" sz="1100" baseline="0" dirty="0">
                          <a:latin typeface="Arial"/>
                          <a:cs typeface="Arial"/>
                        </a:rPr>
                        <a:t> (</a:t>
                      </a:r>
                      <a:r>
                        <a:rPr lang="en-US" sz="1100" baseline="0" dirty="0">
                          <a:latin typeface="Arial"/>
                          <a:cs typeface="Arial"/>
                        </a:rPr>
                        <a:t>CH</a:t>
                      </a:r>
                      <a:r>
                        <a:rPr lang="ar-SA" sz="1100" baseline="0" dirty="0">
                          <a:latin typeface="Arial"/>
                          <a:cs typeface="Arial"/>
                        </a:rPr>
                        <a:t>):</a:t>
                      </a:r>
                      <a:r>
                        <a:rPr lang="en-US" sz="1100" baseline="0" dirty="0">
                          <a:latin typeface="Arial"/>
                          <a:cs typeface="Arial"/>
                        </a:rPr>
                        <a:t> </a:t>
                      </a:r>
                      <a:r>
                        <a:rPr lang="ar-SA" sz="1100" baseline="0" dirty="0">
                          <a:latin typeface="Arial"/>
                          <a:cs typeface="Arial"/>
                        </a:rPr>
                        <a:t>التساؤل بشأن فكرة أو الاعتراض عليها أو طلب إثباتها</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SA" sz="1100" baseline="0">
                          <a:latin typeface="Arial"/>
                          <a:cs typeface="Arial"/>
                        </a:rPr>
                        <a:t>من أين تأتي الهياكل العظمية</a:t>
                      </a:r>
                    </a:p>
                    <a:p>
                      <a:pPr marL="60325">
                        <a:lnSpc>
                          <a:spcPct val="100000"/>
                        </a:lnSpc>
                        <a:spcBef>
                          <a:spcPts val="265"/>
                        </a:spcBef>
                      </a:pPr>
                      <a:r>
                        <a:rPr lang="ar-SA" sz="1100" baseline="0">
                          <a:latin typeface="Arial"/>
                          <a:cs typeface="Arial"/>
                        </a:rPr>
                        <a:t>إذن؟</a:t>
                      </a:r>
                    </a:p>
                    <a:p>
                      <a:pPr algn="r" rtl="1">
                        <a:lnSpc>
                          <a:spcPct val="100000"/>
                        </a:lnSpc>
                        <a:spcBef>
                          <a:spcPts val="30"/>
                        </a:spcBef>
                      </a:pPr>
                      <a:endParaRPr sz="1100" spc="0" baseline="0">
                        <a:latin typeface="Times New Roman"/>
                        <a:cs typeface="Times New Roman"/>
                      </a:endParaRPr>
                    </a:p>
                    <a:p>
                      <a:pPr marL="60325" marR="302895">
                        <a:lnSpc>
                          <a:spcPct val="121900"/>
                        </a:lnSpc>
                      </a:pPr>
                      <a:r>
                        <a:rPr lang="ar-SA" sz="1100" baseline="0">
                          <a:latin typeface="Arial"/>
                          <a:cs typeface="Arial"/>
                        </a:rPr>
                        <a:t>لا، لست خائفًا من الهياكل العظمية، لأنها تبدو ودودة.</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7575">
                <a:tc>
                  <a:txBody>
                    <a:bodyPr/>
                    <a:lstStyle/>
                    <a:p>
                      <a:pPr marL="63500">
                        <a:lnSpc>
                          <a:spcPts val="1275"/>
                        </a:lnSpc>
                      </a:pPr>
                      <a:r>
                        <a:rPr lang="ar-SA" sz="1100" baseline="0" dirty="0">
                          <a:latin typeface="Arial"/>
                          <a:cs typeface="Arial"/>
                        </a:rPr>
                        <a:t>يجرون محادثة عند مشاركتهم في النقاشات التي يتبادلونها مع معلمهم وأقرانهم.</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SA" sz="1100" baseline="0" dirty="0">
                          <a:latin typeface="Arial"/>
                          <a:cs typeface="Arial"/>
                        </a:rPr>
                        <a:t>الربط (</a:t>
                      </a:r>
                      <a:r>
                        <a:rPr lang="en-US" sz="1100" baseline="0" dirty="0">
                          <a:latin typeface="Arial"/>
                          <a:cs typeface="Arial"/>
                        </a:rPr>
                        <a:t>C</a:t>
                      </a:r>
                      <a:r>
                        <a:rPr lang="ar-SA" sz="1100" baseline="0" dirty="0">
                          <a:latin typeface="Arial"/>
                          <a:cs typeface="Arial"/>
                        </a:rPr>
                        <a:t>):</a:t>
                      </a:r>
                      <a:r>
                        <a:rPr lang="en-US" sz="1100" baseline="0" dirty="0">
                          <a:latin typeface="Arial"/>
                          <a:cs typeface="Arial"/>
                        </a:rPr>
                        <a:t> </a:t>
                      </a:r>
                      <a:r>
                        <a:rPr lang="ar-SA" sz="1100" baseline="0" dirty="0">
                          <a:latin typeface="Arial"/>
                          <a:cs typeface="Arial"/>
                        </a:rPr>
                        <a:t>الربط بالمساهمات/ المعارف/ الخبرات خارج الحوار الحالي والمباشر</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0325">
                        <a:lnSpc>
                          <a:spcPts val="1275"/>
                        </a:lnSpc>
                      </a:pPr>
                      <a:r>
                        <a:rPr lang="ar-SA" sz="1100" baseline="0">
                          <a:latin typeface="Arial"/>
                          <a:cs typeface="Arial"/>
                        </a:rPr>
                        <a:t>ذهبنا في رحلة إلى الغابة، وكنا</a:t>
                      </a:r>
                    </a:p>
                    <a:p>
                      <a:pPr marL="60325">
                        <a:lnSpc>
                          <a:spcPct val="100000"/>
                        </a:lnSpc>
                        <a:spcBef>
                          <a:spcPts val="285"/>
                        </a:spcBef>
                      </a:pPr>
                      <a:r>
                        <a:rPr lang="ar-SA" sz="1100" baseline="0">
                          <a:latin typeface="Arial"/>
                          <a:cs typeface="Arial"/>
                        </a:rPr>
                        <a:t>نسقط ونتعثر، ونسقط ونتعثر</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17575">
                <a:tc>
                  <a:txBody>
                    <a:bodyPr/>
                    <a:lstStyle/>
                    <a:p>
                      <a:pPr marL="63500">
                        <a:lnSpc>
                          <a:spcPts val="1275"/>
                        </a:lnSpc>
                      </a:pPr>
                      <a:r>
                        <a:rPr lang="ar-SA" sz="1100" b="1" baseline="0">
                          <a:latin typeface="Arial"/>
                          <a:cs typeface="Arial"/>
                        </a:rPr>
                        <a:t>التحدث</a:t>
                      </a:r>
                    </a:p>
                    <a:p>
                      <a:pPr marL="63500">
                        <a:lnSpc>
                          <a:spcPct val="100000"/>
                        </a:lnSpc>
                        <a:spcBef>
                          <a:spcPts val="285"/>
                        </a:spcBef>
                      </a:pPr>
                      <a:r>
                        <a:rPr lang="ar-SA" sz="1100" b="1" baseline="0">
                          <a:latin typeface="Arial"/>
                          <a:cs typeface="Arial"/>
                        </a:rPr>
                        <a:t>الأطفال في المستوى المتوقع من التطور سوف:</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endParaRPr sz="11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617724">
                <a:tc>
                  <a:txBody>
                    <a:bodyPr/>
                    <a:lstStyle/>
                    <a:p>
                      <a:pPr marL="63500">
                        <a:lnSpc>
                          <a:spcPts val="1275"/>
                        </a:lnSpc>
                      </a:pPr>
                      <a:r>
                        <a:rPr lang="ar-SA" sz="1100" baseline="0" dirty="0">
                          <a:latin typeface="Arial"/>
                          <a:cs typeface="Arial"/>
                        </a:rPr>
                        <a:t>يشاركون في مناقشات المجموعات الصغيرة والفصل الدراسي والمناقشات</a:t>
                      </a:r>
                    </a:p>
                    <a:p>
                      <a:pPr marL="63500" marR="511809">
                        <a:lnSpc>
                          <a:spcPct val="120000"/>
                        </a:lnSpc>
                        <a:spcBef>
                          <a:spcPts val="25"/>
                        </a:spcBef>
                      </a:pPr>
                      <a:r>
                        <a:rPr lang="ar-SA" sz="1100" baseline="0" dirty="0">
                          <a:latin typeface="Arial"/>
                          <a:cs typeface="Arial"/>
                        </a:rPr>
                        <a:t>الفردية، ويعبرون عن أفكارهم الخاصة باستخدام المفردات التي تعلموها مؤخرًا.</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60325">
                        <a:lnSpc>
                          <a:spcPts val="1275"/>
                        </a:lnSpc>
                      </a:pPr>
                      <a:r>
                        <a:rPr lang="ar-SA" sz="1100" baseline="0" dirty="0">
                          <a:latin typeface="Arial"/>
                          <a:cs typeface="Arial"/>
                        </a:rPr>
                        <a:t>توجيه الحوار أو النشاط (</a:t>
                      </a:r>
                      <a:r>
                        <a:rPr lang="en-US" sz="1100" baseline="0" dirty="0">
                          <a:latin typeface="Arial"/>
                          <a:cs typeface="Arial"/>
                        </a:rPr>
                        <a:t>G</a:t>
                      </a:r>
                      <a:r>
                        <a:rPr lang="ar-SA" sz="1100" baseline="0" dirty="0">
                          <a:latin typeface="Arial"/>
                          <a:cs typeface="Arial"/>
                        </a:rPr>
                        <a:t>):</a:t>
                      </a:r>
                      <a:r>
                        <a:rPr lang="en-US" sz="1100" baseline="0" dirty="0">
                          <a:latin typeface="Arial"/>
                          <a:cs typeface="Arial"/>
                        </a:rPr>
                        <a:t> </a:t>
                      </a:r>
                      <a:r>
                        <a:rPr lang="ar-SA" sz="1100" baseline="0" dirty="0">
                          <a:latin typeface="Arial"/>
                          <a:cs typeface="Arial"/>
                        </a:rPr>
                        <a:t>تحمُّل مسؤولية تشكيل النشاط أو تركيز الحوار في الاتجاه المرغوب</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60325">
                        <a:lnSpc>
                          <a:spcPts val="1275"/>
                        </a:lnSpc>
                      </a:pPr>
                      <a:r>
                        <a:rPr lang="ar-SA" sz="1100" baseline="0" dirty="0">
                          <a:latin typeface="Arial"/>
                          <a:cs typeface="Arial"/>
                        </a:rPr>
                        <a:t>أحضر ذلك الوعاء الكبير لتؤدي دور الدب الأب،</a:t>
                      </a:r>
                      <a:r>
                        <a:rPr lang="en-US" sz="1100" baseline="0" dirty="0">
                          <a:latin typeface="Arial"/>
                          <a:cs typeface="Arial"/>
                        </a:rPr>
                        <a:t> </a:t>
                      </a:r>
                      <a:r>
                        <a:rPr lang="ar-SA" sz="1100" baseline="0" dirty="0">
                          <a:latin typeface="Arial"/>
                          <a:cs typeface="Arial"/>
                        </a:rPr>
                        <a:t>وسأكون أنا الأم.</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63500">
                        <a:lnSpc>
                          <a:spcPts val="1275"/>
                        </a:lnSpc>
                      </a:pPr>
                      <a:r>
                        <a:rPr lang="ar-SA" sz="1100" baseline="0" dirty="0">
                          <a:latin typeface="Arial"/>
                          <a:cs typeface="Arial"/>
                        </a:rPr>
                        <a:t>يقدمون تفسيرات لسبب حدوث الأشياء، مستخدمين المفردات التي تعلموها مؤخرًا من القصص الخيالية وغير الخيالية والأناشيد والقصائد عندما يكون ذلك مناسبًا.</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60325">
                        <a:lnSpc>
                          <a:spcPts val="1275"/>
                        </a:lnSpc>
                      </a:pPr>
                      <a:r>
                        <a:rPr lang="ar-EG" sz="1100" baseline="0" dirty="0">
                          <a:latin typeface="Arial"/>
                          <a:cs typeface="Arial"/>
                        </a:rPr>
                        <a:t>التعليل الجلي</a:t>
                      </a:r>
                      <a:r>
                        <a:rPr lang="ar-SA" sz="1100" baseline="0" dirty="0">
                          <a:latin typeface="Arial"/>
                          <a:cs typeface="Arial"/>
                        </a:rPr>
                        <a:t> (</a:t>
                      </a:r>
                      <a:r>
                        <a:rPr lang="en-US" sz="1100" baseline="0" dirty="0">
                          <a:latin typeface="Arial"/>
                          <a:cs typeface="Arial"/>
                        </a:rPr>
                        <a:t>R</a:t>
                      </a:r>
                      <a:r>
                        <a:rPr lang="ar-SA" sz="1100" baseline="0" dirty="0">
                          <a:latin typeface="Arial"/>
                          <a:cs typeface="Arial"/>
                        </a:rPr>
                        <a:t>): شرح الأفكار الشخصية أو أفكار الآخرين أو تبريرها أو استخدام التفكير في الاحتماليات المتعلقة بها</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60325">
                        <a:lnSpc>
                          <a:spcPts val="1275"/>
                        </a:lnSpc>
                      </a:pPr>
                      <a:r>
                        <a:rPr lang="ar-SA" sz="1100" baseline="0" dirty="0">
                          <a:latin typeface="Arial"/>
                          <a:cs typeface="Arial"/>
                        </a:rPr>
                        <a:t>أعتقد أنني إذا صنعت ساندويتش مربى عملاقًا،</a:t>
                      </a:r>
                    </a:p>
                    <a:p>
                      <a:pPr marL="60325">
                        <a:lnSpc>
                          <a:spcPct val="100000"/>
                        </a:lnSpc>
                        <a:spcBef>
                          <a:spcPts val="285"/>
                        </a:spcBef>
                      </a:pPr>
                      <a:r>
                        <a:rPr lang="ar-SA" sz="1100" baseline="0" dirty="0">
                          <a:latin typeface="Arial"/>
                          <a:cs typeface="Arial"/>
                        </a:rPr>
                        <a:t>فإن الخبز سيصبح رطبًا جدًا ويتشقق.</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5411470" y="181609"/>
            <a:ext cx="4735830" cy="1721177"/>
          </a:xfrm>
          <a:prstGeom prst="rect">
            <a:avLst/>
          </a:prstGeom>
          <a:ln w="31733">
            <a:solidFill>
              <a:srgbClr val="2791A6"/>
            </a:solidFill>
          </a:ln>
        </p:spPr>
        <p:txBody>
          <a:bodyPr vert="horz" wrap="square" lIns="0" tIns="76835" rIns="0" bIns="0" rtlCol="0">
            <a:spAutoFit/>
          </a:bodyPr>
          <a:lstStyle/>
          <a:p>
            <a:pPr marL="1414780">
              <a:lnSpc>
                <a:spcPct val="100000"/>
              </a:lnSpc>
              <a:spcBef>
                <a:spcPts val="605"/>
              </a:spcBef>
            </a:pPr>
            <a:r>
              <a:rPr lang="ar-SA" sz="1600" b="1">
                <a:latin typeface="Arial"/>
                <a:cs typeface="Arial"/>
              </a:rPr>
              <a:t>الحوار مع الأطفال الصغار</a:t>
            </a:r>
          </a:p>
          <a:p>
            <a:pPr marL="82550" marR="95885" algn="just">
              <a:lnSpc>
                <a:spcPct val="115700"/>
              </a:lnSpc>
              <a:spcBef>
                <a:spcPts val="994"/>
              </a:spcBef>
            </a:pPr>
            <a:r>
              <a:rPr lang="ar-SA" sz="1200">
                <a:latin typeface="Arial Unicode MS"/>
                <a:cs typeface="Arial"/>
              </a:rPr>
              <a:t>يمثل الحوار محور التعليم خلال مرحلة ما قبل المدرسة (من سن عامين 2 إلى 5 أعوام).</a:t>
            </a:r>
            <a:r>
              <a:rPr lang="en-US" sz="1200">
                <a:latin typeface="Arial Unicode MS"/>
                <a:cs typeface="Arial"/>
              </a:rPr>
              <a:t> </a:t>
            </a:r>
            <a:r>
              <a:rPr lang="ar-SA" sz="1200">
                <a:latin typeface="Arial Unicode MS"/>
                <a:cs typeface="Arial"/>
              </a:rPr>
              <a:t>وهناك العديد من الطرق التي سيساعد بها إجراء استعلام </a:t>
            </a:r>
            <a:r>
              <a:rPr lang="en-US" sz="1200">
                <a:latin typeface="Arial Unicode MS"/>
                <a:cs typeface="Arial"/>
              </a:rPr>
              <a:t>T-SEDA</a:t>
            </a:r>
            <a:r>
              <a:rPr lang="ar-SA" sz="1200">
                <a:latin typeface="Arial Unicode MS"/>
                <a:cs typeface="Arial"/>
              </a:rPr>
              <a:t> على تحديد أنواع الحوار التي يستخدمها الأطفال في هذه المرحلة.</a:t>
            </a:r>
            <a:r>
              <a:rPr lang="en-US" sz="1200">
                <a:latin typeface="Arial Unicode MS"/>
                <a:cs typeface="Arial"/>
              </a:rPr>
              <a:t> </a:t>
            </a:r>
            <a:r>
              <a:rPr lang="ar-SA" sz="1200">
                <a:latin typeface="Arial Unicode MS"/>
                <a:cs typeface="Arial"/>
              </a:rPr>
              <a:t>يوضح الجدول أدناه مهارات التحدث والاستماع المأخوذة من أحد المناهج الدراسية الوطنية (إنجلترا).</a:t>
            </a:r>
            <a:r>
              <a:rPr lang="en-US" sz="1200">
                <a:latin typeface="Arial Unicode MS"/>
                <a:cs typeface="Arial"/>
              </a:rPr>
              <a:t> </a:t>
            </a:r>
            <a:r>
              <a:rPr lang="ar-SA" sz="1200">
                <a:latin typeface="Arial Unicode MS"/>
                <a:cs typeface="Arial"/>
              </a:rPr>
              <a:t>هل يمكنك تطبيق هذه المهارات في سياق المناهج الدراسية في بلدك؟</a:t>
            </a:r>
          </a:p>
        </p:txBody>
      </p:sp>
      <p:sp>
        <p:nvSpPr>
          <p:cNvPr id="4" name="object 4"/>
          <p:cNvSpPr/>
          <p:nvPr/>
        </p:nvSpPr>
        <p:spPr>
          <a:xfrm>
            <a:off x="1079500" y="277375"/>
            <a:ext cx="2973692" cy="1753868"/>
          </a:xfrm>
          <a:prstGeom prst="rect">
            <a:avLst/>
          </a:prstGeom>
          <a:blipFill>
            <a:blip r:embed="rId2"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0705238B-6605-6C68-73DE-3CED92DC1DCF}"/>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18</a:t>
            </a:fld>
            <a:endParaRPr sz="1000" dirty="0">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33226" y="688728"/>
            <a:ext cx="4975674"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الحوار مع المتعلمين من طلاب التعليم العالي والبالغين</a:t>
            </a:r>
          </a:p>
        </p:txBody>
      </p:sp>
      <p:sp>
        <p:nvSpPr>
          <p:cNvPr id="3" name="object 3"/>
          <p:cNvSpPr/>
          <p:nvPr/>
        </p:nvSpPr>
        <p:spPr>
          <a:xfrm>
            <a:off x="5504815" y="1266825"/>
            <a:ext cx="4718685" cy="5776235"/>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5592451" y="1366969"/>
            <a:ext cx="4526280" cy="5644046"/>
          </a:xfrm>
          <a:prstGeom prst="rect">
            <a:avLst/>
          </a:prstGeom>
        </p:spPr>
        <p:txBody>
          <a:bodyPr vert="horz" wrap="square" lIns="0" tIns="0" rIns="0" bIns="0" rtlCol="0">
            <a:spAutoFit/>
          </a:bodyPr>
          <a:lstStyle/>
          <a:p>
            <a:pPr marL="12700" marR="5080" algn="just">
              <a:lnSpc>
                <a:spcPct val="120800"/>
              </a:lnSpc>
            </a:pPr>
            <a:r>
              <a:rPr lang="ar-SA" sz="1150" dirty="0">
                <a:latin typeface="Arial Unicode MS"/>
                <a:cs typeface="Arial"/>
              </a:rPr>
              <a:t>يلعب الحوار التربوي أيضًا دورًا قيمًا في تعلّم طلاب التعليم العالي (</a:t>
            </a:r>
            <a:r>
              <a:rPr lang="en-US" sz="1150" dirty="0">
                <a:latin typeface="Arial Unicode MS"/>
                <a:cs typeface="Arial"/>
              </a:rPr>
              <a:t>HE</a:t>
            </a:r>
            <a:r>
              <a:rPr lang="ar-SA" sz="1150" dirty="0">
                <a:latin typeface="Arial Unicode MS"/>
                <a:cs typeface="Arial"/>
              </a:rPr>
              <a:t>) والبالغين.</a:t>
            </a:r>
            <a:r>
              <a:rPr lang="en-US" sz="1150" dirty="0">
                <a:latin typeface="Arial Unicode MS"/>
                <a:cs typeface="Arial"/>
              </a:rPr>
              <a:t> </a:t>
            </a:r>
            <a:r>
              <a:rPr lang="ar-SA" sz="1150" dirty="0">
                <a:latin typeface="Arial Unicode MS"/>
                <a:cs typeface="Arial"/>
              </a:rPr>
              <a:t>أجرى المحاضرون في العديد من البلدان استعلامات </a:t>
            </a:r>
            <a:r>
              <a:rPr lang="en-US" sz="1150" dirty="0">
                <a:latin typeface="Arial Unicode MS"/>
                <a:cs typeface="Arial"/>
              </a:rPr>
              <a:t>T-SEDA</a:t>
            </a:r>
            <a:r>
              <a:rPr lang="ar-SA" sz="1150" dirty="0">
                <a:latin typeface="Arial Unicode MS"/>
                <a:cs typeface="Arial"/>
              </a:rPr>
              <a:t> ناجحة في جامعاتهم، حيث وجدوا أن تعزيز الحوار سيضاعف قيمة تعلّم الطلاب.</a:t>
            </a:r>
            <a:r>
              <a:rPr lang="en-US" sz="1150" dirty="0">
                <a:latin typeface="Arial Unicode MS"/>
                <a:cs typeface="Arial"/>
              </a:rPr>
              <a:t> </a:t>
            </a:r>
            <a:r>
              <a:rPr lang="ar-SA" sz="1150" dirty="0">
                <a:latin typeface="Arial Unicode MS"/>
                <a:cs typeface="Arial"/>
              </a:rPr>
              <a:t>فيما يلي بعض الأمثلة من سياقات التعليم العالي.</a:t>
            </a:r>
          </a:p>
          <a:p>
            <a:pPr marL="12700" marR="5715" algn="just">
              <a:lnSpc>
                <a:spcPct val="121100"/>
              </a:lnSpc>
              <a:spcBef>
                <a:spcPts val="585"/>
              </a:spcBef>
            </a:pPr>
            <a:r>
              <a:rPr lang="ar-SA" sz="1150" dirty="0">
                <a:latin typeface="Arial Unicode MS"/>
                <a:cs typeface="Arial"/>
              </a:rPr>
              <a:t>ستيفن محاضر في القانون استخدم موارد </a:t>
            </a:r>
            <a:r>
              <a:rPr lang="en-US" sz="1150" dirty="0">
                <a:latin typeface="Arial Unicode MS"/>
                <a:cs typeface="Arial"/>
              </a:rPr>
              <a:t>T-SEDA</a:t>
            </a:r>
            <a:r>
              <a:rPr lang="ar-SA" sz="1150" dirty="0">
                <a:latin typeface="Arial Unicode MS"/>
                <a:cs typeface="Arial"/>
              </a:rPr>
              <a:t> لإجراء استعلامه الخاص.</a:t>
            </a:r>
            <a:r>
              <a:rPr lang="en-US" sz="1150" dirty="0">
                <a:latin typeface="Arial Unicode MS"/>
                <a:cs typeface="Arial"/>
              </a:rPr>
              <a:t> </a:t>
            </a:r>
            <a:r>
              <a:rPr lang="ar-SA" sz="1150" dirty="0">
                <a:latin typeface="Arial Unicode MS"/>
                <a:cs typeface="Arial"/>
              </a:rPr>
              <a:t>وأشار إلى أن قيمة التعليم الحواري تتجسد في أنه يساعد على تعزيز مهارات التعلّم الذاتي التي تعد مهمة في سياقات التعليم العالي.</a:t>
            </a:r>
          </a:p>
          <a:p>
            <a:pPr marL="12700" marR="5715" algn="just">
              <a:lnSpc>
                <a:spcPct val="121100"/>
              </a:lnSpc>
              <a:spcBef>
                <a:spcPts val="585"/>
              </a:spcBef>
            </a:pPr>
            <a:r>
              <a:rPr lang="ar-SA" sz="1150" dirty="0">
                <a:latin typeface="Arial Unicode MS"/>
                <a:cs typeface="Arial"/>
              </a:rPr>
              <a:t>أدرك ستيفن أيضًا أن تنوع بيئات التعلّم في التعليم العالي يمكن أن يؤسس لأشكال مختلفة من التفاعل الحواري.</a:t>
            </a:r>
            <a:r>
              <a:rPr lang="en-US" sz="1150" dirty="0">
                <a:latin typeface="Arial Unicode MS"/>
                <a:cs typeface="Arial"/>
              </a:rPr>
              <a:t> </a:t>
            </a:r>
            <a:r>
              <a:rPr lang="ar-SA" sz="1150" dirty="0">
                <a:latin typeface="Arial Unicode MS"/>
                <a:cs typeface="Arial"/>
              </a:rPr>
              <a:t>في مواقف المحاضرات الأضخم حضورًا، وجد أن طرح الأسئلة مفتوحة الإجابة كان وسيلة لتشجيع الطلاب على الانخراط في الحوار.</a:t>
            </a:r>
          </a:p>
          <a:p>
            <a:pPr marL="12700" marR="5715" algn="just">
              <a:lnSpc>
                <a:spcPct val="121000"/>
              </a:lnSpc>
              <a:spcBef>
                <a:spcPts val="585"/>
              </a:spcBef>
            </a:pPr>
            <a:r>
              <a:rPr lang="ar-SA" sz="1150" dirty="0">
                <a:latin typeface="Arial Unicode MS"/>
                <a:cs typeface="Arial"/>
              </a:rPr>
              <a:t>على سبيل المثال، عندما طرح سؤال "هل ينبغي أن يشارك قانون الاستثمار الدولي بأي شكل من الأشكال في جهود مكافحة غسل الأموال/ مكافحة تمويل الإرهاب، أم أن علاقة ذلك القانون بتلك الجهود متنافية ومتعارضة؟" في إحدى المحاضرات، فهو لم يكن يبحث عن إجابة محددة سلفًا،</a:t>
            </a:r>
            <a:r>
              <a:rPr lang="en-US" sz="1150" dirty="0">
                <a:latin typeface="Arial Unicode MS"/>
                <a:cs typeface="Arial"/>
              </a:rPr>
              <a:t> </a:t>
            </a:r>
            <a:r>
              <a:rPr lang="ar-SA" sz="1150" dirty="0">
                <a:latin typeface="Arial Unicode MS"/>
                <a:cs typeface="Arial"/>
              </a:rPr>
              <a:t>وإنما أراد من الطلاب "توظيف حوارهم الداخلي للبدء في استكشاف السؤال وتحليله وتقييمه"،</a:t>
            </a:r>
            <a:r>
              <a:rPr lang="en-US" sz="1150" dirty="0">
                <a:latin typeface="Arial Unicode MS"/>
                <a:cs typeface="Arial"/>
              </a:rPr>
              <a:t> </a:t>
            </a:r>
            <a:r>
              <a:rPr lang="ar-SA" sz="1150" dirty="0">
                <a:latin typeface="Arial Unicode MS"/>
                <a:cs typeface="Arial"/>
              </a:rPr>
              <a:t>ومن ثم يمكنهم مناقشة السؤال في حلقة دراسية أصغر في وقت لاحق والنظر في آراء الآخرين بشأن السؤال.</a:t>
            </a:r>
          </a:p>
          <a:p>
            <a:pPr marL="12700" marR="5080" algn="just">
              <a:lnSpc>
                <a:spcPct val="121100"/>
              </a:lnSpc>
              <a:spcBef>
                <a:spcPts val="580"/>
              </a:spcBef>
            </a:pPr>
            <a:r>
              <a:rPr lang="ar-SA" sz="1150" dirty="0">
                <a:latin typeface="Arial Unicode MS"/>
                <a:cs typeface="Arial"/>
              </a:rPr>
              <a:t>انتهى ستيفن إلى أن الممارسات الحوارية المقترحة في حزمة </a:t>
            </a:r>
            <a:r>
              <a:rPr lang="en-US" sz="1150" dirty="0">
                <a:latin typeface="Arial Unicode MS"/>
                <a:cs typeface="Arial"/>
              </a:rPr>
              <a:t>T-SEDA</a:t>
            </a:r>
            <a:r>
              <a:rPr lang="ar-SA" sz="1150" dirty="0">
                <a:latin typeface="Arial Unicode MS"/>
                <a:cs typeface="Arial"/>
              </a:rPr>
              <a:t> يمكن استخدامها جنبًا إلى جنب مع محتوى مواد التعليم العالي لتمكين الطلاب من مناقشة القضايا بعمق أكبر وتعزيز قدرتهم على نقد الموضوع.</a:t>
            </a:r>
          </a:p>
        </p:txBody>
      </p:sp>
      <p:sp>
        <p:nvSpPr>
          <p:cNvPr id="5" name="object 5"/>
          <p:cNvSpPr txBox="1"/>
          <p:nvPr/>
        </p:nvSpPr>
        <p:spPr>
          <a:xfrm>
            <a:off x="546100" y="1312544"/>
            <a:ext cx="4446270" cy="2286000"/>
          </a:xfrm>
          <a:prstGeom prst="rect">
            <a:avLst/>
          </a:prstGeom>
          <a:ln w="31733">
            <a:solidFill>
              <a:srgbClr val="2791A6"/>
            </a:solidFill>
          </a:ln>
        </p:spPr>
        <p:txBody>
          <a:bodyPr vert="horz" wrap="square" lIns="0" tIns="38735" rIns="0" bIns="0" rtlCol="0">
            <a:spAutoFit/>
          </a:bodyPr>
          <a:lstStyle/>
          <a:p>
            <a:pPr marL="81915" marR="95885" algn="just">
              <a:lnSpc>
                <a:spcPct val="120700"/>
              </a:lnSpc>
              <a:spcBef>
                <a:spcPts val="305"/>
              </a:spcBef>
            </a:pPr>
            <a:r>
              <a:rPr lang="ar-SA" sz="1150" dirty="0">
                <a:latin typeface="Arial Unicode MS"/>
                <a:cs typeface="Arial"/>
              </a:rPr>
              <a:t>تدرّس كاثرين اللغة الإنجليزية كلغة ثانية (</a:t>
            </a:r>
            <a:r>
              <a:rPr lang="en-US" sz="1150" dirty="0">
                <a:latin typeface="Arial Unicode MS"/>
                <a:cs typeface="Arial"/>
              </a:rPr>
              <a:t>ESL</a:t>
            </a:r>
            <a:r>
              <a:rPr lang="ar-SA" sz="1150" dirty="0">
                <a:latin typeface="Arial Unicode MS"/>
                <a:cs typeface="Arial"/>
              </a:rPr>
              <a:t>) للطلاب البالغين.</a:t>
            </a:r>
            <a:r>
              <a:rPr lang="en-US" sz="1150" dirty="0">
                <a:latin typeface="Arial Unicode MS"/>
                <a:cs typeface="Arial"/>
              </a:rPr>
              <a:t> </a:t>
            </a:r>
            <a:r>
              <a:rPr lang="ar-SA" sz="1150" dirty="0">
                <a:latin typeface="Arial Unicode MS"/>
                <a:cs typeface="Arial"/>
              </a:rPr>
              <a:t>أجرت </a:t>
            </a:r>
            <a:r>
              <a:rPr lang="ar-SA" sz="1150" dirty="0">
                <a:latin typeface="Arial Unicode MS"/>
              </a:rPr>
              <a:t>كاثرين استعلام </a:t>
            </a:r>
            <a:r>
              <a:rPr lang="en-US" sz="1150" dirty="0">
                <a:latin typeface="Arial Unicode MS"/>
                <a:cs typeface="Arial"/>
              </a:rPr>
              <a:t>T-SEDA</a:t>
            </a:r>
            <a:r>
              <a:rPr lang="ar-SA" sz="1150" dirty="0">
                <a:latin typeface="Arial Unicode MS"/>
                <a:cs typeface="Arial"/>
              </a:rPr>
              <a:t> من أجل إنشاء بيئة داعمة في فصلها الدراسي لتشجيع المشاركة والسماح للطلاب باستكشاف محتوى دروسهم بشكل أكثر إبداعًا،</a:t>
            </a:r>
            <a:r>
              <a:rPr lang="en-US" sz="1150" dirty="0">
                <a:latin typeface="Arial Unicode MS"/>
                <a:cs typeface="Arial"/>
              </a:rPr>
              <a:t> </a:t>
            </a:r>
            <a:r>
              <a:rPr lang="ar-SA" sz="1150" dirty="0">
                <a:latin typeface="Arial Unicode MS"/>
                <a:cs typeface="Arial"/>
              </a:rPr>
              <a:t>وكانت مهتمة اهتمامًا خاصًا باستخدام القواعد الأساسية للنقاش.</a:t>
            </a:r>
          </a:p>
          <a:p>
            <a:pPr marL="81915" marR="96520" algn="just">
              <a:lnSpc>
                <a:spcPct val="120800"/>
              </a:lnSpc>
              <a:spcBef>
                <a:spcPts val="610"/>
              </a:spcBef>
            </a:pPr>
            <a:r>
              <a:rPr lang="ar-SA" sz="1150" dirty="0">
                <a:latin typeface="Arial Unicode MS"/>
                <a:cs typeface="Arial"/>
              </a:rPr>
              <a:t>وجدت كاثرين أن الاستعلام مكّنها من إيلاء المزيد من الاهتمام لمجموعة من الجوانب في تدريسها، مثل أنواع الأسئلة التي كانت تطرحها.</a:t>
            </a:r>
            <a:r>
              <a:rPr lang="en-US" sz="1150" dirty="0">
                <a:latin typeface="Arial Unicode MS"/>
                <a:cs typeface="Arial"/>
              </a:rPr>
              <a:t> </a:t>
            </a:r>
            <a:r>
              <a:rPr lang="ar-SA" sz="1150" dirty="0">
                <a:latin typeface="Arial Unicode MS"/>
                <a:cs typeface="Arial"/>
              </a:rPr>
              <a:t>تحدث طلابها كثيرًا خلال فصولها الدراسية، حيث أظهروا التحدي بعضهم لأفكار بعض وأسهبوا في التعليق على ما قاله الآخرون.</a:t>
            </a:r>
          </a:p>
        </p:txBody>
      </p:sp>
      <p:sp>
        <p:nvSpPr>
          <p:cNvPr id="6" name="object 6"/>
          <p:cNvSpPr/>
          <p:nvPr/>
        </p:nvSpPr>
        <p:spPr>
          <a:xfrm>
            <a:off x="469900" y="5153025"/>
            <a:ext cx="2632697" cy="1974849"/>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flipH="1">
            <a:off x="1862786" y="3910829"/>
            <a:ext cx="3129401"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flipH="1">
            <a:off x="1803914" y="3941445"/>
            <a:ext cx="3237986" cy="2125980"/>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nvSpPr>
        <p:spPr>
          <a:xfrm>
            <a:off x="1882019" y="4091368"/>
            <a:ext cx="2893695" cy="1045158"/>
          </a:xfrm>
          <a:prstGeom prst="rect">
            <a:avLst/>
          </a:prstGeom>
        </p:spPr>
        <p:txBody>
          <a:bodyPr vert="horz" wrap="square" lIns="0" tIns="635" rIns="0" bIns="0" rtlCol="0">
            <a:spAutoFit/>
          </a:bodyPr>
          <a:lstStyle/>
          <a:p>
            <a:pPr marL="12700" marR="5080">
              <a:lnSpc>
                <a:spcPct val="120000"/>
              </a:lnSpc>
              <a:spcBef>
                <a:spcPts val="5"/>
              </a:spcBef>
            </a:pPr>
            <a:r>
              <a:rPr lang="ar-SA" sz="1150" dirty="0">
                <a:latin typeface="Arial Unicode MS"/>
                <a:cs typeface="Arial"/>
              </a:rPr>
              <a:t>أعتقد أنه بمجرد أن يدرك المعلمون القوة الكامنة في مجرد تغيير الطريقة التي ربما يطرحون بها الأسئلة، أو تغيير الطريقة التي يطرح بها الطلاب الأسئلة، فستكون تلك لحظة رائعة حقًا.</a:t>
            </a:r>
          </a:p>
        </p:txBody>
      </p:sp>
      <p:sp>
        <p:nvSpPr>
          <p:cNvPr id="11" name="object 6">
            <a:extLst>
              <a:ext uri="{FF2B5EF4-FFF2-40B4-BE49-F238E27FC236}">
                <a16:creationId xmlns:a16="http://schemas.microsoft.com/office/drawing/2014/main" id="{ABCC8832-A17C-116D-D349-0B1C01DC66C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19</a:t>
            </a:fld>
            <a:endParaRPr sz="1000" dirty="0">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2</a:t>
            </a:fld>
            <a:endParaRPr sz="1000" dirty="0">
              <a:latin typeface="Arial"/>
              <a:cs typeface="Arial"/>
            </a:endParaRPr>
          </a:p>
        </p:txBody>
      </p:sp>
      <p:sp>
        <p:nvSpPr>
          <p:cNvPr id="2" name="object 2"/>
          <p:cNvSpPr txBox="1"/>
          <p:nvPr/>
        </p:nvSpPr>
        <p:spPr>
          <a:xfrm>
            <a:off x="469900" y="516685"/>
            <a:ext cx="9727565" cy="5538055"/>
          </a:xfrm>
          <a:prstGeom prst="rect">
            <a:avLst/>
          </a:prstGeom>
        </p:spPr>
        <p:txBody>
          <a:bodyPr vert="horz" wrap="square" lIns="0" tIns="0" rIns="0" bIns="0" rtlCol="0" anchor="t">
            <a:spAutoFit/>
          </a:bodyPr>
          <a:lstStyle/>
          <a:p>
            <a:pPr marL="159385" algn="ctr">
              <a:lnSpc>
                <a:spcPct val="100000"/>
              </a:lnSpc>
            </a:pPr>
            <a:r>
              <a:rPr lang="ar-SA" sz="1600" dirty="0">
                <a:solidFill>
                  <a:srgbClr val="1A616F"/>
                </a:solidFill>
                <a:cs typeface="Arial"/>
              </a:rPr>
              <a:t>مجموعة </a:t>
            </a:r>
            <a:r>
              <a:rPr lang="en-US" sz="1600" dirty="0">
                <a:solidFill>
                  <a:srgbClr val="1A616F"/>
                </a:solidFill>
                <a:cs typeface="Arial"/>
              </a:rPr>
              <a:t>T-SEDA</a:t>
            </a:r>
            <a:r>
              <a:rPr lang="en-US" sz="1200" dirty="0">
                <a:solidFill>
                  <a:srgbClr val="1A616F"/>
                </a:solidFill>
                <a:cs typeface="Arial"/>
              </a:rPr>
              <a:t> </a:t>
            </a:r>
          </a:p>
          <a:p>
            <a:pPr marL="159385" algn="ctr">
              <a:lnSpc>
                <a:spcPct val="100000"/>
              </a:lnSpc>
            </a:pPr>
            <a:r>
              <a:rPr lang="en-US" sz="1200" dirty="0">
                <a:cs typeface="Arial"/>
              </a:rPr>
              <a:t>  </a:t>
            </a:r>
          </a:p>
          <a:p>
            <a:pPr marL="92075" marR="5080" algn="just">
              <a:lnSpc>
                <a:spcPct val="120800"/>
              </a:lnSpc>
              <a:spcBef>
                <a:spcPts val="85"/>
              </a:spcBef>
            </a:pPr>
            <a:r>
              <a:rPr lang="ar-SA" sz="1200" dirty="0">
                <a:cs typeface="Arial"/>
              </a:rPr>
              <a:t>لقد كان وضع </a:t>
            </a:r>
            <a:r>
              <a:rPr lang="ar-EG" sz="1200" dirty="0">
                <a:cs typeface="Arial"/>
              </a:rPr>
              <a:t>دليل</a:t>
            </a:r>
            <a:r>
              <a:rPr lang="ar-SA" sz="1200" dirty="0">
                <a:cs typeface="Arial"/>
              </a:rPr>
              <a:t> المعلم</a:t>
            </a:r>
            <a:r>
              <a:rPr lang="ar-EG" sz="1200" dirty="0">
                <a:cs typeface="Arial"/>
              </a:rPr>
              <a:t> الاسترشادي</a:t>
            </a:r>
            <a:r>
              <a:rPr lang="ar-SA" sz="1200" dirty="0">
                <a:cs typeface="Arial"/>
              </a:rPr>
              <a:t> لتحليل الحوار التربوي (</a:t>
            </a:r>
            <a:r>
              <a:rPr lang="en-US" sz="1200" dirty="0">
                <a:cs typeface="Arial"/>
              </a:rPr>
              <a:t>T-SEDA</a:t>
            </a:r>
            <a:r>
              <a:rPr lang="ar-SA" sz="1200" dirty="0">
                <a:cs typeface="Arial"/>
              </a:rPr>
              <a:t>) وتطويره مجهودًا جماعيًا كبيرًا، بذله فريق شمل الأسماء التالية:</a:t>
            </a:r>
            <a:r>
              <a:rPr lang="en-US" sz="1200" dirty="0">
                <a:cs typeface="Arial"/>
              </a:rPr>
              <a:t> </a:t>
            </a:r>
            <a:r>
              <a:rPr lang="ar-SA" sz="1200" dirty="0">
                <a:cs typeface="Arial"/>
              </a:rPr>
              <a:t>روث </a:t>
            </a:r>
            <a:r>
              <a:rPr lang="ar-SA" sz="1200" dirty="0" err="1">
                <a:cs typeface="Arial"/>
              </a:rPr>
              <a:t>كيرشنر</a:t>
            </a:r>
            <a:r>
              <a:rPr lang="ar-SA" sz="1200" dirty="0">
                <a:cs typeface="Arial"/>
              </a:rPr>
              <a:t> وسارة </a:t>
            </a:r>
            <a:r>
              <a:rPr lang="ar-SA" sz="1200" dirty="0" err="1">
                <a:cs typeface="Arial"/>
              </a:rPr>
              <a:t>هينيسي</a:t>
            </a:r>
            <a:r>
              <a:rPr lang="ar-SA" sz="1200" dirty="0">
                <a:cs typeface="Arial"/>
              </a:rPr>
              <a:t> </a:t>
            </a:r>
            <a:r>
              <a:rPr lang="ar-SA" sz="1200" dirty="0" err="1">
                <a:cs typeface="Arial"/>
              </a:rPr>
              <a:t>وإليسا</a:t>
            </a:r>
            <a:r>
              <a:rPr lang="ar-SA" sz="1200" dirty="0">
                <a:cs typeface="Arial"/>
              </a:rPr>
              <a:t> </a:t>
            </a:r>
            <a:r>
              <a:rPr lang="ar-SA" sz="1200" dirty="0" err="1">
                <a:cs typeface="Arial"/>
              </a:rPr>
              <a:t>كالكاني</a:t>
            </a:r>
            <a:r>
              <a:rPr lang="ar-SA" sz="1200" dirty="0">
                <a:cs typeface="Arial"/>
              </a:rPr>
              <a:t> وفرح أحمد وفيكتوريا كوك ولورا </a:t>
            </a:r>
            <a:r>
              <a:rPr lang="ar-SA" sz="1200" dirty="0" err="1">
                <a:cs typeface="Arial"/>
              </a:rPr>
              <a:t>كيرسليك</a:t>
            </a:r>
            <a:r>
              <a:rPr lang="ar-SA" sz="1200" dirty="0">
                <a:cs typeface="Arial"/>
              </a:rPr>
              <a:t> وليزا لي وماريا فريكي من كلية التربية بجامعة كامبريدج، ونوبي </a:t>
            </a:r>
            <a:r>
              <a:rPr lang="ar-SA" sz="1200" dirty="0" err="1">
                <a:cs typeface="Arial"/>
              </a:rPr>
              <a:t>إسترادا</a:t>
            </a:r>
            <a:r>
              <a:rPr lang="ar-SA" sz="1200" dirty="0">
                <a:cs typeface="Arial"/>
              </a:rPr>
              <a:t> </a:t>
            </a:r>
            <a:r>
              <a:rPr lang="ar-SA" sz="1200" dirty="0" err="1">
                <a:cs typeface="Arial"/>
              </a:rPr>
              <a:t>وفلورا</a:t>
            </a:r>
            <a:r>
              <a:rPr lang="ar-SA" sz="1200" dirty="0">
                <a:cs typeface="Arial"/>
              </a:rPr>
              <a:t> </a:t>
            </a:r>
            <a:r>
              <a:rPr lang="ar-SA" sz="1200" dirty="0" err="1">
                <a:cs typeface="Arial"/>
              </a:rPr>
              <a:t>هيرنانديز</a:t>
            </a:r>
            <a:r>
              <a:rPr lang="ar-SA" sz="1200" dirty="0">
                <a:cs typeface="Arial"/>
              </a:rPr>
              <a:t> من جامعة المكسيك الوطنية المستقلة.</a:t>
            </a:r>
            <a:r>
              <a:rPr lang="en-US" sz="1200" dirty="0">
                <a:cs typeface="Arial"/>
              </a:rPr>
              <a:t> </a:t>
            </a:r>
            <a:r>
              <a:rPr lang="ar-SA" sz="1200" dirty="0">
                <a:cs typeface="Arial"/>
              </a:rPr>
              <a:t>كما أننا في غاية الامتنان للزملاء العديدين الذين ساهموا بطريقة أو بأخرى في تطوير </a:t>
            </a:r>
            <a:r>
              <a:rPr lang="ar-EG" sz="1200" dirty="0">
                <a:cs typeface="Arial"/>
              </a:rPr>
              <a:t>دليل</a:t>
            </a:r>
            <a:r>
              <a:rPr lang="ar-SA" sz="1200" dirty="0">
                <a:cs typeface="Arial"/>
              </a:rPr>
              <a:t> </a:t>
            </a:r>
            <a:r>
              <a:rPr lang="en-US" sz="1200" dirty="0">
                <a:cs typeface="Arial"/>
              </a:rPr>
              <a:t>T-SEDA</a:t>
            </a:r>
            <a:r>
              <a:rPr lang="ar-SA" sz="1200" dirty="0">
                <a:cs typeface="Arial"/>
              </a:rPr>
              <a:t> </a:t>
            </a:r>
            <a:r>
              <a:rPr lang="ar-EG" sz="1200" dirty="0">
                <a:cs typeface="Arial"/>
              </a:rPr>
              <a:t>الاسترشادي </a:t>
            </a:r>
            <a:r>
              <a:rPr lang="ar-SA" sz="1200" dirty="0">
                <a:cs typeface="Arial"/>
              </a:rPr>
              <a:t>على مدى الأعوام الماضية.</a:t>
            </a:r>
            <a:r>
              <a:rPr lang="en-US" sz="1200" dirty="0">
                <a:cs typeface="Arial"/>
              </a:rPr>
              <a:t> </a:t>
            </a:r>
            <a:r>
              <a:rPr lang="ar-SA" sz="1200" dirty="0">
                <a:cs typeface="Arial"/>
              </a:rPr>
              <a:t>وهذا يشمل أولئك الذين ساعدوا في الترجمة إلى الإسبانية والصينية والفرنسية والعبرية</a:t>
            </a:r>
            <a:r>
              <a:rPr lang="ar-AE" sz="1200" dirty="0">
                <a:cs typeface="Arial"/>
              </a:rPr>
              <a:t> والإيطالية واليابانية والعربية</a:t>
            </a:r>
            <a:r>
              <a:rPr lang="ar-SA" sz="1200" dirty="0">
                <a:cs typeface="Arial"/>
              </a:rPr>
              <a:t> (آنا لورا </a:t>
            </a:r>
            <a:r>
              <a:rPr lang="ar-SA" sz="1200" dirty="0" err="1">
                <a:cs typeface="Arial"/>
              </a:rPr>
              <a:t>تريغو</a:t>
            </a:r>
            <a:r>
              <a:rPr lang="ar-SA" sz="1200" dirty="0">
                <a:cs typeface="Arial"/>
              </a:rPr>
              <a:t> </a:t>
            </a:r>
            <a:r>
              <a:rPr lang="ar-SA" sz="1200" dirty="0" err="1">
                <a:cs typeface="Arial"/>
              </a:rPr>
              <a:t>كلابيس</a:t>
            </a:r>
            <a:r>
              <a:rPr lang="ar-SA" sz="1200" dirty="0">
                <a:cs typeface="Arial"/>
              </a:rPr>
              <a:t>، </a:t>
            </a:r>
            <a:r>
              <a:rPr lang="ar-SA" sz="1200" dirty="0" err="1">
                <a:cs typeface="Arial"/>
              </a:rPr>
              <a:t>وإليسا</a:t>
            </a:r>
            <a:r>
              <a:rPr lang="ar-SA" sz="1200" dirty="0">
                <a:cs typeface="Arial"/>
              </a:rPr>
              <a:t> دي بادوا، </a:t>
            </a:r>
            <a:r>
              <a:rPr lang="ar-SA" sz="1200" dirty="0" err="1">
                <a:cs typeface="Arial"/>
              </a:rPr>
              <a:t>وإليسا</a:t>
            </a:r>
            <a:r>
              <a:rPr lang="ar-SA" sz="1200" dirty="0">
                <a:cs typeface="Arial"/>
              </a:rPr>
              <a:t> </a:t>
            </a:r>
            <a:r>
              <a:rPr lang="ar-SA" sz="1200" dirty="0" err="1">
                <a:cs typeface="Arial"/>
              </a:rPr>
              <a:t>إيزكيردو</a:t>
            </a:r>
            <a:r>
              <a:rPr lang="ar-SA" sz="1200" dirty="0">
                <a:cs typeface="Arial"/>
              </a:rPr>
              <a:t>، و</a:t>
            </a:r>
            <a:r>
              <a:rPr lang="ar-AE" sz="1200" dirty="0">
                <a:cs typeface="Arial"/>
              </a:rPr>
              <a:t>أروى القاسم وأورلا شابيرا و</a:t>
            </a:r>
            <a:r>
              <a:rPr lang="ar-SA" sz="1200" dirty="0" err="1">
                <a:cs typeface="Arial"/>
              </a:rPr>
              <a:t>شيان</a:t>
            </a:r>
            <a:r>
              <a:rPr lang="ar-SA" sz="1200" dirty="0">
                <a:cs typeface="Arial"/>
              </a:rPr>
              <a:t> لو، ويون لونغ، وجي </a:t>
            </a:r>
            <a:r>
              <a:rPr lang="ar-SA" sz="1200" dirty="0" err="1">
                <a:cs typeface="Arial"/>
              </a:rPr>
              <a:t>يينغ</a:t>
            </a:r>
            <a:r>
              <a:rPr lang="ar-SA" sz="1200" dirty="0">
                <a:cs typeface="Arial"/>
              </a:rPr>
              <a:t>، وتشيه </a:t>
            </a:r>
            <a:r>
              <a:rPr lang="ar-SA" sz="1200" dirty="0" err="1">
                <a:cs typeface="Arial"/>
              </a:rPr>
              <a:t>تشينغ</a:t>
            </a:r>
            <a:r>
              <a:rPr lang="ar-SA" sz="1200" dirty="0">
                <a:cs typeface="Arial"/>
              </a:rPr>
              <a:t> تشانغ، ودلفين </a:t>
            </a:r>
            <a:r>
              <a:rPr lang="ar-SA" sz="1200" dirty="0" err="1">
                <a:cs typeface="Arial"/>
              </a:rPr>
              <a:t>تشستونارو</a:t>
            </a:r>
            <a:r>
              <a:rPr lang="ar-SA" sz="1200" dirty="0">
                <a:cs typeface="Arial"/>
              </a:rPr>
              <a:t>، وبنزي </a:t>
            </a:r>
            <a:r>
              <a:rPr lang="ar-SA" sz="1200" dirty="0" err="1">
                <a:cs typeface="Arial"/>
              </a:rPr>
              <a:t>سلاكمون</a:t>
            </a:r>
            <a:r>
              <a:rPr lang="ar-SA" sz="1200" dirty="0">
                <a:cs typeface="Arial"/>
              </a:rPr>
              <a:t>، </a:t>
            </a:r>
            <a:r>
              <a:rPr lang="ar-SA" sz="1200" dirty="0" err="1">
                <a:cs typeface="Arial"/>
              </a:rPr>
              <a:t>وكيكو</a:t>
            </a:r>
            <a:r>
              <a:rPr lang="ar-SA" sz="1200" dirty="0">
                <a:cs typeface="Arial"/>
              </a:rPr>
              <a:t> </a:t>
            </a:r>
            <a:r>
              <a:rPr lang="ar-SA" sz="1200" dirty="0" err="1">
                <a:cs typeface="Arial"/>
              </a:rPr>
              <a:t>آراماكي</a:t>
            </a:r>
            <a:r>
              <a:rPr lang="ar-SA" sz="1200" dirty="0">
                <a:cs typeface="Arial"/>
              </a:rPr>
              <a:t>، </a:t>
            </a:r>
            <a:r>
              <a:rPr lang="ar-SA" sz="1200" dirty="0" err="1">
                <a:cs typeface="Arial"/>
              </a:rPr>
              <a:t>وتومونوري</a:t>
            </a:r>
            <a:r>
              <a:rPr lang="ar-SA" sz="1200" dirty="0">
                <a:cs typeface="Arial"/>
              </a:rPr>
              <a:t> </a:t>
            </a:r>
            <a:r>
              <a:rPr lang="ar-SA" sz="1200" dirty="0" err="1">
                <a:cs typeface="Arial"/>
              </a:rPr>
              <a:t>إيتشياناجي</a:t>
            </a:r>
            <a:r>
              <a:rPr lang="ar-SA" sz="1200" dirty="0">
                <a:cs typeface="Arial"/>
              </a:rPr>
              <a:t>، وآيا </a:t>
            </a:r>
            <a:r>
              <a:rPr lang="ar-SA" sz="1200" dirty="0" err="1">
                <a:cs typeface="Arial"/>
              </a:rPr>
              <a:t>إيكيدا</a:t>
            </a:r>
            <a:r>
              <a:rPr lang="ar-SA" sz="1200" dirty="0">
                <a:cs typeface="Arial"/>
              </a:rPr>
              <a:t>، </a:t>
            </a:r>
            <a:r>
              <a:rPr lang="ar-SA" sz="1200" dirty="0" err="1">
                <a:cs typeface="Arial"/>
              </a:rPr>
              <a:t>وكاوري</a:t>
            </a:r>
            <a:r>
              <a:rPr lang="ar-SA" sz="1200" dirty="0">
                <a:cs typeface="Arial"/>
              </a:rPr>
              <a:t> </a:t>
            </a:r>
            <a:r>
              <a:rPr lang="ar-SA" sz="1200" dirty="0" err="1">
                <a:cs typeface="Arial"/>
              </a:rPr>
              <a:t>كاناي</a:t>
            </a:r>
            <a:r>
              <a:rPr lang="ar-SA" sz="1200" dirty="0">
                <a:cs typeface="Arial"/>
              </a:rPr>
              <a:t>، وناومي </a:t>
            </a:r>
            <a:r>
              <a:rPr lang="ar-SA" sz="1200" dirty="0" err="1">
                <a:cs typeface="Arial"/>
              </a:rPr>
              <a:t>كاغاوا</a:t>
            </a:r>
            <a:r>
              <a:rPr lang="ar-SA" sz="1200" dirty="0">
                <a:cs typeface="Arial"/>
              </a:rPr>
              <a:t>، وكيومي </a:t>
            </a:r>
            <a:r>
              <a:rPr lang="ar-SA" sz="1200" dirty="0" err="1">
                <a:cs typeface="Arial"/>
              </a:rPr>
              <a:t>شيجو</a:t>
            </a:r>
            <a:r>
              <a:rPr lang="ar-SA" sz="1200" dirty="0">
                <a:cs typeface="Arial"/>
              </a:rPr>
              <a:t>، ولو </a:t>
            </a:r>
            <a:r>
              <a:rPr lang="ar-SA" sz="1200" dirty="0" err="1">
                <a:cs typeface="Arial"/>
              </a:rPr>
              <a:t>شاويون</a:t>
            </a:r>
            <a:r>
              <a:rPr lang="ar-AE" sz="1200" dirty="0">
                <a:cs typeface="Arial"/>
              </a:rPr>
              <a:t>، وكيارا بيتشيني وباتريشيا بروكس</a:t>
            </a:r>
            <a:r>
              <a:rPr lang="ar-SA" sz="1200" dirty="0">
                <a:cs typeface="Arial"/>
              </a:rPr>
              <a:t>).</a:t>
            </a:r>
          </a:p>
          <a:p>
            <a:pPr marL="125095" algn="ctr">
              <a:lnSpc>
                <a:spcPct val="100000"/>
              </a:lnSpc>
            </a:pPr>
            <a:endParaRPr lang="en-GB" sz="1600" kern="0" dirty="0">
              <a:solidFill>
                <a:srgbClr val="1A616F"/>
              </a:solidFill>
              <a:cs typeface="Arial"/>
            </a:endParaRPr>
          </a:p>
          <a:p>
            <a:pPr marL="125095" algn="ctr">
              <a:lnSpc>
                <a:spcPct val="100000"/>
              </a:lnSpc>
            </a:pPr>
            <a:r>
              <a:rPr lang="ar-SA" sz="1600" dirty="0">
                <a:solidFill>
                  <a:srgbClr val="1A616F"/>
                </a:solidFill>
                <a:cs typeface="Arial"/>
              </a:rPr>
              <a:t>شكر وتقدير</a:t>
            </a:r>
          </a:p>
          <a:p>
            <a:pPr>
              <a:lnSpc>
                <a:spcPct val="100000"/>
              </a:lnSpc>
              <a:spcBef>
                <a:spcPts val="10"/>
              </a:spcBef>
            </a:pPr>
            <a:endParaRPr sz="800" kern="0" dirty="0">
              <a:cs typeface="Times New Roman"/>
            </a:endParaRPr>
          </a:p>
          <a:p>
            <a:pPr marL="92075" marR="5080" algn="just">
              <a:lnSpc>
                <a:spcPct val="120800"/>
              </a:lnSpc>
            </a:pPr>
            <a:r>
              <a:rPr lang="ar-SA" sz="1200" dirty="0">
                <a:cs typeface="Arial"/>
              </a:rPr>
              <a:t>حظي العمل الأصلي على </a:t>
            </a:r>
            <a:r>
              <a:rPr lang="en-US" sz="1200" dirty="0">
                <a:cs typeface="Arial"/>
              </a:rPr>
              <a:t>T-SEDA</a:t>
            </a:r>
            <a:r>
              <a:rPr lang="ar-SA" sz="1200" dirty="0">
                <a:cs typeface="Arial"/>
              </a:rPr>
              <a:t> (وسابقه</a:t>
            </a:r>
            <a:r>
              <a:rPr lang="ar-EG" sz="1200" dirty="0">
                <a:cs typeface="Arial"/>
              </a:rPr>
              <a:t> الدليل الاسترشادي</a:t>
            </a:r>
            <a:r>
              <a:rPr lang="ar-SA" sz="1200" dirty="0">
                <a:cs typeface="Arial"/>
              </a:rPr>
              <a:t> </a:t>
            </a:r>
            <a:r>
              <a:rPr lang="ar-EG" sz="1200" dirty="0">
                <a:cs typeface="Arial"/>
              </a:rPr>
              <a:t>ل</a:t>
            </a:r>
            <a:r>
              <a:rPr lang="ar-SA" sz="1200" dirty="0">
                <a:cs typeface="Arial"/>
              </a:rPr>
              <a:t>تحليل الحوار التربوي </a:t>
            </a:r>
            <a:r>
              <a:rPr lang="en-US" sz="1200" dirty="0">
                <a:cs typeface="Arial"/>
              </a:rPr>
              <a:t>(SEDA)</a:t>
            </a:r>
            <a:r>
              <a:rPr lang="ar-SA" sz="1200" dirty="0">
                <a:cs typeface="Arial"/>
              </a:rPr>
              <a:t>) بدعم الأكاديمية البريطانية (</a:t>
            </a:r>
            <a:r>
              <a:rPr lang="ar-EG" sz="1200" dirty="0">
                <a:cs typeface="Arial"/>
              </a:rPr>
              <a:t>الدليل الاسترشادي</a:t>
            </a:r>
            <a:r>
              <a:rPr lang="ar-SA" sz="1200" dirty="0">
                <a:cs typeface="Arial"/>
              </a:rPr>
              <a:t> </a:t>
            </a:r>
            <a:r>
              <a:rPr lang="ar-EG" sz="1200" dirty="0">
                <a:cs typeface="Arial"/>
              </a:rPr>
              <a:t>ل</a:t>
            </a:r>
            <a:r>
              <a:rPr lang="ar-SA" sz="1200" dirty="0">
                <a:cs typeface="Arial"/>
              </a:rPr>
              <a:t>لشراكة والتنقل الدوليين) من خلال مشروع استمر 3 أعوام وحمل عنوان "أداة لتحليل التفاعلات الحوارية في الفصول الدراسية" (2013-2015)، بقيادة سارة هينيسي وسيلفيا روخاس دروموند من جامعة كامبريدج بالمملكة المتحدة وجامعة المكسيك الوطنية المستقلة: </a:t>
            </a:r>
            <a:r>
              <a:rPr lang="en-US" sz="1200" dirty="0">
                <a:cs typeface="Arial"/>
                <a:hlinkClick r:id="rId2"/>
              </a:rPr>
              <a:t>http://</a:t>
            </a:r>
            <a:r>
              <a:rPr lang="en-US" sz="1200" u="sng" dirty="0">
                <a:solidFill>
                  <a:srgbClr val="386EFF"/>
                </a:solidFill>
                <a:cs typeface="Arial"/>
                <a:hlinkClick r:id="rId2"/>
              </a:rPr>
              <a:t>tinyurl.com/BAdialogue</a:t>
            </a:r>
            <a:r>
              <a:rPr lang="ar-SA" sz="1200" dirty="0">
                <a:solidFill>
                  <a:srgbClr val="386EFF"/>
                </a:solidFill>
                <a:cs typeface="Arial"/>
              </a:rPr>
              <a:t>. </a:t>
            </a:r>
            <a:r>
              <a:rPr lang="ar-SA" sz="1200" dirty="0">
                <a:cs typeface="Arial"/>
              </a:rPr>
              <a:t>تم دعم العمل المكسيكي من قبل المديرية العامة لشؤون الموظفين الأكاديميين في جامعة المكسيك الوطنية المستقلة (</a:t>
            </a:r>
            <a:r>
              <a:rPr lang="en-US" sz="1200" dirty="0">
                <a:cs typeface="Arial"/>
              </a:rPr>
              <a:t>DGAPA-UNAM</a:t>
            </a:r>
            <a:r>
              <a:rPr lang="ar-SA" sz="1200" dirty="0">
                <a:cs typeface="Arial"/>
              </a:rPr>
              <a:t>) (مشروع </a:t>
            </a:r>
            <a:r>
              <a:rPr lang="en-US" sz="1200" dirty="0">
                <a:cs typeface="Arial"/>
              </a:rPr>
              <a:t>PAPIIT</a:t>
            </a:r>
            <a:r>
              <a:rPr lang="ar-SA" sz="1200" dirty="0">
                <a:cs typeface="Arial"/>
              </a:rPr>
              <a:t> رقم:</a:t>
            </a:r>
            <a:r>
              <a:rPr lang="en-US" sz="1200" dirty="0">
                <a:cs typeface="Arial"/>
              </a:rPr>
              <a:t> IN303313</a:t>
            </a:r>
            <a:r>
              <a:rPr lang="ar-SA" sz="1200" dirty="0">
                <a:cs typeface="Arial"/>
              </a:rPr>
              <a:t> و</a:t>
            </a:r>
            <a:r>
              <a:rPr lang="en-US" sz="1200" dirty="0">
                <a:cs typeface="Arial"/>
              </a:rPr>
              <a:t>PAPIME</a:t>
            </a:r>
            <a:r>
              <a:rPr lang="ar-SA" sz="1200" dirty="0">
                <a:cs typeface="Arial"/>
              </a:rPr>
              <a:t> رقم: </a:t>
            </a:r>
            <a:r>
              <a:rPr lang="en-US" sz="1200" dirty="0"/>
              <a:t>PE305814</a:t>
            </a:r>
            <a:r>
              <a:rPr lang="ar-SA" sz="1200" dirty="0"/>
              <a:t>).</a:t>
            </a:r>
            <a:r>
              <a:rPr lang="en-US" sz="1200" dirty="0"/>
              <a:t> </a:t>
            </a:r>
            <a:r>
              <a:rPr lang="ar-SA" sz="1200" dirty="0">
                <a:cs typeface="Arial"/>
              </a:rPr>
              <a:t>نحن ممتنّون لدعم مجلس البحوث الاقتصادية والاجتماعية "</a:t>
            </a:r>
            <a:r>
              <a:rPr lang="en-US" sz="1200" dirty="0">
                <a:cs typeface="Arial"/>
              </a:rPr>
              <a:t>ESRC</a:t>
            </a:r>
            <a:r>
              <a:rPr lang="ar-SA" sz="1200" dirty="0">
                <a:cs typeface="Arial"/>
              </a:rPr>
              <a:t>" (</a:t>
            </a:r>
            <a:r>
              <a:rPr lang="en-US" sz="1200" kern="0" dirty="0">
                <a:cs typeface="Arial Unicode MS"/>
              </a:rPr>
              <a:t>RES063270081; RES000230825</a:t>
            </a:r>
            <a:r>
              <a:rPr lang="ar-SA" sz="1200" kern="0" dirty="0">
                <a:cs typeface="Arial Unicode MS"/>
              </a:rPr>
              <a:t>) </a:t>
            </a:r>
            <a:r>
              <a:rPr lang="ar-SA" sz="1200" dirty="0">
                <a:cs typeface="Arial"/>
              </a:rPr>
              <a:t>الراعي لمعظم الأعمال السابقة لفريق المملكة المتحدة في هذا المجال.</a:t>
            </a:r>
            <a:r>
              <a:rPr lang="en-US" sz="1200" dirty="0">
                <a:cs typeface="Arial"/>
              </a:rPr>
              <a:t> </a:t>
            </a:r>
            <a:r>
              <a:rPr lang="ar-SA" sz="1200" dirty="0">
                <a:cs typeface="Arial"/>
              </a:rPr>
              <a:t>أحدث مشروعاتنا التي كانت برعاية </a:t>
            </a:r>
            <a:r>
              <a:rPr lang="ar-SA" sz="1200" dirty="0"/>
              <a:t>مجلس </a:t>
            </a:r>
            <a:r>
              <a:rPr lang="en-US" sz="1200" dirty="0"/>
              <a:t>ESRC</a:t>
            </a:r>
            <a:r>
              <a:rPr lang="ar-SA" sz="1200" dirty="0"/>
              <a:t> </a:t>
            </a:r>
            <a:r>
              <a:rPr lang="ar-SA" sz="1200" dirty="0">
                <a:cs typeface="Arial"/>
              </a:rPr>
              <a:t>‏</a:t>
            </a:r>
            <a:r>
              <a:rPr lang="en-US" sz="1200" dirty="0">
                <a:cs typeface="Arial"/>
              </a:rPr>
              <a:t>(ES/M007103/1)</a:t>
            </a:r>
            <a:r>
              <a:rPr lang="ar-SA" sz="1200" dirty="0">
                <a:cs typeface="Arial"/>
              </a:rPr>
              <a:t> بعنوان "الحوار في الفصل الدراسي:</a:t>
            </a:r>
            <a:r>
              <a:rPr lang="en-US" sz="1200" dirty="0">
                <a:cs typeface="Arial"/>
              </a:rPr>
              <a:t> </a:t>
            </a:r>
            <a:r>
              <a:rPr lang="ar-SA" sz="1200" dirty="0">
                <a:cs typeface="Arial"/>
              </a:rPr>
              <a:t>هل يحدث فرقًا في تعلم الطلاب؟"</a:t>
            </a:r>
            <a:r>
              <a:rPr lang="en-US" sz="1200" dirty="0">
                <a:cs typeface="Arial"/>
              </a:rPr>
              <a:t> </a:t>
            </a:r>
            <a:r>
              <a:rPr lang="ar-SA" sz="1200" dirty="0">
                <a:cs typeface="Arial"/>
              </a:rPr>
              <a:t>(كريستين هاو وسارة </a:t>
            </a:r>
            <a:r>
              <a:rPr lang="ar-SA" sz="1200" dirty="0" err="1">
                <a:cs typeface="Arial"/>
              </a:rPr>
              <a:t>هينيسي</a:t>
            </a:r>
            <a:r>
              <a:rPr lang="ar-SA" sz="1200" dirty="0">
                <a:cs typeface="Arial"/>
              </a:rPr>
              <a:t> ونيل </a:t>
            </a:r>
            <a:r>
              <a:rPr lang="ar-SA" sz="1200" dirty="0" err="1">
                <a:cs typeface="Arial"/>
              </a:rPr>
              <a:t>ميرسر</a:t>
            </a:r>
            <a:r>
              <a:rPr lang="ar-SA" sz="1200" dirty="0">
                <a:cs typeface="Arial"/>
              </a:rPr>
              <a:t> وماريا فريكي وليزا ويتلي، 2015-2017: </a:t>
            </a:r>
            <a:r>
              <a:rPr lang="en-US" sz="1200" dirty="0">
                <a:solidFill>
                  <a:srgbClr val="103CC0"/>
                </a:solidFill>
                <a:cs typeface="Arial"/>
                <a:hlinkClick r:id="rId3"/>
              </a:rPr>
              <a:t>http://tinyurl.com/ESRCdialogue</a:t>
            </a:r>
            <a:r>
              <a:rPr lang="ar-SA" sz="1200" dirty="0">
                <a:cs typeface="Arial"/>
              </a:rPr>
              <a:t>) اعتمد على </a:t>
            </a:r>
            <a:r>
              <a:rPr lang="ar-EG" sz="1200" dirty="0">
                <a:cs typeface="Arial"/>
              </a:rPr>
              <a:t>دليل</a:t>
            </a:r>
            <a:r>
              <a:rPr lang="ar-SA" sz="1200" dirty="0">
                <a:cs typeface="Arial"/>
              </a:rPr>
              <a:t> </a:t>
            </a:r>
            <a:r>
              <a:rPr lang="en-US" sz="1200" dirty="0">
                <a:cs typeface="Arial"/>
              </a:rPr>
              <a:t>SEDA</a:t>
            </a:r>
            <a:r>
              <a:rPr lang="ar-SA" sz="1200" dirty="0">
                <a:cs typeface="Arial"/>
              </a:rPr>
              <a:t> </a:t>
            </a:r>
            <a:r>
              <a:rPr lang="ar-EG" sz="1200" dirty="0">
                <a:cs typeface="Arial"/>
              </a:rPr>
              <a:t>الاسترشادي ل</a:t>
            </a:r>
            <a:r>
              <a:rPr lang="ar-SA" sz="1200" dirty="0">
                <a:cs typeface="Arial"/>
              </a:rPr>
              <a:t>تطوير </a:t>
            </a:r>
            <a:r>
              <a:rPr lang="ar-EG" sz="1200" dirty="0">
                <a:cs typeface="Arial"/>
              </a:rPr>
              <a:t>دليل </a:t>
            </a:r>
            <a:r>
              <a:rPr lang="ar-SA" sz="1200" dirty="0">
                <a:cs typeface="Arial"/>
              </a:rPr>
              <a:t>كامبريدج</a:t>
            </a:r>
            <a:r>
              <a:rPr lang="ar-EG" sz="1200" dirty="0">
                <a:cs typeface="Arial"/>
              </a:rPr>
              <a:t> الإرشادي</a:t>
            </a:r>
            <a:r>
              <a:rPr lang="ar-SA" sz="1200" dirty="0">
                <a:cs typeface="Arial"/>
              </a:rPr>
              <a:t> لتحليل الحوار (</a:t>
            </a:r>
            <a:r>
              <a:rPr lang="en-US" sz="1200" dirty="0"/>
              <a:t>CDAS</a:t>
            </a:r>
            <a:r>
              <a:rPr lang="ar-SA" sz="1200" dirty="0"/>
              <a:t>)</a:t>
            </a:r>
            <a:r>
              <a:rPr lang="ar-SA" sz="1200" dirty="0">
                <a:cs typeface="Arial"/>
              </a:rPr>
              <a:t>، وهو </a:t>
            </a:r>
            <a:r>
              <a:rPr lang="ar-EG" sz="1200" dirty="0">
                <a:cs typeface="Arial"/>
              </a:rPr>
              <a:t>دليل إرشادي </a:t>
            </a:r>
            <a:r>
              <a:rPr lang="ar-SA" sz="1200" dirty="0">
                <a:cs typeface="Arial"/>
              </a:rPr>
              <a:t>ومقاييس تقييم جديدة من 12 فئة، واختبارها على نطاق واسع مع عينة كبيرة من 72 معلمًا للأطفال الذين تتراوح أعمارهم بين 10-11.</a:t>
            </a:r>
            <a:r>
              <a:rPr lang="en-US" sz="1200" dirty="0">
                <a:cs typeface="Arial"/>
              </a:rPr>
              <a:t> </a:t>
            </a:r>
            <a:r>
              <a:rPr lang="ar-SA" sz="1200" dirty="0">
                <a:cs typeface="Arial"/>
              </a:rPr>
              <a:t>أنتجت التحليلات الإحصائية للعلاقات بين التعليم بالحوار وتحصيل الطلاب ومواقفهم النتائج التي شكلت هذه النسخة من </a:t>
            </a:r>
            <a:r>
              <a:rPr lang="ar-AE" sz="1200" dirty="0">
                <a:cs typeface="Arial"/>
              </a:rPr>
              <a:t>الدليل </a:t>
            </a:r>
            <a:r>
              <a:rPr lang="ar-AE" sz="1200" dirty="0" err="1">
                <a:cs typeface="Arial"/>
              </a:rPr>
              <a:t>الاسترشادي</a:t>
            </a:r>
            <a:r>
              <a:rPr lang="ar-SA" sz="1200" dirty="0">
                <a:cs typeface="Arial"/>
              </a:rPr>
              <a:t>.</a:t>
            </a:r>
            <a:r>
              <a:rPr lang="en-US" sz="1200" dirty="0">
                <a:cs typeface="Arial"/>
              </a:rPr>
              <a:t> </a:t>
            </a:r>
            <a:r>
              <a:rPr lang="ar-SA" sz="1200" dirty="0">
                <a:cs typeface="Arial"/>
              </a:rPr>
              <a:t>دعمت منحة مجلس </a:t>
            </a:r>
            <a:r>
              <a:rPr lang="en-US" sz="1200" dirty="0">
                <a:cs typeface="Arial"/>
              </a:rPr>
              <a:t>ESRC</a:t>
            </a:r>
            <a:r>
              <a:rPr lang="ar-SA" sz="1200" dirty="0">
                <a:cs typeface="Arial"/>
              </a:rPr>
              <a:t> لتسريع التأثير (</a:t>
            </a:r>
            <a:r>
              <a:rPr lang="en-US" sz="1200" dirty="0">
                <a:cs typeface="Arial"/>
              </a:rPr>
              <a:t>ESRC Impact Acceleration</a:t>
            </a:r>
            <a:r>
              <a:rPr lang="ar-SA" sz="1200" dirty="0">
                <a:cs typeface="Arial"/>
              </a:rPr>
              <a:t>) مزيدًا من التطوير للحزمة والتجارب عبر سياقات تعليمية متنوعة في سبعة بلدان على مدى العامين 2018 و2019.</a:t>
            </a:r>
          </a:p>
          <a:p>
            <a:pPr marL="92075">
              <a:lnSpc>
                <a:spcPct val="100000"/>
              </a:lnSpc>
              <a:spcBef>
                <a:spcPts val="25"/>
              </a:spcBef>
            </a:pPr>
            <a:endParaRPr sz="800" kern="0" dirty="0">
              <a:cs typeface="Times New Roman"/>
            </a:endParaRPr>
          </a:p>
          <a:p>
            <a:pPr marL="92075" marR="8255">
              <a:lnSpc>
                <a:spcPct val="120600"/>
              </a:lnSpc>
            </a:pPr>
            <a:r>
              <a:rPr lang="ar-SA" sz="1200" dirty="0">
                <a:cs typeface="Arial"/>
              </a:rPr>
              <a:t>يجري استخدام </a:t>
            </a:r>
            <a:r>
              <a:rPr lang="ar-EG" sz="1200" dirty="0">
                <a:cs typeface="Arial"/>
              </a:rPr>
              <a:t>دليل</a:t>
            </a:r>
            <a:r>
              <a:rPr lang="ar-SA" sz="1200" dirty="0">
                <a:cs typeface="Arial"/>
              </a:rPr>
              <a:t> </a:t>
            </a:r>
            <a:r>
              <a:rPr lang="en-US" sz="1200" dirty="0">
                <a:cs typeface="Arial"/>
              </a:rPr>
              <a:t>T-SEDA</a:t>
            </a:r>
            <a:r>
              <a:rPr lang="ar-SA" sz="1200" dirty="0">
                <a:cs typeface="Arial"/>
              </a:rPr>
              <a:t> </a:t>
            </a:r>
            <a:r>
              <a:rPr lang="ar-EG" sz="1200" dirty="0">
                <a:cs typeface="Arial"/>
              </a:rPr>
              <a:t>الاسترشادي </a:t>
            </a:r>
            <a:r>
              <a:rPr lang="ar-SA" sz="1200" dirty="0">
                <a:cs typeface="Arial"/>
              </a:rPr>
              <a:t>على نطاق عالمي من قبل الممارسين من مراحل ما قبل المدرسة إلى التعليم العالي.</a:t>
            </a:r>
            <a:r>
              <a:rPr lang="en-US" sz="1200" dirty="0">
                <a:cs typeface="Arial"/>
              </a:rPr>
              <a:t> </a:t>
            </a:r>
            <a:r>
              <a:rPr lang="ar-SA" sz="1200" dirty="0">
                <a:cs typeface="Arial"/>
              </a:rPr>
              <a:t>نشكر جميع الميسرين والمعلمين والطلاب الذين شاركوا في بحثنا واختبارنا في العديد من البلدان التي أُخذت الأمثلة الواردة في هذه الحزمة منها بإذنهم الكريم.</a:t>
            </a:r>
            <a:r>
              <a:rPr lang="en-US" sz="1200" dirty="0">
                <a:cs typeface="Arial"/>
              </a:rPr>
              <a:t> </a:t>
            </a:r>
            <a:r>
              <a:rPr lang="ar-SA" sz="1200" dirty="0">
                <a:cs typeface="Arial"/>
              </a:rPr>
              <a:t>تم تغيير بعض الأسماء في الحالات التي رغب المعلمون فيها بعدم الكشف عن هوياتهم.</a:t>
            </a:r>
            <a:r>
              <a:rPr lang="en-US" sz="1200" dirty="0">
                <a:cs typeface="Arial"/>
              </a:rPr>
              <a:t> </a:t>
            </a:r>
            <a:r>
              <a:rPr lang="ar-SA" sz="1200" dirty="0">
                <a:cs typeface="Arial"/>
              </a:rPr>
              <a:t>الصور التي تظهر في الحزمة مشتقة من دراساتنا البحثية، وقد تم استلام الأذونات لاستخدامها في الأغراض التعليمية.</a:t>
            </a:r>
          </a:p>
          <a:p>
            <a:pPr marL="92075">
              <a:lnSpc>
                <a:spcPct val="100000"/>
              </a:lnSpc>
              <a:spcBef>
                <a:spcPts val="25"/>
              </a:spcBef>
            </a:pPr>
            <a:endParaRPr sz="800" kern="0" dirty="0">
              <a:cs typeface="Times New Roman"/>
            </a:endParaRPr>
          </a:p>
          <a:p>
            <a:pPr marL="92075" marR="835660">
              <a:lnSpc>
                <a:spcPct val="121700"/>
              </a:lnSpc>
            </a:pPr>
            <a:r>
              <a:rPr lang="ar-SA" sz="1200" b="1" dirty="0">
                <a:cs typeface="Arial"/>
              </a:rPr>
              <a:t>للاستشهاد بحزمة </a:t>
            </a:r>
            <a:r>
              <a:rPr lang="en-US" sz="1200" b="1" dirty="0">
                <a:cs typeface="Arial"/>
              </a:rPr>
              <a:t>T-SEDA</a:t>
            </a:r>
            <a:r>
              <a:rPr lang="ar-SA" sz="1200" b="1" dirty="0">
                <a:cs typeface="Arial"/>
              </a:rPr>
              <a:t>:</a:t>
            </a:r>
            <a:r>
              <a:rPr lang="en-US" sz="1200" b="1" dirty="0">
                <a:cs typeface="Arial"/>
              </a:rPr>
              <a:t> </a:t>
            </a:r>
            <a:r>
              <a:rPr lang="ar-SA" sz="1200" dirty="0">
                <a:solidFill>
                  <a:srgbClr val="201F1E"/>
                </a:solidFill>
                <a:cs typeface="Arial"/>
              </a:rPr>
              <a:t>مجموعة </a:t>
            </a:r>
            <a:r>
              <a:rPr lang="en-US" sz="1200" dirty="0">
                <a:solidFill>
                  <a:srgbClr val="201F1E"/>
                </a:solidFill>
              </a:rPr>
              <a:t>T-SEDA</a:t>
            </a:r>
            <a:r>
              <a:rPr lang="ar-SA" sz="1200" dirty="0">
                <a:solidFill>
                  <a:srgbClr val="201F1E"/>
                </a:solidFill>
                <a:cs typeface="Arial"/>
              </a:rPr>
              <a:t> (</a:t>
            </a:r>
            <a:r>
              <a:rPr lang="ar-AE" sz="1200" dirty="0">
                <a:solidFill>
                  <a:srgbClr val="201F1E"/>
                </a:solidFill>
                <a:cs typeface="Arial"/>
              </a:rPr>
              <a:t>2022)</a:t>
            </a:r>
            <a:r>
              <a:rPr lang="ar-SA" sz="1200" dirty="0">
                <a:solidFill>
                  <a:srgbClr val="201F1E"/>
                </a:solidFill>
                <a:cs typeface="Arial"/>
              </a:rPr>
              <a:t> </a:t>
            </a:r>
            <a:r>
              <a:rPr lang="ar-EG" sz="1200" dirty="0">
                <a:latin typeface="+mn-lt"/>
              </a:rPr>
              <a:t>دليل</a:t>
            </a:r>
            <a:r>
              <a:rPr lang="ar-SA" sz="1200" dirty="0">
                <a:latin typeface="+mn-lt"/>
              </a:rPr>
              <a:t> </a:t>
            </a:r>
            <a:r>
              <a:rPr lang="ar-EG" sz="1200" dirty="0">
                <a:latin typeface="+mn-lt"/>
              </a:rPr>
              <a:t>استرشادي</a:t>
            </a:r>
            <a:r>
              <a:rPr lang="en-US" sz="1200" dirty="0">
                <a:latin typeface="+mn-lt"/>
              </a:rPr>
              <a:t> </a:t>
            </a:r>
            <a:r>
              <a:rPr lang="ar-AE" sz="1200" dirty="0">
                <a:latin typeface="+mn-lt"/>
              </a:rPr>
              <a:t>لمنهجية</a:t>
            </a:r>
            <a:r>
              <a:rPr lang="ar-SA" sz="1200" dirty="0">
                <a:latin typeface="+mn-lt"/>
              </a:rPr>
              <a:t> تحليل الحوار التربوي (</a:t>
            </a:r>
            <a:r>
              <a:rPr lang="en-US" sz="1200" dirty="0">
                <a:latin typeface="+mn-lt"/>
              </a:rPr>
              <a:t>T-SEDA v.8b</a:t>
            </a:r>
            <a:r>
              <a:rPr lang="ar-SA" sz="1200" dirty="0">
                <a:latin typeface="+mn-lt"/>
              </a:rPr>
              <a:t>)</a:t>
            </a:r>
            <a:r>
              <a:rPr lang="ar-AE" sz="1200" dirty="0">
                <a:latin typeface="+mn-lt"/>
              </a:rPr>
              <a:t>:مصدر للتحقق في الممارسة</a:t>
            </a:r>
            <a:r>
              <a:rPr lang="ar-SA" sz="1200" i="1" dirty="0">
                <a:solidFill>
                  <a:srgbClr val="201F1E"/>
                </a:solidFill>
                <a:cs typeface="Arial"/>
              </a:rPr>
              <a:t>.</a:t>
            </a:r>
            <a:r>
              <a:rPr lang="en-US" sz="1200" dirty="0">
                <a:solidFill>
                  <a:srgbClr val="201F1E"/>
                </a:solidFill>
                <a:cs typeface="Arial"/>
              </a:rPr>
              <a:t> </a:t>
            </a:r>
            <a:r>
              <a:rPr lang="ar-SA" sz="1200" dirty="0">
                <a:solidFill>
                  <a:srgbClr val="201F1E"/>
                </a:solidFill>
                <a:cs typeface="Arial"/>
              </a:rPr>
              <a:t>جامعة كامبريدج. </a:t>
            </a:r>
            <a:r>
              <a:rPr lang="en-GB" sz="1200" u="sng" kern="0" dirty="0">
                <a:solidFill>
                  <a:srgbClr val="0000FF"/>
                </a:solidFill>
                <a:latin typeface="Arial Unicode MS"/>
                <a:cs typeface="Arial Unicode MS"/>
                <a:hlinkClick r:id="rId4"/>
              </a:rPr>
              <a:t>https://camtree.learnworlds.com/t-seda</a:t>
            </a:r>
            <a:endParaRPr lang="en-US" sz="1200" dirty="0">
              <a:cs typeface="Arial"/>
              <a:hlinkClick r:id="rId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6100" y="1480183"/>
            <a:ext cx="4712970" cy="4572000"/>
          </a:xfrm>
          <a:prstGeom prst="rect">
            <a:avLst/>
          </a:prstGeom>
          <a:ln w="31733">
            <a:solidFill>
              <a:srgbClr val="2791A6"/>
            </a:solidFill>
          </a:ln>
        </p:spPr>
        <p:txBody>
          <a:bodyPr vert="horz" wrap="square" lIns="0" tIns="38100" rIns="0" bIns="0" rtlCol="0">
            <a:spAutoFit/>
          </a:bodyPr>
          <a:lstStyle/>
          <a:p>
            <a:pPr marL="81280" marR="97155" algn="just">
              <a:lnSpc>
                <a:spcPct val="120800"/>
              </a:lnSpc>
              <a:spcBef>
                <a:spcPts val="300"/>
              </a:spcBef>
            </a:pPr>
            <a:r>
              <a:rPr lang="ar-SA" sz="1200" dirty="0">
                <a:cs typeface="Arial"/>
              </a:rPr>
              <a:t>في إنجلترا، تنص وثيقة المناهج الوطنية¹ للأعمار من 5 إلى 16 عامًا على أنه يجب على الطلاب إتقان "اللغة المنطوقة" خلال فترة وجودهم في المدرسة:</a:t>
            </a:r>
          </a:p>
          <a:p>
            <a:pPr>
              <a:lnSpc>
                <a:spcPct val="100000"/>
              </a:lnSpc>
              <a:spcBef>
                <a:spcPts val="5"/>
              </a:spcBef>
            </a:pPr>
            <a:endParaRPr sz="1400" dirty="0">
              <a:cs typeface="Times New Roman"/>
            </a:endParaRPr>
          </a:p>
          <a:p>
            <a:pPr marL="538480" marR="96520" algn="just">
              <a:lnSpc>
                <a:spcPct val="120700"/>
              </a:lnSpc>
            </a:pPr>
            <a:r>
              <a:rPr lang="ar-SA" sz="1200" i="1" dirty="0">
                <a:cs typeface="Arial"/>
              </a:rPr>
              <a:t>6.2 يجب تعليم التلاميذ التحدث بوضوح</a:t>
            </a:r>
            <a:r>
              <a:rPr lang="en-US" sz="1200" i="1" dirty="0"/>
              <a:t> </a:t>
            </a:r>
            <a:r>
              <a:rPr lang="ar-SA" sz="1200" b="1" i="1" dirty="0">
                <a:cs typeface="Arial"/>
              </a:rPr>
              <a:t>وطرح الأفكار بثقة</a:t>
            </a:r>
            <a:r>
              <a:rPr lang="en-US" sz="1200" i="1" dirty="0"/>
              <a:t> </a:t>
            </a:r>
            <a:r>
              <a:rPr lang="ar-SA" sz="1200" i="1" dirty="0">
                <a:cs typeface="Arial"/>
              </a:rPr>
              <a:t>باستخدام اللغة الإنجليزية القياسية.</a:t>
            </a:r>
            <a:r>
              <a:rPr lang="en-US" sz="1200" i="1" dirty="0">
                <a:cs typeface="Arial"/>
              </a:rPr>
              <a:t> </a:t>
            </a:r>
            <a:r>
              <a:rPr lang="ar-SA" sz="1200" i="1" dirty="0">
                <a:cs typeface="Arial"/>
              </a:rPr>
              <a:t>يجب أن يتعلموا </a:t>
            </a:r>
            <a:r>
              <a:rPr lang="ar-SA" sz="1200" b="1" i="1" dirty="0">
                <a:cs typeface="Arial"/>
              </a:rPr>
              <a:t>تبرير الأفكار بالأسباب،</a:t>
            </a:r>
            <a:r>
              <a:rPr lang="ar-SA" sz="1200" i="1" dirty="0">
                <a:cs typeface="Arial"/>
              </a:rPr>
              <a:t> وطرح أسئلة للتحقق من الفهم، وتطوير المفردات واكتساب المعرفة، والتفاوض، وتقييم أفكار الآخرين </a:t>
            </a:r>
            <a:r>
              <a:rPr lang="ar-SA" sz="1200" b="1" i="1" dirty="0">
                <a:cs typeface="Arial"/>
              </a:rPr>
              <a:t>والانطلاق منها</a:t>
            </a:r>
            <a:r>
              <a:rPr lang="ar-SA" sz="1200" i="1" dirty="0"/>
              <a:t>؛ </a:t>
            </a:r>
            <a:r>
              <a:rPr lang="ar-SA" sz="1200" i="1" dirty="0">
                <a:cs typeface="Arial"/>
              </a:rPr>
              <a:t>وتحديد الأسلوب اللغوي المناسب للتواصل الفعال.</a:t>
            </a:r>
            <a:r>
              <a:rPr lang="en-US" sz="1200" i="1" dirty="0">
                <a:cs typeface="Arial"/>
              </a:rPr>
              <a:t> </a:t>
            </a:r>
            <a:r>
              <a:rPr lang="ar-SA" sz="1200" i="1" dirty="0">
                <a:cs typeface="Arial"/>
              </a:rPr>
              <a:t>يجب تعليمهم كيفية إعطاء أوصاف وتفسيرات جيدة التنظيم وتطوير فهمهم من خلال التخمين ووضع الفرضيات واستكشاف الأفكار.</a:t>
            </a:r>
            <a:r>
              <a:rPr lang="en-US" sz="1200" i="1" dirty="0">
                <a:cs typeface="Arial"/>
              </a:rPr>
              <a:t> </a:t>
            </a:r>
            <a:r>
              <a:rPr lang="ar-SA" sz="1200" i="1" dirty="0">
                <a:cs typeface="Arial"/>
              </a:rPr>
              <a:t>سيمكّنهم ذلك من توضيح طريقة تفكيرهم وكذلك تنظيم أفكارهم عند الكتابة.</a:t>
            </a:r>
          </a:p>
          <a:p>
            <a:pPr>
              <a:lnSpc>
                <a:spcPct val="100000"/>
              </a:lnSpc>
            </a:pPr>
            <a:endParaRPr sz="1400" dirty="0">
              <a:cs typeface="Times New Roman"/>
            </a:endParaRPr>
          </a:p>
          <a:p>
            <a:pPr>
              <a:lnSpc>
                <a:spcPct val="100000"/>
              </a:lnSpc>
            </a:pPr>
            <a:endParaRPr sz="1150" dirty="0">
              <a:cs typeface="Times New Roman"/>
            </a:endParaRPr>
          </a:p>
          <a:p>
            <a:pPr marL="81280" marR="97155" algn="just">
              <a:lnSpc>
                <a:spcPct val="121100"/>
              </a:lnSpc>
            </a:pPr>
            <a:r>
              <a:rPr lang="ar-SA" sz="1200" dirty="0">
                <a:cs typeface="Arial"/>
              </a:rPr>
              <a:t>توضح العبارات المميزة بخط عريض في النص أعلاه أوجه التشابه بين أهداف "اللغة المنطوقة" والحوار الذي يعد مفتاح التعلم والموضح في الجزء ب. بالطبع، ما ستسمعه في فصلك الدراسي يعتمد على عمر طلابك ومرحلتهم الدراسية.</a:t>
            </a:r>
          </a:p>
        </p:txBody>
      </p:sp>
      <p:sp>
        <p:nvSpPr>
          <p:cNvPr id="3" name="object 3"/>
          <p:cNvSpPr txBox="1"/>
          <p:nvPr/>
        </p:nvSpPr>
        <p:spPr>
          <a:xfrm>
            <a:off x="3898900" y="800488"/>
            <a:ext cx="3258038" cy="246221"/>
          </a:xfrm>
          <a:prstGeom prst="rect">
            <a:avLst/>
          </a:prstGeom>
        </p:spPr>
        <p:txBody>
          <a:bodyPr vert="horz" wrap="square" lIns="0" tIns="0" rIns="0" bIns="0" rtlCol="0">
            <a:spAutoFit/>
          </a:bodyPr>
          <a:lstStyle/>
          <a:p>
            <a:pPr marL="12700" algn="ctr">
              <a:lnSpc>
                <a:spcPct val="100000"/>
              </a:lnSpc>
            </a:pPr>
            <a:r>
              <a:rPr lang="ar-SA" sz="1600" b="1">
                <a:latin typeface="Arial"/>
                <a:cs typeface="Arial"/>
              </a:rPr>
              <a:t>الحوار في المناهج الدراسية</a:t>
            </a:r>
          </a:p>
        </p:txBody>
      </p:sp>
      <p:sp>
        <p:nvSpPr>
          <p:cNvPr id="4" name="object 4"/>
          <p:cNvSpPr txBox="1"/>
          <p:nvPr/>
        </p:nvSpPr>
        <p:spPr>
          <a:xfrm>
            <a:off x="3618088" y="6753225"/>
            <a:ext cx="6757812" cy="169277"/>
          </a:xfrm>
          <a:prstGeom prst="rect">
            <a:avLst/>
          </a:prstGeom>
        </p:spPr>
        <p:txBody>
          <a:bodyPr vert="horz" wrap="square" lIns="0" tIns="0" rIns="0" bIns="0" rtlCol="0">
            <a:spAutoFit/>
          </a:bodyPr>
          <a:lstStyle/>
          <a:p>
            <a:pPr marL="12700">
              <a:lnSpc>
                <a:spcPct val="100000"/>
              </a:lnSpc>
            </a:pPr>
            <a:r>
              <a:rPr lang="ar-SA" sz="1000" dirty="0">
                <a:latin typeface="Arial"/>
                <a:cs typeface="Arial"/>
              </a:rPr>
              <a:t>1.</a:t>
            </a:r>
            <a:r>
              <a:rPr lang="ar-SA" sz="1100" dirty="0">
                <a:latin typeface="Arial"/>
                <a:cs typeface="Arial"/>
              </a:rPr>
              <a:t> </a:t>
            </a:r>
            <a:r>
              <a:rPr lang="en-US" sz="1100" u="sng" dirty="0">
                <a:solidFill>
                  <a:srgbClr val="0000FF"/>
                </a:solidFill>
                <a:latin typeface="Arial"/>
                <a:cs typeface="Arial"/>
              </a:rPr>
              <a:t>https://</a:t>
            </a:r>
            <a:r>
              <a:rPr lang="en-US" sz="1100" u="sng" dirty="0">
                <a:solidFill>
                  <a:srgbClr val="0000FF"/>
                </a:solidFill>
                <a:latin typeface="Arial"/>
                <a:cs typeface="Arial"/>
                <a:hlinkClick r:id="rId2"/>
              </a:rPr>
              <a:t>www.gov.uk/government/publications/national-curriculum-in-england-english-programmes-of-study</a:t>
            </a:r>
          </a:p>
        </p:txBody>
      </p:sp>
      <p:sp>
        <p:nvSpPr>
          <p:cNvPr id="5" name="object 5"/>
          <p:cNvSpPr txBox="1"/>
          <p:nvPr/>
        </p:nvSpPr>
        <p:spPr>
          <a:xfrm>
            <a:off x="5676900" y="1483994"/>
            <a:ext cx="4699000" cy="3335016"/>
          </a:xfrm>
          <a:prstGeom prst="rect">
            <a:avLst/>
          </a:prstGeom>
          <a:ln w="31733">
            <a:solidFill>
              <a:srgbClr val="2791A6"/>
            </a:solidFill>
          </a:ln>
        </p:spPr>
        <p:txBody>
          <a:bodyPr vert="horz" wrap="square" lIns="0" tIns="36830" rIns="0" bIns="0" rtlCol="0">
            <a:spAutoFit/>
          </a:bodyPr>
          <a:lstStyle/>
          <a:p>
            <a:pPr marL="83820" marR="203835">
              <a:lnSpc>
                <a:spcPct val="121100"/>
              </a:lnSpc>
              <a:spcBef>
                <a:spcPts val="290"/>
              </a:spcBef>
            </a:pPr>
            <a:r>
              <a:rPr lang="ar-SA" sz="1200" dirty="0">
                <a:latin typeface="Arial Unicode MS"/>
                <a:cs typeface="Arial"/>
              </a:rPr>
              <a:t>يمكن إجراء استعلامات </a:t>
            </a:r>
            <a:r>
              <a:rPr lang="en-US" sz="1200" dirty="0">
                <a:latin typeface="Arial Unicode MS"/>
                <a:cs typeface="Arial"/>
              </a:rPr>
              <a:t>T-SEDA</a:t>
            </a:r>
            <a:r>
              <a:rPr lang="ar-SA" sz="1200" dirty="0">
                <a:latin typeface="Arial Unicode MS"/>
                <a:cs typeface="Arial"/>
              </a:rPr>
              <a:t> تغطي جميع المواد الدراسية ومع الطلاب من جميع الأعمار.</a:t>
            </a:r>
            <a:r>
              <a:rPr lang="en-US" sz="1200" dirty="0">
                <a:latin typeface="Arial Unicode MS"/>
                <a:cs typeface="Arial"/>
              </a:rPr>
              <a:t> </a:t>
            </a:r>
            <a:r>
              <a:rPr lang="ar-SA" sz="1200" dirty="0">
                <a:latin typeface="Arial Unicode MS"/>
                <a:cs typeface="Arial"/>
              </a:rPr>
              <a:t>مساعدة الطلاب على تحسين حوارهم يمكن أن تدعم التعلم من السنوات الأولى من المدرسة الابتدائية/ التعليم الأساسي وصولاً إلى الطلاب في سن ترك المدرسة.</a:t>
            </a:r>
          </a:p>
          <a:p>
            <a:pPr marL="83820" marR="93980" algn="just">
              <a:lnSpc>
                <a:spcPct val="120800"/>
              </a:lnSpc>
              <a:spcBef>
                <a:spcPts val="585"/>
              </a:spcBef>
            </a:pPr>
            <a:r>
              <a:rPr lang="ar-SA" sz="1200" dirty="0">
                <a:latin typeface="Arial Unicode MS"/>
                <a:cs typeface="Arial"/>
              </a:rPr>
              <a:t>وقد استخدم المعلمون حزمة </a:t>
            </a:r>
            <a:r>
              <a:rPr lang="en-US" sz="1200" dirty="0">
                <a:latin typeface="Arial Unicode MS"/>
                <a:cs typeface="Arial"/>
              </a:rPr>
              <a:t>T-SEDA</a:t>
            </a:r>
            <a:r>
              <a:rPr lang="ar-SA" sz="1200" dirty="0">
                <a:latin typeface="Arial Unicode MS"/>
                <a:cs typeface="Arial"/>
              </a:rPr>
              <a:t> بعدة طرق: الرياضيات في التعليم الأساسي، وفصول مادتي الفيزياء وعلم النفس لطلاب تبلغ أعمارهم 16 عامًا، وفصول مادتي التاريخ واللغة الإنجليزية في المرحلة الثانوية.</a:t>
            </a:r>
            <a:r>
              <a:rPr lang="en-US" sz="1200" dirty="0">
                <a:latin typeface="Arial Unicode MS"/>
                <a:cs typeface="Arial"/>
              </a:rPr>
              <a:t> </a:t>
            </a:r>
            <a:r>
              <a:rPr lang="ar-SA" sz="1200" dirty="0">
                <a:latin typeface="Arial Unicode MS"/>
                <a:cs typeface="Arial"/>
              </a:rPr>
              <a:t>وهذه مجرد أمثلة قليلة.</a:t>
            </a:r>
          </a:p>
          <a:p>
            <a:pPr marL="83820" marR="94615" algn="just">
              <a:lnSpc>
                <a:spcPct val="119900"/>
              </a:lnSpc>
              <a:spcBef>
                <a:spcPts val="650"/>
              </a:spcBef>
            </a:pPr>
            <a:r>
              <a:rPr lang="ar-SA" sz="1100" dirty="0">
                <a:latin typeface="Arial"/>
                <a:cs typeface="Arial"/>
              </a:rPr>
              <a:t>تتمثل الاستجابة النموذجية لهؤلاء المعلمين في أن الممارسات الحوارية "تساعد حقًا في تطوير معرفة [الطلاب] في ذلك الموضوع"، وأن "تحدي أفكارهم جعلهم يفكرون فيها من منظور مختلف" </a:t>
            </a:r>
            <a:r>
              <a:rPr lang="ar-SA" sz="1100" dirty="0">
                <a:latin typeface="Arial" panose="020B0604020202020204" pitchFamily="34" charset="0"/>
                <a:cs typeface="Arial" panose="020B0604020202020204" pitchFamily="34" charset="0"/>
              </a:rPr>
              <a:t>(جاكوب)</a:t>
            </a:r>
          </a:p>
          <a:p>
            <a:pPr marL="83820" marR="94615" algn="just">
              <a:lnSpc>
                <a:spcPct val="120800"/>
              </a:lnSpc>
              <a:spcBef>
                <a:spcPts val="535"/>
              </a:spcBef>
            </a:pPr>
            <a:r>
              <a:rPr lang="ar-SA" sz="1200" dirty="0">
                <a:latin typeface="Arial Unicode MS"/>
                <a:cs typeface="Arial"/>
              </a:rPr>
              <a:t>أراد معلمون آخرون </a:t>
            </a:r>
            <a:r>
              <a:rPr lang="ar-EG" sz="1200" dirty="0">
                <a:latin typeface="Arial Unicode MS"/>
                <a:cs typeface="Arial"/>
              </a:rPr>
              <a:t>ملاحظة</a:t>
            </a:r>
            <a:r>
              <a:rPr lang="ar-SA" sz="1200" dirty="0">
                <a:latin typeface="Arial Unicode MS"/>
                <a:cs typeface="Arial"/>
              </a:rPr>
              <a:t> حوار طلابهم وتحسينه بصفته جزءًا من ثقافة الفصل الدراسي ككل وليس من مادة معينة.</a:t>
            </a:r>
            <a:r>
              <a:rPr lang="en-US" sz="1200" dirty="0">
                <a:latin typeface="Arial Unicode MS"/>
                <a:cs typeface="Arial"/>
              </a:rPr>
              <a:t> </a:t>
            </a:r>
            <a:r>
              <a:rPr lang="ar-SA" sz="1200" dirty="0">
                <a:latin typeface="Arial Unicode MS"/>
                <a:cs typeface="Arial"/>
              </a:rPr>
              <a:t>على سبيل المثال، أرادت ناديا التحقيق فيما إذا كان بإمكان الأطفال الانطلاق من أفكار زملائهم الآخرين في مجموعة من المواد، مثل اللغة الإنجليزية والرياضيات والجغرافيا والتاريخ.</a:t>
            </a:r>
            <a:r>
              <a:rPr lang="en-US" sz="1200" dirty="0">
                <a:latin typeface="Arial Unicode MS"/>
                <a:cs typeface="Arial"/>
              </a:rPr>
              <a:t> </a:t>
            </a:r>
            <a:r>
              <a:rPr lang="ar-SA" sz="1200" dirty="0">
                <a:latin typeface="Arial Unicode MS"/>
                <a:cs typeface="Arial"/>
              </a:rPr>
              <a:t>وجدت لوسي، وهي معلمة أخرى، أن الطلاب في فصلها استخدموا قواعد </a:t>
            </a:r>
            <a:r>
              <a:rPr lang="ar-AE" sz="1200" dirty="0">
                <a:latin typeface="Arial Unicode MS"/>
                <a:cs typeface="Arial"/>
              </a:rPr>
              <a:t>أساسية</a:t>
            </a:r>
            <a:r>
              <a:rPr lang="ar-SA" sz="1200" dirty="0">
                <a:latin typeface="Arial Unicode MS"/>
                <a:cs typeface="Arial"/>
              </a:rPr>
              <a:t> وإشارات الإصغاء للانطلاق من أفكار زملائهم الآخرين أثناء مناقشات الفصل الدراسي.</a:t>
            </a:r>
          </a:p>
        </p:txBody>
      </p:sp>
      <p:sp>
        <p:nvSpPr>
          <p:cNvPr id="7" name="object 6">
            <a:extLst>
              <a:ext uri="{FF2B5EF4-FFF2-40B4-BE49-F238E27FC236}">
                <a16:creationId xmlns:a16="http://schemas.microsoft.com/office/drawing/2014/main" id="{1FCDE24A-59CA-3097-6E26-46303D065326}"/>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20</a:t>
            </a:fld>
            <a:endParaRPr sz="1000" dirty="0">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895152747"/>
              </p:ext>
            </p:extLst>
          </p:nvPr>
        </p:nvGraphicFramePr>
        <p:xfrm>
          <a:off x="612784" y="541027"/>
          <a:ext cx="9746542" cy="6685687"/>
        </p:xfrm>
        <a:graphic>
          <a:graphicData uri="http://schemas.openxmlformats.org/drawingml/2006/table">
            <a:tbl>
              <a:tblPr rtl="1" firstRow="1" bandRow="1">
                <a:tableStyleId>{2D5ABB26-0587-4C30-8999-92F81FD0307C}</a:tableStyleId>
              </a:tblPr>
              <a:tblGrid>
                <a:gridCol w="3261669">
                  <a:extLst>
                    <a:ext uri="{9D8B030D-6E8A-4147-A177-3AD203B41FA5}">
                      <a16:colId xmlns:a16="http://schemas.microsoft.com/office/drawing/2014/main" val="20000"/>
                    </a:ext>
                  </a:extLst>
                </a:gridCol>
                <a:gridCol w="3239459">
                  <a:extLst>
                    <a:ext uri="{9D8B030D-6E8A-4147-A177-3AD203B41FA5}">
                      <a16:colId xmlns:a16="http://schemas.microsoft.com/office/drawing/2014/main" val="20001"/>
                    </a:ext>
                  </a:extLst>
                </a:gridCol>
                <a:gridCol w="3245414">
                  <a:extLst>
                    <a:ext uri="{9D8B030D-6E8A-4147-A177-3AD203B41FA5}">
                      <a16:colId xmlns:a16="http://schemas.microsoft.com/office/drawing/2014/main" val="20002"/>
                    </a:ext>
                  </a:extLst>
                </a:gridCol>
              </a:tblGrid>
              <a:tr h="833419">
                <a:tc gridSpan="3">
                  <a:txBody>
                    <a:bodyPr/>
                    <a:lstStyle/>
                    <a:p>
                      <a:pPr marL="3442335">
                        <a:lnSpc>
                          <a:spcPct val="100000"/>
                        </a:lnSpc>
                        <a:spcBef>
                          <a:spcPts val="590"/>
                        </a:spcBef>
                      </a:pPr>
                      <a:r>
                        <a:rPr lang="ar-SA" sz="1600" b="1" baseline="0" dirty="0">
                          <a:latin typeface="Arial"/>
                          <a:cs typeface="Arial"/>
                        </a:rPr>
                        <a:t>المساواة والمشاركة لجميع المتعلمين</a:t>
                      </a:r>
                    </a:p>
                    <a:p>
                      <a:pPr marL="83820">
                        <a:lnSpc>
                          <a:spcPct val="100000"/>
                        </a:lnSpc>
                        <a:spcBef>
                          <a:spcPts val="1275"/>
                        </a:spcBef>
                      </a:pPr>
                      <a:r>
                        <a:rPr lang="ar-SA" sz="1200" baseline="0" dirty="0">
                          <a:latin typeface="Arial Unicode MS"/>
                          <a:cs typeface="Arial"/>
                        </a:rPr>
                        <a:t>يمكن أن يساعد الحوار التربوي في توفير مساحة تحتضن أصوات جميع الطلاب وخلق روح جماعية أكثر شمولاً في الفصل الدراسي.</a:t>
                      </a:r>
                    </a:p>
                  </a:txBody>
                  <a:tcPr marL="0" marR="0" marT="74930"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31002">
                <a:tc>
                  <a:txBody>
                    <a:bodyPr/>
                    <a:lstStyle/>
                    <a:p>
                      <a:pPr marL="44450">
                        <a:lnSpc>
                          <a:spcPct val="100000"/>
                        </a:lnSpc>
                        <a:spcBef>
                          <a:spcPts val="229"/>
                        </a:spcBef>
                      </a:pPr>
                      <a:r>
                        <a:rPr lang="ar-SA" sz="1200" b="1" baseline="0" dirty="0">
                          <a:latin typeface="Arial"/>
                          <a:cs typeface="Arial"/>
                        </a:rPr>
                        <a:t>مبادئ الحوار لتحقيق العدالة في المشاركة</a:t>
                      </a:r>
                    </a:p>
                    <a:p>
                      <a:pPr algn="r" rtl="1">
                        <a:lnSpc>
                          <a:spcPct val="100000"/>
                        </a:lnSpc>
                        <a:spcBef>
                          <a:spcPts val="35"/>
                        </a:spcBef>
                      </a:pPr>
                      <a:endParaRPr sz="1300" spc="0" baseline="0" dirty="0">
                        <a:latin typeface="Times New Roman"/>
                        <a:cs typeface="Times New Roman"/>
                      </a:endParaRPr>
                    </a:p>
                    <a:p>
                      <a:pPr marL="358775" marR="71755" indent="-130175">
                        <a:lnSpc>
                          <a:spcPct val="101699"/>
                        </a:lnSpc>
                        <a:spcBef>
                          <a:spcPts val="5"/>
                        </a:spcBef>
                        <a:buFont typeface="Arial" panose="020B0604020202020204" pitchFamily="34" charset="0"/>
                        <a:buChar char="•"/>
                        <a:tabLst>
                          <a:tab pos="371475" algn="l"/>
                        </a:tabLst>
                      </a:pPr>
                      <a:r>
                        <a:rPr lang="ar-SA" sz="1200" baseline="0" dirty="0">
                          <a:latin typeface="Arial Unicode MS"/>
                          <a:cs typeface="Arial"/>
                        </a:rPr>
                        <a:t>يشمل مفهوم الحوار في جوهره الآراء والمعارف المتنوعة للناس</a:t>
                      </a:r>
                    </a:p>
                    <a:p>
                      <a:pPr marL="358775" indent="-130175" algn="r" rtl="1">
                        <a:lnSpc>
                          <a:spcPct val="100000"/>
                        </a:lnSpc>
                        <a:spcBef>
                          <a:spcPts val="5"/>
                        </a:spcBef>
                        <a:buFont typeface="Arial" panose="020B0604020202020204" pitchFamily="34" charset="0"/>
                        <a:buChar char="•"/>
                        <a:tabLst>
                          <a:tab pos="371475" algn="l"/>
                        </a:tabLst>
                      </a:pPr>
                      <a:endParaRPr sz="1350" spc="0" baseline="0" dirty="0">
                        <a:latin typeface="Times New Roman"/>
                        <a:cs typeface="Times New Roman"/>
                      </a:endParaRPr>
                    </a:p>
                    <a:p>
                      <a:pPr marL="358775" indent="-130175">
                        <a:lnSpc>
                          <a:spcPct val="100000"/>
                        </a:lnSpc>
                        <a:buFont typeface="Arial" panose="020B0604020202020204" pitchFamily="34" charset="0"/>
                        <a:buChar char="•"/>
                        <a:tabLst>
                          <a:tab pos="371475" algn="l"/>
                        </a:tabLst>
                      </a:pPr>
                      <a:r>
                        <a:rPr lang="ar-SA" sz="1200" baseline="0" dirty="0">
                          <a:latin typeface="Arial Unicode MS"/>
                          <a:cs typeface="Arial"/>
                        </a:rPr>
                        <a:t>يمتلك الجميع الحق في الاستماع إليهم</a:t>
                      </a:r>
                    </a:p>
                    <a:p>
                      <a:pPr marL="358775" indent="-130175" algn="r" rtl="1">
                        <a:lnSpc>
                          <a:spcPct val="100000"/>
                        </a:lnSpc>
                        <a:spcBef>
                          <a:spcPts val="35"/>
                        </a:spcBef>
                        <a:buFont typeface="Arial" panose="020B0604020202020204" pitchFamily="34" charset="0"/>
                        <a:buChar char="•"/>
                        <a:tabLst>
                          <a:tab pos="371475" algn="l"/>
                        </a:tabLst>
                      </a:pPr>
                      <a:endParaRPr sz="1300" spc="0" baseline="0" dirty="0">
                        <a:latin typeface="Times New Roman"/>
                        <a:cs typeface="Times New Roman"/>
                      </a:endParaRPr>
                    </a:p>
                    <a:p>
                      <a:pPr marL="358775" marR="66675" indent="-130175">
                        <a:lnSpc>
                          <a:spcPct val="101699"/>
                        </a:lnSpc>
                        <a:buFont typeface="Arial" panose="020B0604020202020204" pitchFamily="34" charset="0"/>
                        <a:buChar char="•"/>
                        <a:tabLst>
                          <a:tab pos="371475" algn="l"/>
                        </a:tabLst>
                      </a:pPr>
                      <a:r>
                        <a:rPr lang="ar-SA" sz="1200" baseline="0" dirty="0">
                          <a:latin typeface="Arial Unicode MS"/>
                          <a:cs typeface="Arial"/>
                        </a:rPr>
                        <a:t>يحتاج الجميع إلى المشاركة من أجل الارتقاء بتعلّم الجميع</a:t>
                      </a:r>
                    </a:p>
                    <a:p>
                      <a:pPr marL="358775" indent="-130175" algn="r" rtl="1">
                        <a:lnSpc>
                          <a:spcPct val="100000"/>
                        </a:lnSpc>
                        <a:spcBef>
                          <a:spcPts val="10"/>
                        </a:spcBef>
                        <a:buFont typeface="Arial" panose="020B0604020202020204" pitchFamily="34" charset="0"/>
                        <a:buChar char="•"/>
                        <a:tabLst>
                          <a:tab pos="371475" algn="l"/>
                        </a:tabLst>
                      </a:pPr>
                      <a:endParaRPr sz="1300" spc="0" baseline="0" dirty="0">
                        <a:latin typeface="Times New Roman"/>
                        <a:cs typeface="Times New Roman"/>
                      </a:endParaRPr>
                    </a:p>
                    <a:p>
                      <a:pPr marL="358775" marR="85090" indent="-130175" algn="r">
                        <a:lnSpc>
                          <a:spcPct val="101699"/>
                        </a:lnSpc>
                        <a:buFont typeface="Arial" panose="020B0604020202020204" pitchFamily="34" charset="0"/>
                        <a:buChar char="•"/>
                        <a:tabLst>
                          <a:tab pos="371475" algn="l"/>
                        </a:tabLst>
                      </a:pPr>
                      <a:r>
                        <a:rPr lang="ar-SA" sz="1200" baseline="0" dirty="0">
                          <a:latin typeface="Arial Unicode MS"/>
                          <a:cs typeface="Arial"/>
                        </a:rPr>
                        <a:t>إن إدراج أصوات ووجهات نظر متنوعة سيعزز فهم فحوى الحوار من الناحية العملية</a:t>
                      </a:r>
                    </a:p>
                  </a:txBody>
                  <a:tcPr marL="0" marR="0" marT="29209" marB="0">
                    <a:lnT w="31733">
                      <a:solidFill>
                        <a:srgbClr val="2791A6"/>
                      </a:solidFill>
                      <a:prstDash val="solid"/>
                    </a:lnT>
                    <a:solidFill>
                      <a:srgbClr val="D9F1F6"/>
                    </a:solidFill>
                  </a:tcPr>
                </a:tc>
                <a:tc>
                  <a:txBody>
                    <a:bodyPr/>
                    <a:lstStyle/>
                    <a:p>
                      <a:pPr marL="41275" marR="457834">
                        <a:lnSpc>
                          <a:spcPct val="101699"/>
                        </a:lnSpc>
                        <a:spcBef>
                          <a:spcPts val="275"/>
                        </a:spcBef>
                      </a:pPr>
                      <a:r>
                        <a:rPr lang="ar-SA" sz="1200" b="1" baseline="0" dirty="0">
                          <a:latin typeface="Arial"/>
                          <a:cs typeface="Arial"/>
                        </a:rPr>
                        <a:t>ولكن الحواجز التي قد تعيق المشاركة الحوارية لجميع المتعلمين قد توجد في:</a:t>
                      </a:r>
                    </a:p>
                    <a:p>
                      <a:pPr algn="r" rtl="1">
                        <a:lnSpc>
                          <a:spcPct val="100000"/>
                        </a:lnSpc>
                        <a:spcBef>
                          <a:spcPts val="35"/>
                        </a:spcBef>
                      </a:pPr>
                      <a:endParaRPr sz="130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lang="ar-SA" sz="1200" baseline="0" dirty="0">
                          <a:latin typeface="Arial Unicode MS"/>
                          <a:cs typeface="Arial"/>
                        </a:rPr>
                        <a:t>طرق التواصل</a:t>
                      </a:r>
                    </a:p>
                    <a:p>
                      <a:pPr marL="441325" indent="-122238" algn="r" rtl="1">
                        <a:lnSpc>
                          <a:spcPct val="100000"/>
                        </a:lnSpc>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spcBef>
                          <a:spcPts val="5"/>
                        </a:spcBef>
                        <a:buFont typeface="Arial" panose="020B0604020202020204" pitchFamily="34" charset="0"/>
                        <a:buChar char="•"/>
                        <a:tabLst>
                          <a:tab pos="368300" algn="l"/>
                        </a:tabLst>
                      </a:pPr>
                      <a:r>
                        <a:rPr lang="ar-SA" sz="1200" baseline="0" dirty="0">
                          <a:latin typeface="Arial Unicode MS"/>
                          <a:cs typeface="Arial"/>
                        </a:rPr>
                        <a:t>انعدام الثقة اللازمة للمشاركة</a:t>
                      </a:r>
                    </a:p>
                    <a:p>
                      <a:pPr marL="441325" indent="-122238" algn="r" rtl="1">
                        <a:lnSpc>
                          <a:spcPct val="100000"/>
                        </a:lnSpc>
                        <a:spcBef>
                          <a:spcPts val="40"/>
                        </a:spcBef>
                        <a:buFont typeface="Arial" panose="020B0604020202020204" pitchFamily="34" charset="0"/>
                        <a:buChar char="•"/>
                        <a:tabLst>
                          <a:tab pos="368300" algn="l"/>
                        </a:tabLst>
                      </a:pPr>
                      <a:endParaRPr sz="1300" spc="0" baseline="0" dirty="0">
                        <a:latin typeface="Times New Roman"/>
                        <a:cs typeface="Times New Roman"/>
                      </a:endParaRPr>
                    </a:p>
                    <a:p>
                      <a:pPr marL="441325" marR="142240" indent="-122238">
                        <a:lnSpc>
                          <a:spcPct val="101699"/>
                        </a:lnSpc>
                        <a:buFont typeface="Arial" panose="020B0604020202020204" pitchFamily="34" charset="0"/>
                        <a:buChar char="•"/>
                        <a:tabLst>
                          <a:tab pos="368300" algn="l"/>
                        </a:tabLst>
                      </a:pPr>
                      <a:r>
                        <a:rPr lang="ar-SA" sz="1200" baseline="0" dirty="0">
                          <a:latin typeface="Arial Unicode MS"/>
                          <a:cs typeface="Arial"/>
                        </a:rPr>
                        <a:t>فهم مختلف وجهات النظر وطرق التفكير</a:t>
                      </a:r>
                    </a:p>
                    <a:p>
                      <a:pPr marL="441325" indent="-122238" algn="r" rtl="1">
                        <a:lnSpc>
                          <a:spcPct val="100000"/>
                        </a:lnSpc>
                        <a:spcBef>
                          <a:spcPts val="5"/>
                        </a:spcBef>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lang="ar-SA" sz="1200" baseline="0" dirty="0">
                          <a:latin typeface="Arial Unicode MS"/>
                          <a:cs typeface="Arial"/>
                        </a:rPr>
                        <a:t>قبول الآراء المتنوعة والإقرار بقيمتها</a:t>
                      </a:r>
                    </a:p>
                    <a:p>
                      <a:pPr marL="441325" indent="-122238" algn="r" rtl="1">
                        <a:lnSpc>
                          <a:spcPct val="100000"/>
                        </a:lnSpc>
                        <a:spcBef>
                          <a:spcPts val="10"/>
                        </a:spcBef>
                        <a:buFont typeface="Arial" panose="020B0604020202020204" pitchFamily="34" charset="0"/>
                        <a:buChar char="•"/>
                        <a:tabLst>
                          <a:tab pos="368300" algn="l"/>
                        </a:tabLst>
                      </a:pPr>
                      <a:endParaRPr sz="1300" spc="0" baseline="0" dirty="0">
                        <a:latin typeface="Times New Roman"/>
                        <a:cs typeface="Times New Roman"/>
                      </a:endParaRPr>
                    </a:p>
                    <a:p>
                      <a:pPr marL="441325" marR="141605" indent="-122238">
                        <a:lnSpc>
                          <a:spcPct val="101699"/>
                        </a:lnSpc>
                        <a:spcBef>
                          <a:spcPts val="5"/>
                        </a:spcBef>
                        <a:buFont typeface="Arial" panose="020B0604020202020204" pitchFamily="34" charset="0"/>
                        <a:buChar char="•"/>
                        <a:tabLst>
                          <a:tab pos="368300" algn="l"/>
                        </a:tabLst>
                      </a:pPr>
                      <a:r>
                        <a:rPr lang="ar-SA" sz="1200" baseline="0" dirty="0">
                          <a:latin typeface="Arial Unicode MS"/>
                          <a:cs typeface="Arial"/>
                        </a:rPr>
                        <a:t>تناقض التصورات والدوافع المتعلقة بالمشاركة</a:t>
                      </a:r>
                    </a:p>
                    <a:p>
                      <a:pPr marL="441325" indent="-122238" algn="r" rtl="1">
                        <a:lnSpc>
                          <a:spcPct val="100000"/>
                        </a:lnSpc>
                        <a:spcBef>
                          <a:spcPts val="40"/>
                        </a:spcBef>
                        <a:buFont typeface="Arial" panose="020B0604020202020204" pitchFamily="34" charset="0"/>
                        <a:buChar char="•"/>
                        <a:tabLst>
                          <a:tab pos="368300" algn="l"/>
                        </a:tabLst>
                      </a:pPr>
                      <a:endParaRPr sz="1300" spc="0" baseline="0" dirty="0">
                        <a:latin typeface="Times New Roman"/>
                        <a:cs typeface="Times New Roman"/>
                      </a:endParaRPr>
                    </a:p>
                    <a:p>
                      <a:pPr marL="441325" marR="516255" indent="-122238">
                        <a:lnSpc>
                          <a:spcPct val="101699"/>
                        </a:lnSpc>
                        <a:buFont typeface="Arial" panose="020B0604020202020204" pitchFamily="34" charset="0"/>
                        <a:buChar char="•"/>
                        <a:tabLst>
                          <a:tab pos="368300" algn="l"/>
                        </a:tabLst>
                      </a:pPr>
                      <a:r>
                        <a:rPr lang="ar-SA" sz="1200" baseline="0" dirty="0">
                          <a:latin typeface="Arial Unicode MS"/>
                          <a:cs typeface="Arial"/>
                        </a:rPr>
                        <a:t>أفكار مسبقة حول "القدرة" والأهلية للمشاركة</a:t>
                      </a:r>
                    </a:p>
                    <a:p>
                      <a:pPr marL="441325" indent="-122238" algn="r" rtl="1">
                        <a:lnSpc>
                          <a:spcPct val="100000"/>
                        </a:lnSpc>
                        <a:spcBef>
                          <a:spcPts val="5"/>
                        </a:spcBef>
                        <a:buFont typeface="Arial" panose="020B0604020202020204" pitchFamily="34" charset="0"/>
                        <a:buChar char="•"/>
                        <a:tabLst>
                          <a:tab pos="368300" algn="l"/>
                        </a:tabLst>
                      </a:pPr>
                      <a:endParaRPr sz="135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lang="ar-SA" sz="1200" baseline="0" dirty="0">
                          <a:latin typeface="Arial Unicode MS"/>
                          <a:cs typeface="Arial"/>
                        </a:rPr>
                        <a:t>التحدي المعرفي</a:t>
                      </a:r>
                    </a:p>
                  </a:txBody>
                  <a:tcPr marL="0" marR="0" marT="34925" marB="0">
                    <a:lnT w="31733">
                      <a:solidFill>
                        <a:srgbClr val="2791A6"/>
                      </a:solidFill>
                      <a:prstDash val="solid"/>
                    </a:lnT>
                    <a:solidFill>
                      <a:srgbClr val="D9F1F6"/>
                    </a:solidFill>
                  </a:tcPr>
                </a:tc>
                <a:tc>
                  <a:txBody>
                    <a:bodyPr/>
                    <a:lstStyle/>
                    <a:p>
                      <a:pPr marL="50800" marR="165735">
                        <a:lnSpc>
                          <a:spcPct val="101699"/>
                        </a:lnSpc>
                        <a:spcBef>
                          <a:spcPts val="275"/>
                        </a:spcBef>
                      </a:pPr>
                      <a:r>
                        <a:rPr lang="ar-SA" sz="1200" b="1" baseline="0" dirty="0">
                          <a:latin typeface="Arial"/>
                          <a:cs typeface="Arial"/>
                        </a:rPr>
                        <a:t>لذلك، من المهم مراعاة العوامل المتعلقة بالأشخاص المشاركين والسياق، مثل:</a:t>
                      </a:r>
                    </a:p>
                    <a:p>
                      <a:pPr algn="r" rtl="1">
                        <a:lnSpc>
                          <a:spcPct val="100000"/>
                        </a:lnSpc>
                        <a:spcBef>
                          <a:spcPts val="40"/>
                        </a:spcBef>
                      </a:pPr>
                      <a:endParaRPr sz="1350" spc="0" baseline="0" dirty="0">
                        <a:latin typeface="Times New Roman"/>
                        <a:cs typeface="Times New Roman"/>
                      </a:endParaRPr>
                    </a:p>
                    <a:p>
                      <a:pPr marL="358775" marR="395605" indent="-139700">
                        <a:lnSpc>
                          <a:spcPts val="1300"/>
                        </a:lnSpc>
                        <a:spcBef>
                          <a:spcPts val="5"/>
                        </a:spcBef>
                        <a:buFont typeface="Arial" panose="020B0604020202020204" pitchFamily="34" charset="0"/>
                        <a:buChar char="•"/>
                        <a:tabLst>
                          <a:tab pos="377825" algn="l"/>
                        </a:tabLst>
                      </a:pPr>
                      <a:r>
                        <a:rPr lang="ar-SA" sz="1100" baseline="0" dirty="0">
                          <a:latin typeface="Arial"/>
                          <a:cs typeface="Arial"/>
                        </a:rPr>
                        <a:t>الفروق الفردية في التواصل، بما في ذلك غير اللفظي</a:t>
                      </a:r>
                      <a:r>
                        <a:rPr lang="ar-EG" sz="1100" baseline="0" dirty="0">
                          <a:latin typeface="Arial"/>
                          <a:cs typeface="+mn-cs"/>
                        </a:rPr>
                        <a:t> (من خلال لغة الجسد/الكتابة الخ)</a:t>
                      </a:r>
                      <a:endParaRPr lang="ar-SA" sz="1100" baseline="0" dirty="0">
                        <a:latin typeface="Arial"/>
                        <a:cs typeface="Arial"/>
                      </a:endParaRPr>
                    </a:p>
                    <a:p>
                      <a:pPr marL="358775" indent="-139700" algn="r" rtl="1">
                        <a:lnSpc>
                          <a:spcPct val="100000"/>
                        </a:lnSpc>
                        <a:spcBef>
                          <a:spcPts val="10"/>
                        </a:spcBef>
                        <a:buFont typeface="Arial" panose="020B0604020202020204" pitchFamily="34" charset="0"/>
                        <a:buChar char="•"/>
                        <a:tabLst>
                          <a:tab pos="377825" algn="l"/>
                        </a:tabLst>
                      </a:pPr>
                      <a:endParaRPr sz="900" spc="0" baseline="0" dirty="0">
                        <a:latin typeface="Times New Roman"/>
                        <a:cs typeface="Times New Roman"/>
                      </a:endParaRPr>
                    </a:p>
                    <a:p>
                      <a:pPr marL="358775" indent="-139700" algn="just">
                        <a:lnSpc>
                          <a:spcPct val="100000"/>
                        </a:lnSpc>
                        <a:buFont typeface="Arial" panose="020B0604020202020204" pitchFamily="34" charset="0"/>
                        <a:buChar char="•"/>
                        <a:tabLst>
                          <a:tab pos="377825" algn="l"/>
                        </a:tabLst>
                      </a:pPr>
                      <a:r>
                        <a:rPr lang="ar-SA" sz="1100" baseline="0" dirty="0">
                          <a:latin typeface="Arial"/>
                          <a:cs typeface="Arial"/>
                        </a:rPr>
                        <a:t>الفروقات والقواسم المشتركة على الصعيد الثقافي</a:t>
                      </a:r>
                    </a:p>
                    <a:p>
                      <a:pPr marL="358775" indent="-139700" algn="r" rtl="1">
                        <a:lnSpc>
                          <a:spcPct val="100000"/>
                        </a:lnSpc>
                        <a:spcBef>
                          <a:spcPts val="10"/>
                        </a:spcBef>
                        <a:buFont typeface="Arial" panose="020B0604020202020204" pitchFamily="34" charset="0"/>
                        <a:buChar char="•"/>
                        <a:tabLst>
                          <a:tab pos="377825" algn="l"/>
                        </a:tabLst>
                      </a:pPr>
                      <a:endParaRPr sz="900" spc="0" baseline="0" dirty="0">
                        <a:latin typeface="Times New Roman"/>
                        <a:cs typeface="Times New Roman"/>
                      </a:endParaRPr>
                    </a:p>
                    <a:p>
                      <a:pPr marL="358775" marR="93345" indent="-139700">
                        <a:lnSpc>
                          <a:spcPct val="101699"/>
                        </a:lnSpc>
                        <a:buFont typeface="Arial" panose="020B0604020202020204" pitchFamily="34" charset="0"/>
                        <a:buChar char="•"/>
                        <a:tabLst>
                          <a:tab pos="377825" algn="l"/>
                        </a:tabLst>
                      </a:pPr>
                      <a:r>
                        <a:rPr lang="ar-SA" sz="1200" baseline="0" dirty="0">
                          <a:latin typeface="Arial Unicode MS"/>
                          <a:cs typeface="Arial"/>
                        </a:rPr>
                        <a:t>ترتيبات الفصول الدراسية وأنماط الروتين فيها وأنشطتها وبيئتها (المادية والاجتماعية)</a:t>
                      </a:r>
                    </a:p>
                    <a:p>
                      <a:pPr algn="r" rtl="1">
                        <a:lnSpc>
                          <a:spcPct val="100000"/>
                        </a:lnSpc>
                        <a:spcBef>
                          <a:spcPts val="25"/>
                        </a:spcBef>
                        <a:buChar char="•"/>
                      </a:pPr>
                      <a:endParaRPr sz="1250" spc="0" baseline="0" dirty="0">
                        <a:latin typeface="Times New Roman"/>
                        <a:cs typeface="Times New Roman"/>
                      </a:endParaRPr>
                    </a:p>
                    <a:p>
                      <a:pPr marL="50800">
                        <a:lnSpc>
                          <a:spcPct val="100000"/>
                        </a:lnSpc>
                        <a:spcBef>
                          <a:spcPts val="5"/>
                        </a:spcBef>
                      </a:pPr>
                      <a:r>
                        <a:rPr lang="ar-SA" sz="1100" b="1" baseline="0" dirty="0">
                          <a:latin typeface="Arial"/>
                          <a:cs typeface="Arial"/>
                        </a:rPr>
                        <a:t>يمكن أن تشمل التدابير العملية:</a:t>
                      </a:r>
                    </a:p>
                    <a:p>
                      <a:pPr algn="r" rtl="1">
                        <a:lnSpc>
                          <a:spcPct val="100000"/>
                        </a:lnSpc>
                      </a:pPr>
                      <a:endParaRPr sz="900" spc="0" baseline="0" dirty="0">
                        <a:latin typeface="Times New Roman"/>
                        <a:cs typeface="Times New Roman"/>
                      </a:endParaRPr>
                    </a:p>
                    <a:p>
                      <a:pPr marL="358775" marR="368300" indent="-139700">
                        <a:lnSpc>
                          <a:spcPct val="101699"/>
                        </a:lnSpc>
                        <a:buFont typeface="Symbol"/>
                        <a:buChar char="•"/>
                        <a:tabLst>
                          <a:tab pos="377825" algn="l"/>
                        </a:tabLst>
                      </a:pPr>
                      <a:r>
                        <a:rPr lang="ar-SA" sz="1200" baseline="0" dirty="0">
                          <a:latin typeface="Arial Unicode MS"/>
                          <a:cs typeface="Arial"/>
                        </a:rPr>
                        <a:t>مناقشة قيمة الإصغاء إلى أصوات أخرى في محيطك</a:t>
                      </a:r>
                    </a:p>
                    <a:p>
                      <a:pPr marL="358775" marR="414020" indent="-139700" algn="r">
                        <a:lnSpc>
                          <a:spcPct val="97300"/>
                        </a:lnSpc>
                        <a:spcBef>
                          <a:spcPts val="900"/>
                        </a:spcBef>
                        <a:buSzPct val="109090"/>
                        <a:buFont typeface="Symbol"/>
                        <a:buChar char="•"/>
                        <a:tabLst>
                          <a:tab pos="377825" algn="l"/>
                        </a:tabLst>
                      </a:pPr>
                      <a:r>
                        <a:rPr lang="ar-SA" sz="1100" baseline="0" dirty="0">
                          <a:latin typeface="Arial"/>
                          <a:cs typeface="Arial"/>
                        </a:rPr>
                        <a:t>تكييف نماذج ال</a:t>
                      </a:r>
                      <a:r>
                        <a:rPr lang="ar-EG" sz="1100" baseline="0" dirty="0">
                          <a:latin typeface="Arial"/>
                          <a:cs typeface="Arial"/>
                        </a:rPr>
                        <a:t>ملاحظة</a:t>
                      </a:r>
                      <a:r>
                        <a:rPr lang="ar-SA" sz="1100" baseline="0" dirty="0">
                          <a:latin typeface="Arial"/>
                          <a:cs typeface="Arial"/>
                        </a:rPr>
                        <a:t> في حزمة </a:t>
                      </a:r>
                      <a:r>
                        <a:rPr lang="en-US" sz="1100" baseline="0" dirty="0">
                          <a:latin typeface="Arial"/>
                          <a:cs typeface="Arial"/>
                        </a:rPr>
                        <a:t>T-SEDA</a:t>
                      </a:r>
                      <a:r>
                        <a:rPr lang="ar-SA" sz="1100" baseline="0" dirty="0">
                          <a:latin typeface="Arial"/>
                          <a:cs typeface="Arial"/>
                        </a:rPr>
                        <a:t> وتوسيعها للإجابة عن الأسئلة المحددة حول الإدماج والشمول</a:t>
                      </a:r>
                    </a:p>
                    <a:p>
                      <a:pPr marL="358775" indent="-139700" algn="r" rtl="1">
                        <a:lnSpc>
                          <a:spcPct val="100000"/>
                        </a:lnSpc>
                        <a:spcBef>
                          <a:spcPts val="5"/>
                        </a:spcBef>
                        <a:buChar char="•"/>
                        <a:tabLst>
                          <a:tab pos="377825" algn="l"/>
                        </a:tabLst>
                      </a:pPr>
                      <a:endParaRPr sz="900" spc="0" baseline="0" dirty="0">
                        <a:latin typeface="Times New Roman"/>
                        <a:cs typeface="Times New Roman"/>
                      </a:endParaRPr>
                    </a:p>
                    <a:p>
                      <a:pPr marL="358775" marR="108585" indent="-139700">
                        <a:lnSpc>
                          <a:spcPct val="100000"/>
                        </a:lnSpc>
                        <a:spcBef>
                          <a:spcPts val="5"/>
                        </a:spcBef>
                        <a:buSzPct val="109090"/>
                        <a:buFont typeface="Symbol"/>
                        <a:buChar char="•"/>
                        <a:tabLst>
                          <a:tab pos="377825" algn="l"/>
                        </a:tabLst>
                      </a:pPr>
                      <a:r>
                        <a:rPr lang="ar-SA" sz="1100" baseline="0" dirty="0">
                          <a:latin typeface="Arial"/>
                          <a:cs typeface="Arial"/>
                        </a:rPr>
                        <a:t>تطوير هياكل جديدة تدعم التفاعل الجماعي والوعي الثقافي</a:t>
                      </a:r>
                    </a:p>
                  </a:txBody>
                  <a:tcPr marL="0" marR="0" marT="34925" marB="0">
                    <a:lnT w="31733">
                      <a:solidFill>
                        <a:srgbClr val="2791A6"/>
                      </a:solidFill>
                      <a:prstDash val="solid"/>
                    </a:lnT>
                    <a:solidFill>
                      <a:srgbClr val="D9F1F6"/>
                    </a:solidFill>
                  </a:tcPr>
                </a:tc>
                <a:extLst>
                  <a:ext uri="{0D108BD9-81ED-4DB2-BD59-A6C34878D82A}">
                    <a16:rowId xmlns:a16="http://schemas.microsoft.com/office/drawing/2014/main" val="10001"/>
                  </a:ext>
                </a:extLst>
              </a:tr>
              <a:tr h="1821266">
                <a:tc gridSpan="3">
                  <a:txBody>
                    <a:bodyPr/>
                    <a:lstStyle/>
                    <a:p>
                      <a:pPr marL="151765" algn="just">
                        <a:lnSpc>
                          <a:spcPct val="100000"/>
                        </a:lnSpc>
                        <a:spcBef>
                          <a:spcPts val="844"/>
                        </a:spcBef>
                      </a:pPr>
                      <a:r>
                        <a:rPr lang="ar-SA" sz="1400" b="1" baseline="0" dirty="0">
                          <a:latin typeface="Arial"/>
                          <a:cs typeface="Arial"/>
                        </a:rPr>
                        <a:t>إشراك الطلاب المصابين بطيف التوحد في الحوار</a:t>
                      </a:r>
                    </a:p>
                    <a:p>
                      <a:pPr algn="r" rtl="1">
                        <a:lnSpc>
                          <a:spcPct val="100000"/>
                        </a:lnSpc>
                        <a:spcBef>
                          <a:spcPts val="20"/>
                        </a:spcBef>
                      </a:pPr>
                      <a:endParaRPr sz="1200" spc="0" baseline="0" dirty="0">
                        <a:latin typeface="Times New Roman"/>
                        <a:cs typeface="Times New Roman"/>
                      </a:endParaRPr>
                    </a:p>
                    <a:p>
                      <a:pPr marL="151765" marR="135890" algn="just">
                        <a:lnSpc>
                          <a:spcPct val="95800"/>
                        </a:lnSpc>
                      </a:pPr>
                      <a:r>
                        <a:rPr lang="ar-SA" sz="1200" baseline="0" dirty="0">
                          <a:latin typeface="Arial"/>
                          <a:cs typeface="Arial"/>
                        </a:rPr>
                        <a:t>على سبيل المثال، ابتكرت آنا لورا </a:t>
                      </a:r>
                      <a:r>
                        <a:rPr lang="ar-SA" sz="1200" baseline="0" dirty="0" err="1">
                          <a:latin typeface="Arial"/>
                          <a:cs typeface="Arial"/>
                        </a:rPr>
                        <a:t>تريغو</a:t>
                      </a:r>
                      <a:r>
                        <a:rPr lang="ar-SA" sz="1200" baseline="0" dirty="0">
                          <a:latin typeface="Arial"/>
                          <a:cs typeface="Arial"/>
                        </a:rPr>
                        <a:t> </a:t>
                      </a:r>
                      <a:r>
                        <a:rPr lang="ar-SA" sz="1200" baseline="0" dirty="0" err="1">
                          <a:latin typeface="Arial"/>
                          <a:cs typeface="Arial"/>
                        </a:rPr>
                        <a:t>كلابيس</a:t>
                      </a:r>
                      <a:r>
                        <a:rPr lang="ar-SA" sz="1200" baseline="0" dirty="0">
                          <a:latin typeface="Arial"/>
                          <a:cs typeface="Arial"/>
                        </a:rPr>
                        <a:t> طرقًا لتعديل مخطط ترميز </a:t>
                      </a:r>
                      <a:r>
                        <a:rPr lang="en-US" sz="1200" baseline="0" dirty="0">
                          <a:latin typeface="Arial"/>
                          <a:cs typeface="Arial"/>
                        </a:rPr>
                        <a:t>T-SEDA</a:t>
                      </a:r>
                      <a:r>
                        <a:rPr lang="ar-SA" sz="1200" baseline="0" dirty="0">
                          <a:latin typeface="Arial"/>
                          <a:cs typeface="Arial"/>
                        </a:rPr>
                        <a:t> كي يتماشى مع خصائص التواصل المرتبطة بالتوحد،</a:t>
                      </a:r>
                      <a:r>
                        <a:rPr lang="en-US" sz="1200" baseline="0" dirty="0">
                          <a:latin typeface="Arial"/>
                          <a:cs typeface="Arial"/>
                        </a:rPr>
                        <a:t> </a:t>
                      </a:r>
                      <a:r>
                        <a:rPr lang="ar-SA" sz="1200" baseline="0" dirty="0">
                          <a:latin typeface="Arial"/>
                          <a:cs typeface="Arial"/>
                        </a:rPr>
                        <a:t>حيث تم إثراء بعض </a:t>
                      </a:r>
                      <a:r>
                        <a:rPr lang="ar-SA" sz="1200" baseline="0" dirty="0" err="1">
                          <a:latin typeface="Arial"/>
                          <a:cs typeface="Arial"/>
                        </a:rPr>
                        <a:t>الإستراتيجيات</a:t>
                      </a:r>
                      <a:r>
                        <a:rPr lang="ar-SA" sz="1200" baseline="0" dirty="0">
                          <a:latin typeface="Arial"/>
                          <a:cs typeface="Arial"/>
                        </a:rPr>
                        <a:t>، وإضافة اقتراحات حول كيفية تطبيقها لدعم فهم الطلاب لمحتوى الحوار وهيكليته وما هو متوقع من مشاركتهم.</a:t>
                      </a:r>
                      <a:r>
                        <a:rPr lang="en-US" sz="1200" baseline="0" dirty="0">
                          <a:latin typeface="Arial"/>
                          <a:cs typeface="Arial"/>
                        </a:rPr>
                        <a:t> </a:t>
                      </a:r>
                      <a:r>
                        <a:rPr lang="ar-SA" sz="1200" baseline="0" dirty="0">
                          <a:latin typeface="Arial"/>
                          <a:cs typeface="Arial"/>
                        </a:rPr>
                        <a:t>كما أضيفت ست ميزات رئيسية، بما في ذلك دمج أساليب التمثيل المرئية أو الجسدية، وتعزيز الوضوح، وتقسيم المعلومات إلى خطوات، ومنح الخيارات، والتوسط في الحوار مع الأقران، وتقديم الدعم الفردي.</a:t>
                      </a:r>
                      <a:r>
                        <a:rPr lang="en-US" sz="1200" baseline="0" dirty="0">
                          <a:latin typeface="Arial"/>
                          <a:cs typeface="Arial"/>
                        </a:rPr>
                        <a:t> </a:t>
                      </a:r>
                      <a:r>
                        <a:rPr lang="ar-SA" sz="1200" baseline="0" dirty="0">
                          <a:latin typeface="Arial"/>
                          <a:cs typeface="Arial"/>
                        </a:rPr>
                        <a:t>تتعلق إستراتيجيات جديدة أخرى بتهيئة بيئة الفصل الدراسي المادية والتخطيط لأنشطة أكثر ودية تفتح الفرص لأشكال مختلفة من المساهمة.</a:t>
                      </a:r>
                      <a:r>
                        <a:rPr lang="en-US" sz="1200" baseline="0" dirty="0">
                          <a:latin typeface="Arial"/>
                          <a:cs typeface="Arial"/>
                        </a:rPr>
                        <a:t> </a:t>
                      </a:r>
                      <a:r>
                        <a:rPr lang="ar-SA" sz="1200" baseline="0" dirty="0">
                          <a:latin typeface="Arial"/>
                          <a:cs typeface="Arial"/>
                        </a:rPr>
                        <a:t>يمكن التواصل مع </a:t>
                      </a:r>
                      <a:r>
                        <a:rPr lang="en-US" sz="1200" baseline="0" dirty="0">
                          <a:latin typeface="Arial"/>
                          <a:cs typeface="Arial"/>
                          <a:hlinkClick r:id="rId2"/>
                        </a:rPr>
                        <a:t>t-seda@educ.cam.ac.uk</a:t>
                      </a:r>
                      <a:r>
                        <a:rPr lang="ar-SA" sz="1200" baseline="0" dirty="0">
                          <a:latin typeface="Arial"/>
                          <a:cs typeface="Arial"/>
                        </a:rPr>
                        <a:t> للحصول على مزيد من المعلومات حول الموارد المجانية المتاحة.</a:t>
                      </a:r>
                    </a:p>
                    <a:p>
                      <a:pPr marR="304165" algn="ctr">
                        <a:lnSpc>
                          <a:spcPts val="980"/>
                        </a:lnSpc>
                      </a:pPr>
                      <a:endParaRPr lang="ar-SA" sz="1000" baseline="0" dirty="0">
                        <a:latin typeface="Arial"/>
                        <a:cs typeface="Arial"/>
                      </a:endParaRPr>
                    </a:p>
                    <a:p>
                      <a:pPr marR="304165" algn="ctr">
                        <a:lnSpc>
                          <a:spcPts val="980"/>
                        </a:lnSpc>
                      </a:pPr>
                      <a:endParaRPr lang="ar-SA" sz="1000" baseline="0" dirty="0">
                        <a:latin typeface="Arial"/>
                        <a:cs typeface="Arial"/>
                      </a:endParaRPr>
                    </a:p>
                  </a:txBody>
                  <a:tcPr marL="0" marR="0" marT="107314"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4" name="object 6">
            <a:extLst>
              <a:ext uri="{FF2B5EF4-FFF2-40B4-BE49-F238E27FC236}">
                <a16:creationId xmlns:a16="http://schemas.microsoft.com/office/drawing/2014/main" id="{230615E0-947D-5671-2DD3-99D79DDFDC38}"/>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21</a:t>
            </a:fld>
            <a:endParaRPr sz="1000" dirty="0">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169664" y="701267"/>
            <a:ext cx="3206236" cy="859851"/>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ar-SA" sz="1800" b="1" dirty="0">
                <a:solidFill>
                  <a:srgbClr val="1A616F"/>
                </a:solidFill>
                <a:latin typeface="Arial"/>
                <a:cs typeface="Arial"/>
              </a:rPr>
              <a:t>الجزء د. ما مدى إنتاجية الحوار في فصلي الدراسي؟</a:t>
            </a:r>
          </a:p>
          <a:p>
            <a:pPr marL="26034">
              <a:lnSpc>
                <a:spcPct val="100000"/>
              </a:lnSpc>
              <a:spcBef>
                <a:spcPts val="125"/>
              </a:spcBef>
            </a:pPr>
            <a:r>
              <a:rPr lang="ar-SA" sz="1800" b="1" dirty="0">
                <a:solidFill>
                  <a:srgbClr val="1A616F"/>
                </a:solidFill>
                <a:latin typeface="Arial"/>
                <a:cs typeface="Arial"/>
              </a:rPr>
              <a:t>مراجعة ذاتية للمعلمين</a:t>
            </a:r>
          </a:p>
        </p:txBody>
      </p:sp>
      <p:sp>
        <p:nvSpPr>
          <p:cNvPr id="3" name="object 3"/>
          <p:cNvSpPr txBox="1"/>
          <p:nvPr/>
        </p:nvSpPr>
        <p:spPr>
          <a:xfrm>
            <a:off x="4508500" y="724288"/>
            <a:ext cx="1680584"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مراجعتك الذاتية</a:t>
            </a:r>
          </a:p>
        </p:txBody>
      </p:sp>
      <p:sp>
        <p:nvSpPr>
          <p:cNvPr id="4" name="object 4"/>
          <p:cNvSpPr txBox="1"/>
          <p:nvPr/>
        </p:nvSpPr>
        <p:spPr>
          <a:xfrm>
            <a:off x="630555" y="2001256"/>
            <a:ext cx="9746615" cy="4114800"/>
          </a:xfrm>
          <a:prstGeom prst="rect">
            <a:avLst/>
          </a:prstGeom>
          <a:ln w="31733">
            <a:solidFill>
              <a:srgbClr val="2791A6"/>
            </a:solidFill>
          </a:ln>
        </p:spPr>
        <p:txBody>
          <a:bodyPr vert="horz" wrap="square" lIns="0" tIns="36830" rIns="0" bIns="0" rtlCol="0">
            <a:spAutoFit/>
          </a:bodyPr>
          <a:lstStyle/>
          <a:p>
            <a:pPr marL="81915" marR="93980">
              <a:lnSpc>
                <a:spcPct val="121700"/>
              </a:lnSpc>
              <a:spcBef>
                <a:spcPts val="290"/>
              </a:spcBef>
            </a:pPr>
            <a:r>
              <a:rPr lang="ar-SA" sz="1200" dirty="0">
                <a:latin typeface="Arial" panose="020B0604020202020204" pitchFamily="34" charset="0"/>
                <a:cs typeface="Arial" panose="020B0604020202020204" pitchFamily="34" charset="0"/>
              </a:rPr>
              <a:t>قد ترغب في البدء بإجراء مراجعة ذاتية</a:t>
            </a:r>
            <a:r>
              <a:rPr lang="ar-SA" sz="1200" baseline="30000" dirty="0">
                <a:latin typeface="Arial" panose="020B0604020202020204" pitchFamily="34" charset="0"/>
                <a:cs typeface="Arial" panose="020B0604020202020204" pitchFamily="34" charset="0"/>
              </a:rPr>
              <a:t>1</a:t>
            </a:r>
            <a:r>
              <a:rPr lang="ar-SA"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a:t>
            </a:r>
            <a:r>
              <a:rPr lang="ar-SA" sz="1200" dirty="0">
                <a:latin typeface="Arial" panose="020B0604020202020204" pitchFamily="34" charset="0"/>
                <a:cs typeface="Arial" panose="020B0604020202020204" pitchFamily="34" charset="0"/>
              </a:rPr>
              <a:t>لكن تذكر أننا في بعض الأحيان نفهم بيانات المراجعة بشكل مختلف.</a:t>
            </a:r>
            <a:r>
              <a:rPr lang="en-US" sz="1200" dirty="0">
                <a:latin typeface="Arial" panose="020B0604020202020204" pitchFamily="34" charset="0"/>
                <a:cs typeface="Arial" panose="020B0604020202020204" pitchFamily="34" charset="0"/>
              </a:rPr>
              <a:t> </a:t>
            </a:r>
            <a:r>
              <a:rPr lang="ar-SA" sz="1200" dirty="0">
                <a:latin typeface="Arial" panose="020B0604020202020204" pitchFamily="34" charset="0"/>
                <a:cs typeface="Arial" panose="020B0604020202020204" pitchFamily="34" charset="0"/>
              </a:rPr>
              <a:t>على سبيل المثال، فإن قاعدة أساسية، مثل </a:t>
            </a:r>
            <a:r>
              <a:rPr lang="ar-SA" sz="1200" b="1" dirty="0">
                <a:latin typeface="Arial" panose="020B0604020202020204" pitchFamily="34" charset="0"/>
                <a:cs typeface="Arial" panose="020B0604020202020204" pitchFamily="34" charset="0"/>
              </a:rPr>
              <a:t>"نثق بعضنا ببعض ونستمع بعضنا لبعض"</a:t>
            </a:r>
            <a:r>
              <a:rPr lang="ar-SA" sz="1200" dirty="0">
                <a:latin typeface="Arial" panose="020B0604020202020204" pitchFamily="34" charset="0"/>
                <a:cs typeface="Arial" panose="020B0604020202020204" pitchFamily="34" charset="0"/>
              </a:rPr>
              <a:t>، لها مجموعة معانٍ محتملة، مثل</a:t>
            </a:r>
            <a:r>
              <a:rPr lang="ar-SA" sz="1200" baseline="30000" dirty="0">
                <a:latin typeface="Arial" panose="020B0604020202020204" pitchFamily="34" charset="0"/>
                <a:cs typeface="Arial" panose="020B0604020202020204" pitchFamily="34" charset="0"/>
              </a:rPr>
              <a:t>2</a:t>
            </a:r>
            <a:r>
              <a:rPr lang="ar-SA" sz="1200" dirty="0">
                <a:latin typeface="Arial" panose="020B0604020202020204" pitchFamily="34" charset="0"/>
                <a:cs typeface="Arial" panose="020B0604020202020204" pitchFamily="34" charset="0"/>
              </a:rPr>
              <a:t>:</a:t>
            </a:r>
          </a:p>
          <a:p>
            <a:pPr marL="481965" indent="-171450">
              <a:lnSpc>
                <a:spcPct val="100000"/>
              </a:lnSpc>
              <a:spcBef>
                <a:spcPts val="885"/>
              </a:spcBef>
              <a:spcAft>
                <a:spcPts val="300"/>
              </a:spcAft>
              <a:buFont typeface="Arial" panose="020B0604020202020204" pitchFamily="34" charset="0"/>
              <a:buChar char="•"/>
              <a:tabLst>
                <a:tab pos="539115" algn="l"/>
                <a:tab pos="539750" algn="l"/>
              </a:tabLst>
            </a:pPr>
            <a:r>
              <a:rPr lang="ar-SA" sz="1200" dirty="0">
                <a:latin typeface="Arial" panose="020B0604020202020204" pitchFamily="34" charset="0"/>
                <a:cs typeface="Arial" panose="020B0604020202020204" pitchFamily="34" charset="0"/>
              </a:rPr>
              <a:t>تعزيز العلاقات الشخصية</a:t>
            </a:r>
          </a:p>
          <a:p>
            <a:pPr marL="481965" indent="-171450">
              <a:lnSpc>
                <a:spcPct val="100000"/>
              </a:lnSpc>
              <a:spcBef>
                <a:spcPts val="20"/>
              </a:spcBef>
              <a:spcAft>
                <a:spcPts val="300"/>
              </a:spcAft>
              <a:buFont typeface="Arial" panose="020B0604020202020204" pitchFamily="34" charset="0"/>
              <a:buChar char="•"/>
              <a:tabLst>
                <a:tab pos="539115" algn="l"/>
                <a:tab pos="539750" algn="l"/>
              </a:tabLst>
            </a:pPr>
            <a:r>
              <a:rPr lang="ar-SA" sz="1200" dirty="0">
                <a:latin typeface="Arial" panose="020B0604020202020204" pitchFamily="34" charset="0"/>
                <a:cs typeface="Arial" panose="020B0604020202020204" pitchFamily="34" charset="0"/>
              </a:rPr>
              <a:t>سماع أفكار الجميع</a:t>
            </a:r>
          </a:p>
          <a:p>
            <a:pPr marL="481965" indent="-171450">
              <a:lnSpc>
                <a:spcPct val="100000"/>
              </a:lnSpc>
              <a:spcBef>
                <a:spcPts val="20"/>
              </a:spcBef>
              <a:spcAft>
                <a:spcPts val="300"/>
              </a:spcAft>
              <a:buFont typeface="Arial" panose="020B0604020202020204" pitchFamily="34" charset="0"/>
              <a:buChar char="•"/>
              <a:tabLst>
                <a:tab pos="539115" algn="l"/>
                <a:tab pos="539750" algn="l"/>
              </a:tabLst>
            </a:pPr>
            <a:r>
              <a:rPr lang="ar-SA" sz="1200" dirty="0">
                <a:latin typeface="Arial" panose="020B0604020202020204" pitchFamily="34" charset="0"/>
                <a:cs typeface="Arial" panose="020B0604020202020204" pitchFamily="34" charset="0"/>
              </a:rPr>
              <a:t>التعلم من تفكير الزملاء الآخرين</a:t>
            </a:r>
          </a:p>
          <a:p>
            <a:pPr>
              <a:lnSpc>
                <a:spcPct val="100000"/>
              </a:lnSpc>
              <a:spcBef>
                <a:spcPts val="15"/>
              </a:spcBef>
            </a:pPr>
            <a:endParaRPr sz="2050" kern="0" dirty="0">
              <a:latin typeface="Times New Roman"/>
              <a:cs typeface="Times New Roman"/>
            </a:endParaRPr>
          </a:p>
          <a:p>
            <a:pPr marL="81915">
              <a:lnSpc>
                <a:spcPct val="100000"/>
              </a:lnSpc>
            </a:pPr>
            <a:r>
              <a:rPr lang="ar-SA" sz="1200" dirty="0">
                <a:latin typeface="Arial Unicode MS"/>
                <a:cs typeface="Arial"/>
              </a:rPr>
              <a:t>ستساعدك مراجعتك الذاتية على تحديد خصائص ممارساتك الحالية في الفصل الدراسي.</a:t>
            </a:r>
            <a:r>
              <a:rPr lang="en-US" sz="1200" dirty="0">
                <a:latin typeface="Arial Unicode MS"/>
                <a:cs typeface="Arial"/>
              </a:rPr>
              <a:t> </a:t>
            </a:r>
            <a:r>
              <a:rPr lang="ar-SA" sz="1200" dirty="0">
                <a:latin typeface="Arial Unicode MS"/>
                <a:cs typeface="Arial"/>
              </a:rPr>
              <a:t>كما ستساعدك أيضًا على:</a:t>
            </a:r>
          </a:p>
          <a:p>
            <a:pPr marL="532130" indent="-227965">
              <a:lnSpc>
                <a:spcPct val="100000"/>
              </a:lnSpc>
              <a:spcBef>
                <a:spcPts val="955"/>
              </a:spcBef>
              <a:buFont typeface="Symbol"/>
              <a:buChar char="•"/>
              <a:tabLst>
                <a:tab pos="532130" algn="l"/>
                <a:tab pos="532765" algn="l"/>
              </a:tabLst>
            </a:pPr>
            <a:r>
              <a:rPr lang="ar-SA" sz="1200" dirty="0">
                <a:latin typeface="Arial Unicode MS"/>
                <a:cs typeface="Arial"/>
              </a:rPr>
              <a:t>بدء دورتك التأملية من خلال التركيز على اهتماماتك وأهدافك لبدء التفكير في استعلامك.</a:t>
            </a:r>
          </a:p>
          <a:p>
            <a:pPr marL="532130" indent="-227965">
              <a:lnSpc>
                <a:spcPct val="100000"/>
              </a:lnSpc>
              <a:spcBef>
                <a:spcPts val="355"/>
              </a:spcBef>
              <a:buFont typeface="Symbol"/>
              <a:buChar char="•"/>
              <a:tabLst>
                <a:tab pos="532130" algn="l"/>
                <a:tab pos="532765" algn="l"/>
              </a:tabLst>
            </a:pPr>
            <a:r>
              <a:rPr lang="ar-SA" sz="1200" dirty="0">
                <a:latin typeface="Arial Unicode MS"/>
                <a:cs typeface="Arial"/>
              </a:rPr>
              <a:t>تأمل مجريات الأحداث ومراقبتها أثناء مضيك قُدمًا.</a:t>
            </a:r>
          </a:p>
          <a:p>
            <a:pPr marL="532130" indent="-227965">
              <a:lnSpc>
                <a:spcPct val="100000"/>
              </a:lnSpc>
              <a:spcBef>
                <a:spcPts val="355"/>
              </a:spcBef>
              <a:buFont typeface="Symbol"/>
              <a:buChar char="•"/>
              <a:tabLst>
                <a:tab pos="532130" algn="l"/>
                <a:tab pos="532765" algn="l"/>
              </a:tabLst>
            </a:pPr>
            <a:r>
              <a:rPr lang="ar-SA" sz="1200" dirty="0">
                <a:latin typeface="Arial Unicode MS"/>
                <a:cs typeface="Arial"/>
              </a:rPr>
              <a:t>رؤية مدى تغير الحوار في فصلك، وذلك من خلال تكرار المراجعة بعد استعلامك.</a:t>
            </a:r>
          </a:p>
          <a:p>
            <a:pPr>
              <a:lnSpc>
                <a:spcPct val="100000"/>
              </a:lnSpc>
            </a:pPr>
            <a:endParaRPr sz="1500" kern="0" dirty="0">
              <a:latin typeface="Times New Roman"/>
              <a:cs typeface="Times New Roman"/>
            </a:endParaRPr>
          </a:p>
          <a:p>
            <a:pPr>
              <a:lnSpc>
                <a:spcPct val="100000"/>
              </a:lnSpc>
              <a:spcBef>
                <a:spcPts val="15"/>
              </a:spcBef>
            </a:pPr>
            <a:endParaRPr sz="800" kern="0" dirty="0">
              <a:latin typeface="Times New Roman"/>
              <a:cs typeface="Times New Roman"/>
            </a:endParaRPr>
          </a:p>
          <a:p>
            <a:pPr marL="81915">
              <a:lnSpc>
                <a:spcPct val="100000"/>
              </a:lnSpc>
            </a:pPr>
            <a:r>
              <a:rPr lang="ar-SA" sz="1200" dirty="0">
                <a:latin typeface="Arial Unicode MS"/>
                <a:cs typeface="Arial"/>
              </a:rPr>
              <a:t>ستجد </a:t>
            </a:r>
            <a:r>
              <a:rPr lang="ar-EG" sz="1200" dirty="0">
                <a:latin typeface="Arial Unicode MS"/>
                <a:cs typeface="Arial"/>
              </a:rPr>
              <a:t>التدقيق الذاتي</a:t>
            </a:r>
            <a:r>
              <a:rPr lang="ar-SA" sz="1200" dirty="0">
                <a:latin typeface="Arial Unicode MS"/>
                <a:cs typeface="Arial"/>
              </a:rPr>
              <a:t> في الصفحة التالية، وتتوفر نسخة قابلة للتنزيل على موقع </a:t>
            </a:r>
            <a:r>
              <a:rPr lang="en-US" sz="1200" dirty="0">
                <a:latin typeface="Arial Unicode MS"/>
                <a:cs typeface="Arial"/>
              </a:rPr>
              <a:t>T-SEDA</a:t>
            </a:r>
            <a:r>
              <a:rPr lang="ar-SA" sz="1200" dirty="0">
                <a:latin typeface="Arial Unicode MS"/>
                <a:cs typeface="Arial"/>
              </a:rPr>
              <a:t> لتكملها بنفسك.</a:t>
            </a:r>
          </a:p>
          <a:p>
            <a:pPr marL="81915" marR="202565">
              <a:lnSpc>
                <a:spcPct val="121700"/>
              </a:lnSpc>
              <a:spcBef>
                <a:spcPts val="570"/>
              </a:spcBef>
            </a:pPr>
            <a:r>
              <a:rPr lang="ar-SA" sz="1200" b="1" dirty="0">
                <a:latin typeface="Arial"/>
                <a:cs typeface="Arial"/>
              </a:rPr>
              <a:t>الأداة </a:t>
            </a:r>
            <a:r>
              <a:rPr lang="en-US" sz="1200" b="1" dirty="0">
                <a:latin typeface="Arial"/>
                <a:cs typeface="Arial"/>
              </a:rPr>
              <a:t>2H</a:t>
            </a:r>
            <a:r>
              <a:rPr lang="ar-SA" sz="1200" b="1" dirty="0">
                <a:latin typeface="Arial"/>
                <a:cs typeface="Arial"/>
              </a:rPr>
              <a:t>، استبيان التعليم بالحوار - تقييم ممارساتهم</a:t>
            </a:r>
            <a:r>
              <a:rPr lang="en-US" sz="1200" dirty="0"/>
              <a:t> </a:t>
            </a:r>
            <a:r>
              <a:rPr lang="ar-SA" sz="1200" dirty="0">
                <a:latin typeface="Arial Unicode MS"/>
                <a:cs typeface="Arial"/>
              </a:rPr>
              <a:t>توفر لك أيضًا فرصة للتأمل في ممارساتك.</a:t>
            </a:r>
            <a:r>
              <a:rPr lang="en-US" sz="1200" dirty="0">
                <a:latin typeface="Arial Unicode MS"/>
                <a:cs typeface="Arial"/>
              </a:rPr>
              <a:t> </a:t>
            </a:r>
            <a:r>
              <a:rPr lang="ar-SA" sz="1200" dirty="0">
                <a:latin typeface="Arial Unicode MS"/>
                <a:cs typeface="Arial"/>
              </a:rPr>
              <a:t>يمكنك القيام بذلك في مراحل مختلفة أثناء إجراء استعلام، لتسجيل التغيرات التي تطرأ على ممارساتك.</a:t>
            </a:r>
          </a:p>
          <a:p>
            <a:pPr>
              <a:lnSpc>
                <a:spcPct val="100000"/>
              </a:lnSpc>
            </a:pPr>
            <a:endParaRPr sz="1400" dirty="0">
              <a:latin typeface="Times New Roman"/>
              <a:cs typeface="Times New Roman"/>
            </a:endParaRPr>
          </a:p>
          <a:p>
            <a:pPr marL="539115">
              <a:lnSpc>
                <a:spcPct val="100000"/>
              </a:lnSpc>
            </a:pPr>
            <a:r>
              <a:rPr lang="en-US" sz="1200" b="1" dirty="0">
                <a:solidFill>
                  <a:srgbClr val="0000FF"/>
                </a:solidFill>
                <a:latin typeface="Arial"/>
                <a:cs typeface="Arial"/>
              </a:rPr>
              <a:t> </a:t>
            </a:r>
            <a:r>
              <a:rPr lang="ar-SA" sz="1200" b="1" u="sng" dirty="0">
                <a:solidFill>
                  <a:srgbClr val="0000FF"/>
                </a:solidFill>
                <a:latin typeface="Arial"/>
                <a:cs typeface="Arial"/>
                <a:hlinkClick r:id="rId2"/>
              </a:rPr>
              <a:t>مقطع الفيديو 6:</a:t>
            </a:r>
            <a:r>
              <a:rPr lang="en-US" sz="1200" b="1" u="sng" dirty="0">
                <a:solidFill>
                  <a:srgbClr val="0000FF"/>
                </a:solidFill>
                <a:latin typeface="Arial"/>
                <a:cs typeface="Arial"/>
                <a:hlinkClick r:id="rId2"/>
              </a:rPr>
              <a:t> </a:t>
            </a:r>
            <a:r>
              <a:rPr lang="ar-SA" sz="1200" b="1" u="sng" dirty="0">
                <a:solidFill>
                  <a:srgbClr val="0000FF"/>
                </a:solidFill>
                <a:latin typeface="Arial"/>
                <a:cs typeface="Arial"/>
                <a:hlinkClick r:id="rId2"/>
              </a:rPr>
              <a:t>استكمال مراجعتك الذاتية</a:t>
            </a:r>
            <a:endParaRPr lang="ar-SA" sz="1200" b="1" u="sng" dirty="0">
              <a:solidFill>
                <a:srgbClr val="0000FF"/>
              </a:solidFill>
              <a:latin typeface="Arial"/>
              <a:cs typeface="Arial"/>
              <a:hlinkClick r:id="rId3"/>
            </a:endParaRPr>
          </a:p>
        </p:txBody>
      </p:sp>
      <p:sp>
        <p:nvSpPr>
          <p:cNvPr id="5" name="object 5"/>
          <p:cNvSpPr txBox="1"/>
          <p:nvPr/>
        </p:nvSpPr>
        <p:spPr>
          <a:xfrm>
            <a:off x="774700" y="1692028"/>
            <a:ext cx="1619892" cy="184666"/>
          </a:xfrm>
          <a:prstGeom prst="rect">
            <a:avLst/>
          </a:prstGeom>
        </p:spPr>
        <p:txBody>
          <a:bodyPr vert="horz" wrap="square" lIns="0" tIns="0" rIns="0" bIns="0" rtlCol="0">
            <a:spAutoFit/>
          </a:bodyPr>
          <a:lstStyle/>
          <a:p>
            <a:pPr marL="12700">
              <a:lnSpc>
                <a:spcPct val="100000"/>
              </a:lnSpc>
            </a:pPr>
            <a:r>
              <a:rPr lang="ar-SA" sz="1200" i="1" dirty="0">
                <a:latin typeface="Arial"/>
                <a:cs typeface="Arial"/>
              </a:rPr>
              <a:t>قسم دورة الاستعلام</a:t>
            </a:r>
          </a:p>
        </p:txBody>
      </p:sp>
      <p:sp>
        <p:nvSpPr>
          <p:cNvPr id="6" name="object 6"/>
          <p:cNvSpPr/>
          <p:nvPr/>
        </p:nvSpPr>
        <p:spPr>
          <a:xfrm flipH="1">
            <a:off x="9860285" y="5610225"/>
            <a:ext cx="439415" cy="439418"/>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553720" y="6381291"/>
            <a:ext cx="9593580" cy="523220"/>
          </a:xfrm>
          <a:prstGeom prst="rect">
            <a:avLst/>
          </a:prstGeom>
        </p:spPr>
        <p:txBody>
          <a:bodyPr vert="horz" wrap="square" lIns="0" tIns="0" rIns="0" bIns="0" rtlCol="0">
            <a:spAutoFit/>
          </a:bodyPr>
          <a:lstStyle/>
          <a:p>
            <a:pPr marL="12700">
              <a:lnSpc>
                <a:spcPct val="100000"/>
              </a:lnSpc>
              <a:buAutoNum type="arabicPeriod"/>
              <a:tabLst>
                <a:tab pos="138430" algn="l"/>
              </a:tabLst>
            </a:pPr>
            <a:r>
              <a:rPr lang="en-US" sz="1000" dirty="0">
                <a:latin typeface="Arial"/>
                <a:cs typeface="Arial"/>
              </a:rPr>
              <a:t> </a:t>
            </a:r>
            <a:r>
              <a:rPr lang="ar-SA" sz="1000" dirty="0">
                <a:latin typeface="Arial"/>
                <a:cs typeface="Arial"/>
              </a:rPr>
              <a:t>تستند هذه </a:t>
            </a:r>
            <a:r>
              <a:rPr lang="ar-EG" sz="1000" dirty="0">
                <a:latin typeface="Arial"/>
                <a:cs typeface="Arial"/>
              </a:rPr>
              <a:t>التدقيق الذاتي</a:t>
            </a:r>
            <a:r>
              <a:rPr lang="ar-SA" sz="1000" dirty="0">
                <a:latin typeface="Arial"/>
                <a:cs typeface="Arial"/>
              </a:rPr>
              <a:t> إلى جدول أصلي وضعته ديان رولينز، وهي إحدى المعلمات والباحثات المشاركات لدينا في كامبريدج.</a:t>
            </a:r>
            <a:r>
              <a:rPr lang="en-US" sz="1000" dirty="0">
                <a:latin typeface="Arial"/>
                <a:cs typeface="Arial"/>
              </a:rPr>
              <a:t> </a:t>
            </a:r>
            <a:r>
              <a:rPr lang="ar-SA" sz="1000" dirty="0">
                <a:latin typeface="Arial"/>
                <a:cs typeface="Arial"/>
              </a:rPr>
              <a:t>(منحة مجلس البحوث الاقتصادية والاجتماعية رقم </a:t>
            </a:r>
            <a:r>
              <a:rPr lang="en-US" sz="1000" dirty="0">
                <a:latin typeface="Arial"/>
                <a:cs typeface="Arial"/>
              </a:rPr>
              <a:t>RES063270081</a:t>
            </a:r>
            <a:r>
              <a:rPr lang="ar-SA" sz="1000" dirty="0">
                <a:latin typeface="Arial"/>
                <a:cs typeface="Arial"/>
              </a:rPr>
              <a:t>).</a:t>
            </a:r>
            <a:endParaRPr lang="en-US" sz="1000" dirty="0">
              <a:latin typeface="Arial"/>
              <a:cs typeface="Arial"/>
            </a:endParaRPr>
          </a:p>
          <a:p>
            <a:pPr marL="12700" marR="217804">
              <a:lnSpc>
                <a:spcPct val="120000"/>
              </a:lnSpc>
              <a:buAutoNum type="arabicPeriod"/>
              <a:tabLst>
                <a:tab pos="138430" algn="l"/>
              </a:tabLst>
            </a:pPr>
            <a:r>
              <a:rPr lang="en-US" sz="1000" dirty="0">
                <a:latin typeface="Arial"/>
                <a:cs typeface="Arial"/>
              </a:rPr>
              <a:t> </a:t>
            </a:r>
            <a:r>
              <a:rPr lang="ar-SA" sz="1000" dirty="0">
                <a:latin typeface="Arial"/>
                <a:cs typeface="Arial"/>
              </a:rPr>
              <a:t>تم تسليط الضوء على هذا التمييز بين المستويات والعناصر الثلاثة المختلفة للحوار ضمن الفصل الدراسي في دراسة مقارنة بأساليب مختلطة أجريت على نطاق واسع وتناولت الحوار في الفصل الدراسي خلال تدريس مادتي العلوم والرياضيات (</a:t>
            </a:r>
            <a:r>
              <a:rPr lang="en-US" sz="1000" u="sng" dirty="0">
                <a:solidFill>
                  <a:srgbClr val="0000FF"/>
                </a:solidFill>
                <a:latin typeface="Arial"/>
                <a:hlinkClick r:id="rId5"/>
              </a:rPr>
              <a:t>www.educ.cam.ac.uk/research/projects/episteme/</a:t>
            </a:r>
            <a:r>
              <a:rPr lang="ar-SA" sz="1000" u="sng" dirty="0">
                <a:solidFill>
                  <a:srgbClr val="0000FF"/>
                </a:solidFill>
                <a:latin typeface="Arial"/>
              </a:rPr>
              <a:t>)</a:t>
            </a:r>
            <a:r>
              <a:rPr lang="ar-SA" sz="1000" dirty="0">
                <a:latin typeface="Arial"/>
                <a:cs typeface="Arial"/>
              </a:rPr>
              <a:t>.</a:t>
            </a:r>
            <a:endParaRPr lang="ar-SA" sz="1500" baseline="-41666" dirty="0">
              <a:latin typeface="Arial"/>
              <a:cs typeface="Arial"/>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299" y="481239"/>
            <a:ext cx="2286000" cy="1166586"/>
          </a:xfrm>
          <a:prstGeom prst="rect">
            <a:avLst/>
          </a:prstGeom>
        </p:spPr>
      </p:pic>
      <p:sp>
        <p:nvSpPr>
          <p:cNvPr id="7" name="object 6">
            <a:extLst>
              <a:ext uri="{FF2B5EF4-FFF2-40B4-BE49-F238E27FC236}">
                <a16:creationId xmlns:a16="http://schemas.microsoft.com/office/drawing/2014/main" id="{76AFBD49-197A-AA5E-FB1B-DC4544D6AFAA}"/>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22</a:t>
            </a:fld>
            <a:endParaRPr sz="1000" dirty="0">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46100" y="629265"/>
            <a:ext cx="9799320" cy="789960"/>
          </a:xfrm>
          <a:prstGeom prst="rect">
            <a:avLst/>
          </a:prstGeom>
          <a:solidFill>
            <a:srgbClr val="CCCCFF"/>
          </a:solidFill>
        </p:spPr>
        <p:txBody>
          <a:bodyPr vert="horz" wrap="square" lIns="0" tIns="73660" rIns="0" bIns="0" rtlCol="0">
            <a:spAutoFit/>
          </a:bodyPr>
          <a:lstStyle/>
          <a:p>
            <a:pPr marL="79375">
              <a:lnSpc>
                <a:spcPct val="100000"/>
              </a:lnSpc>
              <a:spcBef>
                <a:spcPts val="580"/>
              </a:spcBef>
            </a:pPr>
            <a:r>
              <a:rPr lang="ar-SA" sz="1100" dirty="0">
                <a:latin typeface="Arial Unicode MS"/>
                <a:cs typeface="Arial"/>
              </a:rPr>
              <a:t>نقطة للتأمل:</a:t>
            </a:r>
            <a:r>
              <a:rPr lang="en-US" sz="1100" dirty="0">
                <a:latin typeface="Arial Unicode MS"/>
                <a:cs typeface="Arial"/>
              </a:rPr>
              <a:t> </a:t>
            </a:r>
            <a:r>
              <a:rPr lang="ar-SA" sz="1100" dirty="0">
                <a:latin typeface="Arial Unicode MS"/>
                <a:cs typeface="Arial"/>
              </a:rPr>
              <a:t>عند النظر في </a:t>
            </a:r>
            <a:r>
              <a:rPr lang="ar-EG" sz="1100" dirty="0">
                <a:latin typeface="Arial Unicode MS"/>
                <a:cs typeface="Arial"/>
              </a:rPr>
              <a:t>التدقيق الذاتي</a:t>
            </a:r>
            <a:r>
              <a:rPr lang="ar-SA" sz="1100" dirty="0">
                <a:latin typeface="Arial Unicode MS"/>
                <a:cs typeface="Arial"/>
              </a:rPr>
              <a:t>، اسأل نفسك:</a:t>
            </a:r>
          </a:p>
          <a:p>
            <a:pPr marL="457200" indent="-171450">
              <a:lnSpc>
                <a:spcPct val="100000"/>
              </a:lnSpc>
              <a:spcBef>
                <a:spcPts val="90"/>
              </a:spcBef>
              <a:buFont typeface="Symbol"/>
              <a:buChar char="•"/>
              <a:tabLst>
                <a:tab pos="457200" algn="l"/>
              </a:tabLst>
            </a:pPr>
            <a:r>
              <a:rPr lang="ar-SA" sz="1100" b="1" dirty="0">
                <a:latin typeface="Arial"/>
                <a:cs typeface="Arial"/>
              </a:rPr>
              <a:t>ماذا تعني هذه النقاط في سياق ممارساتي وكيف أعرف أنها تحدث بالفعل؟</a:t>
            </a:r>
          </a:p>
          <a:p>
            <a:pPr marL="457200" indent="-171450">
              <a:lnSpc>
                <a:spcPct val="100000"/>
              </a:lnSpc>
              <a:spcBef>
                <a:spcPts val="70"/>
              </a:spcBef>
              <a:buFont typeface="Symbol"/>
              <a:buChar char="•"/>
              <a:tabLst>
                <a:tab pos="457200" algn="l"/>
              </a:tabLst>
            </a:pPr>
            <a:r>
              <a:rPr lang="ar-SA" sz="1100" b="1" dirty="0">
                <a:latin typeface="Arial"/>
                <a:cs typeface="Arial"/>
              </a:rPr>
              <a:t>إلى أي مدى تدعم القيم المؤسسية في صفي الحوار من أجل التعلم؟</a:t>
            </a:r>
          </a:p>
          <a:p>
            <a:pPr marL="457200" indent="-171450">
              <a:lnSpc>
                <a:spcPct val="100000"/>
              </a:lnSpc>
              <a:spcBef>
                <a:spcPts val="70"/>
              </a:spcBef>
              <a:buFont typeface="Symbol"/>
              <a:buChar char="•"/>
              <a:tabLst>
                <a:tab pos="457200" algn="l"/>
              </a:tabLst>
            </a:pPr>
            <a:r>
              <a:rPr lang="ar-SA" sz="1100" b="1" dirty="0">
                <a:latin typeface="Arial"/>
                <a:cs typeface="Arial"/>
              </a:rPr>
              <a:t>ما الفرق بين عمودي "خلال تدريسي" و"في فصلنا الدراسي"؟ هل هناك فرق بين ما تخطط له وما يحدث خلال الممارسة العملية؟</a:t>
            </a:r>
          </a:p>
        </p:txBody>
      </p:sp>
      <p:graphicFrame>
        <p:nvGraphicFramePr>
          <p:cNvPr id="2" name="Table 1"/>
          <p:cNvGraphicFramePr>
            <a:graphicFrameLocks noGrp="1"/>
          </p:cNvGraphicFramePr>
          <p:nvPr>
            <p:extLst>
              <p:ext uri="{D42A27DB-BD31-4B8C-83A1-F6EECF244321}">
                <p14:modId xmlns:p14="http://schemas.microsoft.com/office/powerpoint/2010/main" val="2359679269"/>
              </p:ext>
            </p:extLst>
          </p:nvPr>
        </p:nvGraphicFramePr>
        <p:xfrm>
          <a:off x="546100" y="1724025"/>
          <a:ext cx="9728200" cy="4950036"/>
        </p:xfrm>
        <a:graphic>
          <a:graphicData uri="http://schemas.openxmlformats.org/drawingml/2006/table">
            <a:tbl>
              <a:tblPr rtl="1" bandRow="1">
                <a:tableStyleId>{5C22544A-7EE6-4342-B048-85BDC9FD1C3A}</a:tableStyleId>
              </a:tblPr>
              <a:tblGrid>
                <a:gridCol w="5406459">
                  <a:extLst>
                    <a:ext uri="{9D8B030D-6E8A-4147-A177-3AD203B41FA5}">
                      <a16:colId xmlns:a16="http://schemas.microsoft.com/office/drawing/2014/main" val="20000"/>
                    </a:ext>
                  </a:extLst>
                </a:gridCol>
                <a:gridCol w="665698">
                  <a:extLst>
                    <a:ext uri="{9D8B030D-6E8A-4147-A177-3AD203B41FA5}">
                      <a16:colId xmlns:a16="http://schemas.microsoft.com/office/drawing/2014/main" val="20001"/>
                    </a:ext>
                  </a:extLst>
                </a:gridCol>
                <a:gridCol w="2910938">
                  <a:extLst>
                    <a:ext uri="{9D8B030D-6E8A-4147-A177-3AD203B41FA5}">
                      <a16:colId xmlns:a16="http://schemas.microsoft.com/office/drawing/2014/main" val="20002"/>
                    </a:ext>
                  </a:extLst>
                </a:gridCol>
                <a:gridCol w="745105">
                  <a:extLst>
                    <a:ext uri="{9D8B030D-6E8A-4147-A177-3AD203B41FA5}">
                      <a16:colId xmlns:a16="http://schemas.microsoft.com/office/drawing/2014/main" val="20003"/>
                    </a:ext>
                  </a:extLst>
                </a:gridCol>
              </a:tblGrid>
              <a:tr h="608109">
                <a:tc gridSpan="4">
                  <a:txBody>
                    <a:bodyPr/>
                    <a:lstStyle/>
                    <a:p>
                      <a:pPr marL="8890" algn="r" rtl="1">
                        <a:spcAft>
                          <a:spcPts val="0"/>
                        </a:spcAft>
                      </a:pPr>
                      <a:r>
                        <a:rPr lang="ar-SA" sz="1400" dirty="0">
                          <a:effectLst/>
                        </a:rPr>
                        <a:t>التدقيق الذاتي: دعم تنمية الحوار داخل الفصل الدراسي </a:t>
                      </a:r>
                      <a:endParaRPr lang="en-GB" sz="1600" dirty="0">
                        <a:effectLst/>
                      </a:endParaRPr>
                    </a:p>
                    <a:p>
                      <a:pPr algn="r" rtl="1">
                        <a:spcBef>
                          <a:spcPts val="400"/>
                        </a:spcBef>
                        <a:spcAft>
                          <a:spcPts val="0"/>
                        </a:spcAft>
                      </a:pPr>
                      <a:r>
                        <a:rPr lang="ar-SA" sz="1400" dirty="0">
                          <a:effectLst/>
                        </a:rPr>
                        <a:t>تأمل التعلم والتدريس في صفك وصنف كل عبارة باستخدام: (1) نادرًا   (2) أحيانًا   (3) بشكلٍ معتاد</a:t>
                      </a:r>
                      <a:r>
                        <a:rPr lang="ar-SA" sz="1600" dirty="0">
                          <a:effectLst/>
                        </a:rPr>
                        <a:t> </a:t>
                      </a:r>
                      <a:endParaRPr lang="en-GB" sz="1600" dirty="0">
                        <a:effectLst/>
                        <a:latin typeface="Times New Roman"/>
                        <a:ea typeface="Arial"/>
                        <a:cs typeface="Arial"/>
                      </a:endParaRPr>
                    </a:p>
                  </a:txBody>
                  <a:tcPr marL="63257" marR="63257" marT="63257" marB="63257"/>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42962">
                <a:tc>
                  <a:txBody>
                    <a:bodyPr/>
                    <a:lstStyle/>
                    <a:p>
                      <a:pPr marL="109855" algn="r" rtl="1">
                        <a:spcAft>
                          <a:spcPts val="0"/>
                        </a:spcAft>
                      </a:pPr>
                      <a:r>
                        <a:rPr lang="ar-SA" sz="1400">
                          <a:effectLst/>
                        </a:rPr>
                        <a:t>خلال تدريسي، هل...؟ </a:t>
                      </a:r>
                      <a:endParaRPr lang="en-GB" sz="1600">
                        <a:effectLst/>
                        <a:latin typeface="Times New Roman"/>
                        <a:ea typeface="Arial"/>
                        <a:cs typeface="Arial"/>
                      </a:endParaRPr>
                    </a:p>
                  </a:txBody>
                  <a:tcPr marL="63257" marR="63257" marT="63257" marB="63257"/>
                </a:tc>
                <a:tc>
                  <a:txBody>
                    <a:bodyPr/>
                    <a:lstStyle/>
                    <a:p>
                      <a:pPr marL="83185" algn="r" rtl="0">
                        <a:spcAft>
                          <a:spcPts val="0"/>
                        </a:spcAft>
                      </a:pPr>
                      <a:r>
                        <a:rPr lang="ar-SA" sz="1400">
                          <a:effectLst/>
                        </a:rPr>
                        <a:t> تقييمي</a:t>
                      </a:r>
                      <a:endParaRPr lang="en-GB" sz="1600">
                        <a:effectLst/>
                        <a:latin typeface="Times New Roman"/>
                        <a:ea typeface="Arial"/>
                        <a:cs typeface="Arial"/>
                      </a:endParaRPr>
                    </a:p>
                  </a:txBody>
                  <a:tcPr marL="68317" marR="68317" marT="0" marB="0"/>
                </a:tc>
                <a:tc>
                  <a:txBody>
                    <a:bodyPr/>
                    <a:lstStyle/>
                    <a:p>
                      <a:pPr marL="172085" algn="r" rtl="0">
                        <a:spcAft>
                          <a:spcPts val="0"/>
                        </a:spcAft>
                      </a:pPr>
                      <a:r>
                        <a:rPr lang="ar-SA" sz="1400">
                          <a:effectLst/>
                        </a:rPr>
                        <a:t> في فصلنا الدراسي، هل...؟</a:t>
                      </a:r>
                      <a:endParaRPr lang="en-GB" sz="1600">
                        <a:effectLst/>
                        <a:latin typeface="Times New Roman"/>
                        <a:ea typeface="Arial"/>
                        <a:cs typeface="Arial"/>
                      </a:endParaRPr>
                    </a:p>
                  </a:txBody>
                  <a:tcPr marL="68317" marR="68317" marT="0" marB="0"/>
                </a:tc>
                <a:tc>
                  <a:txBody>
                    <a:bodyPr/>
                    <a:lstStyle/>
                    <a:p>
                      <a:pPr marL="68580" algn="r" rtl="0">
                        <a:spcAft>
                          <a:spcPts val="0"/>
                        </a:spcAft>
                      </a:pPr>
                      <a:r>
                        <a:rPr lang="ar-SA" sz="1400" dirty="0">
                          <a:effectLst/>
                        </a:rPr>
                        <a:t> تقييمي</a:t>
                      </a:r>
                      <a:endParaRPr lang="en-GB" sz="1600" dirty="0">
                        <a:effectLst/>
                        <a:latin typeface="Times New Roman"/>
                        <a:ea typeface="Arial"/>
                        <a:cs typeface="Arial"/>
                      </a:endParaRPr>
                    </a:p>
                  </a:txBody>
                  <a:tcPr marL="68317" marR="68317" marT="0" marB="0"/>
                </a:tc>
                <a:extLst>
                  <a:ext uri="{0D108BD9-81ED-4DB2-BD59-A6C34878D82A}">
                    <a16:rowId xmlns:a16="http://schemas.microsoft.com/office/drawing/2014/main" val="10001"/>
                  </a:ext>
                </a:extLst>
              </a:tr>
              <a:tr h="3562191">
                <a:tc>
                  <a:txBody>
                    <a:bodyPr/>
                    <a:lstStyle/>
                    <a:p>
                      <a:pPr marL="342900" lvl="0" indent="-342900" algn="r" rtl="1">
                        <a:spcBef>
                          <a:spcPts val="400"/>
                        </a:spcBef>
                        <a:spcAft>
                          <a:spcPts val="0"/>
                        </a:spcAft>
                        <a:buSzPts val="1000"/>
                        <a:buFont typeface="Arial"/>
                        <a:buChar char="●"/>
                      </a:pPr>
                      <a:r>
                        <a:rPr lang="ar-SA" sz="1400" dirty="0">
                          <a:effectLst/>
                        </a:rPr>
                        <a:t>أمنح قيمة لحديث الطلاب في دروسي وأخطط لأن يتم ذلك في مجموعات وفي المواقف التي تشمل الفصل بأكمله</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أضمن مشاركة الجميع أحيانًا في حوار الفصل الدراسي، بما في ذلك أنا</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آخذ في الاعتبار الاحتياجات والاهتمامات الفردية للأطفال عند تطوير الحوار</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أشجع الأطفال على أن يكونوا مسؤولين شخصيًا عن تعلّمهم (فرديًا وجماعيًا)</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أدعو الأطفال إلى الإسهاب في الشرح والارتقاء بالحوار معتمدين على أفكارهم وأفكار الآخرين </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أدعو الأطفال لإعطاء سبب يفسّر أفكارهم وآراءهم</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أدعو الأطفال لطرح أسئلة فيما بينهم تتناول أفكارهم</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أدعم الأطفال بطرق متنوعة لتمكينهم من مشاركة أفكارهم وآرائهم ومشاعرهم </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أعتمد على مساهمات الأطفال لتعزيز الحوار مستعينًا بمعرفتي بالموضوع وفهمي له  </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أتحلى بروح المغامرة وأجري التجارب من خلال تجربة مناهج جديدة للتعليم بالحوار</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أستمع إلى الطلاب وأقدم تعقيبات وأرد بطريقة بناءة </a:t>
                      </a:r>
                      <a:endParaRPr lang="en-GB" sz="1600" dirty="0">
                        <a:effectLst/>
                      </a:endParaRPr>
                    </a:p>
                  </a:txBody>
                  <a:tcPr marL="63257" marR="63257" marT="63257" marB="63257"/>
                </a:tc>
                <a:tc>
                  <a:txBody>
                    <a:bodyPr/>
                    <a:lstStyle/>
                    <a:p>
                      <a:pPr marL="166370" rtl="0">
                        <a:spcBef>
                          <a:spcPts val="600"/>
                        </a:spcBef>
                        <a:spcAft>
                          <a:spcPts val="0"/>
                        </a:spcAft>
                      </a:pPr>
                      <a:r>
                        <a:rPr lang="en-GB" sz="1400">
                          <a:effectLst/>
                        </a:rPr>
                        <a:t> </a:t>
                      </a:r>
                      <a:endParaRPr lang="en-GB" sz="1600">
                        <a:effectLst/>
                        <a:latin typeface="Times New Roman"/>
                        <a:ea typeface="Arial"/>
                        <a:cs typeface="Arial"/>
                      </a:endParaRPr>
                    </a:p>
                  </a:txBody>
                  <a:tcPr marL="68317" marR="68317" marT="0" marB="0"/>
                </a:tc>
                <a:tc>
                  <a:txBody>
                    <a:bodyPr/>
                    <a:lstStyle/>
                    <a:p>
                      <a:pPr marL="342900" lvl="0" indent="-342900" algn="r" rtl="1">
                        <a:spcBef>
                          <a:spcPts val="400"/>
                        </a:spcBef>
                        <a:spcAft>
                          <a:spcPts val="0"/>
                        </a:spcAft>
                        <a:buSzPts val="1000"/>
                        <a:buFont typeface="Arial"/>
                        <a:buChar char="●"/>
                      </a:pPr>
                      <a:r>
                        <a:rPr lang="ar-SA" sz="1400" dirty="0">
                          <a:effectLst/>
                        </a:rPr>
                        <a:t>نُجري محادثة صفية شاملة</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نثق بعضنا ببعض ونستمع بعضنا لبعض</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نعبر عن مجموعة متنوعة من الآراء</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نتحدى بعضنا بعضًا باحترام</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نعبّر عن المبررات المنطقية لتفكيرنا بوضوح </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لدينا الرغبة والاستعداد لتغيير رأينا أحيانًا</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نتوصل إلى اتفاق في بعض الأحيان</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يساعد بعضنا بعضًا على فهم الأشياء بطريقة جديدة</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نبني معرفة جديدة ونطوّر أفكارنا معًا</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نعمل على توسيع معرفتنا السابقة وصقلها</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نواصل الحوار بمرور الوقت، من درس إلى آخر</a:t>
                      </a:r>
                      <a:endParaRPr lang="en-GB" sz="1600" dirty="0">
                        <a:effectLst/>
                      </a:endParaRPr>
                    </a:p>
                    <a:p>
                      <a:pPr marL="342900" lvl="0" indent="-342900" algn="r" rtl="1">
                        <a:spcBef>
                          <a:spcPts val="400"/>
                        </a:spcBef>
                        <a:spcAft>
                          <a:spcPts val="0"/>
                        </a:spcAft>
                        <a:buSzPts val="1000"/>
                        <a:buFont typeface="Arial"/>
                        <a:buChar char="●"/>
                      </a:pPr>
                      <a:r>
                        <a:rPr lang="ar-SA" sz="1400" dirty="0">
                          <a:effectLst/>
                        </a:rPr>
                        <a:t>ندرك ما الذي ما زلنا بحاجة إلى تعلمه أو نريد أن نتعلمه وكيف يمكننا تحصيل ذلك</a:t>
                      </a:r>
                      <a:endParaRPr lang="en-GB" sz="1600" dirty="0">
                        <a:effectLst/>
                        <a:latin typeface="Noto Sans Symbols"/>
                        <a:ea typeface="Noto Sans Symbols"/>
                        <a:cs typeface="Noto Sans Symbols"/>
                      </a:endParaRPr>
                    </a:p>
                  </a:txBody>
                  <a:tcPr marL="68317" marR="68317" marT="0" marB="0"/>
                </a:tc>
                <a:tc>
                  <a:txBody>
                    <a:bodyPr/>
                    <a:lstStyle/>
                    <a:p>
                      <a:pPr marL="166370" rtl="0">
                        <a:spcBef>
                          <a:spcPts val="600"/>
                        </a:spcBef>
                        <a:spcAft>
                          <a:spcPts val="0"/>
                        </a:spcAft>
                      </a:pPr>
                      <a:r>
                        <a:rPr lang="en-GB" sz="1400" dirty="0">
                          <a:effectLst/>
                        </a:rPr>
                        <a:t> </a:t>
                      </a:r>
                      <a:endParaRPr lang="en-GB" sz="1600" dirty="0">
                        <a:effectLst/>
                        <a:latin typeface="Times New Roman"/>
                        <a:ea typeface="Arial"/>
                        <a:cs typeface="Arial"/>
                      </a:endParaRPr>
                    </a:p>
                  </a:txBody>
                  <a:tcPr marL="68317" marR="68317" marT="0" marB="0"/>
                </a:tc>
                <a:extLst>
                  <a:ext uri="{0D108BD9-81ED-4DB2-BD59-A6C34878D82A}">
                    <a16:rowId xmlns:a16="http://schemas.microsoft.com/office/drawing/2014/main" val="10002"/>
                  </a:ext>
                </a:extLst>
              </a:tr>
            </a:tbl>
          </a:graphicData>
        </a:graphic>
      </p:graphicFrame>
      <p:sp>
        <p:nvSpPr>
          <p:cNvPr id="6" name="Rectangle 1"/>
          <p:cNvSpPr>
            <a:spLocks noChangeArrowheads="1"/>
          </p:cNvSpPr>
          <p:nvPr/>
        </p:nvSpPr>
        <p:spPr bwMode="auto">
          <a:xfrm>
            <a:off x="811213" y="2087563"/>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lgn="l" rtl="0" fontAlgn="base">
              <a:spcBef>
                <a:spcPct val="0"/>
              </a:spcBef>
              <a:spcAft>
                <a:spcPct val="0"/>
              </a:spcAft>
              <a:tabLst>
                <a:tab pos="633413" algn="l"/>
              </a:tabLst>
              <a:defRPr>
                <a:solidFill>
                  <a:schemeClr val="tx1"/>
                </a:solidFill>
                <a:latin typeface="Arial" pitchFamily="34" charset="0"/>
                <a:cs typeface="Arial" pitchFamily="34" charset="0"/>
              </a:defRPr>
            </a:lvl1pPr>
            <a:lvl2pPr algn="l" rtl="0" fontAlgn="base">
              <a:spcBef>
                <a:spcPct val="0"/>
              </a:spcBef>
              <a:spcAft>
                <a:spcPct val="0"/>
              </a:spcAft>
              <a:tabLst>
                <a:tab pos="633413" algn="l"/>
              </a:tabLst>
              <a:defRPr>
                <a:solidFill>
                  <a:schemeClr val="tx1"/>
                </a:solidFill>
                <a:latin typeface="Arial" pitchFamily="34" charset="0"/>
                <a:cs typeface="Arial" pitchFamily="34" charset="0"/>
              </a:defRPr>
            </a:lvl2pPr>
            <a:lvl3pPr algn="l" rtl="0" fontAlgn="base">
              <a:spcBef>
                <a:spcPct val="0"/>
              </a:spcBef>
              <a:spcAft>
                <a:spcPct val="0"/>
              </a:spcAft>
              <a:tabLst>
                <a:tab pos="633413" algn="l"/>
              </a:tabLst>
              <a:defRPr>
                <a:solidFill>
                  <a:schemeClr val="tx1"/>
                </a:solidFill>
                <a:latin typeface="Arial" pitchFamily="34" charset="0"/>
                <a:cs typeface="Arial" pitchFamily="34" charset="0"/>
              </a:defRPr>
            </a:lvl3pPr>
            <a:lvl4pPr algn="l" rtl="0" fontAlgn="base">
              <a:spcBef>
                <a:spcPct val="0"/>
              </a:spcBef>
              <a:spcAft>
                <a:spcPct val="0"/>
              </a:spcAft>
              <a:tabLst>
                <a:tab pos="633413" algn="l"/>
              </a:tabLst>
              <a:defRPr>
                <a:solidFill>
                  <a:schemeClr val="tx1"/>
                </a:solidFill>
                <a:latin typeface="Arial" pitchFamily="34" charset="0"/>
                <a:cs typeface="Arial" pitchFamily="34" charset="0"/>
              </a:defRPr>
            </a:lvl4pPr>
            <a:lvl5pPr algn="l" rtl="0" fontAlgn="base">
              <a:spcBef>
                <a:spcPct val="0"/>
              </a:spcBef>
              <a:spcAft>
                <a:spcPct val="0"/>
              </a:spcAft>
              <a:tabLst>
                <a:tab pos="633413" algn="l"/>
              </a:tabLst>
              <a:defRPr>
                <a:solidFill>
                  <a:schemeClr val="tx1"/>
                </a:solidFill>
                <a:latin typeface="Arial" pitchFamily="34" charset="0"/>
                <a:cs typeface="Arial" pitchFamily="34" charset="0"/>
              </a:defRPr>
            </a:lvl5pPr>
            <a:lvl6pPr algn="l" rtl="0" fontAlgn="base">
              <a:spcBef>
                <a:spcPct val="0"/>
              </a:spcBef>
              <a:spcAft>
                <a:spcPct val="0"/>
              </a:spcAft>
              <a:tabLst>
                <a:tab pos="633413" algn="l"/>
              </a:tabLst>
              <a:defRPr>
                <a:solidFill>
                  <a:schemeClr val="tx1"/>
                </a:solidFill>
                <a:latin typeface="Arial" pitchFamily="34" charset="0"/>
                <a:cs typeface="Arial" pitchFamily="34" charset="0"/>
              </a:defRPr>
            </a:lvl6pPr>
            <a:lvl7pPr algn="l" rtl="0" fontAlgn="base">
              <a:spcBef>
                <a:spcPct val="0"/>
              </a:spcBef>
              <a:spcAft>
                <a:spcPct val="0"/>
              </a:spcAft>
              <a:tabLst>
                <a:tab pos="633413" algn="l"/>
              </a:tabLst>
              <a:defRPr>
                <a:solidFill>
                  <a:schemeClr val="tx1"/>
                </a:solidFill>
                <a:latin typeface="Arial" pitchFamily="34" charset="0"/>
                <a:cs typeface="Arial" pitchFamily="34" charset="0"/>
              </a:defRPr>
            </a:lvl7pPr>
            <a:lvl8pPr algn="l" rtl="0" fontAlgn="base">
              <a:spcBef>
                <a:spcPct val="0"/>
              </a:spcBef>
              <a:spcAft>
                <a:spcPct val="0"/>
              </a:spcAft>
              <a:tabLst>
                <a:tab pos="633413" algn="l"/>
              </a:tabLst>
              <a:defRPr>
                <a:solidFill>
                  <a:schemeClr val="tx1"/>
                </a:solidFill>
                <a:latin typeface="Arial" pitchFamily="34" charset="0"/>
                <a:cs typeface="Arial" pitchFamily="34" charset="0"/>
              </a:defRPr>
            </a:lvl8pPr>
            <a:lvl9pPr algn="l" rtl="0" fontAlgn="base">
              <a:spcBef>
                <a:spcPct val="0"/>
              </a:spcBef>
              <a:spcAft>
                <a:spcPct val="0"/>
              </a:spcAft>
              <a:tabLst>
                <a:tab pos="633413"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633413" algn="l"/>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5" name="object 6">
            <a:extLst>
              <a:ext uri="{FF2B5EF4-FFF2-40B4-BE49-F238E27FC236}">
                <a16:creationId xmlns:a16="http://schemas.microsoft.com/office/drawing/2014/main" id="{7AB379B2-A9B5-AAFC-6F86-1C4BE49BB59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23</a:t>
            </a:fld>
            <a:endParaRPr sz="1000" dirty="0">
              <a:cs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480300" y="556477"/>
            <a:ext cx="2799716" cy="57002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ar-SA" sz="1800" b="1" dirty="0">
                <a:solidFill>
                  <a:srgbClr val="1A616F"/>
                </a:solidFill>
                <a:latin typeface="Arial"/>
                <a:cs typeface="Arial"/>
              </a:rPr>
              <a:t>الجزء هـ. الدورة التأملية للاستعلام في الفصل الدراسي</a:t>
            </a:r>
          </a:p>
        </p:txBody>
      </p:sp>
      <p:sp>
        <p:nvSpPr>
          <p:cNvPr id="3" name="object 3"/>
          <p:cNvSpPr txBox="1"/>
          <p:nvPr/>
        </p:nvSpPr>
        <p:spPr>
          <a:xfrm>
            <a:off x="5499100" y="1680409"/>
            <a:ext cx="4721225" cy="3916906"/>
          </a:xfrm>
          <a:prstGeom prst="rect">
            <a:avLst/>
          </a:prstGeom>
          <a:ln w="31733">
            <a:solidFill>
              <a:srgbClr val="2791A6"/>
            </a:solidFill>
          </a:ln>
        </p:spPr>
        <p:txBody>
          <a:bodyPr vert="horz" wrap="square" lIns="0" tIns="38100" rIns="0" bIns="0" rtlCol="0">
            <a:spAutoFit/>
          </a:bodyPr>
          <a:lstStyle/>
          <a:p>
            <a:pPr marL="83185" marR="95250" algn="just">
              <a:lnSpc>
                <a:spcPct val="150000"/>
              </a:lnSpc>
              <a:spcBef>
                <a:spcPts val="300"/>
              </a:spcBef>
            </a:pPr>
            <a:r>
              <a:rPr lang="ar-SA" sz="1200" dirty="0">
                <a:latin typeface="Arial Unicode MS"/>
                <a:cs typeface="Arial"/>
              </a:rPr>
              <a:t>يتماشى </a:t>
            </a:r>
            <a:r>
              <a:rPr lang="ar-EG" sz="1200" dirty="0">
                <a:latin typeface="Arial Unicode MS"/>
                <a:cs typeface="Arial"/>
              </a:rPr>
              <a:t>دليل</a:t>
            </a:r>
            <a:r>
              <a:rPr lang="ar-SA" sz="1200" dirty="0">
                <a:latin typeface="Arial Unicode MS"/>
                <a:cs typeface="Arial"/>
              </a:rPr>
              <a:t> </a:t>
            </a:r>
            <a:r>
              <a:rPr lang="en-US" sz="1200" dirty="0">
                <a:latin typeface="Arial Unicode MS"/>
                <a:cs typeface="Arial"/>
              </a:rPr>
              <a:t>T-SEDA</a:t>
            </a:r>
            <a:r>
              <a:rPr lang="ar-SA" sz="1200" dirty="0">
                <a:latin typeface="Arial Unicode MS"/>
                <a:cs typeface="Arial"/>
              </a:rPr>
              <a:t> </a:t>
            </a:r>
            <a:r>
              <a:rPr lang="ar-EG" sz="1200" dirty="0">
                <a:cs typeface="Arial"/>
              </a:rPr>
              <a:t>الاسترشادي </a:t>
            </a:r>
            <a:r>
              <a:rPr lang="ar-SA" sz="1200" dirty="0">
                <a:latin typeface="Arial Unicode MS"/>
                <a:cs typeface="Arial"/>
              </a:rPr>
              <a:t>بشكل خاص مع المواقف التي يحدد فيها المعلمون </a:t>
            </a:r>
            <a:r>
              <a:rPr lang="ar-SA" sz="1200" b="1" dirty="0">
                <a:latin typeface="Arial"/>
                <a:cs typeface="Arial"/>
              </a:rPr>
              <a:t>اهتمامات</a:t>
            </a:r>
            <a:r>
              <a:rPr lang="en-US" sz="1200" dirty="0"/>
              <a:t> </a:t>
            </a:r>
            <a:r>
              <a:rPr lang="ar-SA" sz="1200" dirty="0">
                <a:latin typeface="Arial Unicode MS"/>
                <a:cs typeface="Arial"/>
              </a:rPr>
              <a:t>أو </a:t>
            </a:r>
            <a:r>
              <a:rPr lang="ar-SA" sz="1200" b="1" dirty="0">
                <a:latin typeface="Arial"/>
                <a:cs typeface="Arial"/>
              </a:rPr>
              <a:t>شواغل خاصة</a:t>
            </a:r>
            <a:r>
              <a:rPr lang="en-US" sz="1200" dirty="0"/>
              <a:t> </a:t>
            </a:r>
            <a:r>
              <a:rPr lang="ar-SA" sz="1200" dirty="0">
                <a:latin typeface="Arial Unicode MS"/>
                <a:cs typeface="Arial"/>
              </a:rPr>
              <a:t>بشأن التحدث والتعلم في الفصل الدراسي.</a:t>
            </a:r>
            <a:r>
              <a:rPr lang="en-US" sz="1200" dirty="0">
                <a:latin typeface="Arial Unicode MS"/>
                <a:cs typeface="Arial"/>
              </a:rPr>
              <a:t> </a:t>
            </a:r>
            <a:r>
              <a:rPr lang="ar-SA" sz="1200" dirty="0">
                <a:latin typeface="Arial Unicode MS"/>
                <a:cs typeface="Arial"/>
              </a:rPr>
              <a:t>في هذه المرحلة، ربما تكون قد حددت من خلال مراجعتك الذاتية أن لديك هدفًا أو غاية معينين من أجل بيئتك، أو ربما تكون قد حددت ذلك أثناء المحادثات مع زملائك أو حتى مع طلابك.</a:t>
            </a:r>
          </a:p>
          <a:p>
            <a:pPr>
              <a:lnSpc>
                <a:spcPct val="150000"/>
              </a:lnSpc>
            </a:pPr>
            <a:endParaRPr sz="1400" kern="0" dirty="0">
              <a:latin typeface="Times New Roman"/>
              <a:cs typeface="Times New Roman"/>
            </a:endParaRPr>
          </a:p>
          <a:p>
            <a:pPr>
              <a:lnSpc>
                <a:spcPct val="150000"/>
              </a:lnSpc>
              <a:spcBef>
                <a:spcPts val="5"/>
              </a:spcBef>
            </a:pPr>
            <a:endParaRPr sz="1150" kern="0" dirty="0">
              <a:latin typeface="Times New Roman"/>
              <a:cs typeface="Times New Roman"/>
            </a:endParaRPr>
          </a:p>
          <a:p>
            <a:pPr marL="83185" marR="95250" algn="just">
              <a:lnSpc>
                <a:spcPct val="150000"/>
              </a:lnSpc>
            </a:pPr>
            <a:r>
              <a:rPr lang="ar-SA" sz="1200" dirty="0">
                <a:latin typeface="Arial Unicode MS"/>
                <a:cs typeface="Arial"/>
              </a:rPr>
              <a:t>ترتكز المنهجيات الموضحة في حزمة </a:t>
            </a:r>
            <a:r>
              <a:rPr lang="en-US" sz="1200" dirty="0">
                <a:latin typeface="Arial Unicode MS"/>
                <a:cs typeface="Arial"/>
              </a:rPr>
              <a:t>T-SEDA</a:t>
            </a:r>
            <a:r>
              <a:rPr lang="ar-SA" sz="1200" dirty="0">
                <a:latin typeface="Arial Unicode MS"/>
                <a:cs typeface="Arial"/>
              </a:rPr>
              <a:t> على الاعتقاد بأن </a:t>
            </a:r>
            <a:r>
              <a:rPr lang="ar-SA" sz="1200" b="1" dirty="0">
                <a:latin typeface="Arial"/>
                <a:cs typeface="Arial"/>
              </a:rPr>
              <a:t>الاستعلام التأملي</a:t>
            </a:r>
            <a:r>
              <a:rPr lang="en-US" sz="1200" dirty="0"/>
              <a:t> </a:t>
            </a:r>
            <a:r>
              <a:rPr lang="ar-SA" sz="1200" dirty="0">
                <a:latin typeface="Arial Unicode MS"/>
                <a:cs typeface="Arial"/>
              </a:rPr>
              <a:t>يكمن في صميم التدريس.</a:t>
            </a:r>
            <a:r>
              <a:rPr lang="en-US" sz="1200" dirty="0">
                <a:latin typeface="Arial Unicode MS"/>
                <a:cs typeface="Arial"/>
              </a:rPr>
              <a:t> </a:t>
            </a:r>
            <a:r>
              <a:rPr lang="ar-SA" sz="1200" dirty="0"/>
              <a:t>يمكن أن يساعد التركيز على </a:t>
            </a:r>
            <a:r>
              <a:rPr lang="ar-SA" sz="1200" b="1" dirty="0">
                <a:latin typeface="Arial"/>
                <a:cs typeface="Arial"/>
              </a:rPr>
              <a:t>أسئلة الاستعلام</a:t>
            </a:r>
            <a:r>
              <a:rPr lang="ar-SA" sz="1200" dirty="0"/>
              <a:t> وإجراء </a:t>
            </a:r>
            <a:r>
              <a:rPr lang="ar-SA" sz="1200" b="1" dirty="0">
                <a:latin typeface="Arial"/>
                <a:cs typeface="Arial"/>
              </a:rPr>
              <a:t>تحقيق قصير في الفصل الدراسي</a:t>
            </a:r>
            <a:r>
              <a:rPr lang="ar-SA" sz="1200" dirty="0"/>
              <a:t> على توجيه الانتباه وتعزيز الوعي وبناء الفهم </a:t>
            </a:r>
            <a:r>
              <a:rPr lang="ar-SA" sz="1200" b="1" dirty="0">
                <a:latin typeface="Arial"/>
                <a:cs typeface="Arial"/>
              </a:rPr>
              <a:t>لما يحدث بالفعل</a:t>
            </a:r>
            <a:r>
              <a:rPr lang="ar-SA" sz="1200" dirty="0"/>
              <a:t> ضمن بيئة الفصل الدراسي سريعة الخطى.</a:t>
            </a:r>
            <a:r>
              <a:rPr lang="en-US" sz="1200" dirty="0">
                <a:latin typeface="Arial Unicode MS"/>
                <a:cs typeface="Arial"/>
              </a:rPr>
              <a:t> </a:t>
            </a:r>
            <a:r>
              <a:rPr lang="ar-SA" sz="1200" dirty="0">
                <a:latin typeface="Arial Unicode MS"/>
                <a:cs typeface="Arial"/>
              </a:rPr>
              <a:t>يؤدي التأمل في الأدلة المبنية على ال</a:t>
            </a:r>
            <a:r>
              <a:rPr lang="ar-EG" sz="1200" dirty="0">
                <a:latin typeface="Arial Unicode MS"/>
                <a:cs typeface="Arial"/>
              </a:rPr>
              <a:t>ملاحظة</a:t>
            </a:r>
            <a:r>
              <a:rPr lang="ar-SA" sz="1200" dirty="0">
                <a:latin typeface="Arial Unicode MS"/>
                <a:cs typeface="Arial"/>
              </a:rPr>
              <a:t> وخوض المزيد من المناقشات مع الزملاء إلى دعم اتخاذ القرارات اللاحقة حول تحديد الأولويات وتقرير ما إذا كان ثمة حاجة إلى التدخل وكيفية إجراء هذا التدخل.</a:t>
            </a:r>
            <a:r>
              <a:rPr lang="en-US" sz="1200" dirty="0">
                <a:latin typeface="Arial Unicode MS"/>
                <a:cs typeface="Arial"/>
              </a:rPr>
              <a:t> </a:t>
            </a:r>
            <a:r>
              <a:rPr lang="ar-SA" sz="1200" dirty="0">
                <a:latin typeface="Arial Unicode MS"/>
                <a:cs typeface="Arial"/>
              </a:rPr>
              <a:t>تشبه عملية الاستعلام هذه البحث العملي المستند إلى بيئة المدرسة، والذي يجري فيه تطوير المعرفة والفهم من خلال سلسلة دورات متكررة قوامها التخطيط والتجريب في الفصل الدراسي وال</a:t>
            </a:r>
            <a:r>
              <a:rPr lang="ar-EG" sz="1200" dirty="0">
                <a:latin typeface="Arial Unicode MS"/>
                <a:cs typeface="Arial"/>
              </a:rPr>
              <a:t>ملاحظة</a:t>
            </a:r>
            <a:r>
              <a:rPr lang="ar-SA" sz="1200" dirty="0">
                <a:latin typeface="Arial Unicode MS"/>
                <a:cs typeface="Arial"/>
              </a:rPr>
              <a:t> والتقييم والتأمل والتعديل.</a:t>
            </a:r>
          </a:p>
        </p:txBody>
      </p:sp>
      <p:sp>
        <p:nvSpPr>
          <p:cNvPr id="4" name="object 4"/>
          <p:cNvSpPr txBox="1"/>
          <p:nvPr/>
        </p:nvSpPr>
        <p:spPr>
          <a:xfrm>
            <a:off x="3425248" y="699904"/>
            <a:ext cx="4131252" cy="268279"/>
          </a:xfrm>
          <a:prstGeom prst="rect">
            <a:avLst/>
          </a:prstGeom>
        </p:spPr>
        <p:txBody>
          <a:bodyPr vert="horz" wrap="square" lIns="0" tIns="0" rIns="0" bIns="0" rtlCol="0">
            <a:spAutoFit/>
          </a:bodyPr>
          <a:lstStyle/>
          <a:p>
            <a:pPr marL="12700" marR="5080" indent="335915" algn="ctr">
              <a:lnSpc>
                <a:spcPct val="120000"/>
              </a:lnSpc>
            </a:pPr>
            <a:r>
              <a:rPr lang="ar-SA" sz="1600" b="1" dirty="0">
                <a:latin typeface="Arial"/>
                <a:cs typeface="Arial"/>
              </a:rPr>
              <a:t>التركيز على الحوار التربوي</a:t>
            </a:r>
          </a:p>
        </p:txBody>
      </p:sp>
      <p:sp>
        <p:nvSpPr>
          <p:cNvPr id="5" name="object 5"/>
          <p:cNvSpPr txBox="1"/>
          <p:nvPr/>
        </p:nvSpPr>
        <p:spPr>
          <a:xfrm>
            <a:off x="469900" y="1621035"/>
            <a:ext cx="4640580" cy="4224683"/>
          </a:xfrm>
          <a:prstGeom prst="rect">
            <a:avLst/>
          </a:prstGeom>
          <a:solidFill>
            <a:srgbClr val="D9F1F6"/>
          </a:solidFill>
        </p:spPr>
        <p:txBody>
          <a:bodyPr vert="horz" wrap="square" lIns="0" tIns="72390" rIns="0" bIns="0" rtlCol="0">
            <a:spAutoFit/>
          </a:bodyPr>
          <a:lstStyle/>
          <a:p>
            <a:pPr marL="80010">
              <a:lnSpc>
                <a:spcPct val="150000"/>
              </a:lnSpc>
              <a:spcBef>
                <a:spcPts val="570"/>
              </a:spcBef>
            </a:pPr>
            <a:r>
              <a:rPr lang="ar-SA" sz="1200" b="1" dirty="0">
                <a:latin typeface="Arial"/>
                <a:cs typeface="Arial"/>
              </a:rPr>
              <a:t>نقاط للتأمل:</a:t>
            </a:r>
          </a:p>
          <a:p>
            <a:pPr marL="80010" marR="179070">
              <a:lnSpc>
                <a:spcPct val="150000"/>
              </a:lnSpc>
              <a:spcBef>
                <a:spcPts val="615"/>
              </a:spcBef>
              <a:buFont typeface="Arial"/>
              <a:buAutoNum type="arabicPeriod"/>
              <a:tabLst>
                <a:tab pos="232410" algn="l"/>
              </a:tabLst>
            </a:pPr>
            <a:r>
              <a:rPr lang="en-US" sz="1200" dirty="0">
                <a:latin typeface="Arial Unicode MS"/>
                <a:cs typeface="Arial"/>
              </a:rPr>
              <a:t> </a:t>
            </a:r>
            <a:r>
              <a:rPr lang="ar-SA" sz="1200" dirty="0">
                <a:latin typeface="Arial Unicode MS"/>
                <a:cs typeface="Arial"/>
              </a:rPr>
              <a:t>الآن بعد أن استكملت مراجعتك الذاتية، ما الأشياء التي أبديت اهتمامًا أكبر بإجراء استعلام حولها؟</a:t>
            </a:r>
            <a:r>
              <a:rPr lang="en-US" sz="1200" dirty="0">
                <a:latin typeface="Arial Unicode MS"/>
                <a:cs typeface="Arial"/>
              </a:rPr>
              <a:t> </a:t>
            </a:r>
            <a:r>
              <a:rPr lang="ar-SA" sz="1200" dirty="0">
                <a:latin typeface="Arial Unicode MS"/>
                <a:cs typeface="Arial"/>
              </a:rPr>
              <a:t>ما الذي ترغب في معرفته أو تغييره حيال الحوار في بيئتك؟</a:t>
            </a:r>
            <a:r>
              <a:rPr lang="en-US" sz="1200" dirty="0">
                <a:latin typeface="Arial Unicode MS"/>
                <a:cs typeface="Arial"/>
              </a:rPr>
              <a:t> </a:t>
            </a:r>
            <a:r>
              <a:rPr lang="ar-SA" sz="1200" dirty="0">
                <a:latin typeface="Arial Unicode MS"/>
                <a:cs typeface="Arial"/>
              </a:rPr>
              <a:t>دوّن بعض الأفكار لاستعلامٍ محتمل.</a:t>
            </a:r>
          </a:p>
          <a:p>
            <a:pPr marL="80010" marR="103505">
              <a:lnSpc>
                <a:spcPct val="150000"/>
              </a:lnSpc>
              <a:spcBef>
                <a:spcPts val="610"/>
              </a:spcBef>
              <a:buFont typeface="Arial"/>
              <a:buAutoNum type="arabicPeriod"/>
              <a:tabLst>
                <a:tab pos="232410" algn="l"/>
              </a:tabLst>
            </a:pPr>
            <a:r>
              <a:rPr lang="en-US" sz="1200" dirty="0">
                <a:latin typeface="Arial Unicode MS"/>
                <a:cs typeface="Arial"/>
              </a:rPr>
              <a:t> </a:t>
            </a:r>
            <a:r>
              <a:rPr lang="ar-SA" sz="1200" dirty="0">
                <a:latin typeface="Arial Unicode MS"/>
                <a:cs typeface="Arial"/>
              </a:rPr>
              <a:t>ارجع وألق نظرة على مخطط ترميز </a:t>
            </a:r>
            <a:r>
              <a:rPr lang="en-US" sz="1200" dirty="0">
                <a:latin typeface="Arial Unicode MS"/>
                <a:cs typeface="Arial"/>
              </a:rPr>
              <a:t>T-SEDA</a:t>
            </a:r>
            <a:r>
              <a:rPr lang="ar-SA" sz="1200" dirty="0">
                <a:latin typeface="Arial Unicode MS"/>
                <a:cs typeface="Arial"/>
              </a:rPr>
              <a:t> في الجزء ب. أي من الرموز تعتقد أنه الأكثر ارتباطًا بسياقك؟</a:t>
            </a:r>
            <a:r>
              <a:rPr lang="en-US" sz="1200" dirty="0">
                <a:latin typeface="Arial Unicode MS"/>
                <a:cs typeface="Arial"/>
              </a:rPr>
              <a:t> </a:t>
            </a:r>
            <a:r>
              <a:rPr lang="ar-SA" sz="1200" dirty="0">
                <a:latin typeface="Arial Unicode MS"/>
                <a:cs typeface="Arial"/>
              </a:rPr>
              <a:t>اكتب الرموز بجانب أفكارك للاستعلام المحتمل.</a:t>
            </a:r>
          </a:p>
          <a:p>
            <a:pPr marL="80010" marR="208915">
              <a:lnSpc>
                <a:spcPct val="150000"/>
              </a:lnSpc>
              <a:spcBef>
                <a:spcPts val="580"/>
              </a:spcBef>
              <a:buFont typeface="Arial"/>
              <a:buAutoNum type="arabicPeriod"/>
              <a:tabLst>
                <a:tab pos="232410" algn="l"/>
              </a:tabLst>
            </a:pPr>
            <a:r>
              <a:rPr lang="en-US" sz="1200" dirty="0">
                <a:latin typeface="Arial Unicode MS"/>
                <a:cs typeface="Arial"/>
              </a:rPr>
              <a:t> </a:t>
            </a:r>
            <a:r>
              <a:rPr lang="ar-SA" sz="1200" dirty="0">
                <a:latin typeface="Arial Unicode MS"/>
                <a:cs typeface="Arial"/>
              </a:rPr>
              <a:t>قد تكون مهتمًا أيضًا بالجوانب الأخرى للحوار، مثل قواعد </a:t>
            </a:r>
            <a:r>
              <a:rPr lang="ar-AE" sz="1200" dirty="0">
                <a:latin typeface="Arial Unicode MS"/>
                <a:cs typeface="Arial"/>
              </a:rPr>
              <a:t>أساسية</a:t>
            </a:r>
            <a:r>
              <a:rPr lang="ar-SA" sz="1200" dirty="0">
                <a:latin typeface="Arial Unicode MS"/>
                <a:cs typeface="Arial"/>
              </a:rPr>
              <a:t> و/ أو المستويات العامة للمشاركة في درس (القالب </a:t>
            </a:r>
            <a:r>
              <a:rPr lang="en-US" sz="1200" dirty="0">
                <a:latin typeface="Arial Unicode MS"/>
                <a:cs typeface="Arial"/>
              </a:rPr>
              <a:t>2F</a:t>
            </a:r>
            <a:r>
              <a:rPr lang="ar-SA" sz="1200" dirty="0">
                <a:latin typeface="Arial Unicode MS"/>
                <a:cs typeface="Arial"/>
              </a:rPr>
              <a:t>) أو تقييم الطلاب الذاتي لجودة العمل الجماعي (القالب </a:t>
            </a:r>
            <a:r>
              <a:rPr lang="en-US" sz="1200" dirty="0">
                <a:latin typeface="Arial Unicode MS"/>
                <a:cs typeface="Arial"/>
              </a:rPr>
              <a:t>2G</a:t>
            </a:r>
            <a:r>
              <a:rPr lang="ar-SA" sz="1200" dirty="0">
                <a:latin typeface="Arial Unicode MS"/>
                <a:cs typeface="Arial"/>
              </a:rPr>
              <a:t>).</a:t>
            </a:r>
          </a:p>
          <a:p>
            <a:pPr marL="80010" marR="156210">
              <a:lnSpc>
                <a:spcPct val="150000"/>
              </a:lnSpc>
              <a:spcBef>
                <a:spcPts val="580"/>
              </a:spcBef>
              <a:buFont typeface="Arial"/>
              <a:buAutoNum type="arabicPeriod"/>
              <a:tabLst>
                <a:tab pos="232410" algn="l"/>
              </a:tabLst>
            </a:pPr>
            <a:r>
              <a:rPr lang="en-US" sz="1200" dirty="0">
                <a:latin typeface="Arial Unicode MS"/>
                <a:cs typeface="Arial"/>
              </a:rPr>
              <a:t> </a:t>
            </a:r>
            <a:r>
              <a:rPr lang="ar-SA" sz="1200" dirty="0">
                <a:latin typeface="Arial Unicode MS"/>
                <a:cs typeface="Arial"/>
              </a:rPr>
              <a:t>ألق نظرة الآن على دورة الاستعلام في الصفحة التالية.</a:t>
            </a:r>
            <a:r>
              <a:rPr lang="en-US" sz="1200" dirty="0">
                <a:latin typeface="Arial Unicode MS"/>
                <a:cs typeface="Arial"/>
              </a:rPr>
              <a:t> </a:t>
            </a:r>
            <a:r>
              <a:rPr lang="ar-SA" sz="1200" dirty="0">
                <a:latin typeface="Arial Unicode MS"/>
                <a:cs typeface="Arial"/>
              </a:rPr>
              <a:t>كنت تعمل على القسم العلوي منه، المتمثل في </a:t>
            </a:r>
            <a:r>
              <a:rPr lang="ar-EG" sz="1200" dirty="0">
                <a:latin typeface="Arial Unicode MS"/>
                <a:cs typeface="Arial"/>
              </a:rPr>
              <a:t>مجالات التركيز</a:t>
            </a:r>
            <a:r>
              <a:rPr lang="ar-SA" sz="1200" dirty="0">
                <a:latin typeface="Arial Unicode MS"/>
                <a:cs typeface="Arial"/>
              </a:rPr>
              <a:t>، والذي حددت من أجله نقاط الاهتمام والأهداف المحتملة.</a:t>
            </a:r>
            <a:r>
              <a:rPr lang="en-US" sz="1200" dirty="0">
                <a:latin typeface="Arial Unicode MS"/>
                <a:cs typeface="Arial"/>
              </a:rPr>
              <a:t> </a:t>
            </a:r>
            <a:r>
              <a:rPr lang="ar-SA" sz="1200" dirty="0">
                <a:latin typeface="Arial Unicode MS"/>
                <a:cs typeface="Arial"/>
              </a:rPr>
              <a:t>كما أنك بدأت أيضًا في التفكير في رموز </a:t>
            </a:r>
            <a:r>
              <a:rPr lang="en-US" sz="1200" dirty="0">
                <a:latin typeface="Arial Unicode MS"/>
                <a:cs typeface="Arial"/>
              </a:rPr>
              <a:t>T-SEDA</a:t>
            </a:r>
            <a:r>
              <a:rPr lang="ar-SA" sz="1200" dirty="0">
                <a:latin typeface="Arial Unicode MS"/>
                <a:cs typeface="Arial"/>
              </a:rPr>
              <a:t> المعنية بسياقك من المخطط.</a:t>
            </a:r>
            <a:r>
              <a:rPr lang="en-US" sz="1200" dirty="0">
                <a:latin typeface="Arial Unicode MS"/>
                <a:cs typeface="Arial"/>
              </a:rPr>
              <a:t> </a:t>
            </a:r>
            <a:r>
              <a:rPr lang="ar-SA" sz="1200" dirty="0">
                <a:latin typeface="Arial Unicode MS"/>
                <a:cs typeface="Arial"/>
              </a:rPr>
              <a:t>سيساعدك القسم التالي من الحزمة على تضييق نطاق محور تركيزك حتى تتمكن من التخطيط لاستعلامك.</a:t>
            </a:r>
          </a:p>
        </p:txBody>
      </p:sp>
      <p:sp>
        <p:nvSpPr>
          <p:cNvPr id="7" name="TextBox 6">
            <a:extLst>
              <a:ext uri="{FF2B5EF4-FFF2-40B4-BE49-F238E27FC236}">
                <a16:creationId xmlns:a16="http://schemas.microsoft.com/office/drawing/2014/main" id="{242B6980-8F2F-6D8D-28D3-8EAB77C3871C}"/>
              </a:ext>
            </a:extLst>
          </p:cNvPr>
          <p:cNvSpPr txBox="1"/>
          <p:nvPr/>
        </p:nvSpPr>
        <p:spPr>
          <a:xfrm>
            <a:off x="1917700" y="6466247"/>
            <a:ext cx="3429000" cy="276999"/>
          </a:xfrm>
          <a:prstGeom prst="rect">
            <a:avLst/>
          </a:prstGeom>
          <a:noFill/>
          <a:ln w="25400">
            <a:solidFill>
              <a:srgbClr val="2791A6"/>
            </a:solidFill>
          </a:ln>
        </p:spPr>
        <p:txBody>
          <a:bodyPr wrap="square" lIns="91440" tIns="45720" rIns="91440" bIns="45720" rtlCol="0" anchor="t">
            <a:spAutoFit/>
          </a:bodyPr>
          <a:lstStyle/>
          <a:p>
            <a:r>
              <a:rPr lang="ar-AE" sz="1200" dirty="0">
                <a:latin typeface="Arial"/>
                <a:cs typeface="Arial"/>
              </a:rPr>
              <a:t>يمكنك تحميل نسخة من القالب عبر </a:t>
            </a:r>
            <a:r>
              <a:rPr lang="ar-AE" sz="1200" dirty="0">
                <a:latin typeface="Arial"/>
                <a:cs typeface="Arial"/>
                <a:hlinkClick r:id="rId2"/>
              </a:rPr>
              <a:t>موقعنا الالكتروني</a:t>
            </a:r>
            <a:endParaRPr lang="en-GB" sz="1200" dirty="0">
              <a:latin typeface="Arial"/>
              <a:cs typeface="Arial"/>
            </a:endParaRPr>
          </a:p>
        </p:txBody>
      </p:sp>
      <p:sp>
        <p:nvSpPr>
          <p:cNvPr id="8" name="object 4">
            <a:extLst>
              <a:ext uri="{FF2B5EF4-FFF2-40B4-BE49-F238E27FC236}">
                <a16:creationId xmlns:a16="http://schemas.microsoft.com/office/drawing/2014/main" id="{F81369D3-C9A5-3AB3-DDDC-CD64D9BD815E}"/>
              </a:ext>
            </a:extLst>
          </p:cNvPr>
          <p:cNvSpPr/>
          <p:nvPr/>
        </p:nvSpPr>
        <p:spPr>
          <a:xfrm>
            <a:off x="2374900" y="6498570"/>
            <a:ext cx="232403" cy="232403"/>
          </a:xfrm>
          <a:prstGeom prst="rect">
            <a:avLst/>
          </a:prstGeom>
          <a:blipFill>
            <a:blip r:embed="rId3" cstate="print"/>
            <a:stretch>
              <a:fillRect/>
            </a:stretch>
          </a:blipFill>
        </p:spPr>
        <p:txBody>
          <a:bodyPr wrap="square" lIns="0" tIns="0" rIns="0" bIns="0" rtlCol="0"/>
          <a:lstStyle/>
          <a:p>
            <a:endParaRPr/>
          </a:p>
        </p:txBody>
      </p:sp>
      <p:sp>
        <p:nvSpPr>
          <p:cNvPr id="9" name="object 6">
            <a:extLst>
              <a:ext uri="{FF2B5EF4-FFF2-40B4-BE49-F238E27FC236}">
                <a16:creationId xmlns:a16="http://schemas.microsoft.com/office/drawing/2014/main" id="{ABF18566-3F64-2206-E3A2-8440B00AF300}"/>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24</a:t>
            </a:fld>
            <a:endParaRPr sz="1000" dirty="0">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7480300" y="504825"/>
            <a:ext cx="2839720" cy="687432"/>
          </a:xfrm>
          <a:prstGeom prst="rect">
            <a:avLst/>
          </a:prstGeom>
          <a:ln w="31733">
            <a:solidFill>
              <a:srgbClr val="2791A6"/>
            </a:solidFill>
          </a:ln>
        </p:spPr>
        <p:txBody>
          <a:bodyPr vert="horz" wrap="square" lIns="0" tIns="37465" rIns="0" bIns="0" rtlCol="0">
            <a:spAutoFit/>
          </a:bodyPr>
          <a:lstStyle/>
          <a:p>
            <a:pPr marL="83820" marR="231140">
              <a:lnSpc>
                <a:spcPct val="121100"/>
              </a:lnSpc>
              <a:spcBef>
                <a:spcPts val="295"/>
              </a:spcBef>
            </a:pPr>
            <a:r>
              <a:rPr lang="ar-SA" sz="1200" dirty="0">
                <a:latin typeface="Arial Unicode MS"/>
                <a:cs typeface="Arial"/>
              </a:rPr>
              <a:t>تعرض هذه الصفحة دورة الاستعلام</a:t>
            </a:r>
            <a:r>
              <a:rPr lang="en-US" sz="1200" dirty="0">
                <a:latin typeface="Arial Unicode MS"/>
                <a:cs typeface="Arial"/>
              </a:rPr>
              <a:t> </a:t>
            </a:r>
            <a:r>
              <a:rPr lang="ar-AE" sz="1200" dirty="0">
                <a:latin typeface="Arial Unicode MS"/>
                <a:cs typeface="Arial"/>
              </a:rPr>
              <a:t>التأملية</a:t>
            </a:r>
            <a:r>
              <a:rPr lang="ar-SA" sz="1200" dirty="0">
                <a:latin typeface="Arial Unicode MS"/>
                <a:cs typeface="Arial"/>
              </a:rPr>
              <a:t> مع معلومات إضافية حول كل مرحلة من أجل مساعدتك على إكمال دورة استعلامك.</a:t>
            </a:r>
          </a:p>
        </p:txBody>
      </p:sp>
      <p:sp>
        <p:nvSpPr>
          <p:cNvPr id="7" name="Oval 6">
            <a:extLst>
              <a:ext uri="{FF2B5EF4-FFF2-40B4-BE49-F238E27FC236}">
                <a16:creationId xmlns:a16="http://schemas.microsoft.com/office/drawing/2014/main" id="{FCA40797-81CB-995F-C467-8A01E174F2B3}"/>
              </a:ext>
            </a:extLst>
          </p:cNvPr>
          <p:cNvSpPr/>
          <p:nvPr/>
        </p:nvSpPr>
        <p:spPr>
          <a:xfrm>
            <a:off x="4113083" y="3117591"/>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375258E-F668-C38F-28B6-C5284EA13E74}"/>
              </a:ext>
            </a:extLst>
          </p:cNvPr>
          <p:cNvSpPr txBox="1"/>
          <p:nvPr/>
        </p:nvSpPr>
        <p:spPr>
          <a:xfrm>
            <a:off x="7685031" y="3947691"/>
            <a:ext cx="2649152" cy="355995"/>
          </a:xfrm>
          <a:prstGeom prst="rect">
            <a:avLst/>
          </a:prstGeom>
          <a:noFill/>
          <a:ln>
            <a:solidFill>
              <a:srgbClr val="70413C"/>
            </a:solidFill>
          </a:ln>
        </p:spPr>
        <p:txBody>
          <a:bodyPr wrap="square" lIns="91440" tIns="45720" rIns="91440" bIns="45720" anchor="t">
            <a:spAutoFit/>
          </a:bodyPr>
          <a:lstStyle/>
          <a:p>
            <a:pPr marL="8890" marR="8890" algn="ctr">
              <a:lnSpc>
                <a:spcPct val="101000"/>
              </a:lnSpc>
            </a:pPr>
            <a:r>
              <a:rPr lang="ar-AE" sz="1800" kern="1200" spc="-75" dirty="0">
                <a:solidFill>
                  <a:srgbClr val="7F7F7F"/>
                </a:solidFill>
                <a:effectLst/>
                <a:latin typeface="Times New Roman"/>
                <a:ea typeface="Times New Roman" panose="02020603050405020304" pitchFamily="18" charset="0"/>
                <a:cs typeface="Arial"/>
              </a:rPr>
              <a:t>وضع خطة للاستعلام وطرقه</a:t>
            </a:r>
            <a:endParaRPr lang="en-AE" sz="1800" dirty="0">
              <a:effectLst/>
              <a:latin typeface="Times New Roman"/>
              <a:ea typeface="Times New Roman" panose="02020603050405020304" pitchFamily="18" charset="0"/>
              <a:cs typeface="Arial"/>
            </a:endParaRPr>
          </a:p>
        </p:txBody>
      </p:sp>
      <p:sp>
        <p:nvSpPr>
          <p:cNvPr id="9" name="TextBox 8">
            <a:extLst>
              <a:ext uri="{FF2B5EF4-FFF2-40B4-BE49-F238E27FC236}">
                <a16:creationId xmlns:a16="http://schemas.microsoft.com/office/drawing/2014/main" id="{C68FC5AD-F24C-C63E-9EF0-DB28131653E5}"/>
              </a:ext>
            </a:extLst>
          </p:cNvPr>
          <p:cNvSpPr txBox="1"/>
          <p:nvPr/>
        </p:nvSpPr>
        <p:spPr>
          <a:xfrm>
            <a:off x="5885951" y="1310373"/>
            <a:ext cx="2705838" cy="646331"/>
          </a:xfrm>
          <a:prstGeom prst="rect">
            <a:avLst/>
          </a:prstGeom>
          <a:noFill/>
          <a:ln>
            <a:solidFill>
              <a:srgbClr val="B38834"/>
            </a:solidFill>
          </a:ln>
        </p:spPr>
        <p:txBody>
          <a:bodyPr wrap="square" lIns="91440" tIns="45720" rIns="91440" bIns="45720" anchor="t">
            <a:spAutoFit/>
          </a:bodyPr>
          <a:lstStyle/>
          <a:p>
            <a:pPr algn="ctr"/>
            <a:r>
              <a:rPr lang="ar-AE" sz="1800" kern="1200" spc="-60" dirty="0">
                <a:solidFill>
                  <a:srgbClr val="7F7F7F"/>
                </a:solidFill>
                <a:effectLst/>
                <a:latin typeface="Times New Roman"/>
                <a:ea typeface="Times New Roman" panose="02020603050405020304" pitchFamily="18" charset="0"/>
                <a:cs typeface="Arial"/>
              </a:rPr>
              <a:t>تحديد مجالات التركيز والأهداف المتوقعة</a:t>
            </a:r>
            <a:endParaRPr lang="en-US" sz="1800">
              <a:effectLst/>
              <a:latin typeface="Times New Roman"/>
              <a:ea typeface="Times New Roman" panose="02020603050405020304" pitchFamily="18" charset="0"/>
              <a:cs typeface="Arial"/>
            </a:endParaRPr>
          </a:p>
        </p:txBody>
      </p:sp>
      <p:sp>
        <p:nvSpPr>
          <p:cNvPr id="10" name="TextBox 9">
            <a:extLst>
              <a:ext uri="{FF2B5EF4-FFF2-40B4-BE49-F238E27FC236}">
                <a16:creationId xmlns:a16="http://schemas.microsoft.com/office/drawing/2014/main" id="{B690166C-2F0B-C75B-E93A-0082B8CB5835}"/>
              </a:ext>
            </a:extLst>
          </p:cNvPr>
          <p:cNvSpPr txBox="1"/>
          <p:nvPr/>
        </p:nvSpPr>
        <p:spPr>
          <a:xfrm>
            <a:off x="7484266" y="2250448"/>
            <a:ext cx="2849917" cy="646331"/>
          </a:xfrm>
          <a:prstGeom prst="rect">
            <a:avLst/>
          </a:prstGeom>
          <a:noFill/>
          <a:ln>
            <a:solidFill>
              <a:srgbClr val="507696"/>
            </a:solidFill>
          </a:ln>
        </p:spPr>
        <p:txBody>
          <a:bodyPr wrap="square" lIns="91440" tIns="45720" rIns="91440" bIns="45720" anchor="t">
            <a:spAutoFit/>
          </a:bodyPr>
          <a:lstStyle/>
          <a:p>
            <a:pPr algn="ctr">
              <a:spcBef>
                <a:spcPts val="560"/>
              </a:spcBef>
            </a:pPr>
            <a:r>
              <a:rPr lang="ar-AE" sz="1800" kern="1200" spc="-60" dirty="0">
                <a:solidFill>
                  <a:srgbClr val="7F7F7F"/>
                </a:solidFill>
                <a:effectLst/>
                <a:latin typeface="Times New Roman"/>
                <a:ea typeface="Times New Roman" panose="02020603050405020304" pitchFamily="18" charset="0"/>
                <a:cs typeface="Arial"/>
              </a:rPr>
              <a:t>تحديد محور التركيز وأسئلة الاستعلام وربطها ب</a:t>
            </a:r>
            <a:r>
              <a:rPr lang="en-US" sz="1800" kern="1200" spc="-60" dirty="0">
                <a:solidFill>
                  <a:srgbClr val="7F7F7F"/>
                </a:solidFill>
                <a:effectLst/>
                <a:latin typeface="Arial"/>
                <a:ea typeface="Times New Roman" panose="02020603050405020304" pitchFamily="18" charset="0"/>
                <a:cs typeface="Arial"/>
              </a:rPr>
              <a:t>T-SEDA</a:t>
            </a:r>
            <a:endParaRPr lang="en-AE" sz="1800" dirty="0">
              <a:effectLst/>
              <a:latin typeface="Arial"/>
              <a:ea typeface="Times New Roman" panose="02020603050405020304" pitchFamily="18" charset="0"/>
              <a:cs typeface="Arial"/>
            </a:endParaRPr>
          </a:p>
        </p:txBody>
      </p:sp>
      <p:sp>
        <p:nvSpPr>
          <p:cNvPr id="11" name="TextBox 10">
            <a:extLst>
              <a:ext uri="{FF2B5EF4-FFF2-40B4-BE49-F238E27FC236}">
                <a16:creationId xmlns:a16="http://schemas.microsoft.com/office/drawing/2014/main" id="{0E77BC25-B206-DD07-1D5D-F5D716BCE42F}"/>
              </a:ext>
            </a:extLst>
          </p:cNvPr>
          <p:cNvSpPr txBox="1"/>
          <p:nvPr/>
        </p:nvSpPr>
        <p:spPr>
          <a:xfrm>
            <a:off x="6725104" y="5279170"/>
            <a:ext cx="2649153" cy="369332"/>
          </a:xfrm>
          <a:prstGeom prst="rect">
            <a:avLst/>
          </a:prstGeom>
          <a:noFill/>
          <a:ln>
            <a:solidFill>
              <a:srgbClr val="812C75"/>
            </a:solidFill>
          </a:ln>
        </p:spPr>
        <p:txBody>
          <a:bodyPr wrap="square" lIns="91440" tIns="45720" rIns="91440" bIns="45720" anchor="t">
            <a:spAutoFit/>
          </a:bodyPr>
          <a:lstStyle/>
          <a:p>
            <a:pPr algn="ctr"/>
            <a:r>
              <a:rPr lang="ar-AE" sz="1800" b="1" kern="1200" spc="-50" dirty="0">
                <a:solidFill>
                  <a:srgbClr val="7F7F7F"/>
                </a:solidFill>
                <a:effectLst/>
                <a:latin typeface="Times New Roman"/>
                <a:ea typeface="Times New Roman" panose="02020603050405020304" pitchFamily="18" charset="0"/>
                <a:cs typeface="Arial"/>
              </a:rPr>
              <a:t>التفاعل مع البيانات والنتائج</a:t>
            </a:r>
            <a:endParaRPr lang="en-AE" sz="1800" dirty="0">
              <a:effectLst/>
              <a:latin typeface="Times New Roman"/>
              <a:ea typeface="Times New Roman" panose="02020603050405020304" pitchFamily="18" charset="0"/>
              <a:cs typeface="Arial"/>
            </a:endParaRPr>
          </a:p>
        </p:txBody>
      </p:sp>
      <p:sp>
        <p:nvSpPr>
          <p:cNvPr id="12" name="TextBox 11">
            <a:extLst>
              <a:ext uri="{FF2B5EF4-FFF2-40B4-BE49-F238E27FC236}">
                <a16:creationId xmlns:a16="http://schemas.microsoft.com/office/drawing/2014/main" id="{3AC3B360-7552-0205-4E14-850E9B7228D6}"/>
              </a:ext>
            </a:extLst>
          </p:cNvPr>
          <p:cNvSpPr txBox="1"/>
          <p:nvPr/>
        </p:nvSpPr>
        <p:spPr>
          <a:xfrm>
            <a:off x="394564" y="5142823"/>
            <a:ext cx="3054927" cy="369332"/>
          </a:xfrm>
          <a:prstGeom prst="rect">
            <a:avLst/>
          </a:prstGeom>
          <a:noFill/>
          <a:ln>
            <a:solidFill>
              <a:srgbClr val="0F857B"/>
            </a:solidFill>
          </a:ln>
        </p:spPr>
        <p:txBody>
          <a:bodyPr wrap="square" lIns="91440" tIns="45720" rIns="91440" bIns="45720" anchor="t">
            <a:spAutoFit/>
          </a:bodyPr>
          <a:lstStyle/>
          <a:p>
            <a:pPr algn="ctr"/>
            <a:r>
              <a:rPr lang="ar-AE" sz="1800" kern="1200" spc="-50" dirty="0">
                <a:solidFill>
                  <a:srgbClr val="7F7F7F"/>
                </a:solidFill>
                <a:effectLst/>
                <a:latin typeface="Times New Roman"/>
                <a:ea typeface="Times New Roman" panose="02020603050405020304" pitchFamily="18" charset="0"/>
                <a:cs typeface="Arial"/>
              </a:rPr>
              <a:t>النظر والتفكير في النتائج ومعانيها</a:t>
            </a:r>
            <a:endParaRPr lang="en-AE" sz="1800" dirty="0">
              <a:effectLst/>
              <a:latin typeface="Times New Roman"/>
              <a:ea typeface="Times New Roman" panose="02020603050405020304" pitchFamily="18" charset="0"/>
              <a:cs typeface="Arial"/>
            </a:endParaRPr>
          </a:p>
        </p:txBody>
      </p:sp>
      <p:sp>
        <p:nvSpPr>
          <p:cNvPr id="13" name="TextBox 12">
            <a:extLst>
              <a:ext uri="{FF2B5EF4-FFF2-40B4-BE49-F238E27FC236}">
                <a16:creationId xmlns:a16="http://schemas.microsoft.com/office/drawing/2014/main" id="{8CBF6FB6-DD46-F059-B19F-7D7A3C9ECEDD}"/>
              </a:ext>
            </a:extLst>
          </p:cNvPr>
          <p:cNvSpPr txBox="1"/>
          <p:nvPr/>
        </p:nvSpPr>
        <p:spPr>
          <a:xfrm>
            <a:off x="132908" y="3936770"/>
            <a:ext cx="2397284" cy="646331"/>
          </a:xfrm>
          <a:prstGeom prst="rect">
            <a:avLst/>
          </a:prstGeom>
          <a:noFill/>
          <a:ln>
            <a:solidFill>
              <a:srgbClr val="CE6328"/>
            </a:solidFill>
          </a:ln>
        </p:spPr>
        <p:txBody>
          <a:bodyPr wrap="square" lIns="91440" tIns="45720" rIns="91440" bIns="45720" anchor="t">
            <a:spAutoFit/>
          </a:bodyPr>
          <a:lstStyle/>
          <a:p>
            <a:pPr algn="ctr"/>
            <a:r>
              <a:rPr lang="ar-AE" sz="1800" kern="1200" spc="-65" dirty="0">
                <a:solidFill>
                  <a:srgbClr val="7F7F7F"/>
                </a:solidFill>
                <a:effectLst/>
                <a:latin typeface="Times New Roman"/>
                <a:ea typeface="Times New Roman" panose="02020603050405020304" pitchFamily="18" charset="0"/>
                <a:cs typeface="Arial"/>
              </a:rPr>
              <a:t>تطوير خطة عمل مبنية على</a:t>
            </a:r>
            <a:r>
              <a:rPr lang="ar-AE" spc="-65" dirty="0">
                <a:solidFill>
                  <a:srgbClr val="7F7F7F"/>
                </a:solidFill>
                <a:latin typeface="Times New Roman"/>
                <a:ea typeface="Times New Roman" panose="02020603050405020304" pitchFamily="18" charset="0"/>
                <a:cs typeface="Arial"/>
              </a:rPr>
              <a:t> </a:t>
            </a:r>
            <a:r>
              <a:rPr lang="ar-AE" sz="1800" kern="1200" spc="-65" dirty="0">
                <a:solidFill>
                  <a:srgbClr val="7F7F7F"/>
                </a:solidFill>
                <a:effectLst/>
                <a:latin typeface="Times New Roman"/>
                <a:ea typeface="Times New Roman" panose="02020603050405020304" pitchFamily="18" charset="0"/>
                <a:cs typeface="Arial"/>
              </a:rPr>
              <a:t>النتائج</a:t>
            </a:r>
            <a:endParaRPr lang="en-US" sz="1800">
              <a:effectLst/>
              <a:latin typeface="Times New Roman"/>
              <a:ea typeface="Times New Roman" panose="02020603050405020304" pitchFamily="18" charset="0"/>
              <a:cs typeface="Arial"/>
            </a:endParaRPr>
          </a:p>
        </p:txBody>
      </p:sp>
      <p:sp>
        <p:nvSpPr>
          <p:cNvPr id="14" name="TextBox 13">
            <a:extLst>
              <a:ext uri="{FF2B5EF4-FFF2-40B4-BE49-F238E27FC236}">
                <a16:creationId xmlns:a16="http://schemas.microsoft.com/office/drawing/2014/main" id="{3B8EC689-9434-BF97-8E60-BCAD5E8246C3}"/>
              </a:ext>
            </a:extLst>
          </p:cNvPr>
          <p:cNvSpPr txBox="1"/>
          <p:nvPr/>
        </p:nvSpPr>
        <p:spPr>
          <a:xfrm>
            <a:off x="132908" y="2277326"/>
            <a:ext cx="2604607" cy="861774"/>
          </a:xfrm>
          <a:prstGeom prst="rect">
            <a:avLst/>
          </a:prstGeom>
          <a:noFill/>
          <a:ln>
            <a:solidFill>
              <a:srgbClr val="C61624"/>
            </a:solidFill>
          </a:ln>
        </p:spPr>
        <p:txBody>
          <a:bodyPr wrap="square" lIns="91440" tIns="45720" rIns="91440" bIns="45720" anchor="t">
            <a:spAutoFit/>
          </a:bodyPr>
          <a:lstStyle/>
          <a:p>
            <a:pPr algn="ctr"/>
            <a:r>
              <a:rPr lang="ar-AE" sz="1800" kern="1200" spc="-50" dirty="0">
                <a:solidFill>
                  <a:srgbClr val="7F7F7F"/>
                </a:solidFill>
                <a:effectLst/>
                <a:latin typeface="Times New Roman"/>
                <a:ea typeface="Times New Roman" panose="02020603050405020304" pitchFamily="18" charset="0"/>
                <a:cs typeface="Arial"/>
              </a:rPr>
              <a:t>مراجعة شاملة لمدورة عملية الاستعلام</a:t>
            </a:r>
            <a:endParaRPr lang="en-US" sz="1800">
              <a:effectLst/>
              <a:latin typeface="Times New Roman"/>
              <a:ea typeface="Times New Roman" panose="02020603050405020304" pitchFamily="18" charset="0"/>
              <a:cs typeface="Arial"/>
            </a:endParaRPr>
          </a:p>
          <a:p>
            <a:pPr algn="ctr"/>
            <a:endParaRPr lang="en-GB" sz="1400" dirty="0">
              <a:solidFill>
                <a:srgbClr val="C61624"/>
              </a:solidFill>
            </a:endParaRPr>
          </a:p>
        </p:txBody>
      </p:sp>
      <p:sp>
        <p:nvSpPr>
          <p:cNvPr id="15" name="Oval 14">
            <a:extLst>
              <a:ext uri="{FF2B5EF4-FFF2-40B4-BE49-F238E27FC236}">
                <a16:creationId xmlns:a16="http://schemas.microsoft.com/office/drawing/2014/main" id="{112D8E1B-5387-3250-02EA-3DBC92EE9E74}"/>
              </a:ext>
            </a:extLst>
          </p:cNvPr>
          <p:cNvSpPr/>
          <p:nvPr/>
        </p:nvSpPr>
        <p:spPr>
          <a:xfrm>
            <a:off x="4499452" y="3587676"/>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 </a:t>
            </a:r>
            <a:r>
              <a:rPr lang="ar-AE" sz="1200" dirty="0">
                <a:solidFill>
                  <a:schemeClr val="bg1"/>
                </a:solidFill>
              </a:rPr>
              <a:t>الإعادة حسب الحاجة</a:t>
            </a:r>
            <a:endParaRPr lang="en-GB" sz="1200" dirty="0">
              <a:solidFill>
                <a:schemeClr val="bg1"/>
              </a:solidFill>
            </a:endParaRPr>
          </a:p>
        </p:txBody>
      </p:sp>
      <p:sp>
        <p:nvSpPr>
          <p:cNvPr id="16" name="Oval 15">
            <a:extLst>
              <a:ext uri="{FF2B5EF4-FFF2-40B4-BE49-F238E27FC236}">
                <a16:creationId xmlns:a16="http://schemas.microsoft.com/office/drawing/2014/main" id="{848021FF-0DEE-167C-0F0D-F20A29B54CD4}"/>
              </a:ext>
            </a:extLst>
          </p:cNvPr>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200" dirty="0">
                <a:solidFill>
                  <a:schemeClr val="bg1"/>
                </a:solidFill>
              </a:rPr>
              <a:t>المشاركة</a:t>
            </a:r>
            <a:endParaRPr lang="en-GB" sz="1200" dirty="0">
              <a:solidFill>
                <a:schemeClr val="bg1"/>
              </a:solidFill>
            </a:endParaRPr>
          </a:p>
        </p:txBody>
      </p:sp>
      <p:sp>
        <p:nvSpPr>
          <p:cNvPr id="17" name="Oval 16">
            <a:extLst>
              <a:ext uri="{FF2B5EF4-FFF2-40B4-BE49-F238E27FC236}">
                <a16:creationId xmlns:a16="http://schemas.microsoft.com/office/drawing/2014/main" id="{F1DE6F71-BC0D-A29D-ACB2-A360DB9EDA39}"/>
              </a:ext>
            </a:extLst>
          </p:cNvPr>
          <p:cNvSpPr/>
          <p:nvPr/>
        </p:nvSpPr>
        <p:spPr>
          <a:xfrm>
            <a:off x="7692806" y="3126944"/>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200" dirty="0">
                <a:solidFill>
                  <a:schemeClr val="bg1"/>
                </a:solidFill>
              </a:rPr>
              <a:t>الترميز</a:t>
            </a:r>
            <a:endParaRPr lang="en-GB" sz="1200" dirty="0">
              <a:solidFill>
                <a:schemeClr val="bg1"/>
              </a:solidFill>
            </a:endParaRPr>
          </a:p>
        </p:txBody>
      </p:sp>
      <p:sp>
        <p:nvSpPr>
          <p:cNvPr id="18" name="Oval 17">
            <a:extLst>
              <a:ext uri="{FF2B5EF4-FFF2-40B4-BE49-F238E27FC236}">
                <a16:creationId xmlns:a16="http://schemas.microsoft.com/office/drawing/2014/main" id="{5A105E9A-842E-F75E-D5C7-395ECA64A6E3}"/>
              </a:ext>
            </a:extLst>
          </p:cNvPr>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200" dirty="0">
                <a:solidFill>
                  <a:schemeClr val="bg1"/>
                </a:solidFill>
              </a:rPr>
              <a:t>المشاركة</a:t>
            </a:r>
            <a:endParaRPr lang="en-GB" sz="1200" dirty="0">
              <a:solidFill>
                <a:schemeClr val="bg1"/>
              </a:solidFill>
            </a:endParaRPr>
          </a:p>
        </p:txBody>
      </p:sp>
      <p:cxnSp>
        <p:nvCxnSpPr>
          <p:cNvPr id="19" name="Straight Arrow Connector 18">
            <a:extLst>
              <a:ext uri="{FF2B5EF4-FFF2-40B4-BE49-F238E27FC236}">
                <a16:creationId xmlns:a16="http://schemas.microsoft.com/office/drawing/2014/main" id="{C3C52342-796E-933E-CEF6-0FD17F7E984D}"/>
              </a:ext>
            </a:extLst>
          </p:cNvPr>
          <p:cNvCxnSpPr>
            <a:cxnSpLocks/>
          </p:cNvCxnSpPr>
          <p:nvPr/>
        </p:nvCxnSpPr>
        <p:spPr>
          <a:xfrm>
            <a:off x="4482970" y="1420430"/>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CC1EAB0-00BF-90B9-0292-80674218C7EE}"/>
              </a:ext>
            </a:extLst>
          </p:cNvPr>
          <p:cNvCxnSpPr>
            <a:cxnSpLocks/>
            <a:stCxn id="16" idx="5"/>
          </p:cNvCxnSpPr>
          <p:nvPr/>
        </p:nvCxnSpPr>
        <p:spPr>
          <a:xfrm>
            <a:off x="3031448" y="1979397"/>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03A5A97-DFA5-8598-7D22-E1ACF9559D19}"/>
              </a:ext>
            </a:extLst>
          </p:cNvPr>
          <p:cNvCxnSpPr>
            <a:cxnSpLocks/>
            <a:stCxn id="18" idx="7"/>
          </p:cNvCxnSpPr>
          <p:nvPr/>
        </p:nvCxnSpPr>
        <p:spPr>
          <a:xfrm flipV="1">
            <a:off x="3494355" y="6118625"/>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485CE83-3405-FBC6-5EAD-BC9856557622}"/>
              </a:ext>
            </a:extLst>
          </p:cNvPr>
          <p:cNvCxnSpPr>
            <a:cxnSpLocks/>
          </p:cNvCxnSpPr>
          <p:nvPr/>
        </p:nvCxnSpPr>
        <p:spPr>
          <a:xfrm flipH="1">
            <a:off x="7740821" y="353563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D4D5907-FF8C-AE22-2F1C-D6F9334CCF48}"/>
              </a:ext>
            </a:extLst>
          </p:cNvPr>
          <p:cNvCxnSpPr>
            <a:cxnSpLocks/>
          </p:cNvCxnSpPr>
          <p:nvPr/>
        </p:nvCxnSpPr>
        <p:spPr>
          <a:xfrm flipH="1" flipV="1">
            <a:off x="7712211" y="2906581"/>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6DC5A08-9E43-AB11-355C-25845C2FC52A}"/>
              </a:ext>
            </a:extLst>
          </p:cNvPr>
          <p:cNvGrpSpPr>
            <a:grpSpLocks noChangeAspect="1"/>
          </p:cNvGrpSpPr>
          <p:nvPr/>
        </p:nvGrpSpPr>
        <p:grpSpPr>
          <a:xfrm>
            <a:off x="4070988" y="2870226"/>
            <a:ext cx="2436026" cy="3329446"/>
            <a:chOff x="4963159" y="2259374"/>
            <a:chExt cx="3252464" cy="4445315"/>
          </a:xfrm>
        </p:grpSpPr>
        <p:pic>
          <p:nvPicPr>
            <p:cNvPr id="29" name="Graphic 81">
              <a:extLst>
                <a:ext uri="{FF2B5EF4-FFF2-40B4-BE49-F238E27FC236}">
                  <a16:creationId xmlns:a16="http://schemas.microsoft.com/office/drawing/2014/main" id="{4F48854F-056A-FEF3-3454-0A274B1E185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716958" y="5091357"/>
              <a:ext cx="1385965" cy="1385965"/>
            </a:xfrm>
            <a:prstGeom prst="rect">
              <a:avLst/>
            </a:prstGeom>
          </p:spPr>
        </p:pic>
        <p:sp>
          <p:nvSpPr>
            <p:cNvPr id="30" name="TextBox 29">
              <a:extLst>
                <a:ext uri="{FF2B5EF4-FFF2-40B4-BE49-F238E27FC236}">
                  <a16:creationId xmlns:a16="http://schemas.microsoft.com/office/drawing/2014/main" id="{FC77B356-9F45-11C9-EC10-9D76ABC8FA50}"/>
                </a:ext>
              </a:extLst>
            </p:cNvPr>
            <p:cNvSpPr txBox="1"/>
            <p:nvPr/>
          </p:nvSpPr>
          <p:spPr>
            <a:xfrm>
              <a:off x="6639378" y="5333435"/>
              <a:ext cx="1576245" cy="1371254"/>
            </a:xfrm>
            <a:prstGeom prst="rect">
              <a:avLst/>
            </a:prstGeom>
            <a:noFill/>
          </p:spPr>
          <p:txBody>
            <a:bodyPr spcFirstLastPara="1" wrap="none" lIns="91440" tIns="45720" rIns="91440" bIns="45720" numCol="1" rtlCol="0" anchor="t">
              <a:prstTxWarp prst="textArchDown">
                <a:avLst>
                  <a:gd name="adj" fmla="val 1812844"/>
                </a:avLst>
              </a:prstTxWarp>
              <a:spAutoFit/>
            </a:bodyPr>
            <a:lstStyle/>
            <a:p>
              <a:pPr algn="ctr"/>
              <a:r>
                <a:rPr lang="ar-AE" sz="5200" dirty="0"/>
                <a:t>التفاعل مع النتائج</a:t>
              </a:r>
              <a:endParaRPr lang="en-US" sz="5200" dirty="0"/>
            </a:p>
          </p:txBody>
        </p:sp>
        <p:pic>
          <p:nvPicPr>
            <p:cNvPr id="39"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63159" y="2259374"/>
              <a:ext cx="2725851" cy="2725851"/>
            </a:xfrm>
            <a:prstGeom prst="rect">
              <a:avLst/>
            </a:prstGeom>
          </p:spPr>
        </p:pic>
      </p:grpSp>
      <p:sp>
        <p:nvSpPr>
          <p:cNvPr id="40" name="TextBox 2">
            <a:extLst>
              <a:ext uri="{FF2B5EF4-FFF2-40B4-BE49-F238E27FC236}">
                <a16:creationId xmlns:a16="http://schemas.microsoft.com/office/drawing/2014/main" id="{0BDE1183-E542-2ACB-2FDF-A7E8C16683C9}"/>
              </a:ext>
            </a:extLst>
          </p:cNvPr>
          <p:cNvSpPr txBox="1"/>
          <p:nvPr/>
        </p:nvSpPr>
        <p:spPr>
          <a:xfrm>
            <a:off x="353808" y="6746254"/>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5"/>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6"/>
              </a:rPr>
              <a:t>https://library.camtree.org</a:t>
            </a:r>
            <a:endParaRPr lang="en-US" sz="1400" b="1" u="none" baseline="0" dirty="0">
              <a:solidFill>
                <a:schemeClr val="bg1"/>
              </a:solidFill>
            </a:endParaRPr>
          </a:p>
        </p:txBody>
      </p:sp>
      <p:grpSp>
        <p:nvGrpSpPr>
          <p:cNvPr id="41" name="Group 40"/>
          <p:cNvGrpSpPr/>
          <p:nvPr/>
        </p:nvGrpSpPr>
        <p:grpSpPr>
          <a:xfrm>
            <a:off x="2530192" y="2209246"/>
            <a:ext cx="1595755" cy="1112519"/>
            <a:chOff x="-77000" y="0"/>
            <a:chExt cx="1763395" cy="1270635"/>
          </a:xfrm>
        </p:grpSpPr>
        <p:pic>
          <p:nvPicPr>
            <p:cNvPr id="42" name="Graphic 1913921939"/>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6225" y="0"/>
              <a:ext cx="1042670" cy="1042670"/>
            </a:xfrm>
            <a:prstGeom prst="rect">
              <a:avLst/>
            </a:prstGeom>
          </p:spPr>
        </p:pic>
        <p:sp>
          <p:nvSpPr>
            <p:cNvPr id="43" name="TextBox 32"/>
            <p:cNvSpPr txBox="1"/>
            <p:nvPr/>
          </p:nvSpPr>
          <p:spPr>
            <a:xfrm>
              <a:off x="-77000" y="809625"/>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المراجعة والتفكير</a:t>
              </a:r>
              <a:endParaRPr lang="en-GB" sz="1200">
                <a:effectLst/>
                <a:latin typeface="Times New Roman"/>
                <a:ea typeface="Arial"/>
                <a:cs typeface="Arial"/>
              </a:endParaRPr>
            </a:p>
          </p:txBody>
        </p:sp>
      </p:grpSp>
      <p:sp>
        <p:nvSpPr>
          <p:cNvPr id="44" name="Oval 43">
            <a:extLst>
              <a:ext uri="{FF2B5EF4-FFF2-40B4-BE49-F238E27FC236}">
                <a16:creationId xmlns:a16="http://schemas.microsoft.com/office/drawing/2014/main" id="{D44B4592-09A9-362C-BD7B-4FFEC9DADBDE}"/>
              </a:ext>
            </a:extLst>
          </p:cNvPr>
          <p:cNvSpPr/>
          <p:nvPr/>
        </p:nvSpPr>
        <p:spPr>
          <a:xfrm>
            <a:off x="3844867" y="976517"/>
            <a:ext cx="747584"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200" dirty="0">
                <a:solidFill>
                  <a:schemeClr val="bg1"/>
                </a:solidFill>
              </a:rPr>
              <a:t>التدقيق الذاتي</a:t>
            </a:r>
            <a:endParaRPr lang="en-GB" sz="1200" dirty="0">
              <a:solidFill>
                <a:schemeClr val="bg1"/>
              </a:solidFill>
            </a:endParaRPr>
          </a:p>
        </p:txBody>
      </p:sp>
      <p:grpSp>
        <p:nvGrpSpPr>
          <p:cNvPr id="45" name="Group 44"/>
          <p:cNvGrpSpPr/>
          <p:nvPr/>
        </p:nvGrpSpPr>
        <p:grpSpPr>
          <a:xfrm>
            <a:off x="2650606" y="3594741"/>
            <a:ext cx="1203960" cy="1049655"/>
            <a:chOff x="-86625" y="0"/>
            <a:chExt cx="1309370" cy="1242920"/>
          </a:xfrm>
        </p:grpSpPr>
        <p:pic>
          <p:nvPicPr>
            <p:cNvPr id="46" name="Graphic 1945063479"/>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7150" y="0"/>
              <a:ext cx="1036320" cy="1036320"/>
            </a:xfrm>
            <a:prstGeom prst="rect">
              <a:avLst/>
            </a:prstGeom>
          </p:spPr>
        </p:pic>
        <p:sp>
          <p:nvSpPr>
            <p:cNvPr id="47" name="TextBox 23"/>
            <p:cNvSpPr txBox="1"/>
            <p:nvPr/>
          </p:nvSpPr>
          <p:spPr>
            <a:xfrm>
              <a:off x="-86625" y="781677"/>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خطة العمل</a:t>
              </a:r>
              <a:endParaRPr lang="en-GB" sz="1200">
                <a:effectLst/>
                <a:latin typeface="Times New Roman"/>
                <a:ea typeface="Arial"/>
                <a:cs typeface="Arial"/>
              </a:endParaRPr>
            </a:p>
          </p:txBody>
        </p:sp>
      </p:grpSp>
      <p:grpSp>
        <p:nvGrpSpPr>
          <p:cNvPr id="48" name="Group 47"/>
          <p:cNvGrpSpPr/>
          <p:nvPr/>
        </p:nvGrpSpPr>
        <p:grpSpPr>
          <a:xfrm>
            <a:off x="3005187" y="4957403"/>
            <a:ext cx="2078991" cy="1056640"/>
            <a:chOff x="-653562" y="0"/>
            <a:chExt cx="2357527" cy="1232274"/>
          </a:xfrm>
        </p:grpSpPr>
        <p:pic>
          <p:nvPicPr>
            <p:cNvPr id="49" name="Graphic 34"/>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3825" y="0"/>
              <a:ext cx="1042670" cy="1042670"/>
            </a:xfrm>
            <a:prstGeom prst="rect">
              <a:avLst/>
            </a:prstGeom>
          </p:spPr>
        </p:pic>
        <p:sp>
          <p:nvSpPr>
            <p:cNvPr id="50" name="TextBox 35"/>
            <p:cNvSpPr txBox="1"/>
            <p:nvPr/>
          </p:nvSpPr>
          <p:spPr>
            <a:xfrm>
              <a:off x="-653562" y="771265"/>
              <a:ext cx="2357527" cy="461009"/>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النتائج والتفسير والتأمل</a:t>
              </a:r>
              <a:endParaRPr lang="en-GB" sz="1200">
                <a:effectLst/>
                <a:latin typeface="Times New Roman"/>
                <a:ea typeface="Arial"/>
                <a:cs typeface="Arial"/>
              </a:endParaRPr>
            </a:p>
          </p:txBody>
        </p:sp>
      </p:grpSp>
      <p:grpSp>
        <p:nvGrpSpPr>
          <p:cNvPr id="51" name="Group 50"/>
          <p:cNvGrpSpPr/>
          <p:nvPr/>
        </p:nvGrpSpPr>
        <p:grpSpPr>
          <a:xfrm>
            <a:off x="6192783" y="3821255"/>
            <a:ext cx="1933494" cy="1111214"/>
            <a:chOff x="-199586" y="0"/>
            <a:chExt cx="2015532" cy="1232535"/>
          </a:xfrm>
        </p:grpSpPr>
        <p:pic>
          <p:nvPicPr>
            <p:cNvPr id="52" name="Graphic 37"/>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6225" y="0"/>
              <a:ext cx="1027430" cy="1027430"/>
            </a:xfrm>
            <a:prstGeom prst="rect">
              <a:avLst/>
            </a:prstGeom>
          </p:spPr>
        </p:pic>
        <p:sp>
          <p:nvSpPr>
            <p:cNvPr id="53" name="TextBox 38"/>
            <p:cNvSpPr txBox="1"/>
            <p:nvPr/>
          </p:nvSpPr>
          <p:spPr>
            <a:xfrm>
              <a:off x="-199586" y="771525"/>
              <a:ext cx="2015532"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خطة الاستعلام وطرقه</a:t>
              </a:r>
              <a:endParaRPr lang="en-GB" sz="1200">
                <a:effectLst/>
                <a:latin typeface="Times New Roman"/>
                <a:ea typeface="Arial"/>
                <a:cs typeface="Arial"/>
              </a:endParaRPr>
            </a:p>
          </p:txBody>
        </p:sp>
      </p:grpSp>
      <p:grpSp>
        <p:nvGrpSpPr>
          <p:cNvPr id="54" name="Group 53"/>
          <p:cNvGrpSpPr/>
          <p:nvPr/>
        </p:nvGrpSpPr>
        <p:grpSpPr>
          <a:xfrm>
            <a:off x="5737996" y="1984263"/>
            <a:ext cx="1974215" cy="1109346"/>
            <a:chOff x="-201196" y="0"/>
            <a:chExt cx="1974317" cy="1109487"/>
          </a:xfrm>
        </p:grpSpPr>
        <p:sp>
          <p:nvSpPr>
            <p:cNvPr id="55" name="TextBox 29"/>
            <p:cNvSpPr txBox="1"/>
            <p:nvPr/>
          </p:nvSpPr>
          <p:spPr>
            <a:xfrm>
              <a:off x="-201196" y="723065"/>
              <a:ext cx="1974317"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dirty="0" err="1">
                  <a:solidFill>
                    <a:srgbClr val="000000"/>
                  </a:solidFill>
                  <a:effectLst/>
                  <a:latin typeface="Calibri"/>
                  <a:ea typeface="Arial"/>
                  <a:cs typeface="Arial"/>
                </a:rPr>
                <a:t>محور</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التركيز</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وأسئلة</a:t>
              </a:r>
              <a:r>
                <a:rPr lang="en-US" sz="1600" b="1" kern="1200" dirty="0">
                  <a:solidFill>
                    <a:srgbClr val="000000"/>
                  </a:solidFill>
                  <a:effectLst/>
                  <a:latin typeface="Calibri"/>
                  <a:ea typeface="Arial"/>
                  <a:cs typeface="Arial"/>
                </a:rPr>
                <a:t> </a:t>
              </a:r>
              <a:r>
                <a:rPr lang="en-US" sz="1600" b="1" kern="1200" dirty="0" err="1">
                  <a:solidFill>
                    <a:srgbClr val="000000"/>
                  </a:solidFill>
                  <a:effectLst/>
                  <a:latin typeface="Calibri"/>
                  <a:ea typeface="Arial"/>
                  <a:cs typeface="Arial"/>
                </a:rPr>
                <a:t>الاستعلام</a:t>
              </a:r>
              <a:r>
                <a:rPr lang="en-US" sz="1600" b="1" kern="1200" dirty="0">
                  <a:solidFill>
                    <a:srgbClr val="000000"/>
                  </a:solidFill>
                  <a:effectLst/>
                  <a:latin typeface="Calibri"/>
                  <a:ea typeface="Arial"/>
                  <a:cs typeface="Arial"/>
                </a:rPr>
                <a:t> </a:t>
              </a:r>
              <a:endParaRPr lang="en-GB" sz="1200" dirty="0">
                <a:effectLst/>
                <a:latin typeface="Times New Roman"/>
                <a:ea typeface="Arial"/>
                <a:cs typeface="Arial"/>
              </a:endParaRPr>
            </a:p>
          </p:txBody>
        </p:sp>
        <p:pic>
          <p:nvPicPr>
            <p:cNvPr id="56" name="Graphic 28"/>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68490" y="0"/>
              <a:ext cx="914400" cy="900752"/>
            </a:xfrm>
            <a:prstGeom prst="rect">
              <a:avLst/>
            </a:prstGeom>
          </p:spPr>
        </p:pic>
      </p:grpSp>
      <p:grpSp>
        <p:nvGrpSpPr>
          <p:cNvPr id="57" name="Group 56"/>
          <p:cNvGrpSpPr/>
          <p:nvPr/>
        </p:nvGrpSpPr>
        <p:grpSpPr>
          <a:xfrm>
            <a:off x="4314677" y="1285476"/>
            <a:ext cx="1569720" cy="1126490"/>
            <a:chOff x="0" y="0"/>
            <a:chExt cx="1569720" cy="1126556"/>
          </a:xfrm>
        </p:grpSpPr>
        <p:pic>
          <p:nvPicPr>
            <p:cNvPr id="58" name="Graphic 2113313850"/>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72955" y="0"/>
              <a:ext cx="941695" cy="941695"/>
            </a:xfrm>
            <a:prstGeom prst="rect">
              <a:avLst/>
            </a:prstGeom>
          </p:spPr>
        </p:pic>
        <p:sp>
          <p:nvSpPr>
            <p:cNvPr id="59" name="TextBox 32"/>
            <p:cNvSpPr txBox="1"/>
            <p:nvPr/>
          </p:nvSpPr>
          <p:spPr>
            <a:xfrm>
              <a:off x="0" y="723331"/>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مجالات التركيز</a:t>
              </a:r>
              <a:endParaRPr lang="en-GB" sz="1200">
                <a:effectLst/>
                <a:latin typeface="Times New Roman"/>
                <a:ea typeface="Arial"/>
                <a:cs typeface="Arial"/>
              </a:endParaRPr>
            </a:p>
          </p:txBody>
        </p:sp>
      </p:grpSp>
      <p:sp>
        <p:nvSpPr>
          <p:cNvPr id="2" name="object 6">
            <a:extLst>
              <a:ext uri="{FF2B5EF4-FFF2-40B4-BE49-F238E27FC236}">
                <a16:creationId xmlns:a16="http://schemas.microsoft.com/office/drawing/2014/main" id="{46F007DE-72D7-281D-C179-6B5A5DA55D79}"/>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25</a:t>
            </a:fld>
            <a:endParaRPr sz="1000" dirty="0">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7023100" y="189430"/>
            <a:ext cx="3368553" cy="509755"/>
          </a:xfrm>
          <a:prstGeom prst="rect">
            <a:avLst/>
          </a:prstGeom>
          <a:ln w="31733">
            <a:solidFill>
              <a:srgbClr val="2791A6"/>
            </a:solidFill>
          </a:ln>
        </p:spPr>
        <p:txBody>
          <a:bodyPr vert="horz" wrap="square" lIns="0" tIns="78105" rIns="0" bIns="0" rtlCol="0">
            <a:spAutoFit/>
          </a:bodyPr>
          <a:lstStyle/>
          <a:p>
            <a:pPr marL="81280">
              <a:lnSpc>
                <a:spcPct val="100000"/>
              </a:lnSpc>
              <a:spcBef>
                <a:spcPts val="615"/>
              </a:spcBef>
            </a:pPr>
            <a:r>
              <a:rPr lang="ar-SA" sz="1400" dirty="0">
                <a:latin typeface="Arial Unicode MS"/>
                <a:cs typeface="Arial"/>
              </a:rPr>
              <a:t>فيما يلي مثال على دورة استعلام</a:t>
            </a:r>
            <a:r>
              <a:rPr lang="ar-AE" sz="1400" dirty="0" err="1">
                <a:latin typeface="Arial Unicode MS"/>
                <a:cs typeface="Arial"/>
              </a:rPr>
              <a:t>ية</a:t>
            </a:r>
            <a:r>
              <a:rPr lang="ar-AE" sz="1400" dirty="0">
                <a:latin typeface="Arial Unicode MS"/>
                <a:cs typeface="Arial"/>
              </a:rPr>
              <a:t> تأملية</a:t>
            </a:r>
            <a:r>
              <a:rPr lang="ar-SA" sz="1400" dirty="0">
                <a:latin typeface="Arial Unicode MS"/>
                <a:cs typeface="Arial"/>
              </a:rPr>
              <a:t> مكتملة</a:t>
            </a:r>
            <a:r>
              <a:rPr lang="ar-AE" sz="1400" dirty="0">
                <a:latin typeface="Arial Unicode MS"/>
                <a:cs typeface="Arial"/>
              </a:rPr>
              <a:t> مع التفاصيل المتعلقة لكل مرحلة</a:t>
            </a:r>
            <a:endParaRPr lang="ar-SA" sz="1400" dirty="0">
              <a:latin typeface="Arial Unicode MS"/>
              <a:cs typeface="Arial"/>
            </a:endParaRPr>
          </a:p>
        </p:txBody>
      </p:sp>
      <p:sp>
        <p:nvSpPr>
          <p:cNvPr id="39" name="object 7"/>
          <p:cNvSpPr/>
          <p:nvPr/>
        </p:nvSpPr>
        <p:spPr>
          <a:xfrm>
            <a:off x="4384675" y="614680"/>
            <a:ext cx="2703195" cy="1267460"/>
          </a:xfrm>
          <a:prstGeom prst="rect">
            <a:avLst/>
          </a:prstGeom>
          <a:blipFill>
            <a:blip r:embed="rId2" cstate="print"/>
            <a:stretch>
              <a:fillRect/>
            </a:stretch>
          </a:blipFill>
        </p:spPr>
        <p:txBody>
          <a:bodyPr wrap="square" lIns="0" tIns="0" rIns="0" bIns="0" rtlCol="0"/>
          <a:lstStyle/>
          <a:p>
            <a:endParaRPr lang="en-GB"/>
          </a:p>
        </p:txBody>
      </p:sp>
      <p:sp>
        <p:nvSpPr>
          <p:cNvPr id="40" name="object 7"/>
          <p:cNvSpPr/>
          <p:nvPr/>
        </p:nvSpPr>
        <p:spPr>
          <a:xfrm>
            <a:off x="3842385" y="831215"/>
            <a:ext cx="2703195" cy="1267460"/>
          </a:xfrm>
          <a:prstGeom prst="rect">
            <a:avLst/>
          </a:prstGeom>
          <a:blipFill>
            <a:blip r:embed="rId2" cstate="print"/>
            <a:stretch>
              <a:fillRect/>
            </a:stretch>
          </a:blipFill>
        </p:spPr>
        <p:txBody>
          <a:bodyPr wrap="square" lIns="0" tIns="0" rIns="0" bIns="0" rtlCol="0"/>
          <a:lstStyle/>
          <a:p>
            <a:endParaRPr lang="en-GB"/>
          </a:p>
        </p:txBody>
      </p:sp>
      <p:grpSp>
        <p:nvGrpSpPr>
          <p:cNvPr id="41" name="Group 40">
            <a:extLst>
              <a:ext uri="{FF2B5EF4-FFF2-40B4-BE49-F238E27FC236}">
                <a16:creationId xmlns:a16="http://schemas.microsoft.com/office/drawing/2014/main" id="{F1149E91-EBB5-B03F-4F8F-0D63B247F291}"/>
              </a:ext>
            </a:extLst>
          </p:cNvPr>
          <p:cNvGrpSpPr/>
          <p:nvPr/>
        </p:nvGrpSpPr>
        <p:grpSpPr>
          <a:xfrm>
            <a:off x="1104900" y="1446530"/>
            <a:ext cx="9077960" cy="5414840"/>
            <a:chOff x="438150" y="728688"/>
            <a:chExt cx="9078692" cy="5416146"/>
          </a:xfrm>
        </p:grpSpPr>
        <p:grpSp>
          <p:nvGrpSpPr>
            <p:cNvPr id="42" name="Group 41">
              <a:extLst>
                <a:ext uri="{FF2B5EF4-FFF2-40B4-BE49-F238E27FC236}">
                  <a16:creationId xmlns:a16="http://schemas.microsoft.com/office/drawing/2014/main" id="{D9DA6F25-C963-25C6-AC1C-2D53BAD11AE3}"/>
                </a:ext>
              </a:extLst>
            </p:cNvPr>
            <p:cNvGrpSpPr/>
            <p:nvPr/>
          </p:nvGrpSpPr>
          <p:grpSpPr>
            <a:xfrm>
              <a:off x="3518809" y="728688"/>
              <a:ext cx="2917373" cy="1240065"/>
              <a:chOff x="3518809" y="728688"/>
              <a:chExt cx="2917373" cy="1240065"/>
            </a:xfrm>
          </p:grpSpPr>
          <p:sp>
            <p:nvSpPr>
              <p:cNvPr id="62" name="Rounded Rectangle 61">
                <a:extLst>
                  <a:ext uri="{FF2B5EF4-FFF2-40B4-BE49-F238E27FC236}">
                    <a16:creationId xmlns:a16="http://schemas.microsoft.com/office/drawing/2014/main" id="{74FD29A4-6A0F-B040-F8FF-73565D53AC7D}"/>
                  </a:ext>
                </a:extLst>
              </p:cNvPr>
              <p:cNvSpPr/>
              <p:nvPr/>
            </p:nvSpPr>
            <p:spPr>
              <a:xfrm>
                <a:off x="3518809" y="728688"/>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63" name="TextBox 26">
                <a:extLst>
                  <a:ext uri="{FF2B5EF4-FFF2-40B4-BE49-F238E27FC236}">
                    <a16:creationId xmlns:a16="http://schemas.microsoft.com/office/drawing/2014/main" id="{46B33687-5B9C-B204-C76D-8C390805FC16}"/>
                  </a:ext>
                </a:extLst>
              </p:cNvPr>
              <p:cNvSpPr txBox="1"/>
              <p:nvPr/>
            </p:nvSpPr>
            <p:spPr>
              <a:xfrm>
                <a:off x="3544442" y="1083998"/>
                <a:ext cx="2667215" cy="573473"/>
              </a:xfrm>
              <a:prstGeom prst="rect">
                <a:avLst/>
              </a:prstGeom>
              <a:noFill/>
            </p:spPr>
            <p:txBody>
              <a:bodyPr wrap="square" rtlCol="0">
                <a:spAutoFit/>
              </a:bodyPr>
              <a:lstStyle/>
              <a:p>
                <a:pPr algn="ctr">
                  <a:spcAft>
                    <a:spcPts val="0"/>
                  </a:spcAft>
                </a:pPr>
                <a:r>
                  <a:rPr lang="en-GB" sz="1100" kern="1200" spc="-60">
                    <a:effectLst/>
                    <a:latin typeface="Arial"/>
                    <a:ea typeface="Times New Roman"/>
                    <a:cs typeface="Arial"/>
                  </a:rPr>
                  <a:t>عندما أحاول تشجيع الأطفال من مختلف المراحل على العمل معًا، يميل الطفل ذو التحصيل الأعلى إلى قول الإجابة لأولئك الذين يواجهون صعوبة في معرفتها.</a:t>
                </a:r>
                <a:endParaRPr lang="en-GB" sz="1200">
                  <a:effectLst/>
                  <a:latin typeface="Times New Roman"/>
                  <a:ea typeface="Times New Roman"/>
                  <a:cs typeface="Arial"/>
                </a:endParaRPr>
              </a:p>
            </p:txBody>
          </p:sp>
        </p:grpSp>
        <p:grpSp>
          <p:nvGrpSpPr>
            <p:cNvPr id="43" name="Group 42">
              <a:extLst>
                <a:ext uri="{FF2B5EF4-FFF2-40B4-BE49-F238E27FC236}">
                  <a16:creationId xmlns:a16="http://schemas.microsoft.com/office/drawing/2014/main" id="{78D08ACB-86A2-4DE7-067B-BD46FF7241FC}"/>
                </a:ext>
              </a:extLst>
            </p:cNvPr>
            <p:cNvGrpSpPr/>
            <p:nvPr/>
          </p:nvGrpSpPr>
          <p:grpSpPr>
            <a:xfrm>
              <a:off x="6540313" y="1702605"/>
              <a:ext cx="2976529" cy="1240066"/>
              <a:chOff x="6540313" y="1702605"/>
              <a:chExt cx="2976529" cy="1240066"/>
            </a:xfrm>
          </p:grpSpPr>
          <p:sp>
            <p:nvSpPr>
              <p:cNvPr id="60" name="Rounded Rectangle 59">
                <a:extLst>
                  <a:ext uri="{FF2B5EF4-FFF2-40B4-BE49-F238E27FC236}">
                    <a16:creationId xmlns:a16="http://schemas.microsoft.com/office/drawing/2014/main" id="{2425DF1C-EA89-B68E-8D77-8094BF447744}"/>
                  </a:ext>
                </a:extLst>
              </p:cNvPr>
              <p:cNvSpPr/>
              <p:nvPr/>
            </p:nvSpPr>
            <p:spPr>
              <a:xfrm>
                <a:off x="6599469" y="1702605"/>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61" name="TextBox 28">
                <a:extLst>
                  <a:ext uri="{FF2B5EF4-FFF2-40B4-BE49-F238E27FC236}">
                    <a16:creationId xmlns:a16="http://schemas.microsoft.com/office/drawing/2014/main" id="{B38F6BE2-ED21-CF3B-CF63-AE25097C9F2D}"/>
                  </a:ext>
                </a:extLst>
              </p:cNvPr>
              <p:cNvSpPr txBox="1"/>
              <p:nvPr/>
            </p:nvSpPr>
            <p:spPr>
              <a:xfrm>
                <a:off x="6540313" y="1882982"/>
                <a:ext cx="2073505" cy="894822"/>
              </a:xfrm>
              <a:prstGeom prst="rect">
                <a:avLst/>
              </a:prstGeom>
              <a:noFill/>
            </p:spPr>
            <p:txBody>
              <a:bodyPr wrap="square">
                <a:spAutoFit/>
              </a:bodyPr>
              <a:lstStyle/>
              <a:p>
                <a:pPr algn="ctr">
                  <a:spcAft>
                    <a:spcPts val="0"/>
                  </a:spcAft>
                </a:pPr>
                <a:r>
                  <a:rPr lang="es-ES" sz="1100" kern="1200" spc="-60">
                    <a:effectLst/>
                    <a:latin typeface="Arial"/>
                    <a:ea typeface="Times New Roman"/>
                    <a:cs typeface="Arial"/>
                  </a:rPr>
                  <a:t>هل ينطلق الطلاب من الأفكار؟</a:t>
                </a:r>
                <a:endParaRPr lang="en-GB" sz="1200">
                  <a:effectLst/>
                  <a:latin typeface="Times New Roman"/>
                  <a:ea typeface="Times New Roman"/>
                  <a:cs typeface="Arial"/>
                </a:endParaRPr>
              </a:p>
              <a:p>
                <a:pPr algn="ctr">
                  <a:spcAft>
                    <a:spcPts val="0"/>
                  </a:spcAft>
                </a:pPr>
                <a:r>
                  <a:rPr lang="es-ES" sz="1100" kern="1200" spc="-60">
                    <a:effectLst/>
                    <a:latin typeface="Arial"/>
                    <a:ea typeface="Times New Roman"/>
                    <a:cs typeface="Arial"/>
                  </a:rPr>
                  <a:t>هل يساهم جميع الطلاب؟  </a:t>
                </a:r>
                <a:endParaRPr lang="en-GB" sz="1200">
                  <a:effectLst/>
                  <a:latin typeface="Times New Roman"/>
                  <a:ea typeface="Times New Roman"/>
                  <a:cs typeface="Arial"/>
                </a:endParaRPr>
              </a:p>
              <a:p>
                <a:pPr algn="ctr">
                  <a:spcAft>
                    <a:spcPts val="0"/>
                  </a:spcAft>
                </a:pPr>
                <a:r>
                  <a:rPr lang="es-ES" sz="1100" kern="1200" spc="-60">
                    <a:effectLst/>
                    <a:latin typeface="Arial"/>
                    <a:ea typeface="Times New Roman"/>
                    <a:cs typeface="Arial"/>
                  </a:rPr>
                  <a:t>هل يشارك الطلاب الهادئون؟</a:t>
                </a:r>
                <a:endParaRPr lang="en-GB" sz="1200">
                  <a:effectLst/>
                  <a:latin typeface="Times New Roman"/>
                  <a:ea typeface="Times New Roman"/>
                  <a:cs typeface="Arial"/>
                </a:endParaRPr>
              </a:p>
              <a:p>
                <a:pPr algn="ctr">
                  <a:spcAft>
                    <a:spcPts val="0"/>
                  </a:spcAft>
                </a:pPr>
                <a:r>
                  <a:rPr lang="es-ES" sz="1100" kern="1200" spc="-60">
                    <a:effectLst/>
                    <a:latin typeface="Arial"/>
                    <a:ea typeface="Times New Roman"/>
                    <a:cs typeface="Arial"/>
                  </a:rPr>
                  <a:t>هل يجري تحدي المفاهيم باحترام؟</a:t>
                </a:r>
                <a:endParaRPr lang="en-GB" sz="1200">
                  <a:effectLst/>
                  <a:latin typeface="Times New Roman"/>
                  <a:ea typeface="Times New Roman"/>
                  <a:cs typeface="Arial"/>
                </a:endParaRPr>
              </a:p>
              <a:p>
                <a:pPr algn="ctr">
                  <a:spcAft>
                    <a:spcPts val="0"/>
                  </a:spcAft>
                </a:pPr>
                <a:r>
                  <a:rPr lang="es-ES" sz="1100" kern="1200" spc="-60">
                    <a:effectLst/>
                    <a:latin typeface="Arial"/>
                    <a:ea typeface="Times New Roman"/>
                    <a:cs typeface="Arial"/>
                  </a:rPr>
                  <a:t>هل يجري إثراء الأفكار؟</a:t>
                </a:r>
                <a:endParaRPr lang="en-GB" sz="1200">
                  <a:effectLst/>
                  <a:latin typeface="Times New Roman"/>
                  <a:ea typeface="Times New Roman"/>
                  <a:cs typeface="Arial"/>
                </a:endParaRPr>
              </a:p>
            </p:txBody>
          </p:sp>
        </p:grpSp>
        <p:grpSp>
          <p:nvGrpSpPr>
            <p:cNvPr id="44" name="Group 43">
              <a:extLst>
                <a:ext uri="{FF2B5EF4-FFF2-40B4-BE49-F238E27FC236}">
                  <a16:creationId xmlns:a16="http://schemas.microsoft.com/office/drawing/2014/main" id="{57DAD799-3C80-1C85-3F55-52F965FA90B8}"/>
                </a:ext>
              </a:extLst>
            </p:cNvPr>
            <p:cNvGrpSpPr/>
            <p:nvPr/>
          </p:nvGrpSpPr>
          <p:grpSpPr>
            <a:xfrm>
              <a:off x="6576672" y="3141092"/>
              <a:ext cx="2940170" cy="1240067"/>
              <a:chOff x="6576672" y="3141092"/>
              <a:chExt cx="2940170" cy="1240067"/>
            </a:xfrm>
          </p:grpSpPr>
          <p:sp>
            <p:nvSpPr>
              <p:cNvPr id="58" name="Rounded Rectangle 57">
                <a:extLst>
                  <a:ext uri="{FF2B5EF4-FFF2-40B4-BE49-F238E27FC236}">
                    <a16:creationId xmlns:a16="http://schemas.microsoft.com/office/drawing/2014/main" id="{06BD519F-C499-D8A1-BF86-9C416D60EAB7}"/>
                  </a:ext>
                </a:extLst>
              </p:cNvPr>
              <p:cNvSpPr/>
              <p:nvPr/>
            </p:nvSpPr>
            <p:spPr>
              <a:xfrm>
                <a:off x="6599469" y="3141092"/>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59" name="TextBox 30">
                <a:extLst>
                  <a:ext uri="{FF2B5EF4-FFF2-40B4-BE49-F238E27FC236}">
                    <a16:creationId xmlns:a16="http://schemas.microsoft.com/office/drawing/2014/main" id="{1397705F-0CD2-2283-79AD-6BC0AF4BB78B}"/>
                  </a:ext>
                </a:extLst>
              </p:cNvPr>
              <p:cNvSpPr txBox="1"/>
              <p:nvPr/>
            </p:nvSpPr>
            <p:spPr>
              <a:xfrm>
                <a:off x="6576672" y="3442060"/>
                <a:ext cx="2156498" cy="744896"/>
              </a:xfrm>
              <a:prstGeom prst="rect">
                <a:avLst/>
              </a:prstGeom>
              <a:noFill/>
            </p:spPr>
            <p:txBody>
              <a:bodyPr wrap="square">
                <a:spAutoFit/>
              </a:bodyPr>
              <a:lstStyle/>
              <a:p>
                <a:pPr marL="8890" marR="8890" algn="ctr">
                  <a:lnSpc>
                    <a:spcPct val="101000"/>
                  </a:lnSpc>
                  <a:spcAft>
                    <a:spcPts val="0"/>
                  </a:spcAft>
                </a:pPr>
                <a:r>
                  <a:rPr lang="es-ES" sz="1100" kern="1200" spc="-75">
                    <a:effectLst/>
                    <a:latin typeface="Arial"/>
                    <a:ea typeface="Times New Roman"/>
                    <a:cs typeface="Arial"/>
                  </a:rPr>
                  <a:t>ملاحظة الأطفال الذين يعملون في أزواج ذات قدرات مختلطة باستخدام القالبين 2A و2C لتحديد مقدار المشاركة وجودة الحوار.</a:t>
                </a:r>
                <a:endParaRPr lang="en-GB" sz="1200">
                  <a:effectLst/>
                  <a:latin typeface="Times New Roman"/>
                  <a:ea typeface="Times New Roman"/>
                  <a:cs typeface="Arial"/>
                </a:endParaRPr>
              </a:p>
            </p:txBody>
          </p:sp>
        </p:grpSp>
        <p:grpSp>
          <p:nvGrpSpPr>
            <p:cNvPr id="45" name="Group 44">
              <a:extLst>
                <a:ext uri="{FF2B5EF4-FFF2-40B4-BE49-F238E27FC236}">
                  <a16:creationId xmlns:a16="http://schemas.microsoft.com/office/drawing/2014/main" id="{B4F8ACD2-2962-D1AF-C090-C0151CBC5A7D}"/>
                </a:ext>
              </a:extLst>
            </p:cNvPr>
            <p:cNvGrpSpPr/>
            <p:nvPr/>
          </p:nvGrpSpPr>
          <p:grpSpPr>
            <a:xfrm>
              <a:off x="1956310" y="4707676"/>
              <a:ext cx="2917373" cy="1240065"/>
              <a:chOff x="1956310" y="4707676"/>
              <a:chExt cx="2917373" cy="1240065"/>
            </a:xfrm>
          </p:grpSpPr>
          <p:sp>
            <p:nvSpPr>
              <p:cNvPr id="56" name="Rounded Rectangle 55">
                <a:extLst>
                  <a:ext uri="{FF2B5EF4-FFF2-40B4-BE49-F238E27FC236}">
                    <a16:creationId xmlns:a16="http://schemas.microsoft.com/office/drawing/2014/main" id="{AFCF6310-9B0B-F3C8-BB66-A5ACC31028D9}"/>
                  </a:ext>
                </a:extLst>
              </p:cNvPr>
              <p:cNvSpPr/>
              <p:nvPr/>
            </p:nvSpPr>
            <p:spPr>
              <a:xfrm>
                <a:off x="1956310" y="4707676"/>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57" name="TextBox 32">
                <a:extLst>
                  <a:ext uri="{FF2B5EF4-FFF2-40B4-BE49-F238E27FC236}">
                    <a16:creationId xmlns:a16="http://schemas.microsoft.com/office/drawing/2014/main" id="{8D339977-9BE5-FF14-426E-DF264B342C32}"/>
                  </a:ext>
                </a:extLst>
              </p:cNvPr>
              <p:cNvSpPr txBox="1"/>
              <p:nvPr/>
            </p:nvSpPr>
            <p:spPr>
              <a:xfrm>
                <a:off x="2463219" y="4817954"/>
                <a:ext cx="2366201" cy="894931"/>
              </a:xfrm>
              <a:prstGeom prst="rect">
                <a:avLst/>
              </a:prstGeom>
              <a:noFill/>
            </p:spPr>
            <p:txBody>
              <a:bodyPr wrap="square" rtlCol="0">
                <a:spAutoFit/>
              </a:bodyPr>
              <a:lstStyle/>
              <a:p>
                <a:pPr algn="ctr">
                  <a:spcAft>
                    <a:spcPts val="0"/>
                  </a:spcAft>
                </a:pPr>
                <a:r>
                  <a:rPr lang="en-GB" sz="1100" kern="1200" spc="-50">
                    <a:effectLst/>
                    <a:latin typeface="Arial"/>
                    <a:ea typeface="Times New Roman"/>
                    <a:cs typeface="Arial"/>
                  </a:rPr>
                  <a:t>نادرًا ما ينطلق الطلبة من الأفكار، حيث يذكر الطلبة ذوو التحصيل العالي الإجابات أو يشرحونها.</a:t>
                </a:r>
                <a:endParaRPr lang="en-GB" sz="1200">
                  <a:effectLst/>
                  <a:latin typeface="Times New Roman"/>
                  <a:ea typeface="Times New Roman"/>
                  <a:cs typeface="Arial"/>
                </a:endParaRPr>
              </a:p>
              <a:p>
                <a:pPr algn="ctr">
                  <a:spcAft>
                    <a:spcPts val="0"/>
                  </a:spcAft>
                </a:pPr>
                <a:r>
                  <a:rPr lang="en-GB" sz="1100" kern="1200" spc="-50">
                    <a:effectLst/>
                    <a:latin typeface="Arial"/>
                    <a:ea typeface="Times New Roman"/>
                    <a:cs typeface="Arial"/>
                  </a:rPr>
                  <a:t>مشاركة الطلبة ذوو التحصيل المتدني، ويقودهم جميعًا الطلبة ذوو التحصيل العالي، إما عن طريق الأداء أو الدعوة للإجابة في الحد الأدنى.</a:t>
                </a:r>
                <a:endParaRPr lang="en-GB" sz="1200">
                  <a:effectLst/>
                  <a:latin typeface="Times New Roman"/>
                  <a:ea typeface="Times New Roman"/>
                  <a:cs typeface="Arial"/>
                </a:endParaRPr>
              </a:p>
            </p:txBody>
          </p:sp>
        </p:grpSp>
        <p:grpSp>
          <p:nvGrpSpPr>
            <p:cNvPr id="46" name="Group 45">
              <a:extLst>
                <a:ext uri="{FF2B5EF4-FFF2-40B4-BE49-F238E27FC236}">
                  <a16:creationId xmlns:a16="http://schemas.microsoft.com/office/drawing/2014/main" id="{58BCA86B-0FCD-17C2-12C6-BDB6F41FF41E}"/>
                </a:ext>
              </a:extLst>
            </p:cNvPr>
            <p:cNvGrpSpPr/>
            <p:nvPr/>
          </p:nvGrpSpPr>
          <p:grpSpPr>
            <a:xfrm>
              <a:off x="5101802" y="4681933"/>
              <a:ext cx="2917373" cy="1462901"/>
              <a:chOff x="5101802" y="4681933"/>
              <a:chExt cx="2917373" cy="1462901"/>
            </a:xfrm>
          </p:grpSpPr>
          <p:sp>
            <p:nvSpPr>
              <p:cNvPr id="54" name="Rounded Rectangle 53">
                <a:extLst>
                  <a:ext uri="{FF2B5EF4-FFF2-40B4-BE49-F238E27FC236}">
                    <a16:creationId xmlns:a16="http://schemas.microsoft.com/office/drawing/2014/main" id="{EDB74E16-D85A-3AB6-B3F6-CB62BCE7E561}"/>
                  </a:ext>
                </a:extLst>
              </p:cNvPr>
              <p:cNvSpPr/>
              <p:nvPr/>
            </p:nvSpPr>
            <p:spPr>
              <a:xfrm>
                <a:off x="5101802" y="4681933"/>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55" name="TextBox 33">
                <a:extLst>
                  <a:ext uri="{FF2B5EF4-FFF2-40B4-BE49-F238E27FC236}">
                    <a16:creationId xmlns:a16="http://schemas.microsoft.com/office/drawing/2014/main" id="{9C0354F1-38D6-3AA5-8505-324D0D2E4A19}"/>
                  </a:ext>
                </a:extLst>
              </p:cNvPr>
              <p:cNvSpPr txBox="1"/>
              <p:nvPr/>
            </p:nvSpPr>
            <p:spPr>
              <a:xfrm>
                <a:off x="5216929" y="4944216"/>
                <a:ext cx="2145067" cy="1200618"/>
              </a:xfrm>
              <a:prstGeom prst="rect">
                <a:avLst/>
              </a:prstGeom>
              <a:noFill/>
            </p:spPr>
            <p:txBody>
              <a:bodyPr wrap="square" lIns="91440" tIns="45720" rIns="91440" bIns="45720" rtlCol="0" anchor="t">
                <a:spAutoFit/>
              </a:bodyPr>
              <a:lstStyle/>
              <a:p>
                <a:pPr algn="ctr"/>
                <a:r>
                  <a:rPr lang="ar-AE" sz="1800" kern="1200" spc="-50" dirty="0">
                    <a:effectLst/>
                    <a:latin typeface="Times New Roman"/>
                    <a:ea typeface="Times New Roman" panose="02020603050405020304" pitchFamily="18" charset="0"/>
                    <a:cs typeface="Arial"/>
                  </a:rPr>
                  <a:t>القيام بنسخ صوتي وترميز جزء من الحوار لتحديد الرموز وعدد المرات التي تم استخدامها</a:t>
                </a:r>
                <a:endParaRPr lang="en-AE" sz="1800" dirty="0">
                  <a:effectLst/>
                  <a:latin typeface="Times New Roman"/>
                  <a:ea typeface="Times New Roman" panose="02020603050405020304" pitchFamily="18" charset="0"/>
                  <a:cs typeface="Arial"/>
                </a:endParaRPr>
              </a:p>
            </p:txBody>
          </p:sp>
        </p:grpSp>
        <p:grpSp>
          <p:nvGrpSpPr>
            <p:cNvPr id="47" name="Group 46">
              <a:extLst>
                <a:ext uri="{FF2B5EF4-FFF2-40B4-BE49-F238E27FC236}">
                  <a16:creationId xmlns:a16="http://schemas.microsoft.com/office/drawing/2014/main" id="{09A8B259-1DBD-EA2A-D52F-6411B14D4F85}"/>
                </a:ext>
              </a:extLst>
            </p:cNvPr>
            <p:cNvGrpSpPr/>
            <p:nvPr/>
          </p:nvGrpSpPr>
          <p:grpSpPr>
            <a:xfrm>
              <a:off x="438150" y="3165079"/>
              <a:ext cx="2917373" cy="1240065"/>
              <a:chOff x="438150" y="3165079"/>
              <a:chExt cx="2917373" cy="1240065"/>
            </a:xfrm>
          </p:grpSpPr>
          <p:sp>
            <p:nvSpPr>
              <p:cNvPr id="52" name="Rounded Rectangle 51">
                <a:extLst>
                  <a:ext uri="{FF2B5EF4-FFF2-40B4-BE49-F238E27FC236}">
                    <a16:creationId xmlns:a16="http://schemas.microsoft.com/office/drawing/2014/main" id="{123150E7-AA10-F4A9-4A4E-B0F14404C81F}"/>
                  </a:ext>
                </a:extLst>
              </p:cNvPr>
              <p:cNvSpPr/>
              <p:nvPr/>
            </p:nvSpPr>
            <p:spPr>
              <a:xfrm>
                <a:off x="438150" y="3165079"/>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53" name="TextBox 35">
                <a:extLst>
                  <a:ext uri="{FF2B5EF4-FFF2-40B4-BE49-F238E27FC236}">
                    <a16:creationId xmlns:a16="http://schemas.microsoft.com/office/drawing/2014/main" id="{991E33CE-9607-57A5-DE02-13E5C856894E}"/>
                  </a:ext>
                </a:extLst>
              </p:cNvPr>
              <p:cNvSpPr txBox="1"/>
              <p:nvPr/>
            </p:nvSpPr>
            <p:spPr>
              <a:xfrm>
                <a:off x="825163" y="3323130"/>
                <a:ext cx="2317302" cy="941182"/>
              </a:xfrm>
              <a:prstGeom prst="rect">
                <a:avLst/>
              </a:prstGeom>
              <a:noFill/>
            </p:spPr>
            <p:txBody>
              <a:bodyPr wrap="square">
                <a:spAutoFit/>
              </a:bodyPr>
              <a:lstStyle/>
              <a:p>
                <a:pPr algn="ctr">
                  <a:spcAft>
                    <a:spcPts val="0"/>
                  </a:spcAft>
                </a:pPr>
                <a:r>
                  <a:rPr lang="en-GB" sz="1100" kern="1200" spc="-65" dirty="0" err="1">
                    <a:effectLst/>
                    <a:latin typeface="Arial"/>
                    <a:ea typeface="Times New Roman"/>
                    <a:cs typeface="Arial"/>
                  </a:rPr>
                  <a:t>وضع</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القواعد</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الأساسية</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معًا</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الحديث</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عن</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قدرة</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الحوار</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على</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مساعدة</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جميع</a:t>
                </a:r>
                <a:r>
                  <a:rPr lang="en-GB" sz="1100" kern="1200" spc="-65" dirty="0">
                    <a:effectLst/>
                    <a:latin typeface="Arial"/>
                    <a:ea typeface="Times New Roman"/>
                    <a:cs typeface="Arial"/>
                  </a:rPr>
                  <a:t> </a:t>
                </a:r>
                <a:r>
                  <a:rPr lang="en-GB" sz="1100" kern="1200" spc="-65" dirty="0" err="1">
                    <a:effectLst/>
                    <a:latin typeface="Arial"/>
                    <a:ea typeface="Times New Roman"/>
                    <a:cs typeface="Arial"/>
                  </a:rPr>
                  <a:t>المتعلمين</a:t>
                </a:r>
                <a:r>
                  <a:rPr lang="en-GB" sz="1100" kern="1200" spc="-65" dirty="0">
                    <a:effectLst/>
                    <a:latin typeface="Arial"/>
                    <a:ea typeface="Times New Roman"/>
                    <a:cs typeface="Arial"/>
                  </a:rPr>
                  <a:t>.</a:t>
                </a:r>
                <a:endParaRPr lang="en-GB" sz="1200" dirty="0">
                  <a:effectLst/>
                  <a:latin typeface="Times New Roman"/>
                  <a:ea typeface="Times New Roman"/>
                  <a:cs typeface="Arial"/>
                </a:endParaRPr>
              </a:p>
              <a:p>
                <a:pPr algn="ctr">
                  <a:spcAft>
                    <a:spcPts val="0"/>
                  </a:spcAft>
                </a:pPr>
                <a:r>
                  <a:rPr lang="es-ES" sz="1200" dirty="0" err="1">
                    <a:effectLst/>
                    <a:latin typeface="Arial"/>
                    <a:ea typeface="Times New Roman"/>
                    <a:cs typeface="Arial"/>
                  </a:rPr>
                  <a:t>التعريف</a:t>
                </a:r>
                <a:r>
                  <a:rPr lang="es-ES" sz="1200" dirty="0">
                    <a:effectLst/>
                    <a:latin typeface="Arial"/>
                    <a:ea typeface="Times New Roman"/>
                    <a:cs typeface="Arial"/>
                  </a:rPr>
                  <a:t> </a:t>
                </a:r>
                <a:r>
                  <a:rPr lang="es-ES" sz="1200" dirty="0" err="1">
                    <a:effectLst/>
                    <a:latin typeface="Arial"/>
                    <a:ea typeface="Times New Roman"/>
                    <a:cs typeface="Arial"/>
                  </a:rPr>
                  <a:t>بالجمل</a:t>
                </a:r>
                <a:r>
                  <a:rPr lang="es-ES" sz="1200" dirty="0">
                    <a:effectLst/>
                    <a:latin typeface="Arial"/>
                    <a:ea typeface="Times New Roman"/>
                    <a:cs typeface="Arial"/>
                  </a:rPr>
                  <a:t> </a:t>
                </a:r>
                <a:r>
                  <a:rPr lang="es-ES" sz="1200" dirty="0" err="1">
                    <a:effectLst/>
                    <a:latin typeface="Arial"/>
                    <a:ea typeface="Times New Roman"/>
                    <a:cs typeface="Arial"/>
                  </a:rPr>
                  <a:t>الناقصة</a:t>
                </a:r>
                <a:r>
                  <a:rPr lang="es-ES" sz="1200" dirty="0">
                    <a:effectLst/>
                    <a:latin typeface="Arial"/>
                    <a:ea typeface="Times New Roman"/>
                    <a:cs typeface="Arial"/>
                  </a:rPr>
                  <a:t>.</a:t>
                </a:r>
                <a:endParaRPr lang="en-GB" sz="1200" dirty="0">
                  <a:effectLst/>
                  <a:latin typeface="Times New Roman"/>
                  <a:ea typeface="Times New Roman"/>
                  <a:cs typeface="Arial"/>
                </a:endParaRPr>
              </a:p>
              <a:p>
                <a:pPr marL="960120" marR="8890" indent="-941705" algn="ctr" rtl="1">
                  <a:lnSpc>
                    <a:spcPct val="101000"/>
                  </a:lnSpc>
                  <a:spcAft>
                    <a:spcPts val="0"/>
                  </a:spcAft>
                </a:pPr>
                <a:r>
                  <a:rPr lang="ar-EG" sz="1200" kern="1200" dirty="0">
                    <a:solidFill>
                      <a:srgbClr val="000000"/>
                    </a:solidFill>
                    <a:effectLst/>
                    <a:latin typeface="Arial Unicode MS"/>
                    <a:ea typeface="Times New Roman"/>
                    <a:cs typeface="Arial"/>
                  </a:rPr>
                  <a:t>إدراك الوعي</a:t>
                </a:r>
                <a:r>
                  <a:rPr lang="ar-SA" sz="1200" kern="1200" dirty="0">
                    <a:solidFill>
                      <a:srgbClr val="000000"/>
                    </a:solidFill>
                    <a:effectLst/>
                    <a:latin typeface="Arial Unicode MS"/>
                    <a:ea typeface="Times New Roman"/>
                    <a:cs typeface="Arial"/>
                  </a:rPr>
                  <a:t> بفوائد الحوار</a:t>
                </a:r>
                <a:endParaRPr lang="en-GB" sz="1200" dirty="0">
                  <a:effectLst/>
                  <a:latin typeface="Times New Roman"/>
                  <a:ea typeface="Times New Roman"/>
                  <a:cs typeface="Arial"/>
                </a:endParaRPr>
              </a:p>
              <a:p>
                <a:pPr algn="ctr">
                  <a:spcAft>
                    <a:spcPts val="0"/>
                  </a:spcAft>
                </a:pPr>
                <a:r>
                  <a:rPr lang="es-ES" sz="1200" dirty="0">
                    <a:effectLst/>
                    <a:latin typeface="Arial"/>
                    <a:ea typeface="Times New Roman"/>
                    <a:cs typeface="Arial"/>
                  </a:rPr>
                  <a:t> </a:t>
                </a:r>
                <a:endParaRPr lang="en-GB" sz="1200" dirty="0">
                  <a:effectLst/>
                  <a:latin typeface="Times New Roman"/>
                  <a:ea typeface="Times New Roman"/>
                  <a:cs typeface="Arial"/>
                </a:endParaRPr>
              </a:p>
            </p:txBody>
          </p:sp>
        </p:grpSp>
        <p:grpSp>
          <p:nvGrpSpPr>
            <p:cNvPr id="48" name="Group 47">
              <a:extLst>
                <a:ext uri="{FF2B5EF4-FFF2-40B4-BE49-F238E27FC236}">
                  <a16:creationId xmlns:a16="http://schemas.microsoft.com/office/drawing/2014/main" id="{9C72BED8-4179-AE1B-6450-DB8EA633F878}"/>
                </a:ext>
              </a:extLst>
            </p:cNvPr>
            <p:cNvGrpSpPr/>
            <p:nvPr/>
          </p:nvGrpSpPr>
          <p:grpSpPr>
            <a:xfrm>
              <a:off x="438150" y="1702606"/>
              <a:ext cx="2917373" cy="1289829"/>
              <a:chOff x="438150" y="1702606"/>
              <a:chExt cx="2917373" cy="1289829"/>
            </a:xfrm>
          </p:grpSpPr>
          <p:sp>
            <p:nvSpPr>
              <p:cNvPr id="50" name="Rounded Rectangle 49">
                <a:extLst>
                  <a:ext uri="{FF2B5EF4-FFF2-40B4-BE49-F238E27FC236}">
                    <a16:creationId xmlns:a16="http://schemas.microsoft.com/office/drawing/2014/main" id="{4DD5AC2A-DAFE-1488-DB2B-371446FBAAF7}"/>
                  </a:ext>
                </a:extLst>
              </p:cNvPr>
              <p:cNvSpPr/>
              <p:nvPr/>
            </p:nvSpPr>
            <p:spPr>
              <a:xfrm>
                <a:off x="438150" y="1702606"/>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51" name="TextBox 36">
                <a:extLst>
                  <a:ext uri="{FF2B5EF4-FFF2-40B4-BE49-F238E27FC236}">
                    <a16:creationId xmlns:a16="http://schemas.microsoft.com/office/drawing/2014/main" id="{9CBA1CF0-C56F-AAC4-1302-C5EDA229D43F}"/>
                  </a:ext>
                </a:extLst>
              </p:cNvPr>
              <p:cNvSpPr txBox="1"/>
              <p:nvPr/>
            </p:nvSpPr>
            <p:spPr>
              <a:xfrm>
                <a:off x="1033317" y="1726094"/>
                <a:ext cx="2228395" cy="1266341"/>
              </a:xfrm>
              <a:prstGeom prst="rect">
                <a:avLst/>
              </a:prstGeom>
              <a:noFill/>
            </p:spPr>
            <p:txBody>
              <a:bodyPr wrap="square" rtlCol="0">
                <a:spAutoFit/>
              </a:bodyPr>
              <a:lstStyle/>
              <a:p>
                <a:pPr algn="ctr">
                  <a:spcAft>
                    <a:spcPts val="0"/>
                  </a:spcAft>
                </a:pPr>
                <a:r>
                  <a:rPr lang="en-GB" sz="1100" kern="1200" spc="-50">
                    <a:effectLst/>
                    <a:latin typeface="Arial"/>
                    <a:ea typeface="Times New Roman"/>
                    <a:cs typeface="Arial"/>
                  </a:rPr>
                  <a:t>تحسين كبير في مقدار الحوار ونوعيته - شرح المبررات المنطقية وإثراء الأفكار.</a:t>
                </a:r>
                <a:endParaRPr lang="en-GB" sz="1200">
                  <a:effectLst/>
                  <a:latin typeface="Times New Roman"/>
                  <a:ea typeface="Times New Roman"/>
                  <a:cs typeface="Arial"/>
                </a:endParaRPr>
              </a:p>
              <a:p>
                <a:pPr marL="8890" marR="8890" algn="ctr" rtl="1">
                  <a:lnSpc>
                    <a:spcPct val="100000"/>
                  </a:lnSpc>
                  <a:spcBef>
                    <a:spcPts val="20"/>
                  </a:spcBef>
                  <a:spcAft>
                    <a:spcPts val="0"/>
                  </a:spcAft>
                </a:pPr>
                <a:r>
                  <a:rPr lang="ar-SA" sz="1150" kern="1200">
                    <a:solidFill>
                      <a:srgbClr val="000000"/>
                    </a:solidFill>
                    <a:effectLst/>
                    <a:latin typeface="Times New Roman"/>
                    <a:ea typeface="Times New Roman"/>
                    <a:cs typeface="Arial"/>
                  </a:rPr>
                  <a:t>هل هذا يؤثر على التعلم؟</a:t>
                </a:r>
                <a:endParaRPr lang="en-GB" sz="1200">
                  <a:effectLst/>
                  <a:latin typeface="Times New Roman"/>
                  <a:ea typeface="Times New Roman"/>
                  <a:cs typeface="Arial"/>
                </a:endParaRPr>
              </a:p>
              <a:p>
                <a:pPr marL="292735" marR="8890" indent="-274320" algn="r" rtl="1">
                  <a:lnSpc>
                    <a:spcPct val="102000"/>
                  </a:lnSpc>
                  <a:spcAft>
                    <a:spcPts val="0"/>
                  </a:spcAft>
                </a:pPr>
                <a:r>
                  <a:rPr lang="ar-SA" sz="1150" kern="1200">
                    <a:solidFill>
                      <a:srgbClr val="000000"/>
                    </a:solidFill>
                    <a:effectLst/>
                    <a:latin typeface="Times New Roman"/>
                    <a:ea typeface="Times New Roman"/>
                    <a:cs typeface="Arial"/>
                  </a:rPr>
                  <a:t>هل ستكون النتائج مختلفة في حالة الأزواج المتشابهين في مستوى التحصيل؟</a:t>
                </a:r>
                <a:endParaRPr lang="en-GB" sz="1200">
                  <a:effectLst/>
                  <a:latin typeface="Times New Roman"/>
                  <a:ea typeface="Times New Roman"/>
                  <a:cs typeface="Arial"/>
                </a:endParaRPr>
              </a:p>
              <a:p>
                <a:pPr algn="ctr">
                  <a:spcAft>
                    <a:spcPts val="0"/>
                  </a:spcAft>
                </a:pPr>
                <a:r>
                  <a:rPr lang="es-ES" sz="1200">
                    <a:effectLst/>
                    <a:latin typeface="Arial"/>
                    <a:ea typeface="Times New Roman"/>
                    <a:cs typeface="Arial"/>
                  </a:rPr>
                  <a:t> </a:t>
                </a:r>
                <a:endParaRPr lang="en-GB" sz="1200">
                  <a:effectLst/>
                  <a:latin typeface="Times New Roman"/>
                  <a:ea typeface="Times New Roman"/>
                  <a:cs typeface="Arial"/>
                </a:endParaRPr>
              </a:p>
            </p:txBody>
          </p:sp>
        </p:grpSp>
        <p:sp>
          <p:nvSpPr>
            <p:cNvPr id="49" name="Arc 48">
              <a:extLst>
                <a:ext uri="{FF2B5EF4-FFF2-40B4-BE49-F238E27FC236}">
                  <a16:creationId xmlns:a16="http://schemas.microsoft.com/office/drawing/2014/main" id="{19A1C5FC-2C7F-CDA7-B873-C3F8775903BD}"/>
                </a:ext>
              </a:extLst>
            </p:cNvPr>
            <p:cNvSpPr/>
            <p:nvPr/>
          </p:nvSpPr>
          <p:spPr>
            <a:xfrm>
              <a:off x="3951807" y="2319320"/>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endParaRPr lang="en-GB"/>
            </a:p>
          </p:txBody>
        </p:sp>
      </p:grpSp>
      <p:grpSp>
        <p:nvGrpSpPr>
          <p:cNvPr id="64" name="Group 63"/>
          <p:cNvGrpSpPr/>
          <p:nvPr/>
        </p:nvGrpSpPr>
        <p:grpSpPr>
          <a:xfrm>
            <a:off x="4871720" y="667385"/>
            <a:ext cx="1569720" cy="1126490"/>
            <a:chOff x="0" y="0"/>
            <a:chExt cx="1569720" cy="1126556"/>
          </a:xfrm>
        </p:grpSpPr>
        <p:pic>
          <p:nvPicPr>
            <p:cNvPr id="65" name="Graphic 2113313850"/>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955" y="0"/>
              <a:ext cx="941695" cy="941695"/>
            </a:xfrm>
            <a:prstGeom prst="rect">
              <a:avLst/>
            </a:prstGeom>
          </p:spPr>
        </p:pic>
        <p:sp>
          <p:nvSpPr>
            <p:cNvPr id="66" name="TextBox 32"/>
            <p:cNvSpPr txBox="1"/>
            <p:nvPr/>
          </p:nvSpPr>
          <p:spPr>
            <a:xfrm>
              <a:off x="0" y="723331"/>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مجالات التركيز</a:t>
              </a:r>
              <a:endParaRPr lang="en-GB" sz="1200">
                <a:effectLst/>
                <a:latin typeface="Times New Roman"/>
                <a:ea typeface="Arial"/>
                <a:cs typeface="Arial"/>
              </a:endParaRPr>
            </a:p>
          </p:txBody>
        </p:sp>
      </p:grpSp>
      <p:grpSp>
        <p:nvGrpSpPr>
          <p:cNvPr id="67" name="Group 66"/>
          <p:cNvGrpSpPr/>
          <p:nvPr/>
        </p:nvGrpSpPr>
        <p:grpSpPr>
          <a:xfrm>
            <a:off x="382905" y="2367915"/>
            <a:ext cx="1595755" cy="1112520"/>
            <a:chOff x="-77000" y="0"/>
            <a:chExt cx="1763395" cy="1270635"/>
          </a:xfrm>
        </p:grpSpPr>
        <p:pic>
          <p:nvPicPr>
            <p:cNvPr id="68" name="Graphic 1913921939"/>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6225" y="0"/>
              <a:ext cx="1042670" cy="1042670"/>
            </a:xfrm>
            <a:prstGeom prst="rect">
              <a:avLst/>
            </a:prstGeom>
          </p:spPr>
        </p:pic>
        <p:sp>
          <p:nvSpPr>
            <p:cNvPr id="69" name="TextBox 32"/>
            <p:cNvSpPr txBox="1"/>
            <p:nvPr/>
          </p:nvSpPr>
          <p:spPr>
            <a:xfrm>
              <a:off x="-77000" y="809625"/>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المراجعة والتفكير</a:t>
              </a:r>
              <a:endParaRPr lang="en-GB" sz="1200">
                <a:effectLst/>
                <a:latin typeface="Times New Roman"/>
                <a:ea typeface="Arial"/>
                <a:cs typeface="Arial"/>
              </a:endParaRPr>
            </a:p>
          </p:txBody>
        </p:sp>
      </p:grpSp>
      <p:grpSp>
        <p:nvGrpSpPr>
          <p:cNvPr id="70" name="Group 69"/>
          <p:cNvGrpSpPr/>
          <p:nvPr/>
        </p:nvGrpSpPr>
        <p:grpSpPr>
          <a:xfrm>
            <a:off x="501015" y="3714115"/>
            <a:ext cx="1203960" cy="1049655"/>
            <a:chOff x="-86625" y="0"/>
            <a:chExt cx="1309370" cy="1242920"/>
          </a:xfrm>
        </p:grpSpPr>
        <p:pic>
          <p:nvPicPr>
            <p:cNvPr id="71" name="Graphic 1945063479"/>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150" y="0"/>
              <a:ext cx="1036320" cy="1036320"/>
            </a:xfrm>
            <a:prstGeom prst="rect">
              <a:avLst/>
            </a:prstGeom>
          </p:spPr>
        </p:pic>
        <p:sp>
          <p:nvSpPr>
            <p:cNvPr id="72" name="TextBox 23"/>
            <p:cNvSpPr txBox="1"/>
            <p:nvPr/>
          </p:nvSpPr>
          <p:spPr>
            <a:xfrm>
              <a:off x="-86625" y="781677"/>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خطة العمل</a:t>
              </a:r>
              <a:endParaRPr lang="en-GB" sz="1200">
                <a:effectLst/>
                <a:latin typeface="Times New Roman"/>
                <a:ea typeface="Arial"/>
                <a:cs typeface="Arial"/>
              </a:endParaRPr>
            </a:p>
          </p:txBody>
        </p:sp>
      </p:grpSp>
      <p:grpSp>
        <p:nvGrpSpPr>
          <p:cNvPr id="73" name="Group 72"/>
          <p:cNvGrpSpPr/>
          <p:nvPr/>
        </p:nvGrpSpPr>
        <p:grpSpPr>
          <a:xfrm>
            <a:off x="8816340" y="2374265"/>
            <a:ext cx="1974215" cy="1109345"/>
            <a:chOff x="-201196" y="0"/>
            <a:chExt cx="1974317" cy="1109487"/>
          </a:xfrm>
        </p:grpSpPr>
        <p:sp>
          <p:nvSpPr>
            <p:cNvPr id="74" name="TextBox 29"/>
            <p:cNvSpPr txBox="1"/>
            <p:nvPr/>
          </p:nvSpPr>
          <p:spPr>
            <a:xfrm>
              <a:off x="-201196" y="723065"/>
              <a:ext cx="1974317"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محور التركيز وأسئلة الاستعلام </a:t>
              </a:r>
              <a:endParaRPr lang="en-GB" sz="1200">
                <a:effectLst/>
                <a:latin typeface="Times New Roman"/>
                <a:ea typeface="Arial"/>
                <a:cs typeface="Arial"/>
              </a:endParaRPr>
            </a:p>
          </p:txBody>
        </p:sp>
        <p:pic>
          <p:nvPicPr>
            <p:cNvPr id="75" name="Graphic 28"/>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8490" y="0"/>
              <a:ext cx="914400" cy="900752"/>
            </a:xfrm>
            <a:prstGeom prst="rect">
              <a:avLst/>
            </a:prstGeom>
          </p:spPr>
        </p:pic>
      </p:grpSp>
      <p:grpSp>
        <p:nvGrpSpPr>
          <p:cNvPr id="76" name="Group 75"/>
          <p:cNvGrpSpPr/>
          <p:nvPr/>
        </p:nvGrpSpPr>
        <p:grpSpPr>
          <a:xfrm>
            <a:off x="9022715" y="3820795"/>
            <a:ext cx="1767205" cy="1021080"/>
            <a:chOff x="-199586" y="0"/>
            <a:chExt cx="2015532" cy="1232535"/>
          </a:xfrm>
        </p:grpSpPr>
        <p:pic>
          <p:nvPicPr>
            <p:cNvPr id="77" name="Graphic 37"/>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6225" y="0"/>
              <a:ext cx="1027430" cy="1027430"/>
            </a:xfrm>
            <a:prstGeom prst="rect">
              <a:avLst/>
            </a:prstGeom>
          </p:spPr>
        </p:pic>
        <p:sp>
          <p:nvSpPr>
            <p:cNvPr id="78" name="TextBox 38"/>
            <p:cNvSpPr txBox="1"/>
            <p:nvPr/>
          </p:nvSpPr>
          <p:spPr>
            <a:xfrm>
              <a:off x="-199586" y="771525"/>
              <a:ext cx="2015532"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خطة الاستعلام وطرقه</a:t>
              </a:r>
              <a:endParaRPr lang="en-GB" sz="1200">
                <a:effectLst/>
                <a:latin typeface="Times New Roman"/>
                <a:ea typeface="Arial"/>
                <a:cs typeface="Arial"/>
              </a:endParaRPr>
            </a:p>
          </p:txBody>
        </p:sp>
      </p:grpSp>
      <p:grpSp>
        <p:nvGrpSpPr>
          <p:cNvPr id="79" name="Group 78"/>
          <p:cNvGrpSpPr/>
          <p:nvPr/>
        </p:nvGrpSpPr>
        <p:grpSpPr>
          <a:xfrm>
            <a:off x="1492250" y="5240655"/>
            <a:ext cx="2078990" cy="1056640"/>
            <a:chOff x="-653562" y="0"/>
            <a:chExt cx="2357527" cy="1232274"/>
          </a:xfrm>
        </p:grpSpPr>
        <p:pic>
          <p:nvPicPr>
            <p:cNvPr id="80" name="Graphic 34"/>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23825" y="0"/>
              <a:ext cx="1042670" cy="1042670"/>
            </a:xfrm>
            <a:prstGeom prst="rect">
              <a:avLst/>
            </a:prstGeom>
          </p:spPr>
        </p:pic>
        <p:sp>
          <p:nvSpPr>
            <p:cNvPr id="81" name="TextBox 35"/>
            <p:cNvSpPr txBox="1"/>
            <p:nvPr/>
          </p:nvSpPr>
          <p:spPr>
            <a:xfrm>
              <a:off x="-653562" y="771265"/>
              <a:ext cx="2357527" cy="461009"/>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600" b="1" kern="1200">
                  <a:solidFill>
                    <a:srgbClr val="000000"/>
                  </a:solidFill>
                  <a:effectLst/>
                  <a:latin typeface="Calibri"/>
                  <a:ea typeface="Arial"/>
                  <a:cs typeface="Arial"/>
                </a:rPr>
                <a:t>النتائج والتفسير والتأمل</a:t>
              </a:r>
              <a:endParaRPr lang="en-GB" sz="1200">
                <a:effectLst/>
                <a:latin typeface="Times New Roman"/>
                <a:ea typeface="Arial"/>
                <a:cs typeface="Arial"/>
              </a:endParaRPr>
            </a:p>
          </p:txBody>
        </p:sp>
      </p:grpSp>
      <p:grpSp>
        <p:nvGrpSpPr>
          <p:cNvPr id="82" name="Group 81"/>
          <p:cNvGrpSpPr/>
          <p:nvPr/>
        </p:nvGrpSpPr>
        <p:grpSpPr>
          <a:xfrm>
            <a:off x="7792720" y="5241290"/>
            <a:ext cx="1600200" cy="1028700"/>
            <a:chOff x="-105875" y="0"/>
            <a:chExt cx="1858645" cy="1223010"/>
          </a:xfrm>
        </p:grpSpPr>
        <p:pic>
          <p:nvPicPr>
            <p:cNvPr id="83" name="Graphic 25"/>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5275" y="0"/>
              <a:ext cx="1027430" cy="1027430"/>
            </a:xfrm>
            <a:prstGeom prst="rect">
              <a:avLst/>
            </a:prstGeom>
          </p:spPr>
        </p:pic>
        <p:sp>
          <p:nvSpPr>
            <p:cNvPr id="84" name="TextBox 26"/>
            <p:cNvSpPr txBox="1"/>
            <p:nvPr/>
          </p:nvSpPr>
          <p:spPr>
            <a:xfrm>
              <a:off x="-105875" y="762000"/>
              <a:ext cx="185864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ar-AE" sz="1600" b="1" dirty="0">
                  <a:solidFill>
                    <a:srgbClr val="000000"/>
                  </a:solidFill>
                  <a:latin typeface="Calibri"/>
                  <a:ea typeface="Arial"/>
                  <a:cs typeface="Arial"/>
                </a:rPr>
                <a:t>التفاعل مع النتائج والبيانات</a:t>
              </a:r>
              <a:endParaRPr lang="en-GB" sz="1200" dirty="0">
                <a:effectLst/>
                <a:latin typeface="Times New Roman"/>
                <a:ea typeface="Arial"/>
                <a:cs typeface="Arial"/>
              </a:endParaRPr>
            </a:p>
          </p:txBody>
        </p:sp>
      </p:grpSp>
      <p:sp>
        <p:nvSpPr>
          <p:cNvPr id="85" name="object 3"/>
          <p:cNvSpPr txBox="1">
            <a:spLocks noChangeArrowheads="1"/>
          </p:cNvSpPr>
          <p:nvPr/>
        </p:nvSpPr>
        <p:spPr bwMode="auto">
          <a:xfrm>
            <a:off x="-311150" y="700088"/>
            <a:ext cx="2192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altLang="en-US" sz="1800" b="1" i="0" u="none" strike="noStrike" cap="none" normalizeH="0" baseline="0">
                <a:ln>
                  <a:noFill/>
                </a:ln>
                <a:solidFill>
                  <a:srgbClr val="800000"/>
                </a:solidFill>
                <a:effectLst/>
                <a:latin typeface="Arial" pitchFamily="34" charset="0"/>
                <a:ea typeface="Times New Roman" pitchFamily="18" charset="0"/>
                <a:cs typeface="Arial" pitchFamily="34" charset="0"/>
              </a:rPr>
              <a:t>الاسم: جوليا مونكس</a:t>
            </a:r>
            <a:endParaRPr kumimoji="0" lang="ar-SA" altLang="en-US" sz="1800" b="0" i="0" u="none" strike="noStrike" cap="none" normalizeH="0" baseline="0">
              <a:ln>
                <a:noFill/>
              </a:ln>
              <a:solidFill>
                <a:schemeClr val="tx1"/>
              </a:solidFill>
              <a:effectLst/>
              <a:latin typeface="Arial" pitchFamily="34" charset="0"/>
              <a:cs typeface="Arial" pitchFamily="34" charset="0"/>
            </a:endParaRPr>
          </a:p>
        </p:txBody>
      </p:sp>
      <p:sp>
        <p:nvSpPr>
          <p:cNvPr id="86" name="Text Box 1"/>
          <p:cNvSpPr txBox="1">
            <a:spLocks noChangeArrowheads="1"/>
          </p:cNvSpPr>
          <p:nvPr/>
        </p:nvSpPr>
        <p:spPr bwMode="auto">
          <a:xfrm>
            <a:off x="6929438" y="685800"/>
            <a:ext cx="2192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altLang="en-US" sz="1800" b="1" i="0" u="none" strike="noStrike" cap="none" normalizeH="0" baseline="0">
                <a:ln>
                  <a:noFill/>
                </a:ln>
                <a:solidFill>
                  <a:srgbClr val="800000"/>
                </a:solidFill>
                <a:effectLst/>
                <a:latin typeface="Arial" pitchFamily="34" charset="0"/>
                <a:ea typeface="Times New Roman" pitchFamily="18" charset="0"/>
                <a:cs typeface="Arial" pitchFamily="34" charset="0"/>
              </a:rPr>
              <a:t>الاسم: جوليا مونكس</a:t>
            </a:r>
            <a:endParaRPr kumimoji="0" lang="ar-SA" altLang="en-US" sz="1800" b="0" i="0" u="none" strike="noStrike" cap="none" normalizeH="0" baseline="0">
              <a:ln>
                <a:noFill/>
              </a:ln>
              <a:solidFill>
                <a:schemeClr val="tx1"/>
              </a:solidFill>
              <a:effectLst/>
              <a:latin typeface="Arial" pitchFamily="34" charset="0"/>
              <a:cs typeface="Arial" pitchFamily="34" charset="0"/>
            </a:endParaRPr>
          </a:p>
        </p:txBody>
      </p:sp>
      <p:sp>
        <p:nvSpPr>
          <p:cNvPr id="87" name="Rectangle 49"/>
          <p:cNvSpPr>
            <a:spLocks noChangeArrowheads="1"/>
          </p:cNvSpPr>
          <p:nvPr/>
        </p:nvSpPr>
        <p:spPr bwMode="auto">
          <a:xfrm>
            <a:off x="0" y="0"/>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8" name="Rectangle 66"/>
          <p:cNvSpPr>
            <a:spLocks noChangeArrowheads="1"/>
          </p:cNvSpPr>
          <p:nvPr/>
        </p:nvSpPr>
        <p:spPr bwMode="auto">
          <a:xfrm>
            <a:off x="0" y="457200"/>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a:ln>
                <a:noFill/>
              </a:ln>
              <a:solidFill>
                <a:srgbClr val="800000"/>
              </a:solidFill>
              <a:effectLst/>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400" b="1" i="0" u="none" strike="noStrike" cap="none" normalizeH="0" baseline="0">
                <a:ln>
                  <a:noFill/>
                </a:ln>
                <a:solidFill>
                  <a:srgbClr val="800000"/>
                </a:solidFill>
                <a:effectLst/>
                <a:latin typeface="Calibri" pitchFamily="34" charset="0"/>
                <a:ea typeface="Times New Roman" pitchFamily="18" charset="0"/>
                <a:cs typeface="Calibri" pitchFamily="34" charset="0"/>
              </a:rPr>
            </a:br>
            <a:endParaRPr kumimoji="0" lang="en-GB" altLang="en-US" sz="1800" b="0" i="0" u="none" strike="noStrike" cap="none" normalizeH="0" baseline="0">
              <a:ln>
                <a:noFill/>
              </a:ln>
              <a:solidFill>
                <a:schemeClr val="tx1"/>
              </a:solidFill>
              <a:effectLst/>
              <a:latin typeface="Arial" pitchFamily="34" charset="0"/>
              <a:cs typeface="Arial" pitchFamily="34" charset="0"/>
            </a:endParaRPr>
          </a:p>
        </p:txBody>
      </p:sp>
      <p:sp>
        <p:nvSpPr>
          <p:cNvPr id="89" name="TextBox 88">
            <a:extLst>
              <a:ext uri="{FF2B5EF4-FFF2-40B4-BE49-F238E27FC236}">
                <a16:creationId xmlns:a16="http://schemas.microsoft.com/office/drawing/2014/main" id="{242B6980-8F2F-6D8D-28D3-8EAB77C3871C}"/>
              </a:ext>
            </a:extLst>
          </p:cNvPr>
          <p:cNvSpPr txBox="1"/>
          <p:nvPr/>
        </p:nvSpPr>
        <p:spPr>
          <a:xfrm>
            <a:off x="593038" y="6905861"/>
            <a:ext cx="3429000" cy="276999"/>
          </a:xfrm>
          <a:prstGeom prst="rect">
            <a:avLst/>
          </a:prstGeom>
          <a:noFill/>
          <a:ln w="25400">
            <a:solidFill>
              <a:srgbClr val="2791A6"/>
            </a:solidFill>
          </a:ln>
        </p:spPr>
        <p:txBody>
          <a:bodyPr wrap="square" lIns="91440" tIns="45720" rIns="91440" bIns="45720" rtlCol="0" anchor="t">
            <a:spAutoFit/>
          </a:bodyPr>
          <a:lstStyle/>
          <a:p>
            <a:r>
              <a:rPr lang="ar-AE" sz="1200" dirty="0">
                <a:latin typeface="Arial"/>
                <a:cs typeface="Arial"/>
              </a:rPr>
              <a:t>يمكنك تحميل نسخة من القالب عبر </a:t>
            </a:r>
            <a:r>
              <a:rPr lang="ar-AE" sz="1200" dirty="0">
                <a:latin typeface="Arial"/>
                <a:cs typeface="Arial"/>
                <a:hlinkClick r:id="rId10"/>
              </a:rPr>
              <a:t>موقعنا الالكتروني</a:t>
            </a:r>
            <a:endParaRPr lang="en-GB" sz="1200" dirty="0">
              <a:latin typeface="Arial"/>
              <a:cs typeface="Arial"/>
            </a:endParaRPr>
          </a:p>
        </p:txBody>
      </p:sp>
      <p:sp>
        <p:nvSpPr>
          <p:cNvPr id="90" name="object 4">
            <a:extLst>
              <a:ext uri="{FF2B5EF4-FFF2-40B4-BE49-F238E27FC236}">
                <a16:creationId xmlns:a16="http://schemas.microsoft.com/office/drawing/2014/main" id="{F81369D3-C9A5-3AB3-DDDC-CD64D9BD815E}"/>
              </a:ext>
            </a:extLst>
          </p:cNvPr>
          <p:cNvSpPr/>
          <p:nvPr/>
        </p:nvSpPr>
        <p:spPr>
          <a:xfrm>
            <a:off x="832465" y="6928158"/>
            <a:ext cx="232403" cy="232403"/>
          </a:xfrm>
          <a:prstGeom prst="rect">
            <a:avLst/>
          </a:prstGeom>
          <a:blipFill>
            <a:blip r:embed="rId11" cstate="print"/>
            <a:stretch>
              <a:fillRect/>
            </a:stretch>
          </a:blipFill>
        </p:spPr>
        <p:txBody>
          <a:bodyPr wrap="square" lIns="0" tIns="0" rIns="0" bIns="0" rtlCol="0"/>
          <a:lstStyle/>
          <a:p>
            <a:endParaRPr/>
          </a:p>
        </p:txBody>
      </p:sp>
      <p:sp>
        <p:nvSpPr>
          <p:cNvPr id="2" name="object 6">
            <a:extLst>
              <a:ext uri="{FF2B5EF4-FFF2-40B4-BE49-F238E27FC236}">
                <a16:creationId xmlns:a16="http://schemas.microsoft.com/office/drawing/2014/main" id="{0AF0C293-C0EA-A8C8-CB98-CFEB53C40BE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26</a:t>
            </a:fld>
            <a:endParaRPr sz="1000" dirty="0">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439784" y="580111"/>
            <a:ext cx="1801495" cy="568744"/>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lang="ar-SA" sz="1800" b="1" dirty="0">
                <a:solidFill>
                  <a:srgbClr val="1A616F"/>
                </a:solidFill>
                <a:latin typeface="Arial"/>
                <a:cs typeface="Arial"/>
              </a:rPr>
              <a:t>الجزء و. اختيار </a:t>
            </a:r>
            <a:r>
              <a:rPr lang="ar-EG" sz="1800" b="1" dirty="0">
                <a:solidFill>
                  <a:srgbClr val="1A616F"/>
                </a:solidFill>
                <a:latin typeface="Arial"/>
                <a:cs typeface="Arial"/>
              </a:rPr>
              <a:t>محور المواضيع ذات الاهتمام</a:t>
            </a:r>
            <a:endParaRPr lang="ar-SA" sz="1800" b="1" dirty="0">
              <a:solidFill>
                <a:srgbClr val="1A616F"/>
              </a:solidFill>
              <a:latin typeface="Arial"/>
              <a:cs typeface="Arial"/>
            </a:endParaRPr>
          </a:p>
        </p:txBody>
      </p:sp>
      <p:sp>
        <p:nvSpPr>
          <p:cNvPr id="3" name="object 3"/>
          <p:cNvSpPr txBox="1"/>
          <p:nvPr/>
        </p:nvSpPr>
        <p:spPr>
          <a:xfrm>
            <a:off x="5582919" y="1987881"/>
            <a:ext cx="4660265" cy="1359411"/>
          </a:xfrm>
          <a:prstGeom prst="rect">
            <a:avLst/>
          </a:prstGeom>
          <a:ln w="31733">
            <a:solidFill>
              <a:srgbClr val="2791A6"/>
            </a:solidFill>
          </a:ln>
        </p:spPr>
        <p:txBody>
          <a:bodyPr vert="horz" wrap="square" lIns="0" tIns="36830" rIns="0" bIns="0" rtlCol="0">
            <a:spAutoFit/>
          </a:bodyPr>
          <a:lstStyle/>
          <a:p>
            <a:pPr marL="83820" marR="94615" algn="just">
              <a:lnSpc>
                <a:spcPct val="121000"/>
              </a:lnSpc>
              <a:spcBef>
                <a:spcPts val="290"/>
              </a:spcBef>
            </a:pPr>
            <a:r>
              <a:rPr lang="ar-SA" sz="1200" dirty="0"/>
              <a:t>قد يتسم إنشاء سؤال الاستعلام ببعض الصعوبة نظرًا لوجود الكثير مما </a:t>
            </a:r>
            <a:r>
              <a:rPr lang="ar-SA" sz="1200" i="1" dirty="0">
                <a:latin typeface="Arial"/>
                <a:cs typeface="Arial"/>
              </a:rPr>
              <a:t>يمكنك</a:t>
            </a:r>
            <a:r>
              <a:rPr lang="ar-SA" sz="1200" dirty="0"/>
              <a:t> القيام به: تتمثل القاعدة المجرّبة العامة لأسئلة الاستعلام في تضييق نطاق تفكيرك إلى شيء </a:t>
            </a:r>
            <a:r>
              <a:rPr lang="ar-SA" sz="1200" i="1" dirty="0">
                <a:latin typeface="Arial"/>
                <a:cs typeface="Arial"/>
              </a:rPr>
              <a:t>تستطيع القيام به فعليًا</a:t>
            </a:r>
            <a:r>
              <a:rPr lang="ar-SA" sz="1200" dirty="0"/>
              <a:t>. قد يكون لديك هدف عام يتمثل في جعل الطلاب في فصلك يشاركون جميعًا، وينطلقون من أفكار زملائهم ويتحدونها، ولكن هذا قد يتجاوز ما يمكنك التركيز عليه!</a:t>
            </a:r>
          </a:p>
        </p:txBody>
      </p:sp>
      <p:sp>
        <p:nvSpPr>
          <p:cNvPr id="4" name="object 4"/>
          <p:cNvSpPr txBox="1"/>
          <p:nvPr/>
        </p:nvSpPr>
        <p:spPr>
          <a:xfrm>
            <a:off x="3776584" y="792897"/>
            <a:ext cx="3246516"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إنشاء سؤال الاستعلام</a:t>
            </a:r>
          </a:p>
        </p:txBody>
      </p:sp>
      <p:sp>
        <p:nvSpPr>
          <p:cNvPr id="5" name="object 5"/>
          <p:cNvSpPr txBox="1"/>
          <p:nvPr/>
        </p:nvSpPr>
        <p:spPr>
          <a:xfrm>
            <a:off x="1689100" y="1724025"/>
            <a:ext cx="1526801" cy="153888"/>
          </a:xfrm>
          <a:prstGeom prst="rect">
            <a:avLst/>
          </a:prstGeom>
        </p:spPr>
        <p:txBody>
          <a:bodyPr vert="horz" wrap="square" lIns="0" tIns="0" rIns="0" bIns="0" rtlCol="0">
            <a:spAutoFit/>
          </a:bodyPr>
          <a:lstStyle/>
          <a:p>
            <a:pPr marL="12700" algn="ctr">
              <a:lnSpc>
                <a:spcPct val="100000"/>
              </a:lnSpc>
            </a:pPr>
            <a:r>
              <a:rPr lang="ar-SA" sz="1000" i="1" dirty="0">
                <a:latin typeface="Arial"/>
                <a:cs typeface="Arial"/>
              </a:rPr>
              <a:t>قسم دورة الاستعلام</a:t>
            </a:r>
          </a:p>
        </p:txBody>
      </p:sp>
      <p:sp>
        <p:nvSpPr>
          <p:cNvPr id="8" name="object 8"/>
          <p:cNvSpPr txBox="1"/>
          <p:nvPr/>
        </p:nvSpPr>
        <p:spPr>
          <a:xfrm>
            <a:off x="5589269" y="3816681"/>
            <a:ext cx="4652010" cy="1696042"/>
          </a:xfrm>
          <a:prstGeom prst="rect">
            <a:avLst/>
          </a:prstGeom>
          <a:ln w="31733">
            <a:solidFill>
              <a:srgbClr val="2791A6"/>
            </a:solidFill>
          </a:ln>
        </p:spPr>
        <p:txBody>
          <a:bodyPr vert="horz" wrap="square" lIns="0" tIns="36830" rIns="0" bIns="0" rtlCol="0">
            <a:spAutoFit/>
          </a:bodyPr>
          <a:lstStyle/>
          <a:p>
            <a:pPr marL="83820" marR="95250" algn="just">
              <a:lnSpc>
                <a:spcPct val="121000"/>
              </a:lnSpc>
              <a:spcBef>
                <a:spcPts val="290"/>
              </a:spcBef>
            </a:pPr>
            <a:r>
              <a:rPr lang="ar-SA" sz="1200" dirty="0"/>
              <a:t>عند التفكير في ما </a:t>
            </a:r>
            <a:r>
              <a:rPr lang="ar-SA" sz="1200" i="1" dirty="0">
                <a:latin typeface="Arial"/>
                <a:cs typeface="Arial"/>
              </a:rPr>
              <a:t>يمكنك القيام به فعليًا</a:t>
            </a:r>
            <a:r>
              <a:rPr lang="ar-SA" sz="1200" dirty="0"/>
              <a:t>، قد يساعدك أن تسأل نفسك "كيف سأحقق في سؤال استعلامي؟" من أجل الخروج بسؤال استعلام يمكن إدارته.</a:t>
            </a:r>
            <a:r>
              <a:rPr lang="en-US" sz="1200" dirty="0">
                <a:latin typeface="Arial Unicode MS"/>
                <a:cs typeface="Arial"/>
              </a:rPr>
              <a:t> </a:t>
            </a:r>
            <a:r>
              <a:rPr lang="ar-SA" sz="1200" dirty="0">
                <a:latin typeface="Arial Unicode MS"/>
                <a:cs typeface="Arial"/>
              </a:rPr>
              <a:t>يمنحك القسمان 1 و2 من هذه الحزمة أمثلة على رموز </a:t>
            </a:r>
            <a:r>
              <a:rPr lang="ar-EG" sz="1200" dirty="0">
                <a:latin typeface="Arial Unicode MS"/>
                <a:cs typeface="Arial"/>
              </a:rPr>
              <a:t>دليل</a:t>
            </a:r>
            <a:r>
              <a:rPr lang="ar-SA" sz="1200" dirty="0">
                <a:latin typeface="Arial Unicode MS"/>
                <a:cs typeface="Arial"/>
              </a:rPr>
              <a:t> </a:t>
            </a:r>
            <a:r>
              <a:rPr lang="en-US" sz="1200" dirty="0">
                <a:latin typeface="Arial Unicode MS"/>
                <a:cs typeface="Arial"/>
              </a:rPr>
              <a:t>T-SEDA</a:t>
            </a:r>
            <a:r>
              <a:rPr lang="ar-SA" sz="1200" dirty="0">
                <a:latin typeface="Arial Unicode MS"/>
                <a:cs typeface="Arial"/>
              </a:rPr>
              <a:t> </a:t>
            </a:r>
            <a:r>
              <a:rPr lang="ar-EG" sz="1200" dirty="0">
                <a:cs typeface="Arial"/>
              </a:rPr>
              <a:t>الاسترشادي </a:t>
            </a:r>
            <a:r>
              <a:rPr lang="ar-SA" sz="1200" dirty="0">
                <a:latin typeface="Arial Unicode MS"/>
                <a:cs typeface="Arial"/>
              </a:rPr>
              <a:t>وتقنيات ال</a:t>
            </a:r>
            <a:r>
              <a:rPr lang="ar-EG" sz="1200" dirty="0">
                <a:latin typeface="Arial Unicode MS"/>
                <a:cs typeface="Arial"/>
              </a:rPr>
              <a:t>ملاحظة</a:t>
            </a:r>
            <a:r>
              <a:rPr lang="ar-SA" sz="1200" dirty="0">
                <a:latin typeface="Arial Unicode MS"/>
                <a:cs typeface="Arial"/>
              </a:rPr>
              <a:t> وقوالبها فيه: من الجدير إلقاء نظرة عليها أثناء التخطيط لاستعلامك.</a:t>
            </a:r>
            <a:r>
              <a:rPr lang="en-US" sz="1200" dirty="0">
                <a:latin typeface="Arial Unicode MS"/>
                <a:cs typeface="Arial"/>
              </a:rPr>
              <a:t> </a:t>
            </a:r>
            <a:r>
              <a:rPr lang="ar-SA" sz="1200" dirty="0">
                <a:latin typeface="Arial Unicode MS"/>
                <a:cs typeface="Arial"/>
              </a:rPr>
              <a:t>يمكنك أيضًا مشاهدة مقاطع الفيديو التالية:</a:t>
            </a:r>
            <a:r>
              <a:rPr lang="en-US" sz="1200" dirty="0">
                <a:latin typeface="Arial Unicode MS"/>
                <a:cs typeface="Arial"/>
              </a:rPr>
              <a:t> </a:t>
            </a:r>
          </a:p>
          <a:p>
            <a:pPr marL="83820" marR="95250" algn="just">
              <a:lnSpc>
                <a:spcPct val="121000"/>
              </a:lnSpc>
              <a:spcBef>
                <a:spcPts val="290"/>
              </a:spcBef>
            </a:pPr>
            <a:endParaRPr lang="en-GB" sz="1200" b="1" u="sng" dirty="0">
              <a:solidFill>
                <a:srgbClr val="0000FF"/>
              </a:solidFill>
              <a:latin typeface="Arial Unicode MS"/>
              <a:cs typeface="Arial Unicode MS"/>
              <a:hlinkClick r:id="rId2"/>
            </a:endParaRPr>
          </a:p>
          <a:p>
            <a:pPr marL="585788" marR="95250" algn="just">
              <a:lnSpc>
                <a:spcPct val="121000"/>
              </a:lnSpc>
              <a:spcBef>
                <a:spcPts val="290"/>
              </a:spcBef>
            </a:pPr>
            <a:r>
              <a:rPr lang="ar-SA" sz="1200" b="1" u="sng" dirty="0">
                <a:solidFill>
                  <a:srgbClr val="0000FF"/>
                </a:solidFill>
                <a:latin typeface="Arial"/>
                <a:cs typeface="Arial"/>
                <a:hlinkClick r:id="rId3"/>
              </a:rPr>
              <a:t>مقطع الفيديو 7:</a:t>
            </a:r>
            <a:r>
              <a:rPr lang="en-US" sz="1200" b="1" u="sng" dirty="0">
                <a:solidFill>
                  <a:srgbClr val="0000FF"/>
                </a:solidFill>
                <a:latin typeface="Arial"/>
                <a:cs typeface="Arial"/>
                <a:hlinkClick r:id="rId3"/>
              </a:rPr>
              <a:t> </a:t>
            </a:r>
            <a:r>
              <a:rPr lang="ar-SA" sz="1200" b="1" u="sng" dirty="0">
                <a:solidFill>
                  <a:srgbClr val="0000FF"/>
                </a:solidFill>
                <a:latin typeface="Arial"/>
                <a:cs typeface="Arial"/>
                <a:hlinkClick r:id="rId3"/>
              </a:rPr>
              <a:t>استكمال دورتك التأملية</a:t>
            </a:r>
            <a:endParaRPr lang="ar-SA" sz="1200" b="1" u="sng" dirty="0">
              <a:solidFill>
                <a:srgbClr val="0000FF"/>
              </a:solidFill>
              <a:latin typeface="Arial"/>
              <a:cs typeface="Arial"/>
              <a:hlinkClick r:id="rId2"/>
            </a:endParaRPr>
          </a:p>
          <a:p>
            <a:pPr marL="83820" marR="95250" algn="just">
              <a:lnSpc>
                <a:spcPct val="121000"/>
              </a:lnSpc>
              <a:spcBef>
                <a:spcPts val="290"/>
              </a:spcBef>
            </a:pPr>
            <a:endParaRPr sz="1200" dirty="0">
              <a:latin typeface="Arial Unicode MS"/>
              <a:cs typeface="Arial Unicode MS"/>
            </a:endParaRPr>
          </a:p>
        </p:txBody>
      </p:sp>
      <p:sp>
        <p:nvSpPr>
          <p:cNvPr id="9" name="object 9"/>
          <p:cNvSpPr/>
          <p:nvPr/>
        </p:nvSpPr>
        <p:spPr>
          <a:xfrm flipH="1">
            <a:off x="9683212" y="4848225"/>
            <a:ext cx="417188" cy="417193"/>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213831" y="1895059"/>
            <a:ext cx="4809490" cy="5343525"/>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endParaRPr dirty="0"/>
          </a:p>
        </p:txBody>
      </p:sp>
      <p:sp>
        <p:nvSpPr>
          <p:cNvPr id="14" name="object 14"/>
          <p:cNvSpPr/>
          <p:nvPr/>
        </p:nvSpPr>
        <p:spPr>
          <a:xfrm>
            <a:off x="412750" y="1955681"/>
            <a:ext cx="4781550" cy="4801452"/>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dirty="0"/>
          </a:p>
        </p:txBody>
      </p:sp>
      <p:sp>
        <p:nvSpPr>
          <p:cNvPr id="15" name="object 15"/>
          <p:cNvSpPr txBox="1"/>
          <p:nvPr/>
        </p:nvSpPr>
        <p:spPr>
          <a:xfrm>
            <a:off x="498229" y="2008919"/>
            <a:ext cx="4589145" cy="875304"/>
          </a:xfrm>
          <a:prstGeom prst="rect">
            <a:avLst/>
          </a:prstGeom>
        </p:spPr>
        <p:txBody>
          <a:bodyPr vert="horz" wrap="square" lIns="0" tIns="0" rIns="0" bIns="0" rtlCol="0">
            <a:spAutoFit/>
          </a:bodyPr>
          <a:lstStyle/>
          <a:p>
            <a:pPr marL="12700" marR="5080" algn="just">
              <a:lnSpc>
                <a:spcPct val="121100"/>
              </a:lnSpc>
            </a:pPr>
            <a:r>
              <a:rPr lang="ar-SA" sz="1200">
                <a:latin typeface="Arial Unicode MS"/>
                <a:cs typeface="Arial"/>
              </a:rPr>
              <a:t>تقدم الصفحات التالية إرشادات تتناول طرقًا مختلفة لإنشاء سؤال الاستعلام، ومن الجيد أن تتذكر أنه لا توجد طريقة واحدة صائبة للقيام بذلك.</a:t>
            </a:r>
            <a:r>
              <a:rPr lang="en-US" sz="1200">
                <a:latin typeface="Arial Unicode MS"/>
                <a:cs typeface="Arial"/>
              </a:rPr>
              <a:t> </a:t>
            </a:r>
            <a:r>
              <a:rPr lang="ar-SA" sz="1200">
                <a:latin typeface="Arial Unicode MS"/>
                <a:cs typeface="Arial"/>
              </a:rPr>
              <a:t>ومع ذلك، ثمّة بعض المبادئ التي يجب وضعها في الاعتبار عند إنشاء سؤال الاستعلام:</a:t>
            </a:r>
          </a:p>
        </p:txBody>
      </p:sp>
      <p:sp>
        <p:nvSpPr>
          <p:cNvPr id="16" name="object 16"/>
          <p:cNvSpPr txBox="1"/>
          <p:nvPr/>
        </p:nvSpPr>
        <p:spPr>
          <a:xfrm>
            <a:off x="498228" y="3149280"/>
            <a:ext cx="4589145" cy="3504934"/>
          </a:xfrm>
          <a:prstGeom prst="rect">
            <a:avLst/>
          </a:prstGeom>
        </p:spPr>
        <p:txBody>
          <a:bodyPr vert="horz" wrap="square" lIns="0" tIns="0" rIns="0" bIns="0" rtlCol="0">
            <a:spAutoFit/>
          </a:bodyPr>
          <a:lstStyle/>
          <a:p>
            <a:pPr marL="191770" marR="434975" indent="-179070">
              <a:lnSpc>
                <a:spcPct val="120000"/>
              </a:lnSpc>
              <a:buSzPct val="83333"/>
              <a:buFont typeface="Symbol"/>
              <a:buChar char="•"/>
              <a:tabLst>
                <a:tab pos="100330" algn="l"/>
              </a:tabLst>
            </a:pPr>
            <a:r>
              <a:rPr lang="ar-SA" sz="1200">
                <a:latin typeface="Arial" panose="020B0604020202020204" pitchFamily="34" charset="0"/>
                <a:cs typeface="Arial" panose="020B0604020202020204" pitchFamily="34" charset="0"/>
              </a:rPr>
              <a:t>يجب أن يستند الاستعلام إلى مشكلة حقيقية لاحظتها في فصلك الدراسي حتى يكون مفيدًا بالنسبة لك.</a:t>
            </a:r>
          </a:p>
          <a:p>
            <a:pPr marL="191770" marR="62865" indent="-179070" algn="just">
              <a:lnSpc>
                <a:spcPct val="120800"/>
              </a:lnSpc>
              <a:spcBef>
                <a:spcPts val="805"/>
              </a:spcBef>
              <a:buSzPct val="83333"/>
              <a:buFont typeface="Symbol"/>
              <a:buChar char="•"/>
              <a:tabLst>
                <a:tab pos="100330" algn="l"/>
              </a:tabLst>
            </a:pPr>
            <a:r>
              <a:rPr lang="ar-SA" sz="1200">
                <a:latin typeface="Arial" panose="020B0604020202020204" pitchFamily="34" charset="0"/>
                <a:cs typeface="Arial" panose="020B0604020202020204" pitchFamily="34" charset="0"/>
              </a:rPr>
              <a:t>يمكن أن تساعدك مناقشة أفكارك مع زملائك الآخرين حقًا على إنشاء سؤال - على سبيل المثال، قد تدرك أن جميع المعلمين في فريقك قد لاحظوا المشكلة نفسها.</a:t>
            </a:r>
          </a:p>
          <a:p>
            <a:pPr marL="191770" marR="5080" indent="-179070">
              <a:lnSpc>
                <a:spcPct val="120000"/>
              </a:lnSpc>
              <a:spcBef>
                <a:spcPts val="815"/>
              </a:spcBef>
              <a:buSzPct val="83333"/>
              <a:buFont typeface="Symbol"/>
              <a:buChar char="•"/>
              <a:tabLst>
                <a:tab pos="100330" algn="l"/>
              </a:tabLst>
            </a:pPr>
            <a:r>
              <a:rPr lang="ar-SA" sz="1200">
                <a:latin typeface="Arial" panose="020B0604020202020204" pitchFamily="34" charset="0"/>
                <a:cs typeface="Arial" panose="020B0604020202020204" pitchFamily="34" charset="0"/>
              </a:rPr>
              <a:t>يجب أن تكون قادرًا على إدارة الأمر في فصلك الدراسي (بناءً على الوقت المتاح لك وعلى ما إذا كان هناك بالغون آخرون يمكنهم أن يساعدوك، على سبيل المثال).</a:t>
            </a:r>
          </a:p>
          <a:p>
            <a:pPr marL="191770" marR="200025" indent="-179070">
              <a:lnSpc>
                <a:spcPct val="120000"/>
              </a:lnSpc>
              <a:spcBef>
                <a:spcPts val="815"/>
              </a:spcBef>
              <a:buSzPct val="83333"/>
              <a:buFont typeface="Symbol"/>
              <a:buChar char="•"/>
              <a:tabLst>
                <a:tab pos="100330" algn="l"/>
              </a:tabLst>
            </a:pPr>
            <a:r>
              <a:rPr lang="ar-SA" sz="1200">
                <a:latin typeface="Arial" panose="020B0604020202020204" pitchFamily="34" charset="0"/>
                <a:cs typeface="Arial" panose="020B0604020202020204" pitchFamily="34" charset="0"/>
              </a:rPr>
              <a:t>يجب أن يؤدي إلى فهم الممارسات و/ أو اتخاذ الإجراءات و/ أو تجربة شيء ما و/ أو تحسين وضع التدريس/ التعلم.</a:t>
            </a:r>
          </a:p>
          <a:p>
            <a:pPr marL="191770" marR="5080" indent="-179070">
              <a:lnSpc>
                <a:spcPct val="120800"/>
              </a:lnSpc>
              <a:spcBef>
                <a:spcPts val="805"/>
              </a:spcBef>
              <a:buSzPct val="83333"/>
              <a:buFont typeface="Symbol"/>
              <a:buChar char="•"/>
              <a:tabLst>
                <a:tab pos="100330" algn="l"/>
              </a:tabLst>
            </a:pPr>
            <a:r>
              <a:rPr lang="ar-SA" sz="1200">
                <a:latin typeface="Arial" panose="020B0604020202020204" pitchFamily="34" charset="0"/>
                <a:cs typeface="Arial" panose="020B0604020202020204" pitchFamily="34" charset="0"/>
              </a:rPr>
              <a:t>لا ينبغي أن يؤدي إلى إجابة بسيطة بـ "نعم" أو "لا".</a:t>
            </a:r>
            <a:r>
              <a:rPr lang="en-US" sz="1200">
                <a:latin typeface="Arial" panose="020B0604020202020204" pitchFamily="34" charset="0"/>
                <a:cs typeface="Arial" panose="020B0604020202020204" pitchFamily="34" charset="0"/>
              </a:rPr>
              <a:t> </a:t>
            </a:r>
            <a:r>
              <a:rPr lang="ar-SA" sz="1200">
                <a:latin typeface="Arial" panose="020B0604020202020204" pitchFamily="34" charset="0"/>
                <a:cs typeface="Arial" panose="020B0604020202020204" pitchFamily="34" charset="0"/>
              </a:rPr>
              <a:t>تبدأ أسئلة البحث الجيدة بعبارات مثل "كيف ..."؛ "ماذا يحدث عندما…"،</a:t>
            </a:r>
            <a:r>
              <a:rPr lang="en-US" sz="1200">
                <a:latin typeface="Arial" panose="020B0604020202020204" pitchFamily="34" charset="0"/>
                <a:cs typeface="Arial" panose="020B0604020202020204" pitchFamily="34" charset="0"/>
              </a:rPr>
              <a:t> </a:t>
            </a:r>
            <a:r>
              <a:rPr lang="ar-SA" sz="1200">
                <a:latin typeface="Arial" panose="020B0604020202020204" pitchFamily="34" charset="0"/>
                <a:cs typeface="Arial" panose="020B0604020202020204" pitchFamily="34" charset="0"/>
              </a:rPr>
              <a:t>لأنها بالفعل تفتح الأبواب لظهور إجابات مختلفة.</a:t>
            </a: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900" y="580111"/>
            <a:ext cx="2679192" cy="1011612"/>
          </a:xfrm>
          <a:prstGeom prst="rect">
            <a:avLst/>
          </a:prstGeom>
        </p:spPr>
      </p:pic>
      <p:sp>
        <p:nvSpPr>
          <p:cNvPr id="6" name="object 6">
            <a:extLst>
              <a:ext uri="{FF2B5EF4-FFF2-40B4-BE49-F238E27FC236}">
                <a16:creationId xmlns:a16="http://schemas.microsoft.com/office/drawing/2014/main" id="{BDB60A26-EAA1-8671-A7B4-53008F3BFD24}"/>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27</a:t>
            </a:fld>
            <a:endParaRPr sz="1000" dirty="0">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1333232145"/>
              </p:ext>
            </p:extLst>
          </p:nvPr>
        </p:nvGraphicFramePr>
        <p:xfrm>
          <a:off x="850900" y="1683750"/>
          <a:ext cx="8687185" cy="5518746"/>
        </p:xfrm>
        <a:graphic>
          <a:graphicData uri="http://schemas.openxmlformats.org/drawingml/2006/table">
            <a:tbl>
              <a:tblPr>
                <a:tableStyleId>{5C22544A-7EE6-4342-B048-85BDC9FD1C3A}</a:tableStyleId>
              </a:tblPr>
              <a:tblGrid>
                <a:gridCol w="4191820">
                  <a:extLst>
                    <a:ext uri="{9D8B030D-6E8A-4147-A177-3AD203B41FA5}">
                      <a16:colId xmlns:a16="http://schemas.microsoft.com/office/drawing/2014/main" val="3254048369"/>
                    </a:ext>
                  </a:extLst>
                </a:gridCol>
                <a:gridCol w="4495365">
                  <a:extLst>
                    <a:ext uri="{9D8B030D-6E8A-4147-A177-3AD203B41FA5}">
                      <a16:colId xmlns:a16="http://schemas.microsoft.com/office/drawing/2014/main" val="1255011624"/>
                    </a:ext>
                  </a:extLst>
                </a:gridCol>
              </a:tblGrid>
              <a:tr h="218911">
                <a:tc>
                  <a:txBody>
                    <a:bodyPr/>
                    <a:lstStyle/>
                    <a:p>
                      <a:pPr algn="ctr">
                        <a:lnSpc>
                          <a:spcPct val="115000"/>
                        </a:lnSpc>
                      </a:pPr>
                      <a:r>
                        <a:rPr lang="ar-AE" sz="1400" b="1" dirty="0">
                          <a:effectLst/>
                        </a:rPr>
                        <a:t>أمثلة عن الاستعلام</a:t>
                      </a:r>
                      <a:endParaRPr lang="en-GB" sz="1400" b="1">
                        <a:effectLst/>
                        <a:latin typeface="Arial"/>
                        <a:ea typeface="Arial" panose="020B0604020202020204" pitchFamily="34" charset="0"/>
                      </a:endParaRPr>
                    </a:p>
                  </a:txBody>
                  <a:tcPr marL="34558" marR="34558" marT="34558" marB="34558">
                    <a:solidFill>
                      <a:srgbClr val="D8D8D8"/>
                    </a:solidFill>
                  </a:tcPr>
                </a:tc>
                <a:tc>
                  <a:txBody>
                    <a:bodyPr/>
                    <a:lstStyle/>
                    <a:p>
                      <a:pPr algn="ctr">
                        <a:lnSpc>
                          <a:spcPct val="115000"/>
                        </a:lnSpc>
                      </a:pPr>
                      <a:r>
                        <a:rPr lang="ar-AE" sz="1400" b="1" dirty="0">
                          <a:effectLst/>
                          <a:latin typeface="Arial"/>
                          <a:ea typeface="Arial" panose="020B0604020202020204" pitchFamily="34" charset="0"/>
                        </a:rPr>
                        <a:t>أهداف الاستعلام</a:t>
                      </a:r>
                      <a:endParaRPr lang="en-GB" sz="1400" b="1">
                        <a:effectLst/>
                        <a:latin typeface="Arial"/>
                        <a:ea typeface="Arial" panose="020B0604020202020204" pitchFamily="34" charset="0"/>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rtl="1"/>
                      <a:r>
                        <a:rPr lang="ar-SA" sz="1400" dirty="0">
                          <a:solidFill>
                            <a:schemeClr val="dk1"/>
                          </a:solidFill>
                          <a:effectLst/>
                          <a:latin typeface="+mn-lt"/>
                          <a:ea typeface="+mn-ea"/>
                          <a:cs typeface="+mn-cs"/>
                        </a:rPr>
                        <a:t>ملاحظة مشاركة </a:t>
                      </a:r>
                      <a:r>
                        <a:rPr lang="ar-AE" sz="1400" dirty="0">
                          <a:solidFill>
                            <a:schemeClr val="dk1"/>
                          </a:solidFill>
                          <a:effectLst/>
                          <a:latin typeface="+mn-lt"/>
                          <a:ea typeface="+mn-ea"/>
                          <a:cs typeface="+mn-cs"/>
                        </a:rPr>
                        <a:t>ال</a:t>
                      </a:r>
                      <a:r>
                        <a:rPr lang="ar-SA" sz="1400" dirty="0">
                          <a:solidFill>
                            <a:schemeClr val="dk1"/>
                          </a:solidFill>
                          <a:effectLst/>
                          <a:latin typeface="+mn-lt"/>
                          <a:ea typeface="+mn-ea"/>
                          <a:cs typeface="+mn-cs"/>
                        </a:rPr>
                        <a:t>طلاب مع وبدون مدخلات المعلم</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مراقبة التطور المستقل للحوار لدى الطلاب</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3519733429"/>
                  </a:ext>
                </a:extLst>
              </a:tr>
              <a:tr h="364981">
                <a:tc>
                  <a:txBody>
                    <a:bodyPr/>
                    <a:lstStyle/>
                    <a:p>
                      <a:pPr rtl="1"/>
                      <a:r>
                        <a:rPr lang="ar-SA" sz="1400" dirty="0">
                          <a:solidFill>
                            <a:schemeClr val="dk1"/>
                          </a:solidFill>
                          <a:effectLst/>
                          <a:latin typeface="+mn-lt"/>
                          <a:ea typeface="+mn-ea"/>
                          <a:cs typeface="+mn-cs"/>
                        </a:rPr>
                        <a:t>ملاحظة ما إذا كان الطلاب قد طوروا مهارات حوارية في التعلم المستقل القائم على اللعب</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مراقبة المهارات الحوارية لدى الطلاب في أنشطة محددة</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3893424670"/>
                  </a:ext>
                </a:extLst>
              </a:tr>
              <a:tr h="511050">
                <a:tc>
                  <a:txBody>
                    <a:bodyPr/>
                    <a:lstStyle/>
                    <a:p>
                      <a:pPr rtl="1"/>
                      <a:r>
                        <a:rPr lang="ar-SA" sz="1400" dirty="0">
                          <a:solidFill>
                            <a:schemeClr val="dk1"/>
                          </a:solidFill>
                          <a:effectLst/>
                          <a:latin typeface="+mn-lt"/>
                          <a:ea typeface="+mn-ea"/>
                          <a:cs typeface="+mn-cs"/>
                        </a:rPr>
                        <a:t>ملاحظة ما إذا كان الطلاب قادرين على الإجابة على الأسئلة الصعبة وتبرير الإجابات</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مراقبة شكل محدد للمشاركة في الحوار من قبل الطلاب</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602478461"/>
                  </a:ext>
                </a:extLst>
              </a:tr>
              <a:tr h="511050">
                <a:tc>
                  <a:txBody>
                    <a:bodyPr/>
                    <a:lstStyle/>
                    <a:p>
                      <a:pPr rtl="1"/>
                      <a:r>
                        <a:rPr lang="ar-SA" sz="1400" dirty="0">
                          <a:solidFill>
                            <a:schemeClr val="dk1"/>
                          </a:solidFill>
                          <a:effectLst/>
                          <a:latin typeface="+mn-lt"/>
                          <a:ea typeface="+mn-ea"/>
                          <a:cs typeface="+mn-cs"/>
                        </a:rPr>
                        <a:t>بعد التعرف على المشاركة غير المتكافئة في المحادثات، قم بتسجيل الطلاب الذين شاركوا وعدد المرات</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سجل مستويات المشاركة بين الطلاب في الفصل أو لاحظ مشاركة الطلاب الأكثر هدوء</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39541860"/>
                  </a:ext>
                </a:extLst>
              </a:tr>
              <a:tr h="511050">
                <a:tc>
                  <a:txBody>
                    <a:bodyPr/>
                    <a:lstStyle/>
                    <a:p>
                      <a:pPr rtl="1"/>
                      <a:r>
                        <a:rPr lang="ar-SA" sz="1400" dirty="0">
                          <a:solidFill>
                            <a:schemeClr val="dk1"/>
                          </a:solidFill>
                          <a:effectLst/>
                          <a:latin typeface="+mn-lt"/>
                          <a:ea typeface="+mn-ea"/>
                          <a:cs typeface="+mn-cs"/>
                        </a:rPr>
                        <a:t>لاحظ مدى تفصيل الأطفال لأفكار الآخرين ومدى تشجيع المعلم لها</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تقييم جودة الحوار الصفي مع الأخذ في الاعتبار مشاركة المعلم والطلاب</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635589060"/>
                  </a:ext>
                </a:extLst>
              </a:tr>
              <a:tr h="366203">
                <a:tc>
                  <a:txBody>
                    <a:bodyPr/>
                    <a:lstStyle/>
                    <a:p>
                      <a:pPr rtl="1"/>
                      <a:r>
                        <a:rPr lang="ar-SA" sz="1400" dirty="0">
                          <a:solidFill>
                            <a:schemeClr val="dk1"/>
                          </a:solidFill>
                          <a:effectLst/>
                          <a:latin typeface="+mn-lt"/>
                          <a:ea typeface="+mn-ea"/>
                          <a:cs typeface="+mn-cs"/>
                        </a:rPr>
                        <a:t>اطلب من الطلاب تسجيل عناصر مناقشات الفصل بأكمله</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إشراك الطلاب في تطوير أو تقييم الحوار</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801211411"/>
                  </a:ext>
                </a:extLst>
              </a:tr>
              <a:tr h="511050">
                <a:tc>
                  <a:txBody>
                    <a:bodyPr/>
                    <a:lstStyle/>
                    <a:p>
                      <a:pPr rtl="1"/>
                      <a:r>
                        <a:rPr lang="ar-SA" sz="1400" dirty="0">
                          <a:solidFill>
                            <a:schemeClr val="dk1"/>
                          </a:solidFill>
                          <a:effectLst/>
                          <a:latin typeface="+mn-lt"/>
                          <a:ea typeface="+mn-ea"/>
                          <a:cs typeface="+mn-cs"/>
                        </a:rPr>
                        <a:t>تنمية الحوار الحواري لدى الطلاب وملاحظة تأثيره على القراءة والكتابة في دروس اللغة الإنجليزية</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مساعدة الطلاب على تطوير مهاراتهم اللغوية وأدائهم</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43007824"/>
                  </a:ext>
                </a:extLst>
              </a:tr>
              <a:tr h="511050">
                <a:tc>
                  <a:txBody>
                    <a:bodyPr/>
                    <a:lstStyle/>
                    <a:p>
                      <a:pPr rtl="1"/>
                      <a:r>
                        <a:rPr lang="ar-SA" sz="1400" dirty="0">
                          <a:solidFill>
                            <a:schemeClr val="dk1"/>
                          </a:solidFill>
                          <a:effectLst/>
                          <a:latin typeface="+mn-lt"/>
                          <a:ea typeface="+mn-ea"/>
                          <a:cs typeface="+mn-cs"/>
                        </a:rPr>
                        <a:t>استبدال </a:t>
                      </a:r>
                      <a:r>
                        <a:rPr lang="ar-AE" sz="1400" dirty="0">
                          <a:solidFill>
                            <a:schemeClr val="dk1"/>
                          </a:solidFill>
                          <a:effectLst/>
                          <a:latin typeface="+mn-lt"/>
                          <a:ea typeface="+mn-ea"/>
                          <a:cs typeface="+mn-cs"/>
                        </a:rPr>
                        <a:t>التقييم المتأخر بإبداء الرأي الفوري </a:t>
                      </a:r>
                      <a:r>
                        <a:rPr lang="ar-SA" sz="1400" dirty="0">
                          <a:solidFill>
                            <a:schemeClr val="dk1"/>
                          </a:solidFill>
                          <a:effectLst/>
                          <a:latin typeface="+mn-lt"/>
                          <a:ea typeface="+mn-ea"/>
                          <a:cs typeface="+mn-cs"/>
                        </a:rPr>
                        <a:t>التي تعتمد</a:t>
                      </a:r>
                      <a:r>
                        <a:rPr lang="ar-AE" sz="1400" dirty="0">
                          <a:solidFill>
                            <a:schemeClr val="dk1"/>
                          </a:solidFill>
                          <a:effectLst/>
                          <a:latin typeface="+mn-lt"/>
                          <a:ea typeface="+mn-ea"/>
                          <a:cs typeface="+mn-cs"/>
                        </a:rPr>
                        <a:t> على</a:t>
                      </a:r>
                      <a:r>
                        <a:rPr lang="ar-SA" sz="1400" dirty="0">
                          <a:solidFill>
                            <a:schemeClr val="dk1"/>
                          </a:solidFill>
                          <a:effectLst/>
                          <a:latin typeface="+mn-lt"/>
                          <a:ea typeface="+mn-ea"/>
                          <a:cs typeface="+mn-cs"/>
                        </a:rPr>
                        <a:t> التدريس الحواري</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تطوير أو تجربة الابتكار في الممارسة العملية</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2755719928"/>
                  </a:ext>
                </a:extLst>
              </a:tr>
              <a:tr h="511050">
                <a:tc>
                  <a:txBody>
                    <a:bodyPr/>
                    <a:lstStyle/>
                    <a:p>
                      <a:pPr rtl="1"/>
                      <a:r>
                        <a:rPr lang="ar-AE" sz="1400" dirty="0">
                          <a:solidFill>
                            <a:schemeClr val="dk1"/>
                          </a:solidFill>
                          <a:effectLst/>
                          <a:latin typeface="+mn-lt"/>
                          <a:ea typeface="+mn-ea"/>
                          <a:cs typeface="+mn-cs"/>
                        </a:rPr>
                        <a:t>العمل</a:t>
                      </a:r>
                      <a:r>
                        <a:rPr lang="ar-SA" sz="1400" dirty="0">
                          <a:solidFill>
                            <a:schemeClr val="dk1"/>
                          </a:solidFill>
                          <a:effectLst/>
                          <a:latin typeface="+mn-lt"/>
                          <a:ea typeface="+mn-ea"/>
                          <a:cs typeface="+mn-cs"/>
                        </a:rPr>
                        <a:t> على استراتيجيات وموارد جديدة لتسهيل ممارسة وجودة التجمعات الأدبية</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تطوير استراتيجيات وموارد جديدة لتحسين جودة الحوار الصفي والممارسات الخاصة</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3176782948"/>
                  </a:ext>
                </a:extLst>
              </a:tr>
              <a:tr h="511050">
                <a:tc>
                  <a:txBody>
                    <a:bodyPr/>
                    <a:lstStyle/>
                    <a:p>
                      <a:pPr rtl="1"/>
                      <a:r>
                        <a:rPr lang="ar-SA" sz="1400" dirty="0">
                          <a:solidFill>
                            <a:schemeClr val="dk1"/>
                          </a:solidFill>
                          <a:effectLst/>
                          <a:latin typeface="+mn-lt"/>
                          <a:ea typeface="+mn-ea"/>
                          <a:cs typeface="+mn-cs"/>
                        </a:rPr>
                        <a:t>دعم استماع الطلاب والاستجابة لبعضهم البعض والبناء على أفكار بعضهم البعض وتحديها</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تحديد طرق تسهيل/دعم أشكال معينة من مشاركة الطلاب</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2385578255"/>
                  </a:ext>
                </a:extLst>
              </a:tr>
              <a:tr h="364981">
                <a:tc>
                  <a:txBody>
                    <a:bodyPr/>
                    <a:lstStyle/>
                    <a:p>
                      <a:pPr rtl="1"/>
                      <a:r>
                        <a:rPr lang="ar-SA" sz="1400" dirty="0">
                          <a:solidFill>
                            <a:schemeClr val="dk1"/>
                          </a:solidFill>
                          <a:effectLst/>
                          <a:latin typeface="+mn-lt"/>
                          <a:ea typeface="+mn-ea"/>
                          <a:cs typeface="+mn-cs"/>
                        </a:rPr>
                        <a:t>تقديم القواعد الأساسية للحديث لتحسين الحوار في العمل الجماعي</a:t>
                      </a:r>
                      <a:endParaRPr lang="en-US" sz="1400">
                        <a:solidFill>
                          <a:schemeClr val="dk1"/>
                        </a:solidFill>
                        <a:effectLst/>
                        <a:latin typeface="+mn-lt"/>
                        <a:ea typeface="+mn-ea"/>
                        <a:cs typeface="+mn-cs"/>
                      </a:endParaRPr>
                    </a:p>
                  </a:txBody>
                  <a:tcPr marL="34558" marR="34558" marT="34558" marB="34558">
                    <a:solidFill>
                      <a:srgbClr val="D9F1F6"/>
                    </a:solidFill>
                  </a:tcPr>
                </a:tc>
                <a:tc>
                  <a:txBody>
                    <a:bodyPr/>
                    <a:lstStyle/>
                    <a:p>
                      <a:pPr marL="140970" indent="-82550">
                        <a:lnSpc>
                          <a:spcPct val="115000"/>
                        </a:lnSpc>
                        <a:tabLst/>
                      </a:pPr>
                      <a:r>
                        <a:rPr lang="ar-AE" sz="1400" dirty="0">
                          <a:solidFill>
                            <a:schemeClr val="bg1"/>
                          </a:solidFill>
                          <a:effectLst/>
                          <a:latin typeface="Arial"/>
                          <a:ea typeface="Arial" panose="020B0604020202020204" pitchFamily="34" charset="0"/>
                        </a:rPr>
                        <a:t>تجربة استراتيجية حوارية معينة</a:t>
                      </a:r>
                      <a:endParaRPr lang="en-GB" sz="1400">
                        <a:solidFill>
                          <a:schemeClr val="bg1"/>
                        </a:solidFill>
                        <a:effectLst/>
                        <a:latin typeface="Arial"/>
                        <a:ea typeface="Arial" panose="020B0604020202020204" pitchFamily="34" charset="0"/>
                      </a:endParaRPr>
                    </a:p>
                  </a:txBody>
                  <a:tcPr marL="34558" marR="34558" marT="34558" marB="34558">
                    <a:solidFill>
                      <a:srgbClr val="2791A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660400" y="325874"/>
            <a:ext cx="9258300" cy="307777"/>
          </a:xfrm>
          <a:prstGeom prst="rect">
            <a:avLst/>
          </a:prstGeom>
          <a:noFill/>
        </p:spPr>
        <p:txBody>
          <a:bodyPr wrap="square" lIns="91440" tIns="45720" rIns="91440" bIns="45720" rtlCol="0" anchor="t">
            <a:spAutoFit/>
          </a:bodyPr>
          <a:lstStyle/>
          <a:p>
            <a:pPr marL="0" marR="0" lvl="0" indent="0" algn="r" defTabSz="914400" eaLnBrk="0" fontAlgn="base" latinLnBrk="0" hangingPunct="0">
              <a:lnSpc>
                <a:spcPct val="100000"/>
              </a:lnSpc>
              <a:spcBef>
                <a:spcPct val="0"/>
              </a:spcBef>
              <a:spcAft>
                <a:spcPct val="0"/>
              </a:spcAft>
              <a:buClrTx/>
              <a:buSzTx/>
              <a:buFontTx/>
              <a:buNone/>
              <a:tabLst/>
            </a:pPr>
            <a:r>
              <a:rPr kumimoji="0" lang="ar-AE" altLang="en-US" sz="1400" b="1" u="none" strike="noStrike" cap="none" normalizeH="0" baseline="0" dirty="0">
                <a:ln>
                  <a:noFill/>
                </a:ln>
                <a:solidFill>
                  <a:srgbClr val="000000"/>
                </a:solidFill>
                <a:effectLst/>
                <a:latin typeface="Arial"/>
                <a:ea typeface="Calibri" panose="020F0502020204030204" pitchFamily="34" charset="0"/>
              </a:rPr>
              <a:t>أمثلة من أهداف الاستعلام في </a:t>
            </a:r>
            <a:r>
              <a:rPr kumimoji="0" lang="en-US" altLang="en-US" sz="1400" b="1" u="none" strike="noStrike" cap="none" normalizeH="0" baseline="0" dirty="0">
                <a:ln>
                  <a:noFill/>
                </a:ln>
                <a:solidFill>
                  <a:srgbClr val="000000"/>
                </a:solidFill>
                <a:effectLst/>
                <a:latin typeface="Arial"/>
                <a:ea typeface="Calibri" panose="020F0502020204030204" pitchFamily="34" charset="0"/>
              </a:rPr>
              <a:t>T-SEDA</a:t>
            </a:r>
          </a:p>
        </p:txBody>
      </p:sp>
      <p:sp>
        <p:nvSpPr>
          <p:cNvPr id="7" name="TextBox 6">
            <a:extLst>
              <a:ext uri="{FF2B5EF4-FFF2-40B4-BE49-F238E27FC236}">
                <a16:creationId xmlns:a16="http://schemas.microsoft.com/office/drawing/2014/main" id="{F886A28F-981C-EF35-2350-8DCDE48E139A}"/>
              </a:ext>
            </a:extLst>
          </p:cNvPr>
          <p:cNvSpPr txBox="1"/>
          <p:nvPr/>
        </p:nvSpPr>
        <p:spPr>
          <a:xfrm>
            <a:off x="850900" y="730925"/>
            <a:ext cx="9067800" cy="738664"/>
          </a:xfrm>
          <a:prstGeom prst="rect">
            <a:avLst/>
          </a:prstGeom>
          <a:noFill/>
        </p:spPr>
        <p:txBody>
          <a:bodyPr wrap="square" lIns="91440" tIns="45720" rIns="91440" bIns="45720" anchor="t">
            <a:spAutoFit/>
          </a:bodyPr>
          <a:lstStyle/>
          <a:p>
            <a:pPr marL="0" marR="0" lvl="0" indent="0" algn="r" defTabSz="914400" eaLnBrk="0" fontAlgn="base" latinLnBrk="0" hangingPunct="0">
              <a:lnSpc>
                <a:spcPct val="100000"/>
              </a:lnSpc>
              <a:spcBef>
                <a:spcPct val="0"/>
              </a:spcBef>
              <a:spcAft>
                <a:spcPct val="0"/>
              </a:spcAft>
              <a:buClrTx/>
              <a:buSzTx/>
              <a:buFontTx/>
              <a:buNone/>
              <a:tabLst/>
            </a:pPr>
            <a:r>
              <a:rPr kumimoji="0" lang="ar-AE" altLang="en-US" sz="1400" b="0" i="0" u="none" strike="noStrike" cap="none" normalizeH="0" baseline="0" dirty="0">
                <a:ln>
                  <a:noFill/>
                </a:ln>
                <a:effectLst/>
                <a:latin typeface="Arial"/>
              </a:rPr>
              <a:t>في مشروع دولي يضم 72 معلمًا (من مرحلة ما قبل المدرسة إلى التعليم العالي) في 6 دول، تم إجراء الاستفسارات التالية. وهي تظهر بعض الاهتمامات التي اكتشفها الممارسون باستخدام مجموعة أدوات </a:t>
            </a:r>
            <a:r>
              <a:rPr kumimoji="0" lang="en-US" altLang="en-US" sz="1400" b="0" i="0" u="none" strike="noStrike" cap="none" normalizeH="0" baseline="0" dirty="0">
                <a:ln>
                  <a:noFill/>
                </a:ln>
                <a:effectLst/>
                <a:latin typeface="Arial"/>
              </a:rPr>
              <a:t>T-SEDA (</a:t>
            </a:r>
            <a:r>
              <a:rPr kumimoji="0" lang="en-US" altLang="en-US" sz="1400" b="0" i="0" u="none" strike="noStrike" cap="none" normalizeH="0" baseline="0" dirty="0">
                <a:ln>
                  <a:noFill/>
                </a:ln>
                <a:effectLst/>
                <a:latin typeface="Arial"/>
                <a:hlinkClick r:id="rId3"/>
              </a:rPr>
              <a:t>Calcagni et al., 2023</a:t>
            </a:r>
            <a:r>
              <a:rPr kumimoji="0" lang="en-US" altLang="en-US" sz="1400" b="0" i="0" u="none" strike="noStrike" cap="none" normalizeH="0" baseline="0" dirty="0">
                <a:ln>
                  <a:noFill/>
                </a:ln>
                <a:effectLst/>
                <a:latin typeface="Arial"/>
              </a:rPr>
              <a:t>). </a:t>
            </a:r>
            <a:r>
              <a:rPr kumimoji="0" lang="ar-AE" altLang="en-US" sz="1400" b="0" i="0" u="none" strike="noStrike" cap="none" normalizeH="0" baseline="0" dirty="0">
                <a:ln>
                  <a:noFill/>
                </a:ln>
                <a:effectLst/>
                <a:latin typeface="Arial"/>
              </a:rPr>
              <a:t>تتوفر تقارير استفسارية مفصلة من سياقات متنوعة من </a:t>
            </a:r>
            <a:r>
              <a:rPr kumimoji="0" lang="ar-AE" altLang="en-US" sz="1400" b="0" i="0" u="none" strike="noStrike" cap="none" normalizeH="0" baseline="0" dirty="0">
                <a:ln>
                  <a:noFill/>
                </a:ln>
                <a:effectLst/>
                <a:latin typeface="Arial"/>
                <a:hlinkClick r:id="rId4">
                  <a:extLst>
                    <a:ext uri="{A12FA001-AC4F-418D-AE19-62706E023703}">
                      <ahyp:hlinkClr xmlns:ahyp="http://schemas.microsoft.com/office/drawing/2018/hyperlinkcolor" val="tx"/>
                    </a:ext>
                  </a:extLst>
                </a:hlinkClick>
              </a:rPr>
              <a:t>مكتبة </a:t>
            </a:r>
            <a:r>
              <a:rPr kumimoji="0" lang="en-US" altLang="en-US" sz="1400" b="0" i="0" u="none" strike="noStrike" cap="none" normalizeH="0" baseline="0" dirty="0">
                <a:ln>
                  <a:noFill/>
                </a:ln>
                <a:effectLst/>
                <a:latin typeface="Arial"/>
                <a:hlinkClick r:id="rId4">
                  <a:extLst>
                    <a:ext uri="{A12FA001-AC4F-418D-AE19-62706E023703}">
                      <ahyp:hlinkClr xmlns:ahyp="http://schemas.microsoft.com/office/drawing/2018/hyperlinkcolor" val="tx"/>
                    </a:ext>
                  </a:extLst>
                </a:hlinkClick>
              </a:rPr>
              <a:t>Camtree.</a:t>
            </a:r>
            <a:endParaRPr kumimoji="0" lang="en-US" altLang="en-US" sz="1400" b="0" i="0" u="none" strike="noStrike" cap="none" normalizeH="0" baseline="0" dirty="0">
              <a:ln>
                <a:noFill/>
              </a:ln>
              <a:effectLst/>
              <a:latin typeface="Arial"/>
            </a:endParaRPr>
          </a:p>
        </p:txBody>
      </p:sp>
      <p:sp>
        <p:nvSpPr>
          <p:cNvPr id="3" name="object 6">
            <a:extLst>
              <a:ext uri="{FF2B5EF4-FFF2-40B4-BE49-F238E27FC236}">
                <a16:creationId xmlns:a16="http://schemas.microsoft.com/office/drawing/2014/main" id="{484C2EA4-A4B3-AEBE-7951-22F01BD401F2}"/>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28</a:t>
            </a:fld>
            <a:endParaRPr sz="1000" dirty="0">
              <a:cs typeface="Arial"/>
            </a:endParaRPr>
          </a:p>
        </p:txBody>
      </p:sp>
    </p:spTree>
    <p:extLst>
      <p:ext uri="{BB962C8B-B14F-4D97-AF65-F5344CB8AC3E}">
        <p14:creationId xmlns:p14="http://schemas.microsoft.com/office/powerpoint/2010/main" val="2190919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4517" y="657225"/>
            <a:ext cx="9524365" cy="893578"/>
          </a:xfrm>
          <a:prstGeom prst="rect">
            <a:avLst/>
          </a:prstGeom>
        </p:spPr>
        <p:txBody>
          <a:bodyPr vert="horz" wrap="square" lIns="0" tIns="0" rIns="0" bIns="0" rtlCol="0">
            <a:spAutoFit/>
          </a:bodyPr>
          <a:lstStyle/>
          <a:p>
            <a:pPr algn="ctr">
              <a:lnSpc>
                <a:spcPct val="100000"/>
              </a:lnSpc>
            </a:pPr>
            <a:r>
              <a:rPr lang="ar-EG" b="1" dirty="0">
                <a:latin typeface="Arial"/>
                <a:cs typeface="Arial"/>
              </a:rPr>
              <a:t>تنقيح</a:t>
            </a:r>
            <a:r>
              <a:rPr lang="ar-SA" b="1" dirty="0">
                <a:latin typeface="Arial"/>
                <a:cs typeface="Arial"/>
              </a:rPr>
              <a:t> أفكارك للخروج بسؤال استعلام</a:t>
            </a:r>
          </a:p>
          <a:p>
            <a:pPr>
              <a:lnSpc>
                <a:spcPct val="100000"/>
              </a:lnSpc>
            </a:pPr>
            <a:endParaRPr sz="1400" dirty="0">
              <a:latin typeface="Times New Roman"/>
              <a:cs typeface="Times New Roman"/>
            </a:endParaRPr>
          </a:p>
          <a:p>
            <a:pPr marL="12700" marR="5080">
              <a:lnSpc>
                <a:spcPct val="120000"/>
              </a:lnSpc>
              <a:spcBef>
                <a:spcPts val="1365"/>
              </a:spcBef>
            </a:pPr>
            <a:r>
              <a:rPr lang="ar-SA" sz="1200" dirty="0">
                <a:latin typeface="Arial Unicode MS"/>
                <a:cs typeface="Arial"/>
              </a:rPr>
              <a:t>تتمثل إحدى طرق إنشاء سؤال استعلام في التفكير فيه على أنه عملية </a:t>
            </a:r>
            <a:r>
              <a:rPr lang="ar-EG" sz="1200" dirty="0">
                <a:latin typeface="Arial Unicode MS"/>
                <a:cs typeface="Arial"/>
              </a:rPr>
              <a:t>تنقيح</a:t>
            </a:r>
            <a:r>
              <a:rPr lang="ar-SA" sz="1200" dirty="0">
                <a:latin typeface="Arial Unicode MS"/>
                <a:cs typeface="Arial"/>
              </a:rPr>
              <a:t> تبدأ فيها بمشكلة ما ثم تضيّق نطاق تركيزك، إلى أن تخرج بسؤال استعلام.</a:t>
            </a:r>
          </a:p>
        </p:txBody>
      </p:sp>
      <p:grpSp>
        <p:nvGrpSpPr>
          <p:cNvPr id="28" name="Group 27"/>
          <p:cNvGrpSpPr/>
          <p:nvPr/>
        </p:nvGrpSpPr>
        <p:grpSpPr>
          <a:xfrm>
            <a:off x="5536030" y="1846940"/>
            <a:ext cx="4950455" cy="5225927"/>
            <a:chOff x="546100" y="2028825"/>
            <a:chExt cx="4950455" cy="5225927"/>
          </a:xfrm>
        </p:grpSpPr>
        <p:sp>
          <p:nvSpPr>
            <p:cNvPr id="5" name="object 5"/>
            <p:cNvSpPr/>
            <p:nvPr/>
          </p:nvSpPr>
          <p:spPr>
            <a:xfrm>
              <a:off x="546100" y="2615443"/>
              <a:ext cx="4950455" cy="4639309"/>
            </a:xfrm>
            <a:prstGeom prst="rect">
              <a:avLst/>
            </a:prstGeom>
            <a:blipFill>
              <a:blip r:embed="rId2" cstate="print"/>
              <a:stretch>
                <a:fillRect/>
              </a:stretch>
            </a:blipFill>
          </p:spPr>
          <p:txBody>
            <a:bodyPr wrap="square" lIns="0" tIns="0" rIns="0" bIns="0" rtlCol="0"/>
            <a:lstStyle/>
            <a:p>
              <a:endParaRPr/>
            </a:p>
          </p:txBody>
        </p:sp>
        <p:sp>
          <p:nvSpPr>
            <p:cNvPr id="12" name="object 12"/>
            <p:cNvSpPr txBox="1"/>
            <p:nvPr/>
          </p:nvSpPr>
          <p:spPr>
            <a:xfrm>
              <a:off x="1024249" y="2718946"/>
              <a:ext cx="4027804" cy="380873"/>
            </a:xfrm>
            <a:prstGeom prst="rect">
              <a:avLst/>
            </a:prstGeom>
            <a:solidFill>
              <a:srgbClr val="FFFFFF"/>
            </a:solidFill>
            <a:ln w="9520">
              <a:solidFill>
                <a:srgbClr val="000000"/>
              </a:solidFill>
            </a:ln>
          </p:spPr>
          <p:txBody>
            <a:bodyPr vert="horz" wrap="square" lIns="0" tIns="5080" rIns="0" bIns="0" rtlCol="0">
              <a:spAutoFit/>
            </a:bodyPr>
            <a:lstStyle/>
            <a:p>
              <a:pPr marL="1576705" marR="173990" indent="-1412240">
                <a:lnSpc>
                  <a:spcPct val="115999"/>
                </a:lnSpc>
                <a:spcBef>
                  <a:spcPts val="40"/>
                </a:spcBef>
              </a:pPr>
              <a:r>
                <a:rPr lang="ar-SA" sz="1100" dirty="0">
                  <a:latin typeface="Arial"/>
                  <a:cs typeface="Arial"/>
                </a:rPr>
                <a:t>ما الذي لاحظت أنه يمثل مشكلة أو تحديًا أو مصدر متعة في غرفة فصلك الدراسي؟</a:t>
              </a:r>
            </a:p>
          </p:txBody>
        </p:sp>
        <p:sp>
          <p:nvSpPr>
            <p:cNvPr id="13" name="object 13"/>
            <p:cNvSpPr txBox="1"/>
            <p:nvPr/>
          </p:nvSpPr>
          <p:spPr>
            <a:xfrm>
              <a:off x="1787520" y="4223383"/>
              <a:ext cx="2475865" cy="604780"/>
            </a:xfrm>
            <a:prstGeom prst="rect">
              <a:avLst/>
            </a:prstGeom>
            <a:solidFill>
              <a:srgbClr val="FFFFFF"/>
            </a:solidFill>
            <a:ln w="9520">
              <a:solidFill>
                <a:srgbClr val="000000"/>
              </a:solidFill>
            </a:ln>
          </p:spPr>
          <p:txBody>
            <a:bodyPr vert="horz" wrap="square" lIns="0" tIns="32384" rIns="0" bIns="0" rtlCol="0">
              <a:spAutoFit/>
            </a:bodyPr>
            <a:lstStyle/>
            <a:p>
              <a:pPr marL="434975" marR="186055" indent="-262255">
                <a:lnSpc>
                  <a:spcPct val="115999"/>
                </a:lnSpc>
                <a:spcBef>
                  <a:spcPts val="254"/>
                </a:spcBef>
              </a:pPr>
              <a:r>
                <a:rPr lang="ar-SA" sz="1100" dirty="0">
                  <a:latin typeface="Arial"/>
                  <a:cs typeface="Arial"/>
                </a:rPr>
                <a:t>ما الذي يمكنك فعله للمساعدة في إحداث التغييرات التي تريد رؤيتها؟</a:t>
              </a:r>
            </a:p>
          </p:txBody>
        </p:sp>
        <p:sp>
          <p:nvSpPr>
            <p:cNvPr id="14" name="object 14"/>
            <p:cNvSpPr txBox="1"/>
            <p:nvPr/>
          </p:nvSpPr>
          <p:spPr>
            <a:xfrm>
              <a:off x="2185570" y="5113531"/>
              <a:ext cx="1676400" cy="548640"/>
            </a:xfrm>
            <a:prstGeom prst="rect">
              <a:avLst/>
            </a:prstGeom>
            <a:solidFill>
              <a:srgbClr val="FFFFFF"/>
            </a:solidFill>
            <a:ln w="9520">
              <a:solidFill>
                <a:srgbClr val="000000"/>
              </a:solidFill>
            </a:ln>
          </p:spPr>
          <p:txBody>
            <a:bodyPr vert="horz" wrap="square" lIns="0" tIns="36830" rIns="0" bIns="0" rtlCol="0">
              <a:spAutoFit/>
            </a:bodyPr>
            <a:lstStyle/>
            <a:p>
              <a:pPr marL="149225" marR="160655" indent="34925">
                <a:lnSpc>
                  <a:spcPct val="113999"/>
                </a:lnSpc>
                <a:spcBef>
                  <a:spcPts val="290"/>
                </a:spcBef>
              </a:pPr>
              <a:r>
                <a:rPr lang="ar-SA" sz="1100" dirty="0">
                  <a:latin typeface="Arial"/>
                  <a:cs typeface="Arial"/>
                </a:rPr>
                <a:t>ما جوانب حزمة </a:t>
              </a:r>
              <a:r>
                <a:rPr lang="en-US" sz="1100" dirty="0">
                  <a:latin typeface="Arial"/>
                  <a:cs typeface="Arial"/>
                </a:rPr>
                <a:t>T- SEDA</a:t>
              </a:r>
              <a:r>
                <a:rPr lang="ar-SA" sz="1100" dirty="0">
                  <a:latin typeface="Arial"/>
                  <a:cs typeface="Arial"/>
                </a:rPr>
                <a:t> التي ستستخدمها؟</a:t>
              </a:r>
            </a:p>
          </p:txBody>
        </p:sp>
        <p:sp>
          <p:nvSpPr>
            <p:cNvPr id="15" name="object 15"/>
            <p:cNvSpPr txBox="1"/>
            <p:nvPr/>
          </p:nvSpPr>
          <p:spPr>
            <a:xfrm>
              <a:off x="2581905" y="5980307"/>
              <a:ext cx="871855" cy="366767"/>
            </a:xfrm>
            <a:prstGeom prst="rect">
              <a:avLst/>
            </a:prstGeom>
            <a:solidFill>
              <a:srgbClr val="FFFFFF"/>
            </a:solidFill>
            <a:ln w="6346">
              <a:solidFill>
                <a:srgbClr val="000000"/>
              </a:solidFill>
            </a:ln>
          </p:spPr>
          <p:txBody>
            <a:bodyPr vert="horz" wrap="square" lIns="0" tIns="27940" rIns="0" bIns="0" rtlCol="0">
              <a:spAutoFit/>
            </a:bodyPr>
            <a:lstStyle/>
            <a:p>
              <a:pPr marL="84455">
                <a:lnSpc>
                  <a:spcPct val="100000"/>
                </a:lnSpc>
                <a:spcBef>
                  <a:spcPts val="220"/>
                </a:spcBef>
              </a:pPr>
              <a:r>
                <a:rPr lang="ar-SA" sz="1100">
                  <a:latin typeface="Arial"/>
                  <a:cs typeface="Arial"/>
                </a:rPr>
                <a:t>تفاصيل أخرى</a:t>
              </a:r>
            </a:p>
          </p:txBody>
        </p:sp>
        <p:sp>
          <p:nvSpPr>
            <p:cNvPr id="20" name="object 20"/>
            <p:cNvSpPr txBox="1"/>
            <p:nvPr/>
          </p:nvSpPr>
          <p:spPr>
            <a:xfrm>
              <a:off x="1353180" y="3491107"/>
              <a:ext cx="3336925" cy="379591"/>
            </a:xfrm>
            <a:prstGeom prst="rect">
              <a:avLst/>
            </a:prstGeom>
            <a:solidFill>
              <a:srgbClr val="FFFFFF"/>
            </a:solidFill>
            <a:ln w="9520">
              <a:solidFill>
                <a:srgbClr val="000000"/>
              </a:solidFill>
            </a:ln>
          </p:spPr>
          <p:txBody>
            <a:bodyPr vert="horz" wrap="square" lIns="0" tIns="3810" rIns="0" bIns="0" rtlCol="0">
              <a:spAutoFit/>
            </a:bodyPr>
            <a:lstStyle/>
            <a:p>
              <a:pPr marL="849313" marR="342900" indent="-522288">
                <a:lnSpc>
                  <a:spcPct val="115999"/>
                </a:lnSpc>
                <a:spcBef>
                  <a:spcPts val="30"/>
                </a:spcBef>
              </a:pPr>
              <a:r>
                <a:rPr lang="ar-SA" sz="1100">
                  <a:latin typeface="Arial"/>
                  <a:cs typeface="Arial"/>
                </a:rPr>
                <a:t>ما الذي ترغب في حدوثه أو تغييره في فصلك الدراسي؟</a:t>
              </a:r>
            </a:p>
          </p:txBody>
        </p:sp>
        <p:sp>
          <p:nvSpPr>
            <p:cNvPr id="21" name="object 21"/>
            <p:cNvSpPr txBox="1"/>
            <p:nvPr/>
          </p:nvSpPr>
          <p:spPr>
            <a:xfrm>
              <a:off x="1107555" y="2028825"/>
              <a:ext cx="3843654" cy="206467"/>
            </a:xfrm>
            <a:prstGeom prst="rect">
              <a:avLst/>
            </a:prstGeom>
            <a:ln w="31733">
              <a:solidFill>
                <a:srgbClr val="2791A6"/>
              </a:solidFill>
            </a:ln>
          </p:spPr>
          <p:txBody>
            <a:bodyPr vert="horz" wrap="square" lIns="0" tIns="21590" rIns="0" bIns="0" rtlCol="0">
              <a:spAutoFit/>
            </a:bodyPr>
            <a:lstStyle/>
            <a:p>
              <a:pPr marL="788035">
                <a:lnSpc>
                  <a:spcPct val="100000"/>
                </a:lnSpc>
                <a:spcBef>
                  <a:spcPts val="170"/>
                </a:spcBef>
              </a:pPr>
              <a:r>
                <a:rPr lang="ar-EG" sz="1200" b="1" dirty="0">
                  <a:latin typeface="Arial Unicode MS"/>
                  <a:cs typeface="Arial"/>
                </a:rPr>
                <a:t>تنقيح</a:t>
              </a:r>
              <a:r>
                <a:rPr lang="ar-SA" sz="1200" b="1" dirty="0">
                  <a:latin typeface="Arial Unicode MS"/>
                  <a:cs typeface="Arial"/>
                </a:rPr>
                <a:t> الأسئلة لطرحها على نفسك</a:t>
              </a:r>
            </a:p>
          </p:txBody>
        </p:sp>
      </p:grpSp>
      <p:sp>
        <p:nvSpPr>
          <p:cNvPr id="3" name="object 3"/>
          <p:cNvSpPr/>
          <p:nvPr/>
        </p:nvSpPr>
        <p:spPr>
          <a:xfrm>
            <a:off x="544876" y="6548992"/>
            <a:ext cx="3965575"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772231" y="6636107"/>
            <a:ext cx="3616733" cy="358688"/>
          </a:xfrm>
          <a:prstGeom prst="rect">
            <a:avLst/>
          </a:prstGeom>
        </p:spPr>
        <p:txBody>
          <a:bodyPr vert="horz" wrap="square" lIns="0" tIns="0" rIns="0" bIns="0" rtlCol="0">
            <a:spAutoFit/>
          </a:bodyPr>
          <a:lstStyle/>
          <a:p>
            <a:pPr marL="179388" marR="5080" indent="-168275">
              <a:lnSpc>
                <a:spcPct val="115999"/>
              </a:lnSpc>
            </a:pPr>
            <a:r>
              <a:rPr lang="ar-SA" sz="1050" dirty="0">
                <a:latin typeface="Arial"/>
                <a:cs typeface="Arial"/>
              </a:rPr>
              <a:t>مثال على سؤال الاستعلام:</a:t>
            </a:r>
            <a:r>
              <a:rPr lang="en-US" sz="1050" dirty="0">
                <a:latin typeface="Arial"/>
                <a:cs typeface="Arial"/>
              </a:rPr>
              <a:t> </a:t>
            </a:r>
            <a:r>
              <a:rPr lang="ar-SA" sz="1050" dirty="0">
                <a:latin typeface="Arial"/>
                <a:cs typeface="Arial"/>
              </a:rPr>
              <a:t>هل يحسّن استخدام الجمل الناقصة </a:t>
            </a:r>
            <a:r>
              <a:rPr lang="ar-EG" sz="1050" dirty="0">
                <a:latin typeface="Arial"/>
                <a:cs typeface="Arial"/>
              </a:rPr>
              <a:t>التعليل</a:t>
            </a:r>
            <a:r>
              <a:rPr lang="ar-SA" sz="1050" dirty="0">
                <a:latin typeface="Arial"/>
                <a:cs typeface="Arial"/>
              </a:rPr>
              <a:t> (</a:t>
            </a:r>
            <a:r>
              <a:rPr lang="en-US" sz="1050" dirty="0">
                <a:latin typeface="Arial"/>
                <a:cs typeface="Arial"/>
              </a:rPr>
              <a:t>R</a:t>
            </a:r>
            <a:r>
              <a:rPr lang="ar-SA" sz="1050" dirty="0">
                <a:latin typeface="Arial"/>
                <a:cs typeface="Arial"/>
              </a:rPr>
              <a:t>) للطلاب في الرياضيات؟</a:t>
            </a:r>
            <a:r>
              <a:rPr lang="en-US" sz="1050" dirty="0">
                <a:latin typeface="Arial"/>
                <a:cs typeface="Arial"/>
              </a:rPr>
              <a:t> </a:t>
            </a:r>
            <a:r>
              <a:rPr lang="ar-SA" sz="1050" dirty="0">
                <a:latin typeface="Arial"/>
                <a:cs typeface="Arial"/>
              </a:rPr>
              <a:t>كيف ذلك؟</a:t>
            </a:r>
          </a:p>
        </p:txBody>
      </p:sp>
      <p:sp>
        <p:nvSpPr>
          <p:cNvPr id="6" name="object 6"/>
          <p:cNvSpPr/>
          <p:nvPr/>
        </p:nvSpPr>
        <p:spPr>
          <a:xfrm>
            <a:off x="1158286" y="4076303"/>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nvSpPr>
        <p:spPr>
          <a:xfrm>
            <a:off x="1290212" y="4202963"/>
            <a:ext cx="2531745" cy="375744"/>
          </a:xfrm>
          <a:prstGeom prst="rect">
            <a:avLst/>
          </a:prstGeom>
        </p:spPr>
        <p:txBody>
          <a:bodyPr vert="horz" wrap="square" lIns="0" tIns="0" rIns="0" bIns="0" rtlCol="0">
            <a:spAutoFit/>
          </a:bodyPr>
          <a:lstStyle/>
          <a:p>
            <a:pPr marL="228600" marR="5080" indent="-217488">
              <a:lnSpc>
                <a:spcPct val="115999"/>
              </a:lnSpc>
            </a:pPr>
            <a:r>
              <a:rPr lang="ar-SA" sz="1100">
                <a:latin typeface="Arial"/>
                <a:cs typeface="Arial"/>
              </a:rPr>
              <a:t>أريد أن أرى ما سيحدث عندما أستخدم بادئات الجمل مع الطلاب</a:t>
            </a:r>
          </a:p>
        </p:txBody>
      </p:sp>
      <p:sp>
        <p:nvSpPr>
          <p:cNvPr id="8" name="object 8"/>
          <p:cNvSpPr/>
          <p:nvPr/>
        </p:nvSpPr>
        <p:spPr>
          <a:xfrm>
            <a:off x="452167" y="2540238"/>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nvSpPr>
        <p:spPr>
          <a:xfrm>
            <a:off x="587722" y="2608598"/>
            <a:ext cx="3858260" cy="369909"/>
          </a:xfrm>
          <a:prstGeom prst="rect">
            <a:avLst/>
          </a:prstGeom>
        </p:spPr>
        <p:txBody>
          <a:bodyPr vert="horz" wrap="square" lIns="0" tIns="0" rIns="0" bIns="0" rtlCol="0">
            <a:spAutoFit/>
          </a:bodyPr>
          <a:lstStyle/>
          <a:p>
            <a:pPr marL="1428750" marR="5080" indent="-1417638">
              <a:lnSpc>
                <a:spcPct val="113999"/>
              </a:lnSpc>
              <a:spcBef>
                <a:spcPts val="500"/>
              </a:spcBef>
            </a:pPr>
            <a:r>
              <a:rPr lang="ar-SA" sz="1100" dirty="0">
                <a:latin typeface="Arial"/>
                <a:cs typeface="Arial"/>
              </a:rPr>
              <a:t>لاحظت أن الطلاب لا يقدمون أسبابًا تبرر إجاباتهم أثناء المناقشات في الفصل</a:t>
            </a:r>
          </a:p>
        </p:txBody>
      </p:sp>
      <p:sp>
        <p:nvSpPr>
          <p:cNvPr id="10" name="object 10"/>
          <p:cNvSpPr/>
          <p:nvPr/>
        </p:nvSpPr>
        <p:spPr>
          <a:xfrm>
            <a:off x="1701847" y="5813663"/>
            <a:ext cx="1741170" cy="471170"/>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nvSpPr>
        <p:spPr>
          <a:xfrm>
            <a:off x="1816965" y="5821282"/>
            <a:ext cx="1453515" cy="358688"/>
          </a:xfrm>
          <a:prstGeom prst="rect">
            <a:avLst/>
          </a:prstGeom>
        </p:spPr>
        <p:txBody>
          <a:bodyPr vert="horz" wrap="square" lIns="0" tIns="0" rIns="0" bIns="0" rtlCol="0">
            <a:spAutoFit/>
          </a:bodyPr>
          <a:lstStyle/>
          <a:p>
            <a:pPr marL="200025" marR="5080" indent="-187960">
              <a:lnSpc>
                <a:spcPct val="115999"/>
              </a:lnSpc>
            </a:pPr>
            <a:r>
              <a:rPr lang="ar-SA" sz="1050" dirty="0">
                <a:latin typeface="Arial"/>
                <a:cs typeface="Arial"/>
              </a:rPr>
              <a:t>أريد التركيز على </a:t>
            </a:r>
            <a:r>
              <a:rPr lang="ar-EG" sz="1050" dirty="0">
                <a:latin typeface="Arial"/>
                <a:cs typeface="Arial"/>
              </a:rPr>
              <a:t>التعليل</a:t>
            </a:r>
            <a:r>
              <a:rPr lang="ar-SA" sz="1050" dirty="0">
                <a:latin typeface="Arial"/>
                <a:cs typeface="Arial"/>
              </a:rPr>
              <a:t> في الرياضيات.</a:t>
            </a:r>
          </a:p>
        </p:txBody>
      </p:sp>
      <p:sp>
        <p:nvSpPr>
          <p:cNvPr id="16" name="object 16"/>
          <p:cNvSpPr/>
          <p:nvPr/>
        </p:nvSpPr>
        <p:spPr>
          <a:xfrm>
            <a:off x="688340" y="3350495"/>
            <a:ext cx="3896360"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nvSpPr>
        <p:spPr>
          <a:xfrm>
            <a:off x="927100" y="3441422"/>
            <a:ext cx="3458210" cy="179408"/>
          </a:xfrm>
          <a:prstGeom prst="rect">
            <a:avLst/>
          </a:prstGeom>
        </p:spPr>
        <p:txBody>
          <a:bodyPr vert="horz" wrap="square" lIns="0" tIns="0" rIns="0" bIns="0" rtlCol="0">
            <a:spAutoFit/>
          </a:bodyPr>
          <a:lstStyle/>
          <a:p>
            <a:pPr marL="1209675" marR="5080" indent="-1209675">
              <a:lnSpc>
                <a:spcPct val="115999"/>
              </a:lnSpc>
            </a:pPr>
            <a:r>
              <a:rPr lang="ar-SA" sz="1100" dirty="0">
                <a:latin typeface="Arial"/>
                <a:cs typeface="Arial"/>
              </a:rPr>
              <a:t>أريد أن يتمكن جميع الطلاب من إبداء الأسباب عندما يشاركون آراءهم</a:t>
            </a:r>
          </a:p>
        </p:txBody>
      </p:sp>
      <p:sp>
        <p:nvSpPr>
          <p:cNvPr id="18" name="object 18"/>
          <p:cNvSpPr/>
          <p:nvPr/>
        </p:nvSpPr>
        <p:spPr>
          <a:xfrm>
            <a:off x="1370376" y="4941170"/>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nvSpPr>
        <p:spPr>
          <a:xfrm>
            <a:off x="1630158" y="5041622"/>
            <a:ext cx="1772285" cy="375285"/>
          </a:xfrm>
          <a:prstGeom prst="rect">
            <a:avLst/>
          </a:prstGeom>
        </p:spPr>
        <p:txBody>
          <a:bodyPr vert="horz" wrap="square" lIns="0" tIns="0" rIns="0" bIns="0" rtlCol="0">
            <a:spAutoFit/>
          </a:bodyPr>
          <a:lstStyle/>
          <a:p>
            <a:pPr marL="319088" marR="5080" indent="-306388">
              <a:lnSpc>
                <a:spcPct val="115999"/>
              </a:lnSpc>
            </a:pPr>
            <a:r>
              <a:rPr lang="ar-SA" sz="1100">
                <a:latin typeface="Arial"/>
                <a:cs typeface="Arial"/>
              </a:rPr>
              <a:t>سوف ألقي نظرة على المنطق الكامن وراء رموز الحوار (</a:t>
            </a:r>
            <a:r>
              <a:rPr lang="en-US" sz="1100">
                <a:latin typeface="Arial"/>
                <a:cs typeface="Arial"/>
              </a:rPr>
              <a:t>R</a:t>
            </a:r>
            <a:r>
              <a:rPr lang="ar-SA" sz="1100">
                <a:latin typeface="Arial"/>
                <a:cs typeface="Arial"/>
              </a:rPr>
              <a:t>).</a:t>
            </a:r>
          </a:p>
        </p:txBody>
      </p:sp>
      <p:sp>
        <p:nvSpPr>
          <p:cNvPr id="22" name="object 22"/>
          <p:cNvSpPr txBox="1"/>
          <p:nvPr/>
        </p:nvSpPr>
        <p:spPr>
          <a:xfrm>
            <a:off x="452167" y="1866848"/>
            <a:ext cx="4058284" cy="207749"/>
          </a:xfrm>
          <a:prstGeom prst="rect">
            <a:avLst/>
          </a:prstGeom>
          <a:ln w="31733">
            <a:solidFill>
              <a:srgbClr val="2791A6"/>
            </a:solidFill>
          </a:ln>
        </p:spPr>
        <p:txBody>
          <a:bodyPr vert="horz" wrap="square" lIns="0" tIns="22860" rIns="0" bIns="0" rtlCol="0">
            <a:spAutoFit/>
          </a:bodyPr>
          <a:lstStyle/>
          <a:p>
            <a:pPr marL="173355">
              <a:lnSpc>
                <a:spcPct val="100000"/>
              </a:lnSpc>
              <a:spcBef>
                <a:spcPts val="180"/>
              </a:spcBef>
            </a:pPr>
            <a:r>
              <a:rPr lang="ar-SA" sz="1200" b="1" dirty="0">
                <a:latin typeface="Arial Unicode MS"/>
                <a:cs typeface="Arial"/>
              </a:rPr>
              <a:t>مثال على ال</a:t>
            </a:r>
            <a:r>
              <a:rPr lang="ar-EG" sz="1200" b="1" dirty="0">
                <a:latin typeface="Arial Unicode MS"/>
                <a:cs typeface="Arial"/>
              </a:rPr>
              <a:t>تنقيح</a:t>
            </a:r>
            <a:r>
              <a:rPr lang="ar-SA" sz="1200" b="1" dirty="0">
                <a:latin typeface="Arial Unicode MS"/>
                <a:cs typeface="Arial"/>
              </a:rPr>
              <a:t> لإنشاء سؤال الاستعلام</a:t>
            </a:r>
          </a:p>
        </p:txBody>
      </p:sp>
      <p:sp>
        <p:nvSpPr>
          <p:cNvPr id="23" name="object 23"/>
          <p:cNvSpPr/>
          <p:nvPr/>
        </p:nvSpPr>
        <p:spPr>
          <a:xfrm>
            <a:off x="368263" y="3048328"/>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368263" y="3048328"/>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3365500" y="3029601"/>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3365500" y="3029601"/>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9" name="object 6">
            <a:extLst>
              <a:ext uri="{FF2B5EF4-FFF2-40B4-BE49-F238E27FC236}">
                <a16:creationId xmlns:a16="http://schemas.microsoft.com/office/drawing/2014/main" id="{8CB4C879-1DA5-851B-41D6-CC912525D3C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29</a:t>
            </a:fld>
            <a:endParaRPr sz="1000" dirty="0">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21164" y="630816"/>
            <a:ext cx="9512935" cy="6487995"/>
          </a:xfrm>
          <a:prstGeom prst="rect">
            <a:avLst/>
          </a:prstGeom>
        </p:spPr>
        <p:txBody>
          <a:bodyPr vert="horz" wrap="square" lIns="0" tIns="0" rIns="0" bIns="0" rtlCol="0">
            <a:spAutoFit/>
          </a:bodyPr>
          <a:lstStyle/>
          <a:p>
            <a:pPr marL="332740" algn="ctr">
              <a:lnSpc>
                <a:spcPct val="100000"/>
              </a:lnSpc>
            </a:pPr>
            <a:r>
              <a:rPr lang="ar-SA" sz="1800" b="1" dirty="0">
                <a:latin typeface="Arial"/>
                <a:cs typeface="Arial"/>
              </a:rPr>
              <a:t>محتويات حزمة </a:t>
            </a:r>
            <a:r>
              <a:rPr lang="en-US" sz="1800" b="1" dirty="0">
                <a:latin typeface="Arial"/>
                <a:cs typeface="Arial"/>
              </a:rPr>
              <a:t>T-SEDA</a:t>
            </a:r>
          </a:p>
          <a:p>
            <a:pPr marL="18415">
              <a:lnSpc>
                <a:spcPct val="100000"/>
              </a:lnSpc>
              <a:spcBef>
                <a:spcPts val="855"/>
              </a:spcBef>
            </a:pPr>
            <a:r>
              <a:rPr lang="ar-SA" sz="1400" dirty="0">
                <a:latin typeface="Arial"/>
                <a:cs typeface="Arial"/>
              </a:rPr>
              <a:t>تحتوي هذه الحزمة على معلومات وموارد للمعلمين لإجراء استعلام في ممارساتهم يركز على الحوار.</a:t>
            </a:r>
          </a:p>
          <a:p>
            <a:pPr marL="18415">
              <a:lnSpc>
                <a:spcPct val="100000"/>
              </a:lnSpc>
              <a:spcBef>
                <a:spcPts val="1420"/>
              </a:spcBef>
            </a:pPr>
            <a:r>
              <a:rPr lang="en-US" b="1" dirty="0">
                <a:latin typeface="Arial"/>
              </a:rPr>
              <a:t>T-SEDA</a:t>
            </a:r>
            <a:r>
              <a:rPr lang="ar-SA" b="1" dirty="0">
                <a:latin typeface="Arial"/>
              </a:rPr>
              <a:t>: </a:t>
            </a:r>
            <a:r>
              <a:rPr lang="ar-SA" sz="1800" b="1" dirty="0">
                <a:latin typeface="Arial"/>
                <a:cs typeface="Arial"/>
              </a:rPr>
              <a:t>دليل المستخدمين</a:t>
            </a:r>
          </a:p>
          <a:p>
            <a:pPr marL="18415" marR="5080">
              <a:lnSpc>
                <a:spcPct val="101400"/>
              </a:lnSpc>
              <a:spcBef>
                <a:spcPts val="10"/>
              </a:spcBef>
            </a:pPr>
            <a:r>
              <a:rPr lang="ar-SA" sz="1400" dirty="0">
                <a:latin typeface="Arial"/>
                <a:cs typeface="Arial"/>
              </a:rPr>
              <a:t>معلومات حول الحوار التربوي و دليل إجرائي يقود المستخدم خطوة بخطوة خلال عملية الاستعلام.</a:t>
            </a:r>
            <a:r>
              <a:rPr lang="en-US" sz="1400" dirty="0">
                <a:latin typeface="Arial"/>
                <a:cs typeface="Arial"/>
              </a:rPr>
              <a:t> </a:t>
            </a:r>
            <a:r>
              <a:rPr lang="ar-SA" sz="1400" dirty="0">
                <a:latin typeface="Arial"/>
                <a:cs typeface="Arial"/>
              </a:rPr>
              <a:t>كما يقدم </a:t>
            </a:r>
            <a:r>
              <a:rPr lang="ar-SA" sz="1400" b="1" dirty="0">
                <a:latin typeface="Arial"/>
                <a:cs typeface="Arial"/>
              </a:rPr>
              <a:t>دورة الاستعلام</a:t>
            </a:r>
            <a:r>
              <a:rPr lang="ar-AE" sz="1400" b="1" dirty="0">
                <a:latin typeface="Arial"/>
                <a:cs typeface="Arial"/>
              </a:rPr>
              <a:t> التأملية</a:t>
            </a:r>
            <a:r>
              <a:rPr lang="ar-SA" sz="1400" dirty="0">
                <a:latin typeface="Arial"/>
                <a:cs typeface="Arial"/>
              </a:rPr>
              <a:t>، وهي التي تقع في صميم استعلام الفصل الدراسي.</a:t>
            </a:r>
            <a:r>
              <a:rPr lang="en-US" sz="1400" dirty="0">
                <a:latin typeface="Arial"/>
                <a:cs typeface="Arial"/>
              </a:rPr>
              <a:t> </a:t>
            </a:r>
            <a:r>
              <a:rPr lang="ar-SA" sz="1400" dirty="0">
                <a:latin typeface="Arial"/>
                <a:cs typeface="Arial"/>
              </a:rPr>
              <a:t>ويشمل أيضًا </a:t>
            </a:r>
            <a:r>
              <a:rPr lang="ar-EG" sz="1400" b="1" dirty="0">
                <a:latin typeface="Arial"/>
                <a:cs typeface="Arial"/>
              </a:rPr>
              <a:t>التدقيق الذاتي</a:t>
            </a:r>
            <a:r>
              <a:rPr lang="ar-SA" sz="1400" dirty="0">
                <a:latin typeface="Arial"/>
                <a:cs typeface="Arial"/>
              </a:rPr>
              <a:t> التي تُعينك على التفكُّر في ممارساتك.</a:t>
            </a:r>
          </a:p>
          <a:p>
            <a:pPr>
              <a:lnSpc>
                <a:spcPct val="100000"/>
              </a:lnSpc>
              <a:spcBef>
                <a:spcPts val="35"/>
              </a:spcBef>
            </a:pPr>
            <a:endParaRPr sz="2100" kern="0" dirty="0">
              <a:latin typeface="Times New Roman"/>
              <a:cs typeface="Times New Roman"/>
            </a:endParaRPr>
          </a:p>
          <a:p>
            <a:pPr marL="18415">
              <a:lnSpc>
                <a:spcPct val="100000"/>
              </a:lnSpc>
            </a:pPr>
            <a:r>
              <a:rPr lang="en-US" b="1" dirty="0">
                <a:solidFill>
                  <a:srgbClr val="1A616F"/>
                </a:solidFill>
                <a:latin typeface="Arial"/>
              </a:rPr>
              <a:t>T-SEDA</a:t>
            </a:r>
            <a:r>
              <a:rPr lang="ar-SA" b="1" dirty="0">
                <a:solidFill>
                  <a:srgbClr val="1A616F"/>
                </a:solidFill>
                <a:latin typeface="Arial"/>
              </a:rPr>
              <a:t>: </a:t>
            </a:r>
            <a:r>
              <a:rPr lang="ar-SA" sz="1800" b="1" dirty="0">
                <a:solidFill>
                  <a:srgbClr val="1A616F"/>
                </a:solidFill>
                <a:latin typeface="Arial"/>
                <a:cs typeface="Arial"/>
              </a:rPr>
              <a:t>الموارد الأساسية</a:t>
            </a:r>
          </a:p>
          <a:p>
            <a:pPr marL="18415" marR="445770">
              <a:lnSpc>
                <a:spcPct val="102800"/>
              </a:lnSpc>
              <a:spcBef>
                <a:spcPts val="515"/>
              </a:spcBef>
            </a:pPr>
            <a:r>
              <a:rPr lang="ar-SA" sz="1400" b="1" dirty="0">
                <a:latin typeface="Arial"/>
                <a:cs typeface="Arial"/>
              </a:rPr>
              <a:t>القسم 1:</a:t>
            </a:r>
            <a:r>
              <a:rPr lang="en-US" sz="1400" b="1" dirty="0">
                <a:latin typeface="Arial"/>
                <a:cs typeface="Arial"/>
              </a:rPr>
              <a:t> </a:t>
            </a:r>
            <a:r>
              <a:rPr lang="ar-SA" sz="1400" b="1" dirty="0">
                <a:latin typeface="Arial"/>
                <a:cs typeface="Arial"/>
              </a:rPr>
              <a:t>إطار الترميز</a:t>
            </a:r>
            <a:r>
              <a:rPr lang="ar-SA" sz="1400" dirty="0">
                <a:latin typeface="Arial"/>
                <a:cs typeface="Arial"/>
              </a:rPr>
              <a:t> قائمة لفئات تحليل الحوار وشرح لها، موضحة بنماذج من التوجيهات المحفّزة والمساهمات، بالإضافة إلى ممارسات حوارية أشمل في الفصل الدراسي.</a:t>
            </a:r>
          </a:p>
          <a:p>
            <a:pPr marL="18415">
              <a:lnSpc>
                <a:spcPct val="100000"/>
              </a:lnSpc>
              <a:spcBef>
                <a:spcPts val="620"/>
              </a:spcBef>
            </a:pPr>
            <a:r>
              <a:rPr lang="ar-SA" sz="1400" b="1" dirty="0">
                <a:latin typeface="Arial"/>
                <a:cs typeface="Arial"/>
              </a:rPr>
              <a:t>القسم 2:</a:t>
            </a:r>
            <a:r>
              <a:rPr lang="en-US" sz="1400" b="1" dirty="0">
                <a:latin typeface="Arial"/>
                <a:cs typeface="Arial"/>
              </a:rPr>
              <a:t> </a:t>
            </a:r>
            <a:r>
              <a:rPr lang="ar-SA" sz="1400" b="1" dirty="0">
                <a:latin typeface="Arial"/>
                <a:cs typeface="Arial"/>
              </a:rPr>
              <a:t>قوالب</a:t>
            </a:r>
            <a:r>
              <a:rPr lang="ar-SA" sz="1400" dirty="0">
                <a:latin typeface="Arial"/>
                <a:cs typeface="Arial"/>
              </a:rPr>
              <a:t> لمقاييس </a:t>
            </a:r>
            <a:r>
              <a:rPr lang="ar-SA" sz="1400" b="1" dirty="0">
                <a:latin typeface="Arial"/>
                <a:cs typeface="Arial"/>
              </a:rPr>
              <a:t>ملاحظة الحوار وترميزه</a:t>
            </a:r>
            <a:r>
              <a:rPr lang="ar-SA" sz="1400" dirty="0">
                <a:latin typeface="Arial"/>
                <a:cs typeface="Arial"/>
              </a:rPr>
              <a:t>.
</a:t>
            </a:r>
            <a:br>
              <a:rPr lang="ar-SA" sz="1400" dirty="0">
                <a:latin typeface="Arial"/>
                <a:cs typeface="Arial"/>
              </a:rPr>
            </a:br>
            <a:r>
              <a:rPr lang="ar-SA" sz="1400" dirty="0">
                <a:latin typeface="Arial"/>
                <a:cs typeface="Arial"/>
              </a:rPr>
              <a:t>تحديد الفترات الزمنية للتجربة البحثية؛ قوائم التحقق؛ مقاييس التقييم</a:t>
            </a:r>
          </a:p>
          <a:p>
            <a:pPr>
              <a:lnSpc>
                <a:spcPct val="100000"/>
              </a:lnSpc>
            </a:pPr>
            <a:endParaRPr sz="1700" kern="0" dirty="0">
              <a:latin typeface="Times New Roman"/>
              <a:cs typeface="Times New Roman"/>
            </a:endParaRPr>
          </a:p>
          <a:p>
            <a:pPr>
              <a:lnSpc>
                <a:spcPct val="100000"/>
              </a:lnSpc>
              <a:spcBef>
                <a:spcPts val="10"/>
              </a:spcBef>
            </a:pPr>
            <a:endParaRPr sz="1550" kern="0" dirty="0">
              <a:latin typeface="Times New Roman"/>
              <a:cs typeface="Times New Roman"/>
            </a:endParaRPr>
          </a:p>
          <a:p>
            <a:pPr marL="12700">
              <a:lnSpc>
                <a:spcPct val="100000"/>
              </a:lnSpc>
              <a:spcBef>
                <a:spcPts val="5"/>
              </a:spcBef>
            </a:pPr>
            <a:r>
              <a:rPr lang="en-US" b="1" dirty="0">
                <a:solidFill>
                  <a:srgbClr val="1A616F"/>
                </a:solidFill>
                <a:latin typeface="Arial"/>
              </a:rPr>
              <a:t>T-SEDA</a:t>
            </a:r>
            <a:r>
              <a:rPr lang="ar-SA" b="1" dirty="0">
                <a:solidFill>
                  <a:srgbClr val="1A616F"/>
                </a:solidFill>
                <a:latin typeface="Arial"/>
              </a:rPr>
              <a:t>: </a:t>
            </a:r>
            <a:r>
              <a:rPr lang="ar-SA" sz="1800" b="1" dirty="0">
                <a:solidFill>
                  <a:srgbClr val="1A616F"/>
                </a:solidFill>
                <a:latin typeface="Arial"/>
                <a:cs typeface="Arial"/>
              </a:rPr>
              <a:t>الموارد الداعمة</a:t>
            </a:r>
          </a:p>
          <a:p>
            <a:pPr marL="12700">
              <a:spcBef>
                <a:spcPts val="1855"/>
              </a:spcBef>
            </a:pPr>
            <a:r>
              <a:rPr lang="ar-SA" sz="1600" b="1" dirty="0">
                <a:latin typeface="Arial"/>
                <a:cs typeface="Arial"/>
              </a:rPr>
              <a:t>هذه الموارد الإضافية متاحة على الإنترنت عبر الرابط</a:t>
            </a:r>
            <a:r>
              <a:rPr lang="en-GB" sz="1600" b="1" dirty="0">
                <a:latin typeface="Arial"/>
                <a:cs typeface="Arial"/>
              </a:rPr>
              <a:t>  </a:t>
            </a:r>
            <a:r>
              <a:rPr lang="en-GB" sz="1400" b="1" u="sng" kern="0" dirty="0">
                <a:solidFill>
                  <a:srgbClr val="0000FF"/>
                </a:solidFill>
                <a:latin typeface="Arial"/>
                <a:hlinkClick r:id="rId2"/>
              </a:rPr>
              <a:t>https://camtree.learnworlds.com/t-seda</a:t>
            </a:r>
            <a:r>
              <a:rPr lang="en-GB" sz="1400" b="1" u="sng" kern="0" dirty="0">
                <a:solidFill>
                  <a:srgbClr val="0000FF"/>
                </a:solidFill>
                <a:latin typeface="Arial"/>
              </a:rPr>
              <a:t> </a:t>
            </a:r>
            <a:endParaRPr lang="en-US" sz="1400" b="1" u="sng" dirty="0">
              <a:solidFill>
                <a:srgbClr val="0000FF"/>
              </a:solidFill>
              <a:latin typeface="Arial"/>
              <a:cs typeface="Arial"/>
              <a:hlinkClick r:id="rId3"/>
            </a:endParaRPr>
          </a:p>
          <a:p>
            <a:pPr marL="61594">
              <a:lnSpc>
                <a:spcPct val="100000"/>
              </a:lnSpc>
              <a:spcBef>
                <a:spcPts val="1445"/>
              </a:spcBef>
            </a:pPr>
            <a:r>
              <a:rPr lang="ar-SA" sz="1400" b="1" u="sng" dirty="0">
                <a:latin typeface="Arial"/>
                <a:cs typeface="Arial"/>
              </a:rPr>
              <a:t>القسم 3:</a:t>
            </a:r>
            <a:r>
              <a:rPr lang="en-US" sz="1400" b="1" dirty="0">
                <a:latin typeface="Arial"/>
                <a:cs typeface="Arial"/>
              </a:rPr>
              <a:t> </a:t>
            </a:r>
            <a:r>
              <a:rPr lang="ar-SA" sz="1400" b="1" dirty="0">
                <a:latin typeface="Arial"/>
                <a:cs typeface="Arial"/>
              </a:rPr>
              <a:t>الإرشادات الفنية للتسجيل وال</a:t>
            </a:r>
            <a:r>
              <a:rPr lang="ar-EG" sz="1400" b="1" dirty="0">
                <a:latin typeface="Arial"/>
                <a:cs typeface="Arial"/>
              </a:rPr>
              <a:t>تحويل إلى نصوص مكتوبة</a:t>
            </a:r>
            <a:endParaRPr lang="ar-SA" sz="1400" b="1" dirty="0">
              <a:latin typeface="Arial"/>
              <a:cs typeface="Arial"/>
            </a:endParaRPr>
          </a:p>
          <a:p>
            <a:pPr marL="61594" marR="285750">
              <a:lnSpc>
                <a:spcPct val="102899"/>
              </a:lnSpc>
              <a:spcBef>
                <a:spcPts val="450"/>
              </a:spcBef>
            </a:pPr>
            <a:r>
              <a:rPr lang="ar-SA" sz="1400" b="1" u="sng" dirty="0">
                <a:latin typeface="Arial"/>
                <a:cs typeface="Arial"/>
              </a:rPr>
              <a:t>القسم 4:</a:t>
            </a:r>
            <a:r>
              <a:rPr lang="en-US" sz="1400" b="1" dirty="0">
                <a:latin typeface="Arial"/>
                <a:cs typeface="Arial"/>
              </a:rPr>
              <a:t> </a:t>
            </a:r>
            <a:r>
              <a:rPr lang="ar-SA" sz="1400" b="1" dirty="0">
                <a:latin typeface="Arial"/>
                <a:cs typeface="Arial"/>
              </a:rPr>
              <a:t>دراسات الحالة.</a:t>
            </a:r>
            <a:r>
              <a:rPr lang="en-US" sz="1400" b="1" dirty="0">
                <a:latin typeface="Arial"/>
                <a:cs typeface="Arial"/>
              </a:rPr>
              <a:t> </a:t>
            </a:r>
            <a:r>
              <a:rPr lang="ar-SA" sz="1400" dirty="0">
                <a:latin typeface="Arial"/>
                <a:cs typeface="Arial"/>
              </a:rPr>
              <a:t>أمثلة توضح ترميز المعلمين للحوار وتأويلهم له ضمن سياقات مختلفة، وتشمل النتائج التي توصل إليها المعلمون والخطوات التالية.</a:t>
            </a:r>
          </a:p>
          <a:p>
            <a:pPr marL="61594" marR="56515">
              <a:lnSpc>
                <a:spcPct val="104299"/>
              </a:lnSpc>
              <a:spcBef>
                <a:spcPts val="425"/>
              </a:spcBef>
            </a:pPr>
            <a:r>
              <a:rPr lang="ar-SA" sz="1400" b="1" u="sng" dirty="0">
                <a:latin typeface="Arial"/>
                <a:cs typeface="Arial"/>
              </a:rPr>
              <a:t>القسم 5:</a:t>
            </a:r>
            <a:r>
              <a:rPr lang="en-US" sz="1400" b="1" dirty="0">
                <a:latin typeface="Arial"/>
                <a:cs typeface="Arial"/>
              </a:rPr>
              <a:t> </a:t>
            </a:r>
            <a:r>
              <a:rPr lang="ar-SA" sz="1400" b="1" dirty="0">
                <a:latin typeface="Arial"/>
                <a:cs typeface="Arial"/>
              </a:rPr>
              <a:t>أفكار لتنفيذ الحوار في فصلك الدراسي.</a:t>
            </a:r>
            <a:r>
              <a:rPr lang="en-US" sz="1400" b="1" dirty="0">
                <a:latin typeface="Arial"/>
                <a:cs typeface="Arial"/>
              </a:rPr>
              <a:t> </a:t>
            </a:r>
            <a:r>
              <a:rPr lang="ar-SA" sz="1400" dirty="0">
                <a:latin typeface="Arial"/>
                <a:cs typeface="Arial"/>
              </a:rPr>
              <a:t>تتضمن إشارات مرجعية إلى أبحاث أخرى حول الحوار وروابط إلى موارد ذات صلة.</a:t>
            </a:r>
          </a:p>
          <a:p>
            <a:pPr marL="61594">
              <a:lnSpc>
                <a:spcPct val="100000"/>
              </a:lnSpc>
              <a:spcBef>
                <a:spcPts val="520"/>
              </a:spcBef>
            </a:pPr>
            <a:r>
              <a:rPr lang="ar-SA" sz="1400" b="1" u="sng" dirty="0">
                <a:latin typeface="Arial"/>
                <a:cs typeface="Arial"/>
              </a:rPr>
              <a:t>قوالب فارغة:</a:t>
            </a:r>
            <a:r>
              <a:rPr lang="ar-SA" sz="1400" b="1" dirty="0">
                <a:latin typeface="Arial"/>
                <a:cs typeface="Arial"/>
              </a:rPr>
              <a:t> الدورة </a:t>
            </a:r>
            <a:r>
              <a:rPr lang="ar-AE" sz="1400" b="1" dirty="0">
                <a:latin typeface="Arial"/>
                <a:cs typeface="Arial"/>
              </a:rPr>
              <a:t>الاستعلامية </a:t>
            </a:r>
            <a:r>
              <a:rPr lang="ar-SA" sz="1400" b="1" dirty="0">
                <a:latin typeface="Arial"/>
                <a:cs typeface="Arial"/>
              </a:rPr>
              <a:t>التأملية، قوالب الملاحظة، التأمل الذاتي، قالب تقرير </a:t>
            </a:r>
            <a:r>
              <a:rPr lang="ar-EG" sz="1400" b="1" dirty="0">
                <a:latin typeface="Arial"/>
                <a:cs typeface="Arial"/>
              </a:rPr>
              <a:t>استفسارات الطلبة</a:t>
            </a:r>
            <a:endParaRPr lang="ar-SA" sz="1400" b="1" dirty="0">
              <a:latin typeface="Arial"/>
              <a:cs typeface="Arial"/>
            </a:endParaRPr>
          </a:p>
          <a:p>
            <a:pPr>
              <a:lnSpc>
                <a:spcPct val="100000"/>
              </a:lnSpc>
              <a:spcBef>
                <a:spcPts val="5"/>
              </a:spcBef>
            </a:pPr>
            <a:endParaRPr sz="2350" kern="0" dirty="0">
              <a:latin typeface="Times New Roman"/>
              <a:cs typeface="Times New Roman"/>
            </a:endParaRPr>
          </a:p>
          <a:p>
            <a:pPr marL="52705">
              <a:lnSpc>
                <a:spcPct val="100000"/>
              </a:lnSpc>
              <a:tabLst>
                <a:tab pos="9121775" algn="l"/>
              </a:tabLst>
            </a:pPr>
            <a:r>
              <a:rPr lang="ar-SA" sz="1400" b="1" dirty="0">
                <a:latin typeface="Arial"/>
                <a:cs typeface="Arial"/>
              </a:rPr>
              <a:t>الحزمة الكاملة متاحة عبر الإنترنت، بما في ذلك القوالب القابلة للتنزيل بشكل منفصل للطباعة أو التحرير؛ ابحث عن الرمز     .</a:t>
            </a:r>
          </a:p>
        </p:txBody>
      </p:sp>
      <p:sp>
        <p:nvSpPr>
          <p:cNvPr id="3" name="object 3"/>
          <p:cNvSpPr/>
          <p:nvPr/>
        </p:nvSpPr>
        <p:spPr>
          <a:xfrm>
            <a:off x="2984500" y="6829425"/>
            <a:ext cx="190498" cy="190499"/>
          </a:xfrm>
          <a:prstGeom prst="rect">
            <a:avLst/>
          </a:prstGeom>
          <a:blipFill>
            <a:blip r:embed="rId4" cstate="print"/>
            <a:stretch>
              <a:fillRect/>
            </a:stretch>
          </a:blipFill>
        </p:spPr>
        <p:txBody>
          <a:bodyPr wrap="square" lIns="0" tIns="0" rIns="0" bIns="0" rtlCol="0"/>
          <a:lstStyle/>
          <a:p>
            <a:endParaRPr/>
          </a:p>
        </p:txBody>
      </p:sp>
      <p:sp>
        <p:nvSpPr>
          <p:cNvPr id="4" name="object 4"/>
          <p:cNvSpPr txBox="1"/>
          <p:nvPr/>
        </p:nvSpPr>
        <p:spPr>
          <a:xfrm>
            <a:off x="5285281" y="7210425"/>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3</a:t>
            </a:fld>
            <a:endParaRPr sz="1000" dirty="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56591" y="627380"/>
            <a:ext cx="9727565" cy="274320"/>
          </a:xfrm>
          <a:prstGeom prst="rect">
            <a:avLst/>
          </a:prstGeom>
          <a:ln w="31733">
            <a:solidFill>
              <a:srgbClr val="2791A6"/>
            </a:solidFill>
          </a:ln>
        </p:spPr>
        <p:txBody>
          <a:bodyPr vert="horz" wrap="square" lIns="0" tIns="20955" rIns="0" bIns="0" rtlCol="0">
            <a:spAutoFit/>
          </a:bodyPr>
          <a:lstStyle/>
          <a:p>
            <a:pPr marL="861060">
              <a:lnSpc>
                <a:spcPct val="100000"/>
              </a:lnSpc>
              <a:spcBef>
                <a:spcPts val="165"/>
              </a:spcBef>
            </a:pPr>
            <a:r>
              <a:rPr lang="ar-SA" sz="1200" dirty="0">
                <a:latin typeface="Arial Unicode MS"/>
                <a:cs typeface="Arial"/>
              </a:rPr>
              <a:t>قد تمنحك المخططات الواردة في هذه الصفحات بعض الأفكار الإضافية حول ما تريد التركيز عليه وكيفية تشكيل سؤالك.</a:t>
            </a:r>
          </a:p>
        </p:txBody>
      </p:sp>
      <p:graphicFrame>
        <p:nvGraphicFramePr>
          <p:cNvPr id="6" name="Diagram 5"/>
          <p:cNvGraphicFramePr/>
          <p:nvPr>
            <p:extLst>
              <p:ext uri="{D42A27DB-BD31-4B8C-83A1-F6EECF244321}">
                <p14:modId xmlns:p14="http://schemas.microsoft.com/office/powerpoint/2010/main" val="818831049"/>
              </p:ext>
            </p:extLst>
          </p:nvPr>
        </p:nvGraphicFramePr>
        <p:xfrm>
          <a:off x="781368" y="1038225"/>
          <a:ext cx="9478009"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bject 6">
            <a:extLst>
              <a:ext uri="{FF2B5EF4-FFF2-40B4-BE49-F238E27FC236}">
                <a16:creationId xmlns:a16="http://schemas.microsoft.com/office/drawing/2014/main" id="{AF7F33C2-B604-8B34-199B-3A4030D8ADB8}"/>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30</a:t>
            </a:fld>
            <a:endParaRPr sz="1000" dirty="0">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2967347"/>
              </p:ext>
            </p:extLst>
          </p:nvPr>
        </p:nvGraphicFramePr>
        <p:xfrm>
          <a:off x="774700" y="581025"/>
          <a:ext cx="9067800" cy="62568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bject 6">
            <a:extLst>
              <a:ext uri="{FF2B5EF4-FFF2-40B4-BE49-F238E27FC236}">
                <a16:creationId xmlns:a16="http://schemas.microsoft.com/office/drawing/2014/main" id="{A4A5D4B6-DED7-56B3-102B-E408323EB13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31</a:t>
            </a:fld>
            <a:endParaRPr sz="1000" dirty="0">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8" y="6372225"/>
            <a:ext cx="9573260" cy="651845"/>
          </a:xfrm>
          <a:prstGeom prst="rect">
            <a:avLst/>
          </a:prstGeom>
        </p:spPr>
        <p:txBody>
          <a:bodyPr vert="horz" wrap="square" lIns="0" tIns="0" rIns="0" bIns="0" rtlCol="0">
            <a:spAutoFit/>
          </a:bodyPr>
          <a:lstStyle/>
          <a:p>
            <a:pPr marL="12700" marR="5080">
              <a:lnSpc>
                <a:spcPct val="120800"/>
              </a:lnSpc>
            </a:pPr>
            <a:r>
              <a:rPr lang="ar-SA" sz="1200" b="1" dirty="0">
                <a:latin typeface="Arial"/>
                <a:cs typeface="Arial"/>
              </a:rPr>
              <a:t>نقطة للتأمل:</a:t>
            </a:r>
            <a:r>
              <a:rPr lang="en-US" sz="1200" b="1" dirty="0">
                <a:latin typeface="Arial"/>
                <a:cs typeface="Arial"/>
              </a:rPr>
              <a:t> </a:t>
            </a:r>
            <a:r>
              <a:rPr lang="ar-SA" sz="1200" dirty="0">
                <a:latin typeface="Arial Unicode MS"/>
                <a:cs typeface="Arial"/>
              </a:rPr>
              <a:t>في هذه المرحلة، يجب أن تكون قد توصلت إلى فكرة عن ماهية سؤال (أسئلة) بحثك.</a:t>
            </a:r>
            <a:r>
              <a:rPr lang="en-US" sz="1200" dirty="0">
                <a:latin typeface="Arial Unicode MS"/>
                <a:cs typeface="Arial"/>
              </a:rPr>
              <a:t> </a:t>
            </a:r>
            <a:r>
              <a:rPr lang="ar-SA" sz="1200" dirty="0">
                <a:latin typeface="Arial Unicode MS"/>
                <a:cs typeface="Arial"/>
              </a:rPr>
              <a:t>إذا لم يكن الأمر كذلك، فألق نظرة أخرى على مراجعتك الذاتية والإرشادات الخاصة بإنشاء سؤال بحث.</a:t>
            </a:r>
            <a:r>
              <a:rPr lang="en-US" sz="1200" dirty="0">
                <a:latin typeface="Arial Unicode MS"/>
                <a:cs typeface="Arial"/>
              </a:rPr>
              <a:t> </a:t>
            </a:r>
            <a:r>
              <a:rPr lang="ar-SA" sz="1200" dirty="0">
                <a:latin typeface="Arial Unicode MS"/>
                <a:cs typeface="Arial"/>
              </a:rPr>
              <a:t>يمكنك أيضًا البحث عن الإلهام في الجزء ح، الذي يشرح كيفية ترميز الحوار وتحليله في فصلك الدراسي.</a:t>
            </a:r>
            <a:r>
              <a:rPr lang="en-US" sz="1200" dirty="0">
                <a:latin typeface="Arial Unicode MS"/>
                <a:cs typeface="Arial"/>
              </a:rPr>
              <a:t> </a:t>
            </a:r>
            <a:r>
              <a:rPr lang="ar-SA" sz="1200" dirty="0">
                <a:latin typeface="Arial Unicode MS"/>
                <a:cs typeface="Arial"/>
              </a:rPr>
              <a:t>أو يمكنك مناقشة أفكارك مع زميل لمساعدتك في التفكير.</a:t>
            </a:r>
          </a:p>
        </p:txBody>
      </p:sp>
      <p:graphicFrame>
        <p:nvGraphicFramePr>
          <p:cNvPr id="7" name="Diagram 6"/>
          <p:cNvGraphicFramePr/>
          <p:nvPr>
            <p:extLst>
              <p:ext uri="{D42A27DB-BD31-4B8C-83A1-F6EECF244321}">
                <p14:modId xmlns:p14="http://schemas.microsoft.com/office/powerpoint/2010/main" val="1056723576"/>
              </p:ext>
            </p:extLst>
          </p:nvPr>
        </p:nvGraphicFramePr>
        <p:xfrm>
          <a:off x="1308100" y="65722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object 6">
            <a:extLst>
              <a:ext uri="{FF2B5EF4-FFF2-40B4-BE49-F238E27FC236}">
                <a16:creationId xmlns:a16="http://schemas.microsoft.com/office/drawing/2014/main" id="{832BD522-71D0-B953-C796-D726DA81D67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32</a:t>
            </a:fld>
            <a:endParaRPr sz="1000" dirty="0">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716522" y="562667"/>
            <a:ext cx="2660649" cy="290464"/>
          </a:xfrm>
          <a:prstGeom prst="rect">
            <a:avLst/>
          </a:prstGeom>
          <a:solidFill>
            <a:srgbClr val="D9F1F6"/>
          </a:solidFill>
        </p:spPr>
        <p:txBody>
          <a:bodyPr vert="horz" wrap="square" lIns="0" tIns="13335" rIns="0" bIns="0" rtlCol="0">
            <a:spAutoFit/>
          </a:bodyPr>
          <a:lstStyle/>
          <a:p>
            <a:pPr marL="26034">
              <a:lnSpc>
                <a:spcPct val="100000"/>
              </a:lnSpc>
              <a:spcBef>
                <a:spcPts val="105"/>
              </a:spcBef>
            </a:pPr>
            <a:r>
              <a:rPr lang="ar-SA" sz="1800" b="1">
                <a:solidFill>
                  <a:srgbClr val="1A616F"/>
                </a:solidFill>
                <a:latin typeface="Arial"/>
                <a:cs typeface="Arial"/>
              </a:rPr>
              <a:t>الجزء ز. أخلاقيات البحث</a:t>
            </a:r>
          </a:p>
        </p:txBody>
      </p:sp>
      <p:sp>
        <p:nvSpPr>
          <p:cNvPr id="3" name="object 3"/>
          <p:cNvSpPr txBox="1"/>
          <p:nvPr/>
        </p:nvSpPr>
        <p:spPr>
          <a:xfrm>
            <a:off x="3441700" y="739528"/>
            <a:ext cx="4351278"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التأكد من إجرائك لاستعلام أخلاقي</a:t>
            </a:r>
          </a:p>
        </p:txBody>
      </p:sp>
      <p:sp>
        <p:nvSpPr>
          <p:cNvPr id="4" name="object 4"/>
          <p:cNvSpPr txBox="1"/>
          <p:nvPr/>
        </p:nvSpPr>
        <p:spPr>
          <a:xfrm>
            <a:off x="642499" y="1314604"/>
            <a:ext cx="9660890" cy="668966"/>
          </a:xfrm>
          <a:prstGeom prst="rect">
            <a:avLst/>
          </a:prstGeom>
        </p:spPr>
        <p:txBody>
          <a:bodyPr vert="horz" wrap="square" lIns="0" tIns="0" rIns="0" bIns="0" rtlCol="0">
            <a:spAutoFit/>
          </a:bodyPr>
          <a:lstStyle/>
          <a:p>
            <a:pPr marL="12700" marR="5080">
              <a:lnSpc>
                <a:spcPct val="121100"/>
              </a:lnSpc>
            </a:pPr>
            <a:r>
              <a:rPr lang="ar-SA" sz="1200" dirty="0">
                <a:latin typeface="Arial Unicode MS"/>
                <a:cs typeface="Arial"/>
              </a:rPr>
              <a:t>تهدف حزمة التعلم الاحترافية الخاصة بـ </a:t>
            </a:r>
            <a:r>
              <a:rPr lang="en-US" sz="1200" dirty="0">
                <a:latin typeface="Arial Unicode MS"/>
                <a:cs typeface="Arial"/>
              </a:rPr>
              <a:t>T-SEDA</a:t>
            </a:r>
            <a:r>
              <a:rPr lang="ar-SA" sz="1200" dirty="0">
                <a:latin typeface="Arial Unicode MS"/>
                <a:cs typeface="Arial"/>
              </a:rPr>
              <a:t> إلى دعم استعلام المعلمين التأملي، بهدف تعزيز الحوار في الفصل الدراسي.</a:t>
            </a:r>
            <a:r>
              <a:rPr lang="en-US" sz="1200" dirty="0">
                <a:latin typeface="Arial Unicode MS"/>
                <a:cs typeface="Arial"/>
              </a:rPr>
              <a:t> </a:t>
            </a:r>
            <a:r>
              <a:rPr lang="ar-SA" sz="1200" dirty="0">
                <a:latin typeface="Arial Unicode MS"/>
                <a:cs typeface="Arial"/>
              </a:rPr>
              <a:t>وكما هو الحال في أي شكل من أشكال النشاط الاحترافي، هناك بعض الاعتبارات الأخلاقية العامة التي تتعلق باستخدام حزمة </a:t>
            </a:r>
            <a:r>
              <a:rPr lang="en-US" sz="1200" dirty="0">
                <a:latin typeface="Arial Unicode MS"/>
                <a:cs typeface="Arial"/>
              </a:rPr>
              <a:t>T-SEDA</a:t>
            </a:r>
            <a:r>
              <a:rPr lang="ar-SA" sz="1200" dirty="0">
                <a:latin typeface="Arial Unicode MS"/>
                <a:cs typeface="Arial"/>
              </a:rPr>
              <a:t> للتحقيق في الحوار.</a:t>
            </a:r>
            <a:r>
              <a:rPr lang="en-US" sz="1200" dirty="0">
                <a:latin typeface="Arial Unicode MS"/>
                <a:cs typeface="Arial"/>
              </a:rPr>
              <a:t> </a:t>
            </a:r>
            <a:r>
              <a:rPr lang="ar-SA" sz="1200" dirty="0">
                <a:latin typeface="Arial Unicode MS"/>
                <a:cs typeface="Arial"/>
              </a:rPr>
              <a:t>لاحظ أنه من المتوقع أن يلتزم الباحثون التربويون في بريطانيا بالإرشادات الأخلاقية الصادرة عن جمعية البحوث التربوية البريطانية، والتي تقدم إرشادات مفيدة للآخرين أيضًا: </a:t>
            </a:r>
            <a:r>
              <a:rPr lang="en-GB" sz="1200" u="sng" dirty="0">
                <a:solidFill>
                  <a:srgbClr val="0000FF"/>
                </a:solidFill>
                <a:latin typeface="Arial Unicode MS" panose="020B0604020202020204" charset="-122"/>
                <a:cs typeface="Arial Unicode MS" panose="020B0604020202020204" charset="-122"/>
                <a:hlinkClick r:id="rId3"/>
              </a:rPr>
              <a:t>BERA 202</a:t>
            </a:r>
            <a:r>
              <a:rPr lang="en-GB" sz="1200" u="sng" dirty="0">
                <a:solidFill>
                  <a:srgbClr val="0000FF"/>
                </a:solidFill>
                <a:latin typeface="Arial Unicode MS" panose="020B0604020202020204" charset="-122"/>
                <a:cs typeface="Arial Unicode MS" panose="020B0604020202020204" charset="-122"/>
              </a:rPr>
              <a:t>4</a:t>
            </a:r>
            <a:r>
              <a:rPr lang="ar-SA" sz="1200" u="sng" dirty="0">
                <a:solidFill>
                  <a:srgbClr val="0000FF"/>
                </a:solidFill>
                <a:latin typeface="Arial Unicode MS"/>
                <a:cs typeface="Arial"/>
                <a:hlinkClick r:id="rId4"/>
              </a:rPr>
              <a:t>.</a:t>
            </a:r>
            <a:r>
              <a:rPr lang="en-GB" sz="1200" dirty="0">
                <a:latin typeface="Arial Unicode MS"/>
                <a:cs typeface="Arial Unicode MS"/>
              </a:rPr>
              <a:t> </a:t>
            </a:r>
            <a:r>
              <a:rPr lang="ar-SA" sz="1200" dirty="0">
                <a:latin typeface="Arial Unicode MS"/>
                <a:cs typeface="Arial Unicode MS"/>
                <a:hlinkClick r:id="rId5"/>
              </a:rPr>
              <a:t>إليك نظرة عامة على الدورة التدريبية المجانية </a:t>
            </a:r>
            <a:r>
              <a:rPr lang="en-GB" sz="1200" dirty="0">
                <a:latin typeface="Arial Unicode MS"/>
                <a:cs typeface="Arial Unicode MS"/>
                <a:hlinkClick r:id="rId5"/>
              </a:rPr>
              <a:t>E100:</a:t>
            </a:r>
            <a:endParaRPr lang="en-US" sz="1200" dirty="0">
              <a:latin typeface="Arial Unicode MS"/>
              <a:cs typeface="Arial"/>
              <a:hlinkClick r:id="rId4"/>
            </a:endParaRPr>
          </a:p>
        </p:txBody>
      </p:sp>
      <p:sp>
        <p:nvSpPr>
          <p:cNvPr id="5" name="object 5"/>
          <p:cNvSpPr txBox="1"/>
          <p:nvPr/>
        </p:nvSpPr>
        <p:spPr>
          <a:xfrm>
            <a:off x="5803900" y="2280678"/>
            <a:ext cx="4438015" cy="1920240"/>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lang="ar-SA" sz="1200" dirty="0">
                <a:latin typeface="Arial Unicode MS"/>
                <a:cs typeface="Arial"/>
              </a:rPr>
              <a:t>مبادئ أخلاقيات البحث:</a:t>
            </a:r>
          </a:p>
          <a:p>
            <a:pPr marL="228600" indent="-180975">
              <a:lnSpc>
                <a:spcPct val="100000"/>
              </a:lnSpc>
              <a:spcBef>
                <a:spcPts val="980"/>
              </a:spcBef>
              <a:buFont typeface="Symbol"/>
              <a:buChar char="•"/>
              <a:tabLst>
                <a:tab pos="182880" algn="l"/>
              </a:tabLst>
            </a:pPr>
            <a:r>
              <a:rPr lang="ar-SA" sz="1200" dirty="0">
                <a:latin typeface="Arial Unicode MS"/>
                <a:cs typeface="Arial"/>
              </a:rPr>
              <a:t>التقليل من مخاطر وقوع ضرر تحقيق أقصى قدر من الفوائد</a:t>
            </a:r>
          </a:p>
          <a:p>
            <a:pPr marL="228600" indent="-180975">
              <a:lnSpc>
                <a:spcPct val="100000"/>
              </a:lnSpc>
              <a:spcBef>
                <a:spcPts val="955"/>
              </a:spcBef>
              <a:buFont typeface="Symbol"/>
              <a:buChar char="•"/>
              <a:tabLst>
                <a:tab pos="182880" algn="l"/>
              </a:tabLst>
            </a:pPr>
            <a:r>
              <a:rPr lang="ar-SA" sz="1200" dirty="0">
                <a:latin typeface="Arial Unicode MS"/>
                <a:cs typeface="Arial"/>
              </a:rPr>
              <a:t>الحصول على الموافقة المسبقة</a:t>
            </a:r>
          </a:p>
          <a:p>
            <a:pPr marL="228600" indent="-180975">
              <a:lnSpc>
                <a:spcPct val="100000"/>
              </a:lnSpc>
              <a:spcBef>
                <a:spcPts val="955"/>
              </a:spcBef>
              <a:buFont typeface="Symbol"/>
              <a:buChar char="•"/>
              <a:tabLst>
                <a:tab pos="182880" algn="l"/>
              </a:tabLst>
            </a:pPr>
            <a:r>
              <a:rPr lang="ar-SA" sz="1200" dirty="0">
                <a:latin typeface="Arial Unicode MS"/>
                <a:cs typeface="Arial"/>
              </a:rPr>
              <a:t>حماية السرية وإغفال الهوية</a:t>
            </a:r>
          </a:p>
          <a:p>
            <a:pPr marL="228600" indent="-180975">
              <a:lnSpc>
                <a:spcPct val="100000"/>
              </a:lnSpc>
              <a:spcBef>
                <a:spcPts val="955"/>
              </a:spcBef>
              <a:buFont typeface="Symbol"/>
              <a:buChar char="•"/>
              <a:tabLst>
                <a:tab pos="182880" algn="l"/>
              </a:tabLst>
            </a:pPr>
            <a:r>
              <a:rPr lang="ar-SA" sz="1200" dirty="0">
                <a:latin typeface="Arial Unicode MS"/>
                <a:cs typeface="Arial"/>
              </a:rPr>
              <a:t>تجنب الممارسات الخادعة</a:t>
            </a:r>
          </a:p>
          <a:p>
            <a:pPr marL="228600" indent="-180975">
              <a:lnSpc>
                <a:spcPct val="100000"/>
              </a:lnSpc>
              <a:spcBef>
                <a:spcPts val="980"/>
              </a:spcBef>
              <a:buFont typeface="Symbol"/>
              <a:buChar char="•"/>
              <a:tabLst>
                <a:tab pos="182880" algn="l"/>
              </a:tabLst>
            </a:pPr>
            <a:r>
              <a:rPr lang="ar-SA" sz="1200" dirty="0">
                <a:latin typeface="Arial Unicode MS"/>
                <a:cs typeface="Arial"/>
              </a:rPr>
              <a:t>منح حق الانسحاب من البحث</a:t>
            </a:r>
          </a:p>
        </p:txBody>
      </p:sp>
      <p:sp>
        <p:nvSpPr>
          <p:cNvPr id="6" name="object 6"/>
          <p:cNvSpPr txBox="1"/>
          <p:nvPr/>
        </p:nvSpPr>
        <p:spPr>
          <a:xfrm>
            <a:off x="741680" y="2280678"/>
            <a:ext cx="4528820" cy="1828800"/>
          </a:xfrm>
          <a:prstGeom prst="rect">
            <a:avLst/>
          </a:prstGeom>
          <a:ln w="31733">
            <a:solidFill>
              <a:srgbClr val="2791A6"/>
            </a:solidFill>
          </a:ln>
        </p:spPr>
        <p:txBody>
          <a:bodyPr vert="horz" wrap="square" lIns="0" tIns="76835" rIns="0" bIns="0" rtlCol="0">
            <a:spAutoFit/>
          </a:bodyPr>
          <a:lstStyle/>
          <a:p>
            <a:pPr marL="81915">
              <a:lnSpc>
                <a:spcPct val="100000"/>
              </a:lnSpc>
              <a:spcBef>
                <a:spcPts val="605"/>
              </a:spcBef>
            </a:pPr>
            <a:r>
              <a:rPr lang="ar-SA" sz="1200">
                <a:latin typeface="Arial Unicode MS"/>
                <a:cs typeface="Arial"/>
              </a:rPr>
              <a:t>ما المقصود بخطر وقوع ضرر؟</a:t>
            </a:r>
          </a:p>
          <a:p>
            <a:pPr marL="252413" indent="-109538">
              <a:lnSpc>
                <a:spcPct val="100000"/>
              </a:lnSpc>
              <a:spcBef>
                <a:spcPts val="955"/>
              </a:spcBef>
              <a:buFont typeface="Arial" panose="020B0604020202020204" pitchFamily="34" charset="0"/>
              <a:buChar char="•"/>
              <a:tabLst>
                <a:tab pos="180975" algn="l"/>
              </a:tabLst>
            </a:pPr>
            <a:r>
              <a:rPr lang="ar-SA" sz="1200">
                <a:latin typeface="Arial Unicode MS"/>
                <a:cs typeface="Arial"/>
              </a:rPr>
              <a:t>الأذى الجسدي أو الإزعاج للمشاركين</a:t>
            </a:r>
          </a:p>
          <a:p>
            <a:pPr marL="252413" marR="142240" indent="-109538">
              <a:lnSpc>
                <a:spcPct val="120000"/>
              </a:lnSpc>
              <a:spcBef>
                <a:spcPts val="690"/>
              </a:spcBef>
              <a:buFont typeface="Arial" panose="020B0604020202020204" pitchFamily="34" charset="0"/>
              <a:buChar char="•"/>
              <a:tabLst>
                <a:tab pos="180975" algn="l"/>
              </a:tabLst>
            </a:pPr>
            <a:r>
              <a:rPr lang="ar-SA" sz="1200">
                <a:latin typeface="Arial Unicode MS"/>
                <a:cs typeface="Arial"/>
              </a:rPr>
              <a:t>الضيق والانزعاج النفسيان، بما في ذلك شعور المشاركين بإجبارهم على المشاركة</a:t>
            </a:r>
          </a:p>
          <a:p>
            <a:pPr marL="252413" indent="-109538">
              <a:lnSpc>
                <a:spcPct val="100000"/>
              </a:lnSpc>
              <a:spcBef>
                <a:spcPts val="955"/>
              </a:spcBef>
              <a:buFont typeface="Arial" panose="020B0604020202020204" pitchFamily="34" charset="0"/>
              <a:buChar char="•"/>
              <a:tabLst>
                <a:tab pos="180975" algn="l"/>
              </a:tabLst>
            </a:pPr>
            <a:r>
              <a:rPr lang="ar-SA" sz="1200">
                <a:latin typeface="Arial Unicode MS"/>
                <a:cs typeface="Arial"/>
              </a:rPr>
              <a:t>الحرمان الاجتماعي أو التعليمي</a:t>
            </a:r>
          </a:p>
          <a:p>
            <a:pPr marL="252413" indent="-109538">
              <a:lnSpc>
                <a:spcPct val="100000"/>
              </a:lnSpc>
              <a:spcBef>
                <a:spcPts val="955"/>
              </a:spcBef>
              <a:buFont typeface="Arial" panose="020B0604020202020204" pitchFamily="34" charset="0"/>
              <a:buChar char="•"/>
              <a:tabLst>
                <a:tab pos="180975" algn="l"/>
              </a:tabLst>
            </a:pPr>
            <a:r>
              <a:rPr lang="ar-SA" sz="1200">
                <a:latin typeface="Arial Unicode MS"/>
                <a:cs typeface="Arial"/>
              </a:rPr>
              <a:t>انعدام كلّ من الخصوصية وإغفال الهوية</a:t>
            </a:r>
          </a:p>
        </p:txBody>
      </p:sp>
      <p:sp>
        <p:nvSpPr>
          <p:cNvPr id="8" name="object 8"/>
          <p:cNvSpPr txBox="1"/>
          <p:nvPr/>
        </p:nvSpPr>
        <p:spPr>
          <a:xfrm>
            <a:off x="627260" y="4331088"/>
            <a:ext cx="9575800" cy="425116"/>
          </a:xfrm>
          <a:prstGeom prst="rect">
            <a:avLst/>
          </a:prstGeom>
        </p:spPr>
        <p:txBody>
          <a:bodyPr vert="horz" wrap="square" lIns="0" tIns="0" rIns="0" bIns="0" rtlCol="0">
            <a:spAutoFit/>
          </a:bodyPr>
          <a:lstStyle/>
          <a:p>
            <a:pPr marL="12700" marR="5080">
              <a:lnSpc>
                <a:spcPct val="120000"/>
              </a:lnSpc>
            </a:pPr>
            <a:r>
              <a:rPr lang="ar-SA" sz="1200">
                <a:latin typeface="Arial Unicode MS"/>
                <a:cs typeface="Arial"/>
              </a:rPr>
              <a:t>لاتباع مبادئ أخلاقيات البحث، من المهم مراعاة النقاط التالية قبل استعلامك وخلاله وبعده.</a:t>
            </a:r>
            <a:r>
              <a:rPr lang="en-US" sz="1200">
                <a:latin typeface="Arial Unicode MS"/>
                <a:cs typeface="Arial"/>
              </a:rPr>
              <a:t> </a:t>
            </a:r>
            <a:r>
              <a:rPr lang="ar-SA" sz="1200">
                <a:latin typeface="Arial Unicode MS"/>
                <a:cs typeface="Arial"/>
              </a:rPr>
              <a:t>قد تختار مناقشة هذه القضايا مع الزملاء أو تدوين ملاحظاتك الشخصية حول أي من هذه النقاط:</a:t>
            </a: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graphicFrame>
        <p:nvGraphicFramePr>
          <p:cNvPr id="7" name="Table 6"/>
          <p:cNvGraphicFramePr>
            <a:graphicFrameLocks noGrp="1"/>
          </p:cNvGraphicFramePr>
          <p:nvPr>
            <p:extLst>
              <p:ext uri="{D42A27DB-BD31-4B8C-83A1-F6EECF244321}">
                <p14:modId xmlns:p14="http://schemas.microsoft.com/office/powerpoint/2010/main" val="1098932927"/>
              </p:ext>
            </p:extLst>
          </p:nvPr>
        </p:nvGraphicFramePr>
        <p:xfrm>
          <a:off x="549328" y="4741545"/>
          <a:ext cx="9784080" cy="2011680"/>
        </p:xfrm>
        <a:graphic>
          <a:graphicData uri="http://schemas.openxmlformats.org/drawingml/2006/table">
            <a:tbl>
              <a:tblPr rtl="1" firstRow="1" firstCol="1" bandRow="1">
                <a:tableStyleId>{5940675A-B579-460E-94D1-54222C63F5DA}</a:tableStyleId>
              </a:tblPr>
              <a:tblGrid>
                <a:gridCol w="4892040">
                  <a:extLst>
                    <a:ext uri="{9D8B030D-6E8A-4147-A177-3AD203B41FA5}">
                      <a16:colId xmlns:a16="http://schemas.microsoft.com/office/drawing/2014/main" val="2966381796"/>
                    </a:ext>
                  </a:extLst>
                </a:gridCol>
                <a:gridCol w="4892040">
                  <a:extLst>
                    <a:ext uri="{9D8B030D-6E8A-4147-A177-3AD203B41FA5}">
                      <a16:colId xmlns:a16="http://schemas.microsoft.com/office/drawing/2014/main" val="2125092741"/>
                    </a:ext>
                  </a:extLst>
                </a:gridCol>
              </a:tblGrid>
              <a:tr h="402336">
                <a:tc>
                  <a:txBody>
                    <a:bodyPr/>
                    <a:lstStyle/>
                    <a:p>
                      <a:pPr marL="0" marR="0" algn="r" rtl="1">
                        <a:lnSpc>
                          <a:spcPct val="107000"/>
                        </a:lnSpc>
                        <a:spcBef>
                          <a:spcPts val="0"/>
                        </a:spcBef>
                        <a:spcAft>
                          <a:spcPts val="0"/>
                        </a:spcAft>
                      </a:pPr>
                      <a:r>
                        <a:rPr lang="ar-SA" sz="1200" dirty="0">
                          <a:effectLst/>
                        </a:rPr>
                        <a:t>1. هل يجب مراعاة آراء الآخرين (أولياء الأمور، الطلاب)؟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r" rtl="1">
                        <a:lnSpc>
                          <a:spcPct val="107000"/>
                        </a:lnSpc>
                        <a:spcBef>
                          <a:spcPts val="0"/>
                        </a:spcBef>
                        <a:spcAft>
                          <a:spcPts val="0"/>
                        </a:spcAft>
                      </a:pPr>
                      <a:r>
                        <a:rPr lang="ar-SA" sz="1200">
                          <a:effectLst/>
                        </a:rPr>
                        <a:t>6. هل يمكن أن تظهر أي بيانات سلبية أو محرجة من الاستعلام؟</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41627190"/>
                  </a:ext>
                </a:extLst>
              </a:tr>
              <a:tr h="402336">
                <a:tc>
                  <a:txBody>
                    <a:bodyPr/>
                    <a:lstStyle/>
                    <a:p>
                      <a:pPr marL="0" marR="0" algn="r" rtl="1">
                        <a:lnSpc>
                          <a:spcPct val="107000"/>
                        </a:lnSpc>
                        <a:spcBef>
                          <a:spcPts val="0"/>
                        </a:spcBef>
                        <a:spcAft>
                          <a:spcPts val="0"/>
                        </a:spcAft>
                      </a:pPr>
                      <a:r>
                        <a:rPr lang="ar-SA" sz="1200">
                          <a:effectLst/>
                        </a:rPr>
                        <a:t>2. ما فوائد استعلامك؟ (على سبيل المثال للزملاء والطلاب)</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r" rtl="1">
                        <a:lnSpc>
                          <a:spcPct val="107000"/>
                        </a:lnSpc>
                        <a:spcBef>
                          <a:spcPts val="0"/>
                        </a:spcBef>
                        <a:spcAft>
                          <a:spcPts val="0"/>
                        </a:spcAft>
                      </a:pPr>
                      <a:r>
                        <a:rPr lang="ar-SA" sz="1200">
                          <a:effectLst/>
                        </a:rPr>
                        <a:t>7. كيف ستحمي الطلاب من الضرر نتيجة أي بيانات سلبية؟</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514236308"/>
                  </a:ext>
                </a:extLst>
              </a:tr>
              <a:tr h="402336">
                <a:tc>
                  <a:txBody>
                    <a:bodyPr/>
                    <a:lstStyle/>
                    <a:p>
                      <a:pPr marL="0" marR="0" algn="r" rtl="1">
                        <a:lnSpc>
                          <a:spcPct val="107000"/>
                        </a:lnSpc>
                        <a:spcBef>
                          <a:spcPts val="0"/>
                        </a:spcBef>
                        <a:spcAft>
                          <a:spcPts val="0"/>
                        </a:spcAft>
                      </a:pPr>
                      <a:r>
                        <a:rPr lang="ar-SA" sz="1200">
                          <a:effectLst/>
                        </a:rPr>
                        <a:t>3. كيف ستحمي بيانات المشاركين؟ (على سبيل المثال المكتوبة أو المسجلة)</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r" rtl="1">
                        <a:lnSpc>
                          <a:spcPct val="107000"/>
                        </a:lnSpc>
                        <a:spcBef>
                          <a:spcPts val="0"/>
                        </a:spcBef>
                        <a:spcAft>
                          <a:spcPts val="0"/>
                        </a:spcAft>
                      </a:pPr>
                      <a:r>
                        <a:rPr lang="ar-SA" sz="1200" dirty="0">
                          <a:effectLst/>
                        </a:rPr>
                        <a:t>8. هل تحتاج إلى نماذج موافقة موقعة من الطلاب أو أولياء أمورهم؟</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90555304"/>
                  </a:ext>
                </a:extLst>
              </a:tr>
              <a:tr h="402336">
                <a:tc>
                  <a:txBody>
                    <a:bodyPr/>
                    <a:lstStyle/>
                    <a:p>
                      <a:pPr marL="0" marR="0" algn="r" rtl="1">
                        <a:lnSpc>
                          <a:spcPct val="107000"/>
                        </a:lnSpc>
                        <a:spcBef>
                          <a:spcPts val="0"/>
                        </a:spcBef>
                        <a:spcAft>
                          <a:spcPts val="0"/>
                        </a:spcAft>
                      </a:pPr>
                      <a:r>
                        <a:rPr lang="ar-SA" sz="1200">
                          <a:effectLst/>
                        </a:rPr>
                        <a:t>4. كيف ستشرح الاستعلام لطلابك والآخرين في المدرسة؟</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r" rtl="1">
                        <a:lnSpc>
                          <a:spcPct val="107000"/>
                        </a:lnSpc>
                        <a:spcBef>
                          <a:spcPts val="0"/>
                        </a:spcBef>
                        <a:spcAft>
                          <a:spcPts val="0"/>
                        </a:spcAft>
                      </a:pPr>
                      <a:r>
                        <a:rPr lang="ar-SA" sz="1200">
                          <a:effectLst/>
                        </a:rPr>
                        <a:t>9. كيف ستحمي خصوصية الآخرين المشاركين في الاستعلام؟</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13735858"/>
                  </a:ext>
                </a:extLst>
              </a:tr>
              <a:tr h="402336">
                <a:tc>
                  <a:txBody>
                    <a:bodyPr/>
                    <a:lstStyle/>
                    <a:p>
                      <a:pPr marL="0" marR="0" algn="r" rtl="1">
                        <a:lnSpc>
                          <a:spcPct val="107000"/>
                        </a:lnSpc>
                        <a:spcBef>
                          <a:spcPts val="0"/>
                        </a:spcBef>
                        <a:spcAft>
                          <a:spcPts val="0"/>
                        </a:spcAft>
                      </a:pPr>
                      <a:r>
                        <a:rPr lang="ar-SA" sz="1200">
                          <a:effectLst/>
                        </a:rPr>
                        <a:t>5. عند مشاركة النتائج، كيف يمكنك ضمان السرية وإغفال الهوية؟</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r" rtl="1">
                        <a:lnSpc>
                          <a:spcPct val="107000"/>
                        </a:lnSpc>
                        <a:spcBef>
                          <a:spcPts val="0"/>
                        </a:spcBef>
                        <a:spcAft>
                          <a:spcPts val="0"/>
                        </a:spcAft>
                      </a:pPr>
                      <a:r>
                        <a:rPr lang="ar-SA" sz="1200" dirty="0">
                          <a:effectLst/>
                        </a:rPr>
                        <a:t>10. هل تحتاج إلى منح الفضل للزملاء عن أي من البيانات التي عرضتها؟</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462229358"/>
                  </a:ext>
                </a:extLst>
              </a:tr>
            </a:tbl>
          </a:graphicData>
        </a:graphic>
      </p:graphicFrame>
      <p:sp>
        <p:nvSpPr>
          <p:cNvPr id="13" name="object 6">
            <a:extLst>
              <a:ext uri="{FF2B5EF4-FFF2-40B4-BE49-F238E27FC236}">
                <a16:creationId xmlns:a16="http://schemas.microsoft.com/office/drawing/2014/main" id="{9F6B0DB1-A21E-A9A0-91A5-7B55F26D9FD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33</a:t>
            </a:fld>
            <a:endParaRPr sz="1000" dirty="0">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36700" y="1593090"/>
            <a:ext cx="1491608" cy="169277"/>
          </a:xfrm>
          <a:prstGeom prst="rect">
            <a:avLst/>
          </a:prstGeom>
        </p:spPr>
        <p:txBody>
          <a:bodyPr vert="horz" wrap="square" lIns="0" tIns="0" rIns="0" bIns="0" rtlCol="0">
            <a:spAutoFit/>
          </a:bodyPr>
          <a:lstStyle/>
          <a:p>
            <a:pPr marL="12700" algn="ctr">
              <a:lnSpc>
                <a:spcPct val="100000"/>
              </a:lnSpc>
            </a:pPr>
            <a:r>
              <a:rPr lang="ar-SA" sz="1100" i="1" dirty="0">
                <a:latin typeface="Arial"/>
                <a:cs typeface="Arial"/>
              </a:rPr>
              <a:t>قسم دورة الاستعلام</a:t>
            </a:r>
          </a:p>
        </p:txBody>
      </p:sp>
      <p:sp>
        <p:nvSpPr>
          <p:cNvPr id="3" name="object 3"/>
          <p:cNvSpPr txBox="1"/>
          <p:nvPr/>
        </p:nvSpPr>
        <p:spPr>
          <a:xfrm>
            <a:off x="4203700" y="739528"/>
            <a:ext cx="2368168"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نبذة عن الترميز والتقييم</a:t>
            </a:r>
          </a:p>
        </p:txBody>
      </p:sp>
      <p:sp>
        <p:nvSpPr>
          <p:cNvPr id="4" name="object 4"/>
          <p:cNvSpPr txBox="1"/>
          <p:nvPr/>
        </p:nvSpPr>
        <p:spPr>
          <a:xfrm>
            <a:off x="7327900" y="567493"/>
            <a:ext cx="2769870" cy="836576"/>
          </a:xfrm>
          <a:prstGeom prst="rect">
            <a:avLst/>
          </a:prstGeom>
          <a:solidFill>
            <a:srgbClr val="D9F1F6"/>
          </a:solidFill>
        </p:spPr>
        <p:txBody>
          <a:bodyPr vert="horz" wrap="square" lIns="0" tIns="6985" rIns="0" bIns="0" rtlCol="0">
            <a:spAutoFit/>
          </a:bodyPr>
          <a:lstStyle/>
          <a:p>
            <a:pPr marL="26034" marR="189230">
              <a:lnSpc>
                <a:spcPct val="102200"/>
              </a:lnSpc>
              <a:spcBef>
                <a:spcPts val="55"/>
              </a:spcBef>
            </a:pPr>
            <a:r>
              <a:rPr lang="ar-SA" b="1" dirty="0">
                <a:solidFill>
                  <a:srgbClr val="1A616F"/>
                </a:solidFill>
                <a:latin typeface="Arial"/>
              </a:rPr>
              <a:t>الجزء ح. تحليل محادثات الفصل الدراسي: ال</a:t>
            </a:r>
            <a:r>
              <a:rPr lang="ar-EG" b="1" dirty="0">
                <a:solidFill>
                  <a:srgbClr val="1A616F"/>
                </a:solidFill>
                <a:latin typeface="Arial"/>
              </a:rPr>
              <a:t>ملاحظة</a:t>
            </a:r>
            <a:r>
              <a:rPr lang="ar-SA" b="1" dirty="0">
                <a:solidFill>
                  <a:srgbClr val="1A616F"/>
                </a:solidFill>
                <a:latin typeface="Arial"/>
              </a:rPr>
              <a:t> بأسلوب منهجي</a:t>
            </a:r>
          </a:p>
        </p:txBody>
      </p:sp>
      <p:sp>
        <p:nvSpPr>
          <p:cNvPr id="5" name="object 5"/>
          <p:cNvSpPr txBox="1"/>
          <p:nvPr/>
        </p:nvSpPr>
        <p:spPr>
          <a:xfrm>
            <a:off x="5499100" y="1952625"/>
            <a:ext cx="4631690" cy="1993303"/>
          </a:xfrm>
          <a:prstGeom prst="rect">
            <a:avLst/>
          </a:prstGeom>
          <a:ln w="31733">
            <a:solidFill>
              <a:srgbClr val="2791A6"/>
            </a:solidFill>
          </a:ln>
        </p:spPr>
        <p:txBody>
          <a:bodyPr vert="horz" wrap="square" lIns="0" tIns="38735" rIns="0" bIns="0" rtlCol="0">
            <a:spAutoFit/>
          </a:bodyPr>
          <a:lstStyle/>
          <a:p>
            <a:pPr marL="83820" marR="94615" algn="just">
              <a:lnSpc>
                <a:spcPct val="150000"/>
              </a:lnSpc>
              <a:spcBef>
                <a:spcPts val="305"/>
              </a:spcBef>
            </a:pPr>
            <a:r>
              <a:rPr lang="ar-SA" sz="1150" dirty="0">
                <a:latin typeface="Arial Unicode MS"/>
                <a:cs typeface="Arial"/>
              </a:rPr>
              <a:t>عندما تخطط لاستعلامك، عليك التفكير في كيفية تنفيذ الاستعلام فعليًا في بيئتك حتى تتمكن من الإجابة عن سؤال بحثك.</a:t>
            </a:r>
            <a:r>
              <a:rPr lang="en-US" sz="1150" dirty="0">
                <a:latin typeface="Arial Unicode MS"/>
                <a:cs typeface="Arial"/>
              </a:rPr>
              <a:t> </a:t>
            </a:r>
            <a:r>
              <a:rPr lang="ar-SA" sz="1150" dirty="0">
                <a:latin typeface="Arial Unicode MS"/>
                <a:cs typeface="Arial"/>
              </a:rPr>
              <a:t>ضع في اعتبارك مقدار ال</a:t>
            </a:r>
            <a:r>
              <a:rPr lang="ar-EG" sz="1150" dirty="0">
                <a:latin typeface="Arial Unicode MS"/>
                <a:cs typeface="Arial"/>
              </a:rPr>
              <a:t>ملاحظة</a:t>
            </a:r>
            <a:r>
              <a:rPr lang="ar-SA" sz="1150" dirty="0">
                <a:latin typeface="Arial Unicode MS"/>
                <a:cs typeface="Arial"/>
              </a:rPr>
              <a:t> التي تريد القيام بها والوقت المناسب لها؛ ما مدى جدوى تكرار عمليات ال</a:t>
            </a:r>
            <a:r>
              <a:rPr lang="ar-EG" sz="1150" dirty="0">
                <a:latin typeface="Arial Unicode MS"/>
                <a:cs typeface="Arial"/>
              </a:rPr>
              <a:t>ملاحظة</a:t>
            </a:r>
            <a:r>
              <a:rPr lang="ar-SA" sz="1150" dirty="0">
                <a:latin typeface="Arial Unicode MS"/>
                <a:cs typeface="Arial"/>
              </a:rPr>
              <a:t> مع مرور الوقت للتحقّق من حدوث تغيير؟</a:t>
            </a:r>
            <a:r>
              <a:rPr lang="en-US" sz="1150" dirty="0">
                <a:latin typeface="Arial Unicode MS"/>
                <a:cs typeface="Arial"/>
              </a:rPr>
              <a:t> </a:t>
            </a:r>
            <a:r>
              <a:rPr lang="ar-SA" sz="1150" dirty="0">
                <a:latin typeface="Arial Unicode MS"/>
                <a:cs typeface="Arial"/>
              </a:rPr>
              <a:t>يقدم هذا القسم مقدمة حول الترميز في البيئات التعليمية، وهناك المزيد من المعلومات، بالإضافة إلى قوالب الترميز لمساعدتك في القسمين 1 و2.</a:t>
            </a:r>
          </a:p>
          <a:p>
            <a:pPr marL="83820" marR="95250" algn="just">
              <a:lnSpc>
                <a:spcPct val="150000"/>
              </a:lnSpc>
              <a:spcBef>
                <a:spcPts val="580"/>
              </a:spcBef>
            </a:pPr>
            <a:r>
              <a:rPr lang="ar-SA" sz="1150" dirty="0">
                <a:latin typeface="Arial Unicode MS"/>
                <a:cs typeface="Arial"/>
              </a:rPr>
              <a:t>:</a:t>
            </a:r>
          </a:p>
          <a:p>
            <a:pPr>
              <a:lnSpc>
                <a:spcPct val="150000"/>
              </a:lnSpc>
            </a:pPr>
            <a:endParaRPr sz="1400" dirty="0">
              <a:latin typeface="Times New Roman"/>
              <a:cs typeface="Times New Roman"/>
            </a:endParaRPr>
          </a:p>
        </p:txBody>
      </p:sp>
      <p:sp>
        <p:nvSpPr>
          <p:cNvPr id="7" name="object 7"/>
          <p:cNvSpPr/>
          <p:nvPr/>
        </p:nvSpPr>
        <p:spPr>
          <a:xfrm>
            <a:off x="425450" y="1952625"/>
            <a:ext cx="4692650" cy="5029200"/>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nvSpPr>
        <p:spPr>
          <a:xfrm>
            <a:off x="541655" y="2076725"/>
            <a:ext cx="4500245" cy="4338624"/>
          </a:xfrm>
          <a:prstGeom prst="rect">
            <a:avLst/>
          </a:prstGeom>
        </p:spPr>
        <p:txBody>
          <a:bodyPr vert="horz" wrap="square" lIns="0" tIns="0" rIns="0" bIns="0" rtlCol="0">
            <a:spAutoFit/>
          </a:bodyPr>
          <a:lstStyle/>
          <a:p>
            <a:pPr marL="12700" algn="just">
              <a:lnSpc>
                <a:spcPct val="100000"/>
              </a:lnSpc>
            </a:pPr>
            <a:r>
              <a:rPr lang="ar-SA" sz="1150" b="1" dirty="0">
                <a:latin typeface="Arial"/>
                <a:cs typeface="Arial"/>
              </a:rPr>
              <a:t>ما هو الترميز؟</a:t>
            </a:r>
          </a:p>
          <a:p>
            <a:pPr marL="12700" marR="5080" algn="just">
              <a:lnSpc>
                <a:spcPct val="120800"/>
              </a:lnSpc>
              <a:spcBef>
                <a:spcPts val="610"/>
              </a:spcBef>
            </a:pPr>
            <a:r>
              <a:rPr lang="ar-SA" sz="1150" dirty="0">
                <a:latin typeface="Arial Unicode MS"/>
                <a:cs typeface="Arial"/>
              </a:rPr>
              <a:t>يعني الترميز تقسيم الحوار في الفصل إلى أجزاء ووضع كل جزء بشكل منهجي في فئة.</a:t>
            </a:r>
            <a:r>
              <a:rPr lang="en-US" sz="1150" dirty="0">
                <a:latin typeface="Arial Unicode MS"/>
                <a:cs typeface="Arial"/>
              </a:rPr>
              <a:t> </a:t>
            </a:r>
            <a:r>
              <a:rPr lang="ar-SA" sz="1150" dirty="0">
                <a:latin typeface="Arial Unicode MS"/>
                <a:cs typeface="Arial"/>
              </a:rPr>
              <a:t>غالبًا ما يتم ذلك عن طريق "الأدوار" (الشخص أ... الشخص ب... إلخ).</a:t>
            </a:r>
          </a:p>
          <a:p>
            <a:pPr marL="12700" algn="just">
              <a:lnSpc>
                <a:spcPct val="100000"/>
              </a:lnSpc>
              <a:spcBef>
                <a:spcPts val="885"/>
              </a:spcBef>
            </a:pPr>
            <a:r>
              <a:rPr lang="ar-SA" sz="1150" b="1" dirty="0">
                <a:latin typeface="Arial"/>
                <a:cs typeface="Arial"/>
              </a:rPr>
              <a:t>ما سبب أهمية الترميز؟</a:t>
            </a:r>
          </a:p>
          <a:p>
            <a:pPr marL="12700" marR="5080" algn="just">
              <a:lnSpc>
                <a:spcPct val="150000"/>
              </a:lnSpc>
              <a:spcBef>
                <a:spcPts val="610"/>
              </a:spcBef>
            </a:pPr>
            <a:r>
              <a:rPr lang="ar-SA" sz="1150" dirty="0">
                <a:latin typeface="Arial Unicode MS"/>
                <a:cs typeface="Arial"/>
              </a:rPr>
              <a:t>من السهل إغفال الحوار في فصل دراسي مفعم بالنشاط والحركة أو افتراض أنه يحدث، في حين أنه قد لا يحدث في الواقع.</a:t>
            </a:r>
            <a:r>
              <a:rPr lang="en-US" sz="1150" dirty="0">
                <a:latin typeface="Arial Unicode MS"/>
                <a:cs typeface="Arial"/>
              </a:rPr>
              <a:t> </a:t>
            </a:r>
            <a:r>
              <a:rPr lang="ar-SA" sz="1150" dirty="0">
                <a:latin typeface="Arial Unicode MS"/>
                <a:cs typeface="Arial"/>
              </a:rPr>
              <a:t>الترميز وسيلة للتركيز على أنواع معينة من الحوار وتسجيله بطريقة ما.</a:t>
            </a:r>
            <a:r>
              <a:rPr lang="en-US" sz="1150" dirty="0">
                <a:latin typeface="Arial Unicode MS"/>
                <a:cs typeface="Arial"/>
              </a:rPr>
              <a:t> </a:t>
            </a:r>
            <a:r>
              <a:rPr lang="ar-SA" sz="1150" dirty="0">
                <a:latin typeface="Arial Unicode MS"/>
                <a:cs typeface="Arial"/>
              </a:rPr>
              <a:t>يتيح لك ذلك الرجوع إلى الحوار وتحديد الأنماط أو فرص سبر الطلاب التي فوّتها.</a:t>
            </a:r>
            <a:r>
              <a:rPr lang="en-US" sz="1150" dirty="0">
                <a:latin typeface="Arial Unicode MS"/>
                <a:cs typeface="Arial"/>
              </a:rPr>
              <a:t> </a:t>
            </a:r>
            <a:r>
              <a:rPr lang="ar-SA" sz="1150" dirty="0">
                <a:latin typeface="Arial Unicode MS"/>
                <a:cs typeface="Arial"/>
              </a:rPr>
              <a:t>كما يساعدك أيضًا على ملاحظة التغيير بمرور الوقت.</a:t>
            </a:r>
          </a:p>
          <a:p>
            <a:pPr marL="12700" algn="just">
              <a:lnSpc>
                <a:spcPct val="100000"/>
              </a:lnSpc>
              <a:spcBef>
                <a:spcPts val="885"/>
              </a:spcBef>
            </a:pPr>
            <a:r>
              <a:rPr lang="ar-SA" sz="1150" b="1" dirty="0">
                <a:latin typeface="Arial"/>
                <a:cs typeface="Arial"/>
              </a:rPr>
              <a:t>كيف يمكنني الترميز؟</a:t>
            </a:r>
          </a:p>
          <a:p>
            <a:pPr marL="12700" marR="5080" algn="just">
              <a:lnSpc>
                <a:spcPct val="120000"/>
              </a:lnSpc>
              <a:spcBef>
                <a:spcPts val="625"/>
              </a:spcBef>
            </a:pPr>
            <a:r>
              <a:rPr lang="ar-SA" sz="1150" dirty="0">
                <a:latin typeface="Arial Unicode MS"/>
                <a:cs typeface="Arial"/>
              </a:rPr>
              <a:t>توفر حزمة </a:t>
            </a:r>
            <a:r>
              <a:rPr lang="en-US" sz="1150" dirty="0">
                <a:latin typeface="Arial Unicode MS"/>
                <a:cs typeface="Arial"/>
              </a:rPr>
              <a:t>T-SEDA</a:t>
            </a:r>
            <a:r>
              <a:rPr lang="ar-SA" sz="1150" dirty="0">
                <a:latin typeface="Arial Unicode MS"/>
                <a:cs typeface="Arial"/>
              </a:rPr>
              <a:t> عدة موارد لدعم الترميز: يوجد المزيد من المعلومات حول هذا في الصفحة التالية التي تتناول هذا الموضوع.</a:t>
            </a:r>
          </a:p>
          <a:p>
            <a:pPr marL="12700" algn="just">
              <a:lnSpc>
                <a:spcPct val="100000"/>
              </a:lnSpc>
              <a:spcBef>
                <a:spcPts val="910"/>
              </a:spcBef>
            </a:pPr>
            <a:r>
              <a:rPr lang="ar-SA" sz="1150" b="1" dirty="0">
                <a:latin typeface="Arial"/>
                <a:cs typeface="Arial"/>
              </a:rPr>
              <a:t>ما هو التقييم؟</a:t>
            </a:r>
          </a:p>
          <a:p>
            <a:pPr marL="12700" marR="5080" algn="just">
              <a:lnSpc>
                <a:spcPct val="150000"/>
              </a:lnSpc>
              <a:spcBef>
                <a:spcPts val="580"/>
              </a:spcBef>
            </a:pPr>
            <a:r>
              <a:rPr lang="ar-SA" sz="1150" dirty="0">
                <a:latin typeface="Arial Unicode MS"/>
                <a:cs typeface="Arial"/>
              </a:rPr>
              <a:t>بالإضافة إلى ترميز الحوار، قد ترغب في تقييم مشاركة الطلاب.</a:t>
            </a:r>
            <a:r>
              <a:rPr lang="en-US" sz="1150" dirty="0">
                <a:latin typeface="Arial Unicode MS"/>
                <a:cs typeface="Arial"/>
              </a:rPr>
              <a:t> </a:t>
            </a:r>
            <a:r>
              <a:rPr lang="ar-SA" sz="1150" dirty="0">
                <a:latin typeface="Arial Unicode MS"/>
                <a:cs typeface="Arial"/>
              </a:rPr>
              <a:t>على سبيل المثال، يمكنك منح التقييم "1" للطلاب الذين شاركوا كثيرًا، والتقييم "2" للذين شاركوا بدرجة أقل، والتقييم "3" للذين لم يشاركوا كثيرًا.</a:t>
            </a:r>
            <a:r>
              <a:rPr lang="en-US" sz="1150" dirty="0">
                <a:latin typeface="Arial Unicode MS"/>
                <a:cs typeface="Arial"/>
              </a:rPr>
              <a:t> </a:t>
            </a:r>
            <a:r>
              <a:rPr lang="ar-SA" sz="1150" dirty="0">
                <a:latin typeface="Arial Unicode MS"/>
                <a:cs typeface="Arial"/>
              </a:rPr>
              <a:t>هناك أيضًا موارد لمساعدتك في تقييم جوانب حوار الفصل الدراسي (انظر القالبين </a:t>
            </a:r>
            <a:r>
              <a:rPr lang="en-US" sz="1150" dirty="0">
                <a:latin typeface="Arial Unicode MS"/>
                <a:cs typeface="Arial"/>
              </a:rPr>
              <a:t>2C</a:t>
            </a:r>
            <a:r>
              <a:rPr lang="ar-SA" sz="1150" dirty="0">
                <a:latin typeface="Arial Unicode MS"/>
                <a:cs typeface="Arial"/>
              </a:rPr>
              <a:t> و</a:t>
            </a:r>
            <a:r>
              <a:rPr lang="en-US" sz="1150" dirty="0">
                <a:latin typeface="Arial Unicode MS"/>
                <a:cs typeface="Arial"/>
              </a:rPr>
              <a:t>2D</a:t>
            </a:r>
            <a:r>
              <a:rPr lang="ar-SA" sz="1150" dirty="0">
                <a:latin typeface="Arial Unicode MS"/>
                <a:cs typeface="Arial"/>
              </a:rPr>
              <a:t> للعمل الجماعي و</a:t>
            </a:r>
            <a:r>
              <a:rPr lang="en-US" sz="1150" dirty="0">
                <a:latin typeface="Arial Unicode MS"/>
                <a:cs typeface="Arial"/>
              </a:rPr>
              <a:t>2E</a:t>
            </a:r>
            <a:r>
              <a:rPr lang="ar-SA" sz="1150" dirty="0">
                <a:latin typeface="Arial Unicode MS"/>
                <a:cs typeface="Arial"/>
              </a:rPr>
              <a:t> و</a:t>
            </a:r>
            <a:r>
              <a:rPr lang="en-US" sz="1150" dirty="0">
                <a:latin typeface="Arial Unicode MS"/>
                <a:cs typeface="Arial"/>
              </a:rPr>
              <a:t>2F</a:t>
            </a:r>
            <a:r>
              <a:rPr lang="ar-SA" sz="1150" dirty="0">
                <a:latin typeface="Arial Unicode MS"/>
                <a:cs typeface="Arial"/>
              </a:rPr>
              <a:t> لمشاركة الفصل بأكمله).</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700" y="486535"/>
            <a:ext cx="2718822" cy="1161290"/>
          </a:xfrm>
          <a:prstGeom prst="rect">
            <a:avLst/>
          </a:prstGeom>
        </p:spPr>
      </p:pic>
      <p:sp>
        <p:nvSpPr>
          <p:cNvPr id="12" name="object 6">
            <a:extLst>
              <a:ext uri="{FF2B5EF4-FFF2-40B4-BE49-F238E27FC236}">
                <a16:creationId xmlns:a16="http://schemas.microsoft.com/office/drawing/2014/main" id="{23AE9DBB-FDB2-371F-9660-16717BA18C6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34</a:t>
            </a:fld>
            <a:endParaRPr sz="1000" dirty="0">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746500" y="739528"/>
            <a:ext cx="3729959" cy="246221"/>
          </a:xfrm>
          <a:prstGeom prst="rect">
            <a:avLst/>
          </a:prstGeom>
        </p:spPr>
        <p:txBody>
          <a:bodyPr vert="horz" wrap="square" lIns="0" tIns="0" rIns="0" bIns="0" rtlCol="0">
            <a:spAutoFit/>
          </a:bodyPr>
          <a:lstStyle/>
          <a:p>
            <a:pPr marL="12700" algn="ctr">
              <a:lnSpc>
                <a:spcPct val="100000"/>
              </a:lnSpc>
            </a:pPr>
            <a:r>
              <a:rPr lang="ar-SA" sz="1600" b="1" dirty="0">
                <a:latin typeface="Arial"/>
                <a:cs typeface="Arial"/>
              </a:rPr>
              <a:t>نبذة عن الترميز: تخطيط استعلامك</a:t>
            </a:r>
          </a:p>
        </p:txBody>
      </p:sp>
      <p:sp>
        <p:nvSpPr>
          <p:cNvPr id="3" name="object 3"/>
          <p:cNvSpPr txBox="1"/>
          <p:nvPr/>
        </p:nvSpPr>
        <p:spPr>
          <a:xfrm>
            <a:off x="3258486" y="1800225"/>
            <a:ext cx="4705985" cy="3384709"/>
          </a:xfrm>
          <a:prstGeom prst="rect">
            <a:avLst/>
          </a:prstGeom>
          <a:solidFill>
            <a:srgbClr val="D9F1F6"/>
          </a:solidFill>
        </p:spPr>
        <p:txBody>
          <a:bodyPr vert="horz" wrap="square" lIns="0" tIns="38100" rIns="0" bIns="0" rtlCol="0">
            <a:spAutoFit/>
          </a:bodyPr>
          <a:lstStyle/>
          <a:p>
            <a:pPr marL="78740" marR="294640">
              <a:lnSpc>
                <a:spcPct val="150000"/>
              </a:lnSpc>
              <a:spcBef>
                <a:spcPts val="300"/>
              </a:spcBef>
            </a:pPr>
            <a:r>
              <a:rPr lang="ar-SA" sz="1200" b="1" dirty="0">
                <a:latin typeface="Arial"/>
                <a:cs typeface="Arial"/>
              </a:rPr>
              <a:t>نقطة للتأمل:</a:t>
            </a:r>
            <a:r>
              <a:rPr lang="en-US" sz="1200" b="1" dirty="0">
                <a:latin typeface="Arial"/>
                <a:cs typeface="Arial"/>
              </a:rPr>
              <a:t> </a:t>
            </a:r>
            <a:r>
              <a:rPr lang="ar-SA" sz="1200" dirty="0">
                <a:latin typeface="Arial Unicode MS"/>
                <a:cs typeface="Arial"/>
              </a:rPr>
              <a:t>قد يبدو الترميز صعبًا إذا كنت جديدًا عليه.</a:t>
            </a:r>
            <a:r>
              <a:rPr lang="en-US" sz="1200" dirty="0">
                <a:latin typeface="Arial Unicode MS"/>
                <a:cs typeface="Arial"/>
              </a:rPr>
              <a:t> </a:t>
            </a:r>
            <a:r>
              <a:rPr lang="ar-SA" sz="1200" dirty="0">
                <a:latin typeface="Arial Unicode MS"/>
                <a:cs typeface="Arial"/>
              </a:rPr>
              <a:t>فيما يلي بعض النصائح لمساعدتك على التخطيط لترميز لاستعلامك:</a:t>
            </a:r>
          </a:p>
          <a:p>
            <a:pPr marL="258445" marR="358140" indent="-179705">
              <a:lnSpc>
                <a:spcPct val="150000"/>
              </a:lnSpc>
              <a:spcBef>
                <a:spcPts val="640"/>
              </a:spcBef>
              <a:buFont typeface="Symbol"/>
              <a:buChar char="•"/>
              <a:tabLst>
                <a:tab pos="177800" algn="l"/>
              </a:tabLst>
            </a:pPr>
            <a:r>
              <a:rPr lang="ar-SA" sz="1200" dirty="0">
                <a:latin typeface="Arial Unicode MS"/>
                <a:cs typeface="Arial"/>
              </a:rPr>
              <a:t>حدد واحدًا أو اثنين من رموز الحوار للنظر فيها في أي استعلام، لتخفف عبء محاولة التركيز على الكثير في الفصل الدراسي.</a:t>
            </a:r>
          </a:p>
          <a:p>
            <a:pPr marL="258445" marR="415290" indent="-179705">
              <a:lnSpc>
                <a:spcPct val="150000"/>
              </a:lnSpc>
              <a:spcBef>
                <a:spcPts val="665"/>
              </a:spcBef>
              <a:buFont typeface="Symbol"/>
              <a:buChar char="•"/>
              <a:tabLst>
                <a:tab pos="177800" algn="l"/>
              </a:tabLst>
            </a:pPr>
            <a:r>
              <a:rPr lang="ar-SA" sz="1200" dirty="0">
                <a:latin typeface="Arial Unicode MS"/>
                <a:cs typeface="Arial"/>
              </a:rPr>
              <a:t>انظر إلى القوالب الواردة في القسم 2.</a:t>
            </a:r>
            <a:r>
              <a:rPr lang="en-US" sz="1200" dirty="0">
                <a:latin typeface="Arial Unicode MS"/>
                <a:cs typeface="Arial"/>
              </a:rPr>
              <a:t> </a:t>
            </a:r>
            <a:r>
              <a:rPr lang="ar-SA" sz="1200" dirty="0">
                <a:latin typeface="Arial Unicode MS"/>
                <a:cs typeface="Arial"/>
              </a:rPr>
              <a:t>فكر في كيفية استخدامها في فصلك الدراسي لتسجيل الحوار.</a:t>
            </a:r>
          </a:p>
          <a:p>
            <a:pPr marL="258445" marR="195580" indent="-179705">
              <a:lnSpc>
                <a:spcPct val="150000"/>
              </a:lnSpc>
              <a:spcBef>
                <a:spcPts val="680"/>
              </a:spcBef>
              <a:buFont typeface="Symbol"/>
              <a:buChar char="•"/>
              <a:tabLst>
                <a:tab pos="177800" algn="l"/>
              </a:tabLst>
            </a:pPr>
            <a:r>
              <a:rPr lang="ar-SA" sz="1200" dirty="0">
                <a:latin typeface="Arial Unicode MS"/>
                <a:cs typeface="Arial"/>
              </a:rPr>
              <a:t>ضع في اعتبارك الطريقة التي ستسجل بها الحوار، وما الذي سيستلزمه اتباعها. هل سيتعين عليك الحصول على معدات تسجيل؟</a:t>
            </a:r>
            <a:r>
              <a:rPr lang="en-US" sz="1200" dirty="0">
                <a:latin typeface="Arial Unicode MS"/>
                <a:cs typeface="Arial"/>
              </a:rPr>
              <a:t> </a:t>
            </a:r>
            <a:r>
              <a:rPr lang="ar-SA" sz="1200" dirty="0">
                <a:latin typeface="Arial Unicode MS"/>
                <a:cs typeface="Arial"/>
              </a:rPr>
              <a:t>هل ثمّة بالغون آخرون في بيئتك لمساعدتك أثناء قيامك بالترميز شخصيًا (الترميز الحي)؟</a:t>
            </a:r>
          </a:p>
          <a:p>
            <a:pPr marL="78740" marR="139700" algn="just">
              <a:lnSpc>
                <a:spcPct val="150000"/>
              </a:lnSpc>
              <a:spcBef>
                <a:spcPts val="570"/>
              </a:spcBef>
            </a:pPr>
            <a:r>
              <a:rPr lang="ar-SA" sz="1200" dirty="0">
                <a:latin typeface="Arial Unicode MS"/>
                <a:cs typeface="Arial"/>
              </a:rPr>
              <a:t>باستخدام القسمين 1 و2 لمساعدتك، دوّن بعض أفكارك حول هذه الأسئلة.</a:t>
            </a:r>
            <a:r>
              <a:rPr lang="en-US" sz="1200" dirty="0">
                <a:latin typeface="Arial Unicode MS"/>
                <a:cs typeface="Arial"/>
              </a:rPr>
              <a:t> </a:t>
            </a:r>
            <a:r>
              <a:rPr lang="ar-SA" sz="1200" dirty="0">
                <a:latin typeface="Arial Unicode MS"/>
                <a:cs typeface="Arial"/>
              </a:rPr>
              <a:t>ستساعدك هذه الملاحظات على وضع خطة لاستعلامك.</a:t>
            </a:r>
          </a:p>
        </p:txBody>
      </p:sp>
      <p:sp>
        <p:nvSpPr>
          <p:cNvPr id="9" name="object 6">
            <a:extLst>
              <a:ext uri="{FF2B5EF4-FFF2-40B4-BE49-F238E27FC236}">
                <a16:creationId xmlns:a16="http://schemas.microsoft.com/office/drawing/2014/main" id="{B1AA9E30-EAD2-3FF1-4911-6DA8B65B698D}"/>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35</a:t>
            </a:fld>
            <a:endParaRPr sz="1000" dirty="0">
              <a:cs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380727" y="129956"/>
            <a:ext cx="4999990" cy="834652"/>
          </a:xfrm>
          <a:prstGeom prst="rect">
            <a:avLst/>
          </a:prstGeom>
          <a:ln w="31733">
            <a:solidFill>
              <a:srgbClr val="2791A6"/>
            </a:solidFill>
          </a:ln>
        </p:spPr>
        <p:txBody>
          <a:bodyPr vert="horz" wrap="square" lIns="0" tIns="37465" rIns="0" bIns="0" rtlCol="0">
            <a:spAutoFit/>
          </a:bodyPr>
          <a:lstStyle/>
          <a:p>
            <a:pPr marL="83185" marR="95250" algn="just">
              <a:lnSpc>
                <a:spcPct val="150000"/>
              </a:lnSpc>
              <a:spcBef>
                <a:spcPts val="295"/>
              </a:spcBef>
            </a:pPr>
            <a:r>
              <a:rPr lang="ar-SA" sz="1200" dirty="0">
                <a:latin typeface="Arial Unicode MS"/>
                <a:cs typeface="Arial"/>
              </a:rPr>
              <a:t>فيما يلي يمكنك أن ترى مثالاً على قسم من الحوار تم ترميزه حسب "الأدوار": في كل مرة يتحدث فيها شخص مختلف، انظر إلى إطار الترميز لمعرفة ما إذا كان يمكن تطبيق واحد (أو أكثر) من الرموز على ما قد قيل.</a:t>
            </a:r>
            <a:r>
              <a:rPr lang="en-US" sz="1200" dirty="0">
                <a:latin typeface="Arial Unicode MS"/>
                <a:cs typeface="Arial"/>
              </a:rPr>
              <a:t> </a:t>
            </a:r>
            <a:r>
              <a:rPr lang="ar-SA" sz="1200" dirty="0">
                <a:latin typeface="Arial Unicode MS"/>
                <a:cs typeface="Arial"/>
              </a:rPr>
              <a:t>في هذا المثال، تم تسجيل الحوار ثم </a:t>
            </a:r>
            <a:r>
              <a:rPr lang="ar-EG" sz="1200" dirty="0">
                <a:latin typeface="Arial Unicode MS"/>
                <a:cs typeface="Arial"/>
              </a:rPr>
              <a:t>تحويله إلى نصوص مكتوبة</a:t>
            </a:r>
            <a:r>
              <a:rPr lang="ar-SA" sz="1200" dirty="0">
                <a:latin typeface="Arial Unicode MS"/>
                <a:cs typeface="Arial"/>
              </a:rPr>
              <a:t>.</a:t>
            </a:r>
          </a:p>
        </p:txBody>
      </p:sp>
      <p:sp>
        <p:nvSpPr>
          <p:cNvPr id="4" name="object 4"/>
          <p:cNvSpPr/>
          <p:nvPr/>
        </p:nvSpPr>
        <p:spPr>
          <a:xfrm flipH="1">
            <a:off x="9315462" y="1908045"/>
            <a:ext cx="1244513"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nvSpPr>
        <p:spPr>
          <a:xfrm flipH="1">
            <a:off x="9371197" y="2238500"/>
            <a:ext cx="1164254" cy="665439"/>
          </a:xfrm>
          <a:prstGeom prst="rect">
            <a:avLst/>
          </a:prstGeom>
        </p:spPr>
        <p:txBody>
          <a:bodyPr vert="horz" wrap="square" lIns="0" tIns="635" rIns="0" bIns="0" rtlCol="0">
            <a:spAutoFit/>
          </a:bodyPr>
          <a:lstStyle/>
          <a:p>
            <a:pPr marL="12700" marR="5080">
              <a:lnSpc>
                <a:spcPct val="120000"/>
              </a:lnSpc>
              <a:spcBef>
                <a:spcPts val="5"/>
              </a:spcBef>
            </a:pPr>
            <a:r>
              <a:rPr lang="ar-SA" sz="1200" dirty="0">
                <a:latin typeface="Arial Unicode MS"/>
                <a:cs typeface="Arial"/>
              </a:rPr>
              <a:t>يُعطى رقم مختلف لكل</a:t>
            </a:r>
            <a:r>
              <a:rPr lang="en-US" sz="1200" dirty="0">
                <a:latin typeface="Arial Unicode MS"/>
                <a:cs typeface="Arial"/>
              </a:rPr>
              <a:t> </a:t>
            </a:r>
            <a:r>
              <a:rPr lang="ar-SA" sz="1200" dirty="0">
                <a:latin typeface="Arial Unicode MS"/>
                <a:cs typeface="Arial"/>
              </a:rPr>
              <a:t>دور</a:t>
            </a:r>
            <a:r>
              <a:rPr lang="en-US" sz="1200" dirty="0">
                <a:latin typeface="Arial Unicode MS"/>
                <a:cs typeface="Arial"/>
              </a:rPr>
              <a:t> </a:t>
            </a:r>
            <a:r>
              <a:rPr lang="ar-SA" sz="1200" dirty="0">
                <a:latin typeface="Arial Unicode MS"/>
                <a:cs typeface="Arial"/>
              </a:rPr>
              <a:t>مختلف لتسهيل التعرف عليه</a:t>
            </a:r>
          </a:p>
        </p:txBody>
      </p:sp>
      <p:sp>
        <p:nvSpPr>
          <p:cNvPr id="6" name="object 6"/>
          <p:cNvSpPr/>
          <p:nvPr/>
        </p:nvSpPr>
        <p:spPr>
          <a:xfrm>
            <a:off x="5733364" y="1092810"/>
            <a:ext cx="1557020" cy="567618"/>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5892114" y="1228771"/>
            <a:ext cx="1239520" cy="431657"/>
          </a:xfrm>
          <a:prstGeom prst="rect">
            <a:avLst/>
          </a:prstGeom>
        </p:spPr>
        <p:txBody>
          <a:bodyPr vert="horz" wrap="square" lIns="0" tIns="0" rIns="0" bIns="0" rtlCol="0">
            <a:spAutoFit/>
          </a:bodyPr>
          <a:lstStyle/>
          <a:p>
            <a:pPr marL="12700" marR="5080">
              <a:lnSpc>
                <a:spcPct val="121700"/>
              </a:lnSpc>
            </a:pPr>
            <a:r>
              <a:rPr lang="ar-SA" sz="1200" dirty="0">
                <a:latin typeface="Arial Unicode MS"/>
                <a:cs typeface="Arial"/>
              </a:rPr>
              <a:t>يُسجل اسم كل متحدث</a:t>
            </a:r>
          </a:p>
        </p:txBody>
      </p:sp>
      <p:sp>
        <p:nvSpPr>
          <p:cNvPr id="8" name="object 8"/>
          <p:cNvSpPr/>
          <p:nvPr/>
        </p:nvSpPr>
        <p:spPr>
          <a:xfrm>
            <a:off x="2278941" y="964608"/>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2313538" y="1169369"/>
            <a:ext cx="1425575" cy="425116"/>
          </a:xfrm>
          <a:prstGeom prst="rect">
            <a:avLst/>
          </a:prstGeom>
        </p:spPr>
        <p:txBody>
          <a:bodyPr vert="horz" wrap="square" lIns="0" tIns="0" rIns="0" bIns="0" rtlCol="0">
            <a:spAutoFit/>
          </a:bodyPr>
          <a:lstStyle/>
          <a:p>
            <a:pPr marL="12700" marR="5080">
              <a:lnSpc>
                <a:spcPct val="120000"/>
              </a:lnSpc>
            </a:pPr>
            <a:r>
              <a:rPr lang="ar-SA" sz="1200" dirty="0">
                <a:latin typeface="Arial Unicode MS"/>
                <a:cs typeface="Arial"/>
              </a:rPr>
              <a:t>يُضاف كل دور في سطر منفصل</a:t>
            </a:r>
          </a:p>
        </p:txBody>
      </p:sp>
      <p:sp>
        <p:nvSpPr>
          <p:cNvPr id="10" name="object 10"/>
          <p:cNvSpPr/>
          <p:nvPr/>
        </p:nvSpPr>
        <p:spPr>
          <a:xfrm>
            <a:off x="118225" y="3326366"/>
            <a:ext cx="1781454"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4" name="object 14"/>
          <p:cNvSpPr/>
          <p:nvPr/>
        </p:nvSpPr>
        <p:spPr>
          <a:xfrm rot="20135311" flipH="1">
            <a:off x="6929650" y="792062"/>
            <a:ext cx="1305064" cy="1305075"/>
          </a:xfrm>
          <a:prstGeom prst="rect">
            <a:avLst/>
          </a:prstGeom>
          <a:blipFill>
            <a:blip r:embed="rId2" cstate="print"/>
            <a:stretch>
              <a:fillRect/>
            </a:stretch>
          </a:blipFill>
        </p:spPr>
        <p:txBody>
          <a:bodyPr wrap="square" lIns="0" tIns="0" rIns="0" bIns="0" rtlCol="0"/>
          <a:lstStyle/>
          <a:p>
            <a:endParaRPr/>
          </a:p>
        </p:txBody>
      </p:sp>
      <p:sp>
        <p:nvSpPr>
          <p:cNvPr id="11" name="object 11"/>
          <p:cNvSpPr txBox="1"/>
          <p:nvPr/>
        </p:nvSpPr>
        <p:spPr>
          <a:xfrm>
            <a:off x="117787" y="3566419"/>
            <a:ext cx="1690370" cy="645113"/>
          </a:xfrm>
          <a:prstGeom prst="rect">
            <a:avLst/>
          </a:prstGeom>
        </p:spPr>
        <p:txBody>
          <a:bodyPr vert="horz" wrap="square" lIns="0" tIns="635" rIns="0" bIns="0" rtlCol="0">
            <a:spAutoFit/>
          </a:bodyPr>
          <a:lstStyle/>
          <a:p>
            <a:pPr marL="12700" marR="5080">
              <a:lnSpc>
                <a:spcPct val="120000"/>
              </a:lnSpc>
              <a:spcBef>
                <a:spcPts val="5"/>
              </a:spcBef>
            </a:pPr>
            <a:r>
              <a:rPr lang="ar-SA" sz="1200" dirty="0">
                <a:latin typeface="Arial Unicode MS"/>
                <a:cs typeface="Arial"/>
              </a:rPr>
              <a:t>يمكنك تحديد الرمز عن طريق التحقق مما قيل من</a:t>
            </a:r>
            <a:r>
              <a:rPr lang="en-US" sz="1200" dirty="0">
                <a:latin typeface="Arial Unicode MS"/>
                <a:cs typeface="Arial"/>
              </a:rPr>
              <a:t> </a:t>
            </a:r>
            <a:r>
              <a:rPr lang="ar-SA" sz="1200" dirty="0">
                <a:latin typeface="Arial Unicode MS"/>
                <a:cs typeface="Arial"/>
              </a:rPr>
              <a:t>خلال مقارنته مع إطار الترميز في القسم 1.</a:t>
            </a:r>
          </a:p>
        </p:txBody>
      </p:sp>
      <p:sp>
        <p:nvSpPr>
          <p:cNvPr id="19" name="object 19"/>
          <p:cNvSpPr/>
          <p:nvPr/>
        </p:nvSpPr>
        <p:spPr>
          <a:xfrm flipH="1">
            <a:off x="3712399" y="920945"/>
            <a:ext cx="1317560" cy="1317555"/>
          </a:xfrm>
          <a:prstGeom prst="rect">
            <a:avLst/>
          </a:prstGeom>
          <a:blipFill>
            <a:blip r:embed="rId3"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rot="20822520" flipH="1">
            <a:off x="653873" y="4020490"/>
            <a:ext cx="1680248" cy="1680252"/>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flipH="1">
            <a:off x="8859398" y="2742569"/>
            <a:ext cx="1340929" cy="1340932"/>
          </a:xfrm>
          <a:prstGeom prst="rect">
            <a:avLst/>
          </a:prstGeom>
          <a:blipFill>
            <a:blip r:embed="rId6"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xfrm>
            <a:off x="5249962" y="7271385"/>
            <a:ext cx="192404" cy="167640"/>
          </a:xfrm>
          <a:prstGeom prst="rect">
            <a:avLst/>
          </a:prstGeom>
        </p:spPr>
        <p:txBody>
          <a:bodyPr vert="horz" wrap="square" lIns="0" tIns="635" rIns="0" bIns="0" rtlCol="0">
            <a:spAutoFit/>
          </a:bodyPr>
          <a:lstStyle/>
          <a:p>
            <a:pPr marL="25400">
              <a:lnSpc>
                <a:spcPct val="100000"/>
              </a:lnSpc>
              <a:spcBef>
                <a:spcPts val="5"/>
              </a:spcBef>
            </a:pPr>
            <a:r>
              <a:rPr lang="ar-SA" dirty="0"/>
              <a:t>28</a:t>
            </a:r>
          </a:p>
        </p:txBody>
      </p:sp>
      <p:graphicFrame>
        <p:nvGraphicFramePr>
          <p:cNvPr id="18" name="Table 17">
            <a:extLst>
              <a:ext uri="{FF2B5EF4-FFF2-40B4-BE49-F238E27FC236}">
                <a16:creationId xmlns:a16="http://schemas.microsoft.com/office/drawing/2014/main" id="{F190B119-7C92-B107-F632-B67C0ED9EDC6}"/>
              </a:ext>
            </a:extLst>
          </p:cNvPr>
          <p:cNvGraphicFramePr>
            <a:graphicFrameLocks noGrp="1"/>
          </p:cNvGraphicFramePr>
          <p:nvPr>
            <p:extLst>
              <p:ext uri="{D42A27DB-BD31-4B8C-83A1-F6EECF244321}">
                <p14:modId xmlns:p14="http://schemas.microsoft.com/office/powerpoint/2010/main" val="1653006697"/>
              </p:ext>
            </p:extLst>
          </p:nvPr>
        </p:nvGraphicFramePr>
        <p:xfrm>
          <a:off x="1944348" y="1813769"/>
          <a:ext cx="7245880" cy="5577840"/>
        </p:xfrm>
        <a:graphic>
          <a:graphicData uri="http://schemas.openxmlformats.org/drawingml/2006/table">
            <a:tbl>
              <a:tblPr firstRow="1" bandRow="1">
                <a:tableStyleId>{8A107856-5554-42FB-B03E-39F5DBC370BA}</a:tableStyleId>
              </a:tblPr>
              <a:tblGrid>
                <a:gridCol w="884873">
                  <a:extLst>
                    <a:ext uri="{9D8B030D-6E8A-4147-A177-3AD203B41FA5}">
                      <a16:colId xmlns:a16="http://schemas.microsoft.com/office/drawing/2014/main" val="110840460"/>
                    </a:ext>
                  </a:extLst>
                </a:gridCol>
                <a:gridCol w="4606430">
                  <a:extLst>
                    <a:ext uri="{9D8B030D-6E8A-4147-A177-3AD203B41FA5}">
                      <a16:colId xmlns:a16="http://schemas.microsoft.com/office/drawing/2014/main" val="3862923240"/>
                    </a:ext>
                  </a:extLst>
                </a:gridCol>
                <a:gridCol w="957609">
                  <a:extLst>
                    <a:ext uri="{9D8B030D-6E8A-4147-A177-3AD203B41FA5}">
                      <a16:colId xmlns:a16="http://schemas.microsoft.com/office/drawing/2014/main" val="3500065915"/>
                    </a:ext>
                  </a:extLst>
                </a:gridCol>
                <a:gridCol w="796968">
                  <a:extLst>
                    <a:ext uri="{9D8B030D-6E8A-4147-A177-3AD203B41FA5}">
                      <a16:colId xmlns:a16="http://schemas.microsoft.com/office/drawing/2014/main" val="1764630394"/>
                    </a:ext>
                  </a:extLst>
                </a:gridCol>
              </a:tblGrid>
              <a:tr h="891685">
                <a:tc>
                  <a:txBody>
                    <a:bodyPr/>
                    <a:lstStyle/>
                    <a:p>
                      <a:r>
                        <a:rPr lang="en-US" b="0" dirty="0"/>
                        <a:t>RE, Q</a:t>
                      </a:r>
                      <a:endParaRPr lang="en-AE"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b="0" dirty="0"/>
                        <a:t>إذا نظرت إليها، فإن 300 جرام – كما قالت آريا – </a:t>
                      </a:r>
                      <a:r>
                        <a:rPr lang="ar-AE" b="0" dirty="0" err="1"/>
                        <a:t>ساكون</a:t>
                      </a:r>
                      <a:r>
                        <a:rPr lang="ar-AE" b="0" dirty="0"/>
                        <a:t> أقرب بكثير إلى 5– جرام منها إلى 0 كجم. لذلك سيكون -، أعتقد أنه ستكون أبعد.</a:t>
                      </a:r>
                      <a:endParaRPr lang="en-AE"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b="0" dirty="0"/>
                        <a:t>ماثيو</a:t>
                      </a:r>
                      <a:endParaRPr lang="en-AE"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b="0" dirty="0"/>
                        <a:t>223</a:t>
                      </a:r>
                      <a:endParaRPr lang="en-AE"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586148434"/>
                  </a:ext>
                </a:extLst>
              </a:tr>
              <a:tr h="624180">
                <a:tc>
                  <a:txBody>
                    <a:bodyPr/>
                    <a:lstStyle/>
                    <a:p>
                      <a:r>
                        <a:rPr lang="en-US" dirty="0"/>
                        <a:t>IB</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إذن فأنت لا توافق على الموضوع التي هي فيه الآن. هل ترغب في تقريبها من 500؟</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المعلم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224</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714007511"/>
                  </a:ext>
                </a:extLst>
              </a:tr>
              <a:tr h="356674">
                <a:tc>
                  <a:txBody>
                    <a:bodyPr/>
                    <a:lstStyle/>
                    <a:p>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أعتقد أنني أتفق مع ماثيو.</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آريا</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225</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4101985477"/>
                  </a:ext>
                </a:extLst>
              </a:tr>
              <a:tr h="356674">
                <a:tc>
                  <a:txBody>
                    <a:bodyPr/>
                    <a:lstStyle/>
                    <a:p>
                      <a:r>
                        <a:rPr lang="en-US" dirty="0"/>
                        <a:t>IRE</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تتفقين مع ماثيو. اذهبي إذاً، غيري مكانها إن أردت ذلك.</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المعلم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226</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586594508"/>
                  </a:ext>
                </a:extLst>
              </a:tr>
              <a:tr h="624180">
                <a:tc gridSpan="4">
                  <a:txBody>
                    <a:bodyPr/>
                    <a:lstStyle/>
                    <a:p>
                      <a:r>
                        <a:rPr lang="ar-AE" dirty="0"/>
                        <a:t>بعد عدة أدوار، علق طالب 9، 0 كجم على خط الأعداد. ثمة طالب آخر متردد بشأن الإجابة السابقة ويتحدى الموضع على النحو التالي...</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lang="en-AE"/>
                    </a:p>
                  </a:txBody>
                  <a:tcPr/>
                </a:tc>
                <a:tc hMerge="1">
                  <a:txBody>
                    <a:bodyPr/>
                    <a:lstStyle/>
                    <a:p>
                      <a:endParaRPr lang="en-AE"/>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4087538965"/>
                  </a:ext>
                </a:extLst>
              </a:tr>
              <a:tr h="624180">
                <a:tc>
                  <a:txBody>
                    <a:bodyPr/>
                    <a:lstStyle/>
                    <a:p>
                      <a:r>
                        <a:rPr lang="en-US" dirty="0"/>
                        <a:t>R</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أعتقد أنه سيكون-، لأن 0 أكبر من 0 فاصلة رقم، هل 0 أكبر من 0،9؟ هل ستكون قبل 0 كجم؟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ديليس</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268</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223037103"/>
                  </a:ext>
                </a:extLst>
              </a:tr>
              <a:tr h="624180">
                <a:tc>
                  <a:txBody>
                    <a:bodyPr/>
                    <a:lstStyle/>
                    <a:p>
                      <a:r>
                        <a:rPr lang="en-US" dirty="0"/>
                        <a:t>IB</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حسناً سؤال جيد. </a:t>
                      </a:r>
                      <a:r>
                        <a:rPr lang="ar-AE" dirty="0" err="1"/>
                        <a:t>ديبليس</a:t>
                      </a:r>
                      <a:r>
                        <a:rPr lang="ar-AE" dirty="0"/>
                        <a:t>. يعجبني سؤالك هذا الصباح. ما رأيكم؟ أيهما أكبر: 0 أم 0.9؟ ((رفعت بعض الأيدي)) كودي</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المعلم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269</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84218437"/>
                  </a:ext>
                </a:extLst>
              </a:tr>
              <a:tr h="356674">
                <a:tc>
                  <a:txBody>
                    <a:bodyPr/>
                    <a:lstStyle/>
                    <a:p>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0.9</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كودي</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270</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95235325"/>
                  </a:ext>
                </a:extLst>
              </a:tr>
              <a:tr h="356674">
                <a:tc>
                  <a:txBody>
                    <a:bodyPr/>
                    <a:lstStyle/>
                    <a:p>
                      <a:r>
                        <a:rPr lang="en-US" dirty="0"/>
                        <a:t>IRE</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لأن؟</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المعلم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a:t>271</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4183582329"/>
                  </a:ext>
                </a:extLst>
              </a:tr>
              <a:tr h="624180">
                <a:tc>
                  <a:txBody>
                    <a:bodyPr/>
                    <a:lstStyle/>
                    <a:p>
                      <a:r>
                        <a:rPr lang="en-US" dirty="0"/>
                        <a:t>R</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لأن 0 يعني أيضاً 0 جرام، لكن 0.9 كيلوجرام ستكون 90 جراماَ – 900 جراماً و900 جراماً أكبر من 0 جرام.</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كودي</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lang="ar-AE" dirty="0"/>
                        <a:t>272</a:t>
                      </a:r>
                      <a:endParaRPr lang="en-A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857357641"/>
                  </a:ext>
                </a:extLst>
              </a:tr>
            </a:tbl>
          </a:graphicData>
        </a:graphic>
      </p:graphicFrame>
      <p:sp>
        <p:nvSpPr>
          <p:cNvPr id="2" name="object 6">
            <a:extLst>
              <a:ext uri="{FF2B5EF4-FFF2-40B4-BE49-F238E27FC236}">
                <a16:creationId xmlns:a16="http://schemas.microsoft.com/office/drawing/2014/main" id="{61DC518A-88D0-4F8B-50D7-A379982EDE4F}"/>
              </a:ext>
            </a:extLst>
          </p:cNvPr>
          <p:cNvSpPr txBox="1"/>
          <p:nvPr/>
        </p:nvSpPr>
        <p:spPr>
          <a:xfrm>
            <a:off x="5285280" y="7436896"/>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36</a:t>
            </a:fld>
            <a:endParaRPr sz="1000" dirty="0">
              <a:cs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413500" y="337492"/>
            <a:ext cx="4142740" cy="6817995"/>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6510020" y="487419"/>
            <a:ext cx="3949700" cy="6321410"/>
          </a:xfrm>
          <a:prstGeom prst="rect">
            <a:avLst/>
          </a:prstGeom>
        </p:spPr>
        <p:txBody>
          <a:bodyPr vert="horz" wrap="square" lIns="0" tIns="0" rIns="0" bIns="0" rtlCol="0">
            <a:spAutoFit/>
          </a:bodyPr>
          <a:lstStyle/>
          <a:p>
            <a:pPr marL="12700" algn="just">
              <a:lnSpc>
                <a:spcPct val="150000"/>
              </a:lnSpc>
            </a:pPr>
            <a:r>
              <a:rPr lang="ar-SA" sz="1400" b="1" dirty="0">
                <a:latin typeface="Arial"/>
                <a:cs typeface="Arial"/>
              </a:rPr>
              <a:t>جمع البيانات في استعلاماتك: البيانات المرجعية</a:t>
            </a:r>
          </a:p>
          <a:p>
            <a:pPr marL="12700" algn="just">
              <a:lnSpc>
                <a:spcPct val="150000"/>
              </a:lnSpc>
              <a:spcBef>
                <a:spcPts val="940"/>
              </a:spcBef>
            </a:pPr>
            <a:r>
              <a:rPr lang="ar-SA" sz="1200" b="1" dirty="0">
                <a:solidFill>
                  <a:srgbClr val="1A616F"/>
                </a:solidFill>
                <a:latin typeface="Arial"/>
                <a:cs typeface="Arial"/>
              </a:rPr>
              <a:t>ما هي البيانات المرجعية؟</a:t>
            </a:r>
          </a:p>
          <a:p>
            <a:pPr marL="12700" marR="5080" algn="just">
              <a:lnSpc>
                <a:spcPct val="150000"/>
              </a:lnSpc>
              <a:spcBef>
                <a:spcPts val="605"/>
              </a:spcBef>
            </a:pPr>
            <a:r>
              <a:rPr lang="ar-SA" sz="1200" dirty="0">
                <a:latin typeface="Arial Unicode MS"/>
                <a:cs typeface="Arial"/>
              </a:rPr>
              <a:t>تعني البيانات المرجعية إجراء عمليات </a:t>
            </a:r>
            <a:r>
              <a:rPr lang="ar-EG" sz="1200" dirty="0">
                <a:latin typeface="Arial Unicode MS"/>
                <a:cs typeface="Arial"/>
              </a:rPr>
              <a:t>ملاحظة</a:t>
            </a:r>
            <a:r>
              <a:rPr lang="ar-SA" sz="1200" dirty="0">
                <a:latin typeface="Arial Unicode MS"/>
                <a:cs typeface="Arial"/>
              </a:rPr>
              <a:t> وجمع معلومات قبل إحداث أي تغييرات في بيئة التعلم ضمن فصلك الدراسي.</a:t>
            </a:r>
          </a:p>
          <a:p>
            <a:pPr marL="12700" algn="just">
              <a:lnSpc>
                <a:spcPct val="150000"/>
              </a:lnSpc>
              <a:spcBef>
                <a:spcPts val="885"/>
              </a:spcBef>
            </a:pPr>
            <a:r>
              <a:rPr lang="ar-SA" sz="1200" dirty="0">
                <a:latin typeface="Arial Unicode MS"/>
                <a:cs typeface="Arial"/>
              </a:rPr>
              <a:t>لماذا يجب علي جمع البيانات المرجعية؟</a:t>
            </a:r>
          </a:p>
          <a:p>
            <a:pPr marL="12700" marR="5715" algn="just">
              <a:lnSpc>
                <a:spcPct val="150000"/>
              </a:lnSpc>
              <a:spcBef>
                <a:spcPts val="625"/>
              </a:spcBef>
            </a:pPr>
            <a:r>
              <a:rPr lang="ar-SA" sz="1200" dirty="0">
                <a:latin typeface="Arial Unicode MS"/>
                <a:cs typeface="Arial"/>
              </a:rPr>
              <a:t>إن معرفة نوع الحوار الذي يجري في فصلك الدراسي في بداية استعلامك يمكن أن:</a:t>
            </a:r>
          </a:p>
          <a:p>
            <a:pPr marL="191770" marR="7620" indent="-179070">
              <a:lnSpc>
                <a:spcPct val="150000"/>
              </a:lnSpc>
              <a:spcBef>
                <a:spcPts val="625"/>
              </a:spcBef>
              <a:buSzPct val="83333"/>
              <a:buFont typeface="Symbol"/>
              <a:buChar char="•"/>
              <a:tabLst>
                <a:tab pos="100330" algn="l"/>
              </a:tabLst>
            </a:pPr>
            <a:r>
              <a:rPr lang="ar-SA" sz="1200" dirty="0">
                <a:latin typeface="Arial Unicode MS"/>
                <a:cs typeface="Arial"/>
              </a:rPr>
              <a:t>تمنحك مزيدًا من المعلومات حول افتراضاتك (قد يكون الطلاب أفضل أو أسوأ مما تعتقد)</a:t>
            </a:r>
          </a:p>
          <a:p>
            <a:pPr marL="191770" marR="5715" indent="-179070" algn="just">
              <a:lnSpc>
                <a:spcPct val="150000"/>
              </a:lnSpc>
              <a:spcBef>
                <a:spcPts val="625"/>
              </a:spcBef>
              <a:buSzPct val="83333"/>
              <a:buFont typeface="Symbol"/>
              <a:buChar char="•"/>
              <a:tabLst>
                <a:tab pos="100330" algn="l"/>
              </a:tabLst>
            </a:pPr>
            <a:r>
              <a:rPr lang="ar-SA" sz="1200" dirty="0">
                <a:latin typeface="Arial Unicode MS"/>
                <a:cs typeface="Arial"/>
              </a:rPr>
              <a:t>تساعدك على فهم التغييرات بمرور الوقت.</a:t>
            </a:r>
            <a:r>
              <a:rPr lang="en-US" sz="1200" dirty="0">
                <a:latin typeface="Arial Unicode MS"/>
                <a:cs typeface="Arial"/>
              </a:rPr>
              <a:t> </a:t>
            </a:r>
            <a:r>
              <a:rPr lang="ar-SA" sz="1200" dirty="0">
                <a:latin typeface="Arial Unicode MS"/>
                <a:cs typeface="Arial"/>
              </a:rPr>
              <a:t>يمكنك مقارنة بياناتك المرجعية بالبيانات التي جمعتها لاحقًا لمعرفة ما إذا حصل أي تغيير</a:t>
            </a:r>
          </a:p>
          <a:p>
            <a:pPr marL="191770" marR="6350" indent="-179070">
              <a:lnSpc>
                <a:spcPct val="150000"/>
              </a:lnSpc>
              <a:spcBef>
                <a:spcPts val="625"/>
              </a:spcBef>
              <a:buSzPct val="83333"/>
              <a:buFont typeface="Symbol"/>
              <a:buChar char="•"/>
              <a:tabLst>
                <a:tab pos="100330" algn="l"/>
              </a:tabLst>
            </a:pPr>
            <a:r>
              <a:rPr lang="ar-SA" sz="1200" dirty="0">
                <a:latin typeface="Arial Unicode MS"/>
                <a:cs typeface="Arial"/>
              </a:rPr>
              <a:t>تعطيك دلالة على ما إذا كانت أي تدخلات تقوم بها تُحدث فرقًا إيجابيًا</a:t>
            </a:r>
          </a:p>
          <a:p>
            <a:pPr marL="12700" marR="5080" algn="just">
              <a:lnSpc>
                <a:spcPct val="150000"/>
              </a:lnSpc>
              <a:spcBef>
                <a:spcPts val="610"/>
              </a:spcBef>
            </a:pPr>
            <a:r>
              <a:rPr lang="ar-SA" sz="1200" dirty="0">
                <a:latin typeface="Arial Unicode MS"/>
                <a:cs typeface="Arial"/>
              </a:rPr>
              <a:t>انظر إلى قسمي الحوار على اليمين.</a:t>
            </a:r>
            <a:r>
              <a:rPr lang="en-US" sz="1200" dirty="0">
                <a:latin typeface="Arial Unicode MS"/>
                <a:cs typeface="Arial"/>
              </a:rPr>
              <a:t> </a:t>
            </a:r>
            <a:r>
              <a:rPr lang="ar-SA" sz="1200" dirty="0">
                <a:latin typeface="Arial Unicode MS"/>
                <a:cs typeface="Arial"/>
              </a:rPr>
              <a:t>يمثلان مجموعة الأطفال نفسها قبل التدخل وبعده.</a:t>
            </a:r>
            <a:r>
              <a:rPr lang="en-US" sz="1200" dirty="0">
                <a:latin typeface="Arial Unicode MS"/>
                <a:cs typeface="Arial"/>
              </a:rPr>
              <a:t> </a:t>
            </a:r>
            <a:r>
              <a:rPr lang="ar-SA" sz="1200" dirty="0">
                <a:latin typeface="Arial Unicode MS"/>
                <a:cs typeface="Arial"/>
              </a:rPr>
              <a:t>يشارك الأطفال في نشاط جماعي حيث يحلون مسائل غير لفظية وذات اختيارات متعددة تتناول </a:t>
            </a:r>
            <a:r>
              <a:rPr lang="ar-EG" sz="1200" dirty="0">
                <a:latin typeface="Arial Unicode MS"/>
                <a:cs typeface="Arial"/>
              </a:rPr>
              <a:t>التعليل</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في المثال الأول، يمكنك أن ترى أنه لا يوجد الكثير من </a:t>
            </a:r>
            <a:r>
              <a:rPr lang="ar-EG" sz="1200" dirty="0">
                <a:latin typeface="Arial Unicode MS"/>
                <a:cs typeface="Arial"/>
              </a:rPr>
              <a:t>التعليل</a:t>
            </a:r>
            <a:r>
              <a:rPr lang="ar-SA" sz="1200" dirty="0">
                <a:latin typeface="Arial Unicode MS"/>
                <a:cs typeface="Arial"/>
              </a:rPr>
              <a:t>: لا يقضي الأطفال الكثير من الوقت في مناقشة النشاط أو إعطاء أسباب للآخرين.</a:t>
            </a:r>
            <a:r>
              <a:rPr lang="en-US" sz="1200" dirty="0">
                <a:latin typeface="Arial Unicode MS"/>
                <a:cs typeface="Arial"/>
              </a:rPr>
              <a:t> </a:t>
            </a:r>
            <a:r>
              <a:rPr lang="ar-SA" sz="1200" dirty="0">
                <a:latin typeface="Arial Unicode MS"/>
                <a:cs typeface="Arial"/>
              </a:rPr>
              <a:t>في المثال الثاني، تبدو التفاعلات أطول ويبرز فيها الكثير من </a:t>
            </a:r>
            <a:r>
              <a:rPr lang="ar-EG" sz="1200" dirty="0">
                <a:latin typeface="Arial Unicode MS"/>
                <a:cs typeface="Arial"/>
              </a:rPr>
              <a:t>التعليل</a:t>
            </a:r>
            <a:r>
              <a:rPr lang="ar-SA" sz="1200" dirty="0">
                <a:latin typeface="Arial Unicode MS"/>
                <a:cs typeface="Arial"/>
              </a:rPr>
              <a:t> (كلمة "لأن" تستخدم في كثير من الأحيان).</a:t>
            </a:r>
          </a:p>
          <a:p>
            <a:pPr marL="12700" marR="5715" algn="just">
              <a:lnSpc>
                <a:spcPct val="150000"/>
              </a:lnSpc>
              <a:spcBef>
                <a:spcPts val="570"/>
              </a:spcBef>
            </a:pPr>
            <a:r>
              <a:rPr lang="ar-SA" sz="1200" dirty="0">
                <a:latin typeface="Arial Unicode MS"/>
                <a:cs typeface="Arial"/>
              </a:rPr>
              <a:t>يشير هذا إلى أن انخراط الأطفال في الحوار تضاعف بعد التدخل، ولا سيما إظهار </a:t>
            </a:r>
            <a:r>
              <a:rPr lang="ar-EG" sz="1200" dirty="0">
                <a:latin typeface="Arial Unicode MS"/>
                <a:cs typeface="Arial"/>
              </a:rPr>
              <a:t>التعليل</a:t>
            </a:r>
            <a:r>
              <a:rPr lang="ar-SA" sz="1200" dirty="0">
                <a:latin typeface="Arial Unicode MS"/>
                <a:cs typeface="Arial"/>
              </a:rPr>
              <a:t>.</a:t>
            </a:r>
          </a:p>
        </p:txBody>
      </p:sp>
      <p:sp>
        <p:nvSpPr>
          <p:cNvPr id="6" name="object 6"/>
          <p:cNvSpPr txBox="1"/>
          <p:nvPr/>
        </p:nvSpPr>
        <p:spPr>
          <a:xfrm>
            <a:off x="2037601" y="152826"/>
            <a:ext cx="3637400" cy="184666"/>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المثال 1:</a:t>
            </a:r>
            <a:r>
              <a:rPr lang="en-US" sz="1200" b="1" dirty="0">
                <a:latin typeface="Arial"/>
                <a:cs typeface="Arial"/>
              </a:rPr>
              <a:t> </a:t>
            </a:r>
            <a:r>
              <a:rPr lang="ar-SA" sz="1200" b="1" dirty="0">
                <a:latin typeface="Arial"/>
                <a:cs typeface="Arial"/>
              </a:rPr>
              <a:t>البيانات المرجعية قبل بدء التدخل</a:t>
            </a:r>
          </a:p>
        </p:txBody>
      </p:sp>
      <p:sp>
        <p:nvSpPr>
          <p:cNvPr id="8" name="object 8"/>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lang="ar-SA"/>
              <a:t>29</a:t>
            </a:r>
          </a:p>
        </p:txBody>
      </p:sp>
      <p:sp>
        <p:nvSpPr>
          <p:cNvPr id="7" name="object 7"/>
          <p:cNvSpPr txBox="1"/>
          <p:nvPr/>
        </p:nvSpPr>
        <p:spPr>
          <a:xfrm>
            <a:off x="1771023" y="3463458"/>
            <a:ext cx="3903978" cy="184666"/>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المثال 2:</a:t>
            </a:r>
            <a:r>
              <a:rPr lang="en-US" sz="1200" b="1" dirty="0">
                <a:latin typeface="Arial"/>
                <a:cs typeface="Arial"/>
              </a:rPr>
              <a:t> </a:t>
            </a:r>
            <a:r>
              <a:rPr lang="ar-SA" sz="1200" b="1" dirty="0">
                <a:latin typeface="Arial"/>
                <a:cs typeface="Arial"/>
              </a:rPr>
              <a:t>تُظهر البيانات التي جُمعت بعد التدخل حدوث تغييرات إيجابية</a:t>
            </a:r>
          </a:p>
        </p:txBody>
      </p:sp>
      <p:graphicFrame>
        <p:nvGraphicFramePr>
          <p:cNvPr id="11" name="Table 10">
            <a:extLst>
              <a:ext uri="{FF2B5EF4-FFF2-40B4-BE49-F238E27FC236}">
                <a16:creationId xmlns:a16="http://schemas.microsoft.com/office/drawing/2014/main" id="{97C3349F-AF13-0DAB-212E-4D060D4FC976}"/>
              </a:ext>
            </a:extLst>
          </p:cNvPr>
          <p:cNvGraphicFramePr>
            <a:graphicFrameLocks noGrp="1"/>
          </p:cNvGraphicFramePr>
          <p:nvPr>
            <p:extLst>
              <p:ext uri="{D42A27DB-BD31-4B8C-83A1-F6EECF244321}">
                <p14:modId xmlns:p14="http://schemas.microsoft.com/office/powerpoint/2010/main" val="1406116655"/>
              </p:ext>
            </p:extLst>
          </p:nvPr>
        </p:nvGraphicFramePr>
        <p:xfrm>
          <a:off x="165100" y="454576"/>
          <a:ext cx="6105378" cy="2900489"/>
        </p:xfrm>
        <a:graphic>
          <a:graphicData uri="http://schemas.openxmlformats.org/drawingml/2006/table">
            <a:tbl>
              <a:tblPr firstRow="1" bandRow="1">
                <a:tableStyleId>{5C22544A-7EE6-4342-B048-85BDC9FD1C3A}</a:tableStyleId>
              </a:tblPr>
              <a:tblGrid>
                <a:gridCol w="2308636">
                  <a:extLst>
                    <a:ext uri="{9D8B030D-6E8A-4147-A177-3AD203B41FA5}">
                      <a16:colId xmlns:a16="http://schemas.microsoft.com/office/drawing/2014/main" val="3114085083"/>
                    </a:ext>
                  </a:extLst>
                </a:gridCol>
                <a:gridCol w="2895600">
                  <a:extLst>
                    <a:ext uri="{9D8B030D-6E8A-4147-A177-3AD203B41FA5}">
                      <a16:colId xmlns:a16="http://schemas.microsoft.com/office/drawing/2014/main" val="938352959"/>
                    </a:ext>
                  </a:extLst>
                </a:gridCol>
                <a:gridCol w="304800">
                  <a:extLst>
                    <a:ext uri="{9D8B030D-6E8A-4147-A177-3AD203B41FA5}">
                      <a16:colId xmlns:a16="http://schemas.microsoft.com/office/drawing/2014/main" val="3533490162"/>
                    </a:ext>
                  </a:extLst>
                </a:gridCol>
                <a:gridCol w="596342">
                  <a:extLst>
                    <a:ext uri="{9D8B030D-6E8A-4147-A177-3AD203B41FA5}">
                      <a16:colId xmlns:a16="http://schemas.microsoft.com/office/drawing/2014/main" val="1749538285"/>
                    </a:ext>
                  </a:extLst>
                </a:gridCol>
              </a:tblGrid>
              <a:tr h="474119">
                <a:tc>
                  <a:txBody>
                    <a:bodyPr/>
                    <a:lstStyle/>
                    <a:p>
                      <a:r>
                        <a:rPr lang="ar-AE" sz="1050" b="0" dirty="0">
                          <a:solidFill>
                            <a:sysClr val="windowText" lastClr="000000"/>
                          </a:solidFill>
                        </a:rPr>
                        <a:t>ينقر "ك" على الإجابة بإصبعه ويرسم "د" دائرة حولها</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b="0" dirty="0">
                          <a:solidFill>
                            <a:sysClr val="windowText" lastClr="000000"/>
                          </a:solidFill>
                        </a:rPr>
                        <a:t>هذا، هذا</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200" b="0" dirty="0">
                          <a:solidFill>
                            <a:sysClr val="windowText" lastClr="000000"/>
                          </a:solidFill>
                        </a:rPr>
                        <a:t>ك</a:t>
                      </a:r>
                      <a:endParaRPr lang="en-AE" sz="120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b="0" dirty="0">
                          <a:solidFill>
                            <a:sysClr val="windowText" lastClr="000000"/>
                          </a:solidFill>
                        </a:rPr>
                        <a:t>3،12</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661145292"/>
                  </a:ext>
                </a:extLst>
              </a:tr>
              <a:tr h="278893">
                <a:tc>
                  <a:txBody>
                    <a:bodyPr/>
                    <a:lstStyle/>
                    <a:p>
                      <a:r>
                        <a:rPr lang="ar-AE" sz="1050" dirty="0">
                          <a:solidFill>
                            <a:sysClr val="windowText" lastClr="000000"/>
                          </a:solidFill>
                        </a:rPr>
                        <a:t>يشير "ك" أيضاً إلى الإجابة نفسها</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وذاك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م</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3،14</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8803191"/>
                  </a:ext>
                </a:extLst>
              </a:tr>
              <a:tr h="474119">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سيكون هذا، أ. وهذا، سيكون دراجة، أعتقد أنه ج</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ك</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3:21</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2601441"/>
                  </a:ext>
                </a:extLst>
              </a:tr>
              <a:tr h="278893">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نعم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د</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3،34</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87749531"/>
                  </a:ext>
                </a:extLst>
              </a:tr>
              <a:tr h="278893">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نعم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م</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3،34</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136139"/>
                  </a:ext>
                </a:extLst>
              </a:tr>
              <a:tr h="278893">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ارسم حول ج</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ك</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3،35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72486165"/>
                  </a:ext>
                </a:extLst>
              </a:tr>
              <a:tr h="278893">
                <a:tc>
                  <a:txBody>
                    <a:bodyPr/>
                    <a:lstStyle/>
                    <a:p>
                      <a:r>
                        <a:rPr lang="ar-AE" sz="1050" dirty="0">
                          <a:solidFill>
                            <a:sysClr val="windowText" lastClr="000000"/>
                          </a:solidFill>
                        </a:rPr>
                        <a:t>يشير "د" إلى السؤال</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نعم، انظر</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200" dirty="0">
                          <a:solidFill>
                            <a:sysClr val="windowText" lastClr="000000"/>
                          </a:solidFill>
                        </a:rPr>
                        <a:t>د</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3،38</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131966053"/>
                  </a:ext>
                </a:extLst>
              </a:tr>
              <a:tr h="278893">
                <a:tc>
                  <a:txBody>
                    <a:bodyPr/>
                    <a:lstStyle/>
                    <a:p>
                      <a:r>
                        <a:rPr lang="ar-AE" sz="1050" dirty="0">
                          <a:solidFill>
                            <a:sysClr val="windowText" lastClr="000000"/>
                          </a:solidFill>
                        </a:rPr>
                        <a:t>يرسم "د" دائرة حول الإجابة</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نعم، نعم، نعم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200" dirty="0">
                          <a:solidFill>
                            <a:sysClr val="windowText" lastClr="000000"/>
                          </a:solidFill>
                        </a:rPr>
                        <a:t>ك</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3،40</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561889881"/>
                  </a:ext>
                </a:extLst>
              </a:tr>
              <a:tr h="278893">
                <a:tc>
                  <a:txBody>
                    <a:bodyPr/>
                    <a:lstStyle/>
                    <a:p>
                      <a:r>
                        <a:rPr lang="ar-AE" sz="1050" dirty="0">
                          <a:solidFill>
                            <a:sysClr val="windowText" lastClr="000000"/>
                          </a:solidFill>
                        </a:rPr>
                        <a:t>يشير إلى الإجابة، يرسم "د" دائرة حول الإجابة </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فلفل، وملح، وملح</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200" dirty="0">
                          <a:solidFill>
                            <a:sysClr val="windowText" lastClr="000000"/>
                          </a:solidFill>
                        </a:rPr>
                        <a:t>ك</a:t>
                      </a:r>
                      <a:endParaRPr lang="en-AE"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3،45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1357754"/>
                  </a:ext>
                </a:extLst>
              </a:tr>
            </a:tbl>
          </a:graphicData>
        </a:graphic>
      </p:graphicFrame>
      <p:graphicFrame>
        <p:nvGraphicFramePr>
          <p:cNvPr id="12" name="Table 11">
            <a:extLst>
              <a:ext uri="{FF2B5EF4-FFF2-40B4-BE49-F238E27FC236}">
                <a16:creationId xmlns:a16="http://schemas.microsoft.com/office/drawing/2014/main" id="{398CDA59-8202-081C-EB64-0965F3A7D688}"/>
              </a:ext>
            </a:extLst>
          </p:cNvPr>
          <p:cNvGraphicFramePr>
            <a:graphicFrameLocks noGrp="1"/>
          </p:cNvGraphicFramePr>
          <p:nvPr>
            <p:extLst>
              <p:ext uri="{D42A27DB-BD31-4B8C-83A1-F6EECF244321}">
                <p14:modId xmlns:p14="http://schemas.microsoft.com/office/powerpoint/2010/main" val="1641635586"/>
              </p:ext>
            </p:extLst>
          </p:nvPr>
        </p:nvGraphicFramePr>
        <p:xfrm>
          <a:off x="165100" y="3746489"/>
          <a:ext cx="6096000" cy="3656406"/>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3114085083"/>
                    </a:ext>
                  </a:extLst>
                </a:gridCol>
                <a:gridCol w="2895600">
                  <a:extLst>
                    <a:ext uri="{9D8B030D-6E8A-4147-A177-3AD203B41FA5}">
                      <a16:colId xmlns:a16="http://schemas.microsoft.com/office/drawing/2014/main" val="938352959"/>
                    </a:ext>
                  </a:extLst>
                </a:gridCol>
                <a:gridCol w="304800">
                  <a:extLst>
                    <a:ext uri="{9D8B030D-6E8A-4147-A177-3AD203B41FA5}">
                      <a16:colId xmlns:a16="http://schemas.microsoft.com/office/drawing/2014/main" val="3533490162"/>
                    </a:ext>
                  </a:extLst>
                </a:gridCol>
                <a:gridCol w="609600">
                  <a:extLst>
                    <a:ext uri="{9D8B030D-6E8A-4147-A177-3AD203B41FA5}">
                      <a16:colId xmlns:a16="http://schemas.microsoft.com/office/drawing/2014/main" val="1749538285"/>
                    </a:ext>
                  </a:extLst>
                </a:gridCol>
              </a:tblGrid>
              <a:tr h="296782">
                <a:tc>
                  <a:txBody>
                    <a:bodyPr/>
                    <a:lstStyle/>
                    <a:p>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b="0" dirty="0">
                          <a:solidFill>
                            <a:sysClr val="windowText" lastClr="000000"/>
                          </a:solidFill>
                        </a:rPr>
                        <a:t>لا ولكن انظر إلى هذا، إنه نفسه</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b="0" dirty="0">
                          <a:solidFill>
                            <a:sysClr val="windowText" lastClr="000000"/>
                          </a:solidFill>
                        </a:rPr>
                        <a:t>د</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b="0" dirty="0">
                          <a:solidFill>
                            <a:sysClr val="windowText" lastClr="000000"/>
                          </a:solidFill>
                        </a:rPr>
                        <a:t>02،00</a:t>
                      </a:r>
                      <a:endParaRPr lang="en-AE" sz="105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661145292"/>
                  </a:ext>
                </a:extLst>
              </a:tr>
              <a:tr h="174577">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هذا ليس (غير مسموع)</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02،03</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268803191"/>
                  </a:ext>
                </a:extLst>
              </a:tr>
              <a:tr h="296782">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هذا هو!</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02،03</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72601441"/>
                  </a:ext>
                </a:extLst>
              </a:tr>
              <a:tr h="174577">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لا، لأنها حينئذ أكواب مختلفة</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02،05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987749531"/>
                  </a:ext>
                </a:extLst>
              </a:tr>
              <a:tr h="174577">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نعم، لأن هذا هو المختلف</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02،07</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91136139"/>
                  </a:ext>
                </a:extLst>
              </a:tr>
              <a:tr h="174577">
                <a:tc>
                  <a:txBody>
                    <a:bodyPr/>
                    <a:lstStyle/>
                    <a:p>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عليك أن تختار هذا، 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02،10</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72486165"/>
                  </a:ext>
                </a:extLst>
              </a:tr>
              <a:tr h="174577">
                <a:tc>
                  <a:txBody>
                    <a:bodyPr/>
                    <a:lstStyle/>
                    <a:p>
                      <a:r>
                        <a:rPr lang="ar-AE" sz="1050" dirty="0">
                          <a:solidFill>
                            <a:sysClr val="windowText" lastClr="000000"/>
                          </a:solidFill>
                        </a:rPr>
                        <a:t>م يرسم دائرة حول الإجابة 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اعتقدت ذلك أيضاً</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02،12</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31966053"/>
                  </a:ext>
                </a:extLst>
              </a:tr>
              <a:tr h="174577">
                <a:tc>
                  <a:txBody>
                    <a:bodyPr/>
                    <a:lstStyle/>
                    <a:p>
                      <a:r>
                        <a:rPr lang="ar-AE" sz="1050" dirty="0">
                          <a:solidFill>
                            <a:sysClr val="windowText" lastClr="000000"/>
                          </a:solidFill>
                        </a:rPr>
                        <a:t>يقرأ الأطفال السؤال بصمت. يشير د إلى إجابة</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ذاك؟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02،25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1889881"/>
                  </a:ext>
                </a:extLst>
              </a:tr>
              <a:tr h="174577">
                <a:tc>
                  <a:txBody>
                    <a:bodyPr/>
                    <a:lstStyle/>
                    <a:p>
                      <a:r>
                        <a:rPr lang="ar-AE" sz="1050" dirty="0">
                          <a:solidFill>
                            <a:sysClr val="windowText" lastClr="000000"/>
                          </a:solidFill>
                        </a:rPr>
                        <a:t>يشير ك إلى إجابة د نفسها</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يجب أن يكون هذا، لأنه حينها ستكون هناك طبقة أخرى. 4 و 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02،29</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1003852"/>
                  </a:ext>
                </a:extLst>
              </a:tr>
              <a:tr h="174577">
                <a:tc>
                  <a:txBody>
                    <a:bodyPr/>
                    <a:lstStyle/>
                    <a:p>
                      <a:r>
                        <a:rPr lang="ar-AE" sz="1050" dirty="0">
                          <a:solidFill>
                            <a:sysClr val="windowText" lastClr="000000"/>
                          </a:solidFill>
                        </a:rPr>
                        <a:t>ينظر د إلى جميع الإجابات مشيراً إلى كل منها</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نعم، نعم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02،35</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73145664"/>
                  </a:ext>
                </a:extLst>
              </a:tr>
              <a:tr h="174577">
                <a:tc>
                  <a:txBody>
                    <a:bodyPr/>
                    <a:lstStyle/>
                    <a:p>
                      <a:r>
                        <a:rPr lang="ar-AE" sz="1050" dirty="0">
                          <a:solidFill>
                            <a:sysClr val="windowText" lastClr="000000"/>
                          </a:solidFill>
                        </a:rPr>
                        <a:t>م يشير للإجابة ب</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هذا؟</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م</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02،37</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03204397"/>
                  </a:ext>
                </a:extLst>
              </a:tr>
              <a:tr h="174577">
                <a:tc>
                  <a:txBody>
                    <a:bodyPr/>
                    <a:lstStyle/>
                    <a:p>
                      <a:r>
                        <a:rPr lang="ar-AE" sz="1050" dirty="0">
                          <a:solidFill>
                            <a:sysClr val="windowText" lastClr="000000"/>
                          </a:solidFill>
                        </a:rPr>
                        <a:t>م يرسم دائرة حول أ</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إنه أ، هذا. لأن هذا فيه 3، ثم يجب أن تكون 2 ثم 1.</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050" dirty="0">
                          <a:solidFill>
                            <a:sysClr val="windowText" lastClr="000000"/>
                          </a:solidFill>
                        </a:rPr>
                        <a:t>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050" dirty="0">
                          <a:solidFill>
                            <a:sysClr val="windowText" lastClr="000000"/>
                          </a:solidFill>
                        </a:rPr>
                        <a:t>02،28</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3074297"/>
                  </a:ext>
                </a:extLst>
              </a:tr>
              <a:tr h="174577">
                <a:tc>
                  <a:txBody>
                    <a:bodyPr/>
                    <a:lstStyle/>
                    <a:p>
                      <a:r>
                        <a:rPr lang="ar-AE" sz="1050" dirty="0">
                          <a:solidFill>
                            <a:sysClr val="windowText" lastClr="000000"/>
                          </a:solidFill>
                        </a:rPr>
                        <a:t>كل الأطفال ينظرون إلى السؤال التالي</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إنه هذا، لأن هذا ليس فيه أي شيء</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د</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02،57</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415285293"/>
                  </a:ext>
                </a:extLst>
              </a:tr>
              <a:tr h="296782">
                <a:tc>
                  <a:txBody>
                    <a:bodyPr/>
                    <a:lstStyle/>
                    <a:p>
                      <a:r>
                        <a:rPr lang="ar-AE" sz="1050" dirty="0">
                          <a:solidFill>
                            <a:sysClr val="windowText" lastClr="000000"/>
                          </a:solidFill>
                        </a:rPr>
                        <a:t>يشير ك إلى إجابة مختلفة</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نعم، لا، إنه ذاك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ك</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ar-AE" sz="1050" dirty="0">
                          <a:solidFill>
                            <a:sysClr val="windowText" lastClr="000000"/>
                          </a:solidFill>
                        </a:rPr>
                        <a:t>03،01</a:t>
                      </a:r>
                      <a:endParaRPr lang="en-AE" sz="105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391357754"/>
                  </a:ext>
                </a:extLst>
              </a:tr>
            </a:tbl>
          </a:graphicData>
        </a:graphic>
      </p:graphicFrame>
      <p:sp>
        <p:nvSpPr>
          <p:cNvPr id="4" name="object 6">
            <a:extLst>
              <a:ext uri="{FF2B5EF4-FFF2-40B4-BE49-F238E27FC236}">
                <a16:creationId xmlns:a16="http://schemas.microsoft.com/office/drawing/2014/main" id="{21C6B893-ABC8-2F41-D473-86A1615C0604}"/>
              </a:ext>
            </a:extLst>
          </p:cNvPr>
          <p:cNvSpPr txBox="1"/>
          <p:nvPr/>
        </p:nvSpPr>
        <p:spPr>
          <a:xfrm>
            <a:off x="5285280" y="7436896"/>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37</a:t>
            </a:fld>
            <a:endParaRPr sz="1000" dirty="0">
              <a:cs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484723" y="610842"/>
            <a:ext cx="2596636" cy="63414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ar-SA" sz="1800" b="1" dirty="0">
                <a:solidFill>
                  <a:srgbClr val="1A616F"/>
                </a:solidFill>
                <a:latin typeface="Arial"/>
                <a:cs typeface="Arial"/>
              </a:rPr>
              <a:t>الجزء ط. الاستخدامات الممكنة</a:t>
            </a:r>
          </a:p>
          <a:p>
            <a:pPr marL="26034">
              <a:lnSpc>
                <a:spcPct val="100000"/>
              </a:lnSpc>
              <a:spcBef>
                <a:spcPts val="450"/>
              </a:spcBef>
            </a:pPr>
            <a:r>
              <a:rPr lang="ar-SA" sz="1800" b="1" dirty="0">
                <a:solidFill>
                  <a:srgbClr val="1A616F"/>
                </a:solidFill>
                <a:latin typeface="Arial"/>
                <a:cs typeface="Arial"/>
              </a:rPr>
              <a:t>لحزمة </a:t>
            </a:r>
            <a:r>
              <a:rPr lang="en-US" sz="1800" b="1" dirty="0">
                <a:solidFill>
                  <a:srgbClr val="1A616F"/>
                </a:solidFill>
                <a:latin typeface="Arial"/>
                <a:cs typeface="Arial"/>
              </a:rPr>
              <a:t>T-SEDA</a:t>
            </a:r>
          </a:p>
        </p:txBody>
      </p:sp>
      <p:sp>
        <p:nvSpPr>
          <p:cNvPr id="3" name="object 3"/>
          <p:cNvSpPr txBox="1"/>
          <p:nvPr/>
        </p:nvSpPr>
        <p:spPr>
          <a:xfrm>
            <a:off x="5346164" y="1820637"/>
            <a:ext cx="4735195" cy="4148123"/>
          </a:xfrm>
          <a:prstGeom prst="rect">
            <a:avLst/>
          </a:prstGeom>
          <a:ln w="31733">
            <a:solidFill>
              <a:srgbClr val="2791A6"/>
            </a:solidFill>
          </a:ln>
        </p:spPr>
        <p:txBody>
          <a:bodyPr vert="horz" wrap="square" lIns="0" tIns="39370" rIns="0" bIns="0" rtlCol="0">
            <a:spAutoFit/>
          </a:bodyPr>
          <a:lstStyle/>
          <a:p>
            <a:pPr marL="83185" marR="95885" algn="just">
              <a:lnSpc>
                <a:spcPct val="120600"/>
              </a:lnSpc>
              <a:spcBef>
                <a:spcPts val="310"/>
              </a:spcBef>
            </a:pPr>
            <a:r>
              <a:rPr lang="ar-SA" sz="1200" dirty="0">
                <a:latin typeface="Arial Unicode MS"/>
                <a:cs typeface="Arial"/>
              </a:rPr>
              <a:t>ستعتمد كيفية استخدام الحزمة على ما تهتم به، ولكنها ستعتمد أيضًا على نوع الفرص المتاحة لك.</a:t>
            </a:r>
            <a:r>
              <a:rPr lang="en-US" sz="1200" dirty="0">
                <a:latin typeface="Arial Unicode MS"/>
                <a:cs typeface="Arial"/>
              </a:rPr>
              <a:t> </a:t>
            </a:r>
            <a:r>
              <a:rPr lang="ar-SA" sz="1200" dirty="0">
                <a:latin typeface="Arial Unicode MS"/>
                <a:cs typeface="Arial"/>
              </a:rPr>
              <a:t>فيما يلي بعض الاقتراحات حول الطرق الموسعة التي يمكنك من خلالها استخدام هذه الموارد:</a:t>
            </a:r>
          </a:p>
          <a:p>
            <a:pPr marL="262255" marR="126364" indent="-179070">
              <a:lnSpc>
                <a:spcPct val="120800"/>
              </a:lnSpc>
              <a:spcBef>
                <a:spcPts val="610"/>
              </a:spcBef>
              <a:buSzPct val="83333"/>
              <a:buFont typeface="Symbol"/>
              <a:buChar char="•"/>
              <a:tabLst>
                <a:tab pos="170815" algn="l"/>
              </a:tabLst>
            </a:pPr>
            <a:r>
              <a:rPr lang="ar-SA" sz="1200" dirty="0">
                <a:latin typeface="Arial Unicode MS"/>
                <a:cs typeface="Arial"/>
              </a:rPr>
              <a:t>إذا كان معك معلم مساعد في بيئتك، فيمكنك طلب المساعدة منه في تصوير الفيديو أو أخذ الملاحظات الحية.</a:t>
            </a:r>
            <a:r>
              <a:rPr lang="en-US" sz="1200" dirty="0">
                <a:latin typeface="Arial Unicode MS"/>
                <a:cs typeface="Arial"/>
              </a:rPr>
              <a:t> </a:t>
            </a:r>
            <a:r>
              <a:rPr lang="ar-SA" sz="1200" dirty="0">
                <a:latin typeface="Arial Unicode MS"/>
                <a:cs typeface="Arial"/>
              </a:rPr>
              <a:t>أو يمكنك أن تطلب منه تسجيل فيديو لك إذا أردت التركيز على ممارساتك الخاصة.</a:t>
            </a:r>
          </a:p>
          <a:p>
            <a:pPr marL="262255" marR="193675" indent="-179070" algn="just">
              <a:lnSpc>
                <a:spcPct val="120800"/>
              </a:lnSpc>
              <a:spcBef>
                <a:spcPts val="585"/>
              </a:spcBef>
              <a:buSzPct val="83333"/>
              <a:buFont typeface="Symbol"/>
              <a:buChar char="•"/>
              <a:tabLst>
                <a:tab pos="170815" algn="l"/>
              </a:tabLst>
            </a:pPr>
            <a:r>
              <a:rPr lang="ar-SA" sz="1200" dirty="0">
                <a:latin typeface="Arial Unicode MS"/>
                <a:cs typeface="Arial"/>
              </a:rPr>
              <a:t>إذا كان هناك العديد من المعلمين الذين يجرون استعلامات </a:t>
            </a:r>
            <a:r>
              <a:rPr lang="en-US" sz="1200" dirty="0">
                <a:latin typeface="Arial Unicode MS"/>
                <a:cs typeface="Arial"/>
              </a:rPr>
              <a:t>T-SEDA</a:t>
            </a:r>
            <a:r>
              <a:rPr lang="ar-SA" sz="1200" dirty="0">
                <a:latin typeface="Arial Unicode MS"/>
                <a:cs typeface="Arial"/>
              </a:rPr>
              <a:t> في مدرستك، فيمكنك التعاون معهم لمشاركة نتائجك والنظر في كيفية تضمين ممارسات على نطاق المدرسة بأكملها.</a:t>
            </a:r>
          </a:p>
          <a:p>
            <a:pPr marL="262255" marR="290830" indent="-179070">
              <a:lnSpc>
                <a:spcPct val="120000"/>
              </a:lnSpc>
              <a:spcBef>
                <a:spcPts val="620"/>
              </a:spcBef>
              <a:buSzPct val="83333"/>
              <a:buFont typeface="Symbol"/>
              <a:buChar char="•"/>
              <a:tabLst>
                <a:tab pos="170815" algn="l"/>
              </a:tabLst>
            </a:pPr>
            <a:r>
              <a:rPr lang="ar-SA" sz="1200" dirty="0">
                <a:latin typeface="Arial Unicode MS"/>
                <a:cs typeface="Arial"/>
              </a:rPr>
              <a:t>يمكنك أن تطلب من زملائك الآخرين مراقبتك، أو يمكنك مراقبتهم، أو إجراء محادثات تعليمية معًا.</a:t>
            </a:r>
          </a:p>
          <a:p>
            <a:pPr marL="262255" marR="211454" indent="-179070">
              <a:lnSpc>
                <a:spcPct val="120800"/>
              </a:lnSpc>
              <a:spcBef>
                <a:spcPts val="610"/>
              </a:spcBef>
              <a:buSzPct val="83333"/>
              <a:buFont typeface="Symbol"/>
              <a:buChar char="•"/>
              <a:tabLst>
                <a:tab pos="170815" algn="l"/>
              </a:tabLst>
            </a:pPr>
            <a:r>
              <a:rPr lang="ar-SA" sz="1200" dirty="0">
                <a:latin typeface="Arial Unicode MS"/>
                <a:cs typeface="Arial"/>
              </a:rPr>
              <a:t>اعتمادًا على عمر طلابك، يمكنك طلب مُساهماتهم أثناء التخطيط لاستعلامك ومشاركة نتائجك معهم، أو إشراكهم في صياغة خطة عملك.</a:t>
            </a:r>
          </a:p>
          <a:p>
            <a:pPr marL="262255" marR="228600" indent="-179070">
              <a:lnSpc>
                <a:spcPct val="121700"/>
              </a:lnSpc>
              <a:spcBef>
                <a:spcPts val="575"/>
              </a:spcBef>
              <a:buSzPct val="83333"/>
              <a:buFont typeface="Symbol"/>
              <a:buChar char="•"/>
              <a:tabLst>
                <a:tab pos="170815" algn="l"/>
              </a:tabLst>
            </a:pPr>
            <a:r>
              <a:rPr lang="ar-SA" sz="1200" dirty="0">
                <a:latin typeface="Arial Unicode MS"/>
                <a:cs typeface="Arial"/>
              </a:rPr>
              <a:t>يمكنك التفكير في كيفية دمج التكنولوجيا في استعلامك وكيفية تأثير ذلك على الحوار.</a:t>
            </a:r>
          </a:p>
          <a:p>
            <a:pPr marL="262255" marR="145415" indent="-179070">
              <a:lnSpc>
                <a:spcPct val="120000"/>
              </a:lnSpc>
              <a:spcBef>
                <a:spcPts val="600"/>
              </a:spcBef>
              <a:buSzPct val="83333"/>
              <a:buFont typeface="Symbol"/>
              <a:buChar char="•"/>
              <a:tabLst>
                <a:tab pos="170815" algn="l"/>
              </a:tabLst>
            </a:pPr>
            <a:r>
              <a:rPr lang="ar-SA" sz="1200" dirty="0">
                <a:latin typeface="Arial Unicode MS"/>
                <a:cs typeface="Arial"/>
              </a:rPr>
              <a:t>ستمنحك الأقسام 1 إلى 5 من الحزمة المزيد من الأفكار حول ما يمكنك القيام به.</a:t>
            </a:r>
            <a:endParaRPr lang="en-US" sz="1200" dirty="0">
              <a:latin typeface="Arial Unicode MS"/>
              <a:cs typeface="Arial"/>
            </a:endParaRPr>
          </a:p>
          <a:p>
            <a:pPr marL="262255" marR="145415" indent="-179070">
              <a:lnSpc>
                <a:spcPct val="120000"/>
              </a:lnSpc>
              <a:spcBef>
                <a:spcPts val="600"/>
              </a:spcBef>
              <a:buSzPct val="83333"/>
              <a:buFont typeface="Symbol"/>
              <a:buChar char="•"/>
              <a:tabLst>
                <a:tab pos="170815" algn="l"/>
              </a:tabLst>
            </a:pPr>
            <a:r>
              <a:rPr lang="en-US" sz="1200" dirty="0">
                <a:latin typeface="Arial Unicode MS"/>
                <a:cs typeface="Arial"/>
                <a:hlinkClick r:id="rId2"/>
              </a:rPr>
              <a:t>       </a:t>
            </a:r>
            <a:r>
              <a:rPr lang="en-US" sz="1200" dirty="0">
                <a:latin typeface="Arial Unicode MS"/>
                <a:cs typeface="Arial"/>
                <a:hlinkClick r:id="rId3"/>
              </a:rPr>
              <a:t>   </a:t>
            </a:r>
            <a:r>
              <a:rPr lang="ar-AE" sz="1200" dirty="0">
                <a:latin typeface="Arial Unicode MS"/>
                <a:cs typeface="Arial"/>
                <a:hlinkClick r:id="rId3"/>
              </a:rPr>
              <a:t>مقطع الفيديو 9: تأثير استعلام </a:t>
            </a:r>
            <a:r>
              <a:rPr lang="en-GB" sz="1200" dirty="0">
                <a:latin typeface="Arial Unicode MS"/>
                <a:cs typeface="Arial"/>
                <a:hlinkClick r:id="rId3"/>
              </a:rPr>
              <a:t>T-SEDA</a:t>
            </a:r>
            <a:endParaRPr lang="ar-SA" sz="1200" dirty="0">
              <a:latin typeface="Arial Unicode MS"/>
              <a:cs typeface="Arial"/>
            </a:endParaRPr>
          </a:p>
        </p:txBody>
      </p:sp>
      <p:sp>
        <p:nvSpPr>
          <p:cNvPr id="4" name="object 4"/>
          <p:cNvSpPr/>
          <p:nvPr/>
        </p:nvSpPr>
        <p:spPr>
          <a:xfrm>
            <a:off x="810908" y="488779"/>
            <a:ext cx="3619493" cy="204025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1202703" y="5041094"/>
            <a:ext cx="2821936" cy="2045334"/>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325133" y="2687148"/>
            <a:ext cx="4716767" cy="2212338"/>
          </a:xfrm>
          <a:prstGeom prst="rect">
            <a:avLst/>
          </a:prstGeom>
          <a:blipFill>
            <a:blip r:embed="rId6" cstate="print"/>
            <a:stretch>
              <a:fillRect/>
            </a:stretch>
          </a:blipFill>
        </p:spPr>
        <p:txBody>
          <a:bodyPr wrap="square" lIns="0" tIns="0" rIns="0" bIns="0" rtlCol="0"/>
          <a:lstStyle/>
          <a:p>
            <a:endParaRPr/>
          </a:p>
        </p:txBody>
      </p:sp>
      <p:sp>
        <p:nvSpPr>
          <p:cNvPr id="8" name="object 7">
            <a:extLst>
              <a:ext uri="{FF2B5EF4-FFF2-40B4-BE49-F238E27FC236}">
                <a16:creationId xmlns:a16="http://schemas.microsoft.com/office/drawing/2014/main" id="{908C86B7-0680-F407-C405-6CB9D76A18C8}"/>
              </a:ext>
            </a:extLst>
          </p:cNvPr>
          <p:cNvSpPr/>
          <p:nvPr/>
        </p:nvSpPr>
        <p:spPr>
          <a:xfrm flipH="1">
            <a:off x="9478830" y="5529346"/>
            <a:ext cx="401686" cy="439414"/>
          </a:xfrm>
          <a:prstGeom prst="rect">
            <a:avLst/>
          </a:prstGeom>
          <a:blipFill>
            <a:blip r:embed="rId7" cstate="print"/>
            <a:stretch>
              <a:fillRect/>
            </a:stretch>
          </a:blipFill>
        </p:spPr>
        <p:txBody>
          <a:bodyPr wrap="square" lIns="0" tIns="0" rIns="0" bIns="0" rtlCol="0"/>
          <a:lstStyle/>
          <a:p>
            <a:endParaRPr dirty="0"/>
          </a:p>
        </p:txBody>
      </p:sp>
      <p:sp>
        <p:nvSpPr>
          <p:cNvPr id="9" name="object 6">
            <a:extLst>
              <a:ext uri="{FF2B5EF4-FFF2-40B4-BE49-F238E27FC236}">
                <a16:creationId xmlns:a16="http://schemas.microsoft.com/office/drawing/2014/main" id="{C7CA3109-2E64-D12C-BCEF-842D66BBABD2}"/>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38</a:t>
            </a:fld>
            <a:endParaRPr sz="1000" dirty="0">
              <a:cs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98510" y="648088"/>
            <a:ext cx="8296379" cy="861774"/>
          </a:xfrm>
          <a:prstGeom prst="rect">
            <a:avLst/>
          </a:prstGeom>
        </p:spPr>
        <p:txBody>
          <a:bodyPr vert="horz" wrap="square" lIns="0" tIns="0" rIns="0" bIns="0" rtlCol="0">
            <a:spAutoFit/>
          </a:bodyPr>
          <a:lstStyle/>
          <a:p>
            <a:pPr marL="241935" algn="ctr">
              <a:lnSpc>
                <a:spcPct val="100000"/>
              </a:lnSpc>
            </a:pPr>
            <a:r>
              <a:rPr lang="ar-EG" dirty="0"/>
              <a:t>دليل</a:t>
            </a:r>
            <a:r>
              <a:rPr lang="ar-SA" dirty="0"/>
              <a:t> المعلم</a:t>
            </a:r>
            <a:r>
              <a:rPr lang="ar-EG" dirty="0"/>
              <a:t> </a:t>
            </a:r>
            <a:r>
              <a:rPr lang="ar-EG" sz="2800" dirty="0">
                <a:cs typeface="Arial"/>
              </a:rPr>
              <a:t>الاسترشادي</a:t>
            </a:r>
            <a:r>
              <a:rPr lang="ar-SA" dirty="0"/>
              <a:t> لتحليل الحوار التربوي</a:t>
            </a:r>
            <a:br>
              <a:rPr lang="en-US" dirty="0"/>
            </a:br>
            <a:r>
              <a:rPr lang="ar-SA" dirty="0"/>
              <a:t>(</a:t>
            </a:r>
            <a:r>
              <a:rPr lang="en-US" sz="2800" dirty="0"/>
              <a:t>T-SEDA </a:t>
            </a:r>
            <a:r>
              <a:rPr lang="ar-SA" sz="2800" dirty="0"/>
              <a:t>): الموارد الداعمة</a:t>
            </a:r>
          </a:p>
        </p:txBody>
      </p:sp>
      <p:sp>
        <p:nvSpPr>
          <p:cNvPr id="4" name="object 4"/>
          <p:cNvSpPr/>
          <p:nvPr/>
        </p:nvSpPr>
        <p:spPr>
          <a:xfrm>
            <a:off x="2744586" y="3095625"/>
            <a:ext cx="190498" cy="190500"/>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lang="ar-SA" sz="1000" dirty="0">
                <a:latin typeface="Arial"/>
                <a:cs typeface="Arial"/>
              </a:rPr>
              <a:t>31</a:t>
            </a:r>
          </a:p>
        </p:txBody>
      </p:sp>
      <p:graphicFrame>
        <p:nvGraphicFramePr>
          <p:cNvPr id="8" name="Table 8">
            <a:extLst>
              <a:ext uri="{FF2B5EF4-FFF2-40B4-BE49-F238E27FC236}">
                <a16:creationId xmlns:a16="http://schemas.microsoft.com/office/drawing/2014/main" id="{5C4E18CB-14C3-76F1-93D1-8DE91544A32E}"/>
              </a:ext>
            </a:extLst>
          </p:cNvPr>
          <p:cNvGraphicFramePr>
            <a:graphicFrameLocks noGrp="1"/>
          </p:cNvGraphicFramePr>
          <p:nvPr>
            <p:extLst>
              <p:ext uri="{D42A27DB-BD31-4B8C-83A1-F6EECF244321}">
                <p14:modId xmlns:p14="http://schemas.microsoft.com/office/powerpoint/2010/main" val="362309201"/>
              </p:ext>
            </p:extLst>
          </p:nvPr>
        </p:nvGraphicFramePr>
        <p:xfrm>
          <a:off x="4584700" y="1815069"/>
          <a:ext cx="5943600" cy="5683187"/>
        </p:xfrm>
        <a:graphic>
          <a:graphicData uri="http://schemas.openxmlformats.org/drawingml/2006/table">
            <a:tbl>
              <a:tblPr firstRow="1" bandRow="1">
                <a:tableStyleId>{74C1A8A3-306A-4EB7-A6B1-4F7E0EB9C5D6}</a:tableStyleId>
              </a:tblPr>
              <a:tblGrid>
                <a:gridCol w="1219200">
                  <a:extLst>
                    <a:ext uri="{9D8B030D-6E8A-4147-A177-3AD203B41FA5}">
                      <a16:colId xmlns:a16="http://schemas.microsoft.com/office/drawing/2014/main" val="481746027"/>
                    </a:ext>
                  </a:extLst>
                </a:gridCol>
                <a:gridCol w="4724400">
                  <a:extLst>
                    <a:ext uri="{9D8B030D-6E8A-4147-A177-3AD203B41FA5}">
                      <a16:colId xmlns:a16="http://schemas.microsoft.com/office/drawing/2014/main" val="4118196724"/>
                    </a:ext>
                  </a:extLst>
                </a:gridCol>
              </a:tblGrid>
              <a:tr h="370840">
                <a:tc>
                  <a:txBody>
                    <a:bodyPr/>
                    <a:lstStyle/>
                    <a:p>
                      <a:pPr algn="ctr"/>
                      <a:r>
                        <a:rPr lang="ar-AE" dirty="0"/>
                        <a:t>الصفحة</a:t>
                      </a:r>
                      <a:endParaRPr lang="en-AE" dirty="0"/>
                    </a:p>
                  </a:txBody>
                  <a:tcPr/>
                </a:tc>
                <a:tc>
                  <a:txBody>
                    <a:bodyPr/>
                    <a:lstStyle/>
                    <a:p>
                      <a:pPr algn="ctr"/>
                      <a:r>
                        <a:rPr lang="ar-AE" dirty="0"/>
                        <a:t>القسم</a:t>
                      </a:r>
                      <a:endParaRPr lang="en-AE" dirty="0"/>
                    </a:p>
                  </a:txBody>
                  <a:tcPr/>
                </a:tc>
                <a:extLst>
                  <a:ext uri="{0D108BD9-81ED-4DB2-BD59-A6C34878D82A}">
                    <a16:rowId xmlns:a16="http://schemas.microsoft.com/office/drawing/2014/main" val="1349405432"/>
                  </a:ext>
                </a:extLst>
              </a:tr>
              <a:tr h="370840">
                <a:tc>
                  <a:txBody>
                    <a:bodyPr/>
                    <a:lstStyle/>
                    <a:p>
                      <a:pPr algn="ctr"/>
                      <a:r>
                        <a:rPr lang="en-US" sz="1400" dirty="0"/>
                        <a:t>32</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600" b="1" dirty="0"/>
                        <a:t>القسم 1:</a:t>
                      </a:r>
                      <a:r>
                        <a:rPr lang="en-US" sz="1600" b="1" dirty="0"/>
                        <a:t> </a:t>
                      </a:r>
                      <a:r>
                        <a:rPr lang="ar-SA" sz="1600" b="1" dirty="0"/>
                        <a:t>إطار ترميز مفصل</a:t>
                      </a:r>
                      <a:r>
                        <a:rPr lang="ar-SA" sz="1600" dirty="0"/>
                        <a:t> قائمة لفئات الحوار وشرح لها، موضحة بنماذج من التوجيهات المحفّزة والمساهمات، بالإضافة إلى ممارسات حوارية أشمل في الفصل الدراسي.</a:t>
                      </a:r>
                    </a:p>
                    <a:p>
                      <a:endParaRPr lang="en-AE" sz="1600" dirty="0"/>
                    </a:p>
                  </a:txBody>
                  <a:tcPr/>
                </a:tc>
                <a:extLst>
                  <a:ext uri="{0D108BD9-81ED-4DB2-BD59-A6C34878D82A}">
                    <a16:rowId xmlns:a16="http://schemas.microsoft.com/office/drawing/2014/main" val="359129403"/>
                  </a:ext>
                </a:extLst>
              </a:tr>
              <a:tr h="370840">
                <a:tc>
                  <a:txBody>
                    <a:bodyPr/>
                    <a:lstStyle/>
                    <a:p>
                      <a:pPr algn="ctr"/>
                      <a:r>
                        <a:rPr lang="en-US" sz="1400" dirty="0"/>
                        <a:t>38</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600" b="1" dirty="0"/>
                        <a:t>القسم 2:</a:t>
                      </a:r>
                      <a:r>
                        <a:rPr lang="en-US" sz="1600" b="1" dirty="0"/>
                        <a:t> </a:t>
                      </a:r>
                      <a:r>
                        <a:rPr lang="ar-SA" sz="1600" b="1" dirty="0"/>
                        <a:t>قوالب </a:t>
                      </a:r>
                      <a:r>
                        <a:rPr lang="ar-SA" sz="1600" b="1" dirty="0" err="1"/>
                        <a:t>لل</a:t>
                      </a:r>
                      <a:r>
                        <a:rPr lang="ar-EG" sz="1600" b="1" dirty="0"/>
                        <a:t>ملاحظة</a:t>
                      </a:r>
                      <a:r>
                        <a:rPr lang="ar-SA" sz="1600" b="1" dirty="0"/>
                        <a:t> والترميز</a:t>
                      </a:r>
                      <a:r>
                        <a:rPr lang="ar-SA" sz="1600" dirty="0"/>
                        <a:t> تشمل </a:t>
                      </a:r>
                      <a:r>
                        <a:rPr lang="ar-EG" sz="1600" dirty="0"/>
                        <a:t>ملاحظة</a:t>
                      </a:r>
                      <a:r>
                        <a:rPr lang="ar-SA" sz="1600" dirty="0"/>
                        <a:t> الدرس (تحديد الفترات الزمنية للتجربة البحثية، قائمة التحقق، مقاييس التقييم).</a:t>
                      </a:r>
                    </a:p>
                  </a:txBody>
                  <a:tcPr/>
                </a:tc>
                <a:extLst>
                  <a:ext uri="{0D108BD9-81ED-4DB2-BD59-A6C34878D82A}">
                    <a16:rowId xmlns:a16="http://schemas.microsoft.com/office/drawing/2014/main" val="4126544462"/>
                  </a:ext>
                </a:extLst>
              </a:tr>
              <a:tr h="370840">
                <a:tc>
                  <a:txBody>
                    <a:bodyPr/>
                    <a:lstStyle/>
                    <a:p>
                      <a:pPr algn="ctr"/>
                      <a:r>
                        <a:rPr lang="en-US" sz="1400" dirty="0"/>
                        <a:t>41</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600" b="1" dirty="0">
                          <a:solidFill>
                            <a:schemeClr val="dk1"/>
                          </a:solidFill>
                          <a:latin typeface="Arial"/>
                          <a:ea typeface="+mn-ea"/>
                          <a:cs typeface="+mn-cs"/>
                        </a:rPr>
                        <a:t>قالب</a:t>
                      </a:r>
                      <a:r>
                        <a:rPr lang="ar-AE" sz="1600" b="1" dirty="0">
                          <a:solidFill>
                            <a:schemeClr val="dk1"/>
                          </a:solidFill>
                          <a:latin typeface="Arial"/>
                          <a:ea typeface="+mn-ea"/>
                          <a:cs typeface="+mn-cs"/>
                        </a:rPr>
                        <a:t> </a:t>
                      </a:r>
                      <a:r>
                        <a:rPr lang="en-US" sz="1600" b="1" dirty="0">
                          <a:solidFill>
                            <a:schemeClr val="dk1"/>
                          </a:solidFill>
                          <a:latin typeface="Arial"/>
                          <a:ea typeface="+mn-ea"/>
                          <a:cs typeface="+mn-cs"/>
                        </a:rPr>
                        <a:t>2A</a:t>
                      </a:r>
                      <a:r>
                        <a:rPr lang="ar-SA" sz="1600" b="1" dirty="0">
                          <a:solidFill>
                            <a:schemeClr val="dk1"/>
                          </a:solidFill>
                          <a:latin typeface="Arial"/>
                          <a:ea typeface="+mn-ea"/>
                          <a:cs typeface="+mn-cs"/>
                        </a:rPr>
                        <a:t> ترميز مقاطع الصوت/ الفيديو المفرّغة</a:t>
                      </a:r>
                    </a:p>
                    <a:p>
                      <a:endParaRPr lang="en-AE" sz="1600" dirty="0"/>
                    </a:p>
                  </a:txBody>
                  <a:tcPr/>
                </a:tc>
                <a:extLst>
                  <a:ext uri="{0D108BD9-81ED-4DB2-BD59-A6C34878D82A}">
                    <a16:rowId xmlns:a16="http://schemas.microsoft.com/office/drawing/2014/main" val="3583464339"/>
                  </a:ext>
                </a:extLst>
              </a:tr>
              <a:tr h="370840">
                <a:tc>
                  <a:txBody>
                    <a:bodyPr/>
                    <a:lstStyle/>
                    <a:p>
                      <a:pPr algn="ctr"/>
                      <a:r>
                        <a:rPr lang="en-US" sz="1400" dirty="0"/>
                        <a:t>43</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600" dirty="0"/>
                        <a:t>قالب </a:t>
                      </a:r>
                      <a:r>
                        <a:rPr lang="en-US" sz="1600" b="1" dirty="0">
                          <a:latin typeface="Arial"/>
                        </a:rPr>
                        <a:t>2B</a:t>
                      </a:r>
                      <a:r>
                        <a:rPr lang="ar-SA" sz="1600" b="1" dirty="0">
                          <a:latin typeface="Arial"/>
                        </a:rPr>
                        <a:t>: </a:t>
                      </a:r>
                      <a:r>
                        <a:rPr lang="ar-SA" sz="1600" b="1" dirty="0">
                          <a:latin typeface="Arial"/>
                          <a:cs typeface="+mn-cs"/>
                        </a:rPr>
                        <a:t>ترميز تحديد الفترات الزمنية للتجربة البحثية للعمل الجماعي</a:t>
                      </a:r>
                    </a:p>
                  </a:txBody>
                  <a:tcPr/>
                </a:tc>
                <a:extLst>
                  <a:ext uri="{0D108BD9-81ED-4DB2-BD59-A6C34878D82A}">
                    <a16:rowId xmlns:a16="http://schemas.microsoft.com/office/drawing/2014/main" val="972347435"/>
                  </a:ext>
                </a:extLst>
              </a:tr>
              <a:tr h="370840">
                <a:tc>
                  <a:txBody>
                    <a:bodyPr/>
                    <a:lstStyle/>
                    <a:p>
                      <a:pPr algn="ctr"/>
                      <a:r>
                        <a:rPr lang="en-US" sz="1400" dirty="0"/>
                        <a:t>45</a:t>
                      </a:r>
                    </a:p>
                  </a:txBody>
                  <a:tcPr/>
                </a:tc>
                <a:tc>
                  <a:txBody>
                    <a:bodyPr/>
                    <a:lstStyle/>
                    <a:p>
                      <a:pPr marL="12700">
                        <a:lnSpc>
                          <a:spcPct val="100000"/>
                        </a:lnSpc>
                      </a:pPr>
                      <a:r>
                        <a:rPr lang="en-US" sz="1600" b="1" dirty="0">
                          <a:latin typeface="Arial"/>
                        </a:rPr>
                        <a:t>2C</a:t>
                      </a:r>
                      <a:r>
                        <a:rPr lang="ar-SA" sz="1600" b="1" dirty="0">
                          <a:latin typeface="Arial"/>
                        </a:rPr>
                        <a:t>: </a:t>
                      </a:r>
                      <a:r>
                        <a:rPr lang="ar-SA" sz="1600" b="1" dirty="0">
                          <a:latin typeface="Arial"/>
                          <a:cs typeface="+mn-cs"/>
                        </a:rPr>
                        <a:t>المتطلبات الأساسية (عمل جماعي)</a:t>
                      </a:r>
                    </a:p>
                  </a:txBody>
                  <a:tcPr/>
                </a:tc>
                <a:extLst>
                  <a:ext uri="{0D108BD9-81ED-4DB2-BD59-A6C34878D82A}">
                    <a16:rowId xmlns:a16="http://schemas.microsoft.com/office/drawing/2014/main" val="2741081451"/>
                  </a:ext>
                </a:extLst>
              </a:tr>
              <a:tr h="370840">
                <a:tc>
                  <a:txBody>
                    <a:bodyPr/>
                    <a:lstStyle/>
                    <a:p>
                      <a:pPr algn="ctr"/>
                      <a:r>
                        <a:rPr lang="en-US" sz="1400" dirty="0"/>
                        <a:t>46</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600" b="1" dirty="0">
                          <a:latin typeface="Arial"/>
                        </a:rPr>
                        <a:t>2D</a:t>
                      </a:r>
                      <a:r>
                        <a:rPr lang="ar-SA" sz="1600" b="1" dirty="0">
                          <a:latin typeface="Arial"/>
                        </a:rPr>
                        <a:t>: </a:t>
                      </a:r>
                      <a:r>
                        <a:rPr lang="ar-SA" sz="1600" b="1" dirty="0">
                          <a:latin typeface="Arial"/>
                          <a:cs typeface="+mn-cs"/>
                        </a:rPr>
                        <a:t>تقييم المجموعة (عمل جماعي)</a:t>
                      </a:r>
                    </a:p>
                  </a:txBody>
                  <a:tcPr/>
                </a:tc>
                <a:extLst>
                  <a:ext uri="{0D108BD9-81ED-4DB2-BD59-A6C34878D82A}">
                    <a16:rowId xmlns:a16="http://schemas.microsoft.com/office/drawing/2014/main" val="2019992965"/>
                  </a:ext>
                </a:extLst>
              </a:tr>
              <a:tr h="370840">
                <a:tc>
                  <a:txBody>
                    <a:bodyPr/>
                    <a:lstStyle/>
                    <a:p>
                      <a:pPr algn="ctr"/>
                      <a:r>
                        <a:rPr lang="en-US" sz="1400" dirty="0"/>
                        <a:t>47</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600" b="1" dirty="0">
                          <a:latin typeface="Arial"/>
                        </a:rPr>
                        <a:t>2E</a:t>
                      </a:r>
                      <a:r>
                        <a:rPr lang="ar-SA" sz="1600" b="1" dirty="0">
                          <a:latin typeface="Arial"/>
                        </a:rPr>
                        <a:t>: </a:t>
                      </a:r>
                      <a:r>
                        <a:rPr lang="ar-SA" sz="1600" b="1" dirty="0">
                          <a:latin typeface="Arial"/>
                          <a:cs typeface="+mn-cs"/>
                        </a:rPr>
                        <a:t>نظرة عامة على مشاركة الفصل بأكمله (مقياس التقييم)</a:t>
                      </a:r>
                    </a:p>
                  </a:txBody>
                  <a:tcPr/>
                </a:tc>
                <a:extLst>
                  <a:ext uri="{0D108BD9-81ED-4DB2-BD59-A6C34878D82A}">
                    <a16:rowId xmlns:a16="http://schemas.microsoft.com/office/drawing/2014/main" val="3497903230"/>
                  </a:ext>
                </a:extLst>
              </a:tr>
              <a:tr h="370840">
                <a:tc>
                  <a:txBody>
                    <a:bodyPr/>
                    <a:lstStyle/>
                    <a:p>
                      <a:pPr algn="ctr"/>
                      <a:r>
                        <a:rPr lang="en-US" sz="1400" dirty="0"/>
                        <a:t>48</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600" b="1" dirty="0">
                          <a:latin typeface="Arial"/>
                        </a:rPr>
                        <a:t>2F</a:t>
                      </a:r>
                      <a:r>
                        <a:rPr lang="ar-SA" sz="1600" b="1" dirty="0">
                          <a:latin typeface="Arial"/>
                        </a:rPr>
                        <a:t>: </a:t>
                      </a:r>
                      <a:r>
                        <a:rPr lang="ar-SA" sz="1600" b="1" dirty="0">
                          <a:latin typeface="Arial"/>
                          <a:cs typeface="+mn-cs"/>
                        </a:rPr>
                        <a:t>مقاييس تقييم مشاركة الطلاب وقواعد </a:t>
                      </a:r>
                      <a:r>
                        <a:rPr lang="ar-AE" sz="1600" b="1" dirty="0">
                          <a:latin typeface="Arial"/>
                          <a:cs typeface="+mn-cs"/>
                        </a:rPr>
                        <a:t>أساسية</a:t>
                      </a:r>
                      <a:endParaRPr lang="ar-SA" sz="1600" b="1" dirty="0">
                        <a:latin typeface="Arial"/>
                        <a:cs typeface="+mn-cs"/>
                      </a:endParaRPr>
                    </a:p>
                  </a:txBody>
                  <a:tcPr/>
                </a:tc>
                <a:extLst>
                  <a:ext uri="{0D108BD9-81ED-4DB2-BD59-A6C34878D82A}">
                    <a16:rowId xmlns:a16="http://schemas.microsoft.com/office/drawing/2014/main" val="133019584"/>
                  </a:ext>
                </a:extLst>
              </a:tr>
              <a:tr h="370840">
                <a:tc>
                  <a:txBody>
                    <a:bodyPr/>
                    <a:lstStyle/>
                    <a:p>
                      <a:pPr algn="ctr"/>
                      <a:r>
                        <a:rPr lang="en-US" sz="1400" dirty="0"/>
                        <a:t>49</a:t>
                      </a:r>
                    </a:p>
                  </a:txBody>
                  <a:tcPr/>
                </a:tc>
                <a:tc>
                  <a:txBody>
                    <a:bodyPr/>
                    <a:lstStyle/>
                    <a:p>
                      <a:pPr marL="83820" marR="95250" algn="just">
                        <a:lnSpc>
                          <a:spcPct val="120800"/>
                        </a:lnSpc>
                      </a:pPr>
                      <a:r>
                        <a:rPr lang="en-US" sz="1600" b="1" dirty="0">
                          <a:latin typeface="Arial"/>
                        </a:rPr>
                        <a:t>2G</a:t>
                      </a:r>
                      <a:r>
                        <a:rPr lang="ar-SA" sz="1600" b="1" dirty="0">
                          <a:latin typeface="Arial"/>
                        </a:rPr>
                        <a:t>: </a:t>
                      </a:r>
                      <a:r>
                        <a:rPr lang="ar-SA" sz="1600" b="1" dirty="0">
                          <a:latin typeface="Arial"/>
                          <a:cs typeface="+mn-cs"/>
                        </a:rPr>
                        <a:t>تقييم الطلاب الذاتي للعمل الجماعي  </a:t>
                      </a:r>
                    </a:p>
                    <a:p>
                      <a:pPr marL="83820" marR="95250" algn="just">
                        <a:lnSpc>
                          <a:spcPct val="120800"/>
                        </a:lnSpc>
                      </a:pPr>
                      <a:r>
                        <a:rPr lang="ar-SA" sz="1600" b="1" dirty="0">
                          <a:latin typeface="Arial"/>
                          <a:cs typeface="+mn-cs"/>
                        </a:rPr>
                        <a:t>(مثال لطالب أكبر سنًا/ بالغ)</a:t>
                      </a:r>
                    </a:p>
                  </a:txBody>
                  <a:tcPr/>
                </a:tc>
                <a:extLst>
                  <a:ext uri="{0D108BD9-81ED-4DB2-BD59-A6C34878D82A}">
                    <a16:rowId xmlns:a16="http://schemas.microsoft.com/office/drawing/2014/main" val="3248134834"/>
                  </a:ext>
                </a:extLst>
              </a:tr>
              <a:tr h="370840">
                <a:tc>
                  <a:txBody>
                    <a:bodyPr/>
                    <a:lstStyle/>
                    <a:p>
                      <a:pPr algn="ctr"/>
                      <a:r>
                        <a:rPr lang="en-US" sz="1400" dirty="0"/>
                        <a:t>50</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600" b="1" baseline="0" dirty="0">
                          <a:latin typeface="Arial"/>
                          <a:cs typeface="+mn-cs"/>
                        </a:rPr>
                        <a:t>2H</a:t>
                      </a:r>
                      <a:r>
                        <a:rPr lang="ar-SA" sz="1600" b="1" baseline="0" dirty="0">
                          <a:latin typeface="Arial"/>
                          <a:cs typeface="+mn-cs"/>
                        </a:rPr>
                        <a:t>: استبيان التعليم بالحوار:</a:t>
                      </a:r>
                      <a:r>
                        <a:rPr lang="en-US" sz="1600" b="1" baseline="0" dirty="0">
                          <a:latin typeface="Arial"/>
                          <a:cs typeface="+mn-cs"/>
                        </a:rPr>
                        <a:t> </a:t>
                      </a:r>
                      <a:r>
                        <a:rPr lang="ar-SA" sz="1600" b="1" baseline="0" dirty="0">
                          <a:latin typeface="Arial"/>
                          <a:cs typeface="+mn-cs"/>
                        </a:rPr>
                        <a:t>التقييم الذاتي للممارسات</a:t>
                      </a:r>
                    </a:p>
                  </a:txBody>
                  <a:tcPr/>
                </a:tc>
                <a:extLst>
                  <a:ext uri="{0D108BD9-81ED-4DB2-BD59-A6C34878D82A}">
                    <a16:rowId xmlns:a16="http://schemas.microsoft.com/office/drawing/2014/main" val="2773551385"/>
                  </a:ext>
                </a:extLst>
              </a:tr>
            </a:tbl>
          </a:graphicData>
        </a:graphic>
      </p:graphicFrame>
      <p:sp>
        <p:nvSpPr>
          <p:cNvPr id="11" name="TextBox 10">
            <a:extLst>
              <a:ext uri="{FF2B5EF4-FFF2-40B4-BE49-F238E27FC236}">
                <a16:creationId xmlns:a16="http://schemas.microsoft.com/office/drawing/2014/main" id="{E7D1E9E8-506A-E9CC-0A89-5AC9D03CC837}"/>
              </a:ext>
            </a:extLst>
          </p:cNvPr>
          <p:cNvSpPr txBox="1"/>
          <p:nvPr/>
        </p:nvSpPr>
        <p:spPr>
          <a:xfrm>
            <a:off x="807425" y="2257425"/>
            <a:ext cx="3472475" cy="4300665"/>
          </a:xfrm>
          <a:prstGeom prst="rect">
            <a:avLst/>
          </a:prstGeom>
          <a:noFill/>
          <a:ln w="19050">
            <a:solidFill>
              <a:srgbClr val="2E6A7B"/>
            </a:solidFill>
          </a:ln>
        </p:spPr>
        <p:txBody>
          <a:bodyPr wrap="square" rtlCol="0">
            <a:spAutoFit/>
          </a:bodyPr>
          <a:lstStyle/>
          <a:p>
            <a:pPr marL="328930" marR="5080">
              <a:lnSpc>
                <a:spcPct val="111400"/>
              </a:lnSpc>
              <a:tabLst>
                <a:tab pos="2353310" algn="l"/>
              </a:tabLst>
            </a:pPr>
            <a:r>
              <a:rPr lang="ar-SA" sz="1400" b="1" dirty="0">
                <a:latin typeface="Arial"/>
                <a:cs typeface="Arial"/>
              </a:rPr>
              <a:t>الموارد التالية متاحة عبر الإنترنت (</a:t>
            </a:r>
            <a:r>
              <a:rPr lang="en-GB" sz="1400" b="1" u="sng" spc="10" dirty="0">
                <a:solidFill>
                  <a:srgbClr val="0000FF"/>
                </a:solidFill>
                <a:hlinkClick r:id="rId3"/>
              </a:rPr>
              <a:t>https://camtree.org/t-seda</a:t>
            </a:r>
            <a:r>
              <a:rPr lang="en-US" sz="1400" b="1" dirty="0">
                <a:latin typeface="Arial"/>
                <a:cs typeface="Arial"/>
              </a:rPr>
              <a:t>)، </a:t>
            </a:r>
            <a:r>
              <a:rPr lang="ar-SA" sz="1400" b="1" dirty="0">
                <a:latin typeface="Arial"/>
                <a:cs typeface="Arial"/>
              </a:rPr>
              <a:t>بما في ذلك القوالب القابلة للتنزيل بشكل منفصل للطباعة أو التحرير؛ ابحث عن الرمز     .</a:t>
            </a:r>
          </a:p>
          <a:p>
            <a:pPr marL="371475">
              <a:lnSpc>
                <a:spcPct val="100000"/>
              </a:lnSpc>
              <a:spcBef>
                <a:spcPts val="1315"/>
              </a:spcBef>
              <a:tabLst>
                <a:tab pos="481330" algn="l"/>
              </a:tabLst>
            </a:pPr>
            <a:r>
              <a:rPr lang="ar-SA" sz="1400" b="1" u="sng" dirty="0">
                <a:latin typeface="Arial"/>
                <a:cs typeface="Arial"/>
              </a:rPr>
              <a:t>القسم 3:</a:t>
            </a:r>
            <a:r>
              <a:rPr lang="ar-SA" sz="1400" b="1" dirty="0">
                <a:latin typeface="Arial"/>
                <a:cs typeface="Arial"/>
              </a:rPr>
              <a:t> الإرشادات الفنية للتسجيل والتحويل إلى نصوص مكتوبة</a:t>
            </a:r>
          </a:p>
          <a:p>
            <a:pPr marL="316230">
              <a:lnSpc>
                <a:spcPct val="100000"/>
              </a:lnSpc>
            </a:pPr>
            <a:endParaRPr lang="ar-SA" sz="1800" spc="10" dirty="0">
              <a:latin typeface="Times New Roman"/>
              <a:cs typeface="Times New Roman"/>
            </a:endParaRPr>
          </a:p>
          <a:p>
            <a:pPr marL="377190" marR="130810">
              <a:lnSpc>
                <a:spcPct val="101400"/>
              </a:lnSpc>
              <a:spcBef>
                <a:spcPts val="1045"/>
              </a:spcBef>
              <a:tabLst>
                <a:tab pos="488315" algn="l"/>
              </a:tabLst>
            </a:pPr>
            <a:r>
              <a:rPr lang="ar-SA" sz="1400" b="1" u="sng" dirty="0">
                <a:latin typeface="Arial"/>
                <a:cs typeface="Arial"/>
              </a:rPr>
              <a:t>القسم 4: دراسات حالة</a:t>
            </a:r>
            <a:r>
              <a:rPr lang="ar-SA" sz="1400" dirty="0"/>
              <a:t> توضِّح ترميز المعلمين للحوار وتأويلهم له ضمن سياقات مختلفة، وتشمل النتائج التي توصل إليها المعلمون والخطوات التالية.</a:t>
            </a:r>
          </a:p>
          <a:p>
            <a:pPr marL="316230">
              <a:lnSpc>
                <a:spcPct val="100000"/>
              </a:lnSpc>
            </a:pPr>
            <a:endParaRPr lang="ar-SA" sz="1800" spc="10" dirty="0">
              <a:latin typeface="Times New Roman"/>
              <a:cs typeface="Times New Roman"/>
            </a:endParaRPr>
          </a:p>
          <a:p>
            <a:pPr marL="316230">
              <a:lnSpc>
                <a:spcPct val="100000"/>
              </a:lnSpc>
              <a:spcBef>
                <a:spcPts val="50"/>
              </a:spcBef>
            </a:pPr>
            <a:endParaRPr lang="ar-SA" sz="1400" spc="10" dirty="0">
              <a:latin typeface="Times New Roman"/>
              <a:cs typeface="Times New Roman"/>
            </a:endParaRPr>
          </a:p>
          <a:p>
            <a:pPr marL="377190" marR="138430">
              <a:lnSpc>
                <a:spcPct val="102899"/>
              </a:lnSpc>
              <a:spcBef>
                <a:spcPts val="5"/>
              </a:spcBef>
              <a:tabLst>
                <a:tab pos="488315" algn="l"/>
              </a:tabLst>
            </a:pPr>
            <a:r>
              <a:rPr lang="ar-SA" sz="1400" b="1" u="sng" dirty="0">
                <a:latin typeface="Arial"/>
                <a:cs typeface="Arial"/>
              </a:rPr>
              <a:t>القسم 5: أنشطة وموارد:</a:t>
            </a:r>
            <a:r>
              <a:rPr lang="ar-SA" sz="1400" b="1" dirty="0">
                <a:latin typeface="Arial"/>
                <a:cs typeface="Arial"/>
              </a:rPr>
              <a:t> </a:t>
            </a:r>
            <a:r>
              <a:rPr lang="ar-SA" sz="1400" dirty="0"/>
              <a:t>أفكار لتطبيق الحوار في الفصل الدراسي، ومراجع للأبحاث الأخرى المتعلقة بالحوار، وروابط إلى الموارد ذات الصلة.</a:t>
            </a:r>
          </a:p>
        </p:txBody>
      </p:sp>
      <p:sp>
        <p:nvSpPr>
          <p:cNvPr id="3" name="object 6">
            <a:extLst>
              <a:ext uri="{FF2B5EF4-FFF2-40B4-BE49-F238E27FC236}">
                <a16:creationId xmlns:a16="http://schemas.microsoft.com/office/drawing/2014/main" id="{6BE35E6F-A1F8-CA29-FA01-408D0C23443D}"/>
              </a:ext>
            </a:extLst>
          </p:cNvPr>
          <p:cNvSpPr txBox="1"/>
          <p:nvPr/>
        </p:nvSpPr>
        <p:spPr>
          <a:xfrm>
            <a:off x="420370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39</a:t>
            </a:fld>
            <a:endParaRPr sz="1000" dirty="0">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972777694"/>
              </p:ext>
            </p:extLst>
          </p:nvPr>
        </p:nvGraphicFramePr>
        <p:xfrm>
          <a:off x="3009949" y="1584403"/>
          <a:ext cx="4672584" cy="5280544"/>
        </p:xfrm>
        <a:graphic>
          <a:graphicData uri="http://schemas.openxmlformats.org/drawingml/2006/table">
            <a:tbl>
              <a:tblPr rtl="1" firstRow="1" bandRow="1">
                <a:tableStyleId>{2D5ABB26-0587-4C30-8999-92F81FD0307C}</a:tableStyleId>
              </a:tblPr>
              <a:tblGrid>
                <a:gridCol w="4672584">
                  <a:extLst>
                    <a:ext uri="{9D8B030D-6E8A-4147-A177-3AD203B41FA5}">
                      <a16:colId xmlns:a16="http://schemas.microsoft.com/office/drawing/2014/main" val="20000"/>
                    </a:ext>
                  </a:extLst>
                </a:gridCol>
              </a:tblGrid>
              <a:tr h="533433">
                <a:tc>
                  <a:txBody>
                    <a:bodyPr/>
                    <a:lstStyle/>
                    <a:p>
                      <a:pPr marL="88265">
                        <a:lnSpc>
                          <a:spcPct val="100000"/>
                        </a:lnSpc>
                        <a:spcBef>
                          <a:spcPts val="670"/>
                        </a:spcBef>
                      </a:pPr>
                      <a:r>
                        <a:rPr lang="ar-SA" sz="1200" dirty="0">
                          <a:latin typeface="Arial Unicode MS"/>
                          <a:cs typeface="Arial"/>
                        </a:rPr>
                        <a:t>مقطع الفيديو 1:</a:t>
                      </a:r>
                      <a:r>
                        <a:rPr lang="en-US" sz="1200" dirty="0">
                          <a:latin typeface="Arial Unicode MS"/>
                          <a:cs typeface="Arial"/>
                        </a:rPr>
                        <a:t> </a:t>
                      </a:r>
                      <a:r>
                        <a:rPr lang="ar-SA" sz="1200" dirty="0">
                          <a:latin typeface="Arial Unicode MS"/>
                          <a:cs typeface="Arial"/>
                        </a:rPr>
                        <a:t>ما هو الحوار التربوي؟</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530566">
                <a:tc>
                  <a:txBody>
                    <a:bodyPr/>
                    <a:lstStyle/>
                    <a:p>
                      <a:pPr marL="88265">
                        <a:lnSpc>
                          <a:spcPct val="100000"/>
                        </a:lnSpc>
                        <a:spcBef>
                          <a:spcPts val="670"/>
                        </a:spcBef>
                      </a:pPr>
                      <a:r>
                        <a:rPr lang="ar-SA" sz="1200" dirty="0">
                          <a:latin typeface="Arial Unicode MS"/>
                          <a:cs typeface="Arial"/>
                        </a:rPr>
                        <a:t>مقطع الفيديو 2:</a:t>
                      </a:r>
                      <a:r>
                        <a:rPr lang="en-US" sz="1200" dirty="0">
                          <a:latin typeface="Arial Unicode MS"/>
                          <a:cs typeface="Arial"/>
                        </a:rPr>
                        <a:t> </a:t>
                      </a:r>
                      <a:r>
                        <a:rPr lang="ar-SA" sz="1200" dirty="0">
                          <a:latin typeface="Arial Unicode MS"/>
                          <a:cs typeface="Arial"/>
                        </a:rPr>
                        <a:t>كيف يدعم الحوار</a:t>
                      </a:r>
                      <a:r>
                        <a:rPr lang="ar-AE" sz="1200" dirty="0">
                          <a:latin typeface="Arial Unicode MS"/>
                          <a:cs typeface="Arial"/>
                        </a:rPr>
                        <a:t>بين المعلم والطالب</a:t>
                      </a:r>
                      <a:r>
                        <a:rPr lang="ar-SA" sz="1200" dirty="0">
                          <a:latin typeface="Arial Unicode MS"/>
                          <a:cs typeface="Arial"/>
                        </a:rPr>
                        <a:t> عملية التعلم؟</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530565">
                <a:tc>
                  <a:txBody>
                    <a:bodyPr/>
                    <a:lstStyle/>
                    <a:p>
                      <a:pPr marL="88265">
                        <a:lnSpc>
                          <a:spcPct val="100000"/>
                        </a:lnSpc>
                        <a:spcBef>
                          <a:spcPts val="670"/>
                        </a:spcBef>
                      </a:pPr>
                      <a:r>
                        <a:rPr lang="ar-SA" sz="1200" dirty="0">
                          <a:latin typeface="Arial Unicode MS"/>
                          <a:cs typeface="Arial"/>
                        </a:rPr>
                        <a:t>مقطع الفيديو 3:</a:t>
                      </a:r>
                      <a:r>
                        <a:rPr lang="en-US" sz="1200" dirty="0">
                          <a:latin typeface="Arial Unicode MS"/>
                          <a:cs typeface="Arial"/>
                        </a:rPr>
                        <a:t> </a:t>
                      </a:r>
                      <a:r>
                        <a:rPr lang="ar-SA" sz="1200" dirty="0">
                          <a:latin typeface="Arial Unicode MS"/>
                          <a:cs typeface="Arial"/>
                        </a:rPr>
                        <a:t>نصائح عملية لدعم الحوار في الفصل الدراسي: القواعد الأساسية</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530565">
                <a:tc>
                  <a:txBody>
                    <a:bodyPr/>
                    <a:lstStyle/>
                    <a:p>
                      <a:pPr marL="88265">
                        <a:lnSpc>
                          <a:spcPct val="100000"/>
                        </a:lnSpc>
                        <a:spcBef>
                          <a:spcPts val="670"/>
                        </a:spcBef>
                      </a:pPr>
                      <a:r>
                        <a:rPr lang="ar-SA" sz="1200" dirty="0">
                          <a:latin typeface="Arial Unicode MS"/>
                          <a:cs typeface="Arial"/>
                        </a:rPr>
                        <a:t>مقطع الفيديو 4:</a:t>
                      </a:r>
                      <a:r>
                        <a:rPr lang="en-US" sz="1200" dirty="0">
                          <a:latin typeface="Arial Unicode MS"/>
                          <a:cs typeface="Arial"/>
                        </a:rPr>
                        <a:t> </a:t>
                      </a:r>
                      <a:r>
                        <a:rPr lang="ar-SA" sz="1200" dirty="0">
                          <a:latin typeface="Arial Unicode MS"/>
                          <a:cs typeface="Arial"/>
                        </a:rPr>
                        <a:t>نصائح عملية لدعم الحوار في الفصل الدراسي: </a:t>
                      </a:r>
                      <a:r>
                        <a:rPr lang="ar-SA" sz="1200" dirty="0">
                          <a:latin typeface="Arial Unicode MS"/>
                          <a:cs typeface="+mn-cs"/>
                        </a:rPr>
                        <a:t>محاور الحديث</a:t>
                      </a:r>
                      <a:endParaRPr lang="ar-SA" sz="1200" dirty="0">
                        <a:latin typeface="Arial Unicode MS"/>
                        <a:cs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533433">
                <a:tc>
                  <a:txBody>
                    <a:bodyPr/>
                    <a:lstStyle/>
                    <a:p>
                      <a:pPr marL="88265">
                        <a:lnSpc>
                          <a:spcPct val="100000"/>
                        </a:lnSpc>
                        <a:spcBef>
                          <a:spcPts val="670"/>
                        </a:spcBef>
                      </a:pPr>
                      <a:r>
                        <a:rPr lang="it-CH" sz="1200" u="none" strike="noStrike" cap="none" dirty="0">
                          <a:latin typeface="Arial" panose="020B0604020202020204" pitchFamily="34" charset="0"/>
                          <a:ea typeface="Calibri"/>
                          <a:cs typeface="Arial" panose="020B0604020202020204" pitchFamily="34" charset="0"/>
                          <a:sym typeface="Calibri"/>
                        </a:rPr>
                        <a:t> </a:t>
                      </a:r>
                      <a:r>
                        <a:rPr lang="ar-SA" sz="1200" dirty="0"/>
                        <a:t>شاهد دورتنا القصيرة المجانية</a:t>
                      </a:r>
                      <a:r>
                        <a:rPr lang="en-US" sz="1200" dirty="0"/>
                        <a:t> </a:t>
                      </a:r>
                      <a:r>
                        <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rPr>
                        <a:t> </a:t>
                      </a:r>
                      <a:r>
                        <a:rPr lang="en-GB" sz="1200" b="0" i="0" u="none" strike="noStrike" cap="none" spc="-65" dirty="0">
                          <a:solidFill>
                            <a:srgbClr val="0000FF"/>
                          </a:solidFill>
                          <a:latin typeface="Arial" panose="020B0604020202020204" pitchFamily="34" charset="0"/>
                          <a:ea typeface="Calibri"/>
                          <a:cs typeface="Arial" panose="020B0604020202020204" pitchFamily="34" charset="0"/>
                          <a:sym typeface="Arial"/>
                          <a:hlinkClick r:id="rId2">
                            <a:extLst>
                              <a:ext uri="{A12FA001-AC4F-418D-AE19-62706E023703}">
                                <ahyp:hlinkClr xmlns:ahyp="http://schemas.microsoft.com/office/drawing/2018/hyperlinkcolor" val="tx"/>
                              </a:ext>
                            </a:extLst>
                          </a:hlinkClick>
                        </a:rPr>
                        <a:t>D101</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دليل حزمة </a:t>
                      </a:r>
                      <a:r>
                        <a:rPr lang="en-US" sz="1200" dirty="0">
                          <a:latin typeface="Arial Unicode MS"/>
                          <a:cs typeface="Arial"/>
                        </a:rPr>
                        <a:t>T-SEDA</a:t>
                      </a:r>
                      <a:r>
                        <a:rPr lang="ar-SA" sz="1200" dirty="0">
                          <a:latin typeface="Arial Unicode MS"/>
                          <a:cs typeface="Arial"/>
                        </a:rPr>
                        <a:t> الترحيبي</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789194">
                <a:tc>
                  <a:txBody>
                    <a:bodyPr/>
                    <a:lstStyle/>
                    <a:p>
                      <a:pPr marL="88265">
                        <a:lnSpc>
                          <a:spcPct val="100000"/>
                        </a:lnSpc>
                        <a:spcBef>
                          <a:spcPts val="670"/>
                        </a:spcBef>
                      </a:pPr>
                      <a:r>
                        <a:rPr lang="ar-SA" sz="1200" dirty="0">
                          <a:latin typeface="Arial Unicode MS"/>
                          <a:cs typeface="Arial"/>
                        </a:rPr>
                        <a:t>مقطع الفيديو 6:</a:t>
                      </a:r>
                      <a:r>
                        <a:rPr lang="en-US" sz="1200" dirty="0">
                          <a:latin typeface="Arial Unicode MS"/>
                          <a:cs typeface="Arial"/>
                        </a:rPr>
                        <a:t> </a:t>
                      </a:r>
                      <a:r>
                        <a:rPr lang="ar-SA" sz="1200" dirty="0">
                          <a:latin typeface="Arial Unicode MS"/>
                          <a:cs typeface="Arial"/>
                        </a:rPr>
                        <a:t>استكمال مراجعتك الذاتية</a:t>
                      </a:r>
                      <a:endParaRPr lang="en-GB" sz="1200" dirty="0">
                        <a:latin typeface="Arial Unicode MS"/>
                        <a:cs typeface="Arial"/>
                      </a:endParaRPr>
                    </a:p>
                    <a:p>
                      <a:pPr marL="88265" marR="0" lvl="0" indent="0" algn="r" defTabSz="914400" rtl="1" eaLnBrk="1" fontAlgn="auto" latinLnBrk="0" hangingPunct="1">
                        <a:lnSpc>
                          <a:spcPct val="100000"/>
                        </a:lnSpc>
                        <a:spcBef>
                          <a:spcPts val="670"/>
                        </a:spcBef>
                        <a:spcAft>
                          <a:spcPts val="0"/>
                        </a:spcAft>
                        <a:buClrTx/>
                        <a:buSzTx/>
                        <a:buFontTx/>
                        <a:buNone/>
                        <a:tabLst/>
                        <a:defRPr/>
                      </a:pPr>
                      <a:r>
                        <a:rPr lang="ar-SA" sz="1200" dirty="0"/>
                        <a:t>شاهد دورتنا القصيرة المجانية</a:t>
                      </a:r>
                      <a:r>
                        <a:rPr lang="en-US" sz="1200" dirty="0"/>
                        <a:t>    </a:t>
                      </a:r>
                      <a:r>
                        <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hlinkClick r:id="rId3"/>
                        </a:rPr>
                        <a:t>D102</a:t>
                      </a:r>
                      <a:endPar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endParaRPr>
                    </a:p>
                    <a:p>
                      <a:pPr marL="88265">
                        <a:lnSpc>
                          <a:spcPct val="100000"/>
                        </a:lnSpc>
                        <a:spcBef>
                          <a:spcPts val="670"/>
                        </a:spcBef>
                      </a:pPr>
                      <a:endParaRPr lang="ar-SA" sz="1200" dirty="0">
                        <a:latin typeface="Arial Unicode MS"/>
                        <a:cs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789194">
                <a:tc>
                  <a:txBody>
                    <a:bodyPr/>
                    <a:lstStyle/>
                    <a:p>
                      <a:pPr marL="88265">
                        <a:lnSpc>
                          <a:spcPct val="100000"/>
                        </a:lnSpc>
                        <a:spcBef>
                          <a:spcPts val="670"/>
                        </a:spcBef>
                      </a:pPr>
                      <a:r>
                        <a:rPr lang="ar-SA" sz="1200" dirty="0">
                          <a:latin typeface="Arial Unicode MS"/>
                          <a:cs typeface="Arial"/>
                        </a:rPr>
                        <a:t>مقطع الفيديو 7:</a:t>
                      </a:r>
                      <a:r>
                        <a:rPr lang="en-US" sz="1200" dirty="0">
                          <a:latin typeface="Arial Unicode MS"/>
                          <a:cs typeface="Arial"/>
                        </a:rPr>
                        <a:t> </a:t>
                      </a:r>
                      <a:r>
                        <a:rPr lang="ar-SA" sz="1200" dirty="0">
                          <a:latin typeface="Arial Unicode MS"/>
                          <a:cs typeface="Arial"/>
                        </a:rPr>
                        <a:t>استكمال دورتك التأملية</a:t>
                      </a:r>
                      <a:r>
                        <a:rPr lang="ar-AE" sz="1200" dirty="0">
                          <a:latin typeface="Arial Unicode MS"/>
                          <a:cs typeface="Arial"/>
                        </a:rPr>
                        <a:t> الاستعلامية</a:t>
                      </a:r>
                      <a:endParaRPr lang="en-GB" sz="1200" dirty="0">
                        <a:latin typeface="Arial Unicode MS"/>
                        <a:cs typeface="Arial"/>
                      </a:endParaRPr>
                    </a:p>
                    <a:p>
                      <a:pPr marL="88265" marR="0" lvl="0" indent="0" algn="r" defTabSz="914400" rtl="1" eaLnBrk="1" fontAlgn="auto" latinLnBrk="0" hangingPunct="1">
                        <a:lnSpc>
                          <a:spcPct val="100000"/>
                        </a:lnSpc>
                        <a:spcBef>
                          <a:spcPts val="670"/>
                        </a:spcBef>
                        <a:spcAft>
                          <a:spcPts val="0"/>
                        </a:spcAft>
                        <a:buClrTx/>
                        <a:buSzTx/>
                        <a:buFontTx/>
                        <a:buNone/>
                        <a:tabLst/>
                        <a:defRPr/>
                      </a:pPr>
                      <a:r>
                        <a:rPr lang="ar-SA" sz="1200" dirty="0"/>
                        <a:t>شاهد دورتنا القصيرة المجانية</a:t>
                      </a:r>
                      <a:r>
                        <a:rPr lang="en-US" sz="1200" dirty="0"/>
                        <a:t> </a:t>
                      </a:r>
                      <a:r>
                        <a:rPr lang="en-GB" sz="1200" spc="-65" dirty="0">
                          <a:solidFill>
                            <a:srgbClr val="0000FF"/>
                          </a:solidFill>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D103 </a:t>
                      </a:r>
                      <a:endParaRPr lang="en-GB" sz="1200" dirty="0">
                        <a:solidFill>
                          <a:schemeClr val="tx1"/>
                        </a:solidFill>
                        <a:latin typeface="Arial" panose="020B0604020202020204" pitchFamily="34" charset="0"/>
                        <a:ea typeface="+mn-ea"/>
                        <a:cs typeface="Arial" panose="020B0604020202020204" pitchFamily="34" charset="0"/>
                      </a:endParaRPr>
                    </a:p>
                    <a:p>
                      <a:pPr marL="88265">
                        <a:lnSpc>
                          <a:spcPct val="100000"/>
                        </a:lnSpc>
                        <a:spcBef>
                          <a:spcPts val="670"/>
                        </a:spcBef>
                      </a:pPr>
                      <a:endParaRPr lang="ar-SA" sz="1200" dirty="0">
                        <a:latin typeface="Arial Unicode MS"/>
                        <a:cs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462622">
                <a:tc>
                  <a:txBody>
                    <a:bodyPr/>
                    <a:lstStyle/>
                    <a:p>
                      <a:pPr marL="88265">
                        <a:lnSpc>
                          <a:spcPct val="100000"/>
                        </a:lnSpc>
                        <a:spcBef>
                          <a:spcPts val="670"/>
                        </a:spcBef>
                      </a:pPr>
                      <a:r>
                        <a:rPr lang="ar-SA" sz="1200" dirty="0"/>
                        <a:t>شاهد دورتنا القصيرة المجانية</a:t>
                      </a:r>
                      <a:r>
                        <a:rPr lang="en-GB" sz="1200" dirty="0">
                          <a:latin typeface="Arial" panose="020B0604020202020204" pitchFamily="34" charset="0"/>
                          <a:cs typeface="Arial" panose="020B0604020202020204" pitchFamily="34" charset="0"/>
                          <a:hlinkClick r:id="rId5"/>
                        </a:rPr>
                        <a:t>E100</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أخلاقيات الاستعلام التربوي</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536300">
                <a:tc>
                  <a:txBody>
                    <a:bodyPr/>
                    <a:lstStyle/>
                    <a:p>
                      <a:pPr marL="88265">
                        <a:lnSpc>
                          <a:spcPct val="100000"/>
                        </a:lnSpc>
                        <a:spcBef>
                          <a:spcPts val="670"/>
                        </a:spcBef>
                      </a:pPr>
                      <a:r>
                        <a:rPr lang="ar-SA" sz="1200" dirty="0">
                          <a:latin typeface="Arial Unicode MS"/>
                          <a:cs typeface="Arial"/>
                        </a:rPr>
                        <a:t>مقطع الفيديو 9:</a:t>
                      </a:r>
                      <a:r>
                        <a:rPr lang="en-US" sz="1200" dirty="0">
                          <a:latin typeface="Arial Unicode MS"/>
                          <a:cs typeface="Arial"/>
                        </a:rPr>
                        <a:t> </a:t>
                      </a:r>
                      <a:r>
                        <a:rPr lang="ar-SA" sz="1200" dirty="0">
                          <a:latin typeface="Arial Unicode MS"/>
                          <a:cs typeface="Arial"/>
                        </a:rPr>
                        <a:t>تأثير استعلام </a:t>
                      </a:r>
                      <a:r>
                        <a:rPr lang="en-US" sz="1200" dirty="0">
                          <a:latin typeface="Arial Unicode MS"/>
                          <a:cs typeface="Arial"/>
                        </a:rPr>
                        <a:t>T-SEDA</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nvSpPr>
        <p:spPr>
          <a:xfrm>
            <a:off x="331603" y="742576"/>
            <a:ext cx="9725025" cy="515526"/>
          </a:xfrm>
          <a:prstGeom prst="rect">
            <a:avLst/>
          </a:prstGeom>
        </p:spPr>
        <p:txBody>
          <a:bodyPr vert="horz" wrap="square" lIns="0" tIns="0" rIns="0" bIns="0" rtlCol="0">
            <a:spAutoFit/>
          </a:bodyPr>
          <a:lstStyle/>
          <a:p>
            <a:pPr marL="375920" algn="ctr">
              <a:lnSpc>
                <a:spcPct val="100000"/>
              </a:lnSpc>
            </a:pPr>
            <a:r>
              <a:rPr lang="ar-SA" sz="1400" b="1" dirty="0">
                <a:latin typeface="Arial"/>
                <a:cs typeface="+mj-cs"/>
              </a:rPr>
              <a:t>مقاطع الفيديو الإرشادية في حزمة </a:t>
            </a:r>
            <a:r>
              <a:rPr lang="en-US" sz="1400" b="1" dirty="0">
                <a:latin typeface="Arial"/>
                <a:cs typeface="+mj-cs"/>
              </a:rPr>
              <a:t>T-SEDA</a:t>
            </a:r>
          </a:p>
          <a:p>
            <a:pPr marL="12700">
              <a:lnSpc>
                <a:spcPct val="100000"/>
              </a:lnSpc>
              <a:spcBef>
                <a:spcPts val="910"/>
              </a:spcBef>
              <a:tabLst>
                <a:tab pos="1386840" algn="l"/>
              </a:tabLst>
            </a:pPr>
            <a:r>
              <a:rPr lang="ar-SA" sz="1200" dirty="0">
                <a:latin typeface="Arial Unicode MS"/>
                <a:cs typeface="+mj-cs"/>
              </a:rPr>
              <a:t>ابحث عن الرمز       	   في جميع أرجاء الحزمة</a:t>
            </a:r>
            <a:r>
              <a:rPr lang="ar-AE" sz="1200" dirty="0">
                <a:latin typeface="Arial Unicode MS"/>
                <a:cs typeface="+mj-cs"/>
              </a:rPr>
              <a:t> عبر فيديوهات على</a:t>
            </a:r>
            <a:r>
              <a:rPr lang="en-GB" sz="1200" spc="-15" dirty="0">
                <a:latin typeface="Arial Unicode MS"/>
                <a:cs typeface="+mj-cs"/>
                <a:hlinkClick r:id="rId6"/>
              </a:rPr>
              <a:t> https://vimeo.com/showcase/12093372</a:t>
            </a:r>
            <a:r>
              <a:rPr lang="en-GB" sz="1200" spc="-15" dirty="0">
                <a:latin typeface="Arial Unicode MS"/>
                <a:cs typeface="+mj-cs"/>
              </a:rPr>
              <a:t> </a:t>
            </a:r>
            <a:endParaRPr lang="ar-SA" sz="1200" dirty="0">
              <a:latin typeface="Arial Unicode MS"/>
              <a:cs typeface="+mj-cs"/>
            </a:endParaRPr>
          </a:p>
        </p:txBody>
      </p:sp>
      <p:sp>
        <p:nvSpPr>
          <p:cNvPr id="4" name="object 4"/>
          <p:cNvSpPr/>
          <p:nvPr/>
        </p:nvSpPr>
        <p:spPr>
          <a:xfrm flipH="1">
            <a:off x="8928100" y="993415"/>
            <a:ext cx="346703" cy="346704"/>
          </a:xfrm>
          <a:prstGeom prst="rect">
            <a:avLst/>
          </a:prstGeom>
          <a:blipFill>
            <a:blip r:embed="rId7" cstate="print"/>
            <a:stretch>
              <a:fillRect/>
            </a:stretch>
          </a:blipFill>
        </p:spPr>
        <p:txBody>
          <a:bodyPr wrap="square" lIns="0" tIns="0" rIns="0" bIns="0" rtlCol="0"/>
          <a:lstStyle/>
          <a:p>
            <a:endParaRPr/>
          </a:p>
        </p:txBody>
      </p:sp>
      <p:sp>
        <p:nvSpPr>
          <p:cNvPr id="5" name="object 5"/>
          <p:cNvSpPr txBox="1"/>
          <p:nvPr/>
        </p:nvSpPr>
        <p:spPr>
          <a:xfrm>
            <a:off x="3144908" y="6915792"/>
            <a:ext cx="7002392" cy="184666"/>
          </a:xfrm>
          <a:prstGeom prst="rect">
            <a:avLst/>
          </a:prstGeom>
        </p:spPr>
        <p:txBody>
          <a:bodyPr vert="horz" wrap="square" lIns="0" tIns="0" rIns="0" bIns="0" rtlCol="0">
            <a:spAutoFit/>
          </a:bodyPr>
          <a:lstStyle/>
          <a:p>
            <a:pPr marL="12700">
              <a:lnSpc>
                <a:spcPct val="100000"/>
              </a:lnSpc>
            </a:pPr>
            <a:r>
              <a:rPr lang="ar-SA" sz="1200" dirty="0">
                <a:latin typeface="Arial Unicode MS"/>
                <a:cs typeface="Arial"/>
              </a:rPr>
              <a:t>تتوفر مقاطع الفيديو عبر الرابط التالي: </a:t>
            </a:r>
            <a:r>
              <a:rPr lang="en-US" sz="1200" u="sng" dirty="0">
                <a:solidFill>
                  <a:srgbClr val="0000FF"/>
                </a:solidFill>
                <a:latin typeface="Arial Unicode MS"/>
                <a:cs typeface="Arial"/>
                <a:hlinkClick r:id="rId8"/>
              </a:rPr>
              <a:t>https://www.edudialogue.org/tools</a:t>
            </a:r>
            <a:r>
              <a:rPr lang="en-US" sz="1200" u="sng" dirty="0">
                <a:solidFill>
                  <a:srgbClr val="0000FF"/>
                </a:solidFill>
                <a:latin typeface="Arial Unicode MS"/>
                <a:cs typeface="Arial"/>
              </a:rPr>
              <a:t>-</a:t>
            </a:r>
            <a:r>
              <a:rPr lang="en-US" sz="1200" u="sng" dirty="0">
                <a:solidFill>
                  <a:srgbClr val="0000FF"/>
                </a:solidFill>
                <a:latin typeface="Arial Unicode MS"/>
                <a:cs typeface="Arial"/>
                <a:hlinkClick r:id="rId9"/>
              </a:rPr>
              <a:t>resources/introductory</a:t>
            </a:r>
            <a:r>
              <a:rPr lang="en-US" sz="1200" u="sng" dirty="0">
                <a:solidFill>
                  <a:srgbClr val="0000FF"/>
                </a:solidFill>
                <a:latin typeface="Arial Unicode MS"/>
                <a:cs typeface="Arial"/>
              </a:rPr>
              <a:t>-video-</a:t>
            </a:r>
            <a:r>
              <a:rPr lang="en-US" sz="1200" u="sng" dirty="0">
                <a:solidFill>
                  <a:srgbClr val="0000FF"/>
                </a:solidFill>
                <a:latin typeface="Arial Unicode MS"/>
                <a:cs typeface="Arial"/>
                <a:hlinkClick r:id="rId9"/>
              </a:rPr>
              <a:t>series/</a:t>
            </a:r>
          </a:p>
        </p:txBody>
      </p:sp>
      <p:sp>
        <p:nvSpPr>
          <p:cNvPr id="6" name="object 6"/>
          <p:cNvSpPr txBox="1"/>
          <p:nvPr/>
        </p:nvSpPr>
        <p:spPr>
          <a:xfrm>
            <a:off x="5285281" y="7195185"/>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4</a:t>
            </a:fld>
            <a:endParaRPr sz="1000" dirty="0">
              <a:latin typeface="Arial"/>
              <a:cs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33069" y="305291"/>
            <a:ext cx="9746615" cy="1190134"/>
          </a:xfrm>
          <a:prstGeom prst="rect">
            <a:avLst/>
          </a:prstGeom>
          <a:ln w="31733">
            <a:solidFill>
              <a:srgbClr val="2791A6"/>
            </a:solidFill>
          </a:ln>
        </p:spPr>
        <p:txBody>
          <a:bodyPr vert="horz" wrap="square" lIns="0" tIns="22225" rIns="0" bIns="0" rtlCol="0">
            <a:spAutoFit/>
          </a:bodyPr>
          <a:lstStyle/>
          <a:p>
            <a:pPr marL="29209" algn="just">
              <a:lnSpc>
                <a:spcPct val="100000"/>
              </a:lnSpc>
              <a:spcBef>
                <a:spcPts val="175"/>
              </a:spcBef>
            </a:pPr>
            <a:r>
              <a:rPr lang="ar-SA" sz="1400" b="1" dirty="0">
                <a:latin typeface="Arial"/>
                <a:cs typeface="Arial"/>
              </a:rPr>
              <a:t>القسم 1:</a:t>
            </a:r>
            <a:r>
              <a:rPr lang="en-US" sz="1400" b="1" dirty="0">
                <a:latin typeface="Arial"/>
                <a:cs typeface="Arial"/>
              </a:rPr>
              <a:t> </a:t>
            </a:r>
            <a:r>
              <a:rPr lang="ar-SA" sz="1400" b="1" dirty="0">
                <a:latin typeface="Arial"/>
                <a:cs typeface="Arial"/>
              </a:rPr>
              <a:t>إطار الترميز المفصل</a:t>
            </a:r>
          </a:p>
          <a:p>
            <a:pPr marL="29209" marR="305435" algn="just">
              <a:lnSpc>
                <a:spcPct val="120800"/>
              </a:lnSpc>
              <a:spcBef>
                <a:spcPts val="645"/>
              </a:spcBef>
            </a:pPr>
            <a:r>
              <a:rPr lang="ar-SA" sz="1200" dirty="0">
                <a:latin typeface="Arial Unicode MS"/>
                <a:cs typeface="Arial"/>
              </a:rPr>
              <a:t>مخطط الترميز هذا نسخة أكثر تفصيلاً من تلك التي رأيتها في الجزء ب. ستساعدك هذه الرموز على تحديد الحوار الذي يجري في بيئة تعلمك.</a:t>
            </a:r>
            <a:r>
              <a:rPr lang="en-US" sz="1200" dirty="0">
                <a:latin typeface="Arial Unicode MS"/>
                <a:cs typeface="Arial"/>
              </a:rPr>
              <a:t> </a:t>
            </a:r>
            <a:r>
              <a:rPr lang="ar-SA" sz="1200" dirty="0">
                <a:latin typeface="Arial Unicode MS"/>
                <a:cs typeface="Arial"/>
              </a:rPr>
              <a:t>يمكنك تطبيق رمز حوار على كل "دور" يؤديه متحدث مختلف، سواء سجلت ما يقال ثم فرّغته كتابة أم أجريت الترميز الحي أثناء حديث الطلاب.</a:t>
            </a:r>
            <a:r>
              <a:rPr lang="en-US" sz="1200" dirty="0">
                <a:latin typeface="Arial Unicode MS"/>
                <a:cs typeface="Arial"/>
              </a:rPr>
              <a:t> </a:t>
            </a:r>
            <a:r>
              <a:rPr lang="ar-SA" sz="1200" dirty="0">
                <a:latin typeface="Arial Unicode MS"/>
                <a:cs typeface="Arial"/>
              </a:rPr>
              <a:t>فيما يلي إرشادات حول كيفية استخدام الإطار في الأقسام التالية من هذا المورد.</a:t>
            </a:r>
          </a:p>
        </p:txBody>
      </p:sp>
      <p:graphicFrame>
        <p:nvGraphicFramePr>
          <p:cNvPr id="3" name="object 3"/>
          <p:cNvGraphicFramePr>
            <a:graphicFrameLocks noGrp="1"/>
          </p:cNvGraphicFramePr>
          <p:nvPr>
            <p:extLst>
              <p:ext uri="{D42A27DB-BD31-4B8C-83A1-F6EECF244321}">
                <p14:modId xmlns:p14="http://schemas.microsoft.com/office/powerpoint/2010/main" val="3119192539"/>
              </p:ext>
            </p:extLst>
          </p:nvPr>
        </p:nvGraphicFramePr>
        <p:xfrm>
          <a:off x="423552" y="1583951"/>
          <a:ext cx="9784078" cy="5569578"/>
        </p:xfrm>
        <a:graphic>
          <a:graphicData uri="http://schemas.openxmlformats.org/drawingml/2006/table">
            <a:tbl>
              <a:tblPr rtl="1" firstRow="1" bandRow="1">
                <a:tableStyleId>{2D5ABB26-0587-4C30-8999-92F81FD0307C}</a:tableStyleId>
              </a:tblPr>
              <a:tblGrid>
                <a:gridCol w="2645664">
                  <a:extLst>
                    <a:ext uri="{9D8B030D-6E8A-4147-A177-3AD203B41FA5}">
                      <a16:colId xmlns:a16="http://schemas.microsoft.com/office/drawing/2014/main" val="20000"/>
                    </a:ext>
                  </a:extLst>
                </a:gridCol>
                <a:gridCol w="3258312">
                  <a:extLst>
                    <a:ext uri="{9D8B030D-6E8A-4147-A177-3AD203B41FA5}">
                      <a16:colId xmlns:a16="http://schemas.microsoft.com/office/drawing/2014/main" val="20001"/>
                    </a:ext>
                  </a:extLst>
                </a:gridCol>
                <a:gridCol w="3880102">
                  <a:extLst>
                    <a:ext uri="{9D8B030D-6E8A-4147-A177-3AD203B41FA5}">
                      <a16:colId xmlns:a16="http://schemas.microsoft.com/office/drawing/2014/main" val="20002"/>
                    </a:ext>
                  </a:extLst>
                </a:gridCol>
              </a:tblGrid>
              <a:tr h="651249">
                <a:tc>
                  <a:txBody>
                    <a:bodyPr/>
                    <a:lstStyle/>
                    <a:p>
                      <a:pPr algn="r" rtl="1">
                        <a:lnSpc>
                          <a:spcPct val="100000"/>
                        </a:lnSpc>
                        <a:spcBef>
                          <a:spcPts val="45"/>
                        </a:spcBef>
                      </a:pPr>
                      <a:endParaRPr sz="1200" b="1" spc="0" baseline="0" dirty="0">
                        <a:latin typeface="Times New Roman"/>
                        <a:cs typeface="Times New Roman"/>
                      </a:endParaRPr>
                    </a:p>
                    <a:p>
                      <a:pPr marL="656590">
                        <a:lnSpc>
                          <a:spcPct val="100000"/>
                        </a:lnSpc>
                      </a:pPr>
                      <a:r>
                        <a:rPr lang="ar-SA" sz="1200" b="1" baseline="0" dirty="0">
                          <a:latin typeface="Arial Unicode MS"/>
                          <a:cs typeface="Arial"/>
                        </a:rPr>
                        <a:t>فئات الترميز</a:t>
                      </a:r>
                    </a:p>
                  </a:txBody>
                  <a:tcPr marL="0" marR="0" marT="571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r" rtl="1">
                        <a:lnSpc>
                          <a:spcPct val="100000"/>
                        </a:lnSpc>
                        <a:spcBef>
                          <a:spcPts val="45"/>
                        </a:spcBef>
                      </a:pPr>
                      <a:endParaRPr sz="1200" b="1" spc="0" baseline="0" dirty="0">
                        <a:latin typeface="Times New Roman"/>
                        <a:cs typeface="Times New Roman"/>
                      </a:endParaRPr>
                    </a:p>
                    <a:p>
                      <a:pPr marL="409575" indent="0">
                        <a:lnSpc>
                          <a:spcPct val="100000"/>
                        </a:lnSpc>
                        <a:tabLst/>
                      </a:pPr>
                      <a:r>
                        <a:rPr lang="ar-SA" sz="1200" b="1" baseline="0">
                          <a:latin typeface="Arial Unicode MS"/>
                          <a:cs typeface="Arial"/>
                        </a:rPr>
                        <a:t>المساهمات والإستراتيجيات</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r" rtl="1">
                        <a:lnSpc>
                          <a:spcPct val="100000"/>
                        </a:lnSpc>
                        <a:spcBef>
                          <a:spcPts val="45"/>
                        </a:spcBef>
                      </a:pPr>
                      <a:endParaRPr sz="1200" b="1" spc="0" baseline="0" dirty="0">
                        <a:latin typeface="Times New Roman"/>
                        <a:cs typeface="Times New Roman"/>
                      </a:endParaRPr>
                    </a:p>
                    <a:p>
                      <a:pPr marL="1280160">
                        <a:lnSpc>
                          <a:spcPct val="100000"/>
                        </a:lnSpc>
                      </a:pPr>
                      <a:r>
                        <a:rPr lang="ar-SA" sz="1200" b="1" baseline="0" dirty="0">
                          <a:latin typeface="Arial Unicode MS"/>
                          <a:cs typeface="Arial"/>
                        </a:rPr>
                        <a:t>ماذا نسمع؟</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286000">
                <a:tc>
                  <a:txBody>
                    <a:bodyPr/>
                    <a:lstStyle/>
                    <a:p>
                      <a:pPr marL="88265">
                        <a:lnSpc>
                          <a:spcPct val="100000"/>
                        </a:lnSpc>
                        <a:spcBef>
                          <a:spcPts val="860"/>
                        </a:spcBef>
                      </a:pPr>
                      <a:r>
                        <a:rPr lang="en-US" sz="1200" b="1" baseline="0" dirty="0">
                          <a:latin typeface="Arial"/>
                          <a:cs typeface="Arial"/>
                        </a:rPr>
                        <a:t>B</a:t>
                      </a:r>
                      <a:r>
                        <a:rPr lang="ar-SA" sz="1200" b="1" baseline="0" dirty="0">
                          <a:latin typeface="Arial"/>
                          <a:cs typeface="Arial"/>
                        </a:rPr>
                        <a:t> – </a:t>
                      </a:r>
                      <a:r>
                        <a:rPr lang="ar-EG" sz="1200" b="1" dirty="0">
                          <a:latin typeface="Arial Unicode MS"/>
                          <a:cs typeface="+mn-cs"/>
                        </a:rPr>
                        <a:t>إثراء الأفكار</a:t>
                      </a:r>
                      <a:endParaRPr lang="ar-SA" sz="1200" b="1" baseline="0" dirty="0">
                        <a:latin typeface="Arial"/>
                        <a:cs typeface="Arial"/>
                      </a:endParaRPr>
                    </a:p>
                    <a:p>
                      <a:pPr marL="107950" marR="100965" indent="-635" algn="r">
                        <a:lnSpc>
                          <a:spcPct val="101699"/>
                        </a:lnSpc>
                        <a:spcBef>
                          <a:spcPts val="595"/>
                        </a:spcBef>
                      </a:pPr>
                      <a:r>
                        <a:rPr lang="ar-EG" sz="1200" i="1" dirty="0">
                          <a:latin typeface="Arial Unicode MS"/>
                          <a:cs typeface="+mn-cs"/>
                        </a:rPr>
                        <a:t>إثراء الأفكار</a:t>
                      </a:r>
                      <a:r>
                        <a:rPr lang="ar-SA" sz="1200" i="1" baseline="0" dirty="0">
                          <a:latin typeface="Arial"/>
                          <a:cs typeface="Arial"/>
                        </a:rPr>
                        <a:t> الشخصية أو أفكار الآخرين المعبّر عنها خلال الأدوار السابقة أو المساهمات الأخرى في نشاط التعلم (شفهية أو مكتوبة أو غير ذلك) أو التوسع في شرحها أو توضيحها أو التعليق عليها</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lang="ar-EG" sz="1200" dirty="0">
                          <a:latin typeface="Arial Unicode MS"/>
                          <a:cs typeface="+mn-cs"/>
                        </a:rPr>
                        <a:t>إثراء الأفكار</a:t>
                      </a:r>
                      <a:r>
                        <a:rPr lang="ar-SA" sz="1200" baseline="0" dirty="0">
                          <a:latin typeface="Arial Unicode MS"/>
                          <a:cs typeface="Arial"/>
                        </a:rPr>
                        <a:t> أو المساهمات السابقة الشخصية أو الخاصة بالآخرين عن طريق إضافة شيء جديد</a:t>
                      </a:r>
                    </a:p>
                    <a:p>
                      <a:pPr marL="285750" indent="-285750" algn="r" rtl="1">
                        <a:lnSpc>
                          <a:spcPct val="100000"/>
                        </a:lnSpc>
                        <a:buFont typeface="Arial" panose="020B0604020202020204" pitchFamily="34" charset="0"/>
                        <a:buChar char="•"/>
                      </a:pPr>
                      <a:endParaRPr sz="1200" spc="0" baseline="0" dirty="0">
                        <a:latin typeface="Times New Roman"/>
                        <a:cs typeface="Times New Roman"/>
                      </a:endParaRPr>
                    </a:p>
                    <a:p>
                      <a:pPr marL="259715" marR="220345" indent="-171450">
                        <a:lnSpc>
                          <a:spcPct val="101699"/>
                        </a:lnSpc>
                        <a:buFont typeface="Arial" panose="020B0604020202020204" pitchFamily="34" charset="0"/>
                        <a:buChar char="•"/>
                        <a:tabLst>
                          <a:tab pos="187325" algn="l"/>
                        </a:tabLst>
                      </a:pPr>
                      <a:r>
                        <a:rPr lang="ar-SA" sz="1200" baseline="0" dirty="0">
                          <a:latin typeface="Arial Unicode MS"/>
                          <a:cs typeface="Arial"/>
                        </a:rPr>
                        <a:t>توضيح الأفكار أو المساهمات السابقة الشخصية أو الخاصة بالآخرين أو التوسع في شرحها أو الإضافة عليها أو إعادة صياغتها</a:t>
                      </a:r>
                    </a:p>
                    <a:p>
                      <a:pPr marL="285750" indent="-2857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spcBef>
                          <a:spcPts val="5"/>
                        </a:spcBef>
                        <a:buFont typeface="Arial" panose="020B0604020202020204" pitchFamily="34" charset="0"/>
                        <a:buChar char="•"/>
                        <a:tabLst>
                          <a:tab pos="187325" algn="l"/>
                        </a:tabLst>
                      </a:pPr>
                      <a:r>
                        <a:rPr lang="ar-SA" sz="1200" baseline="0" dirty="0">
                          <a:latin typeface="Arial Unicode MS"/>
                          <a:cs typeface="Arial"/>
                        </a:rPr>
                        <a:t>التعليق على الأفكار أو المساهمات السابقة</a:t>
                      </a:r>
                    </a:p>
                  </a:txBody>
                  <a:tcPr marL="0" marR="0" marT="9398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ar-SA" sz="1200" b="1" baseline="0" dirty="0">
                          <a:latin typeface="Arial"/>
                          <a:cs typeface="Arial"/>
                        </a:rPr>
                        <a:t>كلمات رئيسية محتملة للبحث عنها:</a:t>
                      </a:r>
                    </a:p>
                    <a:p>
                      <a:pPr marL="88265">
                        <a:lnSpc>
                          <a:spcPct val="100000"/>
                        </a:lnSpc>
                        <a:spcBef>
                          <a:spcPts val="300"/>
                        </a:spcBef>
                      </a:pPr>
                      <a:r>
                        <a:rPr lang="ar-SA" sz="1200" baseline="0" dirty="0">
                          <a:latin typeface="Arial"/>
                          <a:cs typeface="Arial"/>
                        </a:rPr>
                        <a:t>"كما أن"، "ذلك يجعلني أفكر في"، "أعني"، "كانت تقصد"</a:t>
                      </a:r>
                    </a:p>
                    <a:p>
                      <a:pPr algn="r" rtl="1">
                        <a:lnSpc>
                          <a:spcPct val="100000"/>
                        </a:lnSpc>
                        <a:spcBef>
                          <a:spcPts val="50"/>
                        </a:spcBef>
                      </a:pPr>
                      <a:endParaRPr sz="1200" spc="0" baseline="0" dirty="0">
                        <a:latin typeface="Times New Roman"/>
                        <a:cs typeface="Times New Roman"/>
                      </a:endParaRPr>
                    </a:p>
                    <a:p>
                      <a:pPr marL="88265">
                        <a:lnSpc>
                          <a:spcPct val="100000"/>
                        </a:lnSpc>
                      </a:pPr>
                      <a:r>
                        <a:rPr lang="ar-SA" sz="1200" b="1" baseline="0" dirty="0">
                          <a:latin typeface="Arial"/>
                          <a:cs typeface="Arial"/>
                        </a:rPr>
                        <a:t>أمثلة:</a:t>
                      </a:r>
                      <a:endParaRPr lang="ar-AE" sz="1200" b="1" baseline="0" dirty="0">
                        <a:latin typeface="Arial"/>
                        <a:cs typeface="Arial"/>
                      </a:endParaRPr>
                    </a:p>
                    <a:p>
                      <a:pPr marL="88265">
                        <a:lnSpc>
                          <a:spcPct val="100000"/>
                        </a:lnSpc>
                      </a:pPr>
                      <a:r>
                        <a:rPr lang="ar-AE" sz="1200" b="0" baseline="0" dirty="0">
                          <a:latin typeface="Arial"/>
                          <a:cs typeface="Arial"/>
                        </a:rPr>
                        <a:t>بناء على ما قاله أحمد...</a:t>
                      </a:r>
                      <a:endParaRPr lang="ar-SA" sz="1200" b="0" baseline="0" dirty="0">
                        <a:latin typeface="Arial"/>
                        <a:cs typeface="Arial"/>
                      </a:endParaRPr>
                    </a:p>
                    <a:p>
                      <a:pPr marL="88265" marR="311785">
                        <a:lnSpc>
                          <a:spcPts val="1420"/>
                        </a:lnSpc>
                        <a:spcBef>
                          <a:spcPts val="20"/>
                        </a:spcBef>
                      </a:pPr>
                      <a:r>
                        <a:rPr lang="ar-SA" sz="1200" baseline="0" dirty="0">
                          <a:latin typeface="Arial"/>
                          <a:cs typeface="Arial"/>
                        </a:rPr>
                        <a:t>جعلتني فكرة كيت أفكر في سبب قيام الشخصية بذلك الأمر.</a:t>
                      </a:r>
                    </a:p>
                    <a:p>
                      <a:pPr marL="88265">
                        <a:lnSpc>
                          <a:spcPts val="1340"/>
                        </a:lnSpc>
                      </a:pPr>
                      <a:r>
                        <a:rPr lang="ar-SA" sz="1200" baseline="0" dirty="0">
                          <a:latin typeface="Arial"/>
                          <a:cs typeface="Arial"/>
                        </a:rPr>
                        <a:t>لدي فكرة لم يذكرها أحد حتى الآن...</a:t>
                      </a:r>
                    </a:p>
                    <a:p>
                      <a:pPr marL="88265">
                        <a:lnSpc>
                          <a:spcPct val="100000"/>
                        </a:lnSpc>
                        <a:spcBef>
                          <a:spcPts val="35"/>
                        </a:spcBef>
                      </a:pPr>
                      <a:r>
                        <a:rPr lang="ar-SA" sz="1200" baseline="0" dirty="0">
                          <a:latin typeface="Arial"/>
                          <a:cs typeface="Arial"/>
                        </a:rPr>
                        <a:t>ما قصدته سابقًا كان...</a:t>
                      </a:r>
                    </a:p>
                    <a:p>
                      <a:pPr marL="88265">
                        <a:lnSpc>
                          <a:spcPct val="100000"/>
                        </a:lnSpc>
                        <a:spcBef>
                          <a:spcPts val="5"/>
                        </a:spcBef>
                      </a:pPr>
                      <a:r>
                        <a:rPr lang="ar-SA" sz="1200" baseline="0" dirty="0">
                          <a:latin typeface="Arial"/>
                          <a:cs typeface="Arial"/>
                        </a:rPr>
                        <a:t>تحتوي قصة أحمد على الكثير من الوصف التفصيلي</a:t>
                      </a:r>
                    </a:p>
                    <a:p>
                      <a:pPr marL="88265" marR="158115">
                        <a:lnSpc>
                          <a:spcPct val="100800"/>
                        </a:lnSpc>
                        <a:spcBef>
                          <a:spcPts val="20"/>
                        </a:spcBef>
                      </a:pPr>
                      <a:r>
                        <a:rPr lang="ar-SA" sz="1200" baseline="0" dirty="0">
                          <a:latin typeface="Arial"/>
                          <a:cs typeface="Arial"/>
                        </a:rPr>
                        <a:t>كانت فكرتي مشابهة لخوسيه، كتبت أن الزهور ستكون أفضل هدية</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451481">
                <a:tc>
                  <a:txBody>
                    <a:bodyPr/>
                    <a:lstStyle/>
                    <a:p>
                      <a:pPr marL="88265">
                        <a:lnSpc>
                          <a:spcPct val="100000"/>
                        </a:lnSpc>
                        <a:spcBef>
                          <a:spcPts val="865"/>
                        </a:spcBef>
                      </a:pPr>
                      <a:r>
                        <a:rPr lang="en-US" sz="1200" b="1" baseline="0" dirty="0">
                          <a:latin typeface="Arial"/>
                          <a:cs typeface="Arial"/>
                        </a:rPr>
                        <a:t>IB</a:t>
                      </a:r>
                      <a:r>
                        <a:rPr lang="ar-SA" sz="1200" b="1" baseline="0" dirty="0">
                          <a:latin typeface="Arial"/>
                          <a:cs typeface="Arial"/>
                        </a:rPr>
                        <a:t> – الدعوة ل</a:t>
                      </a:r>
                      <a:r>
                        <a:rPr lang="ar-EG" sz="1200" b="1" dirty="0">
                          <a:latin typeface="Arial Unicode MS"/>
                          <a:cs typeface="+mn-cs"/>
                        </a:rPr>
                        <a:t>إثراء الأفكار</a:t>
                      </a:r>
                      <a:endParaRPr lang="ar-SA" sz="1200" b="1" baseline="0" dirty="0">
                        <a:latin typeface="Arial"/>
                        <a:cs typeface="Arial"/>
                      </a:endParaRPr>
                    </a:p>
                    <a:p>
                      <a:pPr marL="88265" marR="104139">
                        <a:lnSpc>
                          <a:spcPct val="102200"/>
                        </a:lnSpc>
                        <a:spcBef>
                          <a:spcPts val="185"/>
                        </a:spcBef>
                      </a:pPr>
                      <a:r>
                        <a:rPr lang="ar-SA" sz="1200" i="1" baseline="0" dirty="0">
                          <a:latin typeface="Arial"/>
                          <a:cs typeface="Arial"/>
                        </a:rPr>
                        <a:t>الدعوة</a:t>
                      </a:r>
                      <a:r>
                        <a:rPr lang="ar-EG" sz="1200" i="1" baseline="0" dirty="0">
                          <a:latin typeface="Arial"/>
                          <a:cs typeface="Arial"/>
                        </a:rPr>
                        <a:t> </a:t>
                      </a:r>
                      <a:r>
                        <a:rPr lang="ar-SA" sz="1200" i="1" baseline="0" dirty="0">
                          <a:latin typeface="Arial"/>
                          <a:cs typeface="Arial"/>
                        </a:rPr>
                        <a:t>ل</a:t>
                      </a:r>
                      <a:r>
                        <a:rPr lang="ar-EG" sz="1200" i="1" dirty="0">
                          <a:latin typeface="Arial Unicode MS"/>
                          <a:cs typeface="+mn-cs"/>
                        </a:rPr>
                        <a:t>إثراء الأفكار</a:t>
                      </a:r>
                      <a:r>
                        <a:rPr lang="ar-SA" sz="1200" i="1" baseline="0" dirty="0">
                          <a:latin typeface="Arial"/>
                          <a:cs typeface="Arial"/>
                        </a:rPr>
                        <a:t> أو المساهمات في نشاط التعلم الشخصية أو الخاصة بالآخرين (شفهية أو مكتوبة أو غير ذلك) أو التوسع في شرحها أو توضيحها أو التعليق عليها</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lang="ar-SA" sz="1200" baseline="0" dirty="0">
                          <a:latin typeface="Arial"/>
                          <a:cs typeface="Arial"/>
                        </a:rPr>
                        <a:t>دعوة الآخرين للانطلاق من أفكارهم أو أفكار الآخرين</a:t>
                      </a:r>
                    </a:p>
                    <a:p>
                      <a:pPr marL="171450" indent="-1714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buFont typeface="Arial" panose="020B0604020202020204" pitchFamily="34" charset="0"/>
                        <a:buChar char="•"/>
                        <a:tabLst>
                          <a:tab pos="184785" algn="l"/>
                        </a:tabLst>
                      </a:pPr>
                      <a:r>
                        <a:rPr lang="ar-SA" sz="1200" baseline="0" dirty="0">
                          <a:latin typeface="Arial"/>
                          <a:cs typeface="Arial"/>
                        </a:rPr>
                        <a:t>دعوة الآخرين لتوضيح مساهمة</a:t>
                      </a:r>
                    </a:p>
                    <a:p>
                      <a:pPr marL="171450" indent="-171450" algn="r" rtl="1">
                        <a:lnSpc>
                          <a:spcPct val="100000"/>
                        </a:lnSpc>
                        <a:spcBef>
                          <a:spcPts val="55"/>
                        </a:spcBef>
                        <a:buFont typeface="Arial" panose="020B0604020202020204" pitchFamily="34" charset="0"/>
                        <a:buChar char="•"/>
                      </a:pPr>
                      <a:endParaRPr sz="1200" spc="0" baseline="0" dirty="0">
                        <a:latin typeface="Times New Roman"/>
                        <a:cs typeface="Times New Roman"/>
                      </a:endParaRPr>
                    </a:p>
                    <a:p>
                      <a:pPr marL="259715" marR="120650" indent="-171450">
                        <a:lnSpc>
                          <a:spcPct val="101699"/>
                        </a:lnSpc>
                        <a:buFont typeface="Arial" panose="020B0604020202020204" pitchFamily="34" charset="0"/>
                        <a:buChar char="•"/>
                        <a:tabLst>
                          <a:tab pos="184785" algn="l"/>
                        </a:tabLst>
                      </a:pPr>
                      <a:r>
                        <a:rPr lang="ar-SA" sz="1200" baseline="0" dirty="0">
                          <a:latin typeface="Arial"/>
                          <a:cs typeface="Arial"/>
                        </a:rPr>
                        <a:t>دعوة الآخرين للتعليق على أفكار الآخرين أو وجهات نظرهم (بما في ذلك الدعوات للموافقة/ عدم الموافقة أو التقييم)</a:t>
                      </a:r>
                    </a:p>
                    <a:p>
                      <a:pPr marL="171450" indent="-1714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buFont typeface="Arial" panose="020B0604020202020204" pitchFamily="34" charset="0"/>
                        <a:buChar char="•"/>
                        <a:tabLst>
                          <a:tab pos="184785" algn="l"/>
                        </a:tabLst>
                      </a:pPr>
                      <a:r>
                        <a:rPr lang="ar-SA" sz="1200" baseline="0" dirty="0">
                          <a:latin typeface="Arial"/>
                          <a:cs typeface="Arial"/>
                        </a:rPr>
                        <a:t>دعوة الآخرين لصقل الأفكار أو تحسينها</a:t>
                      </a:r>
                    </a:p>
                    <a:p>
                      <a:pPr algn="r" rtl="1">
                        <a:lnSpc>
                          <a:spcPct val="100000"/>
                        </a:lnSpc>
                      </a:pPr>
                      <a:endParaRPr sz="1200" spc="0" baseline="0" dirty="0">
                        <a:latin typeface="Times New Roman"/>
                        <a:cs typeface="Times New Roman"/>
                      </a:endParaRPr>
                    </a:p>
                    <a:p>
                      <a:pPr algn="r" rtl="1">
                        <a:lnSpc>
                          <a:spcPct val="100000"/>
                        </a:lnSpc>
                      </a:pPr>
                      <a:endParaRPr sz="1200" spc="0" baseline="0" dirty="0">
                        <a:latin typeface="Times New Roman"/>
                        <a:cs typeface="Times New Roman"/>
                      </a:endParaRPr>
                    </a:p>
                    <a:p>
                      <a:pPr algn="r" rtl="1">
                        <a:lnSpc>
                          <a:spcPct val="100000"/>
                        </a:lnSpc>
                      </a:pPr>
                      <a:endParaRPr sz="1200" spc="0" baseline="0" dirty="0">
                        <a:latin typeface="Times New Roman"/>
                        <a:cs typeface="Times New Roman"/>
                      </a:endParaRPr>
                    </a:p>
                    <a:p>
                      <a:pPr marR="902969" algn="r">
                        <a:lnSpc>
                          <a:spcPct val="100000"/>
                        </a:lnSpc>
                        <a:spcBef>
                          <a:spcPts val="1100"/>
                        </a:spcBef>
                      </a:pPr>
                      <a:endParaRPr lang="ar-SA" sz="1200" baseline="0" dirty="0">
                        <a:latin typeface="Arial"/>
                        <a:cs typeface="Arial"/>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ar-SA" sz="1200" b="1" baseline="0" dirty="0">
                          <a:latin typeface="Arial"/>
                          <a:cs typeface="Arial"/>
                        </a:rPr>
                        <a:t>كلمات رئيسية محتملة للبحث عنها:</a:t>
                      </a:r>
                    </a:p>
                    <a:p>
                      <a:pPr marL="88265" marR="313055" indent="33020">
                        <a:lnSpc>
                          <a:spcPct val="100800"/>
                        </a:lnSpc>
                        <a:spcBef>
                          <a:spcPts val="190"/>
                        </a:spcBef>
                      </a:pPr>
                      <a:r>
                        <a:rPr lang="ar-SA" sz="1200" baseline="0" dirty="0">
                          <a:latin typeface="Arial"/>
                          <a:cs typeface="Arial"/>
                        </a:rPr>
                        <a:t>"ماذا؟"</a:t>
                      </a:r>
                      <a:r>
                        <a:rPr lang="en-US" sz="1200" baseline="0" dirty="0">
                          <a:latin typeface="Arial"/>
                          <a:cs typeface="Arial"/>
                        </a:rPr>
                        <a:t> </a:t>
                      </a:r>
                      <a:r>
                        <a:rPr lang="ar-SA" sz="1200" baseline="0" dirty="0">
                          <a:latin typeface="Arial"/>
                          <a:cs typeface="Arial"/>
                        </a:rPr>
                        <a:t>"أخبرني"، "هل يمكنك إعادة صياغة هذا؟"</a:t>
                      </a:r>
                      <a:r>
                        <a:rPr lang="en-US" sz="1200" baseline="0" dirty="0">
                          <a:latin typeface="Arial"/>
                          <a:cs typeface="Arial"/>
                        </a:rPr>
                        <a:t> </a:t>
                      </a:r>
                      <a:r>
                        <a:rPr lang="ar-SA" sz="1200" baseline="0" dirty="0">
                          <a:latin typeface="Arial"/>
                          <a:cs typeface="Arial"/>
                        </a:rPr>
                        <a:t>"هل تعتقد؟“، "هل توافق؟"،</a:t>
                      </a:r>
                      <a:r>
                        <a:rPr lang="en-US" sz="1200" baseline="0" dirty="0">
                          <a:latin typeface="Arial"/>
                          <a:cs typeface="Arial"/>
                        </a:rPr>
                        <a:t> </a:t>
                      </a:r>
                      <a:r>
                        <a:rPr lang="ar-SA" sz="1200" baseline="0" dirty="0">
                          <a:latin typeface="Arial"/>
                          <a:cs typeface="Arial"/>
                        </a:rPr>
                        <a:t>"هل لديك إضافة إلى...؟"</a:t>
                      </a:r>
                    </a:p>
                    <a:p>
                      <a:pPr algn="r" rtl="1">
                        <a:lnSpc>
                          <a:spcPct val="100000"/>
                        </a:lnSpc>
                        <a:spcBef>
                          <a:spcPts val="10"/>
                        </a:spcBef>
                      </a:pPr>
                      <a:endParaRPr sz="1200" spc="0" baseline="0" dirty="0">
                        <a:latin typeface="Times New Roman"/>
                        <a:cs typeface="Times New Roman"/>
                      </a:endParaRPr>
                    </a:p>
                    <a:p>
                      <a:pPr marL="88265">
                        <a:lnSpc>
                          <a:spcPct val="100000"/>
                        </a:lnSpc>
                      </a:pPr>
                      <a:r>
                        <a:rPr lang="ar-SA" sz="1200" b="1" baseline="0" dirty="0">
                          <a:latin typeface="Arial"/>
                          <a:cs typeface="Arial"/>
                        </a:rPr>
                        <a:t>أمثلة:</a:t>
                      </a:r>
                    </a:p>
                    <a:p>
                      <a:pPr marL="88265">
                        <a:lnSpc>
                          <a:spcPct val="100000"/>
                        </a:lnSpc>
                        <a:spcBef>
                          <a:spcPts val="225"/>
                        </a:spcBef>
                      </a:pPr>
                      <a:r>
                        <a:rPr lang="ar-SA" sz="1200" baseline="0" dirty="0">
                          <a:latin typeface="Arial"/>
                          <a:cs typeface="Arial"/>
                        </a:rPr>
                        <a:t>ما الذي تعنيه؟</a:t>
                      </a:r>
                      <a:r>
                        <a:rPr lang="en-US" sz="1200" baseline="0" dirty="0">
                          <a:latin typeface="Arial"/>
                          <a:cs typeface="Arial"/>
                        </a:rPr>
                        <a:t> </a:t>
                      </a:r>
                      <a:r>
                        <a:rPr lang="ar-SA" sz="1200" baseline="0" dirty="0">
                          <a:latin typeface="Arial"/>
                          <a:cs typeface="Arial"/>
                        </a:rPr>
                        <a:t>أخبرني المزيد...</a:t>
                      </a:r>
                    </a:p>
                    <a:p>
                      <a:pPr marL="88265" marR="263525">
                        <a:lnSpc>
                          <a:spcPct val="100800"/>
                        </a:lnSpc>
                        <a:spcBef>
                          <a:spcPts val="215"/>
                        </a:spcBef>
                      </a:pPr>
                      <a:r>
                        <a:rPr lang="ar-SA" sz="1200" baseline="0" dirty="0">
                          <a:latin typeface="Arial"/>
                          <a:cs typeface="Arial"/>
                        </a:rPr>
                        <a:t>هل بإمكان أي منكم إضافة شيءٍ إلى هذا؟</a:t>
                      </a:r>
                      <a:r>
                        <a:rPr lang="en-US" sz="1200" baseline="0" dirty="0">
                          <a:latin typeface="Arial"/>
                          <a:cs typeface="Arial"/>
                        </a:rPr>
                        <a:t> </a:t>
                      </a:r>
                      <a:r>
                        <a:rPr lang="ar-SA" sz="1200" baseline="0" dirty="0">
                          <a:latin typeface="Arial"/>
                          <a:cs typeface="Arial"/>
                        </a:rPr>
                        <a:t>هل يمكنك إعطائي مثالاً على ما قلته؟</a:t>
                      </a:r>
                    </a:p>
                    <a:p>
                      <a:pPr marL="88265" marR="309245">
                        <a:lnSpc>
                          <a:spcPct val="100800"/>
                        </a:lnSpc>
                        <a:spcBef>
                          <a:spcPts val="240"/>
                        </a:spcBef>
                      </a:pPr>
                      <a:r>
                        <a:rPr lang="ar-SA" sz="1200" baseline="0" dirty="0">
                          <a:latin typeface="Arial"/>
                          <a:cs typeface="Arial"/>
                        </a:rPr>
                        <a:t>هل فكرتك مشابهة لفكرة مانويل؟</a:t>
                      </a:r>
                      <a:r>
                        <a:rPr lang="en-US" sz="1200" baseline="0" dirty="0">
                          <a:latin typeface="Arial"/>
                          <a:cs typeface="Arial"/>
                        </a:rPr>
                        <a:t> </a:t>
                      </a:r>
                      <a:r>
                        <a:rPr lang="ar-SA" sz="1200" baseline="0" dirty="0">
                          <a:latin typeface="Arial"/>
                          <a:cs typeface="Arial"/>
                        </a:rPr>
                        <a:t>ما رأيك في فكرة ماريا؟</a:t>
                      </a:r>
                      <a:r>
                        <a:rPr lang="en-US" sz="1200" baseline="0" dirty="0">
                          <a:latin typeface="Arial"/>
                          <a:cs typeface="Arial"/>
                        </a:rPr>
                        <a:t> </a:t>
                      </a:r>
                      <a:r>
                        <a:rPr lang="ar-SA" sz="1200" baseline="0" dirty="0">
                          <a:latin typeface="Arial"/>
                          <a:cs typeface="Arial"/>
                        </a:rPr>
                        <a:t>هل توافق على ما قاله كريس للتو؟</a:t>
                      </a:r>
                    </a:p>
                    <a:p>
                      <a:pPr marL="88265">
                        <a:lnSpc>
                          <a:spcPct val="100000"/>
                        </a:lnSpc>
                        <a:spcBef>
                          <a:spcPts val="229"/>
                        </a:spcBef>
                      </a:pPr>
                      <a:r>
                        <a:rPr lang="ar-SA" sz="1200" baseline="0" dirty="0">
                          <a:latin typeface="Arial"/>
                          <a:cs typeface="Arial"/>
                        </a:rPr>
                        <a:t>ما المعلومات الأخرى التي نحتاج إليها؟</a:t>
                      </a:r>
                    </a:p>
                    <a:p>
                      <a:pPr marL="88265">
                        <a:lnSpc>
                          <a:spcPct val="100000"/>
                        </a:lnSpc>
                        <a:spcBef>
                          <a:spcPts val="345"/>
                        </a:spcBef>
                      </a:pPr>
                      <a:r>
                        <a:rPr lang="ar-SA" sz="1200" baseline="0" dirty="0">
                          <a:latin typeface="Arial"/>
                          <a:cs typeface="Arial"/>
                        </a:rPr>
                        <a:t>كيف يمكنك تحسين ملصق/ خريطة مفاهيم مجموعة </a:t>
                      </a:r>
                      <a:r>
                        <a:rPr lang="ar-SA" sz="1200" baseline="0" dirty="0" err="1">
                          <a:latin typeface="Arial"/>
                          <a:cs typeface="Arial"/>
                        </a:rPr>
                        <a:t>سانجاي</a:t>
                      </a:r>
                      <a:r>
                        <a:rPr lang="ar-SA" sz="1200" baseline="0" dirty="0">
                          <a:latin typeface="Arial"/>
                          <a:cs typeface="Arial"/>
                        </a:rPr>
                        <a:t>؟</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
        <p:nvSpPr>
          <p:cNvPr id="4" name="object 6">
            <a:extLst>
              <a:ext uri="{FF2B5EF4-FFF2-40B4-BE49-F238E27FC236}">
                <a16:creationId xmlns:a16="http://schemas.microsoft.com/office/drawing/2014/main" id="{CEFC012C-568E-ECB7-8A84-3EDEB856C0F8}"/>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40</a:t>
            </a:fld>
            <a:endParaRPr sz="1000" dirty="0">
              <a:cs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150117457"/>
              </p:ext>
            </p:extLst>
          </p:nvPr>
        </p:nvGraphicFramePr>
        <p:xfrm>
          <a:off x="423552" y="636912"/>
          <a:ext cx="9784078" cy="6215204"/>
        </p:xfrm>
        <a:graphic>
          <a:graphicData uri="http://schemas.openxmlformats.org/drawingml/2006/table">
            <a:tbl>
              <a:tblPr rtl="1"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72889">
                <a:tc>
                  <a:txBody>
                    <a:bodyPr/>
                    <a:lstStyle/>
                    <a:p>
                      <a:pPr marL="570230">
                        <a:lnSpc>
                          <a:spcPct val="100000"/>
                        </a:lnSpc>
                        <a:spcBef>
                          <a:spcPts val="720"/>
                        </a:spcBef>
                      </a:pPr>
                      <a:r>
                        <a:rPr lang="ar-SA" sz="1200" b="1" baseline="0" dirty="0">
                          <a:latin typeface="Arial Unicode MS"/>
                          <a:cs typeface="Arial"/>
                        </a:rPr>
                        <a:t>فئات الترميز</a:t>
                      </a:r>
                    </a:p>
                  </a:txBody>
                  <a:tcPr marL="0" marR="0" marT="9144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720"/>
                        </a:spcBef>
                        <a:tabLst/>
                      </a:pPr>
                      <a:r>
                        <a:rPr lang="ar-SA" sz="1200" b="1" baseline="0" dirty="0">
                          <a:latin typeface="Arial Unicode MS"/>
                          <a:cs typeface="Arial"/>
                        </a:rPr>
                        <a:t>المساهمات والإستراتيجيات</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720"/>
                        </a:spcBef>
                      </a:pPr>
                      <a:r>
                        <a:rPr lang="ar-SA" sz="1200" b="1" baseline="0" dirty="0">
                          <a:latin typeface="Arial Unicode MS"/>
                          <a:cs typeface="Arial"/>
                        </a:rPr>
                        <a:t>ماذا نسمع؟</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861987">
                <a:tc>
                  <a:txBody>
                    <a:bodyPr/>
                    <a:lstStyle/>
                    <a:p>
                      <a:pPr marL="88265">
                        <a:lnSpc>
                          <a:spcPct val="100000"/>
                        </a:lnSpc>
                        <a:spcBef>
                          <a:spcPts val="860"/>
                        </a:spcBef>
                      </a:pPr>
                      <a:r>
                        <a:rPr lang="en-US" sz="1200" b="1" baseline="0" dirty="0">
                          <a:latin typeface="Arial"/>
                          <a:cs typeface="Arial"/>
                        </a:rPr>
                        <a:t>CH</a:t>
                      </a:r>
                      <a:r>
                        <a:rPr lang="ar-SA" sz="1200" b="1" baseline="0" dirty="0">
                          <a:latin typeface="Arial"/>
                          <a:cs typeface="Arial"/>
                        </a:rPr>
                        <a:t> – تحدي</a:t>
                      </a:r>
                      <a:r>
                        <a:rPr lang="ar-EG" sz="1200" b="1" baseline="0" dirty="0">
                          <a:latin typeface="Arial"/>
                          <a:cs typeface="Arial"/>
                        </a:rPr>
                        <a:t> الأفكار</a:t>
                      </a:r>
                      <a:endParaRPr lang="ar-SA" sz="1200" b="1" baseline="0" dirty="0">
                        <a:latin typeface="Arial"/>
                        <a:cs typeface="Arial"/>
                      </a:endParaRPr>
                    </a:p>
                    <a:p>
                      <a:pPr marL="87630" marR="360680">
                        <a:lnSpc>
                          <a:spcPct val="103299"/>
                        </a:lnSpc>
                        <a:spcBef>
                          <a:spcPts val="165"/>
                        </a:spcBef>
                      </a:pPr>
                      <a:r>
                        <a:rPr lang="ar-SA" sz="1200" i="1" baseline="0" dirty="0">
                          <a:latin typeface="Arial"/>
                          <a:cs typeface="Arial"/>
                        </a:rPr>
                        <a:t>التساؤل بشأن فكرة ما أو الاعتراض عليها أو طلب إثباتها</a:t>
                      </a:r>
                      <a:r>
                        <a:rPr lang="ar-AE" sz="1200" i="1" baseline="0" dirty="0">
                          <a:latin typeface="Arial"/>
                          <a:cs typeface="Arial"/>
                        </a:rPr>
                        <a:t>/أو التشكيك بها</a:t>
                      </a:r>
                      <a:endParaRPr lang="ar-SA" sz="1200" i="1"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ar-SA" sz="1200" baseline="0" dirty="0">
                          <a:latin typeface="Arial Unicode MS"/>
                          <a:cs typeface="Arial"/>
                        </a:rPr>
                        <a:t>إبداء الاعتراض الكلي أو الجزئي</a:t>
                      </a:r>
                    </a:p>
                    <a:p>
                      <a:pPr marL="285750" indent="-285750" algn="r" rtl="1">
                        <a:lnSpc>
                          <a:spcPct val="100000"/>
                        </a:lnSpc>
                        <a:spcBef>
                          <a:spcPts val="25"/>
                        </a:spcBef>
                        <a:buFont typeface="Arial" panose="020B0604020202020204" pitchFamily="34" charset="0"/>
                        <a:buChar char="•"/>
                      </a:pPr>
                      <a:endParaRPr sz="1200" spc="0" baseline="0" dirty="0">
                        <a:latin typeface="Times New Roman"/>
                        <a:cs typeface="Times New Roman"/>
                      </a:endParaRPr>
                    </a:p>
                    <a:p>
                      <a:pPr marL="259715" indent="-171450">
                        <a:lnSpc>
                          <a:spcPct val="100000"/>
                        </a:lnSpc>
                        <a:buFont typeface="Arial" panose="020B0604020202020204" pitchFamily="34" charset="0"/>
                        <a:buChar char="•"/>
                        <a:tabLst>
                          <a:tab pos="187325" algn="l"/>
                        </a:tabLst>
                      </a:pPr>
                      <a:r>
                        <a:rPr lang="ar-SA" sz="1200" baseline="0" dirty="0">
                          <a:latin typeface="Arial Unicode MS"/>
                          <a:cs typeface="Arial"/>
                        </a:rPr>
                        <a:t>الشك في فكرة</a:t>
                      </a:r>
                      <a:r>
                        <a:rPr lang="ar-AE" sz="1200" baseline="0" dirty="0">
                          <a:latin typeface="Arial Unicode MS"/>
                          <a:cs typeface="Arial"/>
                        </a:rPr>
                        <a:t>/مسائلة الفكرة</a:t>
                      </a:r>
                      <a:endParaRPr lang="ar-SA" sz="1200" baseline="0" dirty="0">
                        <a:latin typeface="Arial Unicode MS"/>
                        <a:cs typeface="Arial"/>
                      </a:endParaRPr>
                    </a:p>
                    <a:p>
                      <a:pPr marL="285750" indent="-2857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spcBef>
                          <a:spcPts val="5"/>
                        </a:spcBef>
                        <a:buFont typeface="Arial" panose="020B0604020202020204" pitchFamily="34" charset="0"/>
                        <a:buChar char="•"/>
                        <a:tabLst>
                          <a:tab pos="187325" algn="l"/>
                        </a:tabLst>
                      </a:pPr>
                      <a:r>
                        <a:rPr lang="ar-SA" sz="1200" baseline="0" dirty="0">
                          <a:latin typeface="Arial Unicode MS"/>
                          <a:cs typeface="Arial"/>
                        </a:rPr>
                        <a:t>تحدي فكرة</a:t>
                      </a:r>
                    </a:p>
                    <a:p>
                      <a:pPr marL="285750" indent="-285750" algn="r" rtl="1">
                        <a:lnSpc>
                          <a:spcPct val="100000"/>
                        </a:lnSpc>
                        <a:spcBef>
                          <a:spcPts val="25"/>
                        </a:spcBef>
                        <a:buFont typeface="Arial" panose="020B0604020202020204" pitchFamily="34" charset="0"/>
                        <a:buChar char="•"/>
                      </a:pPr>
                      <a:endParaRPr sz="1200" spc="0" baseline="0" dirty="0">
                        <a:latin typeface="Times New Roman"/>
                        <a:cs typeface="Times New Roman"/>
                      </a:endParaRPr>
                    </a:p>
                    <a:p>
                      <a:pPr marL="259715" indent="-171450">
                        <a:lnSpc>
                          <a:spcPct val="100000"/>
                        </a:lnSpc>
                        <a:buFont typeface="Arial" panose="020B0604020202020204" pitchFamily="34" charset="0"/>
                        <a:buChar char="•"/>
                        <a:tabLst>
                          <a:tab pos="187325" algn="l"/>
                        </a:tabLst>
                      </a:pPr>
                      <a:r>
                        <a:rPr lang="ar-SA" sz="1200" baseline="0" dirty="0">
                          <a:latin typeface="Arial Unicode MS"/>
                          <a:cs typeface="Arial"/>
                        </a:rPr>
                        <a:t>رفض فكرة</a:t>
                      </a:r>
                    </a:p>
                    <a:p>
                      <a:pPr marL="171450" indent="-171450" algn="r" rtl="1">
                        <a:lnSpc>
                          <a:spcPct val="100000"/>
                        </a:lnSpc>
                        <a:spcBef>
                          <a:spcPts val="55"/>
                        </a:spcBef>
                        <a:buFont typeface="Arial" panose="020B0604020202020204" pitchFamily="34" charset="0"/>
                        <a:buChar char="•"/>
                      </a:pPr>
                      <a:endParaRPr sz="1200" spc="0" baseline="0" dirty="0">
                        <a:latin typeface="Times New Roman"/>
                        <a:cs typeface="Times New Roman"/>
                      </a:endParaRPr>
                    </a:p>
                    <a:p>
                      <a:pPr marL="259715" marR="252729" indent="-171450">
                        <a:lnSpc>
                          <a:spcPct val="101699"/>
                        </a:lnSpc>
                        <a:buFont typeface="Arial" panose="020B0604020202020204" pitchFamily="34" charset="0"/>
                        <a:buChar char="•"/>
                        <a:tabLst>
                          <a:tab pos="187325" algn="l"/>
                        </a:tabLst>
                      </a:pPr>
                      <a:r>
                        <a:rPr lang="ar-SA" sz="1200" baseline="0" dirty="0">
                          <a:latin typeface="Arial Unicode MS"/>
                          <a:cs typeface="Arial"/>
                        </a:rPr>
                        <a:t>الإشارة إلى تعارض فكرتين أو أكثر تم التعبير عنها</a:t>
                      </a:r>
                    </a:p>
                  </a:txBody>
                  <a:tcPr marL="0" marR="0" marT="946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lang="ar-SA" sz="1200" b="1" baseline="0" dirty="0">
                          <a:latin typeface="Arial"/>
                          <a:cs typeface="Arial"/>
                        </a:rPr>
                        <a:t>كلمات رئيسية محتملة للبحث عنها:</a:t>
                      </a:r>
                    </a:p>
                    <a:p>
                      <a:pPr marL="88265">
                        <a:lnSpc>
                          <a:spcPct val="100000"/>
                        </a:lnSpc>
                        <a:spcBef>
                          <a:spcPts val="310"/>
                        </a:spcBef>
                      </a:pPr>
                      <a:r>
                        <a:rPr lang="ar-SA" sz="1200" baseline="0" dirty="0">
                          <a:latin typeface="Arial Unicode MS"/>
                          <a:cs typeface="Arial"/>
                        </a:rPr>
                        <a:t>"أنا أعترض"، "لا"، "ولكن"، "هل أنت متأكد أن...؟"،</a:t>
                      </a:r>
                      <a:r>
                        <a:rPr lang="en-US" sz="1200" baseline="0" dirty="0">
                          <a:latin typeface="Arial Unicode MS"/>
                          <a:cs typeface="Arial"/>
                        </a:rPr>
                        <a:t> </a:t>
                      </a:r>
                      <a:r>
                        <a:rPr lang="ar-SA" sz="1200" baseline="0" dirty="0">
                          <a:latin typeface="Arial Unicode MS"/>
                          <a:cs typeface="Arial"/>
                        </a:rPr>
                        <a:t>"... فكرة مختلفة"</a:t>
                      </a:r>
                    </a:p>
                    <a:p>
                      <a:pPr algn="r" rtl="1">
                        <a:lnSpc>
                          <a:spcPct val="100000"/>
                        </a:lnSpc>
                        <a:spcBef>
                          <a:spcPts val="45"/>
                        </a:spcBef>
                      </a:pPr>
                      <a:endParaRPr sz="1200" spc="0" baseline="0" dirty="0">
                        <a:latin typeface="Times New Roman"/>
                        <a:cs typeface="Times New Roman"/>
                      </a:endParaRPr>
                    </a:p>
                    <a:p>
                      <a:pPr marL="88265">
                        <a:lnSpc>
                          <a:spcPct val="100000"/>
                        </a:lnSpc>
                      </a:pPr>
                      <a:r>
                        <a:rPr lang="ar-SA" sz="1200" b="1" baseline="0" dirty="0">
                          <a:latin typeface="Arial"/>
                          <a:cs typeface="Arial"/>
                        </a:rPr>
                        <a:t>أمثلة:</a:t>
                      </a:r>
                    </a:p>
                    <a:p>
                      <a:pPr marL="88265">
                        <a:lnSpc>
                          <a:spcPct val="100000"/>
                        </a:lnSpc>
                        <a:spcBef>
                          <a:spcPts val="330"/>
                        </a:spcBef>
                      </a:pPr>
                      <a:r>
                        <a:rPr lang="ar-SA" sz="1200" baseline="0" dirty="0">
                          <a:latin typeface="Arial Unicode MS"/>
                          <a:cs typeface="Arial"/>
                        </a:rPr>
                        <a:t>لست متأكدًا من أنها ستطفو في الواقع</a:t>
                      </a:r>
                    </a:p>
                    <a:p>
                      <a:pPr marL="88265" marR="253365">
                        <a:lnSpc>
                          <a:spcPct val="121700"/>
                        </a:lnSpc>
                        <a:spcBef>
                          <a:spcPts val="20"/>
                        </a:spcBef>
                      </a:pPr>
                      <a:r>
                        <a:rPr lang="ar-SA" sz="1200" baseline="0" dirty="0">
                          <a:latin typeface="Arial Unicode MS"/>
                          <a:cs typeface="Arial"/>
                        </a:rPr>
                        <a:t>لا أعتقد أن هذا صحيح، أعتقد.... أو "لدي فكرة مختلفة..."  </a:t>
                      </a:r>
                    </a:p>
                    <a:p>
                      <a:pPr marL="88265" marR="253365">
                        <a:lnSpc>
                          <a:spcPct val="121700"/>
                        </a:lnSpc>
                        <a:spcBef>
                          <a:spcPts val="20"/>
                        </a:spcBef>
                      </a:pPr>
                      <a:r>
                        <a:rPr lang="ar-SA" sz="1200" baseline="0" dirty="0">
                          <a:latin typeface="Arial Unicode MS"/>
                          <a:cs typeface="Arial"/>
                        </a:rPr>
                        <a:t>هل أنت متأكد من أن هذه الزوايا متساوية؟</a:t>
                      </a:r>
                      <a:r>
                        <a:rPr lang="en-US" sz="1200" baseline="0" dirty="0">
                          <a:latin typeface="Arial Unicode MS"/>
                          <a:cs typeface="Arial"/>
                        </a:rPr>
                        <a:t> </a:t>
                      </a:r>
                    </a:p>
                    <a:p>
                      <a:pPr marL="88265" marR="253365" lvl="0" indent="0" defTabSz="914400" eaLnBrk="1" fontAlgn="auto" latinLnBrk="0" hangingPunct="1">
                        <a:lnSpc>
                          <a:spcPct val="121700"/>
                        </a:lnSpc>
                        <a:spcBef>
                          <a:spcPts val="20"/>
                        </a:spcBef>
                        <a:spcAft>
                          <a:spcPts val="0"/>
                        </a:spcAft>
                        <a:buClrTx/>
                        <a:buSzTx/>
                        <a:buFontTx/>
                        <a:buNone/>
                        <a:tabLst/>
                        <a:defRPr/>
                      </a:pPr>
                      <a:r>
                        <a:rPr lang="ar-SA" sz="1200" baseline="0" dirty="0">
                          <a:latin typeface="Arial Unicode MS"/>
                          <a:cs typeface="Arial"/>
                        </a:rPr>
                        <a:t>ولكن حينها، لن يحدث ذلك إذا...</a:t>
                      </a:r>
                    </a:p>
                    <a:p>
                      <a:pPr marL="88265" marR="253365" lvl="0" indent="0" defTabSz="914400" eaLnBrk="1" fontAlgn="auto" latinLnBrk="0" hangingPunct="1">
                        <a:lnSpc>
                          <a:spcPct val="121700"/>
                        </a:lnSpc>
                        <a:spcBef>
                          <a:spcPts val="20"/>
                        </a:spcBef>
                        <a:spcAft>
                          <a:spcPts val="0"/>
                        </a:spcAft>
                        <a:buClrTx/>
                        <a:buSzTx/>
                        <a:buFontTx/>
                        <a:buNone/>
                        <a:tabLst/>
                        <a:defRPr/>
                      </a:pPr>
                      <a:r>
                        <a:rPr lang="ar-SA" sz="1200" baseline="0" dirty="0">
                          <a:latin typeface="Arial Unicode MS"/>
                          <a:cs typeface="Arial"/>
                        </a:rPr>
                        <a:t>هذا صحيح جزئيًا، ولكن ليس عندما...</a:t>
                      </a:r>
                    </a:p>
                    <a:p>
                      <a:pPr marL="88265" marR="253365" lvl="0" indent="0" defTabSz="914400" eaLnBrk="1" fontAlgn="auto" latinLnBrk="0" hangingPunct="1">
                        <a:lnSpc>
                          <a:spcPct val="121700"/>
                        </a:lnSpc>
                        <a:spcBef>
                          <a:spcPts val="20"/>
                        </a:spcBef>
                        <a:spcAft>
                          <a:spcPts val="0"/>
                        </a:spcAft>
                        <a:buClrTx/>
                        <a:buSzTx/>
                        <a:buFontTx/>
                        <a:buNone/>
                        <a:tabLst/>
                        <a:defRPr/>
                      </a:pPr>
                      <a:r>
                        <a:rPr lang="ar-SA" sz="1200" baseline="0" dirty="0">
                          <a:latin typeface="Arial Unicode MS"/>
                          <a:cs typeface="Arial"/>
                        </a:rPr>
                        <a:t>أنا لا أتفق مع ذلك على الإطلاق</a:t>
                      </a:r>
                      <a:r>
                        <a:rPr lang="ar-AE" sz="1200" baseline="0" dirty="0">
                          <a:latin typeface="Arial Unicode MS"/>
                          <a:cs typeface="Arial"/>
                        </a:rPr>
                        <a:t> للأسباب التالية...</a:t>
                      </a:r>
                      <a:endParaRPr lang="ar-SA" sz="1200" baseline="0" dirty="0">
                        <a:latin typeface="Arial Unicode MS"/>
                        <a:cs typeface="Arial"/>
                      </a:endParaRPr>
                    </a:p>
                    <a:p>
                      <a:pPr marL="87313" marR="1847214" indent="0">
                        <a:lnSpc>
                          <a:spcPct val="122500"/>
                        </a:lnSpc>
                        <a:spcBef>
                          <a:spcPts val="10"/>
                        </a:spcBef>
                        <a:tabLst>
                          <a:tab pos="3729038" algn="l"/>
                          <a:tab pos="3819525" algn="l"/>
                        </a:tabLst>
                      </a:pPr>
                      <a:r>
                        <a:rPr lang="ar-SA" sz="1200" baseline="0" dirty="0">
                          <a:latin typeface="Arial Unicode MS"/>
                          <a:cs typeface="Arial"/>
                        </a:rPr>
                        <a:t>إنها ليست لندن </a:t>
                      </a:r>
                      <a:r>
                        <a:rPr lang="ar-SA" sz="1200" baseline="0" dirty="0" err="1">
                          <a:latin typeface="Arial Unicode MS"/>
                          <a:cs typeface="Arial"/>
                        </a:rPr>
                        <a:t>الفيكتورية</a:t>
                      </a:r>
                      <a:r>
                        <a:rPr lang="ar-SA" sz="1200" baseline="0" dirty="0">
                          <a:latin typeface="Arial Unicode MS"/>
                          <a:cs typeface="Arial"/>
                        </a:rPr>
                        <a:t> مع </a:t>
                      </a:r>
                      <a:r>
                        <a:rPr lang="ar-SA" sz="1200" baseline="0" dirty="0" err="1">
                          <a:latin typeface="Arial Unicode MS"/>
                          <a:cs typeface="Arial"/>
                        </a:rPr>
                        <a:t>ذلك..لا</a:t>
                      </a:r>
                      <a:r>
                        <a:rPr lang="ar-SA" sz="1200" baseline="0" dirty="0">
                          <a:latin typeface="Arial Unicode MS"/>
                          <a:cs typeface="Arial"/>
                        </a:rPr>
                        <a:t>، أعتقد أنها تلك الأخرى</a:t>
                      </a:r>
                      <a:endParaRPr lang="ar-AE" sz="1200" baseline="0" dirty="0">
                        <a:latin typeface="Arial Unicode MS"/>
                        <a:cs typeface="Arial"/>
                      </a:endParaRPr>
                    </a:p>
                    <a:p>
                      <a:pPr marL="87313" marR="1847214" indent="0">
                        <a:lnSpc>
                          <a:spcPct val="122500"/>
                        </a:lnSpc>
                        <a:spcBef>
                          <a:spcPts val="10"/>
                        </a:spcBef>
                        <a:tabLst>
                          <a:tab pos="3729038" algn="l"/>
                          <a:tab pos="3819525" algn="l"/>
                        </a:tabLst>
                      </a:pPr>
                      <a:r>
                        <a:rPr lang="ar-AE" sz="1200" baseline="0" dirty="0">
                          <a:latin typeface="Arial Unicode MS"/>
                          <a:cs typeface="Arial"/>
                        </a:rPr>
                        <a:t>أتسائل إن كانت ... عوضاً عن...</a:t>
                      </a:r>
                      <a:endParaRPr lang="ar-SA" sz="1200" baseline="0" dirty="0">
                        <a:latin typeface="Arial Unicode MS"/>
                        <a:cs typeface="Arial"/>
                      </a:endParaRPr>
                    </a:p>
                  </a:txBody>
                  <a:tcPr marL="0" marR="0" marT="12509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just">
                        <a:lnSpc>
                          <a:spcPct val="100000"/>
                        </a:lnSpc>
                        <a:spcBef>
                          <a:spcPts val="860"/>
                        </a:spcBef>
                      </a:pPr>
                      <a:r>
                        <a:rPr lang="en-US" sz="1200" b="1" baseline="0" dirty="0">
                          <a:latin typeface="Arial"/>
                          <a:cs typeface="Arial"/>
                        </a:rPr>
                        <a:t>R</a:t>
                      </a:r>
                      <a:r>
                        <a:rPr lang="ar-SA" sz="1200" b="1" baseline="0" dirty="0">
                          <a:latin typeface="Arial"/>
                          <a:cs typeface="Arial"/>
                        </a:rPr>
                        <a:t> – </a:t>
                      </a:r>
                      <a:r>
                        <a:rPr lang="ar-EG" sz="1200" b="1" baseline="0" dirty="0">
                          <a:latin typeface="Arial"/>
                          <a:cs typeface="Arial"/>
                        </a:rPr>
                        <a:t>التعليل الجلي</a:t>
                      </a:r>
                      <a:endParaRPr lang="ar-SA" sz="1200" b="1" baseline="0" dirty="0">
                        <a:latin typeface="Arial"/>
                        <a:cs typeface="Arial"/>
                      </a:endParaRPr>
                    </a:p>
                    <a:p>
                      <a:pPr marL="88265" marR="100965" algn="r">
                        <a:lnSpc>
                          <a:spcPct val="102499"/>
                        </a:lnSpc>
                        <a:spcBef>
                          <a:spcPts val="175"/>
                        </a:spcBef>
                      </a:pPr>
                      <a:r>
                        <a:rPr lang="ar-SA" sz="1200" i="1" baseline="0" dirty="0">
                          <a:latin typeface="Arial"/>
                          <a:cs typeface="Arial"/>
                        </a:rPr>
                        <a:t>شرح الأفكار الشخصية أو أفكار الآخرين و/ أو تبريرها و/ أو استخدام التفكير في الاحتماليات المتعلقة بها</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lang="ar-SA" sz="1200" baseline="0">
                          <a:latin typeface="Arial"/>
                          <a:cs typeface="Arial"/>
                        </a:rPr>
                        <a:t>الشرح والتبرير والاعتماد على الأدلة وإجراء المقارنات والتمييز</a:t>
                      </a:r>
                    </a:p>
                    <a:p>
                      <a:pPr marL="171450" indent="-171450" algn="r" rtl="1">
                        <a:lnSpc>
                          <a:spcPct val="100000"/>
                        </a:lnSpc>
                        <a:spcBef>
                          <a:spcPts val="4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spcBef>
                          <a:spcPts val="5"/>
                        </a:spcBef>
                        <a:buFont typeface="Arial" panose="020B0604020202020204" pitchFamily="34" charset="0"/>
                        <a:buChar char="•"/>
                        <a:tabLst>
                          <a:tab pos="184785" algn="l"/>
                        </a:tabLst>
                      </a:pPr>
                      <a:r>
                        <a:rPr lang="ar-SA" sz="1200" baseline="0">
                          <a:latin typeface="Arial"/>
                          <a:cs typeface="Arial"/>
                        </a:rPr>
                        <a:t>التوقع والافتراض</a:t>
                      </a:r>
                    </a:p>
                    <a:p>
                      <a:pPr marL="171450" indent="-1714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spcBef>
                          <a:spcPts val="5"/>
                        </a:spcBef>
                        <a:buFont typeface="Arial" panose="020B0604020202020204" pitchFamily="34" charset="0"/>
                        <a:buChar char="•"/>
                        <a:tabLst>
                          <a:tab pos="184785" algn="l"/>
                        </a:tabLst>
                      </a:pPr>
                      <a:r>
                        <a:rPr lang="ar-SA" sz="1200" baseline="0">
                          <a:latin typeface="Arial"/>
                          <a:cs typeface="Arial"/>
                        </a:rPr>
                        <a:t>التخمين واستكشاف الاحتمالات المختلفة</a:t>
                      </a: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ar-SA" sz="1200" b="1" baseline="0" dirty="0">
                          <a:latin typeface="Arial"/>
                          <a:cs typeface="Arial"/>
                        </a:rPr>
                        <a:t>كلمات رئيسية محتملة للبحث عنها:</a:t>
                      </a:r>
                    </a:p>
                    <a:p>
                      <a:pPr marL="88265">
                        <a:lnSpc>
                          <a:spcPct val="100000"/>
                        </a:lnSpc>
                        <a:spcBef>
                          <a:spcPts val="300"/>
                        </a:spcBef>
                      </a:pPr>
                      <a:r>
                        <a:rPr lang="ar-SA" sz="1200" baseline="0" dirty="0">
                          <a:latin typeface="Arial"/>
                          <a:cs typeface="Arial"/>
                        </a:rPr>
                        <a:t>"أعتقد أن"، "لأن"، "لذلك"، "ولهذا السبب"، "من أجل"، "إذا... فإن"،</a:t>
                      </a:r>
                    </a:p>
                    <a:p>
                      <a:pPr marL="88265">
                        <a:lnSpc>
                          <a:spcPct val="100000"/>
                        </a:lnSpc>
                        <a:spcBef>
                          <a:spcPts val="60"/>
                        </a:spcBef>
                      </a:pPr>
                      <a:r>
                        <a:rPr lang="ar-SA" sz="1200" baseline="0" dirty="0">
                          <a:latin typeface="Arial"/>
                          <a:cs typeface="Arial"/>
                        </a:rPr>
                        <a:t>"ليس ... ما لم"، "إنه مثل..."، "تخيل لو..."، "سوف"، "يمكن" أو "ربما"</a:t>
                      </a:r>
                    </a:p>
                    <a:p>
                      <a:pPr marL="88265">
                        <a:lnSpc>
                          <a:spcPct val="100000"/>
                        </a:lnSpc>
                        <a:spcBef>
                          <a:spcPts val="320"/>
                        </a:spcBef>
                      </a:pPr>
                      <a:r>
                        <a:rPr lang="ar-SA" sz="1200" b="1" baseline="0" dirty="0">
                          <a:latin typeface="Arial"/>
                          <a:cs typeface="Arial"/>
                        </a:rPr>
                        <a:t>أمثلة:</a:t>
                      </a:r>
                    </a:p>
                    <a:p>
                      <a:pPr marL="121285">
                        <a:lnSpc>
                          <a:spcPct val="100000"/>
                        </a:lnSpc>
                        <a:spcBef>
                          <a:spcPts val="320"/>
                        </a:spcBef>
                      </a:pPr>
                      <a:r>
                        <a:rPr lang="ar-SA" sz="1200" baseline="0" dirty="0">
                          <a:latin typeface="Arial"/>
                          <a:cs typeface="Arial"/>
                        </a:rPr>
                        <a:t>أعتقد أن الخشب سوف يطفو ولكن ليس المعدن.</a:t>
                      </a:r>
                    </a:p>
                    <a:p>
                      <a:pPr marL="88265" marR="210820">
                        <a:lnSpc>
                          <a:spcPct val="112200"/>
                        </a:lnSpc>
                        <a:spcBef>
                          <a:spcPts val="155"/>
                        </a:spcBef>
                      </a:pPr>
                      <a:r>
                        <a:rPr lang="ar-SA" sz="1200" baseline="0" dirty="0">
                          <a:latin typeface="Arial"/>
                          <a:cs typeface="Arial"/>
                        </a:rPr>
                        <a:t>ذوبان القمم الجليدية بنسبة 10% يدعم نظرية الاحتباس الحراري. إذا لم يُضطر الأطفال للذهاب إلى المدرسة، فلن يتعلموا الرياضيات بشكل صحيح.</a:t>
                      </a:r>
                    </a:p>
                    <a:p>
                      <a:pPr marL="88265" marR="243204">
                        <a:lnSpc>
                          <a:spcPct val="104299"/>
                        </a:lnSpc>
                        <a:spcBef>
                          <a:spcPts val="240"/>
                        </a:spcBef>
                      </a:pPr>
                      <a:r>
                        <a:rPr lang="ar-SA" sz="1200" baseline="0" dirty="0">
                          <a:latin typeface="Arial"/>
                          <a:cs typeface="Arial"/>
                        </a:rPr>
                        <a:t>إذا اخترت البديل الأول، فسأكون أكثر أمانًا، لكنني إذا اخترت الثاني، فقد أحقق مكاسب أكبر في النهاية.</a:t>
                      </a:r>
                    </a:p>
                    <a:p>
                      <a:pPr marL="88265" marR="321310">
                        <a:lnSpc>
                          <a:spcPct val="104299"/>
                        </a:lnSpc>
                        <a:spcBef>
                          <a:spcPts val="215"/>
                        </a:spcBef>
                      </a:pPr>
                      <a:r>
                        <a:rPr lang="ar-SA" sz="1200" baseline="0" dirty="0">
                          <a:latin typeface="Arial"/>
                          <a:cs typeface="Arial"/>
                        </a:rPr>
                        <a:t>أعتقد أن المؤلف ربما يشير إلى المشاعر عندما يكتب عن الماء.</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4" name="object 6">
            <a:extLst>
              <a:ext uri="{FF2B5EF4-FFF2-40B4-BE49-F238E27FC236}">
                <a16:creationId xmlns:a16="http://schemas.microsoft.com/office/drawing/2014/main" id="{A32D219A-1BD3-11BD-3EFA-AAAA88C00811}"/>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41</a:t>
            </a:fld>
            <a:endParaRPr sz="1000" dirty="0">
              <a:cs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734600726"/>
              </p:ext>
            </p:extLst>
          </p:nvPr>
        </p:nvGraphicFramePr>
        <p:xfrm>
          <a:off x="423552" y="636912"/>
          <a:ext cx="9784078" cy="6409942"/>
        </p:xfrm>
        <a:graphic>
          <a:graphicData uri="http://schemas.openxmlformats.org/drawingml/2006/table">
            <a:tbl>
              <a:tblPr rtl="1"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05383">
                <a:tc>
                  <a:txBody>
                    <a:bodyPr/>
                    <a:lstStyle/>
                    <a:p>
                      <a:pPr marL="570230">
                        <a:lnSpc>
                          <a:spcPct val="100000"/>
                        </a:lnSpc>
                        <a:spcBef>
                          <a:spcPts val="360"/>
                        </a:spcBef>
                      </a:pPr>
                      <a:r>
                        <a:rPr lang="ar-SA" sz="1200" b="1" baseline="0" dirty="0">
                          <a:latin typeface="+mn-lt"/>
                          <a:cs typeface="+mn-cs"/>
                        </a:rPr>
                        <a:t>فئات الترميز</a:t>
                      </a:r>
                    </a:p>
                  </a:txBody>
                  <a:tcPr marL="0" marR="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spcBef>
                          <a:spcPts val="360"/>
                        </a:spcBef>
                      </a:pPr>
                      <a:r>
                        <a:rPr lang="ar-SA" sz="1200" b="1" baseline="0">
                          <a:latin typeface="+mn-lt"/>
                          <a:cs typeface="+mn-cs"/>
                        </a:rPr>
                        <a:t>المساهمات والإستراتيجيات</a:t>
                      </a: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lang="ar-SA" sz="1200" b="1" baseline="0" dirty="0">
                          <a:latin typeface="+mn-lt"/>
                          <a:cs typeface="+mn-cs"/>
                        </a:rPr>
                        <a:t>ماذا نسمع؟</a:t>
                      </a: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0568">
                <a:tc>
                  <a:txBody>
                    <a:bodyPr/>
                    <a:lstStyle/>
                    <a:p>
                      <a:pPr marL="88265" algn="just">
                        <a:lnSpc>
                          <a:spcPct val="100000"/>
                        </a:lnSpc>
                        <a:spcBef>
                          <a:spcPts val="865"/>
                        </a:spcBef>
                      </a:pPr>
                      <a:r>
                        <a:rPr lang="en-US" sz="1200" b="1" baseline="0" dirty="0">
                          <a:latin typeface="+mn-lt"/>
                          <a:cs typeface="+mn-cs"/>
                        </a:rPr>
                        <a:t>IR</a:t>
                      </a:r>
                      <a:r>
                        <a:rPr lang="ar-SA" sz="1200" b="1" baseline="0" dirty="0">
                          <a:latin typeface="+mn-lt"/>
                          <a:cs typeface="+mn-cs"/>
                        </a:rPr>
                        <a:t> – الدعوة لاستخدام </a:t>
                      </a:r>
                      <a:r>
                        <a:rPr lang="ar-EG" sz="1200" b="1" baseline="0" dirty="0">
                          <a:latin typeface="+mn-lt"/>
                          <a:cs typeface="+mn-cs"/>
                        </a:rPr>
                        <a:t>التعليل</a:t>
                      </a:r>
                      <a:endParaRPr lang="ar-SA" sz="1200" b="1" baseline="0" dirty="0">
                        <a:latin typeface="+mn-lt"/>
                        <a:cs typeface="+mn-cs"/>
                      </a:endParaRPr>
                    </a:p>
                    <a:p>
                      <a:pPr marL="88265" marR="175895" algn="r">
                        <a:lnSpc>
                          <a:spcPct val="101699"/>
                        </a:lnSpc>
                        <a:spcBef>
                          <a:spcPts val="215"/>
                        </a:spcBef>
                      </a:pPr>
                      <a:r>
                        <a:rPr lang="ar-SA" sz="1200" i="1" baseline="0" dirty="0">
                          <a:latin typeface="+mn-lt"/>
                          <a:cs typeface="+mn-cs"/>
                        </a:rPr>
                        <a:t>الدعوة لشرح أفكارهم أو أفكار الآخرين و/ أو تبريرها و/ أو التفكير بشأن الاحتماليات المتعلقة بها</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109855" indent="-171450">
                        <a:lnSpc>
                          <a:spcPct val="101699"/>
                        </a:lnSpc>
                        <a:spcBef>
                          <a:spcPts val="910"/>
                        </a:spcBef>
                        <a:buFont typeface="Arial" panose="020B0604020202020204" pitchFamily="34" charset="0"/>
                        <a:buChar char="•"/>
                        <a:tabLst>
                          <a:tab pos="187325" algn="l"/>
                        </a:tabLst>
                      </a:pPr>
                      <a:r>
                        <a:rPr lang="ar-SA" sz="1200" baseline="0" dirty="0">
                          <a:latin typeface="+mn-lt"/>
                          <a:cs typeface="+mn-cs"/>
                        </a:rPr>
                        <a:t>دعوة الآخرين للشرح والتبرير والاعتماد على الأدلة وإجراء المقارنات والتمييز</a:t>
                      </a:r>
                    </a:p>
                    <a:p>
                      <a:pPr marL="285750" indent="-285750" algn="r" rtl="1">
                        <a:lnSpc>
                          <a:spcPct val="100000"/>
                        </a:lnSpc>
                        <a:spcBef>
                          <a:spcPts val="45"/>
                        </a:spcBef>
                        <a:buFont typeface="Arial" panose="020B0604020202020204" pitchFamily="34" charset="0"/>
                        <a:buChar char="•"/>
                      </a:pPr>
                      <a:endParaRPr sz="1200" spc="0" baseline="0" dirty="0">
                        <a:latin typeface="+mn-lt"/>
                        <a:cs typeface="+mn-cs"/>
                      </a:endParaRPr>
                    </a:p>
                    <a:p>
                      <a:pPr marL="259715" indent="-171450">
                        <a:lnSpc>
                          <a:spcPct val="100000"/>
                        </a:lnSpc>
                        <a:spcBef>
                          <a:spcPts val="5"/>
                        </a:spcBef>
                        <a:buFont typeface="Arial" panose="020B0604020202020204" pitchFamily="34" charset="0"/>
                        <a:buChar char="•"/>
                        <a:tabLst>
                          <a:tab pos="187325" algn="l"/>
                        </a:tabLst>
                      </a:pPr>
                      <a:r>
                        <a:rPr lang="ar-SA" sz="1200" baseline="0" dirty="0">
                          <a:latin typeface="+mn-lt"/>
                          <a:cs typeface="+mn-cs"/>
                        </a:rPr>
                        <a:t>دعوة الآخرين للتوقع والافتراض</a:t>
                      </a:r>
                    </a:p>
                    <a:p>
                      <a:pPr marL="285750" indent="-285750" algn="r" rtl="1">
                        <a:lnSpc>
                          <a:spcPct val="100000"/>
                        </a:lnSpc>
                        <a:buFont typeface="Arial" panose="020B0604020202020204" pitchFamily="34" charset="0"/>
                        <a:buChar char="•"/>
                      </a:pPr>
                      <a:endParaRPr sz="1200" spc="0" baseline="0" dirty="0">
                        <a:latin typeface="+mn-lt"/>
                        <a:cs typeface="+mn-cs"/>
                      </a:endParaRPr>
                    </a:p>
                    <a:p>
                      <a:pPr marL="259715" marR="247015" indent="-171450">
                        <a:lnSpc>
                          <a:spcPct val="101699"/>
                        </a:lnSpc>
                        <a:buFont typeface="Arial" panose="020B0604020202020204" pitchFamily="34" charset="0"/>
                        <a:buChar char="•"/>
                        <a:tabLst>
                          <a:tab pos="187325" algn="l"/>
                        </a:tabLst>
                      </a:pPr>
                      <a:r>
                        <a:rPr lang="ar-SA" sz="1200" baseline="0" dirty="0">
                          <a:latin typeface="+mn-lt"/>
                          <a:cs typeface="+mn-cs"/>
                        </a:rPr>
                        <a:t>دعوة الآخرين للتخمين واستكشاف الاحتمالات المختلفة</a:t>
                      </a:r>
                    </a:p>
                  </a:txBody>
                  <a:tcPr marL="0" marR="0" marT="1155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ar-SA" sz="1200" b="1" baseline="0" dirty="0">
                          <a:latin typeface="+mn-lt"/>
                          <a:cs typeface="+mn-cs"/>
                        </a:rPr>
                        <a:t>كلمات رئيسية محتملة للبحث عنها:</a:t>
                      </a:r>
                    </a:p>
                    <a:p>
                      <a:pPr marL="88265">
                        <a:lnSpc>
                          <a:spcPct val="100000"/>
                        </a:lnSpc>
                        <a:spcBef>
                          <a:spcPts val="225"/>
                        </a:spcBef>
                      </a:pPr>
                      <a:r>
                        <a:rPr lang="ar-SA" sz="1200" baseline="0" dirty="0">
                          <a:latin typeface="+mn-lt"/>
                          <a:cs typeface="+mn-cs"/>
                        </a:rPr>
                        <a:t>"لماذا؟"، "كيف؟"، "هل تعتقد؟"، "توسّع في الشرح"</a:t>
                      </a:r>
                    </a:p>
                    <a:p>
                      <a:pPr marL="88265">
                        <a:lnSpc>
                          <a:spcPct val="100000"/>
                        </a:lnSpc>
                        <a:spcBef>
                          <a:spcPts val="225"/>
                        </a:spcBef>
                      </a:pPr>
                      <a:r>
                        <a:rPr lang="ar-SA" sz="1200" b="1" baseline="0" dirty="0">
                          <a:latin typeface="+mn-lt"/>
                          <a:cs typeface="+mn-cs"/>
                        </a:rPr>
                        <a:t>أمثلة:</a:t>
                      </a:r>
                    </a:p>
                    <a:p>
                      <a:pPr marL="88265" marR="567055">
                        <a:lnSpc>
                          <a:spcPct val="100899"/>
                        </a:lnSpc>
                        <a:spcBef>
                          <a:spcPts val="215"/>
                        </a:spcBef>
                      </a:pPr>
                      <a:r>
                        <a:rPr lang="ar-SA" sz="1200" baseline="0" dirty="0">
                          <a:latin typeface="+mn-lt"/>
                          <a:cs typeface="+mn-cs"/>
                        </a:rPr>
                        <a:t>كيف توصلت إلى هذا الحل/ الاستنتاج/ التقييم؟ لم أفهم جيدًا.</a:t>
                      </a:r>
                      <a:r>
                        <a:rPr lang="en-US" sz="1200" baseline="0" dirty="0">
                          <a:latin typeface="+mn-lt"/>
                          <a:cs typeface="+mn-cs"/>
                        </a:rPr>
                        <a:t> </a:t>
                      </a:r>
                      <a:r>
                        <a:rPr lang="ar-SA" sz="1200" baseline="0" dirty="0">
                          <a:latin typeface="+mn-lt"/>
                          <a:cs typeface="+mn-cs"/>
                        </a:rPr>
                        <a:t>هل يمكنك التوسع في الشرح؟</a:t>
                      </a:r>
                    </a:p>
                    <a:p>
                      <a:pPr marL="88265" marR="477520">
                        <a:lnSpc>
                          <a:spcPts val="1420"/>
                        </a:lnSpc>
                        <a:spcBef>
                          <a:spcPts val="25"/>
                        </a:spcBef>
                      </a:pPr>
                      <a:r>
                        <a:rPr lang="ar-SA" sz="1200" baseline="0" dirty="0">
                          <a:latin typeface="+mn-lt"/>
                          <a:cs typeface="+mn-cs"/>
                        </a:rPr>
                        <a:t>قالت المجموعة س/ الزميل ص إنه بسبب... ما رأيك في تفسيرهم؟</a:t>
                      </a:r>
                    </a:p>
                    <a:p>
                      <a:pPr marL="88265" marR="1466850">
                        <a:lnSpc>
                          <a:spcPct val="111900"/>
                        </a:lnSpc>
                        <a:spcBef>
                          <a:spcPts val="5"/>
                        </a:spcBef>
                      </a:pPr>
                      <a:r>
                        <a:rPr lang="ar-SA" sz="1200" baseline="0" dirty="0">
                          <a:latin typeface="+mn-lt"/>
                          <a:cs typeface="+mn-cs"/>
                        </a:rPr>
                        <a:t>ما الذي سيحدث/ يمكن أن يحدث/ قد يحدث إذا...؟ ما الأشياء التي تعتقد أنها ستطفو؟ لماذا تعتقد أن هذا حدث؟</a:t>
                      </a:r>
                      <a:r>
                        <a:rPr lang="en-US" sz="1200" baseline="0" dirty="0">
                          <a:latin typeface="+mn-lt"/>
                          <a:cs typeface="+mn-cs"/>
                        </a:rPr>
                        <a:t> </a:t>
                      </a:r>
                      <a:r>
                        <a:rPr lang="ar-SA" sz="1200" baseline="0" dirty="0">
                          <a:latin typeface="+mn-lt"/>
                          <a:cs typeface="+mn-cs"/>
                        </a:rPr>
                        <a:t>(فيما يتعلق بعبارة/ ملاحظة سابقة)</a:t>
                      </a:r>
                    </a:p>
                    <a:p>
                      <a:pPr marL="88265" marR="1147445">
                        <a:lnSpc>
                          <a:spcPct val="100800"/>
                        </a:lnSpc>
                        <a:spcBef>
                          <a:spcPts val="285"/>
                        </a:spcBef>
                      </a:pPr>
                      <a:r>
                        <a:rPr lang="ar-SA" sz="1200" baseline="0" dirty="0">
                          <a:latin typeface="+mn-lt"/>
                          <a:cs typeface="+mn-cs"/>
                        </a:rPr>
                        <a:t>لماذا تعتقد أن هذا ما سيحدث؟</a:t>
                      </a:r>
                      <a:r>
                        <a:rPr lang="en-US" sz="1200" baseline="0" dirty="0">
                          <a:latin typeface="+mn-lt"/>
                          <a:cs typeface="+mn-cs"/>
                        </a:rPr>
                        <a:t> </a:t>
                      </a:r>
                      <a:r>
                        <a:rPr lang="ar-SA" sz="1200" baseline="0" dirty="0">
                          <a:latin typeface="+mn-lt"/>
                          <a:cs typeface="+mn-cs"/>
                        </a:rPr>
                        <a:t>(فيما يتعلق بعبارة/ ملاحظة سابقة)</a:t>
                      </a:r>
                    </a:p>
                    <a:p>
                      <a:pPr marL="88265">
                        <a:lnSpc>
                          <a:spcPct val="100000"/>
                        </a:lnSpc>
                        <a:spcBef>
                          <a:spcPts val="225"/>
                        </a:spcBef>
                      </a:pPr>
                      <a:r>
                        <a:rPr lang="ar-SA" sz="1200" baseline="0" dirty="0">
                          <a:latin typeface="+mn-lt"/>
                          <a:cs typeface="+mn-cs"/>
                        </a:rPr>
                        <a:t>كيف تعرف ذلك؟</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983991">
                <a:tc>
                  <a:txBody>
                    <a:bodyPr/>
                    <a:lstStyle/>
                    <a:p>
                      <a:pPr marL="88265" marR="527685" algn="r">
                        <a:lnSpc>
                          <a:spcPct val="100800"/>
                        </a:lnSpc>
                        <a:spcBef>
                          <a:spcPts val="855"/>
                        </a:spcBef>
                      </a:pPr>
                      <a:r>
                        <a:rPr lang="en-US" sz="1200" b="1" baseline="0" dirty="0">
                          <a:latin typeface="+mn-lt"/>
                          <a:cs typeface="+mn-cs"/>
                        </a:rPr>
                        <a:t>CA</a:t>
                      </a:r>
                      <a:r>
                        <a:rPr lang="ar-SA" sz="1200" b="1" baseline="0" dirty="0">
                          <a:latin typeface="+mn-lt"/>
                          <a:cs typeface="+mn-cs"/>
                        </a:rPr>
                        <a:t> – الأفكار المتناسقة والمتوافقة</a:t>
                      </a:r>
                    </a:p>
                    <a:p>
                      <a:pPr marL="88265" marR="109855" algn="r">
                        <a:lnSpc>
                          <a:spcPct val="102600"/>
                        </a:lnSpc>
                        <a:spcBef>
                          <a:spcPts val="190"/>
                        </a:spcBef>
                      </a:pPr>
                      <a:r>
                        <a:rPr lang="ar-AE" sz="1200" i="1" baseline="0" dirty="0">
                          <a:latin typeface="+mn-lt"/>
                          <a:cs typeface="+mn-cs"/>
                        </a:rPr>
                        <a:t>تقييم و</a:t>
                      </a:r>
                      <a:r>
                        <a:rPr lang="ar-SA" sz="1200" i="1" baseline="0" dirty="0">
                          <a:latin typeface="+mn-lt"/>
                          <a:cs typeface="+mn-cs"/>
                        </a:rPr>
                        <a:t>مقارنة الأفكار والتوليف بينها، والتعبير عن الموافقة والإجماع، أو دعوة الآخرين لفعل ذلك</a:t>
                      </a: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lang="ar-SA" sz="1200" baseline="0" dirty="0">
                          <a:latin typeface="+mn-lt"/>
                          <a:cs typeface="+mn-cs"/>
                        </a:rPr>
                        <a:t>التوصل إلى إجماع في الرأي</a:t>
                      </a:r>
                    </a:p>
                    <a:p>
                      <a:pPr marL="285750" indent="-285750" algn="r" rtl="1">
                        <a:lnSpc>
                          <a:spcPct val="100000"/>
                        </a:lnSpc>
                        <a:spcBef>
                          <a:spcPts val="55"/>
                        </a:spcBef>
                        <a:buFont typeface="Arial" panose="020B0604020202020204" pitchFamily="34" charset="0"/>
                        <a:buChar char="•"/>
                      </a:pPr>
                      <a:endParaRPr sz="1200" spc="0" baseline="0" dirty="0">
                        <a:latin typeface="+mn-lt"/>
                        <a:cs typeface="+mn-cs"/>
                      </a:endParaRPr>
                    </a:p>
                    <a:p>
                      <a:pPr marL="259715" marR="398145" indent="-171450">
                        <a:lnSpc>
                          <a:spcPct val="100899"/>
                        </a:lnSpc>
                        <a:buFont typeface="Arial" panose="020B0604020202020204" pitchFamily="34" charset="0"/>
                        <a:buChar char="•"/>
                        <a:tabLst>
                          <a:tab pos="184785" algn="l"/>
                        </a:tabLst>
                      </a:pPr>
                      <a:r>
                        <a:rPr lang="ar-SA" sz="1200" baseline="0" dirty="0">
                          <a:latin typeface="+mn-lt"/>
                          <a:cs typeface="+mn-cs"/>
                        </a:rPr>
                        <a:t>تقييم فكرتين مختلفتين على الأقل من خلال المقارنة/ المقابلة/ النقد</a:t>
                      </a:r>
                    </a:p>
                    <a:p>
                      <a:pPr marL="171450" indent="-171450" algn="r" rtl="1">
                        <a:lnSpc>
                          <a:spcPct val="100000"/>
                        </a:lnSpc>
                        <a:spcBef>
                          <a:spcPts val="45"/>
                        </a:spcBef>
                        <a:buFont typeface="Arial" panose="020B0604020202020204" pitchFamily="34" charset="0"/>
                        <a:buChar char="•"/>
                      </a:pPr>
                      <a:endParaRPr sz="1200" spc="0" baseline="0" dirty="0">
                        <a:latin typeface="+mn-lt"/>
                        <a:cs typeface="+mn-cs"/>
                      </a:endParaRPr>
                    </a:p>
                    <a:p>
                      <a:pPr marL="259715" indent="-171450">
                        <a:lnSpc>
                          <a:spcPct val="100000"/>
                        </a:lnSpc>
                        <a:buFont typeface="Arial" panose="020B0604020202020204" pitchFamily="34" charset="0"/>
                        <a:buChar char="•"/>
                        <a:tabLst>
                          <a:tab pos="184785" algn="l"/>
                        </a:tabLst>
                      </a:pPr>
                      <a:r>
                        <a:rPr lang="ar-SA" sz="1200" baseline="0" dirty="0">
                          <a:latin typeface="+mn-lt"/>
                          <a:cs typeface="+mn-cs"/>
                        </a:rPr>
                        <a:t>الحكم على قيمة فكرة/ شيءٍ ما</a:t>
                      </a:r>
                    </a:p>
                    <a:p>
                      <a:pPr marL="171450" indent="-171450" algn="r" rtl="1">
                        <a:lnSpc>
                          <a:spcPct val="100000"/>
                        </a:lnSpc>
                        <a:spcBef>
                          <a:spcPts val="20"/>
                        </a:spcBef>
                        <a:buFont typeface="Arial" panose="020B0604020202020204" pitchFamily="34" charset="0"/>
                        <a:buChar char="•"/>
                      </a:pPr>
                      <a:endParaRPr sz="1200" spc="0" baseline="0" dirty="0">
                        <a:latin typeface="+mn-lt"/>
                        <a:cs typeface="+mn-cs"/>
                      </a:endParaRPr>
                    </a:p>
                    <a:p>
                      <a:pPr marL="259715" indent="-171450">
                        <a:lnSpc>
                          <a:spcPct val="100000"/>
                        </a:lnSpc>
                        <a:buFont typeface="Arial" panose="020B0604020202020204" pitchFamily="34" charset="0"/>
                        <a:buChar char="•"/>
                        <a:tabLst>
                          <a:tab pos="184785" algn="l"/>
                        </a:tabLst>
                      </a:pPr>
                      <a:r>
                        <a:rPr lang="ar-SA" sz="1200" baseline="0" dirty="0">
                          <a:latin typeface="+mn-lt"/>
                          <a:cs typeface="+mn-cs"/>
                        </a:rPr>
                        <a:t>تأكيد الاتفاق/ الإجماع</a:t>
                      </a:r>
                    </a:p>
                    <a:p>
                      <a:pPr marL="171450" indent="-171450" algn="r" rtl="1">
                        <a:lnSpc>
                          <a:spcPct val="100000"/>
                        </a:lnSpc>
                        <a:spcBef>
                          <a:spcPts val="5"/>
                        </a:spcBef>
                        <a:buFont typeface="Arial" panose="020B0604020202020204" pitchFamily="34" charset="0"/>
                        <a:buChar char="•"/>
                      </a:pPr>
                      <a:endParaRPr sz="1200" spc="0" baseline="0" dirty="0">
                        <a:latin typeface="+mn-lt"/>
                        <a:cs typeface="+mn-cs"/>
                      </a:endParaRPr>
                    </a:p>
                    <a:p>
                      <a:pPr marL="259715" marR="222885" indent="-171450">
                        <a:lnSpc>
                          <a:spcPct val="100899"/>
                        </a:lnSpc>
                        <a:buFont typeface="Arial" panose="020B0604020202020204" pitchFamily="34" charset="0"/>
                        <a:buChar char="•"/>
                        <a:tabLst>
                          <a:tab pos="184785" algn="l"/>
                        </a:tabLst>
                      </a:pPr>
                      <a:r>
                        <a:rPr lang="ar-SA" sz="1200" baseline="0" dirty="0">
                          <a:latin typeface="+mn-lt"/>
                          <a:cs typeface="+mn-cs"/>
                        </a:rPr>
                        <a:t>اقتراح حل الخلافات و/ أو الاتفاق على حل</a:t>
                      </a:r>
                    </a:p>
                    <a:p>
                      <a:pPr marL="171450" indent="-171450" algn="r" rtl="1">
                        <a:lnSpc>
                          <a:spcPct val="100000"/>
                        </a:lnSpc>
                        <a:spcBef>
                          <a:spcPts val="40"/>
                        </a:spcBef>
                        <a:buFont typeface="Arial" panose="020B0604020202020204" pitchFamily="34" charset="0"/>
                        <a:buChar char="•"/>
                      </a:pPr>
                      <a:endParaRPr sz="1200" spc="0" baseline="0" dirty="0">
                        <a:latin typeface="+mn-lt"/>
                        <a:cs typeface="+mn-cs"/>
                      </a:endParaRPr>
                    </a:p>
                    <a:p>
                      <a:pPr marL="259715" indent="-171450">
                        <a:lnSpc>
                          <a:spcPct val="100000"/>
                        </a:lnSpc>
                        <a:buFont typeface="Arial" panose="020B0604020202020204" pitchFamily="34" charset="0"/>
                        <a:buChar char="•"/>
                        <a:tabLst>
                          <a:tab pos="184785" algn="l"/>
                        </a:tabLst>
                      </a:pPr>
                      <a:r>
                        <a:rPr lang="ar-SA" sz="1200" baseline="0" dirty="0">
                          <a:latin typeface="+mn-lt"/>
                          <a:cs typeface="+mn-cs"/>
                        </a:rPr>
                        <a:t>التوليف والتعميم</a:t>
                      </a:r>
                    </a:p>
                    <a:p>
                      <a:pPr marL="285750" indent="-285750" algn="r" rtl="1">
                        <a:lnSpc>
                          <a:spcPct val="100000"/>
                        </a:lnSpc>
                        <a:spcBef>
                          <a:spcPts val="20"/>
                        </a:spcBef>
                        <a:buFont typeface="Arial" panose="020B0604020202020204" pitchFamily="34" charset="0"/>
                        <a:buChar char="•"/>
                      </a:pPr>
                      <a:endParaRPr sz="1200" spc="0" baseline="0" dirty="0">
                        <a:latin typeface="+mn-lt"/>
                        <a:cs typeface="+mn-cs"/>
                      </a:endParaRPr>
                    </a:p>
                    <a:p>
                      <a:pPr marL="259715" indent="-171450">
                        <a:lnSpc>
                          <a:spcPct val="100000"/>
                        </a:lnSpc>
                        <a:buFont typeface="Arial" panose="020B0604020202020204" pitchFamily="34" charset="0"/>
                        <a:buChar char="•"/>
                        <a:tabLst>
                          <a:tab pos="184785" algn="l"/>
                        </a:tabLst>
                      </a:pPr>
                      <a:r>
                        <a:rPr lang="ar-SA" sz="1200" b="1" baseline="0" dirty="0">
                          <a:latin typeface="+mn-lt"/>
                          <a:cs typeface="+mn-cs"/>
                        </a:rPr>
                        <a:t>الدعوة</a:t>
                      </a:r>
                      <a:r>
                        <a:rPr lang="ar-SA" sz="1200" baseline="0" dirty="0">
                          <a:latin typeface="+mn-lt"/>
                          <a:cs typeface="+mn-cs"/>
                        </a:rPr>
                        <a:t> للإجماع والتقييم والتلخيص</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ar-SA" sz="1200" b="1" baseline="0" dirty="0">
                          <a:latin typeface="+mn-lt"/>
                          <a:cs typeface="+mn-cs"/>
                        </a:rPr>
                        <a:t>كلمات رئيسية محتملة للبحث عنها:</a:t>
                      </a:r>
                    </a:p>
                    <a:p>
                      <a:pPr marL="88265" marR="506730">
                        <a:lnSpc>
                          <a:spcPct val="100800"/>
                        </a:lnSpc>
                        <a:spcBef>
                          <a:spcPts val="310"/>
                        </a:spcBef>
                      </a:pPr>
                      <a:r>
                        <a:rPr lang="ar-SA" sz="1200" baseline="0" dirty="0">
                          <a:latin typeface="+mn-lt"/>
                          <a:cs typeface="+mn-cs"/>
                        </a:rPr>
                        <a:t>"أوافق"، "بالمختصر..."، "إذن، نعتقد جميعًا أن..."، "تلخيص"، "أوجه التشابه والاختلاف"</a:t>
                      </a:r>
                    </a:p>
                    <a:p>
                      <a:pPr marL="88265">
                        <a:lnSpc>
                          <a:spcPct val="100000"/>
                        </a:lnSpc>
                        <a:spcBef>
                          <a:spcPts val="225"/>
                        </a:spcBef>
                      </a:pPr>
                      <a:r>
                        <a:rPr lang="ar-SA" sz="1200" b="1" baseline="0" dirty="0">
                          <a:latin typeface="+mn-lt"/>
                          <a:cs typeface="+mn-cs"/>
                        </a:rPr>
                        <a:t>أمثلة:</a:t>
                      </a:r>
                    </a:p>
                    <a:p>
                      <a:pPr marL="88265">
                        <a:lnSpc>
                          <a:spcPct val="100000"/>
                        </a:lnSpc>
                        <a:spcBef>
                          <a:spcPts val="225"/>
                        </a:spcBef>
                      </a:pPr>
                      <a:r>
                        <a:rPr lang="ar-SA" sz="1200" baseline="0" dirty="0">
                          <a:latin typeface="+mn-lt"/>
                          <a:cs typeface="+mn-cs"/>
                        </a:rPr>
                        <a:t>إذا جميعنا نتفق مع جيسون بأن... لأن...</a:t>
                      </a:r>
                    </a:p>
                    <a:p>
                      <a:pPr marL="88265" marR="509270">
                        <a:lnSpc>
                          <a:spcPct val="100800"/>
                        </a:lnSpc>
                        <a:spcBef>
                          <a:spcPts val="215"/>
                        </a:spcBef>
                      </a:pPr>
                      <a:r>
                        <a:rPr lang="ar-SA" sz="1200" baseline="0" dirty="0">
                          <a:latin typeface="+mn-lt"/>
                          <a:cs typeface="+mn-cs"/>
                        </a:rPr>
                        <a:t>توصلت إيلين إلى أدلة أكثر من تيم، وكانت أكثر إقناعًا.</a:t>
                      </a:r>
                    </a:p>
                    <a:p>
                      <a:pPr marL="88265">
                        <a:lnSpc>
                          <a:spcPct val="100000"/>
                        </a:lnSpc>
                        <a:spcBef>
                          <a:spcPts val="345"/>
                        </a:spcBef>
                      </a:pPr>
                      <a:r>
                        <a:rPr lang="ar-SA" sz="1200" baseline="0" dirty="0">
                          <a:latin typeface="+mn-lt"/>
                          <a:cs typeface="+mn-cs"/>
                        </a:rPr>
                        <a:t>أعتقد أننا نتفق جميعًا على أن الجسر المعلق سيكون الحل الأفضل.</a:t>
                      </a:r>
                    </a:p>
                    <a:p>
                      <a:pPr marL="88265" marR="307340" indent="-635">
                        <a:lnSpc>
                          <a:spcPct val="102600"/>
                        </a:lnSpc>
                        <a:spcBef>
                          <a:spcPts val="260"/>
                        </a:spcBef>
                      </a:pPr>
                      <a:r>
                        <a:rPr lang="ar-SA" sz="1200" baseline="0" dirty="0">
                          <a:solidFill>
                            <a:srgbClr val="222222"/>
                          </a:solidFill>
                          <a:latin typeface="+mn-lt"/>
                          <a:cs typeface="+mn-cs"/>
                        </a:rPr>
                        <a:t>أتفق مع ماريا وليس مع </a:t>
                      </a:r>
                      <a:r>
                        <a:rPr lang="ar-SA" sz="1200" baseline="0" dirty="0" err="1">
                          <a:solidFill>
                            <a:srgbClr val="222222"/>
                          </a:solidFill>
                          <a:latin typeface="+mn-lt"/>
                          <a:cs typeface="+mn-cs"/>
                        </a:rPr>
                        <a:t>آندي</a:t>
                      </a:r>
                      <a:r>
                        <a:rPr lang="ar-SA" sz="1200" baseline="0" dirty="0">
                          <a:solidFill>
                            <a:srgbClr val="222222"/>
                          </a:solidFill>
                          <a:latin typeface="+mn-lt"/>
                          <a:cs typeface="+mn-cs"/>
                        </a:rPr>
                        <a:t>، لأن الحصاة أثقل من أن تطفو</a:t>
                      </a:r>
                    </a:p>
                    <a:p>
                      <a:pPr marL="88265">
                        <a:lnSpc>
                          <a:spcPct val="100000"/>
                        </a:lnSpc>
                        <a:spcBef>
                          <a:spcPts val="320"/>
                        </a:spcBef>
                      </a:pPr>
                      <a:r>
                        <a:rPr lang="ar-SA" sz="1200" baseline="0" dirty="0">
                          <a:latin typeface="+mn-lt"/>
                          <a:cs typeface="+mn-cs"/>
                        </a:rPr>
                        <a:t>نتفق على أنه لا يمكن التوفيق بين هذه الأفكار.</a:t>
                      </a:r>
                    </a:p>
                    <a:p>
                      <a:pPr marL="88265" marR="835660">
                        <a:lnSpc>
                          <a:spcPct val="123500"/>
                        </a:lnSpc>
                        <a:spcBef>
                          <a:spcPts val="20"/>
                        </a:spcBef>
                      </a:pPr>
                      <a:r>
                        <a:rPr lang="ar-SA" sz="1200" baseline="0" dirty="0">
                          <a:latin typeface="+mn-lt"/>
                          <a:cs typeface="+mn-cs"/>
                        </a:rPr>
                        <a:t>أرى ما تقصده، ربما يكون الخيار "ج" صحيحًا، وليس "ب". فكلاهما يقول الشيء نفسه لأن...</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4" name="object 6">
            <a:extLst>
              <a:ext uri="{FF2B5EF4-FFF2-40B4-BE49-F238E27FC236}">
                <a16:creationId xmlns:a16="http://schemas.microsoft.com/office/drawing/2014/main" id="{ADA0B565-3EF9-1649-213D-EA064EC0E750}"/>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42</a:t>
            </a:fld>
            <a:endParaRPr sz="1000" dirty="0">
              <a:cs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919628903"/>
              </p:ext>
            </p:extLst>
          </p:nvPr>
        </p:nvGraphicFramePr>
        <p:xfrm>
          <a:off x="423552" y="636912"/>
          <a:ext cx="9784078" cy="5660136"/>
        </p:xfrm>
        <a:graphic>
          <a:graphicData uri="http://schemas.openxmlformats.org/drawingml/2006/table">
            <a:tbl>
              <a:tblPr rtl="1"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gn="r" rtl="1">
                        <a:lnSpc>
                          <a:spcPct val="100000"/>
                        </a:lnSpc>
                        <a:spcBef>
                          <a:spcPts val="10"/>
                        </a:spcBef>
                      </a:pPr>
                      <a:endParaRPr sz="1200" b="1" spc="0" baseline="0" dirty="0">
                        <a:latin typeface="Times New Roman"/>
                        <a:cs typeface="Times New Roman"/>
                      </a:endParaRPr>
                    </a:p>
                    <a:p>
                      <a:pPr marL="570230">
                        <a:lnSpc>
                          <a:spcPct val="100000"/>
                        </a:lnSpc>
                      </a:pPr>
                      <a:r>
                        <a:rPr lang="ar-SA" sz="1200" b="1" baseline="0" dirty="0">
                          <a:latin typeface="Arial Unicode MS"/>
                          <a:cs typeface="Arial"/>
                        </a:rPr>
                        <a:t>فئات الترميز</a:t>
                      </a: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gn="r" rtl="1">
                        <a:lnSpc>
                          <a:spcPct val="100000"/>
                        </a:lnSpc>
                      </a:pPr>
                      <a:endParaRPr lang="en-GB" sz="1200" b="1" spc="0" baseline="0" dirty="0">
                        <a:latin typeface="Times New Roman"/>
                        <a:cs typeface="Times New Roman"/>
                      </a:endParaRPr>
                    </a:p>
                    <a:p>
                      <a:pPr marL="358775" indent="0">
                        <a:lnSpc>
                          <a:spcPct val="100000"/>
                        </a:lnSpc>
                        <a:tabLst/>
                      </a:pPr>
                      <a:r>
                        <a:rPr lang="ar-SA" sz="1200" b="1" baseline="0">
                          <a:latin typeface="Arial Unicode MS"/>
                          <a:cs typeface="Arial"/>
                        </a:rPr>
                        <a:t>المساهمات والإستراتيجيات</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r" rtl="1">
                        <a:lnSpc>
                          <a:spcPct val="100000"/>
                        </a:lnSpc>
                        <a:spcBef>
                          <a:spcPts val="10"/>
                        </a:spcBef>
                      </a:pPr>
                      <a:endParaRPr sz="1200" b="1" spc="0" baseline="0" dirty="0">
                        <a:latin typeface="Times New Roman"/>
                        <a:cs typeface="Times New Roman"/>
                      </a:endParaRPr>
                    </a:p>
                    <a:p>
                      <a:pPr algn="ctr">
                        <a:lnSpc>
                          <a:spcPct val="100000"/>
                        </a:lnSpc>
                      </a:pPr>
                      <a:r>
                        <a:rPr lang="ar-SA" sz="1200" b="1" baseline="0">
                          <a:latin typeface="Arial Unicode MS"/>
                          <a:cs typeface="Arial"/>
                        </a:rPr>
                        <a:t>ماذا نسمع؟</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200"/>
                        </a:lnSpc>
                        <a:spcBef>
                          <a:spcPts val="765"/>
                        </a:spcBef>
                      </a:pPr>
                      <a:r>
                        <a:rPr lang="en-US" sz="1200" b="1" baseline="0" dirty="0">
                          <a:latin typeface="Arial"/>
                          <a:cs typeface="Arial"/>
                        </a:rPr>
                        <a:t>RD</a:t>
                      </a:r>
                      <a:r>
                        <a:rPr lang="ar-SA" sz="1200" b="1" baseline="0" dirty="0">
                          <a:latin typeface="Arial"/>
                          <a:cs typeface="Arial"/>
                        </a:rPr>
                        <a:t> – </a:t>
                      </a:r>
                      <a:r>
                        <a:rPr lang="ar-SA" sz="1200" b="1" baseline="0" dirty="0">
                          <a:latin typeface="Arial"/>
                          <a:cs typeface="+mn-cs"/>
                        </a:rPr>
                        <a:t>استرجاع الدروس المستفادة من الحوار أو النشاط </a:t>
                      </a:r>
                      <a:r>
                        <a:rPr lang="ar-SA" sz="1200" i="1" baseline="0" dirty="0">
                          <a:latin typeface="Arial"/>
                          <a:cs typeface="Arial"/>
                        </a:rPr>
                        <a:t>التقييم أو التأمل "ما وراء المعرفي" في عمليات الحوار أو نشاط التعلم؛ دعوة الآخرين للقيام بذلك</a:t>
                      </a:r>
                    </a:p>
                  </a:txBody>
                  <a:tcPr marL="0" marR="0" marT="971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lang="ar-SA" sz="1200" baseline="0" dirty="0">
                          <a:latin typeface="Arial"/>
                          <a:cs typeface="Arial"/>
                        </a:rPr>
                        <a:t>التحدث عن قواعد الحديث/ القواعد الأساسية</a:t>
                      </a:r>
                    </a:p>
                    <a:p>
                      <a:pPr marL="285750" indent="-285750" algn="r" rtl="1">
                        <a:lnSpc>
                          <a:spcPct val="100000"/>
                        </a:lnSpc>
                        <a:spcBef>
                          <a:spcPts val="5"/>
                        </a:spcBef>
                        <a:buFont typeface="Arial" panose="020B0604020202020204" pitchFamily="34" charset="0"/>
                        <a:buChar char="•"/>
                      </a:pPr>
                      <a:endParaRPr sz="1200" spc="0" baseline="0" dirty="0">
                        <a:latin typeface="Times New Roman"/>
                        <a:cs typeface="Times New Roman"/>
                      </a:endParaRPr>
                    </a:p>
                    <a:p>
                      <a:pPr marL="259715" marR="668655" indent="-171450">
                        <a:lnSpc>
                          <a:spcPct val="104400"/>
                        </a:lnSpc>
                        <a:buFont typeface="Arial" panose="020B0604020202020204" pitchFamily="34" charset="0"/>
                        <a:buChar char="•"/>
                        <a:tabLst>
                          <a:tab pos="184785" algn="l"/>
                        </a:tabLst>
                      </a:pPr>
                      <a:r>
                        <a:rPr lang="ar-SA" sz="1200" baseline="0" dirty="0">
                          <a:latin typeface="Arial"/>
                          <a:cs typeface="Arial"/>
                        </a:rPr>
                        <a:t>تأمل (أو الدعوة إلى تأمل) عمليات/ قيمة/ تأثير الحوار</a:t>
                      </a:r>
                    </a:p>
                    <a:p>
                      <a:pPr marL="285750" indent="-285750" algn="r" rtl="1">
                        <a:lnSpc>
                          <a:spcPct val="100000"/>
                        </a:lnSpc>
                        <a:spcBef>
                          <a:spcPts val="5"/>
                        </a:spcBef>
                        <a:buFont typeface="Arial" panose="020B0604020202020204" pitchFamily="34" charset="0"/>
                        <a:buChar char="•"/>
                      </a:pPr>
                      <a:endParaRPr sz="1200" spc="0" baseline="0" dirty="0">
                        <a:latin typeface="Times New Roman"/>
                        <a:cs typeface="Times New Roman"/>
                      </a:endParaRPr>
                    </a:p>
                    <a:p>
                      <a:pPr marL="259715" marR="174625" indent="-171450">
                        <a:lnSpc>
                          <a:spcPct val="100899"/>
                        </a:lnSpc>
                        <a:buFont typeface="Arial" panose="020B0604020202020204" pitchFamily="34" charset="0"/>
                        <a:buChar char="•"/>
                        <a:tabLst>
                          <a:tab pos="184785" algn="l"/>
                        </a:tabLst>
                      </a:pPr>
                      <a:r>
                        <a:rPr lang="ar-SA" sz="1200" baseline="0" dirty="0">
                          <a:latin typeface="Arial"/>
                          <a:cs typeface="Arial"/>
                        </a:rPr>
                        <a:t>تأمل (أو الدعوة إلى تأمل) قيمة/ تأثير نشاط التعلم</a:t>
                      </a:r>
                    </a:p>
                    <a:p>
                      <a:pPr marL="171450" indent="-171450" algn="r" rtl="1">
                        <a:lnSpc>
                          <a:spcPct val="100000"/>
                        </a:lnSpc>
                        <a:spcBef>
                          <a:spcPts val="20"/>
                        </a:spcBef>
                        <a:buFont typeface="Arial" panose="020B0604020202020204" pitchFamily="34" charset="0"/>
                        <a:buChar char="•"/>
                      </a:pPr>
                      <a:endParaRPr sz="1200" spc="0" baseline="0" dirty="0">
                        <a:latin typeface="Times New Roman"/>
                        <a:cs typeface="Times New Roman"/>
                      </a:endParaRPr>
                    </a:p>
                    <a:p>
                      <a:pPr marL="259715" indent="-171450">
                        <a:lnSpc>
                          <a:spcPct val="100000"/>
                        </a:lnSpc>
                        <a:buFont typeface="Arial" panose="020B0604020202020204" pitchFamily="34" charset="0"/>
                        <a:buChar char="•"/>
                        <a:tabLst>
                          <a:tab pos="184785" algn="l"/>
                        </a:tabLst>
                      </a:pPr>
                      <a:r>
                        <a:rPr lang="ar-SA" sz="1200" baseline="0" dirty="0">
                          <a:latin typeface="Arial"/>
                          <a:cs typeface="Arial"/>
                        </a:rPr>
                        <a:t>الاعتراف صراحة بتغيير الموقف</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gn="just">
                        <a:lnSpc>
                          <a:spcPct val="100000"/>
                        </a:lnSpc>
                        <a:spcBef>
                          <a:spcPts val="865"/>
                        </a:spcBef>
                      </a:pPr>
                      <a:r>
                        <a:rPr lang="ar-SA" sz="1200" b="1" baseline="0" dirty="0">
                          <a:latin typeface="Arial"/>
                          <a:cs typeface="Arial"/>
                        </a:rPr>
                        <a:t>كلمات رئيسية محتملة للبحث عنها:</a:t>
                      </a:r>
                    </a:p>
                    <a:p>
                      <a:pPr marL="88265" marR="340995" indent="-635" algn="r">
                        <a:lnSpc>
                          <a:spcPct val="101699"/>
                        </a:lnSpc>
                        <a:spcBef>
                          <a:spcPts val="300"/>
                        </a:spcBef>
                      </a:pPr>
                      <a:r>
                        <a:rPr lang="ar-SA" sz="1200" baseline="0" dirty="0">
                          <a:latin typeface="Arial"/>
                          <a:cs typeface="Arial"/>
                        </a:rPr>
                        <a:t>"الحوار"، "الحديث"، "المشاركة"، "اعملوا معًا في مجموعات/ أزواج"، "المهمة"، "النشاط"، "ما تعلمتَه"، "غيرت رأيي"، "غيرت رأيك"، "الاستماع"، "قواعد </a:t>
                      </a:r>
                      <a:r>
                        <a:rPr lang="ar-AE" sz="1200" baseline="0" dirty="0">
                          <a:latin typeface="Arial"/>
                          <a:cs typeface="Arial"/>
                        </a:rPr>
                        <a:t>أساسية</a:t>
                      </a:r>
                      <a:r>
                        <a:rPr lang="ar-SA" sz="1200" baseline="0" dirty="0">
                          <a:latin typeface="Arial"/>
                          <a:cs typeface="Arial"/>
                        </a:rPr>
                        <a:t>"</a:t>
                      </a:r>
                    </a:p>
                    <a:p>
                      <a:pPr algn="r" rtl="1">
                        <a:lnSpc>
                          <a:spcPct val="100000"/>
                        </a:lnSpc>
                        <a:spcBef>
                          <a:spcPts val="15"/>
                        </a:spcBef>
                      </a:pPr>
                      <a:endParaRPr sz="1200" spc="0" baseline="0" dirty="0">
                        <a:latin typeface="Times New Roman"/>
                        <a:cs typeface="Times New Roman"/>
                      </a:endParaRPr>
                    </a:p>
                    <a:p>
                      <a:pPr marL="88265" algn="just">
                        <a:lnSpc>
                          <a:spcPct val="100000"/>
                        </a:lnSpc>
                      </a:pPr>
                      <a:r>
                        <a:rPr lang="ar-SA" sz="1200" b="1" baseline="0" dirty="0">
                          <a:latin typeface="Arial"/>
                          <a:cs typeface="Arial"/>
                        </a:rPr>
                        <a:t>أمثلة:</a:t>
                      </a:r>
                    </a:p>
                    <a:p>
                      <a:pPr marL="88265" marR="106680">
                        <a:lnSpc>
                          <a:spcPct val="123500"/>
                        </a:lnSpc>
                      </a:pPr>
                      <a:r>
                        <a:rPr lang="ar-SA" sz="1200" baseline="0" dirty="0">
                          <a:latin typeface="Arial"/>
                          <a:cs typeface="Arial"/>
                        </a:rPr>
                        <a:t>أحب مشاركة الأفكار لأنها يمكن أن تعطينا أفكارًا جديدة لكتاباتنا. إنهما (التحدث والاستماع) يتوافقان نوعًا ما معًا، أليس كذلك؟</a:t>
                      </a:r>
                    </a:p>
                    <a:p>
                      <a:pPr marL="88265" marR="196850" algn="r">
                        <a:lnSpc>
                          <a:spcPct val="123500"/>
                        </a:lnSpc>
                      </a:pPr>
                      <a:r>
                        <a:rPr lang="ar-SA" sz="1200" baseline="0" dirty="0">
                          <a:latin typeface="Arial"/>
                          <a:cs typeface="Arial"/>
                        </a:rPr>
                        <a:t>يحدث (الحوار) عندما يتحدث الجميع عن الشيء الصحيح. لذا، بالتفكير في القواعد الأساسية في الفصل... ضمن مجموعتك، هل يمكنك التفكير فيما يجعل الحوار ناجحًا؟</a:t>
                      </a:r>
                    </a:p>
                    <a:p>
                      <a:pPr marL="88265" algn="just">
                        <a:lnSpc>
                          <a:spcPct val="100000"/>
                        </a:lnSpc>
                        <a:spcBef>
                          <a:spcPts val="320"/>
                        </a:spcBef>
                      </a:pPr>
                      <a:r>
                        <a:rPr lang="ar-SA" sz="1200" baseline="0" dirty="0">
                          <a:latin typeface="Arial"/>
                          <a:cs typeface="Arial"/>
                        </a:rPr>
                        <a:t>هل تعتقد أننا بحاجة إلى قواعد جديدة</a:t>
                      </a:r>
                      <a:r>
                        <a:rPr lang="ar-AE" sz="1200" baseline="0" dirty="0">
                          <a:latin typeface="Arial"/>
                          <a:cs typeface="Arial"/>
                        </a:rPr>
                        <a:t> أساسية</a:t>
                      </a:r>
                      <a:r>
                        <a:rPr lang="ar-SA" sz="1200" baseline="0" dirty="0">
                          <a:latin typeface="Arial"/>
                          <a:cs typeface="Arial"/>
                        </a:rPr>
                        <a:t> في المرة القادمة؟</a:t>
                      </a:r>
                    </a:p>
                    <a:p>
                      <a:pPr marL="88265" marR="231140">
                        <a:lnSpc>
                          <a:spcPct val="104299"/>
                        </a:lnSpc>
                        <a:spcBef>
                          <a:spcPts val="235"/>
                        </a:spcBef>
                      </a:pPr>
                      <a:r>
                        <a:rPr lang="ar-SA" sz="1200" baseline="0" dirty="0">
                          <a:latin typeface="Arial"/>
                          <a:cs typeface="Arial"/>
                        </a:rPr>
                        <a:t>أستطيع أن أرى أنكم كنتم تستمعون بعضكم لبعض بانتباه؛ هل ساعدكم ذلك في التعلم؟</a:t>
                      </a:r>
                    </a:p>
                    <a:p>
                      <a:pPr marL="88265" marR="481965">
                        <a:lnSpc>
                          <a:spcPct val="102600"/>
                        </a:lnSpc>
                        <a:spcBef>
                          <a:spcPts val="260"/>
                        </a:spcBef>
                      </a:pPr>
                      <a:r>
                        <a:rPr lang="ar-SA" sz="1200" baseline="0" dirty="0">
                          <a:latin typeface="Arial"/>
                          <a:cs typeface="Arial"/>
                        </a:rPr>
                        <a:t>ماذا تعلمت في درس اليوم؟</a:t>
                      </a:r>
                      <a:r>
                        <a:rPr lang="en-US" sz="1200" baseline="0" dirty="0">
                          <a:latin typeface="Arial"/>
                          <a:cs typeface="Arial"/>
                        </a:rPr>
                        <a:t> </a:t>
                      </a:r>
                      <a:r>
                        <a:rPr lang="ar-SA" sz="1200" baseline="0" dirty="0">
                          <a:latin typeface="Arial"/>
                          <a:cs typeface="Arial"/>
                        </a:rPr>
                        <a:t>هل غيرت رأيك؟</a:t>
                      </a:r>
                    </a:p>
                    <a:p>
                      <a:pPr marL="88265" marR="184150">
                        <a:lnSpc>
                          <a:spcPct val="123500"/>
                        </a:lnSpc>
                      </a:pPr>
                      <a:r>
                        <a:rPr lang="ar-SA" sz="1200" baseline="0" dirty="0">
                          <a:latin typeface="Arial"/>
                          <a:cs typeface="Arial"/>
                        </a:rPr>
                        <a:t>ما الحجة (أو من صاحب الحجة) التي ساعدتك على تغيير رأيك؟ ولماذا؟ ما كان شعورك حيال كونك قائد مجموعة اليوم؟</a:t>
                      </a:r>
                    </a:p>
                    <a:p>
                      <a:pPr marL="88265" marR="253365">
                        <a:lnSpc>
                          <a:spcPct val="104299"/>
                        </a:lnSpc>
                        <a:spcBef>
                          <a:spcPts val="240"/>
                        </a:spcBef>
                      </a:pPr>
                      <a:r>
                        <a:rPr lang="ar-SA" sz="1200" baseline="0" dirty="0">
                          <a:latin typeface="Arial"/>
                          <a:cs typeface="Arial"/>
                        </a:rPr>
                        <a:t>بصفتك "مدون الملاحظات" في مجموعتك، هل شعرت أنك شاركت في الحوار؟</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4" name="object 6">
            <a:extLst>
              <a:ext uri="{FF2B5EF4-FFF2-40B4-BE49-F238E27FC236}">
                <a16:creationId xmlns:a16="http://schemas.microsoft.com/office/drawing/2014/main" id="{8A13DEA5-4CEC-7A2E-9CFE-A29DFF361BE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43</a:t>
            </a:fld>
            <a:endParaRPr sz="1000" dirty="0">
              <a:cs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20731667"/>
              </p:ext>
            </p:extLst>
          </p:nvPr>
        </p:nvGraphicFramePr>
        <p:xfrm>
          <a:off x="423552" y="368688"/>
          <a:ext cx="9784078" cy="6690359"/>
        </p:xfrm>
        <a:graphic>
          <a:graphicData uri="http://schemas.openxmlformats.org/drawingml/2006/table">
            <a:tbl>
              <a:tblPr rtl="1"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87679">
                <a:tc>
                  <a:txBody>
                    <a:bodyPr/>
                    <a:lstStyle/>
                    <a:p>
                      <a:pPr marL="570230">
                        <a:lnSpc>
                          <a:spcPct val="100000"/>
                        </a:lnSpc>
                        <a:spcBef>
                          <a:spcPts val="670"/>
                        </a:spcBef>
                      </a:pPr>
                      <a:r>
                        <a:rPr lang="ar-SA" sz="1200" b="1" baseline="0" dirty="0">
                          <a:latin typeface="Arial Unicode MS"/>
                          <a:cs typeface="Arial"/>
                        </a:rPr>
                        <a:t>فئات الترميز</a:t>
                      </a:r>
                    </a:p>
                  </a:txBody>
                  <a:tcPr marL="0" marR="0" marT="8509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670"/>
                        </a:spcBef>
                        <a:tabLst/>
                      </a:pPr>
                      <a:r>
                        <a:rPr lang="ar-SA" sz="1200" b="1" baseline="0">
                          <a:latin typeface="Arial Unicode MS"/>
                          <a:cs typeface="Arial"/>
                        </a:rPr>
                        <a:t>المساهمات والإستراتيجيات</a:t>
                      </a: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670"/>
                        </a:spcBef>
                      </a:pPr>
                      <a:r>
                        <a:rPr lang="ar-SA" sz="1200" b="1" baseline="0" dirty="0">
                          <a:latin typeface="Arial Unicode MS"/>
                          <a:cs typeface="Arial"/>
                        </a:rPr>
                        <a:t>ماذا نسمع؟</a:t>
                      </a: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630168">
                <a:tc>
                  <a:txBody>
                    <a:bodyPr/>
                    <a:lstStyle/>
                    <a:p>
                      <a:pPr marL="88265">
                        <a:lnSpc>
                          <a:spcPct val="100000"/>
                        </a:lnSpc>
                        <a:spcBef>
                          <a:spcPts val="865"/>
                        </a:spcBef>
                      </a:pPr>
                      <a:r>
                        <a:rPr lang="en-US" sz="1200" b="1" baseline="0">
                          <a:latin typeface="Arial"/>
                          <a:cs typeface="Arial"/>
                        </a:rPr>
                        <a:t>C</a:t>
                      </a:r>
                      <a:r>
                        <a:rPr lang="ar-SA" sz="1200" b="1" baseline="0">
                          <a:latin typeface="Arial"/>
                          <a:cs typeface="Arial"/>
                        </a:rPr>
                        <a:t> – الربط</a:t>
                      </a:r>
                    </a:p>
                    <a:p>
                      <a:pPr marL="88265">
                        <a:lnSpc>
                          <a:spcPct val="100000"/>
                        </a:lnSpc>
                        <a:spcBef>
                          <a:spcPts val="10"/>
                        </a:spcBef>
                      </a:pPr>
                      <a:r>
                        <a:rPr lang="ar-SA" sz="1200" i="1" baseline="0">
                          <a:latin typeface="Arial"/>
                          <a:cs typeface="Arial"/>
                        </a:rPr>
                        <a:t>جعل مسار التعلم واضحًا من خلال</a:t>
                      </a:r>
                    </a:p>
                    <a:p>
                      <a:pPr marL="88265" marR="147955">
                        <a:lnSpc>
                          <a:spcPct val="101699"/>
                        </a:lnSpc>
                        <a:spcBef>
                          <a:spcPts val="10"/>
                        </a:spcBef>
                      </a:pPr>
                      <a:r>
                        <a:rPr lang="ar-SA" sz="1200" i="1" baseline="0">
                          <a:latin typeface="Arial"/>
                          <a:cs typeface="Arial"/>
                        </a:rPr>
                        <a:t>الربط بالمساهمات/ المعارف/ الخبرات خارج الحوار الحالي والمباشر</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lang="ar-SA" sz="1200" baseline="0" dirty="0">
                          <a:latin typeface="Arial"/>
                          <a:cs typeface="Arial"/>
                        </a:rPr>
                        <a:t>الإشارة إلى مساهمات سابقة أو الإبلاغ عن طلبات قادمة</a:t>
                      </a:r>
                    </a:p>
                    <a:p>
                      <a:pPr marL="259715" marR="367030" indent="-171450">
                        <a:lnSpc>
                          <a:spcPct val="102600"/>
                        </a:lnSpc>
                        <a:spcBef>
                          <a:spcPts val="335"/>
                        </a:spcBef>
                        <a:spcAft>
                          <a:spcPts val="700"/>
                        </a:spcAft>
                        <a:buFont typeface="Arial" panose="020B0604020202020204" pitchFamily="34" charset="0"/>
                        <a:buChar char="•"/>
                        <a:tabLst>
                          <a:tab pos="184785" algn="l"/>
                        </a:tabLst>
                      </a:pPr>
                      <a:r>
                        <a:rPr lang="ar-SA" sz="1200" baseline="0" dirty="0">
                          <a:latin typeface="Arial"/>
                          <a:cs typeface="Arial"/>
                        </a:rPr>
                        <a:t>الإشارة إلى ما هو سابق أو لاحق من الأنشطة أو الأشياء ذات الصلة</a:t>
                      </a:r>
                    </a:p>
                    <a:p>
                      <a:pPr marL="259715" marR="83185" indent="-171450">
                        <a:lnSpc>
                          <a:spcPct val="102600"/>
                        </a:lnSpc>
                        <a:spcBef>
                          <a:spcPts val="260"/>
                        </a:spcBef>
                        <a:buSzPct val="86956"/>
                        <a:buFont typeface="Arial" panose="020B0604020202020204" pitchFamily="34" charset="0"/>
                        <a:buChar char="•"/>
                        <a:tabLst>
                          <a:tab pos="175895" algn="l"/>
                        </a:tabLst>
                      </a:pPr>
                      <a:r>
                        <a:rPr lang="ar-SA" sz="1200" baseline="0" dirty="0">
                          <a:latin typeface="Arial"/>
                          <a:cs typeface="Arial"/>
                        </a:rPr>
                        <a:t>الإشارة إلى سياقات أوسع خارج الفصل الدراسي أو إلى معارف/ خبرات سابقة</a:t>
                      </a:r>
                    </a:p>
                  </a:txBody>
                  <a:tcPr marL="0" marR="0" marT="10858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ar-SA" sz="1200" b="1" baseline="0" dirty="0">
                          <a:latin typeface="Arial"/>
                          <a:cs typeface="Arial"/>
                        </a:rPr>
                        <a:t>كلمات رئيسية محتملة للبحث عنها:</a:t>
                      </a:r>
                    </a:p>
                    <a:p>
                      <a:pPr marL="88265" marR="173990">
                        <a:lnSpc>
                          <a:spcPct val="102600"/>
                        </a:lnSpc>
                        <a:spcBef>
                          <a:spcPts val="285"/>
                        </a:spcBef>
                      </a:pPr>
                      <a:r>
                        <a:rPr lang="ar-SA" sz="1200" baseline="0" dirty="0">
                          <a:latin typeface="Arial"/>
                          <a:cs typeface="Arial"/>
                        </a:rPr>
                        <a:t>"في الدرس السابق"، "سابقًا"، "هذا يذكرني بـ"، "في الدرس التالي"، "متعلق بـ"، "في منزلك"</a:t>
                      </a:r>
                    </a:p>
                    <a:p>
                      <a:pPr marL="88265">
                        <a:lnSpc>
                          <a:spcPct val="100000"/>
                        </a:lnSpc>
                        <a:spcBef>
                          <a:spcPts val="415"/>
                        </a:spcBef>
                      </a:pPr>
                      <a:r>
                        <a:rPr lang="ar-SA" sz="1200" b="1" baseline="0" dirty="0">
                          <a:latin typeface="Arial"/>
                          <a:cs typeface="Arial"/>
                        </a:rPr>
                        <a:t>أمثلة:</a:t>
                      </a:r>
                    </a:p>
                    <a:p>
                      <a:pPr marL="88265">
                        <a:lnSpc>
                          <a:spcPct val="100000"/>
                        </a:lnSpc>
                        <a:spcBef>
                          <a:spcPts val="295"/>
                        </a:spcBef>
                      </a:pPr>
                      <a:r>
                        <a:rPr lang="ar-SA" sz="1200" baseline="0" dirty="0">
                          <a:latin typeface="Arial"/>
                          <a:cs typeface="Arial"/>
                        </a:rPr>
                        <a:t>الأمر يشبه ما تعلمناه/ فعلناه...</a:t>
                      </a:r>
                    </a:p>
                    <a:p>
                      <a:pPr marL="88265">
                        <a:lnSpc>
                          <a:spcPct val="100000"/>
                        </a:lnSpc>
                        <a:spcBef>
                          <a:spcPts val="30"/>
                        </a:spcBef>
                      </a:pPr>
                      <a:r>
                        <a:rPr lang="ar-SA" sz="1200" baseline="0" dirty="0">
                          <a:latin typeface="Arial"/>
                          <a:cs typeface="Arial"/>
                        </a:rPr>
                        <a:t>كيف يرتبط درس اليوم بالدرس الماضي؟</a:t>
                      </a:r>
                    </a:p>
                    <a:p>
                      <a:pPr marL="88265" marR="119380">
                        <a:lnSpc>
                          <a:spcPts val="1420"/>
                        </a:lnSpc>
                        <a:spcBef>
                          <a:spcPts val="20"/>
                        </a:spcBef>
                      </a:pPr>
                      <a:r>
                        <a:rPr lang="ar-SA" sz="1200" baseline="0" dirty="0">
                          <a:latin typeface="Arial"/>
                          <a:cs typeface="Arial"/>
                        </a:rPr>
                        <a:t>من يتذكر التجربة التي أجريناها عندما أبقينا النباتات في الظلام؟</a:t>
                      </a:r>
                    </a:p>
                    <a:p>
                      <a:pPr marL="121285">
                        <a:lnSpc>
                          <a:spcPts val="1340"/>
                        </a:lnSpc>
                      </a:pPr>
                      <a:r>
                        <a:rPr lang="ar-SA" sz="1200" baseline="0" dirty="0">
                          <a:latin typeface="Arial"/>
                          <a:cs typeface="Arial"/>
                        </a:rPr>
                        <a:t>في نهاية الدرس، سأطلب منكم تدوين ما</a:t>
                      </a:r>
                    </a:p>
                    <a:p>
                      <a:pPr marL="88265">
                        <a:lnSpc>
                          <a:spcPct val="100000"/>
                        </a:lnSpc>
                        <a:spcBef>
                          <a:spcPts val="40"/>
                        </a:spcBef>
                      </a:pPr>
                      <a:r>
                        <a:rPr lang="ar-SA" sz="1200" baseline="0" dirty="0">
                          <a:latin typeface="Arial"/>
                          <a:cs typeface="Arial"/>
                        </a:rPr>
                        <a:t>تعتقدون أنه حدث وسببه.</a:t>
                      </a:r>
                    </a:p>
                    <a:p>
                      <a:pPr marL="88265" marR="186055">
                        <a:lnSpc>
                          <a:spcPts val="1420"/>
                        </a:lnSpc>
                        <a:spcBef>
                          <a:spcPts val="25"/>
                        </a:spcBef>
                      </a:pPr>
                      <a:r>
                        <a:rPr lang="ar-SA" sz="1200" baseline="0" dirty="0">
                          <a:latin typeface="Arial"/>
                          <a:cs typeface="Arial"/>
                        </a:rPr>
                        <a:t>من زار متحف العلوم ويمكنه إخبارنا بما شاهده؟</a:t>
                      </a:r>
                    </a:p>
                    <a:p>
                      <a:pPr marL="88265">
                        <a:lnSpc>
                          <a:spcPts val="1340"/>
                        </a:lnSpc>
                      </a:pPr>
                      <a:r>
                        <a:rPr lang="ar-SA" sz="1200" baseline="0" dirty="0">
                          <a:latin typeface="Arial"/>
                          <a:cs typeface="Arial"/>
                        </a:rPr>
                        <a:t>أعرف الكثير عن ركوب الخيل لأن لدي حصاني.</a:t>
                      </a:r>
                    </a:p>
                    <a:p>
                      <a:pPr marL="88265" marR="340995">
                        <a:lnSpc>
                          <a:spcPct val="100800"/>
                        </a:lnSpc>
                        <a:spcBef>
                          <a:spcPts val="25"/>
                        </a:spcBef>
                      </a:pPr>
                      <a:r>
                        <a:rPr lang="ar-SA" sz="1200" baseline="0" dirty="0">
                          <a:latin typeface="Arial"/>
                          <a:cs typeface="Arial"/>
                        </a:rPr>
                        <a:t>هل تعتقد أنك قد تجد كائنات مماثلة في تربة حديقة منزلك؟</a:t>
                      </a:r>
                    </a:p>
                    <a:p>
                      <a:pPr marL="88265" marR="383540">
                        <a:lnSpc>
                          <a:spcPct val="100800"/>
                        </a:lnSpc>
                        <a:spcBef>
                          <a:spcPts val="20"/>
                        </a:spcBef>
                      </a:pPr>
                      <a:r>
                        <a:rPr lang="ar-SA" sz="1200" baseline="0" dirty="0">
                          <a:latin typeface="Arial"/>
                          <a:cs typeface="Arial"/>
                        </a:rPr>
                        <a:t>هل رأيت في الأخبار أي شيء يتعلق بالطقس أو المناخ؟</a:t>
                      </a:r>
                    </a:p>
                    <a:p>
                      <a:pPr marL="88265">
                        <a:lnSpc>
                          <a:spcPct val="100000"/>
                        </a:lnSpc>
                        <a:spcBef>
                          <a:spcPts val="30"/>
                        </a:spcBef>
                      </a:pPr>
                      <a:r>
                        <a:rPr lang="ar-SA" sz="1200" baseline="0" dirty="0">
                          <a:latin typeface="Arial"/>
                          <a:cs typeface="Arial"/>
                        </a:rPr>
                        <a:t>هل توجد أي معلومات مفيدة في الفصول السابقة من الكتاب؟</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572512">
                <a:tc>
                  <a:txBody>
                    <a:bodyPr/>
                    <a:lstStyle/>
                    <a:p>
                      <a:pPr marL="88265" marR="324485">
                        <a:lnSpc>
                          <a:spcPct val="100800"/>
                        </a:lnSpc>
                        <a:spcBef>
                          <a:spcPts val="855"/>
                        </a:spcBef>
                      </a:pPr>
                      <a:r>
                        <a:rPr lang="en-US" sz="1200" b="1" baseline="0" dirty="0">
                          <a:latin typeface="Arial"/>
                          <a:cs typeface="Arial"/>
                        </a:rPr>
                        <a:t>G</a:t>
                      </a:r>
                      <a:r>
                        <a:rPr lang="ar-SA" sz="1200" b="1" baseline="0" dirty="0">
                          <a:latin typeface="Arial"/>
                          <a:cs typeface="Arial"/>
                        </a:rPr>
                        <a:t> – توجيه الحوار أو النشاط</a:t>
                      </a:r>
                    </a:p>
                    <a:p>
                      <a:pPr marL="88265" marR="107314">
                        <a:lnSpc>
                          <a:spcPct val="102200"/>
                        </a:lnSpc>
                        <a:spcBef>
                          <a:spcPts val="195"/>
                        </a:spcBef>
                      </a:pPr>
                      <a:r>
                        <a:rPr lang="ar-SA" sz="1200" i="1" baseline="0" dirty="0">
                          <a:latin typeface="Arial"/>
                          <a:cs typeface="Arial"/>
                        </a:rPr>
                        <a:t>تحمُّل مسؤولية تشكيل النشاط أو تركيز الحوار في الاتجاه المرغوب أو استخدام إستراتيجيات الدعم الأخرى لدعم الحوار أو التعلم</a:t>
                      </a:r>
                    </a:p>
                    <a:p>
                      <a:pPr marL="88265" marR="85090">
                        <a:lnSpc>
                          <a:spcPct val="101400"/>
                        </a:lnSpc>
                        <a:spcBef>
                          <a:spcPts val="275"/>
                        </a:spcBef>
                      </a:pPr>
                      <a:r>
                        <a:rPr lang="ar-SA" sz="1200" b="1" baseline="0" dirty="0">
                          <a:latin typeface="Arial"/>
                          <a:cs typeface="Arial"/>
                        </a:rPr>
                        <a:t>(تسجل هذه الفئة العامة المساهمات التي تدعم سير الحوار بسلاسة وقد تعزز مشاركة الطلاب)</a:t>
                      </a: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lang="ar-SA" sz="1200" baseline="0">
                          <a:latin typeface="Arial"/>
                          <a:cs typeface="Arial"/>
                        </a:rPr>
                        <a:t>تشجيع الحوار فيما بين الطلاب</a:t>
                      </a:r>
                    </a:p>
                    <a:p>
                      <a:pPr marL="259715" indent="-171450">
                        <a:lnSpc>
                          <a:spcPct val="100000"/>
                        </a:lnSpc>
                        <a:spcBef>
                          <a:spcPts val="85"/>
                        </a:spcBef>
                        <a:spcAft>
                          <a:spcPts val="700"/>
                        </a:spcAft>
                        <a:buFont typeface="Arial" panose="020B0604020202020204" pitchFamily="34" charset="0"/>
                        <a:buChar char="•"/>
                        <a:tabLst>
                          <a:tab pos="184785" algn="l"/>
                        </a:tabLst>
                      </a:pPr>
                      <a:r>
                        <a:rPr lang="ar-SA" sz="1200" baseline="0">
                          <a:latin typeface="Arial"/>
                          <a:cs typeface="Arial"/>
                        </a:rPr>
                        <a:t>منح وقت للتفكير</a:t>
                      </a:r>
                    </a:p>
                    <a:p>
                      <a:pPr marL="259715" indent="-171450">
                        <a:lnSpc>
                          <a:spcPct val="100000"/>
                        </a:lnSpc>
                        <a:spcBef>
                          <a:spcPts val="395"/>
                        </a:spcBef>
                        <a:spcAft>
                          <a:spcPts val="700"/>
                        </a:spcAft>
                        <a:buFont typeface="Arial" panose="020B0604020202020204" pitchFamily="34" charset="0"/>
                        <a:buChar char="•"/>
                        <a:tabLst>
                          <a:tab pos="184785" algn="l"/>
                        </a:tabLst>
                      </a:pPr>
                      <a:r>
                        <a:rPr lang="ar-SA" sz="1200" baseline="0">
                          <a:latin typeface="Arial"/>
                          <a:cs typeface="Arial"/>
                        </a:rPr>
                        <a:t>اقتراح مسارات العمل أو الاستفسار الممكنة</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ar-SA" sz="1200" b="1" baseline="0" dirty="0">
                          <a:latin typeface="Arial"/>
                          <a:cs typeface="Arial"/>
                        </a:rPr>
                        <a:t>كلمات رئيسية محتملة للبحث عنها:</a:t>
                      </a:r>
                    </a:p>
                    <a:p>
                      <a:pPr marL="88265">
                        <a:lnSpc>
                          <a:spcPct val="100000"/>
                        </a:lnSpc>
                        <a:spcBef>
                          <a:spcPts val="300"/>
                        </a:spcBef>
                      </a:pPr>
                      <a:r>
                        <a:rPr lang="ar-SA" sz="1200" baseline="0" dirty="0">
                          <a:latin typeface="Arial"/>
                          <a:cs typeface="Arial"/>
                        </a:rPr>
                        <a:t>"ماذا عن"، "ركّز"، "ركّز على"، "دعونا نجرب"، "لا داعي للتسرع"</a:t>
                      </a:r>
                    </a:p>
                    <a:p>
                      <a:pPr marL="88265">
                        <a:lnSpc>
                          <a:spcPct val="100000"/>
                        </a:lnSpc>
                        <a:spcBef>
                          <a:spcPts val="250"/>
                        </a:spcBef>
                      </a:pPr>
                      <a:r>
                        <a:rPr lang="ar-SA" sz="1200" b="1" baseline="0" dirty="0">
                          <a:latin typeface="Arial"/>
                          <a:cs typeface="Arial"/>
                        </a:rPr>
                        <a:t>أمثلة:</a:t>
                      </a:r>
                    </a:p>
                    <a:p>
                      <a:pPr marL="88265" marR="709930">
                        <a:lnSpc>
                          <a:spcPct val="100899"/>
                        </a:lnSpc>
                      </a:pPr>
                      <a:r>
                        <a:rPr lang="ar-SA" sz="1200" baseline="0" dirty="0">
                          <a:latin typeface="Arial"/>
                          <a:cs typeface="Arial"/>
                        </a:rPr>
                        <a:t>إذن، ردًا على السؤال، ما الذي اكتشفته؟ هل تفكر في...؟</a:t>
                      </a:r>
                    </a:p>
                    <a:p>
                      <a:pPr marL="88265" marR="116839" algn="r" rtl="1">
                        <a:lnSpc>
                          <a:spcPct val="100899"/>
                        </a:lnSpc>
                        <a:spcBef>
                          <a:spcPts val="20"/>
                        </a:spcBef>
                        <a:tabLst>
                          <a:tab pos="2457450" algn="l"/>
                        </a:tabLst>
                      </a:pPr>
                      <a:r>
                        <a:rPr lang="ar-SA" sz="1200" baseline="0" dirty="0">
                          <a:solidFill>
                            <a:schemeClr val="tx1"/>
                          </a:solidFill>
                          <a:latin typeface="Arial"/>
                          <a:ea typeface="+mn-ea"/>
                          <a:cs typeface="Arial"/>
                        </a:rPr>
                        <a:t>لا تقلق، جرب... دعنا نجرب الجمع بدلاً من ذلك!</a:t>
                      </a:r>
                    </a:p>
                    <a:p>
                      <a:pPr marL="88265" marR="116839">
                        <a:lnSpc>
                          <a:spcPct val="100899"/>
                        </a:lnSpc>
                        <a:spcBef>
                          <a:spcPts val="20"/>
                        </a:spcBef>
                      </a:pPr>
                      <a:r>
                        <a:rPr lang="ar-SA" sz="1200" baseline="0" dirty="0">
                          <a:latin typeface="Arial"/>
                          <a:cs typeface="Arial"/>
                        </a:rPr>
                        <a:t>خذ وقتك وأخبرني عندما تخطر ببالك أي فكرة.  </a:t>
                      </a:r>
                    </a:p>
                    <a:p>
                      <a:pPr marL="88265" marR="116839">
                        <a:lnSpc>
                          <a:spcPct val="100899"/>
                        </a:lnSpc>
                        <a:spcBef>
                          <a:spcPts val="20"/>
                        </a:spcBef>
                      </a:pPr>
                      <a:r>
                        <a:rPr lang="ar-SA" sz="1200" baseline="0" dirty="0">
                          <a:latin typeface="Arial"/>
                          <a:cs typeface="Arial"/>
                        </a:rPr>
                        <a:t>لمَ لا تشرح لكيلي ما نفعله؟</a:t>
                      </a:r>
                    </a:p>
                    <a:p>
                      <a:pPr marL="88265" marR="356870">
                        <a:lnSpc>
                          <a:spcPct val="100800"/>
                        </a:lnSpc>
                        <a:spcBef>
                          <a:spcPts val="20"/>
                        </a:spcBef>
                      </a:pPr>
                      <a:r>
                        <a:rPr lang="ar-SA" sz="1200" baseline="0" dirty="0">
                          <a:latin typeface="Arial"/>
                          <a:cs typeface="Arial"/>
                        </a:rPr>
                        <a:t>في أزواج، هل يمكنكم مناقشة أي من هذه المصادر تعتقدون أنه الرواية الأوثق للمعركة؟</a:t>
                      </a:r>
                    </a:p>
                    <a:p>
                      <a:pPr marL="88265">
                        <a:lnSpc>
                          <a:spcPct val="100000"/>
                        </a:lnSpc>
                        <a:spcBef>
                          <a:spcPts val="30"/>
                        </a:spcBef>
                      </a:pPr>
                      <a:r>
                        <a:rPr lang="ar-SA" sz="1200" baseline="0" dirty="0">
                          <a:latin typeface="Arial"/>
                          <a:cs typeface="Arial"/>
                        </a:rPr>
                        <a:t>ما الذي كان نيوتن سيقوله في هذه الحالة؟</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4" name="object 6">
            <a:extLst>
              <a:ext uri="{FF2B5EF4-FFF2-40B4-BE49-F238E27FC236}">
                <a16:creationId xmlns:a16="http://schemas.microsoft.com/office/drawing/2014/main" id="{CC35E2FF-799A-4228-AC29-D3D833FED7B7}"/>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44</a:t>
            </a:fld>
            <a:endParaRPr sz="1000" dirty="0">
              <a:cs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728622367"/>
              </p:ext>
            </p:extLst>
          </p:nvPr>
        </p:nvGraphicFramePr>
        <p:xfrm>
          <a:off x="423552" y="636912"/>
          <a:ext cx="9784078" cy="4096511"/>
        </p:xfrm>
        <a:graphic>
          <a:graphicData uri="http://schemas.openxmlformats.org/drawingml/2006/table">
            <a:tbl>
              <a:tblPr rtl="1"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gn="r" rtl="1">
                        <a:lnSpc>
                          <a:spcPct val="100000"/>
                        </a:lnSpc>
                        <a:spcBef>
                          <a:spcPts val="10"/>
                        </a:spcBef>
                      </a:pPr>
                      <a:endParaRPr sz="1950" b="1" spc="0" baseline="0" dirty="0">
                        <a:latin typeface="Times New Roman"/>
                        <a:cs typeface="Times New Roman"/>
                      </a:endParaRPr>
                    </a:p>
                    <a:p>
                      <a:pPr marL="570230">
                        <a:lnSpc>
                          <a:spcPct val="100000"/>
                        </a:lnSpc>
                      </a:pPr>
                      <a:r>
                        <a:rPr lang="ar-SA" sz="1200" b="1" baseline="0" dirty="0">
                          <a:latin typeface="Arial Unicode MS"/>
                          <a:cs typeface="Arial"/>
                        </a:rPr>
                        <a:t>فئات الترميز</a:t>
                      </a: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r" rtl="1">
                        <a:lnSpc>
                          <a:spcPct val="100000"/>
                        </a:lnSpc>
                        <a:spcBef>
                          <a:spcPts val="10"/>
                        </a:spcBef>
                      </a:pPr>
                      <a:endParaRPr sz="1950" b="1" spc="0" baseline="0" dirty="0">
                        <a:latin typeface="Times New Roman"/>
                        <a:cs typeface="Times New Roman"/>
                      </a:endParaRPr>
                    </a:p>
                    <a:p>
                      <a:pPr marL="319088" indent="0">
                        <a:lnSpc>
                          <a:spcPct val="100000"/>
                        </a:lnSpc>
                        <a:tabLst/>
                      </a:pPr>
                      <a:r>
                        <a:rPr lang="ar-SA" sz="1200" b="1" baseline="0">
                          <a:latin typeface="Arial Unicode MS"/>
                          <a:cs typeface="Arial"/>
                        </a:rPr>
                        <a:t>المساهمات والإستراتيجيات</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r" rtl="1">
                        <a:lnSpc>
                          <a:spcPct val="100000"/>
                        </a:lnSpc>
                        <a:spcBef>
                          <a:spcPts val="10"/>
                        </a:spcBef>
                      </a:pPr>
                      <a:endParaRPr sz="1950" b="1" spc="0" baseline="0" dirty="0">
                        <a:latin typeface="Times New Roman"/>
                        <a:cs typeface="Times New Roman"/>
                      </a:endParaRPr>
                    </a:p>
                    <a:p>
                      <a:pPr algn="ctr">
                        <a:lnSpc>
                          <a:spcPct val="100000"/>
                        </a:lnSpc>
                      </a:pPr>
                      <a:r>
                        <a:rPr lang="ar-SA" sz="1200" b="1" baseline="0">
                          <a:latin typeface="Arial Unicode MS"/>
                          <a:cs typeface="Arial"/>
                        </a:rPr>
                        <a:t>ماذا نسمع؟</a:t>
                      </a: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12591">
                <a:tc>
                  <a:txBody>
                    <a:bodyPr/>
                    <a:lstStyle/>
                    <a:p>
                      <a:pPr marL="88265" algn="just">
                        <a:lnSpc>
                          <a:spcPct val="100000"/>
                        </a:lnSpc>
                        <a:spcBef>
                          <a:spcPts val="865"/>
                        </a:spcBef>
                      </a:pPr>
                      <a:r>
                        <a:rPr lang="en-US" sz="1150" b="1" baseline="0" dirty="0">
                          <a:latin typeface="Arial"/>
                          <a:cs typeface="Arial"/>
                        </a:rPr>
                        <a:t>E</a:t>
                      </a:r>
                      <a:r>
                        <a:rPr lang="ar-SA" sz="1150" b="1" baseline="0" dirty="0">
                          <a:latin typeface="Arial"/>
                          <a:cs typeface="Arial"/>
                        </a:rPr>
                        <a:t> – التعبير عن الأفكار أو الدعوة لطرحها</a:t>
                      </a:r>
                    </a:p>
                    <a:p>
                      <a:pPr marL="88265" marR="173990" algn="r">
                        <a:lnSpc>
                          <a:spcPct val="102600"/>
                        </a:lnSpc>
                        <a:spcBef>
                          <a:spcPts val="190"/>
                        </a:spcBef>
                      </a:pPr>
                      <a:r>
                        <a:rPr lang="ar-SA" sz="1150" i="1" baseline="0" dirty="0"/>
                        <a:t>طرح المساهمات ذات الصلة أو دعوة الآخرين لطرحها من </a:t>
                      </a:r>
                      <a:r>
                        <a:rPr lang="ar-SA" sz="1150" i="1" baseline="0" dirty="0">
                          <a:latin typeface="Arial"/>
                          <a:cs typeface="Arial"/>
                        </a:rPr>
                        <a:t>أجل بدء الحوار أو</a:t>
                      </a:r>
                      <a:r>
                        <a:rPr lang="ar-SA" sz="1150" i="1" baseline="0" dirty="0"/>
                        <a:t> تعزيزه </a:t>
                      </a:r>
                      <a:r>
                        <a:rPr lang="ar-SA" sz="1150" b="1" i="1" baseline="0" dirty="0">
                          <a:latin typeface="Arial-BoldItalicMT"/>
                          <a:cs typeface="Arial"/>
                        </a:rPr>
                        <a:t>(تلك المساهمات التي لا تغطيها الفئات الأخرى)</a:t>
                      </a:r>
                      <a:endParaRPr lang="ar-AE" sz="1150" b="1" i="1" baseline="0" dirty="0">
                        <a:latin typeface="Arial-BoldItalicMT"/>
                        <a:cs typeface="Arial"/>
                      </a:endParaRPr>
                    </a:p>
                    <a:p>
                      <a:pPr marL="88265" marR="173990" algn="r">
                        <a:lnSpc>
                          <a:spcPct val="102600"/>
                        </a:lnSpc>
                        <a:spcBef>
                          <a:spcPts val="190"/>
                        </a:spcBef>
                      </a:pPr>
                      <a:endParaRPr lang="ar-AE" sz="1150" b="1" i="1" baseline="0" dirty="0">
                        <a:latin typeface="Arial-BoldItalicMT"/>
                        <a:cs typeface="Arial"/>
                      </a:endParaRPr>
                    </a:p>
                    <a:p>
                      <a:pPr marL="88265" marR="173990" algn="r">
                        <a:lnSpc>
                          <a:spcPct val="102600"/>
                        </a:lnSpc>
                        <a:spcBef>
                          <a:spcPts val="190"/>
                        </a:spcBef>
                      </a:pPr>
                      <a:r>
                        <a:rPr lang="ar-AE" sz="1200" dirty="0"/>
                        <a:t>(تغطي هذه الفئة العامة المساهمات والدعوات - التي لا تغطيها الفئات الأخرى - التي تتعلق بالطلاب وتشركهم في نشاط التعلم. هذه المساهمات ليست حوارية في جوهرها ولكنها تدعم المناقشة.)</a:t>
                      </a:r>
                      <a:endParaRPr lang="ar-SA" sz="1150" b="1" i="1" baseline="0" dirty="0">
                        <a:latin typeface="Arial-BoldItalicMT"/>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71780" marR="96520" indent="-183515">
                        <a:lnSpc>
                          <a:spcPct val="102200"/>
                        </a:lnSpc>
                        <a:spcBef>
                          <a:spcPts val="880"/>
                        </a:spcBef>
                        <a:buFont typeface="Symbol"/>
                        <a:buChar char="•"/>
                        <a:tabLst>
                          <a:tab pos="184785" algn="l"/>
                        </a:tabLst>
                      </a:pPr>
                      <a:r>
                        <a:rPr lang="ar-SA" sz="1150" baseline="0" dirty="0">
                          <a:latin typeface="Arial"/>
                          <a:cs typeface="Arial"/>
                        </a:rPr>
                        <a:t>الدعوة لطرح الآراء أو الأفكار أو المعتقدات أو الأمثلة دون الرجوع إلى المساهمات السابقة أو الانطلاق منها، عادة عن طريق طرح أسئلة مفتوحة أو عامة، أو عن طريق جذب المزيد من الأشخاص إلى النقاش دون دعوتهم صراحة ل</a:t>
                      </a:r>
                      <a:r>
                        <a:rPr lang="ar-EG" sz="1100" dirty="0">
                          <a:latin typeface="Arial Unicode MS"/>
                          <a:cs typeface="+mn-cs"/>
                        </a:rPr>
                        <a:t>إثراء الأفكار</a:t>
                      </a:r>
                      <a:r>
                        <a:rPr lang="ar-SA" sz="1150" baseline="0" dirty="0">
                          <a:latin typeface="Arial"/>
                          <a:cs typeface="Arial"/>
                        </a:rPr>
                        <a:t>/ استخدام </a:t>
                      </a:r>
                      <a:r>
                        <a:rPr lang="ar-EG" sz="1150" baseline="0" dirty="0">
                          <a:latin typeface="Arial"/>
                          <a:cs typeface="Arial"/>
                        </a:rPr>
                        <a:t>التعليل</a:t>
                      </a:r>
                      <a:r>
                        <a:rPr lang="ar-SA" sz="1150" baseline="0" dirty="0">
                          <a:latin typeface="Arial"/>
                          <a:cs typeface="Arial"/>
                        </a:rPr>
                        <a:t>/ التنسيق/ الاستفسار</a:t>
                      </a:r>
                    </a:p>
                    <a:p>
                      <a:pPr algn="r" rtl="1">
                        <a:lnSpc>
                          <a:spcPct val="100000"/>
                        </a:lnSpc>
                        <a:buFont typeface="Symbol"/>
                        <a:buChar char="•"/>
                      </a:pPr>
                      <a:endParaRPr sz="1450" spc="0" baseline="0" dirty="0">
                        <a:latin typeface="Times New Roman"/>
                        <a:cs typeface="Times New Roman"/>
                      </a:endParaRPr>
                    </a:p>
                    <a:p>
                      <a:pPr marL="271780" marR="137160" indent="-183515">
                        <a:lnSpc>
                          <a:spcPct val="101400"/>
                        </a:lnSpc>
                        <a:buFont typeface="Symbol"/>
                        <a:buChar char="•"/>
                        <a:tabLst>
                          <a:tab pos="184785" algn="l"/>
                        </a:tabLst>
                      </a:pPr>
                      <a:r>
                        <a:rPr lang="ar-SA" sz="1150" baseline="0" dirty="0">
                          <a:latin typeface="Arial"/>
                          <a:cs typeface="Arial"/>
                        </a:rPr>
                        <a:t>تقديم مساهمة ذات صلة، بما في ذلك الردود القصيرة على الأسئلة المغلقة؛ تقارير عامة؛ أفكار موسعة غير مرتبطة صراحةً بالمساهمات السابقة</a:t>
                      </a:r>
                    </a:p>
                  </a:txBody>
                  <a:tcPr marL="0" marR="0" marT="11176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ar-SA" sz="1150" b="1" baseline="0" dirty="0">
                          <a:latin typeface="Arial"/>
                          <a:cs typeface="Arial"/>
                        </a:rPr>
                        <a:t>كلمات رئيسية محتملة للبحث عنها:</a:t>
                      </a:r>
                    </a:p>
                    <a:p>
                      <a:pPr marL="88265" marR="504825">
                        <a:lnSpc>
                          <a:spcPct val="100800"/>
                        </a:lnSpc>
                        <a:spcBef>
                          <a:spcPts val="310"/>
                        </a:spcBef>
                      </a:pPr>
                      <a:r>
                        <a:rPr lang="ar-SA" sz="1150" baseline="0" dirty="0">
                          <a:latin typeface="Arial"/>
                          <a:cs typeface="Arial"/>
                        </a:rPr>
                        <a:t>"ما رأيك في...؟"، "أخبرني"، "ما أفكارك"، "رأيي..."</a:t>
                      </a:r>
                    </a:p>
                    <a:p>
                      <a:pPr algn="r" rtl="1">
                        <a:lnSpc>
                          <a:spcPct val="100000"/>
                        </a:lnSpc>
                        <a:spcBef>
                          <a:spcPts val="10"/>
                        </a:spcBef>
                      </a:pPr>
                      <a:endParaRPr sz="1250" spc="0" baseline="0" dirty="0">
                        <a:latin typeface="Times New Roman"/>
                        <a:cs typeface="Times New Roman"/>
                      </a:endParaRPr>
                    </a:p>
                    <a:p>
                      <a:pPr marL="88265">
                        <a:lnSpc>
                          <a:spcPct val="100000"/>
                        </a:lnSpc>
                      </a:pPr>
                      <a:r>
                        <a:rPr lang="ar-SA" sz="1150" b="1" baseline="0" dirty="0">
                          <a:latin typeface="Arial"/>
                          <a:cs typeface="Arial"/>
                        </a:rPr>
                        <a:t>أمثلة:</a:t>
                      </a:r>
                    </a:p>
                    <a:p>
                      <a:pPr marL="88265">
                        <a:lnSpc>
                          <a:spcPct val="100000"/>
                        </a:lnSpc>
                        <a:spcBef>
                          <a:spcPts val="225"/>
                        </a:spcBef>
                      </a:pPr>
                      <a:r>
                        <a:rPr lang="ar-SA" sz="1150" baseline="0" dirty="0">
                          <a:latin typeface="Arial"/>
                          <a:cs typeface="Arial"/>
                        </a:rPr>
                        <a:t>ما رأيكِ، ماريا؟</a:t>
                      </a:r>
                      <a:endParaRPr lang="en-US" sz="1150" baseline="0" dirty="0">
                        <a:latin typeface="Arial"/>
                        <a:cs typeface="Arial"/>
                      </a:endParaRPr>
                    </a:p>
                    <a:p>
                      <a:pPr marL="88265">
                        <a:lnSpc>
                          <a:spcPct val="100000"/>
                        </a:lnSpc>
                        <a:spcBef>
                          <a:spcPts val="225"/>
                        </a:spcBef>
                      </a:pPr>
                      <a:r>
                        <a:rPr lang="ar-AE" sz="1150" baseline="0" dirty="0">
                          <a:latin typeface="Arial"/>
                          <a:cs typeface="Arial"/>
                        </a:rPr>
                        <a:t>أعتقد أننا بحاجة لضبط استخدام الأسلحة بشكل أكبر</a:t>
                      </a:r>
                      <a:endParaRPr lang="ar-SA" sz="1150" baseline="0" dirty="0">
                        <a:latin typeface="Arial"/>
                        <a:cs typeface="Arial"/>
                      </a:endParaRPr>
                    </a:p>
                    <a:p>
                      <a:pPr marL="88265" marR="130810">
                        <a:lnSpc>
                          <a:spcPct val="100800"/>
                        </a:lnSpc>
                        <a:spcBef>
                          <a:spcPts val="215"/>
                        </a:spcBef>
                      </a:pPr>
                      <a:r>
                        <a:rPr lang="ar-SA" sz="1150" baseline="0" dirty="0">
                          <a:latin typeface="Arial"/>
                          <a:cs typeface="Arial"/>
                        </a:rPr>
                        <a:t>ما الذي تعتقد أنه مهم حقًا في هذا النص؟</a:t>
                      </a:r>
                      <a:r>
                        <a:rPr lang="en-US" sz="1150" baseline="0" dirty="0">
                          <a:latin typeface="Arial"/>
                          <a:cs typeface="Arial"/>
                        </a:rPr>
                        <a:t> </a:t>
                      </a:r>
                      <a:r>
                        <a:rPr lang="ar-SA" sz="1150" baseline="0" dirty="0">
                          <a:latin typeface="Arial"/>
                          <a:cs typeface="Arial"/>
                        </a:rPr>
                        <a:t>هل يمكنك تحديد بعض الكلمات الرئيسية ووضع خط تحتها على السبورة؟</a:t>
                      </a:r>
                    </a:p>
                    <a:p>
                      <a:pPr marL="88265">
                        <a:lnSpc>
                          <a:spcPct val="100000"/>
                        </a:lnSpc>
                        <a:spcBef>
                          <a:spcPts val="225"/>
                        </a:spcBef>
                      </a:pPr>
                      <a:r>
                        <a:rPr lang="ar-SA" sz="1150" baseline="0" dirty="0">
                          <a:latin typeface="Arial"/>
                          <a:cs typeface="Arial"/>
                        </a:rPr>
                        <a:t>هل هناك المزيد من الأفكار حول ذلك؟</a:t>
                      </a:r>
                    </a:p>
                    <a:p>
                      <a:pPr marL="88265" marR="1200150">
                        <a:lnSpc>
                          <a:spcPct val="116500"/>
                        </a:lnSpc>
                      </a:pPr>
                      <a:r>
                        <a:rPr lang="ar-SA" sz="1150" baseline="0" dirty="0">
                          <a:latin typeface="Arial"/>
                          <a:cs typeface="Arial"/>
                        </a:rPr>
                        <a:t>كم عدد الحيوانات ذات الأرجل الأربع التي يمكنك تسميتها؟</a:t>
                      </a:r>
                      <a:endParaRPr lang="ar-AE" sz="1150" baseline="0" dirty="0">
                        <a:latin typeface="Arial"/>
                        <a:cs typeface="Arial"/>
                      </a:endParaRPr>
                    </a:p>
                    <a:p>
                      <a:pPr marL="88265" marR="1200150">
                        <a:lnSpc>
                          <a:spcPct val="116500"/>
                        </a:lnSpc>
                      </a:pPr>
                      <a:r>
                        <a:rPr lang="ar-AE" sz="1150" baseline="0" dirty="0">
                          <a:latin typeface="Arial"/>
                          <a:cs typeface="Arial"/>
                        </a:rPr>
                        <a:t>برأيي أن الخيول هي أفضل الحيوانات</a:t>
                      </a:r>
                    </a:p>
                    <a:p>
                      <a:pPr marL="88265" marR="1200150">
                        <a:lnSpc>
                          <a:spcPct val="116500"/>
                        </a:lnSpc>
                      </a:pPr>
                      <a:r>
                        <a:rPr lang="ar-AE" sz="1150" baseline="0" dirty="0">
                          <a:latin typeface="Arial"/>
                          <a:cs typeface="Arial"/>
                        </a:rPr>
                        <a:t>هذا الرسم البياني يشير إلى أنه توجد علاقة بين الفقر والصحة </a:t>
                      </a:r>
                    </a:p>
                    <a:p>
                      <a:pPr marL="88265" marR="1200150">
                        <a:lnSpc>
                          <a:spcPct val="116500"/>
                        </a:lnSpc>
                      </a:pPr>
                      <a:r>
                        <a:rPr lang="ar-SA" sz="1150" baseline="0" dirty="0">
                          <a:latin typeface="Arial"/>
                          <a:cs typeface="Arial"/>
                        </a:rPr>
                        <a:t>  ماذا تعرف عن طريقة عمل الكهرباء؟ دعونا نطرح الأفكار...</a:t>
                      </a:r>
                      <a:endParaRPr lang="ar-AE" sz="1150" baseline="0" dirty="0">
                        <a:latin typeface="Arial"/>
                        <a:cs typeface="Arial"/>
                      </a:endParaRPr>
                    </a:p>
                    <a:p>
                      <a:pPr marL="88265" marR="1200150">
                        <a:lnSpc>
                          <a:spcPct val="116500"/>
                        </a:lnSpc>
                      </a:pPr>
                      <a:r>
                        <a:rPr lang="ar-AE" sz="1150" baseline="0" dirty="0">
                          <a:latin typeface="Arial"/>
                          <a:cs typeface="Arial"/>
                        </a:rPr>
                        <a:t>قبل أيام حصل ذلك لأمي!</a:t>
                      </a:r>
                      <a:endParaRPr lang="ar-SA" sz="115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4" name="object 6">
            <a:extLst>
              <a:ext uri="{FF2B5EF4-FFF2-40B4-BE49-F238E27FC236}">
                <a16:creationId xmlns:a16="http://schemas.microsoft.com/office/drawing/2014/main" id="{CD1F5844-0AAE-F6E4-6D02-97E0C84040C6}"/>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45</a:t>
            </a:fld>
            <a:endParaRPr sz="1000" dirty="0">
              <a:cs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06508" y="669424"/>
            <a:ext cx="9147810" cy="754822"/>
          </a:xfrm>
          <a:prstGeom prst="rect">
            <a:avLst/>
          </a:prstGeom>
        </p:spPr>
        <p:txBody>
          <a:bodyPr vert="horz" wrap="square" lIns="0" tIns="0" rIns="0" bIns="0" rtlCol="0">
            <a:spAutoFit/>
          </a:bodyPr>
          <a:lstStyle/>
          <a:p>
            <a:pPr marL="12700">
              <a:lnSpc>
                <a:spcPct val="100000"/>
              </a:lnSpc>
            </a:pPr>
            <a:r>
              <a:rPr lang="ar-SA" sz="1600" b="1" dirty="0">
                <a:latin typeface="Arial"/>
                <a:cs typeface="Arial"/>
              </a:rPr>
              <a:t>القسم 2:</a:t>
            </a:r>
            <a:r>
              <a:rPr lang="en-US" sz="1600" b="1" dirty="0">
                <a:latin typeface="Arial"/>
                <a:cs typeface="Arial"/>
              </a:rPr>
              <a:t> </a:t>
            </a:r>
            <a:r>
              <a:rPr lang="ar-EG" sz="1600" b="1" dirty="0">
                <a:latin typeface="Arial"/>
                <a:cs typeface="Arial"/>
              </a:rPr>
              <a:t>ملاحظة</a:t>
            </a:r>
            <a:r>
              <a:rPr lang="ar-SA" sz="1600" b="1" dirty="0">
                <a:latin typeface="Arial"/>
                <a:cs typeface="Arial"/>
              </a:rPr>
              <a:t> الحوار وترميزه بأسلوب منهجي</a:t>
            </a:r>
          </a:p>
          <a:p>
            <a:pPr marL="12700" marR="5080">
              <a:lnSpc>
                <a:spcPct val="121700"/>
              </a:lnSpc>
              <a:spcBef>
                <a:spcPts val="630"/>
              </a:spcBef>
            </a:pPr>
            <a:r>
              <a:rPr lang="ar-SA" sz="1200" dirty="0">
                <a:latin typeface="Arial Unicode MS"/>
                <a:cs typeface="Arial"/>
              </a:rPr>
              <a:t>يغطي هذا القسم جانبين مهمين لتنفيذ استعلامك: نوع ال</a:t>
            </a:r>
            <a:r>
              <a:rPr lang="ar-EG" sz="1200" dirty="0">
                <a:latin typeface="Arial Unicode MS"/>
                <a:cs typeface="Arial"/>
              </a:rPr>
              <a:t>ملاحظة</a:t>
            </a:r>
            <a:r>
              <a:rPr lang="ar-SA" sz="1200" dirty="0">
                <a:latin typeface="Arial Unicode MS"/>
                <a:cs typeface="Arial"/>
              </a:rPr>
              <a:t> التي ستنفذها والقالب الذي ستستخدمه لتسجيل ملاحظات مراقبتك. توفر ملفات حقائق ال</a:t>
            </a:r>
            <a:r>
              <a:rPr lang="ar-EG" sz="1200" dirty="0">
                <a:latin typeface="Arial Unicode MS"/>
                <a:cs typeface="Arial"/>
              </a:rPr>
              <a:t>ملاحظة</a:t>
            </a:r>
            <a:r>
              <a:rPr lang="ar-SA" sz="1200" dirty="0">
                <a:latin typeface="Arial Unicode MS"/>
                <a:cs typeface="Arial"/>
              </a:rPr>
              <a:t> التالية مزيدًا من المعلومات حول الأنواع المختلفة لل</a:t>
            </a:r>
            <a:r>
              <a:rPr lang="ar-EG" sz="1200" dirty="0">
                <a:latin typeface="Arial Unicode MS"/>
                <a:cs typeface="Arial"/>
              </a:rPr>
              <a:t>ملاحظة</a:t>
            </a:r>
            <a:r>
              <a:rPr lang="ar-SA" sz="1200" dirty="0">
                <a:latin typeface="Arial Unicode MS"/>
                <a:cs typeface="Arial"/>
              </a:rPr>
              <a:t>.</a:t>
            </a:r>
          </a:p>
        </p:txBody>
      </p:sp>
      <p:sp>
        <p:nvSpPr>
          <p:cNvPr id="4" name="object 4"/>
          <p:cNvSpPr/>
          <p:nvPr/>
        </p:nvSpPr>
        <p:spPr>
          <a:xfrm>
            <a:off x="5690870" y="1635759"/>
            <a:ext cx="4685030" cy="5452350"/>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5776475" y="1728096"/>
            <a:ext cx="4461510" cy="1706236"/>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نوع ال</a:t>
            </a:r>
            <a:r>
              <a:rPr lang="ar-EG" sz="1200" b="1" dirty="0">
                <a:latin typeface="Arial"/>
                <a:cs typeface="Arial"/>
              </a:rPr>
              <a:t>ملاحظة</a:t>
            </a:r>
            <a:r>
              <a:rPr lang="ar-SA" sz="1200" b="1" dirty="0">
                <a:latin typeface="Arial"/>
                <a:cs typeface="Arial"/>
              </a:rPr>
              <a:t>:</a:t>
            </a:r>
            <a:r>
              <a:rPr lang="en-US" sz="1200" b="1" dirty="0">
                <a:latin typeface="Arial"/>
                <a:cs typeface="Arial"/>
              </a:rPr>
              <a:t> </a:t>
            </a:r>
            <a:r>
              <a:rPr lang="ar-SA" sz="1200" dirty="0">
                <a:latin typeface="Arial Unicode MS"/>
                <a:cs typeface="Arial"/>
              </a:rPr>
              <a:t>ترميز </a:t>
            </a:r>
            <a:r>
              <a:rPr lang="ar-EG" sz="1200" dirty="0">
                <a:latin typeface="Arial Unicode MS"/>
                <a:cs typeface="Arial"/>
              </a:rPr>
              <a:t>فوري</a:t>
            </a:r>
            <a:endParaRPr lang="ar-SA" sz="1200" dirty="0">
              <a:latin typeface="Arial Unicode MS"/>
              <a:cs typeface="Arial"/>
            </a:endParaRPr>
          </a:p>
          <a:p>
            <a:pPr marL="12700" marR="5080">
              <a:lnSpc>
                <a:spcPct val="120800"/>
              </a:lnSpc>
              <a:spcBef>
                <a:spcPts val="610"/>
              </a:spcBef>
            </a:pPr>
            <a:r>
              <a:rPr lang="ar-SA" sz="1200" b="1" dirty="0">
                <a:latin typeface="Arial"/>
                <a:cs typeface="Arial"/>
              </a:rPr>
              <a:t>ما هي؟</a:t>
            </a:r>
            <a:r>
              <a:rPr lang="en-US" sz="1200" b="1" dirty="0">
                <a:latin typeface="Arial"/>
                <a:cs typeface="Arial"/>
              </a:rPr>
              <a:t> </a:t>
            </a:r>
            <a:r>
              <a:rPr lang="ar-SA" sz="1200" dirty="0">
                <a:latin typeface="Arial Unicode MS"/>
                <a:cs typeface="Arial"/>
              </a:rPr>
              <a:t>يمكنك ممارسة الترميز بشكل مباشر ضمن بيئة التعلم التي لديك، على سبيل المثال من خلال الجلوس مع إحدى المجموعات وتسجيل الحوار فيها على أحد قوالب الترميز.</a:t>
            </a:r>
          </a:p>
          <a:p>
            <a:pPr marL="12700">
              <a:lnSpc>
                <a:spcPct val="100000"/>
              </a:lnSpc>
              <a:spcBef>
                <a:spcPts val="885"/>
              </a:spcBef>
            </a:pPr>
            <a:r>
              <a:rPr lang="ar-SA" sz="1200" b="1" dirty="0">
                <a:latin typeface="Arial"/>
                <a:cs typeface="Arial"/>
              </a:rPr>
              <a:t>ما مميزاتها؟</a:t>
            </a:r>
          </a:p>
          <a:p>
            <a:pPr marL="190500" marR="196850" indent="-141288">
              <a:lnSpc>
                <a:spcPts val="1750"/>
              </a:lnSpc>
              <a:spcBef>
                <a:spcPts val="85"/>
              </a:spcBef>
              <a:buSzPct val="83333"/>
              <a:buFont typeface="Symbol"/>
              <a:buChar char="•"/>
              <a:tabLst>
                <a:tab pos="100013" algn="l"/>
              </a:tabLst>
            </a:pPr>
            <a:r>
              <a:rPr lang="ar-SA" sz="1200" dirty="0">
                <a:latin typeface="Arial Unicode MS"/>
                <a:cs typeface="Arial"/>
              </a:rPr>
              <a:t>يمكنك أن ترى كيف تتفاعل المجموعة وتلتقط القرائن غير اللفظية، مثل لغة الجسد</a:t>
            </a:r>
          </a:p>
          <a:p>
            <a:pPr marL="190500" indent="-141288">
              <a:lnSpc>
                <a:spcPct val="100000"/>
              </a:lnSpc>
              <a:spcBef>
                <a:spcPts val="175"/>
              </a:spcBef>
              <a:buSzPct val="83333"/>
              <a:buFont typeface="Symbol"/>
              <a:buChar char="•"/>
              <a:tabLst>
                <a:tab pos="100013" algn="l"/>
              </a:tabLst>
            </a:pPr>
            <a:r>
              <a:rPr lang="ar-SA" sz="1200" dirty="0">
                <a:latin typeface="Arial Unicode MS"/>
                <a:cs typeface="Arial"/>
              </a:rPr>
              <a:t>عملية بشكل أكبر، ولا تحتاج إلى أي معدات خاصة، لذا يمكن استخدامها أكثر</a:t>
            </a:r>
          </a:p>
          <a:p>
            <a:pPr marL="190500" marR="265430" indent="-141288">
              <a:lnSpc>
                <a:spcPts val="1750"/>
              </a:lnSpc>
              <a:spcBef>
                <a:spcPts val="85"/>
              </a:spcBef>
              <a:buSzPct val="83333"/>
              <a:buFont typeface="Symbol"/>
              <a:buChar char="•"/>
              <a:tabLst>
                <a:tab pos="100013" algn="l"/>
              </a:tabLst>
            </a:pPr>
            <a:r>
              <a:rPr lang="ar-SA" sz="1200" dirty="0">
                <a:latin typeface="Arial Unicode MS"/>
                <a:cs typeface="Arial"/>
              </a:rPr>
              <a:t>تسهّل متابعة السلوك الطبيعي لأنك لا تشغل الطلاب بالتصوير</a:t>
            </a:r>
          </a:p>
        </p:txBody>
      </p:sp>
      <p:sp>
        <p:nvSpPr>
          <p:cNvPr id="6" name="object 6"/>
          <p:cNvSpPr txBox="1"/>
          <p:nvPr/>
        </p:nvSpPr>
        <p:spPr>
          <a:xfrm>
            <a:off x="5776429" y="4532256"/>
            <a:ext cx="4466590" cy="861774"/>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ما عيوبها؟</a:t>
            </a:r>
          </a:p>
          <a:p>
            <a:pPr marL="130175" marR="5080" indent="-130175">
              <a:lnSpc>
                <a:spcPts val="1750"/>
              </a:lnSpc>
              <a:spcBef>
                <a:spcPts val="85"/>
              </a:spcBef>
              <a:buSzPct val="83333"/>
              <a:buFont typeface="Symbol"/>
              <a:buChar char="•"/>
              <a:tabLst>
                <a:tab pos="1203325" algn="l"/>
              </a:tabLst>
            </a:pPr>
            <a:r>
              <a:rPr lang="ar-SA" sz="1200" dirty="0">
                <a:latin typeface="Arial Unicode MS"/>
                <a:cs typeface="Arial"/>
              </a:rPr>
              <a:t>إذا فاتك أي شيء، فلن يمكنك الرجوع والتحقق مما قيل، نظرًا لأنك لا تسجل الحوار</a:t>
            </a:r>
          </a:p>
          <a:p>
            <a:pPr marL="130175" indent="-130175">
              <a:lnSpc>
                <a:spcPct val="100000"/>
              </a:lnSpc>
              <a:spcBef>
                <a:spcPts val="175"/>
              </a:spcBef>
              <a:buSzPct val="83333"/>
              <a:buFont typeface="Symbol"/>
              <a:buChar char="•"/>
              <a:tabLst>
                <a:tab pos="1203325" algn="l"/>
              </a:tabLst>
            </a:pPr>
            <a:r>
              <a:rPr lang="ar-SA" sz="1200" dirty="0">
                <a:latin typeface="Arial Unicode MS"/>
                <a:cs typeface="Arial"/>
              </a:rPr>
              <a:t>يمكن أن يكون الأمر مُجهدًا حيث يتعين عليك الإصغاء والتفكير والترميز في الوقت نفسه</a:t>
            </a:r>
          </a:p>
          <a:p>
            <a:pPr marL="130175" indent="-130175">
              <a:lnSpc>
                <a:spcPct val="100000"/>
              </a:lnSpc>
              <a:spcBef>
                <a:spcPts val="285"/>
              </a:spcBef>
              <a:buSzPct val="83333"/>
              <a:buFont typeface="Symbol"/>
              <a:buChar char="•"/>
              <a:tabLst>
                <a:tab pos="1203325" algn="l"/>
              </a:tabLst>
            </a:pPr>
            <a:r>
              <a:rPr lang="ar-SA" sz="1200" dirty="0">
                <a:latin typeface="Arial Unicode MS"/>
                <a:cs typeface="Arial"/>
              </a:rPr>
              <a:t>يجب أن ينصب تركيزك على رمز واحد أو رمزين فقط حتى تتمكن من التحكم في الموقف</a:t>
            </a:r>
          </a:p>
        </p:txBody>
      </p:sp>
      <p:sp>
        <p:nvSpPr>
          <p:cNvPr id="7" name="object 7"/>
          <p:cNvSpPr txBox="1"/>
          <p:nvPr/>
        </p:nvSpPr>
        <p:spPr>
          <a:xfrm>
            <a:off x="5776429" y="5610225"/>
            <a:ext cx="4556254" cy="429413"/>
          </a:xfrm>
          <a:prstGeom prst="rect">
            <a:avLst/>
          </a:prstGeom>
        </p:spPr>
        <p:txBody>
          <a:bodyPr vert="horz" wrap="square" lIns="0" tIns="0" rIns="0" bIns="0" rtlCol="0">
            <a:spAutoFit/>
          </a:bodyPr>
          <a:lstStyle/>
          <a:p>
            <a:pPr marL="12700" marR="5080">
              <a:lnSpc>
                <a:spcPct val="121700"/>
              </a:lnSpc>
            </a:pPr>
            <a:r>
              <a:rPr lang="ar-SA" sz="1200" b="1" dirty="0">
                <a:latin typeface="Arial"/>
                <a:cs typeface="Arial"/>
              </a:rPr>
              <a:t>هي الأفضل في الحالات التالية:</a:t>
            </a:r>
            <a:r>
              <a:rPr lang="en-US" sz="1200" b="1" dirty="0">
                <a:latin typeface="Arial"/>
                <a:cs typeface="Arial"/>
              </a:rPr>
              <a:t> </a:t>
            </a:r>
            <a:r>
              <a:rPr lang="ar-SA" sz="1200" dirty="0">
                <a:latin typeface="Arial Unicode MS"/>
                <a:cs typeface="Arial"/>
              </a:rPr>
              <a:t>التقاط الحوار خلال العمل الجماعي؛ تقييم مشاركة الطلاب أو حوارهم؛ جلسات الملاحظة متعددة و/ أو التي تجري على فترات قصيرة</a:t>
            </a:r>
          </a:p>
        </p:txBody>
      </p:sp>
      <p:sp>
        <p:nvSpPr>
          <p:cNvPr id="8" name="object 8"/>
          <p:cNvSpPr txBox="1"/>
          <p:nvPr/>
        </p:nvSpPr>
        <p:spPr>
          <a:xfrm>
            <a:off x="6767029" y="6187559"/>
            <a:ext cx="3561247" cy="184666"/>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يمكن استخدامها مع القوالب: </a:t>
            </a:r>
            <a:r>
              <a:rPr lang="en-US" sz="1200" dirty="0">
                <a:latin typeface="Arial Unicode MS"/>
                <a:cs typeface="Arial"/>
              </a:rPr>
              <a:t>2B، 2C، 2D</a:t>
            </a:r>
          </a:p>
        </p:txBody>
      </p:sp>
      <p:sp>
        <p:nvSpPr>
          <p:cNvPr id="13" name="object 9"/>
          <p:cNvSpPr/>
          <p:nvPr/>
        </p:nvSpPr>
        <p:spPr>
          <a:xfrm>
            <a:off x="652780" y="1650367"/>
            <a:ext cx="4922520" cy="5437742"/>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4" name="object 10"/>
          <p:cNvSpPr txBox="1"/>
          <p:nvPr/>
        </p:nvSpPr>
        <p:spPr>
          <a:xfrm>
            <a:off x="700412" y="1743336"/>
            <a:ext cx="4711065" cy="2018758"/>
          </a:xfrm>
          <a:prstGeom prst="rect">
            <a:avLst/>
          </a:prstGeom>
        </p:spPr>
        <p:txBody>
          <a:bodyPr vert="horz" wrap="square" lIns="0" tIns="0" rIns="0" bIns="0" rtlCol="0">
            <a:spAutoFit/>
          </a:bodyPr>
          <a:lstStyle/>
          <a:p>
            <a:pPr marL="12700" algn="just">
              <a:lnSpc>
                <a:spcPct val="100000"/>
              </a:lnSpc>
            </a:pPr>
            <a:r>
              <a:rPr lang="ar-SA" sz="1200" b="1" dirty="0">
                <a:latin typeface="Arial"/>
                <a:cs typeface="Arial"/>
              </a:rPr>
              <a:t>نوع الملاحظة:</a:t>
            </a:r>
            <a:r>
              <a:rPr lang="en-US" sz="1200" b="1" dirty="0">
                <a:latin typeface="Arial"/>
                <a:cs typeface="Arial"/>
              </a:rPr>
              <a:t> </a:t>
            </a:r>
            <a:r>
              <a:rPr lang="ar-SA" sz="1200" dirty="0">
                <a:latin typeface="Arial Unicode MS"/>
                <a:cs typeface="Arial"/>
              </a:rPr>
              <a:t>تسجيل الصوت مع </a:t>
            </a:r>
            <a:r>
              <a:rPr lang="ar-EG" sz="1200" dirty="0">
                <a:latin typeface="Arial Unicode MS"/>
                <a:cs typeface="Arial"/>
              </a:rPr>
              <a:t>تحويلها إلى نصوص مكتوبة</a:t>
            </a:r>
            <a:endParaRPr lang="ar-SA" sz="1200" dirty="0">
              <a:latin typeface="Arial Unicode MS"/>
              <a:cs typeface="Arial"/>
            </a:endParaRPr>
          </a:p>
          <a:p>
            <a:pPr marL="12700" marR="5080" algn="just">
              <a:lnSpc>
                <a:spcPct val="120800"/>
              </a:lnSpc>
              <a:spcBef>
                <a:spcPts val="585"/>
              </a:spcBef>
            </a:pPr>
            <a:r>
              <a:rPr lang="ar-SA" sz="1200" b="1" dirty="0">
                <a:latin typeface="Arial"/>
                <a:cs typeface="Arial"/>
              </a:rPr>
              <a:t>ما هي؟</a:t>
            </a:r>
            <a:r>
              <a:rPr lang="en-US" sz="1200" b="1" dirty="0">
                <a:latin typeface="Arial"/>
                <a:cs typeface="Arial"/>
              </a:rPr>
              <a:t> </a:t>
            </a:r>
            <a:r>
              <a:rPr lang="ar-SA" sz="1200" dirty="0">
                <a:latin typeface="Arial Unicode MS"/>
                <a:cs typeface="Arial"/>
              </a:rPr>
              <a:t>تسجّل ما يقال في بيئة التعلم (صوت فقط) ثم تقوم لاحقًا ب</a:t>
            </a:r>
            <a:r>
              <a:rPr lang="ar-EG" sz="1200" dirty="0">
                <a:latin typeface="Arial Unicode MS"/>
                <a:cs typeface="Arial"/>
              </a:rPr>
              <a:t>تحويلها إلى نصوص مكتوبة</a:t>
            </a:r>
            <a:r>
              <a:rPr lang="ar-SA" sz="1200" dirty="0">
                <a:latin typeface="Arial Unicode MS"/>
                <a:cs typeface="Arial"/>
              </a:rPr>
              <a:t> حتى تتمكن من ترميز النص.</a:t>
            </a:r>
            <a:r>
              <a:rPr lang="en-US" sz="1200" dirty="0">
                <a:latin typeface="Arial Unicode MS"/>
                <a:cs typeface="Arial"/>
              </a:rPr>
              <a:t> </a:t>
            </a:r>
            <a:r>
              <a:rPr lang="ar-SA" sz="1200" dirty="0">
                <a:latin typeface="Arial Unicode MS"/>
                <a:cs typeface="Arial"/>
              </a:rPr>
              <a:t>اطلع على الجزء ح لأمثلة عن ترميز النص المفرّغ.</a:t>
            </a:r>
          </a:p>
          <a:p>
            <a:pPr marL="12700" algn="just">
              <a:lnSpc>
                <a:spcPct val="100000"/>
              </a:lnSpc>
              <a:spcBef>
                <a:spcPts val="905"/>
              </a:spcBef>
            </a:pPr>
            <a:r>
              <a:rPr lang="ar-SA" sz="1200" b="1" dirty="0">
                <a:latin typeface="Arial"/>
                <a:cs typeface="Arial"/>
              </a:rPr>
              <a:t>ما مميزاتها؟</a:t>
            </a:r>
          </a:p>
          <a:p>
            <a:pPr marL="228600" indent="-177800" algn="just">
              <a:lnSpc>
                <a:spcPct val="100000"/>
              </a:lnSpc>
              <a:spcBef>
                <a:spcPts val="284"/>
              </a:spcBef>
              <a:buSzPct val="83333"/>
              <a:buFont typeface="Symbol"/>
              <a:buChar char="•"/>
              <a:tabLst>
                <a:tab pos="2349500" algn="l"/>
              </a:tabLst>
            </a:pPr>
            <a:r>
              <a:rPr lang="ar-SA" sz="1200" dirty="0">
                <a:latin typeface="Arial Unicode MS"/>
                <a:cs typeface="Arial"/>
              </a:rPr>
              <a:t>يمكنك الترميز بمزيد من التفصيل وبدقة أكبر</a:t>
            </a:r>
          </a:p>
          <a:p>
            <a:pPr marL="228600" marR="190500" indent="-177800">
              <a:lnSpc>
                <a:spcPct val="121700"/>
              </a:lnSpc>
              <a:spcBef>
                <a:spcPts val="285"/>
              </a:spcBef>
              <a:buSzPct val="83333"/>
              <a:buFont typeface="Symbol"/>
              <a:buChar char="•"/>
              <a:tabLst>
                <a:tab pos="2349500" algn="l"/>
              </a:tabLst>
            </a:pPr>
            <a:r>
              <a:rPr lang="ar-SA" sz="1200" dirty="0">
                <a:latin typeface="Arial Unicode MS"/>
                <a:cs typeface="Arial"/>
              </a:rPr>
              <a:t>يمكنك زيادة التواصل بين "أدوار" الحوار لأنه يمكنك العودة إلى النص والتسجيل</a:t>
            </a:r>
          </a:p>
          <a:p>
            <a:pPr marL="228600" indent="-177800" algn="just">
              <a:lnSpc>
                <a:spcPct val="100000"/>
              </a:lnSpc>
              <a:spcBef>
                <a:spcPts val="595"/>
              </a:spcBef>
              <a:buSzPct val="83333"/>
              <a:buFont typeface="Symbol"/>
              <a:buChar char="•"/>
              <a:tabLst>
                <a:tab pos="2349500" algn="l"/>
              </a:tabLst>
            </a:pPr>
            <a:r>
              <a:rPr lang="ar-SA" sz="1200" dirty="0">
                <a:latin typeface="Arial Unicode MS"/>
                <a:cs typeface="Arial"/>
              </a:rPr>
              <a:t>تمنحك المزيد من وقت التفكير</a:t>
            </a:r>
          </a:p>
          <a:p>
            <a:pPr marL="228600" indent="-177800" algn="just">
              <a:lnSpc>
                <a:spcPct val="100000"/>
              </a:lnSpc>
              <a:spcBef>
                <a:spcPts val="595"/>
              </a:spcBef>
              <a:buSzPct val="83333"/>
              <a:buFont typeface="Symbol"/>
              <a:buChar char="•"/>
              <a:tabLst>
                <a:tab pos="2349500" algn="l"/>
              </a:tabLst>
            </a:pPr>
            <a:r>
              <a:rPr lang="ar-SA" sz="1200" dirty="0">
                <a:latin typeface="Arial Unicode MS"/>
                <a:cs typeface="Arial"/>
              </a:rPr>
              <a:t>طريقة تسجيل أدق وأذكى من كاميرا الفيديو</a:t>
            </a:r>
          </a:p>
        </p:txBody>
      </p:sp>
      <p:sp>
        <p:nvSpPr>
          <p:cNvPr id="15" name="object 11"/>
          <p:cNvSpPr txBox="1"/>
          <p:nvPr/>
        </p:nvSpPr>
        <p:spPr>
          <a:xfrm>
            <a:off x="700367" y="4346328"/>
            <a:ext cx="4650740" cy="2254207"/>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ما عيوبها؟</a:t>
            </a:r>
          </a:p>
          <a:p>
            <a:pPr marL="192405" marR="105410" indent="-179705">
              <a:lnSpc>
                <a:spcPts val="1750"/>
              </a:lnSpc>
              <a:spcBef>
                <a:spcPts val="85"/>
              </a:spcBef>
              <a:buSzPct val="83333"/>
              <a:buFont typeface="Symbol"/>
              <a:buChar char="•"/>
              <a:tabLst>
                <a:tab pos="100330" algn="l"/>
              </a:tabLst>
            </a:pPr>
            <a:r>
              <a:rPr lang="ar-SA" sz="1200" dirty="0">
                <a:latin typeface="Arial Unicode MS"/>
                <a:cs typeface="Arial"/>
              </a:rPr>
              <a:t>تستغرق وقتًا طويلاً، حيث يتعين عليك قضاء بعض الوقت في </a:t>
            </a:r>
            <a:r>
              <a:rPr lang="ar-EG" sz="1200" dirty="0">
                <a:latin typeface="Arial Unicode MS"/>
                <a:cs typeface="Arial"/>
              </a:rPr>
              <a:t>تحويل</a:t>
            </a:r>
            <a:r>
              <a:rPr lang="ar-SA" sz="1200" dirty="0">
                <a:latin typeface="Arial Unicode MS"/>
                <a:cs typeface="Arial"/>
              </a:rPr>
              <a:t> التسجيل</a:t>
            </a:r>
            <a:r>
              <a:rPr lang="ar-EG" sz="1200" dirty="0">
                <a:latin typeface="Arial Unicode MS"/>
                <a:cs typeface="Arial"/>
              </a:rPr>
              <a:t> إلى نصوص مكتوبة</a:t>
            </a:r>
            <a:endParaRPr lang="ar-SA" sz="1200" dirty="0">
              <a:latin typeface="Arial Unicode MS"/>
              <a:cs typeface="Arial"/>
            </a:endParaRPr>
          </a:p>
          <a:p>
            <a:pPr marL="191770" marR="5080" indent="-179070">
              <a:lnSpc>
                <a:spcPct val="120000"/>
              </a:lnSpc>
              <a:spcBef>
                <a:spcPts val="195"/>
              </a:spcBef>
              <a:buSzPct val="83333"/>
              <a:buFont typeface="Symbol"/>
              <a:buChar char="•"/>
              <a:tabLst>
                <a:tab pos="100330" algn="l"/>
              </a:tabLst>
            </a:pPr>
            <a:r>
              <a:rPr lang="ar-SA" sz="1200" dirty="0">
                <a:latin typeface="Arial Unicode MS"/>
                <a:cs typeface="Arial"/>
              </a:rPr>
              <a:t>تفتقر إلى الملاحظة البصرية، لذلك لا يمكنك التقاط الجوانب غير اللفظية للحوار والتفاعل</a:t>
            </a:r>
          </a:p>
          <a:p>
            <a:pPr marL="191770" marR="372110" indent="-179070">
              <a:lnSpc>
                <a:spcPct val="121700"/>
              </a:lnSpc>
              <a:spcBef>
                <a:spcPts val="280"/>
              </a:spcBef>
              <a:buSzPct val="83333"/>
              <a:buFont typeface="Symbol"/>
              <a:buChar char="•"/>
              <a:tabLst>
                <a:tab pos="100330" algn="l"/>
              </a:tabLst>
            </a:pPr>
            <a:r>
              <a:rPr lang="ar-SA" sz="1200" dirty="0">
                <a:latin typeface="Arial Unicode MS"/>
                <a:cs typeface="Arial"/>
              </a:rPr>
              <a:t>تحتاج إلى الحصول على موافقة أولياء الأمور للتسجيل، لذلك يتطلب الأمر تخطيطًا مسبقًا</a:t>
            </a:r>
          </a:p>
          <a:p>
            <a:pPr marL="12700" marR="60960">
              <a:lnSpc>
                <a:spcPct val="120000"/>
              </a:lnSpc>
              <a:spcBef>
                <a:spcPts val="905"/>
              </a:spcBef>
            </a:pPr>
            <a:r>
              <a:rPr lang="ar-SA" sz="1200" b="1" dirty="0">
                <a:latin typeface="Arial"/>
                <a:cs typeface="Arial"/>
              </a:rPr>
              <a:t>هي الأفضل في الحالات التالية:</a:t>
            </a:r>
            <a:r>
              <a:rPr lang="en-US" sz="1200" b="1" dirty="0">
                <a:latin typeface="Arial"/>
                <a:cs typeface="Arial"/>
              </a:rPr>
              <a:t> </a:t>
            </a:r>
            <a:r>
              <a:rPr lang="ar-SA" sz="1200" dirty="0">
                <a:latin typeface="Arial Unicode MS"/>
                <a:cs typeface="Arial"/>
              </a:rPr>
              <a:t>إذا كنت ترغب في فحص حالة واحدة من حالات الحوار بمزيد من التفصيل؛ إذا كنت تريد إلقاء نظرة على عدة رموز في وقت واحد</a:t>
            </a:r>
          </a:p>
          <a:p>
            <a:pPr marL="12700">
              <a:lnSpc>
                <a:spcPct val="100000"/>
              </a:lnSpc>
              <a:spcBef>
                <a:spcPts val="905"/>
              </a:spcBef>
            </a:pPr>
            <a:r>
              <a:rPr lang="ar-SA" sz="1200" b="1" dirty="0">
                <a:latin typeface="Arial"/>
                <a:cs typeface="Arial"/>
              </a:rPr>
              <a:t>يمكن استخدامها مع القوالب: </a:t>
            </a:r>
            <a:r>
              <a:rPr lang="en-US" sz="1200" dirty="0">
                <a:latin typeface="Arial Unicode MS"/>
                <a:cs typeface="Arial"/>
              </a:rPr>
              <a:t>2A، 2C، 2E</a:t>
            </a:r>
          </a:p>
        </p:txBody>
      </p:sp>
      <p:sp>
        <p:nvSpPr>
          <p:cNvPr id="9" name="object 6">
            <a:extLst>
              <a:ext uri="{FF2B5EF4-FFF2-40B4-BE49-F238E27FC236}">
                <a16:creationId xmlns:a16="http://schemas.microsoft.com/office/drawing/2014/main" id="{6F4F7F20-9D18-5D4E-EE07-EE6DF3F5B517}"/>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46</a:t>
            </a:fld>
            <a:endParaRPr sz="1000" dirty="0">
              <a:cs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465455" y="581025"/>
            <a:ext cx="4671689" cy="185737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463550" y="2645410"/>
            <a:ext cx="4675492" cy="219265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93700" y="5073650"/>
            <a:ext cx="4744707" cy="2138043"/>
          </a:xfrm>
          <a:prstGeom prst="rect">
            <a:avLst/>
          </a:prstGeom>
          <a:blipFill>
            <a:blip r:embed="rId4" cstate="print"/>
            <a:stretch>
              <a:fillRect/>
            </a:stretch>
          </a:blipFill>
        </p:spPr>
        <p:txBody>
          <a:bodyPr wrap="square" lIns="0" tIns="0" rIns="0" bIns="0" rtlCol="0"/>
          <a:lstStyle/>
          <a:p>
            <a:endParaRPr/>
          </a:p>
        </p:txBody>
      </p:sp>
      <p:sp>
        <p:nvSpPr>
          <p:cNvPr id="8" name="object 2"/>
          <p:cNvSpPr/>
          <p:nvPr/>
        </p:nvSpPr>
        <p:spPr>
          <a:xfrm>
            <a:off x="5496560" y="637541"/>
            <a:ext cx="4726940" cy="659701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9" name="object 3"/>
          <p:cNvSpPr txBox="1"/>
          <p:nvPr/>
        </p:nvSpPr>
        <p:spPr>
          <a:xfrm>
            <a:off x="5583895" y="731400"/>
            <a:ext cx="4515485" cy="5619231"/>
          </a:xfrm>
          <a:prstGeom prst="rect">
            <a:avLst/>
          </a:prstGeom>
        </p:spPr>
        <p:txBody>
          <a:bodyPr vert="horz" wrap="square" lIns="0" tIns="0" rIns="0" bIns="0" rtlCol="0">
            <a:spAutoFit/>
          </a:bodyPr>
          <a:lstStyle/>
          <a:p>
            <a:pPr marL="12700">
              <a:lnSpc>
                <a:spcPct val="100000"/>
              </a:lnSpc>
            </a:pPr>
            <a:r>
              <a:rPr lang="ar-SA" sz="1200" b="1" dirty="0">
                <a:latin typeface="Arial"/>
                <a:cs typeface="Arial"/>
              </a:rPr>
              <a:t>نوع الملاحظة:</a:t>
            </a:r>
            <a:r>
              <a:rPr lang="en-US" sz="1200" b="1" dirty="0">
                <a:latin typeface="Arial"/>
                <a:cs typeface="Arial"/>
              </a:rPr>
              <a:t> </a:t>
            </a:r>
            <a:r>
              <a:rPr lang="ar-SA" sz="1200" b="1" dirty="0">
                <a:latin typeface="Arial Unicode MS"/>
                <a:cs typeface="Arial"/>
              </a:rPr>
              <a:t>تسجيل مقاطع الفيديو مع ال</a:t>
            </a:r>
            <a:r>
              <a:rPr lang="ar-EG" sz="1200" b="1" dirty="0">
                <a:latin typeface="Arial Unicode MS"/>
                <a:cs typeface="Arial"/>
              </a:rPr>
              <a:t>تحويل إلى نصوص مكتوبة</a:t>
            </a:r>
            <a:endParaRPr lang="ar-SA" sz="1200" b="1" dirty="0">
              <a:latin typeface="Arial Unicode MS"/>
              <a:cs typeface="Arial"/>
            </a:endParaRPr>
          </a:p>
          <a:p>
            <a:pPr marL="12700" marR="271780">
              <a:lnSpc>
                <a:spcPct val="121700"/>
              </a:lnSpc>
              <a:spcBef>
                <a:spcPts val="575"/>
              </a:spcBef>
            </a:pPr>
            <a:r>
              <a:rPr lang="ar-SA" sz="1200" b="1" dirty="0">
                <a:latin typeface="Arial"/>
                <a:cs typeface="Arial"/>
              </a:rPr>
              <a:t>ما هي؟</a:t>
            </a:r>
            <a:r>
              <a:rPr lang="en-US" sz="1200" b="1" dirty="0">
                <a:latin typeface="Arial"/>
                <a:cs typeface="Arial"/>
              </a:rPr>
              <a:t> </a:t>
            </a:r>
            <a:r>
              <a:rPr lang="ar-SA" sz="1200" dirty="0">
                <a:latin typeface="Arial Unicode MS"/>
                <a:cs typeface="Arial"/>
              </a:rPr>
              <a:t>تسجيل ما قيل في بيئة التعلم ثم </a:t>
            </a:r>
            <a:r>
              <a:rPr lang="ar-EG" sz="1200" dirty="0">
                <a:latin typeface="Arial Unicode MS"/>
                <a:cs typeface="Arial"/>
              </a:rPr>
              <a:t>التحويل إلى نصوص مكتوبة </a:t>
            </a:r>
            <a:r>
              <a:rPr lang="ar-SA" sz="1200" dirty="0">
                <a:latin typeface="Arial Unicode MS"/>
                <a:cs typeface="Arial"/>
              </a:rPr>
              <a:t>لاحقًا</a:t>
            </a:r>
          </a:p>
          <a:p>
            <a:pPr>
              <a:lnSpc>
                <a:spcPct val="100000"/>
              </a:lnSpc>
            </a:pPr>
            <a:endParaRPr sz="1400" kern="0" dirty="0">
              <a:latin typeface="Times New Roman"/>
              <a:cs typeface="Times New Roman"/>
            </a:endParaRPr>
          </a:p>
          <a:p>
            <a:pPr>
              <a:lnSpc>
                <a:spcPct val="100000"/>
              </a:lnSpc>
              <a:spcBef>
                <a:spcPts val="15"/>
              </a:spcBef>
            </a:pPr>
            <a:endParaRPr sz="1400" kern="0" dirty="0">
              <a:latin typeface="Times New Roman"/>
              <a:cs typeface="Times New Roman"/>
            </a:endParaRPr>
          </a:p>
          <a:p>
            <a:pPr marL="12700">
              <a:lnSpc>
                <a:spcPct val="100000"/>
              </a:lnSpc>
              <a:spcBef>
                <a:spcPts val="5"/>
              </a:spcBef>
            </a:pPr>
            <a:r>
              <a:rPr lang="ar-SA" sz="1200" b="1" dirty="0">
                <a:latin typeface="Arial"/>
                <a:cs typeface="Arial"/>
              </a:rPr>
              <a:t>ما مميزاتها؟</a:t>
            </a:r>
          </a:p>
          <a:p>
            <a:pPr marL="177800" indent="-177800">
              <a:lnSpc>
                <a:spcPct val="100000"/>
              </a:lnSpc>
              <a:spcBef>
                <a:spcPts val="285"/>
              </a:spcBef>
              <a:buSzPct val="83333"/>
              <a:buFont typeface="Symbol"/>
              <a:buChar char="•"/>
              <a:tabLst>
                <a:tab pos="914400" algn="l"/>
              </a:tabLst>
            </a:pPr>
            <a:r>
              <a:rPr lang="ar-SA" sz="1200" dirty="0">
                <a:latin typeface="Arial Unicode MS"/>
                <a:cs typeface="Arial"/>
              </a:rPr>
              <a:t>تمكّنك من الترميز بمستوى تفاصيل أضخم وبدقة أكبر</a:t>
            </a:r>
          </a:p>
          <a:p>
            <a:pPr marL="177800" marR="160655" indent="-177800">
              <a:lnSpc>
                <a:spcPts val="1750"/>
              </a:lnSpc>
              <a:spcBef>
                <a:spcPts val="85"/>
              </a:spcBef>
              <a:buSzPct val="83333"/>
              <a:buFont typeface="Symbol"/>
              <a:buChar char="•"/>
              <a:tabLst>
                <a:tab pos="914400" algn="l"/>
              </a:tabLst>
            </a:pPr>
            <a:r>
              <a:rPr lang="ar-SA" sz="1200" dirty="0">
                <a:latin typeface="Arial Unicode MS"/>
                <a:cs typeface="Arial"/>
              </a:rPr>
              <a:t>تمنحك تمثيلاً أدق لأحداث الفصل الدراسي، لأن لديك بيانات صوتية ومرئية</a:t>
            </a:r>
          </a:p>
          <a:p>
            <a:pPr marL="177800" indent="-177800">
              <a:lnSpc>
                <a:spcPct val="100000"/>
              </a:lnSpc>
              <a:spcBef>
                <a:spcPts val="175"/>
              </a:spcBef>
              <a:buSzPct val="83333"/>
              <a:buFont typeface="Symbol"/>
              <a:buChar char="•"/>
              <a:tabLst>
                <a:tab pos="914400" algn="l"/>
              </a:tabLst>
            </a:pPr>
            <a:r>
              <a:rPr lang="ar-SA" sz="1200" dirty="0">
                <a:latin typeface="Arial Unicode MS"/>
                <a:cs typeface="Arial"/>
              </a:rPr>
              <a:t>يمكنك إجراء تواصل بين "الأدوار" لأنه يمكنك مراجعة البيانات</a:t>
            </a:r>
          </a:p>
          <a:p>
            <a:pPr marL="177800" indent="-177800">
              <a:lnSpc>
                <a:spcPct val="100000"/>
              </a:lnSpc>
              <a:spcBef>
                <a:spcPts val="284"/>
              </a:spcBef>
              <a:buSzPct val="83333"/>
              <a:buFont typeface="Symbol"/>
              <a:buChar char="•"/>
              <a:tabLst>
                <a:tab pos="914400" algn="l"/>
              </a:tabLst>
            </a:pPr>
            <a:r>
              <a:rPr lang="ar-SA" sz="1200" dirty="0">
                <a:latin typeface="Arial Unicode MS"/>
                <a:cs typeface="Arial"/>
              </a:rPr>
              <a:t>يمكنك تسجيل تفاعل الطلاب وحوارهم غير اللفظي</a:t>
            </a:r>
            <a:r>
              <a:rPr lang="ar-EG" sz="1200" dirty="0">
                <a:latin typeface="Arial Unicode MS"/>
                <a:cs typeface="Arial"/>
              </a:rPr>
              <a:t> (من خلال لغة الجسد/الكتابة الخ)</a:t>
            </a:r>
            <a:endParaRPr lang="ar-SA" sz="1200" dirty="0">
              <a:latin typeface="Arial Unicode MS"/>
              <a:cs typeface="Arial"/>
            </a:endParaRPr>
          </a:p>
          <a:p>
            <a:pPr marL="12700">
              <a:lnSpc>
                <a:spcPct val="100000"/>
              </a:lnSpc>
              <a:spcBef>
                <a:spcPts val="910"/>
              </a:spcBef>
            </a:pPr>
            <a:endParaRPr lang="ar-SA" sz="1200" b="1" dirty="0">
              <a:latin typeface="Arial"/>
              <a:cs typeface="Arial"/>
            </a:endParaRPr>
          </a:p>
          <a:p>
            <a:pPr marL="12700">
              <a:lnSpc>
                <a:spcPct val="100000"/>
              </a:lnSpc>
              <a:spcBef>
                <a:spcPts val="910"/>
              </a:spcBef>
            </a:pPr>
            <a:endParaRPr lang="ar-SA" sz="1200" b="1" dirty="0">
              <a:latin typeface="Arial"/>
              <a:cs typeface="Arial"/>
            </a:endParaRPr>
          </a:p>
          <a:p>
            <a:pPr marL="12700">
              <a:lnSpc>
                <a:spcPct val="100000"/>
              </a:lnSpc>
              <a:spcBef>
                <a:spcPts val="910"/>
              </a:spcBef>
            </a:pPr>
            <a:r>
              <a:rPr lang="ar-SA" sz="1200" b="1" dirty="0">
                <a:latin typeface="Arial"/>
                <a:cs typeface="Arial"/>
              </a:rPr>
              <a:t>ما عيوبها؟</a:t>
            </a:r>
          </a:p>
          <a:p>
            <a:pPr marL="192405" marR="5080" indent="-179705">
              <a:lnSpc>
                <a:spcPts val="1750"/>
              </a:lnSpc>
              <a:spcBef>
                <a:spcPts val="85"/>
              </a:spcBef>
              <a:buSzPct val="83333"/>
              <a:buFont typeface="Symbol"/>
              <a:buChar char="•"/>
              <a:tabLst>
                <a:tab pos="100330" algn="l"/>
              </a:tabLst>
            </a:pPr>
            <a:r>
              <a:rPr lang="ar-SA" sz="1200" dirty="0">
                <a:latin typeface="Arial Unicode MS"/>
                <a:cs typeface="Arial"/>
              </a:rPr>
              <a:t>قد يستغرق الأمر وقتًا حتى يعتاد الطلاب على تسجيل الفيديو وقد يختلف سلوكهم في وجود الكاميرا</a:t>
            </a:r>
          </a:p>
          <a:p>
            <a:pPr marL="192405" marR="5080" indent="-179705">
              <a:lnSpc>
                <a:spcPts val="1750"/>
              </a:lnSpc>
              <a:spcBef>
                <a:spcPts val="85"/>
              </a:spcBef>
              <a:buSzPct val="83333"/>
              <a:buFont typeface="Symbol"/>
              <a:buChar char="•"/>
              <a:tabLst>
                <a:tab pos="100330" algn="l"/>
              </a:tabLst>
            </a:pPr>
            <a:r>
              <a:rPr lang="ar-SA" sz="1200" dirty="0">
                <a:latin typeface="Arial Unicode MS"/>
                <a:cs typeface="Arial"/>
              </a:rPr>
              <a:t>تحتاج إلى الحصول على موافقة أولياء الأمور، لذا عليك التخطيط لها مسبقًا</a:t>
            </a:r>
          </a:p>
          <a:p>
            <a:pPr marL="192405" marR="5080" indent="-179705">
              <a:lnSpc>
                <a:spcPts val="1750"/>
              </a:lnSpc>
              <a:spcBef>
                <a:spcPts val="85"/>
              </a:spcBef>
              <a:buSzPct val="83333"/>
              <a:buFont typeface="Symbol"/>
              <a:buChar char="•"/>
              <a:tabLst>
                <a:tab pos="100330" algn="l"/>
              </a:tabLst>
            </a:pPr>
            <a:r>
              <a:rPr lang="ar-SA" sz="1200" dirty="0">
                <a:latin typeface="Arial Unicode MS"/>
                <a:cs typeface="Arial"/>
              </a:rPr>
              <a:t>تستغرق عملية ال</a:t>
            </a:r>
            <a:r>
              <a:rPr lang="ar-EG" sz="1200" dirty="0">
                <a:latin typeface="Arial Unicode MS"/>
                <a:cs typeface="Arial"/>
              </a:rPr>
              <a:t>تحويل إلى نصوص مكتوبة</a:t>
            </a:r>
            <a:r>
              <a:rPr lang="ar-SA" sz="1200" dirty="0">
                <a:latin typeface="Arial Unicode MS"/>
                <a:cs typeface="Arial"/>
              </a:rPr>
              <a:t> وقتًا طويلاً، لذا عليك التأكد من إمكانية التحكم في حجم الحوار الذي تخطط ل</a:t>
            </a:r>
            <a:r>
              <a:rPr lang="ar-EG" sz="1200" dirty="0">
                <a:latin typeface="Arial Unicode MS"/>
                <a:cs typeface="Arial"/>
              </a:rPr>
              <a:t>تحويله إلى نصوص مكتوبة</a:t>
            </a:r>
            <a:endParaRPr lang="ar-SA" sz="1200" dirty="0">
              <a:latin typeface="Arial Unicode MS"/>
              <a:cs typeface="Arial"/>
            </a:endParaRPr>
          </a:p>
          <a:p>
            <a:pPr marL="12700" marR="93980">
              <a:lnSpc>
                <a:spcPct val="120800"/>
              </a:lnSpc>
              <a:spcBef>
                <a:spcPts val="900"/>
              </a:spcBef>
            </a:pPr>
            <a:endParaRPr lang="ar-SA" sz="1200" b="1" dirty="0">
              <a:latin typeface="Arial"/>
              <a:cs typeface="Arial"/>
            </a:endParaRPr>
          </a:p>
          <a:p>
            <a:pPr marL="12700" marR="93980">
              <a:lnSpc>
                <a:spcPct val="120800"/>
              </a:lnSpc>
              <a:spcBef>
                <a:spcPts val="900"/>
              </a:spcBef>
            </a:pPr>
            <a:r>
              <a:rPr lang="ar-SA" sz="1200" b="1" dirty="0">
                <a:latin typeface="Arial"/>
                <a:cs typeface="Arial"/>
              </a:rPr>
              <a:t>هي الأفضل في الحالات التالية:</a:t>
            </a:r>
            <a:r>
              <a:rPr lang="en-US" sz="1200" b="1" dirty="0">
                <a:latin typeface="Arial"/>
                <a:cs typeface="Arial"/>
              </a:rPr>
              <a:t> </a:t>
            </a:r>
            <a:r>
              <a:rPr lang="ar-SA" sz="1200" dirty="0">
                <a:latin typeface="Arial Unicode MS"/>
                <a:cs typeface="Arial"/>
              </a:rPr>
              <a:t>إذا كنت ترغب في فحص حالة واحدة أطول من الحوار بمزيد من التفاصيل؛ إذا كنت تريد إلقاء نظرة على التفاعل غير اللفظي</a:t>
            </a:r>
            <a:r>
              <a:rPr lang="ar-EG" sz="1200" dirty="0">
                <a:latin typeface="Arial Unicode MS"/>
                <a:cs typeface="Arial"/>
              </a:rPr>
              <a:t> (من خلال لغة الجسد/الكتابة الخ)</a:t>
            </a:r>
            <a:r>
              <a:rPr lang="ar-SA" sz="1200" dirty="0">
                <a:latin typeface="Arial Unicode MS"/>
                <a:cs typeface="Arial"/>
              </a:rPr>
              <a:t>؛ إذا كنت تريد إلقاء نظرة على عدة رموز في وقت واحد</a:t>
            </a:r>
          </a:p>
          <a:p>
            <a:pPr marL="12700">
              <a:lnSpc>
                <a:spcPct val="100000"/>
              </a:lnSpc>
              <a:spcBef>
                <a:spcPts val="885"/>
              </a:spcBef>
            </a:pPr>
            <a:r>
              <a:rPr lang="ar-SA" sz="1200" b="1" dirty="0">
                <a:latin typeface="Arial"/>
                <a:cs typeface="Arial"/>
              </a:rPr>
              <a:t>يمكن استخدامها مع القوالب: </a:t>
            </a:r>
            <a:r>
              <a:rPr lang="en-US" sz="1200" dirty="0">
                <a:latin typeface="Arial Unicode MS"/>
                <a:cs typeface="Arial"/>
              </a:rPr>
              <a:t>2A، 2C، 2E</a:t>
            </a:r>
          </a:p>
        </p:txBody>
      </p:sp>
      <p:sp>
        <p:nvSpPr>
          <p:cNvPr id="2" name="object 6">
            <a:extLst>
              <a:ext uri="{FF2B5EF4-FFF2-40B4-BE49-F238E27FC236}">
                <a16:creationId xmlns:a16="http://schemas.microsoft.com/office/drawing/2014/main" id="{1C4FF6C0-B294-3422-B000-C69A2E3D85F9}"/>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47</a:t>
            </a:fld>
            <a:endParaRPr sz="1000" dirty="0">
              <a:cs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7556500" y="423825"/>
            <a:ext cx="2362200" cy="3397212"/>
          </a:xfrm>
          <a:prstGeom prst="rect">
            <a:avLst/>
          </a:prstGeom>
          <a:ln w="31733">
            <a:solidFill>
              <a:srgbClr val="2791A6"/>
            </a:solidFill>
          </a:ln>
        </p:spPr>
        <p:txBody>
          <a:bodyPr vert="horz" wrap="square" lIns="0" tIns="41275" rIns="0" bIns="0" rtlCol="0">
            <a:spAutoFit/>
          </a:bodyPr>
          <a:lstStyle/>
          <a:p>
            <a:pPr marL="81915" marR="276860" algn="ctr">
              <a:lnSpc>
                <a:spcPct val="120000"/>
              </a:lnSpc>
              <a:spcBef>
                <a:spcPts val="325"/>
              </a:spcBef>
            </a:pPr>
            <a:r>
              <a:rPr lang="ar-SA" sz="1200" b="1" dirty="0">
                <a:latin typeface="Arial"/>
                <a:cs typeface="Arial"/>
              </a:rPr>
              <a:t>متى تُستخدم قوالب الترميز والتقييم المختلفة</a:t>
            </a:r>
          </a:p>
          <a:p>
            <a:pPr marL="81915" marR="145415" algn="just">
              <a:lnSpc>
                <a:spcPct val="120600"/>
              </a:lnSpc>
              <a:spcBef>
                <a:spcPts val="615"/>
              </a:spcBef>
            </a:pPr>
            <a:r>
              <a:rPr lang="ar-SA" sz="1200" dirty="0">
                <a:latin typeface="Arial Unicode MS"/>
                <a:cs typeface="Arial"/>
              </a:rPr>
              <a:t>يوضح هذا المخطط متى تكون قوالب معينة ستجدها في الصفحات التالية مفيدة بشكل خاص.</a:t>
            </a:r>
          </a:p>
          <a:p>
            <a:pPr marL="81915" marR="148590" algn="just">
              <a:lnSpc>
                <a:spcPct val="121000"/>
              </a:lnSpc>
              <a:spcBef>
                <a:spcPts val="585"/>
              </a:spcBef>
            </a:pPr>
            <a:r>
              <a:rPr lang="ar-SA" sz="1200" dirty="0">
                <a:latin typeface="Arial Unicode MS"/>
                <a:cs typeface="Arial"/>
              </a:rPr>
              <a:t>بعض الأدوات أكثر ملاءمة للتدريس في الفصل بأكمله وبعضها الآخر للعمل الجماعي.</a:t>
            </a:r>
            <a:r>
              <a:rPr lang="en-US" sz="1200" dirty="0">
                <a:latin typeface="Arial Unicode MS"/>
                <a:cs typeface="Arial"/>
              </a:rPr>
              <a:t> </a:t>
            </a:r>
            <a:r>
              <a:rPr lang="ar-SA" sz="1200" dirty="0">
                <a:latin typeface="Arial Unicode MS"/>
                <a:cs typeface="Arial"/>
              </a:rPr>
              <a:t>يمكنك أيضًا استخدام أدوات مختلفة اعتمادًا على ما إذا كنت تريد التركيز على الأدوار في الحوار أو على ممارسات أوسع، مثل المشاركة وثقافات الحوار في الفصل الدراسي.</a:t>
            </a:r>
          </a:p>
          <a:p>
            <a:pPr marL="81915" marR="120014" algn="just">
              <a:lnSpc>
                <a:spcPct val="120800"/>
              </a:lnSpc>
              <a:spcBef>
                <a:spcPts val="585"/>
              </a:spcBef>
            </a:pPr>
            <a:r>
              <a:rPr lang="ar-SA" sz="1200" dirty="0">
                <a:latin typeface="Arial Unicode MS"/>
                <a:cs typeface="Arial"/>
              </a:rPr>
              <a:t>يمكن أن يساعدك الاطلاع على هذه القوالب على تحديد كيفية تنفيذ استعلامك.</a:t>
            </a:r>
          </a:p>
        </p:txBody>
      </p:sp>
      <p:cxnSp>
        <p:nvCxnSpPr>
          <p:cNvPr id="6" name="Straight Arrow Connector 5">
            <a:extLst>
              <a:ext uri="{FF2B5EF4-FFF2-40B4-BE49-F238E27FC236}">
                <a16:creationId xmlns:a16="http://schemas.microsoft.com/office/drawing/2014/main" id="{246EF09D-0761-63D4-0DC2-E0F55C77BDAE}"/>
              </a:ext>
            </a:extLst>
          </p:cNvPr>
          <p:cNvCxnSpPr/>
          <p:nvPr/>
        </p:nvCxnSpPr>
        <p:spPr>
          <a:xfrm>
            <a:off x="4459507" y="1970029"/>
            <a:ext cx="0" cy="469582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4C2C25E-28B4-4DCD-E3F7-68493339F36C}"/>
              </a:ext>
            </a:extLst>
          </p:cNvPr>
          <p:cNvCxnSpPr>
            <a:cxnSpLocks/>
          </p:cNvCxnSpPr>
          <p:nvPr/>
        </p:nvCxnSpPr>
        <p:spPr>
          <a:xfrm flipH="1">
            <a:off x="1773457" y="4275079"/>
            <a:ext cx="543877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B80C71C6-86BC-3D55-CF83-54A2A766CB06}"/>
              </a:ext>
            </a:extLst>
          </p:cNvPr>
          <p:cNvSpPr/>
          <p:nvPr/>
        </p:nvSpPr>
        <p:spPr>
          <a:xfrm>
            <a:off x="7340818" y="3998855"/>
            <a:ext cx="1057276" cy="695321"/>
          </a:xfrm>
          <a:prstGeom prst="ellipse">
            <a:avLst/>
          </a:prstGeom>
          <a:solidFill>
            <a:srgbClr val="FDFA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400" dirty="0">
                <a:solidFill>
                  <a:schemeClr val="tx1"/>
                </a:solidFill>
              </a:rPr>
              <a:t>الحوار دوراً تلو الآخر</a:t>
            </a:r>
            <a:endParaRPr lang="en-AE" sz="1400" dirty="0">
              <a:solidFill>
                <a:schemeClr val="tx1"/>
              </a:solidFill>
            </a:endParaRPr>
          </a:p>
        </p:txBody>
      </p:sp>
      <p:sp>
        <p:nvSpPr>
          <p:cNvPr id="9" name="Oval 8">
            <a:extLst>
              <a:ext uri="{FF2B5EF4-FFF2-40B4-BE49-F238E27FC236}">
                <a16:creationId xmlns:a16="http://schemas.microsoft.com/office/drawing/2014/main" id="{DD9BB0A5-D6B2-86C0-886C-6F0308FD13E4}"/>
              </a:ext>
            </a:extLst>
          </p:cNvPr>
          <p:cNvSpPr/>
          <p:nvPr/>
        </p:nvSpPr>
        <p:spPr>
          <a:xfrm>
            <a:off x="3964206" y="6780156"/>
            <a:ext cx="1057276" cy="638164"/>
          </a:xfrm>
          <a:prstGeom prst="ellipse">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600" dirty="0">
                <a:solidFill>
                  <a:schemeClr val="tx1"/>
                </a:solidFill>
              </a:rPr>
              <a:t>العمل الجماعي</a:t>
            </a:r>
            <a:endParaRPr lang="en-AE" sz="1600" dirty="0">
              <a:solidFill>
                <a:schemeClr val="tx1"/>
              </a:solidFill>
            </a:endParaRPr>
          </a:p>
        </p:txBody>
      </p:sp>
      <p:sp>
        <p:nvSpPr>
          <p:cNvPr id="10" name="Oval 9">
            <a:extLst>
              <a:ext uri="{FF2B5EF4-FFF2-40B4-BE49-F238E27FC236}">
                <a16:creationId xmlns:a16="http://schemas.microsoft.com/office/drawing/2014/main" id="{AE696A4A-949D-F37E-BE7B-BD18562F3D3B}"/>
              </a:ext>
            </a:extLst>
          </p:cNvPr>
          <p:cNvSpPr/>
          <p:nvPr/>
        </p:nvSpPr>
        <p:spPr>
          <a:xfrm>
            <a:off x="587595" y="3998856"/>
            <a:ext cx="1057276" cy="695321"/>
          </a:xfrm>
          <a:prstGeom prst="ellipse">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100" dirty="0">
                <a:solidFill>
                  <a:schemeClr val="tx1"/>
                </a:solidFill>
              </a:rPr>
              <a:t>ممارسات حوارية أوسع</a:t>
            </a:r>
            <a:endParaRPr lang="en-AE" sz="1100" dirty="0">
              <a:solidFill>
                <a:schemeClr val="tx1"/>
              </a:solidFill>
            </a:endParaRPr>
          </a:p>
        </p:txBody>
      </p:sp>
      <p:sp>
        <p:nvSpPr>
          <p:cNvPr id="11" name="Rectangle: Rounded Corners 11">
            <a:extLst>
              <a:ext uri="{FF2B5EF4-FFF2-40B4-BE49-F238E27FC236}">
                <a16:creationId xmlns:a16="http://schemas.microsoft.com/office/drawing/2014/main" id="{7862E5E2-1F9C-0BF8-572D-DC75EBFD63B7}"/>
              </a:ext>
            </a:extLst>
          </p:cNvPr>
          <p:cNvSpPr/>
          <p:nvPr/>
        </p:nvSpPr>
        <p:spPr>
          <a:xfrm>
            <a:off x="2202081" y="2122431"/>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2F</a:t>
            </a:r>
            <a:r>
              <a:rPr lang="ar-AE" dirty="0">
                <a:solidFill>
                  <a:schemeClr val="tx1"/>
                </a:solidFill>
              </a:rPr>
              <a:t>) مشاركة الطالب وقواعد الحديث</a:t>
            </a:r>
            <a:endParaRPr lang="en-AE" dirty="0">
              <a:solidFill>
                <a:schemeClr val="tx1"/>
              </a:solidFill>
            </a:endParaRPr>
          </a:p>
        </p:txBody>
      </p:sp>
      <p:sp>
        <p:nvSpPr>
          <p:cNvPr id="12" name="Rectangle: Rounded Corners 12">
            <a:extLst>
              <a:ext uri="{FF2B5EF4-FFF2-40B4-BE49-F238E27FC236}">
                <a16:creationId xmlns:a16="http://schemas.microsoft.com/office/drawing/2014/main" id="{726D72CA-0393-E22E-FBFA-F23FB07C60D7}"/>
              </a:ext>
            </a:extLst>
          </p:cNvPr>
          <p:cNvSpPr/>
          <p:nvPr/>
        </p:nvSpPr>
        <p:spPr>
          <a:xfrm>
            <a:off x="2202081" y="3046356"/>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2H</a:t>
            </a:r>
            <a:r>
              <a:rPr lang="ar-AE" dirty="0">
                <a:solidFill>
                  <a:schemeClr val="tx1"/>
                </a:solidFill>
              </a:rPr>
              <a:t>) استبيان التعليم بالحوار</a:t>
            </a:r>
            <a:endParaRPr lang="en-AE" dirty="0">
              <a:solidFill>
                <a:schemeClr val="tx1"/>
              </a:solidFill>
            </a:endParaRPr>
          </a:p>
        </p:txBody>
      </p:sp>
      <p:sp>
        <p:nvSpPr>
          <p:cNvPr id="13" name="Rectangle: Rounded Corners 13">
            <a:extLst>
              <a:ext uri="{FF2B5EF4-FFF2-40B4-BE49-F238E27FC236}">
                <a16:creationId xmlns:a16="http://schemas.microsoft.com/office/drawing/2014/main" id="{09699909-040A-8527-60DF-8E866CF6B73B}"/>
              </a:ext>
            </a:extLst>
          </p:cNvPr>
          <p:cNvSpPr/>
          <p:nvPr/>
        </p:nvSpPr>
        <p:spPr>
          <a:xfrm>
            <a:off x="5116739" y="2122431"/>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a:t>
            </a:r>
            <a:r>
              <a:rPr lang="ar-AE" dirty="0">
                <a:solidFill>
                  <a:schemeClr val="tx1"/>
                </a:solidFill>
              </a:rPr>
              <a:t>) ترميز مقاطع الصوت/ الفيديو المفرغة</a:t>
            </a:r>
            <a:endParaRPr lang="en-AE" dirty="0">
              <a:solidFill>
                <a:schemeClr val="tx1"/>
              </a:solidFill>
            </a:endParaRPr>
          </a:p>
        </p:txBody>
      </p:sp>
      <p:sp>
        <p:nvSpPr>
          <p:cNvPr id="14" name="Rectangle: Rounded Corners 14">
            <a:extLst>
              <a:ext uri="{FF2B5EF4-FFF2-40B4-BE49-F238E27FC236}">
                <a16:creationId xmlns:a16="http://schemas.microsoft.com/office/drawing/2014/main" id="{50148576-C17F-EEA3-A1E0-DDCC686E09E7}"/>
              </a:ext>
            </a:extLst>
          </p:cNvPr>
          <p:cNvSpPr/>
          <p:nvPr/>
        </p:nvSpPr>
        <p:spPr>
          <a:xfrm>
            <a:off x="5116739" y="3046356"/>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2E</a:t>
            </a:r>
            <a:r>
              <a:rPr lang="ar-AE" dirty="0">
                <a:solidFill>
                  <a:schemeClr val="tx1"/>
                </a:solidFill>
              </a:rPr>
              <a:t>) نظرة عامة على المشاركة الشاملة</a:t>
            </a:r>
            <a:endParaRPr lang="en-AE" dirty="0">
              <a:solidFill>
                <a:schemeClr val="tx1"/>
              </a:solidFill>
            </a:endParaRPr>
          </a:p>
        </p:txBody>
      </p:sp>
      <p:sp>
        <p:nvSpPr>
          <p:cNvPr id="15" name="Rectangle: Rounded Corners 15">
            <a:extLst>
              <a:ext uri="{FF2B5EF4-FFF2-40B4-BE49-F238E27FC236}">
                <a16:creationId xmlns:a16="http://schemas.microsoft.com/office/drawing/2014/main" id="{E7D023C7-7D19-C701-D24B-E872A6592B92}"/>
              </a:ext>
            </a:extLst>
          </p:cNvPr>
          <p:cNvSpPr/>
          <p:nvPr/>
        </p:nvSpPr>
        <p:spPr>
          <a:xfrm>
            <a:off x="4795268" y="4751336"/>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2B</a:t>
            </a:r>
            <a:r>
              <a:rPr lang="ar-AE" dirty="0">
                <a:solidFill>
                  <a:schemeClr val="tx1"/>
                </a:solidFill>
              </a:rPr>
              <a:t>) ترميز أخذ العينات الزمنية للعمل الجماعي</a:t>
            </a:r>
            <a:endParaRPr lang="en-AE" dirty="0">
              <a:solidFill>
                <a:schemeClr val="tx1"/>
              </a:solidFill>
            </a:endParaRPr>
          </a:p>
        </p:txBody>
      </p:sp>
      <p:sp>
        <p:nvSpPr>
          <p:cNvPr id="16" name="Rectangle: Rounded Corners 16">
            <a:extLst>
              <a:ext uri="{FF2B5EF4-FFF2-40B4-BE49-F238E27FC236}">
                <a16:creationId xmlns:a16="http://schemas.microsoft.com/office/drawing/2014/main" id="{F340DDF4-7683-7BA3-5875-446909EB6AEE}"/>
              </a:ext>
            </a:extLst>
          </p:cNvPr>
          <p:cNvSpPr/>
          <p:nvPr/>
        </p:nvSpPr>
        <p:spPr>
          <a:xfrm>
            <a:off x="5557264" y="5684775"/>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2D</a:t>
            </a:r>
            <a:r>
              <a:rPr lang="ar-AE" dirty="0">
                <a:solidFill>
                  <a:schemeClr val="tx1"/>
                </a:solidFill>
              </a:rPr>
              <a:t>) جودة العمل الجماعي</a:t>
            </a:r>
            <a:endParaRPr lang="en-AE" dirty="0">
              <a:solidFill>
                <a:schemeClr val="tx1"/>
              </a:solidFill>
            </a:endParaRPr>
          </a:p>
        </p:txBody>
      </p:sp>
      <p:sp>
        <p:nvSpPr>
          <p:cNvPr id="17" name="Rectangle: Rounded Corners 17">
            <a:extLst>
              <a:ext uri="{FF2B5EF4-FFF2-40B4-BE49-F238E27FC236}">
                <a16:creationId xmlns:a16="http://schemas.microsoft.com/office/drawing/2014/main" id="{A0D88B82-3981-6752-7578-FE4642EA1251}"/>
              </a:ext>
            </a:extLst>
          </p:cNvPr>
          <p:cNvSpPr/>
          <p:nvPr/>
        </p:nvSpPr>
        <p:spPr>
          <a:xfrm>
            <a:off x="6316873" y="4737048"/>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2C</a:t>
            </a:r>
            <a:r>
              <a:rPr lang="ar-AE" dirty="0">
                <a:solidFill>
                  <a:schemeClr val="tx1"/>
                </a:solidFill>
              </a:rPr>
              <a:t>) قائمة التحقق للطلاب الأفراد</a:t>
            </a:r>
            <a:endParaRPr lang="en-AE" dirty="0">
              <a:solidFill>
                <a:schemeClr val="tx1"/>
              </a:solidFill>
            </a:endParaRPr>
          </a:p>
        </p:txBody>
      </p:sp>
      <p:sp>
        <p:nvSpPr>
          <p:cNvPr id="18" name="Rectangle: Rounded Corners 18">
            <a:extLst>
              <a:ext uri="{FF2B5EF4-FFF2-40B4-BE49-F238E27FC236}">
                <a16:creationId xmlns:a16="http://schemas.microsoft.com/office/drawing/2014/main" id="{24918951-CC18-5B9C-271E-25B453975DAA}"/>
              </a:ext>
            </a:extLst>
          </p:cNvPr>
          <p:cNvSpPr/>
          <p:nvPr/>
        </p:nvSpPr>
        <p:spPr>
          <a:xfrm>
            <a:off x="2202080" y="4846579"/>
            <a:ext cx="1428743" cy="83819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2G</a:t>
            </a:r>
            <a:r>
              <a:rPr lang="ar-AE" dirty="0">
                <a:solidFill>
                  <a:schemeClr val="tx1"/>
                </a:solidFill>
              </a:rPr>
              <a:t>) التقييم الذاتي للطلاب</a:t>
            </a:r>
            <a:endParaRPr lang="en-AE" dirty="0">
              <a:solidFill>
                <a:schemeClr val="tx1"/>
              </a:solidFill>
            </a:endParaRPr>
          </a:p>
        </p:txBody>
      </p:sp>
      <p:sp>
        <p:nvSpPr>
          <p:cNvPr id="19" name="Oval 18">
            <a:extLst>
              <a:ext uri="{FF2B5EF4-FFF2-40B4-BE49-F238E27FC236}">
                <a16:creationId xmlns:a16="http://schemas.microsoft.com/office/drawing/2014/main" id="{95BA49ED-0C26-D735-CDEC-9D51F1D59442}"/>
              </a:ext>
            </a:extLst>
          </p:cNvPr>
          <p:cNvSpPr/>
          <p:nvPr/>
        </p:nvSpPr>
        <p:spPr>
          <a:xfrm>
            <a:off x="3930869" y="1255660"/>
            <a:ext cx="1057276" cy="714369"/>
          </a:xfrm>
          <a:prstGeom prst="ellipse">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AE" sz="1100" dirty="0">
                <a:solidFill>
                  <a:schemeClr val="tx1"/>
                </a:solidFill>
              </a:rPr>
              <a:t>تعليم الفصل بأكمله</a:t>
            </a:r>
            <a:endParaRPr lang="en-AE" sz="1100" dirty="0">
              <a:solidFill>
                <a:schemeClr val="tx1"/>
              </a:solidFill>
            </a:endParaRPr>
          </a:p>
        </p:txBody>
      </p:sp>
      <p:sp>
        <p:nvSpPr>
          <p:cNvPr id="2" name="object 6">
            <a:extLst>
              <a:ext uri="{FF2B5EF4-FFF2-40B4-BE49-F238E27FC236}">
                <a16:creationId xmlns:a16="http://schemas.microsoft.com/office/drawing/2014/main" id="{7BE81E1E-1C2A-1AAD-E696-115008CE0BF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48</a:t>
            </a:fld>
            <a:endParaRPr sz="1000" dirty="0">
              <a:cs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619549905"/>
              </p:ext>
            </p:extLst>
          </p:nvPr>
        </p:nvGraphicFramePr>
        <p:xfrm>
          <a:off x="393700" y="1597032"/>
          <a:ext cx="5205981" cy="3334765"/>
        </p:xfrm>
        <a:graphic>
          <a:graphicData uri="http://schemas.openxmlformats.org/drawingml/2006/table">
            <a:tbl>
              <a:tblPr rtl="1" firstRow="1" bandRow="1">
                <a:tableStyleId>{2D5ABB26-0587-4C30-8999-92F81FD0307C}</a:tableStyleId>
              </a:tblPr>
              <a:tblGrid>
                <a:gridCol w="591312">
                  <a:extLst>
                    <a:ext uri="{9D8B030D-6E8A-4147-A177-3AD203B41FA5}">
                      <a16:colId xmlns:a16="http://schemas.microsoft.com/office/drawing/2014/main" val="20000"/>
                    </a:ext>
                  </a:extLst>
                </a:gridCol>
                <a:gridCol w="1264919">
                  <a:extLst>
                    <a:ext uri="{9D8B030D-6E8A-4147-A177-3AD203B41FA5}">
                      <a16:colId xmlns:a16="http://schemas.microsoft.com/office/drawing/2014/main" val="20001"/>
                    </a:ext>
                  </a:extLst>
                </a:gridCol>
                <a:gridCol w="2442012">
                  <a:extLst>
                    <a:ext uri="{9D8B030D-6E8A-4147-A177-3AD203B41FA5}">
                      <a16:colId xmlns:a16="http://schemas.microsoft.com/office/drawing/2014/main" val="20002"/>
                    </a:ext>
                  </a:extLst>
                </a:gridCol>
                <a:gridCol w="907738">
                  <a:extLst>
                    <a:ext uri="{9D8B030D-6E8A-4147-A177-3AD203B41FA5}">
                      <a16:colId xmlns:a16="http://schemas.microsoft.com/office/drawing/2014/main" val="20003"/>
                    </a:ext>
                  </a:extLst>
                </a:gridCol>
              </a:tblGrid>
              <a:tr h="554735">
                <a:tc>
                  <a:txBody>
                    <a:bodyPr/>
                    <a:lstStyle/>
                    <a:p>
                      <a:pPr algn="r" rtl="1">
                        <a:lnSpc>
                          <a:spcPct val="100000"/>
                        </a:lnSpc>
                        <a:spcBef>
                          <a:spcPts val="50"/>
                        </a:spcBef>
                      </a:pPr>
                      <a:endParaRPr sz="1200" spc="0" baseline="0" dirty="0">
                        <a:latin typeface="Times New Roman"/>
                        <a:cs typeface="Times New Roman"/>
                      </a:endParaRPr>
                    </a:p>
                    <a:p>
                      <a:pPr marL="83820">
                        <a:lnSpc>
                          <a:spcPct val="100000"/>
                        </a:lnSpc>
                      </a:pPr>
                      <a:r>
                        <a:rPr lang="ar-SA" sz="1200" b="1" baseline="0" dirty="0">
                          <a:latin typeface="Arial"/>
                          <a:cs typeface="Arial"/>
                        </a:rPr>
                        <a:t>رقم السطر</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50"/>
                        </a:spcBef>
                      </a:pPr>
                      <a:endParaRPr sz="1200" spc="0" baseline="0" dirty="0">
                        <a:latin typeface="Times New Roman"/>
                        <a:cs typeface="Times New Roman"/>
                      </a:endParaRPr>
                    </a:p>
                    <a:p>
                      <a:pPr marL="413384">
                        <a:lnSpc>
                          <a:spcPct val="100000"/>
                        </a:lnSpc>
                      </a:pPr>
                      <a:r>
                        <a:rPr lang="ar-SA" sz="1200" b="1" baseline="0">
                          <a:latin typeface="Arial"/>
                          <a:cs typeface="Arial"/>
                        </a:rPr>
                        <a:t>المتحدث</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50"/>
                        </a:spcBef>
                      </a:pPr>
                      <a:endParaRPr sz="1200" spc="0" baseline="0" dirty="0">
                        <a:latin typeface="Times New Roman"/>
                        <a:cs typeface="Times New Roman"/>
                      </a:endParaRPr>
                    </a:p>
                    <a:p>
                      <a:pPr algn="ctr">
                        <a:lnSpc>
                          <a:spcPct val="100000"/>
                        </a:lnSpc>
                      </a:pPr>
                      <a:r>
                        <a:rPr lang="ar-SA" sz="1200" b="1" baseline="0">
                          <a:latin typeface="Arial"/>
                          <a:cs typeface="Arial"/>
                        </a:rPr>
                        <a:t>الدور</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50"/>
                        </a:spcBef>
                      </a:pPr>
                      <a:endParaRPr sz="1200" spc="0" baseline="0" dirty="0">
                        <a:latin typeface="Times New Roman"/>
                        <a:cs typeface="Times New Roman"/>
                      </a:endParaRPr>
                    </a:p>
                    <a:p>
                      <a:pPr marL="227329">
                        <a:lnSpc>
                          <a:spcPct val="100000"/>
                        </a:lnSpc>
                      </a:pPr>
                      <a:r>
                        <a:rPr lang="ar-SA" sz="1200" b="1" baseline="0" dirty="0">
                          <a:latin typeface="Arial"/>
                          <a:cs typeface="Arial"/>
                        </a:rPr>
                        <a:t>الرمز</a:t>
                      </a:r>
                      <a:r>
                        <a:rPr lang="ar-AE" sz="1200" b="1" baseline="0" dirty="0">
                          <a:latin typeface="Arial"/>
                          <a:cs typeface="Arial"/>
                        </a:rPr>
                        <a:t>/الرموز</a:t>
                      </a:r>
                      <a:endParaRPr lang="ar-SA" sz="1200" b="1"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6" name="object 3"/>
          <p:cNvSpPr txBox="1"/>
          <p:nvPr/>
        </p:nvSpPr>
        <p:spPr>
          <a:xfrm>
            <a:off x="5826125" y="637541"/>
            <a:ext cx="4473575" cy="4784643"/>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lang="en-US" sz="1300" b="1" dirty="0">
                <a:latin typeface="Arial"/>
                <a:cs typeface="+mj-cs"/>
              </a:rPr>
              <a:t>2A: </a:t>
            </a:r>
            <a:r>
              <a:rPr lang="ar-SA" sz="1300" b="1" dirty="0">
                <a:latin typeface="Arial"/>
                <a:cs typeface="+mj-cs"/>
              </a:rPr>
              <a:t>قالب ترميز مقاطع الصوت/ الفيديو المفرّغة</a:t>
            </a:r>
          </a:p>
          <a:p>
            <a:pPr marL="81280" marR="544195">
              <a:lnSpc>
                <a:spcPct val="121700"/>
              </a:lnSpc>
              <a:spcBef>
                <a:spcPts val="630"/>
              </a:spcBef>
            </a:pPr>
            <a:r>
              <a:rPr lang="ar-SA" sz="1300" dirty="0">
                <a:latin typeface="Arial Unicode MS"/>
                <a:cs typeface="+mj-cs"/>
              </a:rPr>
              <a:t>يمكنك استخدام هذا القالب لتطبيق رموز </a:t>
            </a:r>
            <a:r>
              <a:rPr lang="en-US" sz="1300" dirty="0">
                <a:latin typeface="Arial Unicode MS"/>
                <a:cs typeface="+mj-cs"/>
              </a:rPr>
              <a:t>T-SEDA</a:t>
            </a:r>
            <a:r>
              <a:rPr lang="ar-SA" sz="1300" dirty="0">
                <a:latin typeface="Arial Unicode MS"/>
                <a:cs typeface="+mj-cs"/>
              </a:rPr>
              <a:t> على الأدوار الفردية للمتحدثين.</a:t>
            </a:r>
          </a:p>
          <a:p>
            <a:pPr marL="81280">
              <a:lnSpc>
                <a:spcPct val="100000"/>
              </a:lnSpc>
              <a:spcBef>
                <a:spcPts val="885"/>
              </a:spcBef>
            </a:pPr>
            <a:r>
              <a:rPr lang="ar-SA" sz="1300" b="1" dirty="0">
                <a:latin typeface="Arial"/>
                <a:cs typeface="+mj-cs"/>
              </a:rPr>
              <a:t>ملاحظات إرشادية:</a:t>
            </a:r>
          </a:p>
          <a:p>
            <a:pPr marL="252413" marR="347980" indent="-157163">
              <a:lnSpc>
                <a:spcPct val="120000"/>
              </a:lnSpc>
              <a:spcBef>
                <a:spcPts val="620"/>
              </a:spcBef>
              <a:buSzPct val="83333"/>
              <a:buFont typeface="Arial" panose="020B0604020202020204" pitchFamily="34" charset="0"/>
              <a:buChar char="•"/>
              <a:tabLst>
                <a:tab pos="168275" algn="l"/>
              </a:tabLst>
            </a:pPr>
            <a:r>
              <a:rPr lang="ar-SA" sz="1300" dirty="0">
                <a:latin typeface="Arial Unicode MS"/>
                <a:cs typeface="+mj-cs"/>
              </a:rPr>
              <a:t>ضع نصك في جدول مثل هذا، مع إضافة ما تريده من الصفوف</a:t>
            </a:r>
          </a:p>
          <a:p>
            <a:pPr marL="252413" marR="347980" indent="-157163">
              <a:lnSpc>
                <a:spcPct val="120000"/>
              </a:lnSpc>
              <a:spcBef>
                <a:spcPts val="620"/>
              </a:spcBef>
              <a:buSzPct val="83333"/>
              <a:buFont typeface="Arial" panose="020B0604020202020204" pitchFamily="34" charset="0"/>
              <a:buChar char="•"/>
              <a:tabLst>
                <a:tab pos="168275" algn="l"/>
              </a:tabLst>
            </a:pPr>
            <a:r>
              <a:rPr lang="ar-SA" sz="1300" dirty="0">
                <a:latin typeface="Arial Unicode MS"/>
                <a:cs typeface="+mj-cs"/>
              </a:rPr>
              <a:t>ترقيم المصطلحات يسهّل التعرف عليها</a:t>
            </a:r>
          </a:p>
          <a:p>
            <a:pPr marL="252413" marR="579755" indent="-157163">
              <a:lnSpc>
                <a:spcPct val="120000"/>
              </a:lnSpc>
              <a:spcBef>
                <a:spcPts val="600"/>
              </a:spcBef>
              <a:buSzPct val="83333"/>
              <a:buFont typeface="Arial" panose="020B0604020202020204" pitchFamily="34" charset="0"/>
              <a:buChar char="•"/>
              <a:tabLst>
                <a:tab pos="168275" algn="l"/>
              </a:tabLst>
            </a:pPr>
            <a:r>
              <a:rPr lang="ar-SA" sz="1300" dirty="0">
                <a:latin typeface="Arial Unicode MS"/>
                <a:cs typeface="+mj-cs"/>
              </a:rPr>
              <a:t>يمكنك اختيار رمز أو رمزين للنظر فيها، أو استخدام العديد من الفئات، اعتمادًا على محور تركيز استعلامك</a:t>
            </a:r>
          </a:p>
          <a:p>
            <a:pPr marL="252413" marR="185420" indent="-157163">
              <a:lnSpc>
                <a:spcPct val="120000"/>
              </a:lnSpc>
              <a:spcBef>
                <a:spcPts val="625"/>
              </a:spcBef>
              <a:buSzPct val="83333"/>
              <a:buFont typeface="Arial" panose="020B0604020202020204" pitchFamily="34" charset="0"/>
              <a:buChar char="•"/>
              <a:tabLst>
                <a:tab pos="168275" algn="l"/>
              </a:tabLst>
            </a:pPr>
            <a:r>
              <a:rPr lang="ar-SA" sz="1300" dirty="0">
                <a:latin typeface="Arial Unicode MS"/>
                <a:cs typeface="+mj-cs"/>
              </a:rPr>
              <a:t>يمكن ترك بعض الأدوار بدون ترميز نظرًا لعدم انطباق أي من الفئات عليها</a:t>
            </a:r>
          </a:p>
          <a:p>
            <a:pPr marL="252413" marR="406400" indent="-157163">
              <a:lnSpc>
                <a:spcPct val="120000"/>
              </a:lnSpc>
              <a:spcBef>
                <a:spcPts val="625"/>
              </a:spcBef>
              <a:buSzPct val="83333"/>
              <a:buFont typeface="Arial" panose="020B0604020202020204" pitchFamily="34" charset="0"/>
              <a:buChar char="•"/>
              <a:tabLst>
                <a:tab pos="168275" algn="l"/>
              </a:tabLst>
            </a:pPr>
            <a:r>
              <a:rPr lang="ar-SA" sz="1300" dirty="0">
                <a:latin typeface="Arial Unicode MS"/>
                <a:cs typeface="+mj-cs"/>
              </a:rPr>
              <a:t>بدلاً من ذلك، يمكن تطبيق أكثر من رمز واحد على أدوار بعض المتحدثين</a:t>
            </a:r>
          </a:p>
          <a:p>
            <a:pPr marL="252413" marR="358775" indent="-157163">
              <a:lnSpc>
                <a:spcPct val="120000"/>
              </a:lnSpc>
              <a:spcBef>
                <a:spcPts val="625"/>
              </a:spcBef>
              <a:buSzPct val="83333"/>
              <a:buFont typeface="Arial" panose="020B0604020202020204" pitchFamily="34" charset="0"/>
              <a:buChar char="•"/>
              <a:tabLst>
                <a:tab pos="168275" algn="l"/>
              </a:tabLst>
            </a:pPr>
            <a:r>
              <a:rPr lang="ar-SA" sz="1300" dirty="0">
                <a:latin typeface="Arial Unicode MS"/>
                <a:cs typeface="+mj-cs"/>
              </a:rPr>
              <a:t>يمكنك أيضًا إضافة فئة تعليقات لكل صف لتدوين أفكارك حول كيفية سير الحوار</a:t>
            </a:r>
          </a:p>
          <a:p>
            <a:pPr>
              <a:lnSpc>
                <a:spcPct val="100000"/>
              </a:lnSpc>
            </a:pPr>
            <a:endParaRPr sz="1300" kern="0" dirty="0">
              <a:latin typeface="Times New Roman"/>
              <a:cs typeface="+mj-cs"/>
            </a:endParaRPr>
          </a:p>
          <a:p>
            <a:pPr>
              <a:lnSpc>
                <a:spcPct val="100000"/>
              </a:lnSpc>
              <a:spcBef>
                <a:spcPts val="15"/>
              </a:spcBef>
            </a:pPr>
            <a:endParaRPr sz="1300" kern="0" dirty="0">
              <a:latin typeface="Times New Roman"/>
              <a:cs typeface="+mj-cs"/>
            </a:endParaRPr>
          </a:p>
          <a:p>
            <a:pPr marL="80645" marR="177800" indent="378460">
              <a:lnSpc>
                <a:spcPct val="101699"/>
              </a:lnSpc>
              <a:spcBef>
                <a:spcPts val="5"/>
              </a:spcBef>
            </a:pPr>
            <a:r>
              <a:rPr lang="ar-SA" sz="1300" dirty="0">
                <a:cs typeface="+mj-cs"/>
              </a:rPr>
              <a:t>يتوفر </a:t>
            </a:r>
            <a:r>
              <a:rPr lang="ar-SA" sz="1300" b="1" dirty="0">
                <a:latin typeface="Arial"/>
                <a:cs typeface="+mj-cs"/>
              </a:rPr>
              <a:t>قالب ترميز نص قابل للتنزيل</a:t>
            </a:r>
            <a:r>
              <a:rPr lang="ar-SA" sz="1300" dirty="0">
                <a:cs typeface="+mj-cs"/>
              </a:rPr>
              <a:t> من موقعنا على الإنترنت.</a:t>
            </a:r>
          </a:p>
          <a:p>
            <a:pPr marL="171450">
              <a:lnSpc>
                <a:spcPct val="100000"/>
              </a:lnSpc>
            </a:pPr>
            <a:endParaRPr lang="ar-SA" sz="1300" kern="0" dirty="0">
              <a:latin typeface="Times New Roman"/>
              <a:cs typeface="+mj-cs"/>
            </a:endParaRPr>
          </a:p>
          <a:p>
            <a:pPr marL="171450">
              <a:lnSpc>
                <a:spcPct val="100000"/>
              </a:lnSpc>
            </a:pPr>
            <a:r>
              <a:rPr lang="ar-SA" sz="1300" dirty="0">
                <a:latin typeface="Arial Unicode MS"/>
                <a:cs typeface="+mj-cs"/>
              </a:rPr>
              <a:t>ستجد في الصفحة التالية مثالاً على قالب مكتمل</a:t>
            </a:r>
          </a:p>
        </p:txBody>
      </p:sp>
      <p:sp>
        <p:nvSpPr>
          <p:cNvPr id="7" name="object 4"/>
          <p:cNvSpPr/>
          <p:nvPr/>
        </p:nvSpPr>
        <p:spPr>
          <a:xfrm>
            <a:off x="9918700" y="4768222"/>
            <a:ext cx="232403" cy="232403"/>
          </a:xfrm>
          <a:prstGeom prst="rect">
            <a:avLst/>
          </a:prstGeom>
          <a:blipFill>
            <a:blip r:embed="rId2" cstate="print"/>
            <a:stretch>
              <a:fillRect/>
            </a:stretch>
          </a:blipFill>
        </p:spPr>
        <p:txBody>
          <a:bodyPr wrap="square" lIns="0" tIns="0" rIns="0" bIns="0" rtlCol="0"/>
          <a:lstStyle/>
          <a:p>
            <a:endParaRPr/>
          </a:p>
        </p:txBody>
      </p:sp>
      <p:sp>
        <p:nvSpPr>
          <p:cNvPr id="3" name="object 6">
            <a:extLst>
              <a:ext uri="{FF2B5EF4-FFF2-40B4-BE49-F238E27FC236}">
                <a16:creationId xmlns:a16="http://schemas.microsoft.com/office/drawing/2014/main" id="{2AB43C40-844C-DCCA-6752-5197D494E424}"/>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49</a:t>
            </a:fld>
            <a:endParaRPr sz="1000" dirty="0">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31741" y="128533"/>
            <a:ext cx="3429000" cy="720725"/>
          </a:xfrm>
          <a:prstGeom prst="rect">
            <a:avLst/>
          </a:prstGeom>
        </p:spPr>
        <p:txBody>
          <a:bodyPr vert="horz" wrap="square" lIns="0" tIns="0" rIns="0" bIns="0" rtlCol="0">
            <a:spAutoFit/>
          </a:bodyPr>
          <a:lstStyle/>
          <a:p>
            <a:pPr marL="12700">
              <a:lnSpc>
                <a:spcPct val="100000"/>
              </a:lnSpc>
            </a:pPr>
            <a:r>
              <a:rPr lang="ar-SA" sz="2400" dirty="0">
                <a:latin typeface="+mn-lt"/>
              </a:rPr>
              <a:t>دليل مستخدمي حزمة </a:t>
            </a:r>
            <a:r>
              <a:rPr lang="en-US" sz="2400" dirty="0">
                <a:latin typeface="+mn-lt"/>
              </a:rPr>
              <a:t>T-SEDA</a:t>
            </a:r>
          </a:p>
          <a:p>
            <a:pPr marL="1353185">
              <a:lnSpc>
                <a:spcPct val="100000"/>
              </a:lnSpc>
              <a:spcBef>
                <a:spcPts val="405"/>
              </a:spcBef>
            </a:pPr>
            <a:r>
              <a:rPr lang="ar-SA" sz="1800" dirty="0">
                <a:solidFill>
                  <a:srgbClr val="000000"/>
                </a:solidFill>
                <a:latin typeface="+mn-lt"/>
              </a:rPr>
              <a:t>المحتويات</a:t>
            </a:r>
          </a:p>
        </p:txBody>
      </p:sp>
      <p:graphicFrame>
        <p:nvGraphicFramePr>
          <p:cNvPr id="3" name="object 3"/>
          <p:cNvGraphicFramePr>
            <a:graphicFrameLocks noGrp="1"/>
          </p:cNvGraphicFramePr>
          <p:nvPr>
            <p:extLst>
              <p:ext uri="{D42A27DB-BD31-4B8C-83A1-F6EECF244321}">
                <p14:modId xmlns:p14="http://schemas.microsoft.com/office/powerpoint/2010/main" val="173229048"/>
              </p:ext>
            </p:extLst>
          </p:nvPr>
        </p:nvGraphicFramePr>
        <p:xfrm>
          <a:off x="1058166" y="849258"/>
          <a:ext cx="8098534" cy="6361167"/>
        </p:xfrm>
        <a:graphic>
          <a:graphicData uri="http://schemas.openxmlformats.org/drawingml/2006/table">
            <a:tbl>
              <a:tblPr firstRow="1" bandRow="1">
                <a:tableStyleId>{2D5ABB26-0587-4C30-8999-92F81FD0307C}</a:tableStyleId>
              </a:tblPr>
              <a:tblGrid>
                <a:gridCol w="7107934">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423672">
                <a:tc>
                  <a:txBody>
                    <a:bodyPr/>
                    <a:lstStyle/>
                    <a:p>
                      <a:pPr marL="294005">
                        <a:lnSpc>
                          <a:spcPct val="100000"/>
                        </a:lnSpc>
                        <a:spcBef>
                          <a:spcPts val="450"/>
                        </a:spcBef>
                      </a:pPr>
                      <a:r>
                        <a:rPr lang="ar-SA" sz="1300" b="1" baseline="0" dirty="0">
                          <a:solidFill>
                            <a:srgbClr val="1A616F"/>
                          </a:solidFill>
                          <a:latin typeface="+mn-lt"/>
                          <a:cs typeface="Arial"/>
                        </a:rPr>
                        <a:t>أ. </a:t>
                      </a:r>
                      <a:r>
                        <a:rPr lang="ar-SA" sz="1300" b="1" baseline="0" dirty="0">
                          <a:latin typeface="+mn-lt"/>
                          <a:cs typeface="Arial"/>
                        </a:rPr>
                        <a:t>مقدمة إلى </a:t>
                      </a:r>
                      <a:r>
                        <a:rPr lang="ar-EG" sz="1300" b="1" baseline="0" dirty="0">
                          <a:latin typeface="+mn-lt"/>
                          <a:cs typeface="Arial"/>
                        </a:rPr>
                        <a:t>دليل</a:t>
                      </a:r>
                      <a:r>
                        <a:rPr lang="ar-SA" sz="1300" b="1" baseline="0" dirty="0">
                          <a:latin typeface="+mn-lt"/>
                          <a:cs typeface="Arial"/>
                        </a:rPr>
                        <a:t> </a:t>
                      </a:r>
                      <a:r>
                        <a:rPr lang="en-US" sz="1300" b="1" baseline="0" dirty="0">
                          <a:latin typeface="+mn-lt"/>
                          <a:cs typeface="Arial"/>
                        </a:rPr>
                        <a:t>T-SEDA</a:t>
                      </a:r>
                      <a:r>
                        <a:rPr lang="ar-EG" sz="1300" b="1" baseline="0" dirty="0">
                          <a:latin typeface="+mn-lt"/>
                          <a:cs typeface="Arial"/>
                        </a:rPr>
                        <a:t> </a:t>
                      </a:r>
                      <a:r>
                        <a:rPr lang="ar-EG" sz="1400" dirty="0">
                          <a:cs typeface="+mn-cs"/>
                        </a:rPr>
                        <a:t>الاسترشادي</a:t>
                      </a:r>
                      <a:endParaRPr lang="en-US" sz="1300" b="1" baseline="0" dirty="0">
                        <a:latin typeface="+mn-lt"/>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ctr">
                        <a:lnSpc>
                          <a:spcPct val="100000"/>
                        </a:lnSpc>
                        <a:spcBef>
                          <a:spcPts val="865"/>
                        </a:spcBef>
                      </a:pPr>
                      <a:r>
                        <a:rPr lang="ar-SA" sz="1200" b="1" baseline="0" dirty="0">
                          <a:solidFill>
                            <a:srgbClr val="1A616F"/>
                          </a:solidFill>
                          <a:latin typeface="+mn-lt"/>
                          <a:cs typeface="Arial"/>
                        </a:rPr>
                        <a:t>1</a:t>
                      </a: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54151">
                <a:tc>
                  <a:txBody>
                    <a:bodyPr/>
                    <a:lstStyle/>
                    <a:p>
                      <a:pPr marL="293370">
                        <a:lnSpc>
                          <a:spcPct val="100000"/>
                        </a:lnSpc>
                        <a:spcBef>
                          <a:spcPts val="450"/>
                        </a:spcBef>
                      </a:pPr>
                      <a:r>
                        <a:rPr lang="ar-SA" sz="1300" b="1" baseline="0" dirty="0">
                          <a:solidFill>
                            <a:srgbClr val="1A616F"/>
                          </a:solidFill>
                          <a:latin typeface="+mn-lt"/>
                          <a:cs typeface="Arial"/>
                        </a:rPr>
                        <a:t>ب. </a:t>
                      </a:r>
                      <a:r>
                        <a:rPr lang="ar-SA" sz="1300" b="1" baseline="0" dirty="0">
                          <a:latin typeface="+mn-lt"/>
                          <a:cs typeface="Arial"/>
                        </a:rPr>
                        <a:t>ما هو الحوار التربوي؟</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985"/>
                        </a:spcBef>
                      </a:pPr>
                      <a:r>
                        <a:rPr lang="ar-SA" sz="1200" b="1" baseline="0">
                          <a:solidFill>
                            <a:srgbClr val="1A616F"/>
                          </a:solidFill>
                          <a:latin typeface="+mn-lt"/>
                          <a:cs typeface="Arial"/>
                        </a:rPr>
                        <a:t>5</a:t>
                      </a: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51103">
                <a:tc>
                  <a:txBody>
                    <a:bodyPr/>
                    <a:lstStyle/>
                    <a:p>
                      <a:pPr marL="293370">
                        <a:lnSpc>
                          <a:spcPct val="100000"/>
                        </a:lnSpc>
                        <a:spcBef>
                          <a:spcPts val="450"/>
                        </a:spcBef>
                      </a:pPr>
                      <a:r>
                        <a:rPr lang="ar-SA" sz="1300" b="1" baseline="0">
                          <a:solidFill>
                            <a:srgbClr val="1A616F"/>
                          </a:solidFill>
                          <a:latin typeface="+mn-lt"/>
                          <a:cs typeface="Arial"/>
                        </a:rPr>
                        <a:t>ج. </a:t>
                      </a:r>
                      <a:r>
                        <a:rPr lang="ar-SA" sz="1300" b="1" baseline="0">
                          <a:latin typeface="+mn-lt"/>
                          <a:cs typeface="Arial"/>
                        </a:rPr>
                        <a:t>الحوار التربوي والتعلّم في سياقات متنوعة</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960"/>
                        </a:spcBef>
                      </a:pPr>
                      <a:r>
                        <a:rPr lang="ar-SA" sz="1200" b="1" baseline="0" dirty="0">
                          <a:solidFill>
                            <a:srgbClr val="1A616F"/>
                          </a:solidFill>
                          <a:latin typeface="+mn-lt"/>
                          <a:cs typeface="Arial"/>
                        </a:rPr>
                        <a:t>7</a:t>
                      </a: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56616">
                <a:tc>
                  <a:txBody>
                    <a:bodyPr/>
                    <a:lstStyle/>
                    <a:p>
                      <a:pPr marL="810260">
                        <a:lnSpc>
                          <a:spcPct val="100000"/>
                        </a:lnSpc>
                        <a:spcBef>
                          <a:spcPts val="455"/>
                        </a:spcBef>
                      </a:pPr>
                      <a:r>
                        <a:rPr lang="ar-SA" sz="1200" baseline="0">
                          <a:latin typeface="+mn-lt"/>
                          <a:cs typeface="Arial"/>
                        </a:rPr>
                        <a:t>الدليل على أن الحوار بين المعلم والطلاب يعزز التعلم</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00"/>
                        </a:spcBef>
                      </a:pPr>
                      <a:r>
                        <a:rPr lang="ar-SA" sz="1200" b="1" baseline="0">
                          <a:solidFill>
                            <a:srgbClr val="1A616F"/>
                          </a:solidFill>
                          <a:latin typeface="+mn-lt"/>
                          <a:cs typeface="Arial"/>
                        </a:rPr>
                        <a:t>7</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2712">
                <a:tc>
                  <a:txBody>
                    <a:bodyPr/>
                    <a:lstStyle/>
                    <a:p>
                      <a:pPr marL="810260">
                        <a:lnSpc>
                          <a:spcPct val="100000"/>
                        </a:lnSpc>
                        <a:spcBef>
                          <a:spcPts val="455"/>
                        </a:spcBef>
                      </a:pPr>
                      <a:r>
                        <a:rPr lang="ar-SA" sz="1200" baseline="0" dirty="0">
                          <a:latin typeface="+mn-lt"/>
                          <a:cs typeface="Arial"/>
                        </a:rPr>
                        <a:t>حوار الأقران</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25"/>
                        </a:spcBef>
                      </a:pPr>
                      <a:r>
                        <a:rPr lang="ar-SA" sz="1200" b="1" baseline="0">
                          <a:solidFill>
                            <a:srgbClr val="1A616F"/>
                          </a:solidFill>
                          <a:latin typeface="+mn-lt"/>
                          <a:cs typeface="Arial"/>
                        </a:rPr>
                        <a:t>8</a:t>
                      </a:r>
                    </a:p>
                  </a:txBody>
                  <a:tcPr marL="0" marR="0" marT="793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56615">
                <a:tc>
                  <a:txBody>
                    <a:bodyPr/>
                    <a:lstStyle/>
                    <a:p>
                      <a:pPr marL="810260">
                        <a:lnSpc>
                          <a:spcPct val="100000"/>
                        </a:lnSpc>
                        <a:spcBef>
                          <a:spcPts val="430"/>
                        </a:spcBef>
                      </a:pPr>
                      <a:r>
                        <a:rPr lang="ar-SA" sz="1200" baseline="0">
                          <a:latin typeface="+mn-lt"/>
                          <a:cs typeface="Arial"/>
                        </a:rPr>
                        <a:t>الحوار في إطار سياقات مختلفة</a:t>
                      </a:r>
                    </a:p>
                  </a:txBody>
                  <a:tcPr marL="0" marR="0" marT="546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00"/>
                        </a:spcBef>
                      </a:pPr>
                      <a:r>
                        <a:rPr lang="ar-SA" sz="1200" b="1" baseline="0">
                          <a:solidFill>
                            <a:srgbClr val="1A616F"/>
                          </a:solidFill>
                          <a:latin typeface="+mn-lt"/>
                          <a:cs typeface="Arial"/>
                        </a:rPr>
                        <a:t>9</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2712">
                <a:tc>
                  <a:txBody>
                    <a:bodyPr/>
                    <a:lstStyle/>
                    <a:p>
                      <a:pPr marL="810260">
                        <a:lnSpc>
                          <a:spcPct val="100000"/>
                        </a:lnSpc>
                        <a:spcBef>
                          <a:spcPts val="459"/>
                        </a:spcBef>
                      </a:pPr>
                      <a:r>
                        <a:rPr lang="ar-SA" sz="1100" baseline="0">
                          <a:latin typeface="+mn-lt"/>
                          <a:cs typeface="Arial"/>
                        </a:rPr>
                        <a:t>الحوار مع الأطفال الصغار</a:t>
                      </a:r>
                    </a:p>
                  </a:txBody>
                  <a:tcPr marL="0" marR="0" marT="584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20"/>
                        </a:spcBef>
                      </a:pPr>
                      <a:r>
                        <a:rPr lang="ar-SA" sz="1200" b="1" baseline="0">
                          <a:solidFill>
                            <a:srgbClr val="1A616F"/>
                          </a:solidFill>
                          <a:latin typeface="+mn-lt"/>
                          <a:cs typeface="Arial"/>
                        </a:rPr>
                        <a:t>10</a:t>
                      </a: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59663">
                <a:tc>
                  <a:txBody>
                    <a:bodyPr/>
                    <a:lstStyle/>
                    <a:p>
                      <a:pPr marL="810260">
                        <a:lnSpc>
                          <a:spcPct val="100000"/>
                        </a:lnSpc>
                        <a:spcBef>
                          <a:spcPts val="455"/>
                        </a:spcBef>
                      </a:pPr>
                      <a:r>
                        <a:rPr lang="ar-SA" sz="1200" baseline="0">
                          <a:latin typeface="+mn-lt"/>
                          <a:cs typeface="Arial"/>
                        </a:rPr>
                        <a:t>المتعلمون من طلاب التعليم العالي والبالغين</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20"/>
                        </a:spcBef>
                      </a:pPr>
                      <a:r>
                        <a:rPr lang="ar-SA" sz="1200" b="1" baseline="0">
                          <a:solidFill>
                            <a:srgbClr val="1A616F"/>
                          </a:solidFill>
                          <a:latin typeface="+mn-lt"/>
                          <a:cs typeface="Arial"/>
                        </a:rPr>
                        <a:t>11</a:t>
                      </a: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56615">
                <a:tc>
                  <a:txBody>
                    <a:bodyPr/>
                    <a:lstStyle/>
                    <a:p>
                      <a:pPr marL="810260">
                        <a:lnSpc>
                          <a:spcPct val="100000"/>
                        </a:lnSpc>
                        <a:spcBef>
                          <a:spcPts val="455"/>
                        </a:spcBef>
                      </a:pPr>
                      <a:r>
                        <a:rPr lang="ar-SA" sz="1200" baseline="0">
                          <a:latin typeface="+mn-lt"/>
                          <a:cs typeface="Arial"/>
                        </a:rPr>
                        <a:t>الحوار في المناهج الدراسية</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lang="ar-SA" sz="1200" b="1" baseline="0">
                          <a:solidFill>
                            <a:srgbClr val="1A616F"/>
                          </a:solidFill>
                          <a:latin typeface="+mn-lt"/>
                          <a:cs typeface="Arial"/>
                        </a:rPr>
                        <a:t>12</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59663">
                <a:tc>
                  <a:txBody>
                    <a:bodyPr/>
                    <a:lstStyle/>
                    <a:p>
                      <a:pPr marL="810260">
                        <a:lnSpc>
                          <a:spcPct val="100000"/>
                        </a:lnSpc>
                        <a:spcBef>
                          <a:spcPts val="455"/>
                        </a:spcBef>
                      </a:pPr>
                      <a:r>
                        <a:rPr lang="ar-SA" sz="1200" baseline="0">
                          <a:latin typeface="+mn-lt"/>
                          <a:cs typeface="Arial"/>
                        </a:rPr>
                        <a:t>المساواة والمشاركة لجميع المتعلمين</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lang="ar-SA" sz="1200" b="1" baseline="0">
                          <a:solidFill>
                            <a:srgbClr val="1A616F"/>
                          </a:solidFill>
                          <a:latin typeface="+mn-lt"/>
                          <a:cs typeface="Arial"/>
                        </a:rPr>
                        <a:t>13</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5760">
                <a:tc>
                  <a:txBody>
                    <a:bodyPr/>
                    <a:lstStyle/>
                    <a:p>
                      <a:pPr marL="810260">
                        <a:lnSpc>
                          <a:spcPct val="100000"/>
                        </a:lnSpc>
                        <a:spcBef>
                          <a:spcPts val="455"/>
                        </a:spcBef>
                      </a:pPr>
                      <a:r>
                        <a:rPr lang="ar-SA" sz="1200" baseline="0">
                          <a:latin typeface="+mn-lt"/>
                          <a:cs typeface="Arial"/>
                        </a:rPr>
                        <a:t>نشر ثقافة إيجابية للحوار التربوي في الفصل الدراسي</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45"/>
                        </a:spcBef>
                      </a:pPr>
                      <a:r>
                        <a:rPr lang="ar-SA" sz="1200" b="1" baseline="0">
                          <a:solidFill>
                            <a:srgbClr val="1A616F"/>
                          </a:solidFill>
                          <a:latin typeface="+mn-lt"/>
                          <a:cs typeface="Arial"/>
                        </a:rPr>
                        <a:t>14</a:t>
                      </a: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353567">
                <a:tc>
                  <a:txBody>
                    <a:bodyPr/>
                    <a:lstStyle/>
                    <a:p>
                      <a:pPr marL="293370">
                        <a:lnSpc>
                          <a:spcPct val="100000"/>
                        </a:lnSpc>
                        <a:spcBef>
                          <a:spcPts val="450"/>
                        </a:spcBef>
                      </a:pPr>
                      <a:r>
                        <a:rPr lang="ar-SA" sz="1300" b="1" baseline="0">
                          <a:solidFill>
                            <a:srgbClr val="1A616F"/>
                          </a:solidFill>
                          <a:latin typeface="+mn-lt"/>
                          <a:cs typeface="Arial"/>
                        </a:rPr>
                        <a:t>د. </a:t>
                      </a:r>
                      <a:r>
                        <a:rPr lang="ar-SA" sz="1300" b="1" baseline="0">
                          <a:latin typeface="+mn-lt"/>
                          <a:cs typeface="Arial"/>
                        </a:rPr>
                        <a:t>ما مدى إنتاجية الحوار في فصلي الدراسي؟</a:t>
                      </a:r>
                      <a:r>
                        <a:rPr lang="en-US" sz="1300" b="1" baseline="0">
                          <a:latin typeface="+mn-lt"/>
                          <a:cs typeface="Arial"/>
                        </a:rPr>
                        <a:t> </a:t>
                      </a:r>
                      <a:r>
                        <a:rPr lang="ar-SA" sz="1300" b="1" baseline="0">
                          <a:latin typeface="+mn-lt"/>
                          <a:cs typeface="Arial"/>
                        </a:rPr>
                        <a:t>مراجعة ذاتية للمعلمين</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lang="ar-SA" sz="1200" b="1" baseline="0">
                          <a:solidFill>
                            <a:srgbClr val="1A616F"/>
                          </a:solidFill>
                          <a:latin typeface="+mn-lt"/>
                          <a:cs typeface="Arial"/>
                        </a:rPr>
                        <a:t>15</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56616">
                <a:tc>
                  <a:txBody>
                    <a:bodyPr/>
                    <a:lstStyle/>
                    <a:p>
                      <a:pPr marL="293370">
                        <a:lnSpc>
                          <a:spcPct val="100000"/>
                        </a:lnSpc>
                        <a:spcBef>
                          <a:spcPts val="450"/>
                        </a:spcBef>
                      </a:pPr>
                      <a:r>
                        <a:rPr lang="ar-SA" sz="1300" b="1" baseline="0" dirty="0">
                          <a:solidFill>
                            <a:srgbClr val="1A616F"/>
                          </a:solidFill>
                          <a:latin typeface="+mn-lt"/>
                          <a:cs typeface="Arial"/>
                        </a:rPr>
                        <a:t>هـ. </a:t>
                      </a:r>
                      <a:r>
                        <a:rPr lang="ar-SA" sz="1300" b="1" baseline="0" dirty="0">
                          <a:latin typeface="+mn-lt"/>
                          <a:cs typeface="Arial"/>
                        </a:rPr>
                        <a:t>الدورة التأملية للاستعلام في الفصل الدراسي</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lang="ar-SA" sz="1200" b="1" baseline="0">
                          <a:solidFill>
                            <a:srgbClr val="1A616F"/>
                          </a:solidFill>
                          <a:latin typeface="+mn-lt"/>
                          <a:cs typeface="Arial"/>
                        </a:rPr>
                        <a:t>17</a:t>
                      </a: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74903">
                <a:tc>
                  <a:txBody>
                    <a:bodyPr/>
                    <a:lstStyle/>
                    <a:p>
                      <a:pPr marL="293370">
                        <a:lnSpc>
                          <a:spcPct val="100000"/>
                        </a:lnSpc>
                        <a:spcBef>
                          <a:spcPts val="450"/>
                        </a:spcBef>
                      </a:pPr>
                      <a:r>
                        <a:rPr lang="ar-SA" sz="1300" b="1" baseline="0" dirty="0">
                          <a:solidFill>
                            <a:srgbClr val="1A616F"/>
                          </a:solidFill>
                          <a:latin typeface="+mn-lt"/>
                          <a:cs typeface="Arial"/>
                        </a:rPr>
                        <a:t>و. </a:t>
                      </a:r>
                      <a:r>
                        <a:rPr lang="ar-SA" sz="1300" b="1" baseline="0" dirty="0">
                          <a:latin typeface="+mn-lt"/>
                          <a:cs typeface="Arial"/>
                        </a:rPr>
                        <a:t>اختيار </a:t>
                      </a:r>
                      <a:r>
                        <a:rPr lang="ar-EG" sz="1300" b="1" baseline="0" dirty="0">
                          <a:latin typeface="+mn-lt"/>
                          <a:cs typeface="Arial"/>
                        </a:rPr>
                        <a:t>محور المواضيع ذات الاهتمام</a:t>
                      </a:r>
                      <a:endParaRPr lang="ar-SA" sz="1300" b="1" baseline="0" dirty="0">
                        <a:latin typeface="+mn-lt"/>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70"/>
                        </a:spcBef>
                      </a:pPr>
                      <a:r>
                        <a:rPr lang="ar-SA" sz="1200" b="1" baseline="0">
                          <a:solidFill>
                            <a:srgbClr val="1A616F"/>
                          </a:solidFill>
                          <a:latin typeface="+mn-lt"/>
                          <a:cs typeface="Arial"/>
                        </a:rPr>
                        <a:t>20</a:t>
                      </a: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50520">
                <a:tc>
                  <a:txBody>
                    <a:bodyPr/>
                    <a:lstStyle/>
                    <a:p>
                      <a:pPr marL="293370">
                        <a:lnSpc>
                          <a:spcPct val="100000"/>
                        </a:lnSpc>
                        <a:spcBef>
                          <a:spcPts val="425"/>
                        </a:spcBef>
                      </a:pPr>
                      <a:r>
                        <a:rPr lang="ar-SA" sz="1300" b="1" baseline="0">
                          <a:solidFill>
                            <a:srgbClr val="1A616F"/>
                          </a:solidFill>
                          <a:latin typeface="+mn-lt"/>
                          <a:cs typeface="Arial"/>
                        </a:rPr>
                        <a:t>ز. </a:t>
                      </a:r>
                      <a:r>
                        <a:rPr lang="ar-SA" sz="1300" b="1" baseline="0">
                          <a:latin typeface="+mn-lt"/>
                          <a:cs typeface="Arial"/>
                        </a:rPr>
                        <a:t>أخلاقيات البحث</a:t>
                      </a:r>
                    </a:p>
                  </a:txBody>
                  <a:tcPr marL="0" marR="0" marT="5397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ctr">
                        <a:lnSpc>
                          <a:spcPct val="100000"/>
                        </a:lnSpc>
                        <a:spcBef>
                          <a:spcPts val="575"/>
                        </a:spcBef>
                      </a:pPr>
                      <a:r>
                        <a:rPr lang="ar-SA" sz="1200" b="1" baseline="0">
                          <a:solidFill>
                            <a:srgbClr val="1A616F"/>
                          </a:solidFill>
                          <a:latin typeface="+mn-lt"/>
                          <a:cs typeface="Arial"/>
                        </a:rPr>
                        <a:t>25</a:t>
                      </a:r>
                    </a:p>
                  </a:txBody>
                  <a:tcPr marL="0" marR="0" marT="7302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62712">
                <a:tc>
                  <a:txBody>
                    <a:bodyPr/>
                    <a:lstStyle/>
                    <a:p>
                      <a:pPr marL="256540">
                        <a:lnSpc>
                          <a:spcPct val="100000"/>
                        </a:lnSpc>
                        <a:spcBef>
                          <a:spcPts val="425"/>
                        </a:spcBef>
                      </a:pPr>
                      <a:r>
                        <a:rPr lang="ar-SA" sz="1300" b="1" baseline="0" dirty="0">
                          <a:solidFill>
                            <a:srgbClr val="1A616F"/>
                          </a:solidFill>
                          <a:latin typeface="+mn-lt"/>
                          <a:cs typeface="Arial"/>
                        </a:rPr>
                        <a:t>ح. </a:t>
                      </a:r>
                      <a:r>
                        <a:rPr lang="ar-SA" sz="1300" b="1" baseline="0" dirty="0">
                          <a:latin typeface="+mn-lt"/>
                          <a:cs typeface="Arial"/>
                        </a:rPr>
                        <a:t>تحليل محادثات الفصل الدراسي: الملاحظة والترميز بأسلوب منهجي</a:t>
                      </a:r>
                    </a:p>
                  </a:txBody>
                  <a:tcPr marL="0" marR="0" marT="539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ctr">
                        <a:lnSpc>
                          <a:spcPct val="100000"/>
                        </a:lnSpc>
                        <a:spcBef>
                          <a:spcPts val="625"/>
                        </a:spcBef>
                      </a:pPr>
                      <a:r>
                        <a:rPr lang="ar-SA" sz="1200" b="1" baseline="0">
                          <a:solidFill>
                            <a:srgbClr val="1A616F"/>
                          </a:solidFill>
                          <a:latin typeface="+mn-lt"/>
                          <a:cs typeface="Arial"/>
                        </a:rPr>
                        <a:t>26</a:t>
                      </a: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353567">
                <a:tc>
                  <a:txBody>
                    <a:bodyPr/>
                    <a:lstStyle/>
                    <a:p>
                      <a:pPr marL="280670">
                        <a:lnSpc>
                          <a:spcPts val="1320"/>
                        </a:lnSpc>
                      </a:pPr>
                      <a:r>
                        <a:rPr lang="ar-SA" sz="1300" b="1" baseline="0" dirty="0">
                          <a:solidFill>
                            <a:srgbClr val="1A616F"/>
                          </a:solidFill>
                          <a:latin typeface="+mn-lt"/>
                          <a:cs typeface="Arial"/>
                        </a:rPr>
                        <a:t>ط. </a:t>
                      </a:r>
                      <a:r>
                        <a:rPr lang="ar-SA" sz="1300" b="1" baseline="0" dirty="0">
                          <a:latin typeface="+mn-lt"/>
                          <a:cs typeface="Arial"/>
                        </a:rPr>
                        <a:t>الاستخدامات الممكنة لحزمة </a:t>
                      </a:r>
                      <a:r>
                        <a:rPr lang="en-US" sz="1300" b="1" baseline="0" dirty="0">
                          <a:latin typeface="+mn-lt"/>
                          <a:cs typeface="Arial"/>
                        </a:rPr>
                        <a:t>T-SEDA</a:t>
                      </a:r>
                    </a:p>
                  </a:txBody>
                  <a:tcPr marL="0" marR="0" marT="0" marB="0" anchor="ctr">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ctr">
                        <a:lnSpc>
                          <a:spcPct val="100000"/>
                        </a:lnSpc>
                        <a:spcBef>
                          <a:spcPts val="575"/>
                        </a:spcBef>
                      </a:pPr>
                      <a:r>
                        <a:rPr lang="ar-SA" sz="1200" b="1" baseline="0" dirty="0">
                          <a:solidFill>
                            <a:srgbClr val="1A616F"/>
                          </a:solidFill>
                          <a:latin typeface="+mn-lt"/>
                          <a:cs typeface="Arial"/>
                        </a:rPr>
                        <a:t>30</a:t>
                      </a: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
        <p:nvSpPr>
          <p:cNvPr id="5" name="object 6"/>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a:t>
            </a:fld>
            <a:endParaRPr sz="1000" dirty="0">
              <a:cs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591738" y="200025"/>
            <a:ext cx="3851275" cy="1310295"/>
          </a:xfrm>
          <a:prstGeom prst="rect">
            <a:avLst/>
          </a:prstGeom>
          <a:ln w="31733">
            <a:solidFill>
              <a:srgbClr val="2791A6"/>
            </a:solidFill>
          </a:ln>
        </p:spPr>
        <p:txBody>
          <a:bodyPr vert="horz" wrap="square" lIns="0" tIns="38735" rIns="0" bIns="0" rtlCol="0">
            <a:spAutoFit/>
          </a:bodyPr>
          <a:lstStyle/>
          <a:p>
            <a:pPr marL="83185" marR="572770">
              <a:lnSpc>
                <a:spcPct val="120800"/>
              </a:lnSpc>
              <a:spcBef>
                <a:spcPts val="305"/>
              </a:spcBef>
            </a:pPr>
            <a:r>
              <a:rPr lang="ar-SA" sz="1200" b="1" dirty="0">
                <a:latin typeface="Arial Unicode MS"/>
                <a:cs typeface="Arial"/>
              </a:rPr>
              <a:t>في ما يلي مثال على جزء من نسخة مكتملة من تحقيق لوسي في مدرسة ابتدائية.</a:t>
            </a:r>
          </a:p>
          <a:p>
            <a:pPr marL="83185" marR="114935">
              <a:lnSpc>
                <a:spcPct val="120800"/>
              </a:lnSpc>
              <a:spcBef>
                <a:spcPts val="585"/>
              </a:spcBef>
            </a:pPr>
            <a:r>
              <a:rPr lang="ar-SA" sz="1200" dirty="0">
                <a:latin typeface="Arial Unicode MS"/>
                <a:cs typeface="Arial"/>
              </a:rPr>
              <a:t>كما ترى، قررَت التركيز على ثلاثة رموز:</a:t>
            </a:r>
            <a:r>
              <a:rPr lang="en-US" sz="1200" dirty="0">
                <a:latin typeface="Arial Unicode MS"/>
                <a:cs typeface="Arial"/>
              </a:rPr>
              <a:t> </a:t>
            </a:r>
            <a:r>
              <a:rPr lang="ar-EG" sz="1200" dirty="0">
                <a:latin typeface="Arial Unicode MS"/>
                <a:cs typeface="Arial"/>
              </a:rPr>
              <a:t>إثراء الأفكار</a:t>
            </a:r>
            <a:r>
              <a:rPr lang="ar-SA" sz="1200" dirty="0">
                <a:latin typeface="Arial Unicode MS"/>
                <a:cs typeface="Arial"/>
              </a:rPr>
              <a:t> (</a:t>
            </a:r>
            <a:r>
              <a:rPr lang="en-US" sz="1200" dirty="0">
                <a:latin typeface="Arial Unicode MS"/>
                <a:cs typeface="Arial"/>
              </a:rPr>
              <a:t>B</a:t>
            </a:r>
            <a:r>
              <a:rPr lang="ar-SA" sz="1200" dirty="0">
                <a:latin typeface="Arial Unicode MS"/>
                <a:cs typeface="Arial"/>
              </a:rPr>
              <a:t>) وتحدي</a:t>
            </a:r>
            <a:r>
              <a:rPr lang="ar-EG" sz="1200" dirty="0">
                <a:latin typeface="Arial Unicode MS"/>
                <a:cs typeface="Arial"/>
              </a:rPr>
              <a:t> الأفكار</a:t>
            </a:r>
            <a:r>
              <a:rPr lang="ar-SA" sz="1200" dirty="0">
                <a:latin typeface="Arial Unicode MS"/>
                <a:cs typeface="Arial"/>
              </a:rPr>
              <a:t> (</a:t>
            </a:r>
            <a:r>
              <a:rPr lang="en-US" sz="1200" dirty="0">
                <a:latin typeface="Arial Unicode MS"/>
                <a:cs typeface="Arial"/>
              </a:rPr>
              <a:t>CH</a:t>
            </a:r>
            <a:r>
              <a:rPr lang="ar-SA" sz="1200" dirty="0">
                <a:latin typeface="Arial Unicode MS"/>
                <a:cs typeface="Arial"/>
              </a:rPr>
              <a:t>) والدعوة ل</a:t>
            </a:r>
            <a:r>
              <a:rPr lang="ar-EG" sz="1200" dirty="0">
                <a:latin typeface="Arial Unicode MS"/>
                <a:cs typeface="Arial"/>
              </a:rPr>
              <a:t>إثراء الأفكار</a:t>
            </a:r>
            <a:r>
              <a:rPr lang="ar-SA" sz="1200" dirty="0">
                <a:latin typeface="Arial Unicode MS"/>
                <a:cs typeface="Arial"/>
              </a:rPr>
              <a:t> (</a:t>
            </a:r>
            <a:r>
              <a:rPr lang="en-US" sz="1200" dirty="0">
                <a:latin typeface="Arial Unicode MS"/>
                <a:cs typeface="Arial"/>
              </a:rPr>
              <a:t>IB</a:t>
            </a:r>
            <a:r>
              <a:rPr lang="ar-SA" sz="1200" dirty="0">
                <a:latin typeface="Arial Unicode MS"/>
                <a:cs typeface="Arial"/>
              </a:rPr>
              <a:t>).</a:t>
            </a:r>
          </a:p>
          <a:p>
            <a:pPr marL="83185" marR="188595">
              <a:lnSpc>
                <a:spcPct val="120800"/>
              </a:lnSpc>
              <a:spcBef>
                <a:spcPts val="610"/>
              </a:spcBef>
            </a:pPr>
            <a:r>
              <a:rPr lang="ar-SA" sz="1200" dirty="0">
                <a:latin typeface="Arial Unicode MS"/>
                <a:cs typeface="Arial"/>
              </a:rPr>
              <a:t>كما أضافت أيضًا قسم تعليقات لتدوين أي نقاط ملحوظة أثناء الحوار.</a:t>
            </a:r>
          </a:p>
        </p:txBody>
      </p:sp>
      <p:graphicFrame>
        <p:nvGraphicFramePr>
          <p:cNvPr id="6" name="Table 5">
            <a:extLst>
              <a:ext uri="{FF2B5EF4-FFF2-40B4-BE49-F238E27FC236}">
                <a16:creationId xmlns:a16="http://schemas.microsoft.com/office/drawing/2014/main" id="{3DD251BB-10A5-63B3-A835-954B6CBF452F}"/>
              </a:ext>
            </a:extLst>
          </p:cNvPr>
          <p:cNvGraphicFramePr>
            <a:graphicFrameLocks noGrp="1"/>
          </p:cNvGraphicFramePr>
          <p:nvPr>
            <p:extLst>
              <p:ext uri="{D42A27DB-BD31-4B8C-83A1-F6EECF244321}">
                <p14:modId xmlns:p14="http://schemas.microsoft.com/office/powerpoint/2010/main" val="2444525513"/>
              </p:ext>
            </p:extLst>
          </p:nvPr>
        </p:nvGraphicFramePr>
        <p:xfrm>
          <a:off x="241300" y="1571625"/>
          <a:ext cx="10180638" cy="5452745"/>
        </p:xfrm>
        <a:graphic>
          <a:graphicData uri="http://schemas.openxmlformats.org/drawingml/2006/table">
            <a:tbl>
              <a:tblPr firstRow="1" bandRow="1">
                <a:tableStyleId>{5C22544A-7EE6-4342-B048-85BDC9FD1C3A}</a:tableStyleId>
              </a:tblPr>
              <a:tblGrid>
                <a:gridCol w="1009650">
                  <a:extLst>
                    <a:ext uri="{9D8B030D-6E8A-4147-A177-3AD203B41FA5}">
                      <a16:colId xmlns:a16="http://schemas.microsoft.com/office/drawing/2014/main" val="1309193318"/>
                    </a:ext>
                  </a:extLst>
                </a:gridCol>
                <a:gridCol w="331788">
                  <a:extLst>
                    <a:ext uri="{9D8B030D-6E8A-4147-A177-3AD203B41FA5}">
                      <a16:colId xmlns:a16="http://schemas.microsoft.com/office/drawing/2014/main" val="2689985724"/>
                    </a:ext>
                  </a:extLst>
                </a:gridCol>
                <a:gridCol w="381000">
                  <a:extLst>
                    <a:ext uri="{9D8B030D-6E8A-4147-A177-3AD203B41FA5}">
                      <a16:colId xmlns:a16="http://schemas.microsoft.com/office/drawing/2014/main" val="151328880"/>
                    </a:ext>
                  </a:extLst>
                </a:gridCol>
                <a:gridCol w="381000">
                  <a:extLst>
                    <a:ext uri="{9D8B030D-6E8A-4147-A177-3AD203B41FA5}">
                      <a16:colId xmlns:a16="http://schemas.microsoft.com/office/drawing/2014/main" val="1551752624"/>
                    </a:ext>
                  </a:extLst>
                </a:gridCol>
                <a:gridCol w="6248400">
                  <a:extLst>
                    <a:ext uri="{9D8B030D-6E8A-4147-A177-3AD203B41FA5}">
                      <a16:colId xmlns:a16="http://schemas.microsoft.com/office/drawing/2014/main" val="3761475213"/>
                    </a:ext>
                  </a:extLst>
                </a:gridCol>
                <a:gridCol w="1143000">
                  <a:extLst>
                    <a:ext uri="{9D8B030D-6E8A-4147-A177-3AD203B41FA5}">
                      <a16:colId xmlns:a16="http://schemas.microsoft.com/office/drawing/2014/main" val="2465822590"/>
                    </a:ext>
                  </a:extLst>
                </a:gridCol>
                <a:gridCol w="685800">
                  <a:extLst>
                    <a:ext uri="{9D8B030D-6E8A-4147-A177-3AD203B41FA5}">
                      <a16:colId xmlns:a16="http://schemas.microsoft.com/office/drawing/2014/main" val="3639453881"/>
                    </a:ext>
                  </a:extLst>
                </a:gridCol>
              </a:tblGrid>
              <a:tr h="370840">
                <a:tc>
                  <a:txBody>
                    <a:bodyPr/>
                    <a:lstStyle/>
                    <a:p>
                      <a:r>
                        <a:rPr lang="ar-AE" sz="1100" dirty="0">
                          <a:solidFill>
                            <a:schemeClr val="tx1"/>
                          </a:solidFill>
                        </a:rPr>
                        <a:t>التعليقات</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CH</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الدور</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المتحدث</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الرقم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6548042"/>
                  </a:ext>
                </a:extLst>
              </a:tr>
              <a:tr h="24257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هل من المقبول وضع الحيوانات في حديقة الحيوان؟ تحدث مع زميلك</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138784"/>
                  </a:ext>
                </a:extLst>
              </a:tr>
              <a:tr h="27305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سأحدد خيار "لا" في المنتصف</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(14)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2</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24742130"/>
                  </a:ext>
                </a:extLst>
              </a:tr>
              <a:tr h="16954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المنتصف</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sz="1100" dirty="0">
                          <a:solidFill>
                            <a:schemeClr val="tx1"/>
                          </a:solidFill>
                        </a:rPr>
                        <a:t>الطفل (29)</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3</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15718354"/>
                  </a:ext>
                </a:extLst>
              </a:tr>
              <a:tr h="21971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المنتصف</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(14)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3081354"/>
                  </a:ext>
                </a:extLst>
              </a:tr>
              <a:tr h="22161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أخبراني بالسبب</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5</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02467725"/>
                  </a:ext>
                </a:extLst>
              </a:tr>
              <a:tr h="21399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لأنها لا ينبغي لها مهاجمة الناس، إذ يمكنها إخافة الناس بهذا الشكل.</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(14)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6</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968347"/>
                  </a:ext>
                </a:extLst>
              </a:tr>
              <a:tr h="22542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حدثاني أكثر عن هذا الأمر</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7</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9544663"/>
                  </a:ext>
                </a:extLst>
              </a:tr>
              <a:tr h="22669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ولأنها قد تعض الناس مع رؤوسهم عند مواجهتهم لها. لقد شاهدت مقطع فيديو به طائر طويل جداَ. وقد عض صبياً من رأسه. ولكن الطفل سيموت.</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(14)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8</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7290368"/>
                  </a:ext>
                </a:extLst>
              </a:tr>
              <a:tr h="27495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حسناً يا (اسم الطفل). هل تتفق مع (اسم الطفل) أم لا تتفق معه؟</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9</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2053204"/>
                  </a:ext>
                </a:extLst>
              </a:tr>
              <a:tr h="22860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أتفق</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(29)</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10</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4879149"/>
                  </a:ext>
                </a:extLst>
              </a:tr>
              <a:tr h="23050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فعلاً، لماذا؟</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11</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0323148"/>
                  </a:ext>
                </a:extLst>
              </a:tr>
              <a:tr h="370840">
                <a:tc>
                  <a:txBody>
                    <a:bodyPr/>
                    <a:lstStyle/>
                    <a:p>
                      <a:r>
                        <a:rPr lang="ar-AE" sz="1050" dirty="0">
                          <a:solidFill>
                            <a:schemeClr val="tx1"/>
                          </a:solidFill>
                        </a:rPr>
                        <a:t>خجول ومتردد عادة في المشاركة في الحوار</a:t>
                      </a:r>
                      <a:endParaRPr lang="en-AE"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i="1" dirty="0">
                          <a:solidFill>
                            <a:schemeClr val="tx1"/>
                          </a:solidFill>
                        </a:rPr>
                        <a:t>هز كتفيه</a:t>
                      </a:r>
                    </a:p>
                    <a:p>
                      <a:r>
                        <a:rPr lang="ar-AE" sz="1100" dirty="0">
                          <a:solidFill>
                            <a:schemeClr val="tx1"/>
                          </a:solidFill>
                        </a:rPr>
                        <a:t>لا أذكر</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(29)</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12</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8945076"/>
                  </a:ext>
                </a:extLst>
              </a:tr>
              <a:tr h="37084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i="1" dirty="0">
                          <a:solidFill>
                            <a:schemeClr val="tx1"/>
                          </a:solidFill>
                        </a:rPr>
                        <a:t>يخاطب الفصل بأكمله – تذكير بالتركيز على المهمة</a:t>
                      </a:r>
                    </a:p>
                    <a:p>
                      <a:r>
                        <a:rPr lang="ar-AE" sz="1100" dirty="0">
                          <a:solidFill>
                            <a:schemeClr val="tx1"/>
                          </a:solidFill>
                        </a:rPr>
                        <a:t>هل من المقبول وضع الحيوانات في حدائق الحيوان؟</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13</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8983274"/>
                  </a:ext>
                </a:extLst>
              </a:tr>
              <a:tr h="22860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نعم ولا</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(5)</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14</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7098548"/>
                  </a:ext>
                </a:extLst>
              </a:tr>
              <a:tr h="259080">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حسناً. أخبرني بالمزيد... أخبرني بالمزيد</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15</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7876369"/>
                  </a:ext>
                </a:extLst>
              </a:tr>
              <a:tr h="241935">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لأنها ستكون في الخارج، وحينها يمكن أن تذهب وتأكل شخصاَ ما. ولإن لم تكن في حديقة، فقد ينسى شخص ما إطعامها. وحينها قد تموت.</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الطفل (5)</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16</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8415726"/>
                  </a:ext>
                </a:extLst>
              </a:tr>
              <a:tr h="120015">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100" dirty="0">
                          <a:solidFill>
                            <a:schemeClr val="tx1"/>
                          </a:solidFill>
                        </a:rPr>
                        <a:t>IB</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حسناً يا (اسم الطفل). ما رأيك فيما قاله _اسم الطفل) الآن؟</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المعلم</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ar-AE" sz="1100" dirty="0">
                          <a:solidFill>
                            <a:schemeClr val="tx1"/>
                          </a:solidFill>
                        </a:rPr>
                        <a:t>17</a:t>
                      </a:r>
                      <a:endParaRPr lang="en-AE"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55145119"/>
                  </a:ext>
                </a:extLst>
              </a:tr>
            </a:tbl>
          </a:graphicData>
        </a:graphic>
      </p:graphicFrame>
      <p:sp>
        <p:nvSpPr>
          <p:cNvPr id="2" name="object 6">
            <a:extLst>
              <a:ext uri="{FF2B5EF4-FFF2-40B4-BE49-F238E27FC236}">
                <a16:creationId xmlns:a16="http://schemas.microsoft.com/office/drawing/2014/main" id="{1612E5F5-A0CE-BF20-BD7F-90D2EC6F140F}"/>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50</a:t>
            </a:fld>
            <a:endParaRPr sz="1000" dirty="0">
              <a:cs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53100" y="647066"/>
            <a:ext cx="4699000" cy="6098652"/>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5838324" y="739528"/>
            <a:ext cx="4490720" cy="3885551"/>
          </a:xfrm>
          <a:prstGeom prst="rect">
            <a:avLst/>
          </a:prstGeom>
        </p:spPr>
        <p:txBody>
          <a:bodyPr vert="horz" wrap="square" lIns="0" tIns="0" rIns="0" bIns="0" rtlCol="0">
            <a:spAutoFit/>
          </a:bodyPr>
          <a:lstStyle/>
          <a:p>
            <a:pPr marL="12700">
              <a:lnSpc>
                <a:spcPct val="100000"/>
              </a:lnSpc>
            </a:pPr>
            <a:r>
              <a:rPr lang="en-US" sz="1400" b="1" dirty="0">
                <a:latin typeface="Arial"/>
              </a:rPr>
              <a:t>2B</a:t>
            </a:r>
            <a:r>
              <a:rPr lang="ar-SA" sz="1400" b="1" dirty="0">
                <a:latin typeface="Arial"/>
              </a:rPr>
              <a:t>: </a:t>
            </a:r>
            <a:r>
              <a:rPr lang="ar-SA" sz="1400" b="1" dirty="0">
                <a:latin typeface="Arial"/>
                <a:cs typeface="Arial"/>
              </a:rPr>
              <a:t>ترميز تحديد الفترات الزمنية للتجربة البحثية للعمل الجماعي</a:t>
            </a:r>
          </a:p>
          <a:p>
            <a:pPr marL="12700" marR="86995">
              <a:lnSpc>
                <a:spcPct val="120800"/>
              </a:lnSpc>
              <a:spcBef>
                <a:spcPts val="645"/>
              </a:spcBef>
            </a:pPr>
            <a:r>
              <a:rPr lang="ar-SA" sz="1200" dirty="0">
                <a:latin typeface="Arial Unicode MS"/>
                <a:cs typeface="Arial"/>
              </a:rPr>
              <a:t>"تحديد الفترات الزمنية للتجربة البحثية" أسلوب شائع يستخدمه الباحثون لأخذ عينات من الأحداث وفق فترات زمنية منتظمة خلال حالة واحدة أو درس كامل.</a:t>
            </a:r>
            <a:r>
              <a:rPr lang="en-US" sz="1200" dirty="0">
                <a:latin typeface="Arial Unicode MS"/>
                <a:cs typeface="Arial"/>
              </a:rPr>
              <a:t> </a:t>
            </a:r>
            <a:r>
              <a:rPr lang="ar-SA" sz="1200" dirty="0">
                <a:latin typeface="Arial Unicode MS"/>
                <a:cs typeface="Arial"/>
              </a:rPr>
              <a:t>لا تدون فيه كل شيء، لكنه سيعطيك صورة عامة لما يجري.</a:t>
            </a:r>
            <a:r>
              <a:rPr lang="en-US" sz="1200" dirty="0">
                <a:latin typeface="Arial Unicode MS"/>
                <a:cs typeface="Arial"/>
              </a:rPr>
              <a:t> </a:t>
            </a:r>
            <a:r>
              <a:rPr lang="ar-SA" sz="1200" dirty="0">
                <a:latin typeface="Arial Unicode MS"/>
                <a:cs typeface="Arial"/>
              </a:rPr>
              <a:t>كما أنه يقلل من الحاجة للترميز المباشر، لأن نوافذ الملاحظة لديك ستكون قصيرة</a:t>
            </a:r>
          </a:p>
          <a:p>
            <a:pPr marL="12700">
              <a:lnSpc>
                <a:spcPct val="100000"/>
              </a:lnSpc>
              <a:spcBef>
                <a:spcPts val="910"/>
              </a:spcBef>
            </a:pPr>
            <a:r>
              <a:rPr lang="ar-SA" sz="1200" dirty="0">
                <a:latin typeface="Arial Unicode MS"/>
                <a:cs typeface="Arial"/>
              </a:rPr>
              <a:t>ملاحظات إرشادية:</a:t>
            </a:r>
          </a:p>
          <a:p>
            <a:pPr marL="184150" marR="82550" indent="-88900">
              <a:lnSpc>
                <a:spcPct val="121700"/>
              </a:lnSpc>
              <a:spcBef>
                <a:spcPts val="570"/>
              </a:spcBef>
              <a:buSzPct val="83333"/>
              <a:buFont typeface="Arial" panose="020B0604020202020204" pitchFamily="34" charset="0"/>
              <a:buChar char="•"/>
              <a:tabLst>
                <a:tab pos="100013" algn="l"/>
              </a:tabLst>
            </a:pPr>
            <a:r>
              <a:rPr lang="ar-SA" sz="1200" dirty="0">
                <a:latin typeface="Arial Unicode MS"/>
                <a:cs typeface="Arial"/>
              </a:rPr>
              <a:t>الملاحظة لها مرحلتان، "نشاط" و"راحة".</a:t>
            </a:r>
            <a:r>
              <a:rPr lang="en-US" sz="1200" dirty="0">
                <a:latin typeface="Arial Unicode MS"/>
                <a:cs typeface="Arial"/>
              </a:rPr>
              <a:t> </a:t>
            </a:r>
            <a:r>
              <a:rPr lang="ar-SA" sz="1200" dirty="0">
                <a:latin typeface="Arial Unicode MS"/>
                <a:cs typeface="Arial"/>
              </a:rPr>
              <a:t>كل مرحلة نشاط تمثل النافذة الزمنية التي تقوم عندها بتدوين الرموز التي تسمعها</a:t>
            </a:r>
          </a:p>
          <a:p>
            <a:pPr marL="184150" marR="53975" indent="-88900">
              <a:lnSpc>
                <a:spcPct val="120800"/>
              </a:lnSpc>
              <a:spcBef>
                <a:spcPts val="585"/>
              </a:spcBef>
              <a:buSzPct val="83333"/>
              <a:buFont typeface="Arial" panose="020B0604020202020204" pitchFamily="34" charset="0"/>
              <a:buChar char="•"/>
              <a:tabLst>
                <a:tab pos="100013" algn="l"/>
              </a:tabLst>
            </a:pPr>
            <a:r>
              <a:rPr lang="ar-SA" sz="1200" dirty="0">
                <a:latin typeface="Arial Unicode MS"/>
                <a:cs typeface="Arial"/>
              </a:rPr>
              <a:t>يمكنك تحديد مدة نافذة الملاحظة، ولكنها يجب أن تكون قصيرة للتأكد من أن الملاحظة ليست مجهدة</a:t>
            </a:r>
            <a:r>
              <a:rPr lang="ar-AE" sz="1200" dirty="0">
                <a:latin typeface="Arial Unicode MS"/>
                <a:cs typeface="Arial"/>
              </a:rPr>
              <a:t> (مثال: دقيقة واحدة=40 ثانية من الترميز + 20 ثانية من الراحة)</a:t>
            </a:r>
            <a:endParaRPr lang="ar-SA" sz="1200" dirty="0">
              <a:latin typeface="Arial Unicode MS"/>
              <a:cs typeface="Arial"/>
            </a:endParaRPr>
          </a:p>
          <a:p>
            <a:pPr marL="184150" marR="164465" indent="-88900">
              <a:lnSpc>
                <a:spcPct val="120000"/>
              </a:lnSpc>
              <a:spcBef>
                <a:spcPts val="620"/>
              </a:spcBef>
              <a:buSzPct val="83333"/>
              <a:buFont typeface="Arial" panose="020B0604020202020204" pitchFamily="34" charset="0"/>
              <a:buChar char="•"/>
              <a:tabLst>
                <a:tab pos="100013" algn="l"/>
              </a:tabLst>
            </a:pPr>
            <a:r>
              <a:rPr lang="ar-SA" sz="1200" dirty="0">
                <a:latin typeface="Arial Unicode MS"/>
                <a:cs typeface="Arial"/>
              </a:rPr>
              <a:t>ضع علامة في مربع الترميز ذي الصلة إذا كان الطالب يستخدم هذا الرمز أثناء نافذة الملاحظة</a:t>
            </a:r>
          </a:p>
          <a:p>
            <a:pPr marL="184150" marR="5080" indent="-88900">
              <a:lnSpc>
                <a:spcPct val="121700"/>
              </a:lnSpc>
              <a:spcBef>
                <a:spcPts val="570"/>
              </a:spcBef>
              <a:buSzPct val="83333"/>
              <a:buFont typeface="Arial" panose="020B0604020202020204" pitchFamily="34" charset="0"/>
              <a:buChar char="•"/>
              <a:tabLst>
                <a:tab pos="100013" algn="l"/>
              </a:tabLst>
            </a:pPr>
            <a:r>
              <a:rPr lang="ar-SA" sz="1200" dirty="0"/>
              <a:t>بدلاً من وضع علامة، يمكنك اختيار إحصاء </a:t>
            </a:r>
            <a:r>
              <a:rPr lang="ar-SA" sz="1200" i="1" dirty="0">
                <a:latin typeface="Arial"/>
                <a:cs typeface="Arial"/>
              </a:rPr>
              <a:t>كل مرة</a:t>
            </a:r>
            <a:r>
              <a:rPr lang="ar-SA" sz="1200" dirty="0"/>
              <a:t> يستخدم فيها الطالب الرمز، ولكن كن على علم بأن هذه العملية أصعب</a:t>
            </a:r>
          </a:p>
          <a:p>
            <a:pPr marL="184150" indent="-88900">
              <a:lnSpc>
                <a:spcPct val="100000"/>
              </a:lnSpc>
              <a:spcBef>
                <a:spcPts val="885"/>
              </a:spcBef>
              <a:buSzPct val="83333"/>
              <a:buFont typeface="Arial" panose="020B0604020202020204" pitchFamily="34" charset="0"/>
              <a:buChar char="•"/>
              <a:tabLst>
                <a:tab pos="100013" algn="l"/>
              </a:tabLst>
            </a:pPr>
            <a:r>
              <a:rPr lang="ar-SA" sz="1200" dirty="0">
                <a:latin typeface="Arial Unicode MS"/>
                <a:cs typeface="Arial"/>
              </a:rPr>
              <a:t>يمكنك اختيار تصوير التفاعل ليكون لديك مقطع فيديو "احتياطي" تشاهده لاحقًا</a:t>
            </a:r>
          </a:p>
        </p:txBody>
      </p:sp>
      <p:sp>
        <p:nvSpPr>
          <p:cNvPr id="4" name="object 4"/>
          <p:cNvSpPr txBox="1"/>
          <p:nvPr/>
        </p:nvSpPr>
        <p:spPr>
          <a:xfrm>
            <a:off x="6040254" y="5625379"/>
            <a:ext cx="4288790" cy="823046"/>
          </a:xfrm>
          <a:prstGeom prst="rect">
            <a:avLst/>
          </a:prstGeom>
        </p:spPr>
        <p:txBody>
          <a:bodyPr vert="horz" wrap="square" lIns="0" tIns="0" rIns="0" bIns="0" rtlCol="0">
            <a:spAutoFit/>
          </a:bodyPr>
          <a:lstStyle/>
          <a:p>
            <a:pPr marL="12700" marR="5080" indent="379095">
              <a:lnSpc>
                <a:spcPct val="101699"/>
              </a:lnSpc>
            </a:pPr>
            <a:r>
              <a:rPr lang="ar-SA" sz="1200" dirty="0"/>
              <a:t>يتوفر </a:t>
            </a:r>
            <a:r>
              <a:rPr lang="ar-SA" sz="1200" b="1" dirty="0">
                <a:latin typeface="Arial"/>
                <a:cs typeface="Arial"/>
              </a:rPr>
              <a:t>قالب أخذ عينات زمنية قابل للتنزيل</a:t>
            </a:r>
            <a:r>
              <a:rPr lang="ar-SA" sz="1200" dirty="0"/>
              <a:t> من موقعنا على الإنترنت.</a:t>
            </a:r>
          </a:p>
          <a:p>
            <a:pPr marL="12700">
              <a:lnSpc>
                <a:spcPct val="100000"/>
              </a:lnSpc>
              <a:spcBef>
                <a:spcPts val="620"/>
              </a:spcBef>
            </a:pPr>
            <a:r>
              <a:rPr lang="ar-SA" sz="1200" dirty="0">
                <a:latin typeface="Arial Unicode MS"/>
                <a:cs typeface="Arial"/>
              </a:rPr>
              <a:t>ستجد في الصفحة التالية مثالاً على قالب مكتمل</a:t>
            </a:r>
          </a:p>
        </p:txBody>
      </p:sp>
      <p:sp>
        <p:nvSpPr>
          <p:cNvPr id="35" name="object 35"/>
          <p:cNvSpPr/>
          <p:nvPr/>
        </p:nvSpPr>
        <p:spPr>
          <a:xfrm>
            <a:off x="9994900" y="5606418"/>
            <a:ext cx="233040" cy="232407"/>
          </a:xfrm>
          <a:prstGeom prst="rect">
            <a:avLst/>
          </a:prstGeom>
          <a:blipFill>
            <a:blip r:embed="rId2" cstate="print"/>
            <a:stretch>
              <a:fillRect/>
            </a:stretch>
          </a:blipFill>
        </p:spPr>
        <p:txBody>
          <a:bodyPr wrap="square" lIns="0" tIns="0" rIns="0" bIns="0" rtlCol="0"/>
          <a:lstStyle/>
          <a:p>
            <a:endParaRPr/>
          </a:p>
        </p:txBody>
      </p:sp>
      <p:sp>
        <p:nvSpPr>
          <p:cNvPr id="21" name="object 5"/>
          <p:cNvSpPr/>
          <p:nvPr/>
        </p:nvSpPr>
        <p:spPr>
          <a:xfrm>
            <a:off x="3321486" y="1497203"/>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23" name="object 6"/>
          <p:cNvSpPr txBox="1"/>
          <p:nvPr/>
        </p:nvSpPr>
        <p:spPr>
          <a:xfrm>
            <a:off x="3415466" y="1647825"/>
            <a:ext cx="1658620" cy="493084"/>
          </a:xfrm>
          <a:prstGeom prst="rect">
            <a:avLst/>
          </a:prstGeom>
        </p:spPr>
        <p:txBody>
          <a:bodyPr vert="horz" wrap="square" lIns="0" tIns="31115" rIns="0" bIns="0" rtlCol="0">
            <a:spAutoFit/>
          </a:bodyPr>
          <a:lstStyle/>
          <a:p>
            <a:pPr marL="12700" algn="just">
              <a:lnSpc>
                <a:spcPct val="100000"/>
              </a:lnSpc>
              <a:spcBef>
                <a:spcPts val="245"/>
              </a:spcBef>
            </a:pPr>
            <a:r>
              <a:rPr lang="ar-SA" sz="1000" dirty="0">
                <a:latin typeface="Arial"/>
                <a:cs typeface="Arial"/>
              </a:rPr>
              <a:t>حدد مدة نوافذ مراقبتك، على سبيل المثال، الملاحظة لمدة دقيقة واحدة، والراحة لمدة دقيقة واحدة، وهكذا.</a:t>
            </a:r>
          </a:p>
        </p:txBody>
      </p:sp>
      <p:sp>
        <p:nvSpPr>
          <p:cNvPr id="24" name="object 10"/>
          <p:cNvSpPr/>
          <p:nvPr/>
        </p:nvSpPr>
        <p:spPr>
          <a:xfrm>
            <a:off x="418173"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25" name="object 11"/>
          <p:cNvSpPr txBox="1"/>
          <p:nvPr/>
        </p:nvSpPr>
        <p:spPr>
          <a:xfrm>
            <a:off x="425886" y="1617345"/>
            <a:ext cx="1891663" cy="537648"/>
          </a:xfrm>
          <a:prstGeom prst="rect">
            <a:avLst/>
          </a:prstGeom>
        </p:spPr>
        <p:txBody>
          <a:bodyPr vert="horz" wrap="square" lIns="0" tIns="31115" rIns="0" bIns="0" rtlCol="0">
            <a:spAutoFit/>
          </a:bodyPr>
          <a:lstStyle/>
          <a:p>
            <a:pPr marL="12700">
              <a:lnSpc>
                <a:spcPct val="100000"/>
              </a:lnSpc>
              <a:spcBef>
                <a:spcPts val="245"/>
              </a:spcBef>
            </a:pPr>
            <a:r>
              <a:rPr lang="ar-SA" sz="1000" dirty="0">
                <a:latin typeface="Arial"/>
                <a:cs typeface="Arial"/>
              </a:rPr>
              <a:t>اكتب اسم كل طالب</a:t>
            </a:r>
          </a:p>
          <a:p>
            <a:pPr marL="12700" marR="5080">
              <a:lnSpc>
                <a:spcPct val="120000"/>
              </a:lnSpc>
              <a:spcBef>
                <a:spcPts val="20"/>
              </a:spcBef>
            </a:pPr>
            <a:r>
              <a:rPr lang="ar-SA" sz="1000" dirty="0">
                <a:latin typeface="Arial"/>
                <a:cs typeface="Arial"/>
              </a:rPr>
              <a:t>مع إضافة ما تريده من الأعمدة.</a:t>
            </a:r>
            <a:r>
              <a:rPr lang="en-US" sz="1000" dirty="0">
                <a:latin typeface="Arial"/>
                <a:cs typeface="Arial"/>
              </a:rPr>
              <a:t> </a:t>
            </a:r>
            <a:r>
              <a:rPr lang="ar-SA" sz="1000" dirty="0">
                <a:latin typeface="Arial"/>
                <a:cs typeface="Arial"/>
              </a:rPr>
              <a:t>تعد ملاحظة 3 إلى 6 طلاب في مجموعات الخيار المثالي</a:t>
            </a:r>
          </a:p>
        </p:txBody>
      </p:sp>
      <p:graphicFrame>
        <p:nvGraphicFramePr>
          <p:cNvPr id="26" name="object 13"/>
          <p:cNvGraphicFramePr>
            <a:graphicFrameLocks noGrp="1"/>
          </p:cNvGraphicFramePr>
          <p:nvPr>
            <p:extLst>
              <p:ext uri="{D42A27DB-BD31-4B8C-83A1-F6EECF244321}">
                <p14:modId xmlns:p14="http://schemas.microsoft.com/office/powerpoint/2010/main" val="1769536215"/>
              </p:ext>
            </p:extLst>
          </p:nvPr>
        </p:nvGraphicFramePr>
        <p:xfrm>
          <a:off x="317500" y="2659460"/>
          <a:ext cx="4879844" cy="3605780"/>
        </p:xfrm>
        <a:graphic>
          <a:graphicData uri="http://schemas.openxmlformats.org/drawingml/2006/table">
            <a:tbl>
              <a:tblPr rtl="1" firstRow="1" bandRow="1">
                <a:tableStyleId>{2D5ABB26-0587-4C30-8999-92F81FD0307C}</a:tableStyleId>
              </a:tblPr>
              <a:tblGrid>
                <a:gridCol w="844296">
                  <a:extLst>
                    <a:ext uri="{9D8B030D-6E8A-4147-A177-3AD203B41FA5}">
                      <a16:colId xmlns:a16="http://schemas.microsoft.com/office/drawing/2014/main" val="20000"/>
                    </a:ext>
                  </a:extLst>
                </a:gridCol>
                <a:gridCol w="914399">
                  <a:extLst>
                    <a:ext uri="{9D8B030D-6E8A-4147-A177-3AD203B41FA5}">
                      <a16:colId xmlns:a16="http://schemas.microsoft.com/office/drawing/2014/main" val="20001"/>
                    </a:ext>
                  </a:extLst>
                </a:gridCol>
                <a:gridCol w="731520">
                  <a:extLst>
                    <a:ext uri="{9D8B030D-6E8A-4147-A177-3AD203B41FA5}">
                      <a16:colId xmlns:a16="http://schemas.microsoft.com/office/drawing/2014/main" val="20002"/>
                    </a:ext>
                  </a:extLst>
                </a:gridCol>
                <a:gridCol w="737614">
                  <a:extLst>
                    <a:ext uri="{9D8B030D-6E8A-4147-A177-3AD203B41FA5}">
                      <a16:colId xmlns:a16="http://schemas.microsoft.com/office/drawing/2014/main" val="20003"/>
                    </a:ext>
                  </a:extLst>
                </a:gridCol>
                <a:gridCol w="73761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algn="r" rtl="1">
                        <a:lnSpc>
                          <a:spcPct val="100000"/>
                        </a:lnSpc>
                        <a:spcBef>
                          <a:spcPts val="15"/>
                        </a:spcBef>
                      </a:pPr>
                      <a:endParaRPr sz="1100" spc="0" baseline="0" dirty="0">
                        <a:latin typeface="Times New Roman"/>
                        <a:cs typeface="Times New Roman"/>
                      </a:endParaRPr>
                    </a:p>
                    <a:p>
                      <a:pPr marL="61594">
                        <a:lnSpc>
                          <a:spcPct val="100000"/>
                        </a:lnSpc>
                      </a:pPr>
                      <a:r>
                        <a:rPr lang="ar-SA" sz="1000" b="1" baseline="0" dirty="0">
                          <a:latin typeface="Arial"/>
                          <a:cs typeface="Arial"/>
                        </a:rPr>
                        <a:t>النافذة الزمنية</a:t>
                      </a: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nSpc>
                          <a:spcPct val="120000"/>
                        </a:lnSpc>
                        <a:spcBef>
                          <a:spcPts val="320"/>
                        </a:spcBef>
                        <a:tabLst/>
                      </a:pPr>
                      <a:r>
                        <a:rPr lang="ar-SA" sz="1000" b="1" baseline="0">
                          <a:latin typeface="Arial"/>
                          <a:cs typeface="Arial"/>
                        </a:rPr>
                        <a:t>المعلم الحاضر</a:t>
                      </a:r>
                    </a:p>
                  </a:txBody>
                  <a:tcPr marL="0" marR="0" marT="406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lang="ar-SA" sz="1000" b="1" baseline="0">
                          <a:latin typeface="Arial"/>
                          <a:cs typeface="Arial"/>
                        </a:rPr>
                        <a:t>الطالب 1:</a:t>
                      </a:r>
                    </a:p>
                    <a:p>
                      <a:pPr marL="5080" algn="ctr">
                        <a:lnSpc>
                          <a:spcPct val="100000"/>
                        </a:lnSpc>
                        <a:spcBef>
                          <a:spcPts val="860"/>
                        </a:spcBef>
                      </a:pPr>
                      <a:r>
                        <a:rPr lang="ar-SA" sz="1000" b="1" baseline="0">
                          <a:latin typeface="Arial"/>
                          <a:cs typeface="Arial"/>
                        </a:rPr>
                        <a:t>(الاسم)</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lang="ar-SA" sz="1000" b="1" baseline="0">
                          <a:latin typeface="Arial"/>
                          <a:cs typeface="Arial"/>
                        </a:rPr>
                        <a:t>الطالب 2:</a:t>
                      </a:r>
                    </a:p>
                    <a:p>
                      <a:pPr algn="ctr">
                        <a:lnSpc>
                          <a:spcPct val="100000"/>
                        </a:lnSpc>
                        <a:spcBef>
                          <a:spcPts val="860"/>
                        </a:spcBef>
                      </a:pPr>
                      <a:r>
                        <a:rPr lang="ar-SA" sz="1000" b="1" baseline="0">
                          <a:latin typeface="Arial"/>
                          <a:cs typeface="Arial"/>
                        </a:rPr>
                        <a:t>(الاسم)</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679">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lang="en-US" sz="1000" b="1" baseline="0">
                          <a:latin typeface="Arial"/>
                          <a:cs typeface="Arial"/>
                        </a:rPr>
                        <a:t>CH</a:t>
                      </a: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en-US" sz="1000" b="1" baseline="0">
                          <a:latin typeface="Arial"/>
                          <a:cs typeface="Arial"/>
                        </a:rPr>
                        <a:t>B</a:t>
                      </a: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en-US" sz="1000" b="1" baseline="0" dirty="0">
                          <a:latin typeface="Arial"/>
                          <a:cs typeface="Arial"/>
                        </a:rPr>
                        <a:t>CH</a:t>
                      </a: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en-US" sz="1000" b="1">
                          <a:latin typeface="Arial"/>
                          <a:cs typeface="Arial"/>
                        </a:rPr>
                        <a:t>B</a:t>
                      </a: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20624">
                <a:tc>
                  <a:txBody>
                    <a:bodyPr/>
                    <a:lstStyle/>
                    <a:p>
                      <a:pPr marL="33020" algn="ctr">
                        <a:lnSpc>
                          <a:spcPct val="100000"/>
                        </a:lnSpc>
                        <a:spcBef>
                          <a:spcPts val="245"/>
                        </a:spcBef>
                      </a:pPr>
                      <a:r>
                        <a:rPr lang="ar-SA" sz="1000" baseline="0">
                          <a:latin typeface="Arial"/>
                          <a:cs typeface="Arial"/>
                        </a:rPr>
                        <a:t>1</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lang="ar-SA" sz="1000" baseline="0">
                          <a:latin typeface="Arial"/>
                          <a:cs typeface="Arial"/>
                        </a:rPr>
                        <a:t>2</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lang="ar-SA" sz="1000" baseline="0">
                          <a:latin typeface="Arial"/>
                          <a:cs typeface="Arial"/>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gn="r" rtl="1">
                        <a:lnSpc>
                          <a:spcPct val="100000"/>
                        </a:lnSpc>
                        <a:spcBef>
                          <a:spcPts val="15"/>
                        </a:spcBef>
                      </a:pPr>
                      <a:endParaRPr sz="1350" dirty="0">
                        <a:latin typeface="Times New Roman"/>
                        <a:cs typeface="Times New Roman"/>
                      </a:endParaRPr>
                    </a:p>
                    <a:p>
                      <a:pPr marL="368300" algn="r" rtl="1">
                        <a:lnSpc>
                          <a:spcPct val="100000"/>
                        </a:lnSpc>
                      </a:pP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lang="en-US" sz="1000">
                          <a:latin typeface="Arial"/>
                          <a:cs typeface="Arial"/>
                        </a:rPr>
                        <a:t> </a:t>
                      </a: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15"/>
                        </a:spcBef>
                      </a:pPr>
                      <a:endParaRPr sz="1350" dirty="0">
                        <a:latin typeface="Times New Roman"/>
                        <a:cs typeface="Times New Roman"/>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28" name="object 17"/>
          <p:cNvSpPr/>
          <p:nvPr/>
        </p:nvSpPr>
        <p:spPr>
          <a:xfrm>
            <a:off x="3406700" y="5245061"/>
            <a:ext cx="908541" cy="908023"/>
          </a:xfrm>
          <a:prstGeom prst="rect">
            <a:avLst/>
          </a:prstGeom>
          <a:blipFill>
            <a:blip r:embed="rId3" cstate="print"/>
            <a:stretch>
              <a:fillRect/>
            </a:stretch>
          </a:blipFill>
        </p:spPr>
        <p:txBody>
          <a:bodyPr wrap="square" lIns="0" tIns="0" rIns="0" bIns="0" rtlCol="0"/>
          <a:lstStyle/>
          <a:p>
            <a:endParaRPr/>
          </a:p>
        </p:txBody>
      </p:sp>
      <p:sp>
        <p:nvSpPr>
          <p:cNvPr id="30" name="object 22"/>
          <p:cNvSpPr/>
          <p:nvPr/>
        </p:nvSpPr>
        <p:spPr>
          <a:xfrm flipH="1">
            <a:off x="349686" y="2194743"/>
            <a:ext cx="860422" cy="929434"/>
          </a:xfrm>
          <a:prstGeom prst="rect">
            <a:avLst/>
          </a:prstGeom>
          <a:blipFill>
            <a:blip r:embed="rId4" cstate="print"/>
            <a:stretch>
              <a:fillRect/>
            </a:stretch>
          </a:blipFill>
        </p:spPr>
        <p:txBody>
          <a:bodyPr wrap="square" lIns="0" tIns="0" rIns="0" bIns="0" rtlCol="0"/>
          <a:lstStyle/>
          <a:p>
            <a:endParaRPr/>
          </a:p>
        </p:txBody>
      </p:sp>
      <p:sp>
        <p:nvSpPr>
          <p:cNvPr id="31" name="object 27"/>
          <p:cNvSpPr/>
          <p:nvPr/>
        </p:nvSpPr>
        <p:spPr>
          <a:xfrm flipH="1">
            <a:off x="4769286" y="1917503"/>
            <a:ext cx="981697" cy="984030"/>
          </a:xfrm>
          <a:prstGeom prst="rect">
            <a:avLst/>
          </a:prstGeom>
          <a:blipFill>
            <a:blip r:embed="rId5" cstate="print"/>
            <a:stretch>
              <a:fillRect/>
            </a:stretch>
          </a:blipFill>
        </p:spPr>
        <p:txBody>
          <a:bodyPr wrap="square" lIns="0" tIns="0" rIns="0" bIns="0" rtlCol="0"/>
          <a:lstStyle/>
          <a:p>
            <a:endParaRPr/>
          </a:p>
        </p:txBody>
      </p:sp>
      <p:sp>
        <p:nvSpPr>
          <p:cNvPr id="33" name="object 32"/>
          <p:cNvSpPr/>
          <p:nvPr/>
        </p:nvSpPr>
        <p:spPr>
          <a:xfrm>
            <a:off x="415791" y="4883959"/>
            <a:ext cx="1058885" cy="1059813"/>
          </a:xfrm>
          <a:prstGeom prst="rect">
            <a:avLst/>
          </a:prstGeom>
          <a:blipFill>
            <a:blip r:embed="rId6" cstate="print"/>
            <a:stretch>
              <a:fillRect/>
            </a:stretch>
          </a:blipFill>
        </p:spPr>
        <p:txBody>
          <a:bodyPr wrap="square" lIns="0" tIns="0" rIns="0" bIns="0" rtlCol="0"/>
          <a:lstStyle/>
          <a:p>
            <a:endParaRPr/>
          </a:p>
        </p:txBody>
      </p:sp>
      <p:sp>
        <p:nvSpPr>
          <p:cNvPr id="34" name="object 12"/>
          <p:cNvSpPr/>
          <p:nvPr/>
        </p:nvSpPr>
        <p:spPr>
          <a:xfrm>
            <a:off x="3245286"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7" name="object 14"/>
          <p:cNvSpPr txBox="1"/>
          <p:nvPr/>
        </p:nvSpPr>
        <p:spPr>
          <a:xfrm>
            <a:off x="3321486" y="5960745"/>
            <a:ext cx="1689100" cy="640080"/>
          </a:xfrm>
          <a:prstGeom prst="rect">
            <a:avLst/>
          </a:prstGeom>
        </p:spPr>
        <p:txBody>
          <a:bodyPr vert="horz" wrap="square" lIns="0" tIns="0" rIns="0" bIns="0" rtlCol="0">
            <a:spAutoFit/>
          </a:bodyPr>
          <a:lstStyle/>
          <a:p>
            <a:pPr marL="12700" marR="5080">
              <a:lnSpc>
                <a:spcPct val="121000"/>
              </a:lnSpc>
            </a:pPr>
            <a:r>
              <a:rPr lang="ar-SA" sz="1000" dirty="0">
                <a:latin typeface="Arial"/>
                <a:cs typeface="Arial"/>
              </a:rPr>
              <a:t>إذا تفاعل المعلم أو مساعد المعلم مع الطلاب خلال هذا الوقت، فضع علامة في هذا المربع</a:t>
            </a:r>
          </a:p>
        </p:txBody>
      </p:sp>
      <p:sp>
        <p:nvSpPr>
          <p:cNvPr id="38" name="object 7"/>
          <p:cNvSpPr/>
          <p:nvPr/>
        </p:nvSpPr>
        <p:spPr>
          <a:xfrm>
            <a:off x="349686" y="5734050"/>
            <a:ext cx="1891664"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39" name="object 9"/>
          <p:cNvSpPr txBox="1"/>
          <p:nvPr/>
        </p:nvSpPr>
        <p:spPr>
          <a:xfrm>
            <a:off x="435540" y="5803488"/>
            <a:ext cx="1737571" cy="727443"/>
          </a:xfrm>
          <a:prstGeom prst="rect">
            <a:avLst/>
          </a:prstGeom>
        </p:spPr>
        <p:txBody>
          <a:bodyPr vert="horz" wrap="square" lIns="0" tIns="0" rIns="0" bIns="0" rtlCol="0">
            <a:spAutoFit/>
          </a:bodyPr>
          <a:lstStyle/>
          <a:p>
            <a:pPr marL="12700" marR="5080">
              <a:lnSpc>
                <a:spcPct val="121000"/>
              </a:lnSpc>
            </a:pPr>
            <a:r>
              <a:rPr lang="ar-SA" sz="1000" dirty="0">
                <a:latin typeface="Arial"/>
                <a:cs typeface="Arial"/>
              </a:rPr>
              <a:t>حدد الرموز التي تريد التركيز عليها:</a:t>
            </a:r>
            <a:r>
              <a:rPr lang="en-US" sz="1000" dirty="0">
                <a:latin typeface="Arial"/>
                <a:cs typeface="Arial"/>
              </a:rPr>
              <a:t> </a:t>
            </a:r>
            <a:r>
              <a:rPr lang="ar-SA" sz="1000" dirty="0">
                <a:latin typeface="Arial"/>
                <a:cs typeface="Arial"/>
              </a:rPr>
              <a:t>استُخدم الرمزان </a:t>
            </a:r>
            <a:r>
              <a:rPr lang="en-US" sz="1000" dirty="0">
                <a:latin typeface="Arial"/>
                <a:cs typeface="Arial"/>
              </a:rPr>
              <a:t>CH</a:t>
            </a:r>
            <a:r>
              <a:rPr lang="ar-SA" sz="1000" dirty="0">
                <a:latin typeface="Arial"/>
                <a:cs typeface="Arial"/>
              </a:rPr>
              <a:t> و</a:t>
            </a:r>
            <a:r>
              <a:rPr lang="en-US" sz="1000" dirty="0">
                <a:latin typeface="Arial"/>
                <a:cs typeface="Arial"/>
              </a:rPr>
              <a:t>B</a:t>
            </a:r>
            <a:r>
              <a:rPr lang="ar-SA" sz="1000" dirty="0">
                <a:latin typeface="Arial"/>
                <a:cs typeface="Arial"/>
              </a:rPr>
              <a:t> هنا كأمثلة، ولكن يمكنك استخدام أي رمز أو رمزين</a:t>
            </a:r>
          </a:p>
        </p:txBody>
      </p:sp>
      <p:sp>
        <p:nvSpPr>
          <p:cNvPr id="5" name="object 6">
            <a:extLst>
              <a:ext uri="{FF2B5EF4-FFF2-40B4-BE49-F238E27FC236}">
                <a16:creationId xmlns:a16="http://schemas.microsoft.com/office/drawing/2014/main" id="{E0593EED-76ED-58C4-2D5B-0F38658C441A}"/>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51</a:t>
            </a:fld>
            <a:endParaRPr sz="1000" dirty="0">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788025" y="627380"/>
            <a:ext cx="4435475" cy="1477392"/>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lang="ar-SA" sz="1400" b="1" dirty="0">
                <a:latin typeface="Arial"/>
                <a:cs typeface="Arial"/>
              </a:rPr>
              <a:t>مثال على قالب أخذ عينات زمنية مكتمل</a:t>
            </a:r>
          </a:p>
          <a:p>
            <a:pPr marL="83185" marR="135255">
              <a:lnSpc>
                <a:spcPct val="120700"/>
              </a:lnSpc>
              <a:spcBef>
                <a:spcPts val="670"/>
              </a:spcBef>
            </a:pPr>
            <a:r>
              <a:rPr lang="ar-SA" sz="1200" dirty="0">
                <a:latin typeface="Arial Unicode MS"/>
                <a:cs typeface="Arial"/>
              </a:rPr>
              <a:t>هذا المعلم، واسمه حسين، راقب ورمّز بشكل حي عملاً جماعيًا مع أربعة طلاب.</a:t>
            </a:r>
            <a:r>
              <a:rPr lang="en-US" sz="1200" dirty="0">
                <a:latin typeface="Arial Unicode MS"/>
                <a:cs typeface="Arial"/>
              </a:rPr>
              <a:t> </a:t>
            </a:r>
            <a:r>
              <a:rPr lang="ar-SA" sz="1200" dirty="0">
                <a:latin typeface="Arial Unicode MS"/>
                <a:cs typeface="Arial"/>
              </a:rPr>
              <a:t>كان يبحث عن "</a:t>
            </a:r>
            <a:r>
              <a:rPr lang="ar-EG" sz="1200" dirty="0">
                <a:latin typeface="Arial Unicode MS"/>
                <a:cs typeface="Arial"/>
              </a:rPr>
              <a:t>التعليل</a:t>
            </a:r>
            <a:r>
              <a:rPr lang="ar-SA" sz="1200" dirty="0">
                <a:latin typeface="Arial Unicode MS"/>
                <a:cs typeface="Arial"/>
              </a:rPr>
              <a:t>" و"الدعوة لاستخدام </a:t>
            </a:r>
            <a:r>
              <a:rPr lang="ar-EG" sz="1200" dirty="0">
                <a:latin typeface="Arial Unicode MS"/>
                <a:cs typeface="Arial"/>
              </a:rPr>
              <a:t>التعليل</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راقب لمدة دقيقة واحدة في كل مرة ثم استراح لمدة 30 ثانية، مسجلاً الحالات التي يسمع فيها أمثلة على فئتي الحوار سابقتي الذكر (</a:t>
            </a:r>
            <a:r>
              <a:rPr lang="en-US" sz="1200" dirty="0">
                <a:latin typeface="Arial Unicode MS"/>
                <a:cs typeface="Arial"/>
              </a:rPr>
              <a:t>R</a:t>
            </a:r>
            <a:r>
              <a:rPr lang="ar-SA" sz="1200" dirty="0">
                <a:latin typeface="Arial Unicode MS"/>
                <a:cs typeface="Arial"/>
              </a:rPr>
              <a:t> و</a:t>
            </a:r>
            <a:r>
              <a:rPr lang="en-US" sz="1200" dirty="0">
                <a:latin typeface="Arial Unicode MS"/>
                <a:cs typeface="Arial"/>
              </a:rPr>
              <a:t>IRE</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كما سجل بعض الملاحظات الموجزة حول جوانب الحوار التي بدت مهمة.</a:t>
            </a:r>
          </a:p>
        </p:txBody>
      </p:sp>
      <p:graphicFrame>
        <p:nvGraphicFramePr>
          <p:cNvPr id="6" name="Table 5"/>
          <p:cNvGraphicFramePr>
            <a:graphicFrameLocks noGrp="1"/>
          </p:cNvGraphicFramePr>
          <p:nvPr>
            <p:extLst>
              <p:ext uri="{D42A27DB-BD31-4B8C-83A1-F6EECF244321}">
                <p14:modId xmlns:p14="http://schemas.microsoft.com/office/powerpoint/2010/main" val="1572878609"/>
              </p:ext>
            </p:extLst>
          </p:nvPr>
        </p:nvGraphicFramePr>
        <p:xfrm>
          <a:off x="622299" y="2333625"/>
          <a:ext cx="9601201" cy="3505200"/>
        </p:xfrm>
        <a:graphic>
          <a:graphicData uri="http://schemas.openxmlformats.org/drawingml/2006/table">
            <a:tbl>
              <a:tblPr rtl="1"/>
              <a:tblGrid>
                <a:gridCol w="950230">
                  <a:extLst>
                    <a:ext uri="{9D8B030D-6E8A-4147-A177-3AD203B41FA5}">
                      <a16:colId xmlns:a16="http://schemas.microsoft.com/office/drawing/2014/main" val="20000"/>
                    </a:ext>
                  </a:extLst>
                </a:gridCol>
                <a:gridCol w="1028403">
                  <a:extLst>
                    <a:ext uri="{9D8B030D-6E8A-4147-A177-3AD203B41FA5}">
                      <a16:colId xmlns:a16="http://schemas.microsoft.com/office/drawing/2014/main" val="20001"/>
                    </a:ext>
                  </a:extLst>
                </a:gridCol>
                <a:gridCol w="820552">
                  <a:extLst>
                    <a:ext uri="{9D8B030D-6E8A-4147-A177-3AD203B41FA5}">
                      <a16:colId xmlns:a16="http://schemas.microsoft.com/office/drawing/2014/main" val="20002"/>
                    </a:ext>
                  </a:extLst>
                </a:gridCol>
                <a:gridCol w="831350">
                  <a:extLst>
                    <a:ext uri="{9D8B030D-6E8A-4147-A177-3AD203B41FA5}">
                      <a16:colId xmlns:a16="http://schemas.microsoft.com/office/drawing/2014/main" val="20003"/>
                    </a:ext>
                  </a:extLst>
                </a:gridCol>
                <a:gridCol w="828651">
                  <a:extLst>
                    <a:ext uri="{9D8B030D-6E8A-4147-A177-3AD203B41FA5}">
                      <a16:colId xmlns:a16="http://schemas.microsoft.com/office/drawing/2014/main" val="20004"/>
                    </a:ext>
                  </a:extLst>
                </a:gridCol>
                <a:gridCol w="1028403">
                  <a:extLst>
                    <a:ext uri="{9D8B030D-6E8A-4147-A177-3AD203B41FA5}">
                      <a16:colId xmlns:a16="http://schemas.microsoft.com/office/drawing/2014/main" val="20005"/>
                    </a:ext>
                  </a:extLst>
                </a:gridCol>
                <a:gridCol w="1028403">
                  <a:extLst>
                    <a:ext uri="{9D8B030D-6E8A-4147-A177-3AD203B41FA5}">
                      <a16:colId xmlns:a16="http://schemas.microsoft.com/office/drawing/2014/main" val="20006"/>
                    </a:ext>
                  </a:extLst>
                </a:gridCol>
                <a:gridCol w="1028403">
                  <a:extLst>
                    <a:ext uri="{9D8B030D-6E8A-4147-A177-3AD203B41FA5}">
                      <a16:colId xmlns:a16="http://schemas.microsoft.com/office/drawing/2014/main" val="20007"/>
                    </a:ext>
                  </a:extLst>
                </a:gridCol>
                <a:gridCol w="1028403">
                  <a:extLst>
                    <a:ext uri="{9D8B030D-6E8A-4147-A177-3AD203B41FA5}">
                      <a16:colId xmlns:a16="http://schemas.microsoft.com/office/drawing/2014/main" val="20008"/>
                    </a:ext>
                  </a:extLst>
                </a:gridCol>
                <a:gridCol w="1028403">
                  <a:extLst>
                    <a:ext uri="{9D8B030D-6E8A-4147-A177-3AD203B41FA5}">
                      <a16:colId xmlns:a16="http://schemas.microsoft.com/office/drawing/2014/main" val="20009"/>
                    </a:ext>
                  </a:extLst>
                </a:gridCol>
              </a:tblGrid>
              <a:tr h="659341">
                <a:tc>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النافذة الزمنية</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المعلم الحاضر</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الطالب 1:</a:t>
                      </a:r>
                    </a:p>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روري</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الطالب 2:</a:t>
                      </a:r>
                    </a:p>
                    <a:p>
                      <a:pPr marR="0" indent="0" algn="ctr" rtl="1">
                        <a:lnSpc>
                          <a:spcPct val="119000"/>
                        </a:lnSpc>
                        <a:spcBef>
                          <a:spcPts val="0"/>
                        </a:spcBef>
                        <a:spcAft>
                          <a:spcPts val="600"/>
                        </a:spcAft>
                      </a:pPr>
                      <a:r>
                        <a:rPr lang="ar-SA" sz="1100" b="1" dirty="0" err="1">
                          <a:solidFill>
                            <a:srgbClr val="000000"/>
                          </a:solidFill>
                          <a:latin typeface="Sakkal Majalla" panose="02000000000000000000" pitchFamily="2" charset="-78"/>
                          <a:cs typeface="Sakkal Majalla" panose="02000000000000000000" pitchFamily="2" charset="-78"/>
                        </a:rPr>
                        <a:t>إينيز</a:t>
                      </a:r>
                      <a:endParaRPr lang="ar-SA" sz="1100" b="1" dirty="0">
                        <a:solidFill>
                          <a:srgbClr val="000000"/>
                        </a:solidFill>
                        <a:latin typeface="Sakkal Majalla" panose="02000000000000000000" pitchFamily="2" charset="-78"/>
                        <a:cs typeface="Sakkal Majalla" panose="02000000000000000000" pitchFamily="2" charset="-78"/>
                      </a:endParaRP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الطالب 3:</a:t>
                      </a:r>
                    </a:p>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لوكا</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1">
                        <a:lnSpc>
                          <a:spcPct val="119000"/>
                        </a:lnSpc>
                        <a:spcBef>
                          <a:spcPts val="0"/>
                        </a:spcBef>
                        <a:spcAft>
                          <a:spcPts val="600"/>
                        </a:spcAft>
                      </a:pPr>
                      <a:r>
                        <a:rPr lang="ar-SA" sz="1100" b="1" dirty="0">
                          <a:solidFill>
                            <a:srgbClr val="000000"/>
                          </a:solidFill>
                          <a:latin typeface="Sakkal Majalla" panose="02000000000000000000" pitchFamily="2" charset="-78"/>
                          <a:cs typeface="Sakkal Majalla" panose="02000000000000000000" pitchFamily="2" charset="-78"/>
                        </a:rPr>
                        <a:t>الطالب 4:</a:t>
                      </a:r>
                    </a:p>
                    <a:p>
                      <a:pPr marR="0" indent="0" algn="ctr" rtl="1">
                        <a:lnSpc>
                          <a:spcPct val="119000"/>
                        </a:lnSpc>
                        <a:spcBef>
                          <a:spcPts val="0"/>
                        </a:spcBef>
                        <a:spcAft>
                          <a:spcPts val="600"/>
                        </a:spcAft>
                      </a:pPr>
                      <a:r>
                        <a:rPr lang="ar-SA" sz="1200" b="1" dirty="0">
                          <a:solidFill>
                            <a:srgbClr val="000000"/>
                          </a:solidFill>
                          <a:latin typeface="Sakkal Majalla" panose="02000000000000000000" pitchFamily="2" charset="-78"/>
                          <a:cs typeface="Sakkal Majalla" panose="02000000000000000000" pitchFamily="2" charset="-78"/>
                        </a:rPr>
                        <a:t>تيني</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473741">
                <a:tc>
                  <a:txBody>
                    <a:bodyPr/>
                    <a:lstStyle/>
                    <a:p>
                      <a:pPr marR="0" indent="0" algn="ctr" rtl="1">
                        <a:lnSpc>
                          <a:spcPct val="119000"/>
                        </a:lnSpc>
                        <a:spcBef>
                          <a:spcPts val="0"/>
                        </a:spcBef>
                        <a:spcAft>
                          <a:spcPts val="600"/>
                        </a:spcAft>
                      </a:pPr>
                      <a:r>
                        <a:rPr lang="ar-SA" sz="1400" b="1">
                          <a:solidFill>
                            <a:srgbClr val="000000"/>
                          </a:solidFill>
                          <a:latin typeface="Sakkal Majalla" panose="02000000000000000000" pitchFamily="2" charset="-78"/>
                          <a:cs typeface="Sakkal Majalla" panose="02000000000000000000" pitchFamily="2" charset="-78"/>
                        </a:rPr>
                        <a:t> </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ar-SA" sz="1400" b="1">
                          <a:solidFill>
                            <a:srgbClr val="000000"/>
                          </a:solidFill>
                          <a:latin typeface="Sakkal Majalla" panose="02000000000000000000" pitchFamily="2" charset="-78"/>
                          <a:cs typeface="Sakkal Majalla" panose="02000000000000000000" pitchFamily="2" charset="-78"/>
                        </a:rPr>
                        <a:t> </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R</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IRE</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R</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IRE</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dirty="0">
                          <a:solidFill>
                            <a:srgbClr val="000000"/>
                          </a:solidFill>
                          <a:latin typeface="Sakkal Majalla" panose="02000000000000000000" pitchFamily="2" charset="-78"/>
                          <a:cs typeface="Sakkal Majalla" panose="02000000000000000000" pitchFamily="2" charset="-78"/>
                        </a:rPr>
                        <a:t>R</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IRE</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a:solidFill>
                            <a:srgbClr val="000000"/>
                          </a:solidFill>
                          <a:latin typeface="Sakkal Majalla" panose="02000000000000000000" pitchFamily="2" charset="-78"/>
                          <a:cs typeface="Sakkal Majalla" panose="02000000000000000000" pitchFamily="2" charset="-78"/>
                        </a:rPr>
                        <a:t>R</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1">
                        <a:lnSpc>
                          <a:spcPct val="119000"/>
                        </a:lnSpc>
                        <a:spcBef>
                          <a:spcPts val="0"/>
                        </a:spcBef>
                        <a:spcAft>
                          <a:spcPts val="600"/>
                        </a:spcAft>
                      </a:pPr>
                      <a:r>
                        <a:rPr lang="en-US" sz="1400" b="1" dirty="0">
                          <a:solidFill>
                            <a:srgbClr val="000000"/>
                          </a:solidFill>
                          <a:latin typeface="Sakkal Majalla" panose="02000000000000000000" pitchFamily="2" charset="-78"/>
                          <a:cs typeface="Sakkal Majalla" panose="02000000000000000000" pitchFamily="2" charset="-78"/>
                        </a:rPr>
                        <a:t>IRE</a:t>
                      </a:r>
                    </a:p>
                  </a:txBody>
                  <a:tcPr marL="36576" marR="36576" marT="36576" marB="3657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1</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2</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3</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4</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5</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5353">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6</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ar-SA" sz="1100">
                          <a:solidFill>
                            <a:srgbClr val="000000"/>
                          </a:solidFill>
                          <a:latin typeface="Sakkal Majalla" panose="02000000000000000000" pitchFamily="2" charset="-78"/>
                          <a:cs typeface="Sakkal Majalla" panose="02000000000000000000" pitchFamily="2" charset="-78"/>
                        </a:rPr>
                        <a:t>         </a:t>
                      </a:r>
                      <a:r>
                        <a:rPr lang="en-US" sz="1100">
                          <a:solidFill>
                            <a:srgbClr val="000000"/>
                          </a:solidFill>
                          <a:latin typeface="Sakkal Majalla" panose="02000000000000000000" pitchFamily="2" charset="-78"/>
                          <a:cs typeface="Sakkal Majalla" panose="02000000000000000000" pitchFamily="2" charset="-78"/>
                        </a:rPr>
                        <a:t>X</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r" rtl="1">
                        <a:lnSpc>
                          <a:spcPct val="119000"/>
                        </a:lnSpc>
                        <a:spcBef>
                          <a:spcPts val="0"/>
                        </a:spcBef>
                        <a:spcAft>
                          <a:spcPts val="600"/>
                        </a:spcAft>
                      </a:pPr>
                      <a:r>
                        <a:rPr lang="en-US" sz="1100" dirty="0">
                          <a:solidFill>
                            <a:srgbClr val="000000"/>
                          </a:solidFill>
                          <a:latin typeface="Sakkal Majalla" panose="02000000000000000000" pitchFamily="2" charset="-78"/>
                          <a:cs typeface="Sakkal Majalla" panose="02000000000000000000" pitchFamily="2" charset="-78"/>
                        </a:rPr>
                        <a:t> </a:t>
                      </a:r>
                    </a:p>
                  </a:txBody>
                  <a:tcPr marL="36576" marR="36576" marT="36576" marB="3657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7" name="Control 1"/>
          <p:cNvSpPr>
            <a:spLocks noChangeArrowheads="1" noChangeShapeType="1"/>
          </p:cNvSpPr>
          <p:nvPr/>
        </p:nvSpPr>
        <p:spPr bwMode="auto">
          <a:xfrm>
            <a:off x="569310" y="5990365"/>
            <a:ext cx="9677400" cy="962291"/>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r>
              <a:rPr lang="ar-SA" b="1" dirty="0">
                <a:latin typeface="Sakkal Majalla" panose="02000000000000000000" pitchFamily="2" charset="-78"/>
                <a:cs typeface="Sakkal Majalla" panose="02000000000000000000" pitchFamily="2" charset="-78"/>
              </a:rPr>
              <a:t>التعليقات:</a:t>
            </a:r>
          </a:p>
          <a:p>
            <a:r>
              <a:rPr lang="ar-SA" dirty="0">
                <a:latin typeface="Sakkal Majalla" panose="02000000000000000000" pitchFamily="2" charset="-78"/>
                <a:cs typeface="Sakkal Majalla" panose="02000000000000000000" pitchFamily="2" charset="-78"/>
              </a:rPr>
              <a:t> </a:t>
            </a:r>
            <a:r>
              <a:rPr lang="ar-SA" b="1" dirty="0">
                <a:latin typeface="Sakkal Majalla" panose="02000000000000000000" pitchFamily="2" charset="-78"/>
                <a:cs typeface="Sakkal Majalla" panose="02000000000000000000" pitchFamily="2" charset="-78"/>
              </a:rPr>
              <a:t>روري</a:t>
            </a:r>
            <a:r>
              <a:rPr lang="ar-SA" dirty="0">
                <a:latin typeface="Sakkal Majalla" panose="02000000000000000000" pitchFamily="2" charset="-78"/>
                <a:cs typeface="Sakkal Majalla" panose="02000000000000000000" pitchFamily="2" charset="-78"/>
              </a:rPr>
              <a:t> كان جيدًا في التفكير المنطقي، حيث قدم الكثير من مبررات الأفكار لكنه لم يسأل أحدًا غيره. </a:t>
            </a:r>
            <a:r>
              <a:rPr lang="ar-SA" b="1" dirty="0">
                <a:latin typeface="Sakkal Majalla" panose="02000000000000000000" pitchFamily="2" charset="-78"/>
                <a:cs typeface="Sakkal Majalla" panose="02000000000000000000" pitchFamily="2" charset="-78"/>
              </a:rPr>
              <a:t>روري</a:t>
            </a:r>
            <a:r>
              <a:rPr lang="ar-SA" dirty="0">
                <a:latin typeface="Sakkal Majalla" panose="02000000000000000000" pitchFamily="2" charset="-78"/>
                <a:cs typeface="Sakkal Majalla" panose="02000000000000000000" pitchFamily="2" charset="-78"/>
              </a:rPr>
              <a:t> مهيمن، ولا يمنح الكثير من المساحة لغيره كي يقولوا شيئًا، </a:t>
            </a:r>
            <a:r>
              <a:rPr lang="ar-SA" b="1" dirty="0">
                <a:latin typeface="Sakkal Majalla" panose="02000000000000000000" pitchFamily="2" charset="-78"/>
                <a:cs typeface="Sakkal Majalla" panose="02000000000000000000" pitchFamily="2" charset="-78"/>
              </a:rPr>
              <a:t>لوكا</a:t>
            </a:r>
            <a:r>
              <a:rPr lang="ar-SA" dirty="0">
                <a:latin typeface="Sakkal Majalla" panose="02000000000000000000" pitchFamily="2" charset="-78"/>
                <a:cs typeface="Sakkal Majalla" panose="02000000000000000000" pitchFamily="2" charset="-78"/>
              </a:rPr>
              <a:t> قال "لماذا؟" بعدما قالت </a:t>
            </a:r>
            <a:r>
              <a:rPr lang="ar-SA" b="1" dirty="0">
                <a:latin typeface="Sakkal Majalla" panose="02000000000000000000" pitchFamily="2" charset="-78"/>
                <a:cs typeface="Sakkal Majalla" panose="02000000000000000000" pitchFamily="2" charset="-78"/>
              </a:rPr>
              <a:t>تيني</a:t>
            </a:r>
            <a:r>
              <a:rPr lang="ar-SA" dirty="0">
                <a:latin typeface="Sakkal Majalla" panose="02000000000000000000" pitchFamily="2" charset="-78"/>
                <a:cs typeface="Sakkal Majalla" panose="02000000000000000000" pitchFamily="2" charset="-78"/>
              </a:rPr>
              <a:t> شيئًا ما دون شرحه، فأجابته </a:t>
            </a:r>
            <a:r>
              <a:rPr lang="ar-SA" b="1" dirty="0">
                <a:latin typeface="Sakkal Majalla" panose="02000000000000000000" pitchFamily="2" charset="-78"/>
                <a:cs typeface="Sakkal Majalla" panose="02000000000000000000" pitchFamily="2" charset="-78"/>
              </a:rPr>
              <a:t>تيني</a:t>
            </a:r>
            <a:r>
              <a:rPr lang="ar-SA" dirty="0">
                <a:latin typeface="Sakkal Majalla" panose="02000000000000000000" pitchFamily="2" charset="-78"/>
                <a:cs typeface="Sakkal Majalla" panose="02000000000000000000" pitchFamily="2" charset="-78"/>
              </a:rPr>
              <a:t> وقدمت المبررات.</a:t>
            </a:r>
          </a:p>
        </p:txBody>
      </p:sp>
      <p:sp>
        <p:nvSpPr>
          <p:cNvPr id="3" name="object 6">
            <a:extLst>
              <a:ext uri="{FF2B5EF4-FFF2-40B4-BE49-F238E27FC236}">
                <a16:creationId xmlns:a16="http://schemas.microsoft.com/office/drawing/2014/main" id="{F484B173-B8AA-71C5-894B-CBCEE95FC83C}"/>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52</a:t>
            </a:fld>
            <a:endParaRPr sz="1000" dirty="0">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object 39"/>
          <p:cNvSpPr/>
          <p:nvPr/>
        </p:nvSpPr>
        <p:spPr>
          <a:xfrm>
            <a:off x="5570220" y="770240"/>
            <a:ext cx="4653280" cy="5931154"/>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656206" y="861448"/>
            <a:ext cx="4460875" cy="3800656"/>
          </a:xfrm>
          <a:prstGeom prst="rect">
            <a:avLst/>
          </a:prstGeom>
        </p:spPr>
        <p:txBody>
          <a:bodyPr vert="horz" wrap="square" lIns="0" tIns="0" rIns="0" bIns="0" rtlCol="0">
            <a:spAutoFit/>
          </a:bodyPr>
          <a:lstStyle/>
          <a:p>
            <a:pPr marL="12700">
              <a:lnSpc>
                <a:spcPct val="100000"/>
              </a:lnSpc>
            </a:pPr>
            <a:r>
              <a:rPr lang="en-US" sz="1400" b="1" dirty="0">
                <a:latin typeface="Arial"/>
              </a:rPr>
              <a:t>2C</a:t>
            </a:r>
            <a:r>
              <a:rPr lang="ar-SA" sz="1400" b="1" dirty="0">
                <a:latin typeface="Arial"/>
              </a:rPr>
              <a:t>: </a:t>
            </a:r>
            <a:r>
              <a:rPr lang="ar-SA" sz="1400" b="1" dirty="0">
                <a:latin typeface="Arial"/>
                <a:cs typeface="Arial"/>
              </a:rPr>
              <a:t>المتطلبات الأساسية (عمل جماعي)</a:t>
            </a:r>
          </a:p>
          <a:p>
            <a:pPr marL="12700" marR="5080" algn="just">
              <a:lnSpc>
                <a:spcPct val="120800"/>
              </a:lnSpc>
              <a:spcBef>
                <a:spcPts val="665"/>
              </a:spcBef>
            </a:pPr>
            <a:r>
              <a:rPr lang="ar-SA" sz="1200" dirty="0">
                <a:latin typeface="Arial Unicode MS"/>
                <a:cs typeface="Arial"/>
              </a:rPr>
              <a:t>يمكن استخدام قائمة التحقق هذه بطريقتين.</a:t>
            </a:r>
            <a:r>
              <a:rPr lang="en-US" sz="1200" dirty="0">
                <a:latin typeface="Arial Unicode MS"/>
                <a:cs typeface="Arial"/>
              </a:rPr>
              <a:t> </a:t>
            </a:r>
            <a:r>
              <a:rPr lang="ar-SA" sz="1200" dirty="0">
                <a:latin typeface="Arial Unicode MS"/>
                <a:cs typeface="Arial"/>
              </a:rPr>
              <a:t>أولاً، يمكنها أن يكون بمثابة ملخص للأداة </a:t>
            </a:r>
            <a:r>
              <a:rPr lang="en-US" sz="1200" dirty="0">
                <a:latin typeface="Arial Unicode MS"/>
                <a:cs typeface="Arial"/>
              </a:rPr>
              <a:t>2B</a:t>
            </a:r>
            <a:r>
              <a:rPr lang="ar-SA" sz="1200" dirty="0">
                <a:latin typeface="Arial Unicode MS"/>
                <a:cs typeface="Arial"/>
              </a:rPr>
              <a:t>: يمكنك تسجيل نتائج الطلاب من مجموعات متعددة </a:t>
            </a:r>
            <a:r>
              <a:rPr lang="ar-EG" sz="1200" dirty="0">
                <a:latin typeface="Arial Unicode MS"/>
                <a:cs typeface="Arial"/>
              </a:rPr>
              <a:t>ضمن هذه المتطلبات</a:t>
            </a:r>
            <a:r>
              <a:rPr lang="ar-SA" sz="1200" dirty="0">
                <a:latin typeface="Arial Unicode MS"/>
                <a:cs typeface="Arial"/>
              </a:rPr>
              <a:t>، مع إضافة تقييم للمشاركة الإجمالية. ثانيًا، إذا لم يكن من الممكن إجراء عملية تحديد الفترات الزمنية للتجربة البحثية، فيمكنك استخدام هذ</a:t>
            </a:r>
            <a:r>
              <a:rPr lang="ar-EG" sz="1200" dirty="0">
                <a:latin typeface="Arial Unicode MS"/>
                <a:cs typeface="Arial"/>
              </a:rPr>
              <a:t>ه المتطلبات</a:t>
            </a:r>
            <a:r>
              <a:rPr lang="ar-SA" sz="1200" dirty="0">
                <a:latin typeface="Arial Unicode MS"/>
                <a:cs typeface="Arial"/>
              </a:rPr>
              <a:t> بدلاً منها: ملاحظة الحوار ووضع علامة عند سماع الفئات التي تركز عليها. وهنا أيضًا، يمكنك منح كل طالب تقييمًا إجماليًا.</a:t>
            </a:r>
          </a:p>
          <a:p>
            <a:pPr marL="12700" marR="5080" algn="just">
              <a:lnSpc>
                <a:spcPct val="120800"/>
              </a:lnSpc>
              <a:spcBef>
                <a:spcPts val="585"/>
              </a:spcBef>
            </a:pPr>
            <a:r>
              <a:rPr lang="ar-SA" sz="1200" dirty="0">
                <a:latin typeface="Arial Unicode MS"/>
                <a:cs typeface="Arial"/>
              </a:rPr>
              <a:t>لا يمكن لقوائم التحقق من هذا النوع تسجيل كل شيء، لكنها ليست مصممة بالأصل لهذا الغرض.</a:t>
            </a:r>
            <a:r>
              <a:rPr lang="en-US" sz="1200" dirty="0">
                <a:latin typeface="Arial Unicode MS"/>
                <a:cs typeface="Arial"/>
              </a:rPr>
              <a:t> </a:t>
            </a:r>
            <a:r>
              <a:rPr lang="ar-SA" sz="1200" dirty="0">
                <a:latin typeface="Arial Unicode MS"/>
                <a:cs typeface="Arial"/>
              </a:rPr>
              <a:t>ومع ذلك، فهي طريقة يمكن إدارتها لإيلاء اهتمام أكبر لحوار الطلاب وتحديد الاتجاهات بمرور الوقت.</a:t>
            </a:r>
          </a:p>
          <a:p>
            <a:pPr marL="12700" algn="just">
              <a:lnSpc>
                <a:spcPct val="100000"/>
              </a:lnSpc>
              <a:spcBef>
                <a:spcPts val="885"/>
              </a:spcBef>
            </a:pPr>
            <a:r>
              <a:rPr lang="ar-SA" sz="1200" b="1" dirty="0">
                <a:latin typeface="Arial"/>
                <a:cs typeface="Arial"/>
              </a:rPr>
              <a:t>ملاحظات إرشادية:</a:t>
            </a:r>
          </a:p>
          <a:p>
            <a:pPr marL="191770" indent="-179070" algn="just">
              <a:lnSpc>
                <a:spcPct val="100000"/>
              </a:lnSpc>
              <a:spcBef>
                <a:spcPts val="905"/>
              </a:spcBef>
              <a:buSzPct val="83333"/>
              <a:buFont typeface="Symbol"/>
              <a:buChar char="•"/>
              <a:tabLst>
                <a:tab pos="100330" algn="l"/>
              </a:tabLst>
            </a:pPr>
            <a:r>
              <a:rPr lang="ar-SA" sz="1200" dirty="0">
                <a:latin typeface="Arial Unicode MS"/>
                <a:cs typeface="Arial"/>
              </a:rPr>
              <a:t>يمكنك اختيار فئة أو فئتين تهتم بهما</a:t>
            </a:r>
          </a:p>
          <a:p>
            <a:pPr marL="191770" marR="74930" indent="-179070">
              <a:lnSpc>
                <a:spcPct val="121700"/>
              </a:lnSpc>
              <a:spcBef>
                <a:spcPts val="570"/>
              </a:spcBef>
              <a:buSzPct val="83333"/>
              <a:buFont typeface="Symbol"/>
              <a:buChar char="•"/>
              <a:tabLst>
                <a:tab pos="100330" algn="l"/>
              </a:tabLst>
            </a:pPr>
            <a:r>
              <a:rPr lang="ar-SA" sz="1200" dirty="0">
                <a:latin typeface="Arial Unicode MS"/>
                <a:cs typeface="Arial"/>
              </a:rPr>
              <a:t>ضع علامة في مربعات الرموز إذا سمعت هذه الرموز في حوار الطالب في أي وقت خلال مساهماته في المناقشة</a:t>
            </a:r>
          </a:p>
          <a:p>
            <a:pPr marL="191770" marR="116205" indent="-179070">
              <a:lnSpc>
                <a:spcPct val="120800"/>
              </a:lnSpc>
              <a:spcBef>
                <a:spcPts val="585"/>
              </a:spcBef>
              <a:buSzPct val="83333"/>
              <a:buFont typeface="Symbol"/>
              <a:buChar char="•"/>
              <a:tabLst>
                <a:tab pos="100330" algn="l"/>
              </a:tabLst>
            </a:pPr>
            <a:r>
              <a:rPr lang="ar-SA" sz="1200" dirty="0">
                <a:latin typeface="Arial Unicode MS"/>
                <a:cs typeface="Arial"/>
              </a:rPr>
              <a:t>إذا شارك الطالب كثيرًا في المناقشة، فسيحصل على تقييم إجمالي (3)، وتعطى المشاركة المتوسطة (2) والمشاركة المنخفضة (1)</a:t>
            </a:r>
          </a:p>
        </p:txBody>
      </p:sp>
      <p:sp>
        <p:nvSpPr>
          <p:cNvPr id="41" name="object 41"/>
          <p:cNvSpPr/>
          <p:nvPr/>
        </p:nvSpPr>
        <p:spPr>
          <a:xfrm>
            <a:off x="9840861" y="5410205"/>
            <a:ext cx="276220" cy="276220"/>
          </a:xfrm>
          <a:prstGeom prst="rect">
            <a:avLst/>
          </a:prstGeom>
          <a:blipFill>
            <a:blip r:embed="rId2" cstate="print"/>
            <a:stretch>
              <a:fillRect/>
            </a:stretch>
          </a:blipFill>
        </p:spPr>
        <p:txBody>
          <a:bodyPr wrap="square" lIns="0" tIns="0" rIns="0" bIns="0" rtlCol="0"/>
          <a:lstStyle/>
          <a:p>
            <a:endParaRPr/>
          </a:p>
        </p:txBody>
      </p:sp>
      <p:sp>
        <p:nvSpPr>
          <p:cNvPr id="47" name="object 47"/>
          <p:cNvSpPr txBox="1"/>
          <p:nvPr/>
        </p:nvSpPr>
        <p:spPr>
          <a:xfrm>
            <a:off x="5782311" y="5457825"/>
            <a:ext cx="4334770" cy="202684"/>
          </a:xfrm>
          <a:prstGeom prst="rect">
            <a:avLst/>
          </a:prstGeom>
        </p:spPr>
        <p:txBody>
          <a:bodyPr vert="horz" wrap="square" lIns="0" tIns="0" rIns="0" bIns="0" rtlCol="0">
            <a:spAutoFit/>
          </a:bodyPr>
          <a:lstStyle/>
          <a:p>
            <a:pPr marL="58738" marR="5080">
              <a:lnSpc>
                <a:spcPct val="121000"/>
              </a:lnSpc>
            </a:pPr>
            <a:r>
              <a:rPr lang="ar-SA" sz="1200" dirty="0"/>
              <a:t>      يتوفر </a:t>
            </a:r>
            <a:r>
              <a:rPr lang="ar-SA" sz="1200" b="1" dirty="0">
                <a:latin typeface="Arial"/>
                <a:cs typeface="Arial"/>
              </a:rPr>
              <a:t>قالب قابل للتنزيل</a:t>
            </a:r>
            <a:r>
              <a:rPr lang="ar-SA" sz="1200" dirty="0"/>
              <a:t> من موقعنا على الإنترنت. </a:t>
            </a:r>
          </a:p>
        </p:txBody>
      </p:sp>
      <p:sp>
        <p:nvSpPr>
          <p:cNvPr id="53" name="object 2"/>
          <p:cNvSpPr txBox="1"/>
          <p:nvPr/>
        </p:nvSpPr>
        <p:spPr>
          <a:xfrm>
            <a:off x="1091171" y="3210440"/>
            <a:ext cx="1063798" cy="153888"/>
          </a:xfrm>
          <a:prstGeom prst="rect">
            <a:avLst/>
          </a:prstGeom>
        </p:spPr>
        <p:txBody>
          <a:bodyPr vert="horz" wrap="square" lIns="0" tIns="0" rIns="0" bIns="0" rtlCol="0">
            <a:spAutoFit/>
          </a:bodyPr>
          <a:lstStyle/>
          <a:p>
            <a:pPr marL="12700">
              <a:lnSpc>
                <a:spcPct val="100000"/>
              </a:lnSpc>
            </a:pPr>
            <a:r>
              <a:rPr lang="ar-SA" sz="1000" b="1" dirty="0">
                <a:latin typeface="Arial"/>
                <a:cs typeface="Arial"/>
              </a:rPr>
              <a:t>أسماء الطلاب</a:t>
            </a:r>
          </a:p>
        </p:txBody>
      </p:sp>
      <p:sp>
        <p:nvSpPr>
          <p:cNvPr id="54" name="object 3"/>
          <p:cNvSpPr txBox="1"/>
          <p:nvPr/>
        </p:nvSpPr>
        <p:spPr>
          <a:xfrm>
            <a:off x="2737348" y="3210440"/>
            <a:ext cx="275136" cy="153888"/>
          </a:xfrm>
          <a:prstGeom prst="rect">
            <a:avLst/>
          </a:prstGeom>
        </p:spPr>
        <p:txBody>
          <a:bodyPr vert="horz" wrap="square" lIns="0" tIns="0" rIns="0" bIns="0" rtlCol="0">
            <a:spAutoFit/>
          </a:bodyPr>
          <a:lstStyle/>
          <a:p>
            <a:pPr marL="12700">
              <a:lnSpc>
                <a:spcPct val="100000"/>
              </a:lnSpc>
            </a:pPr>
            <a:r>
              <a:rPr lang="en-US" sz="1000" b="1">
                <a:latin typeface="Arial"/>
                <a:cs typeface="Arial"/>
              </a:rPr>
              <a:t>CH</a:t>
            </a:r>
          </a:p>
        </p:txBody>
      </p:sp>
      <p:sp>
        <p:nvSpPr>
          <p:cNvPr id="56" name="object 4"/>
          <p:cNvSpPr txBox="1"/>
          <p:nvPr/>
        </p:nvSpPr>
        <p:spPr>
          <a:xfrm>
            <a:off x="3614704" y="3210440"/>
            <a:ext cx="97155" cy="153888"/>
          </a:xfrm>
          <a:prstGeom prst="rect">
            <a:avLst/>
          </a:prstGeom>
        </p:spPr>
        <p:txBody>
          <a:bodyPr vert="horz" wrap="square" lIns="0" tIns="0" rIns="0" bIns="0" rtlCol="0">
            <a:spAutoFit/>
          </a:bodyPr>
          <a:lstStyle/>
          <a:p>
            <a:pPr marL="12700">
              <a:lnSpc>
                <a:spcPct val="100000"/>
              </a:lnSpc>
            </a:pPr>
            <a:r>
              <a:rPr lang="en-US" sz="1000" b="1">
                <a:latin typeface="Arial"/>
                <a:cs typeface="Arial"/>
              </a:rPr>
              <a:t>B</a:t>
            </a:r>
          </a:p>
        </p:txBody>
      </p:sp>
      <p:sp>
        <p:nvSpPr>
          <p:cNvPr id="57" name="object 5"/>
          <p:cNvSpPr txBox="1"/>
          <p:nvPr/>
        </p:nvSpPr>
        <p:spPr>
          <a:xfrm>
            <a:off x="4184266" y="3124284"/>
            <a:ext cx="933241" cy="352341"/>
          </a:xfrm>
          <a:prstGeom prst="rect">
            <a:avLst/>
          </a:prstGeom>
        </p:spPr>
        <p:txBody>
          <a:bodyPr vert="horz" wrap="square" lIns="0" tIns="0" rIns="0" bIns="0" rtlCol="0">
            <a:spAutoFit/>
          </a:bodyPr>
          <a:lstStyle/>
          <a:p>
            <a:pPr marL="106680" marR="5080" indent="-94615">
              <a:lnSpc>
                <a:spcPct val="120000"/>
              </a:lnSpc>
            </a:pPr>
            <a:r>
              <a:rPr lang="ar-SA" sz="1000" b="1">
                <a:latin typeface="Arial"/>
                <a:cs typeface="Arial"/>
              </a:rPr>
              <a:t>تقييم المشاركة الإجمالية</a:t>
            </a:r>
          </a:p>
        </p:txBody>
      </p:sp>
      <p:sp>
        <p:nvSpPr>
          <p:cNvPr id="58" name="object 6"/>
          <p:cNvSpPr/>
          <p:nvPr/>
        </p:nvSpPr>
        <p:spPr>
          <a:xfrm>
            <a:off x="69621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59" name="object 7"/>
          <p:cNvSpPr/>
          <p:nvPr/>
        </p:nvSpPr>
        <p:spPr>
          <a:xfrm>
            <a:off x="238785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61" name="object 8"/>
          <p:cNvSpPr/>
          <p:nvPr/>
        </p:nvSpPr>
        <p:spPr>
          <a:xfrm>
            <a:off x="2393950" y="3038736"/>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62" name="object 9"/>
          <p:cNvSpPr/>
          <p:nvPr/>
        </p:nvSpPr>
        <p:spPr>
          <a:xfrm>
            <a:off x="325653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64" name="object 10"/>
          <p:cNvSpPr/>
          <p:nvPr/>
        </p:nvSpPr>
        <p:spPr>
          <a:xfrm>
            <a:off x="326262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65" name="object 11"/>
          <p:cNvSpPr/>
          <p:nvPr/>
        </p:nvSpPr>
        <p:spPr>
          <a:xfrm>
            <a:off x="406730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66" name="object 12"/>
          <p:cNvSpPr/>
          <p:nvPr/>
        </p:nvSpPr>
        <p:spPr>
          <a:xfrm>
            <a:off x="407339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67" name="object 13"/>
          <p:cNvSpPr/>
          <p:nvPr/>
        </p:nvSpPr>
        <p:spPr>
          <a:xfrm>
            <a:off x="527126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68" name="object 14"/>
          <p:cNvSpPr/>
          <p:nvPr/>
        </p:nvSpPr>
        <p:spPr>
          <a:xfrm>
            <a:off x="69621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69" name="object 15"/>
          <p:cNvSpPr/>
          <p:nvPr/>
        </p:nvSpPr>
        <p:spPr>
          <a:xfrm>
            <a:off x="239395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70" name="object 16"/>
          <p:cNvSpPr/>
          <p:nvPr/>
        </p:nvSpPr>
        <p:spPr>
          <a:xfrm>
            <a:off x="326262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71" name="object 17"/>
          <p:cNvSpPr/>
          <p:nvPr/>
        </p:nvSpPr>
        <p:spPr>
          <a:xfrm>
            <a:off x="407339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72" name="object 18"/>
          <p:cNvSpPr/>
          <p:nvPr/>
        </p:nvSpPr>
        <p:spPr>
          <a:xfrm>
            <a:off x="696214"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3" name="object 19"/>
          <p:cNvSpPr/>
          <p:nvPr/>
        </p:nvSpPr>
        <p:spPr>
          <a:xfrm>
            <a:off x="239395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74" name="object 20"/>
          <p:cNvSpPr/>
          <p:nvPr/>
        </p:nvSpPr>
        <p:spPr>
          <a:xfrm>
            <a:off x="326262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75" name="object 21"/>
          <p:cNvSpPr/>
          <p:nvPr/>
        </p:nvSpPr>
        <p:spPr>
          <a:xfrm>
            <a:off x="407339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76" name="object 22"/>
          <p:cNvSpPr/>
          <p:nvPr/>
        </p:nvSpPr>
        <p:spPr>
          <a:xfrm>
            <a:off x="69621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77" name="object 23"/>
          <p:cNvSpPr/>
          <p:nvPr/>
        </p:nvSpPr>
        <p:spPr>
          <a:xfrm>
            <a:off x="239395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78" name="object 24"/>
          <p:cNvSpPr/>
          <p:nvPr/>
        </p:nvSpPr>
        <p:spPr>
          <a:xfrm>
            <a:off x="326262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79" name="object 25"/>
          <p:cNvSpPr/>
          <p:nvPr/>
        </p:nvSpPr>
        <p:spPr>
          <a:xfrm>
            <a:off x="407339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80" name="object 26"/>
          <p:cNvSpPr/>
          <p:nvPr/>
        </p:nvSpPr>
        <p:spPr>
          <a:xfrm>
            <a:off x="69621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81" name="object 27"/>
          <p:cNvSpPr/>
          <p:nvPr/>
        </p:nvSpPr>
        <p:spPr>
          <a:xfrm>
            <a:off x="239395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82" name="object 28"/>
          <p:cNvSpPr/>
          <p:nvPr/>
        </p:nvSpPr>
        <p:spPr>
          <a:xfrm>
            <a:off x="326262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83" name="object 29"/>
          <p:cNvSpPr/>
          <p:nvPr/>
        </p:nvSpPr>
        <p:spPr>
          <a:xfrm>
            <a:off x="407339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84" name="object 30"/>
          <p:cNvSpPr/>
          <p:nvPr/>
        </p:nvSpPr>
        <p:spPr>
          <a:xfrm>
            <a:off x="69316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85" name="object 31"/>
          <p:cNvSpPr/>
          <p:nvPr/>
        </p:nvSpPr>
        <p:spPr>
          <a:xfrm>
            <a:off x="69621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86" name="object 32"/>
          <p:cNvSpPr/>
          <p:nvPr/>
        </p:nvSpPr>
        <p:spPr>
          <a:xfrm>
            <a:off x="239090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87" name="object 33"/>
          <p:cNvSpPr/>
          <p:nvPr/>
        </p:nvSpPr>
        <p:spPr>
          <a:xfrm>
            <a:off x="239395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88" name="object 34"/>
          <p:cNvSpPr/>
          <p:nvPr/>
        </p:nvSpPr>
        <p:spPr>
          <a:xfrm>
            <a:off x="325958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89" name="object 35"/>
          <p:cNvSpPr/>
          <p:nvPr/>
        </p:nvSpPr>
        <p:spPr>
          <a:xfrm>
            <a:off x="326262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90" name="object 36"/>
          <p:cNvSpPr/>
          <p:nvPr/>
        </p:nvSpPr>
        <p:spPr>
          <a:xfrm>
            <a:off x="407034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91" name="object 37"/>
          <p:cNvSpPr/>
          <p:nvPr/>
        </p:nvSpPr>
        <p:spPr>
          <a:xfrm>
            <a:off x="407339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92" name="object 38"/>
          <p:cNvSpPr/>
          <p:nvPr/>
        </p:nvSpPr>
        <p:spPr>
          <a:xfrm>
            <a:off x="527430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93" name="object 42"/>
          <p:cNvSpPr/>
          <p:nvPr/>
        </p:nvSpPr>
        <p:spPr>
          <a:xfrm>
            <a:off x="393700" y="2106956"/>
            <a:ext cx="2115185" cy="532130"/>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94" name="object 43"/>
          <p:cNvSpPr txBox="1"/>
          <p:nvPr/>
        </p:nvSpPr>
        <p:spPr>
          <a:xfrm>
            <a:off x="597655" y="2181225"/>
            <a:ext cx="1793875" cy="352341"/>
          </a:xfrm>
          <a:prstGeom prst="rect">
            <a:avLst/>
          </a:prstGeom>
        </p:spPr>
        <p:txBody>
          <a:bodyPr vert="horz" wrap="square" lIns="0" tIns="0" rIns="0" bIns="0" rtlCol="0">
            <a:spAutoFit/>
          </a:bodyPr>
          <a:lstStyle/>
          <a:p>
            <a:pPr marL="12700" marR="5080">
              <a:lnSpc>
                <a:spcPct val="120000"/>
              </a:lnSpc>
            </a:pPr>
            <a:r>
              <a:rPr lang="ar-SA" sz="1000" dirty="0">
                <a:latin typeface="Arial"/>
                <a:cs typeface="Arial"/>
              </a:rPr>
              <a:t>أضف ما تريده من الصفوف لأسماء طلابك حسب حاجتك</a:t>
            </a:r>
          </a:p>
        </p:txBody>
      </p:sp>
      <p:sp>
        <p:nvSpPr>
          <p:cNvPr id="95" name="object 44"/>
          <p:cNvSpPr/>
          <p:nvPr/>
        </p:nvSpPr>
        <p:spPr>
          <a:xfrm>
            <a:off x="3155315" y="2030120"/>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96" name="object 45"/>
          <p:cNvSpPr txBox="1"/>
          <p:nvPr/>
        </p:nvSpPr>
        <p:spPr>
          <a:xfrm>
            <a:off x="3304660" y="2097187"/>
            <a:ext cx="1906270" cy="541238"/>
          </a:xfrm>
          <a:prstGeom prst="rect">
            <a:avLst/>
          </a:prstGeom>
        </p:spPr>
        <p:txBody>
          <a:bodyPr vert="horz" wrap="square" lIns="0" tIns="0" rIns="0" bIns="0" rtlCol="0">
            <a:spAutoFit/>
          </a:bodyPr>
          <a:lstStyle/>
          <a:p>
            <a:pPr marL="12700" marR="5080">
              <a:lnSpc>
                <a:spcPct val="121000"/>
              </a:lnSpc>
            </a:pPr>
            <a:r>
              <a:rPr lang="ar-SA" sz="1000" dirty="0">
                <a:latin typeface="Arial"/>
                <a:cs typeface="Arial"/>
              </a:rPr>
              <a:t>يمكنك منح كل طالب تقييمًا للمشاركة الإجمالية بين 1 (منخفض) و3 (مرتفع)</a:t>
            </a:r>
          </a:p>
        </p:txBody>
      </p:sp>
      <p:sp>
        <p:nvSpPr>
          <p:cNvPr id="97" name="object 46"/>
          <p:cNvSpPr/>
          <p:nvPr/>
        </p:nvSpPr>
        <p:spPr>
          <a:xfrm>
            <a:off x="1386206" y="5547389"/>
            <a:ext cx="2115185" cy="677539"/>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lang="ar-SA" sz="1200" dirty="0">
              <a:latin typeface="Arial"/>
            </a:endParaRPr>
          </a:p>
          <a:p>
            <a:r>
              <a:rPr lang="ar-SA" sz="1200" dirty="0">
                <a:latin typeface="Arial"/>
              </a:rPr>
              <a:t> أضف فئات الحوار إلى الأقسام الوسطى، بإضافة علامة إذا سمعتها</a:t>
            </a:r>
          </a:p>
          <a:p>
            <a:endParaRPr sz="1200" dirty="0"/>
          </a:p>
        </p:txBody>
      </p:sp>
      <p:sp>
        <p:nvSpPr>
          <p:cNvPr id="98" name="object 50"/>
          <p:cNvSpPr/>
          <p:nvPr/>
        </p:nvSpPr>
        <p:spPr>
          <a:xfrm>
            <a:off x="826828" y="2313567"/>
            <a:ext cx="981697" cy="984037"/>
          </a:xfrm>
          <a:prstGeom prst="rect">
            <a:avLst/>
          </a:prstGeom>
          <a:blipFill>
            <a:blip r:embed="rId3" cstate="print"/>
            <a:stretch>
              <a:fillRect/>
            </a:stretch>
          </a:blipFill>
        </p:spPr>
        <p:txBody>
          <a:bodyPr wrap="square" lIns="0" tIns="0" rIns="0" bIns="0" rtlCol="0"/>
          <a:lstStyle/>
          <a:p>
            <a:endParaRPr/>
          </a:p>
        </p:txBody>
      </p:sp>
      <p:sp>
        <p:nvSpPr>
          <p:cNvPr id="99" name="object 52"/>
          <p:cNvSpPr/>
          <p:nvPr/>
        </p:nvSpPr>
        <p:spPr>
          <a:xfrm>
            <a:off x="1581479" y="1216513"/>
            <a:ext cx="585571" cy="592613"/>
          </a:xfrm>
          <a:prstGeom prst="rect">
            <a:avLst/>
          </a:prstGeom>
          <a:blipFill>
            <a:blip r:embed="rId4" cstate="print"/>
            <a:stretch>
              <a:fillRect/>
            </a:stretch>
          </a:blipFill>
        </p:spPr>
        <p:txBody>
          <a:bodyPr wrap="square" lIns="0" tIns="0" rIns="0" bIns="0" rtlCol="0"/>
          <a:lstStyle/>
          <a:p>
            <a:endParaRPr/>
          </a:p>
        </p:txBody>
      </p:sp>
      <p:sp>
        <p:nvSpPr>
          <p:cNvPr id="100" name="object 55"/>
          <p:cNvSpPr/>
          <p:nvPr/>
        </p:nvSpPr>
        <p:spPr>
          <a:xfrm>
            <a:off x="4546058" y="2336155"/>
            <a:ext cx="981697" cy="984031"/>
          </a:xfrm>
          <a:prstGeom prst="rect">
            <a:avLst/>
          </a:prstGeom>
          <a:blipFill>
            <a:blip r:embed="rId5" cstate="print"/>
            <a:stretch>
              <a:fillRect/>
            </a:stretch>
          </a:blipFill>
        </p:spPr>
        <p:txBody>
          <a:bodyPr wrap="square" lIns="0" tIns="0" rIns="0" bIns="0" rtlCol="0"/>
          <a:lstStyle/>
          <a:p>
            <a:endParaRPr/>
          </a:p>
        </p:txBody>
      </p:sp>
      <p:sp>
        <p:nvSpPr>
          <p:cNvPr id="101" name="object 60"/>
          <p:cNvSpPr/>
          <p:nvPr/>
        </p:nvSpPr>
        <p:spPr>
          <a:xfrm>
            <a:off x="2566086" y="4756399"/>
            <a:ext cx="808288" cy="973353"/>
          </a:xfrm>
          <a:prstGeom prst="rect">
            <a:avLst/>
          </a:prstGeom>
          <a:blipFill>
            <a:blip r:embed="rId6" cstate="print"/>
            <a:stretch>
              <a:fillRect/>
            </a:stretch>
          </a:blipFill>
        </p:spPr>
        <p:txBody>
          <a:bodyPr wrap="square" lIns="0" tIns="0" rIns="0" bIns="0" rtlCol="0"/>
          <a:lstStyle/>
          <a:p>
            <a:endParaRPr/>
          </a:p>
        </p:txBody>
      </p:sp>
      <p:sp>
        <p:nvSpPr>
          <p:cNvPr id="2" name="object 6">
            <a:extLst>
              <a:ext uri="{FF2B5EF4-FFF2-40B4-BE49-F238E27FC236}">
                <a16:creationId xmlns:a16="http://schemas.microsoft.com/office/drawing/2014/main" id="{0173503E-EADB-0EDC-0529-4B85D6107F73}"/>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53</a:t>
            </a:fld>
            <a:endParaRPr sz="1000" dirty="0">
              <a:cs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5651500" y="846440"/>
            <a:ext cx="4653280" cy="5281295"/>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nvSpPr>
        <p:spPr>
          <a:xfrm>
            <a:off x="5738375" y="937648"/>
            <a:ext cx="4459605" cy="3424014"/>
          </a:xfrm>
          <a:prstGeom prst="rect">
            <a:avLst/>
          </a:prstGeom>
        </p:spPr>
        <p:txBody>
          <a:bodyPr vert="horz" wrap="square" lIns="0" tIns="0" rIns="0" bIns="0" rtlCol="0">
            <a:spAutoFit/>
          </a:bodyPr>
          <a:lstStyle/>
          <a:p>
            <a:pPr marL="12700">
              <a:lnSpc>
                <a:spcPct val="100000"/>
              </a:lnSpc>
            </a:pPr>
            <a:r>
              <a:rPr lang="en-US" sz="1400" b="1" dirty="0">
                <a:latin typeface="Arial"/>
              </a:rPr>
              <a:t>2D</a:t>
            </a:r>
            <a:r>
              <a:rPr lang="ar-SA" sz="1400" b="1" dirty="0">
                <a:latin typeface="Arial"/>
              </a:rPr>
              <a:t>: </a:t>
            </a:r>
            <a:r>
              <a:rPr lang="ar-SA" sz="1400" b="1" dirty="0">
                <a:latin typeface="Arial"/>
                <a:cs typeface="Arial"/>
              </a:rPr>
              <a:t>تقييم</a:t>
            </a:r>
            <a:r>
              <a:rPr lang="ar-AE" sz="1400" b="1" dirty="0">
                <a:latin typeface="Arial"/>
                <a:cs typeface="Arial"/>
              </a:rPr>
              <a:t> الحوار الجماعي عن </a:t>
            </a:r>
            <a:r>
              <a:rPr lang="ar-AE" sz="1400" b="1">
                <a:latin typeface="Arial"/>
                <a:cs typeface="Arial"/>
              </a:rPr>
              <a:t>طريق الترميز</a:t>
            </a:r>
            <a:r>
              <a:rPr lang="ar-SA" sz="1400" b="1">
                <a:latin typeface="Arial"/>
                <a:cs typeface="Arial"/>
              </a:rPr>
              <a:t> (</a:t>
            </a:r>
            <a:r>
              <a:rPr lang="ar-SA" sz="1400" b="1" dirty="0">
                <a:latin typeface="Arial"/>
                <a:cs typeface="Arial"/>
              </a:rPr>
              <a:t>عمل جماعي)</a:t>
            </a:r>
          </a:p>
          <a:p>
            <a:pPr marL="12700" marR="5080" algn="just">
              <a:lnSpc>
                <a:spcPct val="120600"/>
              </a:lnSpc>
              <a:spcBef>
                <a:spcPts val="670"/>
              </a:spcBef>
            </a:pPr>
            <a:r>
              <a:rPr lang="ar-SA" sz="1200" dirty="0">
                <a:latin typeface="Arial Unicode MS"/>
                <a:cs typeface="Arial"/>
              </a:rPr>
              <a:t>تختلف أداة التقييم الجماعي هذه قليلاً عن الأداتين </a:t>
            </a:r>
            <a:r>
              <a:rPr lang="en-US" sz="1200" dirty="0">
                <a:latin typeface="Arial Unicode MS"/>
                <a:cs typeface="Arial"/>
              </a:rPr>
              <a:t>2B</a:t>
            </a:r>
            <a:r>
              <a:rPr lang="ar-SA" sz="1200" dirty="0">
                <a:latin typeface="Arial Unicode MS"/>
                <a:cs typeface="Arial"/>
              </a:rPr>
              <a:t> و</a:t>
            </a:r>
            <a:r>
              <a:rPr lang="en-US" sz="1200" dirty="0">
                <a:latin typeface="Arial Unicode MS"/>
                <a:cs typeface="Arial"/>
              </a:rPr>
              <a:t>2C</a:t>
            </a:r>
            <a:r>
              <a:rPr lang="ar-SA" sz="1200" dirty="0">
                <a:latin typeface="Arial Unicode MS"/>
                <a:cs typeface="Arial"/>
              </a:rPr>
              <a:t> لأنها لا تقيِّم مساهمات الطلاب الفردية بل تقيِّم المجموعة ككل.</a:t>
            </a:r>
            <a:r>
              <a:rPr lang="en-US" sz="1200" dirty="0">
                <a:latin typeface="Arial Unicode MS"/>
                <a:cs typeface="Arial"/>
              </a:rPr>
              <a:t> </a:t>
            </a:r>
            <a:r>
              <a:rPr lang="ar-SA" sz="1200" dirty="0">
                <a:latin typeface="Arial Unicode MS"/>
                <a:cs typeface="Arial"/>
              </a:rPr>
              <a:t>يمكنك تحديد فئات مختلفة من الحوار للتركيز عليها (في هذه الحالة الأفكار المتناسقة والمتوافقة (</a:t>
            </a:r>
            <a:r>
              <a:rPr lang="en-US" sz="1200" dirty="0">
                <a:latin typeface="Arial Unicode MS"/>
                <a:cs typeface="Arial"/>
              </a:rPr>
              <a:t>CA</a:t>
            </a:r>
            <a:r>
              <a:rPr lang="ar-SA" sz="1200" dirty="0">
                <a:latin typeface="Arial Unicode MS"/>
                <a:cs typeface="Arial"/>
              </a:rPr>
              <a:t>) والربط (</a:t>
            </a:r>
            <a:r>
              <a:rPr lang="en-US" sz="1200" dirty="0">
                <a:latin typeface="Arial Unicode MS"/>
                <a:cs typeface="Arial"/>
              </a:rPr>
              <a:t>C</a:t>
            </a:r>
            <a:r>
              <a:rPr lang="ar-SA" sz="1200" dirty="0">
                <a:latin typeface="Arial Unicode MS"/>
                <a:cs typeface="Arial"/>
              </a:rPr>
              <a:t>).</a:t>
            </a:r>
          </a:p>
          <a:p>
            <a:pPr marL="12700">
              <a:lnSpc>
                <a:spcPct val="100000"/>
              </a:lnSpc>
              <a:spcBef>
                <a:spcPts val="910"/>
              </a:spcBef>
            </a:pPr>
            <a:r>
              <a:rPr lang="ar-SA" sz="1200" b="1" dirty="0">
                <a:latin typeface="Arial"/>
                <a:cs typeface="Arial"/>
              </a:rPr>
              <a:t>ملاحظات إرشادية:</a:t>
            </a:r>
          </a:p>
          <a:p>
            <a:pPr marL="177800" marR="49530" indent="-177800">
              <a:lnSpc>
                <a:spcPct val="121700"/>
              </a:lnSpc>
              <a:spcBef>
                <a:spcPts val="575"/>
              </a:spcBef>
              <a:buSzPct val="83333"/>
              <a:buFont typeface="Symbol"/>
              <a:buChar char="•"/>
              <a:tabLst>
                <a:tab pos="800100" algn="l"/>
              </a:tabLst>
            </a:pPr>
            <a:r>
              <a:rPr lang="ar-SA" sz="1200" dirty="0">
                <a:latin typeface="Arial Unicode MS"/>
                <a:cs typeface="Arial"/>
              </a:rPr>
              <a:t>استخدم مقياس تقييم من ثلاث نقاط لتكرار كل فئة حوار ضمن المحادثة ككل:</a:t>
            </a:r>
          </a:p>
          <a:p>
            <a:pPr marL="115888" marR="49530">
              <a:lnSpc>
                <a:spcPct val="121700"/>
              </a:lnSpc>
              <a:spcBef>
                <a:spcPts val="575"/>
              </a:spcBef>
              <a:buSzPct val="83333"/>
              <a:tabLst>
                <a:tab pos="800100" algn="l"/>
              </a:tabLst>
            </a:pPr>
            <a:r>
              <a:rPr lang="en-US" sz="1200" dirty="0">
                <a:latin typeface="Arial Unicode MS"/>
                <a:cs typeface="Arial"/>
              </a:rPr>
              <a:t> </a:t>
            </a:r>
            <a:r>
              <a:rPr lang="ar-SA" sz="1200" dirty="0">
                <a:latin typeface="Arial Unicode MS"/>
                <a:cs typeface="Arial"/>
              </a:rPr>
              <a:t>1 = منخفض، 2 = متوسط، 3 = مرتفع.</a:t>
            </a:r>
            <a:r>
              <a:rPr lang="ar-AE" sz="1200" dirty="0">
                <a:latin typeface="Arial Unicode MS"/>
                <a:cs typeface="Arial"/>
              </a:rPr>
              <a:t> هذا ليس مقياسًا مطلقًا ، فهو يعتمد على حكمك على ما هو معتاد في بيئتك.</a:t>
            </a:r>
            <a:endParaRPr lang="ar-SA" sz="1200" dirty="0">
              <a:latin typeface="Arial Unicode MS"/>
              <a:cs typeface="Arial"/>
            </a:endParaRPr>
          </a:p>
          <a:p>
            <a:pPr marL="177800" marR="184150" indent="-177800">
              <a:lnSpc>
                <a:spcPct val="120000"/>
              </a:lnSpc>
              <a:spcBef>
                <a:spcPts val="620"/>
              </a:spcBef>
              <a:buSzPct val="83333"/>
              <a:buFont typeface="Symbol"/>
              <a:buChar char="•"/>
              <a:tabLst>
                <a:tab pos="800100" algn="l"/>
              </a:tabLst>
            </a:pPr>
            <a:r>
              <a:rPr lang="ar-SA" sz="1200" dirty="0">
                <a:latin typeface="Arial Unicode MS"/>
                <a:cs typeface="Arial"/>
              </a:rPr>
              <a:t>استخدم عمود "التعليقات" لإضافة أي معلومات ذات صلة بالتقييم، مثل ما إذا كانت النتائج نموذجية، أو إذا كانت تُظهر تقدمًا</a:t>
            </a:r>
          </a:p>
          <a:p>
            <a:pPr marL="177800" marR="120650" indent="-177800">
              <a:lnSpc>
                <a:spcPct val="120000"/>
              </a:lnSpc>
              <a:spcBef>
                <a:spcPts val="620"/>
              </a:spcBef>
              <a:buSzPct val="83333"/>
              <a:buFont typeface="Symbol"/>
              <a:buChar char="•"/>
              <a:tabLst>
                <a:tab pos="800100" algn="l"/>
              </a:tabLst>
            </a:pPr>
            <a:r>
              <a:rPr lang="ar-SA" sz="1200" dirty="0">
                <a:latin typeface="Arial Unicode MS"/>
                <a:cs typeface="Arial"/>
              </a:rPr>
              <a:t>يمكنك تكرار هذه الأداة لمعرفة ما إذا كانت المجموعات تغير أنماط حوارها بمرور الوقت</a:t>
            </a:r>
            <a:endParaRPr lang="ar-AE" sz="1200" dirty="0">
              <a:latin typeface="Arial Unicode MS"/>
              <a:cs typeface="Arial"/>
            </a:endParaRPr>
          </a:p>
          <a:p>
            <a:pPr marL="177800" marR="120650" indent="-177800">
              <a:lnSpc>
                <a:spcPct val="120000"/>
              </a:lnSpc>
              <a:spcBef>
                <a:spcPts val="620"/>
              </a:spcBef>
              <a:buSzPct val="83333"/>
              <a:buFont typeface="Symbol"/>
              <a:buChar char="•"/>
              <a:tabLst>
                <a:tab pos="800100" algn="l"/>
              </a:tabLst>
            </a:pPr>
            <a:r>
              <a:rPr lang="ar-SA" sz="1200" dirty="0">
                <a:latin typeface="Arial Unicode MS"/>
                <a:cs typeface="Arial"/>
              </a:rPr>
              <a:t>يمكنك استخدام أداة أخرى بعد ذلك لمزيد من ال</a:t>
            </a:r>
            <a:r>
              <a:rPr lang="ar-AE" sz="1200" dirty="0">
                <a:latin typeface="Arial Unicode MS"/>
                <a:cs typeface="Arial"/>
              </a:rPr>
              <a:t>تقييم</a:t>
            </a:r>
            <a:r>
              <a:rPr lang="ar-SA" sz="1200" dirty="0">
                <a:latin typeface="Arial Unicode MS"/>
                <a:cs typeface="Arial"/>
              </a:rPr>
              <a:t> المنتظم</a:t>
            </a:r>
          </a:p>
        </p:txBody>
      </p:sp>
      <p:sp>
        <p:nvSpPr>
          <p:cNvPr id="5" name="object 5"/>
          <p:cNvSpPr txBox="1"/>
          <p:nvPr/>
        </p:nvSpPr>
        <p:spPr>
          <a:xfrm>
            <a:off x="5938158" y="5446656"/>
            <a:ext cx="3980542" cy="184666"/>
          </a:xfrm>
          <a:prstGeom prst="rect">
            <a:avLst/>
          </a:prstGeom>
        </p:spPr>
        <p:txBody>
          <a:bodyPr vert="horz" wrap="square" lIns="0" tIns="0" rIns="0" bIns="0" rtlCol="0">
            <a:spAutoFit/>
          </a:bodyPr>
          <a:lstStyle/>
          <a:p>
            <a:pPr marL="12700">
              <a:lnSpc>
                <a:spcPct val="100000"/>
              </a:lnSpc>
            </a:pPr>
            <a:r>
              <a:rPr lang="ar-SA" sz="1200" dirty="0"/>
              <a:t>يتوفر </a:t>
            </a:r>
            <a:r>
              <a:rPr lang="ar-SA" sz="1200" b="1" dirty="0">
                <a:latin typeface="Arial"/>
                <a:cs typeface="Arial"/>
              </a:rPr>
              <a:t>قالب قابل للتنزيل</a:t>
            </a:r>
            <a:r>
              <a:rPr lang="ar-SA" sz="1200" dirty="0"/>
              <a:t> من موقعنا على الإنترنت.</a:t>
            </a:r>
          </a:p>
        </p:txBody>
      </p:sp>
      <p:sp>
        <p:nvSpPr>
          <p:cNvPr id="6" name="object 6"/>
          <p:cNvSpPr/>
          <p:nvPr/>
        </p:nvSpPr>
        <p:spPr>
          <a:xfrm>
            <a:off x="9947282" y="5381625"/>
            <a:ext cx="276218" cy="276223"/>
          </a:xfrm>
          <a:prstGeom prst="rect">
            <a:avLst/>
          </a:prstGeom>
          <a:blipFill>
            <a:blip r:embed="rId2" cstate="print"/>
            <a:stretch>
              <a:fillRect/>
            </a:stretch>
          </a:blipFill>
        </p:spPr>
        <p:txBody>
          <a:bodyPr wrap="square" lIns="0" tIns="0" rIns="0" bIns="0" rtlCol="0"/>
          <a:lstStyle/>
          <a:p>
            <a:endParaRPr/>
          </a:p>
        </p:txBody>
      </p:sp>
      <p:graphicFrame>
        <p:nvGraphicFramePr>
          <p:cNvPr id="8" name="object 2"/>
          <p:cNvGraphicFramePr>
            <a:graphicFrameLocks noGrp="1"/>
          </p:cNvGraphicFramePr>
          <p:nvPr>
            <p:extLst>
              <p:ext uri="{D42A27DB-BD31-4B8C-83A1-F6EECF244321}">
                <p14:modId xmlns:p14="http://schemas.microsoft.com/office/powerpoint/2010/main" val="1774762075"/>
              </p:ext>
            </p:extLst>
          </p:nvPr>
        </p:nvGraphicFramePr>
        <p:xfrm>
          <a:off x="393700" y="1929264"/>
          <a:ext cx="4626861" cy="2237232"/>
        </p:xfrm>
        <a:graphic>
          <a:graphicData uri="http://schemas.openxmlformats.org/drawingml/2006/table">
            <a:tbl>
              <a:tblPr rtl="1"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gn="r" rtl="1">
                        <a:lnSpc>
                          <a:spcPct val="100000"/>
                        </a:lnSpc>
                        <a:spcBef>
                          <a:spcPts val="35"/>
                        </a:spcBef>
                      </a:pPr>
                      <a:endParaRPr sz="1450" spc="0" baseline="0" dirty="0">
                        <a:latin typeface="Times New Roman"/>
                        <a:cs typeface="Times New Roman"/>
                      </a:endParaRPr>
                    </a:p>
                    <a:p>
                      <a:pPr algn="ctr">
                        <a:lnSpc>
                          <a:spcPct val="100000"/>
                        </a:lnSpc>
                      </a:pPr>
                      <a:r>
                        <a:rPr lang="ar-SA" sz="1200" b="1" baseline="0" dirty="0">
                          <a:latin typeface="Arial"/>
                          <a:cs typeface="Arial"/>
                        </a:rPr>
                        <a:t>رمز الحوار</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35"/>
                        </a:spcBef>
                      </a:pPr>
                      <a:endParaRPr sz="1450" spc="0" baseline="0">
                        <a:latin typeface="Times New Roman"/>
                        <a:cs typeface="Times New Roman"/>
                      </a:endParaRPr>
                    </a:p>
                    <a:p>
                      <a:pPr marL="243840">
                        <a:lnSpc>
                          <a:spcPct val="100000"/>
                        </a:lnSpc>
                      </a:pPr>
                      <a:r>
                        <a:rPr lang="ar-SA" sz="1200" b="1" baseline="0">
                          <a:latin typeface="Arial"/>
                          <a:cs typeface="Arial"/>
                        </a:rPr>
                        <a:t>التقييم (1-3)</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35"/>
                        </a:spcBef>
                      </a:pPr>
                      <a:endParaRPr sz="1450" spc="0" baseline="0">
                        <a:latin typeface="Times New Roman"/>
                        <a:cs typeface="Times New Roman"/>
                      </a:endParaRPr>
                    </a:p>
                    <a:p>
                      <a:pPr algn="ctr">
                        <a:lnSpc>
                          <a:spcPct val="100000"/>
                        </a:lnSpc>
                      </a:pPr>
                      <a:r>
                        <a:rPr lang="ar-SA" sz="1200" b="1" baseline="0">
                          <a:latin typeface="Arial"/>
                          <a:cs typeface="Arial"/>
                        </a:rPr>
                        <a:t>التعليقات</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gn="r" rtl="1">
                        <a:lnSpc>
                          <a:spcPct val="100000"/>
                        </a:lnSpc>
                        <a:spcBef>
                          <a:spcPts val="35"/>
                        </a:spcBef>
                      </a:pPr>
                      <a:endParaRPr sz="1450" spc="0" baseline="0" dirty="0">
                        <a:latin typeface="Times New Roman"/>
                        <a:cs typeface="Times New Roman"/>
                      </a:endParaRPr>
                    </a:p>
                    <a:p>
                      <a:pPr marL="635" algn="ctr">
                        <a:lnSpc>
                          <a:spcPct val="100000"/>
                        </a:lnSpc>
                      </a:pPr>
                      <a:r>
                        <a:rPr lang="en-US" sz="1200" b="1" baseline="0" dirty="0">
                          <a:latin typeface="Arial"/>
                          <a:cs typeface="Arial"/>
                        </a:rPr>
                        <a:t>CA</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gn="r" rtl="1">
                        <a:lnSpc>
                          <a:spcPct val="100000"/>
                        </a:lnSpc>
                        <a:spcBef>
                          <a:spcPts val="10"/>
                        </a:spcBef>
                      </a:pPr>
                      <a:endParaRPr sz="1450" spc="0" baseline="0">
                        <a:latin typeface="Times New Roman"/>
                        <a:cs typeface="Times New Roman"/>
                      </a:endParaRPr>
                    </a:p>
                    <a:p>
                      <a:pPr marL="635" algn="ctr">
                        <a:lnSpc>
                          <a:spcPct val="100000"/>
                        </a:lnSpc>
                      </a:pPr>
                      <a:r>
                        <a:rPr lang="ar-SA" sz="1200" b="1" baseline="0">
                          <a:latin typeface="Arial"/>
                          <a:cs typeface="Arial"/>
                        </a:rPr>
                        <a:t>ج</a:t>
                      </a: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2" name="object 6">
            <a:extLst>
              <a:ext uri="{FF2B5EF4-FFF2-40B4-BE49-F238E27FC236}">
                <a16:creationId xmlns:a16="http://schemas.microsoft.com/office/drawing/2014/main" id="{417433AA-1957-535E-DD2C-DD09163F42A4}"/>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54</a:t>
            </a:fld>
            <a:endParaRPr sz="1000" dirty="0">
              <a:cs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091007032"/>
              </p:ext>
            </p:extLst>
          </p:nvPr>
        </p:nvGraphicFramePr>
        <p:xfrm>
          <a:off x="423552" y="4154304"/>
          <a:ext cx="9777980" cy="2429254"/>
        </p:xfrm>
        <a:graphic>
          <a:graphicData uri="http://schemas.openxmlformats.org/drawingml/2006/table">
            <a:tbl>
              <a:tblPr rtl="1"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gn="r" rtl="1">
                        <a:lnSpc>
                          <a:spcPct val="100000"/>
                        </a:lnSpc>
                        <a:spcBef>
                          <a:spcPts val="5"/>
                        </a:spcBef>
                      </a:pPr>
                      <a:endParaRPr sz="1600" spc="0" baseline="0" dirty="0">
                        <a:latin typeface="Times New Roman"/>
                        <a:cs typeface="Times New Roman"/>
                      </a:endParaRPr>
                    </a:p>
                    <a:p>
                      <a:pPr marL="640080">
                        <a:lnSpc>
                          <a:spcPct val="100000"/>
                        </a:lnSpc>
                      </a:pPr>
                      <a:r>
                        <a:rPr lang="ar-SA" sz="1200" b="1" baseline="0" dirty="0">
                          <a:latin typeface="Arial"/>
                          <a:cs typeface="Arial"/>
                        </a:rPr>
                        <a:t>نوع النشاط</a:t>
                      </a:r>
                    </a:p>
                  </a:txBody>
                  <a:tcPr marL="0" marR="0" marT="63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5"/>
                        </a:spcBef>
                      </a:pPr>
                      <a:endParaRPr sz="1600" spc="0" baseline="0" dirty="0">
                        <a:latin typeface="Times New Roman"/>
                        <a:cs typeface="Times New Roman"/>
                      </a:endParaRPr>
                    </a:p>
                    <a:p>
                      <a:pPr algn="ctr">
                        <a:lnSpc>
                          <a:spcPct val="100000"/>
                        </a:lnSpc>
                      </a:pPr>
                      <a:r>
                        <a:rPr lang="ar-SA" sz="1200" b="1" baseline="0" dirty="0">
                          <a:latin typeface="Arial"/>
                          <a:cs typeface="Arial"/>
                        </a:rPr>
                        <a:t>الفئة</a:t>
                      </a: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marR="43815" indent="0" algn="ctr">
                        <a:lnSpc>
                          <a:spcPct val="121700"/>
                        </a:lnSpc>
                        <a:spcBef>
                          <a:spcPts val="645"/>
                        </a:spcBef>
                        <a:tabLst/>
                      </a:pPr>
                      <a:r>
                        <a:rPr lang="ar-SA" sz="1200" b="1" baseline="0" dirty="0">
                          <a:latin typeface="Arial"/>
                          <a:cs typeface="Arial"/>
                        </a:rPr>
                        <a:t>متى يقوم الطلاب بهذا النشاط؟</a:t>
                      </a: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marR="29845" indent="22225" algn="ctr">
                        <a:lnSpc>
                          <a:spcPct val="121700"/>
                        </a:lnSpc>
                        <a:spcBef>
                          <a:spcPts val="645"/>
                        </a:spcBef>
                        <a:tabLst/>
                      </a:pPr>
                      <a:r>
                        <a:rPr lang="ar-SA" sz="1200" b="1" baseline="0" dirty="0">
                          <a:latin typeface="Arial"/>
                          <a:cs typeface="Arial"/>
                        </a:rPr>
                        <a:t>كم عدد الطلاب المشاركين في هذا النشاط؟</a:t>
                      </a: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spcBef>
                          <a:spcPts val="5"/>
                        </a:spcBef>
                      </a:pPr>
                      <a:endParaRPr sz="1600" spc="0" baseline="0" dirty="0">
                        <a:latin typeface="Times New Roman"/>
                        <a:cs typeface="Times New Roman"/>
                      </a:endParaRPr>
                    </a:p>
                    <a:p>
                      <a:pPr marL="116205" algn="ctr">
                        <a:lnSpc>
                          <a:spcPct val="100000"/>
                        </a:lnSpc>
                      </a:pPr>
                      <a:r>
                        <a:rPr lang="ar-SA" sz="1200" b="1" baseline="0" dirty="0">
                          <a:latin typeface="Arial"/>
                          <a:cs typeface="Arial"/>
                        </a:rPr>
                        <a:t>هل هذه المساهمات ممتدة أم قصيرة؟</a:t>
                      </a: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lang="ar-SA" sz="1200" baseline="0">
                          <a:latin typeface="Arial Unicode MS"/>
                          <a:cs typeface="Arial"/>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en-US" sz="1200" baseline="0">
                          <a:latin typeface="Arial Unicode MS"/>
                          <a:cs typeface="Arial"/>
                        </a:rPr>
                        <a:t>B</a:t>
                      </a: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en-US" sz="1200" baseline="0">
                          <a:latin typeface="Arial Unicode MS"/>
                          <a:cs typeface="Arial"/>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59"/>
                        </a:spcBef>
                      </a:pPr>
                      <a:r>
                        <a:rPr lang="ar-SA" sz="1200" baseline="0">
                          <a:latin typeface="Arial Unicode MS"/>
                          <a:cs typeface="Arial"/>
                        </a:rPr>
                        <a:t>2)</a:t>
                      </a: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en-US" sz="1200" baseline="0">
                          <a:latin typeface="Arial Unicode MS"/>
                          <a:cs typeface="Arial"/>
                        </a:rPr>
                        <a:t>B</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en-US" sz="1200" baseline="0">
                          <a:latin typeface="Arial Unicode MS"/>
                          <a:cs typeface="Arial"/>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5494020" y="653222"/>
            <a:ext cx="4653280" cy="2628092"/>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lang="en-US" sz="1400" b="1" dirty="0">
                <a:latin typeface="Arial"/>
              </a:rPr>
              <a:t>2E</a:t>
            </a:r>
            <a:r>
              <a:rPr lang="ar-SA" sz="1400" b="1" dirty="0">
                <a:latin typeface="Arial"/>
              </a:rPr>
              <a:t>: </a:t>
            </a:r>
            <a:r>
              <a:rPr lang="ar-SA" sz="1400" b="1" dirty="0">
                <a:latin typeface="Arial"/>
                <a:cs typeface="Arial"/>
              </a:rPr>
              <a:t>نظرة عامة على مشاركة الفصل بأكمله (مقياس التقييم)</a:t>
            </a:r>
          </a:p>
          <a:p>
            <a:pPr marL="83185" marR="95250" algn="just">
              <a:lnSpc>
                <a:spcPct val="120700"/>
              </a:lnSpc>
              <a:spcBef>
                <a:spcPts val="670"/>
              </a:spcBef>
            </a:pPr>
            <a:r>
              <a:rPr lang="ar-SA" sz="1200" dirty="0">
                <a:latin typeface="Arial Unicode MS"/>
                <a:cs typeface="Arial"/>
              </a:rPr>
              <a:t>يمتد مقياس التقييم هذا للفصل بأكمله إلى </a:t>
            </a:r>
            <a:r>
              <a:rPr lang="en-US" sz="1200" dirty="0">
                <a:latin typeface="Arial Unicode MS"/>
                <a:cs typeface="Arial"/>
              </a:rPr>
              <a:t>2D</a:t>
            </a:r>
            <a:r>
              <a:rPr lang="ar-SA" sz="1200" dirty="0">
                <a:latin typeface="Arial Unicode MS"/>
                <a:cs typeface="Arial"/>
              </a:rPr>
              <a:t> للتركيز على حديث الفصل بأكمله.</a:t>
            </a:r>
            <a:r>
              <a:rPr lang="en-US" sz="1200" dirty="0">
                <a:latin typeface="Arial Unicode MS"/>
                <a:cs typeface="Arial"/>
              </a:rPr>
              <a:t> </a:t>
            </a:r>
            <a:r>
              <a:rPr lang="ar-SA" sz="1200" dirty="0">
                <a:latin typeface="Arial Unicode MS"/>
                <a:cs typeface="Arial"/>
              </a:rPr>
              <a:t>سيسمح لك بتعزيز فهمك لكيفية مشاركة الطلاب في الحوار.</a:t>
            </a:r>
            <a:r>
              <a:rPr lang="en-US" sz="1200" dirty="0">
                <a:latin typeface="Arial Unicode MS"/>
                <a:cs typeface="Arial"/>
              </a:rPr>
              <a:t> </a:t>
            </a:r>
            <a:r>
              <a:rPr lang="ar-SA" sz="1200" dirty="0">
                <a:latin typeface="Arial Unicode MS"/>
                <a:cs typeface="Arial"/>
              </a:rPr>
              <a:t>يمكنك التركيز على جوانب مختلفة من مشاركة الطلاب مثل طول المساهمات وعدد مرات مشاركة الطلاب.</a:t>
            </a:r>
            <a:r>
              <a:rPr lang="en-US" sz="1200" dirty="0">
                <a:latin typeface="Arial Unicode MS"/>
                <a:cs typeface="Arial"/>
              </a:rPr>
              <a:t> </a:t>
            </a:r>
            <a:r>
              <a:rPr lang="ar-SA" sz="1200" dirty="0">
                <a:latin typeface="Arial Unicode MS"/>
                <a:cs typeface="Arial"/>
              </a:rPr>
              <a:t>يمكنك القيام بذلك خلال أنواع مختلفة من أنشطة الفصل بأكمله لتكوين صورة أكبر للحوار في بيئة التعلم ضمن فصلك الدراسي.</a:t>
            </a:r>
          </a:p>
          <a:p>
            <a:pPr marL="83185">
              <a:lnSpc>
                <a:spcPct val="100000"/>
              </a:lnSpc>
              <a:spcBef>
                <a:spcPts val="910"/>
              </a:spcBef>
            </a:pPr>
            <a:r>
              <a:rPr lang="ar-SA" sz="1200" b="1" dirty="0">
                <a:latin typeface="Arial"/>
                <a:cs typeface="Arial"/>
              </a:rPr>
              <a:t>ملاحظات إرشادية:</a:t>
            </a:r>
          </a:p>
          <a:p>
            <a:pPr marL="261938" marR="439420" indent="-119063">
              <a:lnSpc>
                <a:spcPct val="121700"/>
              </a:lnSpc>
              <a:spcBef>
                <a:spcPts val="570"/>
              </a:spcBef>
              <a:buSzPct val="83333"/>
              <a:buFont typeface="Symbol"/>
              <a:buChar char="•"/>
              <a:tabLst>
                <a:tab pos="169863" algn="l"/>
              </a:tabLst>
            </a:pPr>
            <a:r>
              <a:rPr lang="ar-SA" sz="1200" dirty="0">
                <a:latin typeface="Arial Unicode MS"/>
                <a:cs typeface="Arial"/>
              </a:rPr>
              <a:t>اختر فئة أو فئتين تريد التركيز عليهما. </a:t>
            </a:r>
          </a:p>
          <a:p>
            <a:pPr marL="261938" marR="439420" indent="-119063">
              <a:lnSpc>
                <a:spcPct val="121700"/>
              </a:lnSpc>
              <a:spcBef>
                <a:spcPts val="570"/>
              </a:spcBef>
              <a:buSzPct val="83333"/>
              <a:buFont typeface="Symbol"/>
              <a:buChar char="•"/>
              <a:tabLst>
                <a:tab pos="169863" algn="l"/>
              </a:tabLst>
            </a:pPr>
            <a:r>
              <a:rPr lang="ar-SA" sz="1200" dirty="0">
                <a:latin typeface="Arial Unicode MS"/>
                <a:cs typeface="Arial"/>
              </a:rPr>
              <a:t>حدد أنواع النشاط </a:t>
            </a:r>
            <a:r>
              <a:rPr lang="ar-AE" sz="1200" dirty="0">
                <a:latin typeface="Arial Unicode MS"/>
                <a:cs typeface="Arial"/>
              </a:rPr>
              <a:t>أو المرحلة </a:t>
            </a:r>
            <a:r>
              <a:rPr lang="ar-SA" sz="1200" dirty="0">
                <a:latin typeface="Arial Unicode MS"/>
                <a:cs typeface="Arial"/>
              </a:rPr>
              <a:t>التي تريد تركيز مراقبتك عليها، مثل مقدمات الدروس أو مناقشات الفصل بأكمله أو</a:t>
            </a:r>
            <a:r>
              <a:rPr lang="ar-AE" sz="1200" dirty="0">
                <a:latin typeface="Arial Unicode MS"/>
                <a:cs typeface="Arial"/>
              </a:rPr>
              <a:t>نتائج الحصص/</a:t>
            </a:r>
            <a:r>
              <a:rPr lang="ar-SA" sz="1200" dirty="0">
                <a:latin typeface="Arial Unicode MS"/>
                <a:cs typeface="Arial"/>
              </a:rPr>
              <a:t> الجلسات العامة</a:t>
            </a:r>
          </a:p>
        </p:txBody>
      </p:sp>
      <p:sp>
        <p:nvSpPr>
          <p:cNvPr id="7" name="object 4"/>
          <p:cNvSpPr txBox="1"/>
          <p:nvPr/>
        </p:nvSpPr>
        <p:spPr>
          <a:xfrm>
            <a:off x="546100" y="809625"/>
            <a:ext cx="4721225" cy="2199961"/>
          </a:xfrm>
          <a:prstGeom prst="rect">
            <a:avLst/>
          </a:prstGeom>
          <a:ln w="31733">
            <a:solidFill>
              <a:srgbClr val="2791A6"/>
            </a:solidFill>
          </a:ln>
        </p:spPr>
        <p:txBody>
          <a:bodyPr vert="horz" wrap="square" lIns="0" tIns="75565" rIns="0" bIns="0" rtlCol="0">
            <a:spAutoFit/>
          </a:bodyPr>
          <a:lstStyle/>
          <a:p>
            <a:pPr marL="228600" indent="-139700">
              <a:spcBef>
                <a:spcPts val="595"/>
              </a:spcBef>
              <a:buSzPct val="83333"/>
              <a:buFont typeface="Symbol"/>
              <a:buChar char="•"/>
              <a:tabLst>
                <a:tab pos="169863" algn="l"/>
              </a:tabLst>
            </a:pPr>
            <a:r>
              <a:rPr lang="ar-SA" sz="1200" dirty="0">
                <a:latin typeface="Arial Unicode MS"/>
                <a:cs typeface="Arial"/>
              </a:rPr>
              <a:t>استخدم مقياس التقييم التالي:</a:t>
            </a:r>
          </a:p>
          <a:p>
            <a:pPr marL="228600" indent="-139700">
              <a:spcBef>
                <a:spcPts val="595"/>
              </a:spcBef>
              <a:buSzPct val="83333"/>
              <a:buFont typeface="Symbol"/>
              <a:buChar char="•"/>
              <a:tabLst>
                <a:tab pos="169863" algn="l"/>
              </a:tabLst>
            </a:pPr>
            <a:endParaRPr lang="en-GB" sz="1200" dirty="0">
              <a:latin typeface="Arial Unicode MS"/>
              <a:cs typeface="Arial Unicode MS"/>
            </a:endParaRPr>
          </a:p>
          <a:p>
            <a:pPr marL="179388">
              <a:spcBef>
                <a:spcPts val="595"/>
              </a:spcBef>
              <a:buSzPct val="83333"/>
              <a:tabLst>
                <a:tab pos="169863" algn="l"/>
              </a:tabLst>
            </a:pPr>
            <a:r>
              <a:rPr lang="ar-SA" sz="1200" dirty="0">
                <a:latin typeface="Arial Unicode MS"/>
                <a:cs typeface="Arial"/>
              </a:rPr>
              <a:t>5 = طوال الوقت/ أكبر عدد ممكن من الطلاب </a:t>
            </a:r>
          </a:p>
          <a:p>
            <a:pPr marL="179388">
              <a:spcBef>
                <a:spcPts val="595"/>
              </a:spcBef>
              <a:buSzPct val="83333"/>
              <a:tabLst>
                <a:tab pos="169863" algn="l"/>
              </a:tabLst>
            </a:pPr>
            <a:r>
              <a:rPr lang="ar-SA" sz="1200" dirty="0">
                <a:latin typeface="Arial Unicode MS"/>
                <a:cs typeface="Arial"/>
              </a:rPr>
              <a:t>4 = معظم الوقت/ معظم الطلاب</a:t>
            </a:r>
            <a:r>
              <a:rPr lang="en-US" sz="1200" dirty="0">
                <a:latin typeface="Arial Unicode MS"/>
                <a:cs typeface="Arial"/>
              </a:rPr>
              <a:t> </a:t>
            </a:r>
          </a:p>
          <a:p>
            <a:pPr marL="179388">
              <a:spcBef>
                <a:spcPts val="595"/>
              </a:spcBef>
              <a:buSzPct val="83333"/>
              <a:tabLst>
                <a:tab pos="169863" algn="l"/>
              </a:tabLst>
            </a:pPr>
            <a:r>
              <a:rPr lang="ar-SA" sz="1200" dirty="0">
                <a:latin typeface="Arial Unicode MS"/>
                <a:cs typeface="Arial"/>
              </a:rPr>
              <a:t>3 = بعض الوقت/ بعض الطلاب المحتملين  </a:t>
            </a:r>
          </a:p>
          <a:p>
            <a:pPr marL="179388">
              <a:spcBef>
                <a:spcPts val="595"/>
              </a:spcBef>
              <a:buSzPct val="83333"/>
              <a:tabLst>
                <a:tab pos="169863" algn="l"/>
              </a:tabLst>
            </a:pPr>
            <a:r>
              <a:rPr lang="ar-SA" sz="1200" dirty="0">
                <a:latin typeface="Arial Unicode MS"/>
                <a:cs typeface="Arial"/>
              </a:rPr>
              <a:t>2 = أحيانًا/ عدد قليل من الطلاب</a:t>
            </a:r>
          </a:p>
          <a:p>
            <a:pPr marL="179388">
              <a:spcBef>
                <a:spcPts val="595"/>
              </a:spcBef>
              <a:buSzPct val="83333"/>
              <a:tabLst>
                <a:tab pos="169863" algn="l"/>
              </a:tabLst>
            </a:pPr>
            <a:r>
              <a:rPr lang="ar-SA" sz="1200" dirty="0">
                <a:latin typeface="Arial Unicode MS"/>
                <a:cs typeface="Arial"/>
              </a:rPr>
              <a:t>1 = لا يحدث أبدًا/ لا أحد من الطلاب</a:t>
            </a:r>
          </a:p>
          <a:p>
            <a:pPr>
              <a:lnSpc>
                <a:spcPct val="100000"/>
              </a:lnSpc>
              <a:spcBef>
                <a:spcPts val="25"/>
              </a:spcBef>
            </a:pPr>
            <a:endParaRPr sz="1200" dirty="0">
              <a:latin typeface="Times New Roman"/>
              <a:cs typeface="Times New Roman"/>
            </a:endParaRPr>
          </a:p>
          <a:p>
            <a:pPr marL="394970">
              <a:lnSpc>
                <a:spcPct val="100000"/>
              </a:lnSpc>
            </a:pPr>
            <a:r>
              <a:rPr lang="en-US" sz="1200" b="1" dirty="0">
                <a:latin typeface="Arial"/>
                <a:cs typeface="Arial"/>
              </a:rPr>
              <a:t> </a:t>
            </a:r>
            <a:r>
              <a:rPr lang="ar-SA" sz="1200" dirty="0"/>
              <a:t>يتوفر </a:t>
            </a:r>
            <a:r>
              <a:rPr lang="ar-SA" sz="1200" b="1" dirty="0">
                <a:latin typeface="Arial"/>
                <a:cs typeface="Arial"/>
              </a:rPr>
              <a:t>قالب قابل للتنزيل</a:t>
            </a:r>
            <a:r>
              <a:rPr lang="ar-SA" sz="1200" dirty="0"/>
              <a:t> من موقعنا على الإنترنت.</a:t>
            </a:r>
          </a:p>
        </p:txBody>
      </p:sp>
      <p:sp>
        <p:nvSpPr>
          <p:cNvPr id="8" name="object 5"/>
          <p:cNvSpPr/>
          <p:nvPr/>
        </p:nvSpPr>
        <p:spPr>
          <a:xfrm>
            <a:off x="4898616" y="2714625"/>
            <a:ext cx="276218" cy="276223"/>
          </a:xfrm>
          <a:prstGeom prst="rect">
            <a:avLst/>
          </a:prstGeom>
          <a:blipFill>
            <a:blip r:embed="rId2" cstate="print"/>
            <a:stretch>
              <a:fillRect/>
            </a:stretch>
          </a:blipFill>
        </p:spPr>
        <p:txBody>
          <a:bodyPr wrap="square" lIns="0" tIns="0" rIns="0" bIns="0" rtlCol="0"/>
          <a:lstStyle/>
          <a:p>
            <a:endParaRPr/>
          </a:p>
        </p:txBody>
      </p:sp>
      <p:sp>
        <p:nvSpPr>
          <p:cNvPr id="4" name="object 6">
            <a:extLst>
              <a:ext uri="{FF2B5EF4-FFF2-40B4-BE49-F238E27FC236}">
                <a16:creationId xmlns:a16="http://schemas.microsoft.com/office/drawing/2014/main" id="{AF0B181E-3712-1D25-45A0-519DAF1F4EA1}"/>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55</a:t>
            </a:fld>
            <a:endParaRPr sz="1000" dirty="0">
              <a:cs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899641504"/>
              </p:ext>
            </p:extLst>
          </p:nvPr>
        </p:nvGraphicFramePr>
        <p:xfrm>
          <a:off x="419560" y="2447086"/>
          <a:ext cx="9777981" cy="4471414"/>
        </p:xfrm>
        <a:graphic>
          <a:graphicData uri="http://schemas.openxmlformats.org/drawingml/2006/table">
            <a:tbl>
              <a:tblPr rtl="1" firstRow="1" bandRow="1">
                <a:tableStyleId>{2D5ABB26-0587-4C30-8999-92F81FD0307C}</a:tableStyleId>
              </a:tblPr>
              <a:tblGrid>
                <a:gridCol w="1213103">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291838">
                  <a:extLst>
                    <a:ext uri="{9D8B030D-6E8A-4147-A177-3AD203B41FA5}">
                      <a16:colId xmlns:a16="http://schemas.microsoft.com/office/drawing/2014/main" val="20003"/>
                    </a:ext>
                  </a:extLst>
                </a:gridCol>
              </a:tblGrid>
              <a:tr h="390143">
                <a:tc>
                  <a:txBody>
                    <a:bodyPr/>
                    <a:lstStyle/>
                    <a:p>
                      <a:pPr algn="ctr">
                        <a:lnSpc>
                          <a:spcPct val="100000"/>
                        </a:lnSpc>
                        <a:spcBef>
                          <a:spcPts val="400"/>
                        </a:spcBef>
                      </a:pPr>
                      <a:r>
                        <a:rPr lang="ar-SA" sz="1200" baseline="0" dirty="0">
                          <a:latin typeface="Arial Unicode MS"/>
                          <a:cs typeface="Arial"/>
                        </a:rPr>
                        <a:t>البعد</a:t>
                      </a:r>
                    </a:p>
                  </a:txBody>
                  <a:tcPr marL="0" marR="0" marT="3619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851535">
                        <a:lnSpc>
                          <a:spcPct val="100000"/>
                        </a:lnSpc>
                        <a:spcBef>
                          <a:spcPts val="400"/>
                        </a:spcBef>
                      </a:pPr>
                      <a:r>
                        <a:rPr lang="ar-SA" sz="1200" baseline="0">
                          <a:latin typeface="Arial Unicode MS"/>
                          <a:cs typeface="Arial"/>
                        </a:rPr>
                        <a:t>0:</a:t>
                      </a:r>
                      <a:r>
                        <a:rPr lang="en-US" sz="1200" baseline="0">
                          <a:latin typeface="Arial Unicode MS"/>
                          <a:cs typeface="Arial"/>
                        </a:rPr>
                        <a:t> </a:t>
                      </a:r>
                      <a:r>
                        <a:rPr lang="ar-SA" sz="1200" baseline="0">
                          <a:latin typeface="Arial Unicode MS"/>
                          <a:cs typeface="Arial"/>
                        </a:rPr>
                        <a:t>غير واضح</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400"/>
                        </a:spcBef>
                      </a:pPr>
                      <a:r>
                        <a:rPr lang="ar-SA" sz="1200" baseline="0">
                          <a:latin typeface="Arial Unicode MS"/>
                          <a:cs typeface="Arial"/>
                        </a:rPr>
                        <a:t>1:</a:t>
                      </a:r>
                      <a:r>
                        <a:rPr lang="en-US" sz="1200" baseline="0">
                          <a:latin typeface="Arial Unicode MS"/>
                          <a:cs typeface="Arial"/>
                        </a:rPr>
                        <a:t> </a:t>
                      </a:r>
                      <a:r>
                        <a:rPr lang="ar-SA" sz="1200" baseline="0">
                          <a:latin typeface="Arial Unicode MS"/>
                          <a:cs typeface="Arial"/>
                        </a:rPr>
                        <a:t>بقيادة المعلم</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84810">
                        <a:lnSpc>
                          <a:spcPct val="100000"/>
                        </a:lnSpc>
                        <a:spcBef>
                          <a:spcPts val="400"/>
                        </a:spcBef>
                      </a:pPr>
                      <a:r>
                        <a:rPr lang="ar-SA" sz="1200" baseline="0">
                          <a:latin typeface="Arial Unicode MS"/>
                          <a:cs typeface="Arial"/>
                        </a:rPr>
                        <a:t>2:</a:t>
                      </a:r>
                      <a:r>
                        <a:rPr lang="en-US" sz="1200" baseline="0">
                          <a:latin typeface="Arial Unicode MS"/>
                          <a:cs typeface="Arial"/>
                        </a:rPr>
                        <a:t> </a:t>
                      </a:r>
                      <a:r>
                        <a:rPr lang="ar-SA" sz="1200" baseline="0">
                          <a:latin typeface="Arial Unicode MS"/>
                          <a:cs typeface="Arial"/>
                        </a:rPr>
                        <a:t>بقيادة المعلم مع مشاركة الطلاب</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1786127">
                <a:tc>
                  <a:txBody>
                    <a:bodyPr/>
                    <a:lstStyle/>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algn="r" rtl="1">
                        <a:lnSpc>
                          <a:spcPct val="100000"/>
                        </a:lnSpc>
                        <a:spcBef>
                          <a:spcPts val="955"/>
                        </a:spcBef>
                      </a:pPr>
                      <a:endParaRPr lang="en-GB" sz="1400" spc="0" baseline="0" dirty="0">
                        <a:latin typeface="Times New Roman"/>
                        <a:cs typeface="Times New Roman"/>
                      </a:endParaRPr>
                    </a:p>
                    <a:p>
                      <a:pPr algn="r">
                        <a:lnSpc>
                          <a:spcPct val="100000"/>
                        </a:lnSpc>
                        <a:spcBef>
                          <a:spcPts val="955"/>
                        </a:spcBef>
                      </a:pPr>
                      <a:r>
                        <a:rPr lang="ar-SA" sz="1400" baseline="0" dirty="0">
                          <a:latin typeface="Times New Roman"/>
                          <a:cs typeface="Arial"/>
                        </a:rPr>
                        <a:t>      </a:t>
                      </a:r>
                      <a:r>
                        <a:rPr lang="ar-AE" sz="1200" baseline="0" dirty="0">
                          <a:latin typeface="Arial Unicode MS"/>
                          <a:cs typeface="Arial"/>
                        </a:rPr>
                        <a:t>القواع</a:t>
                      </a:r>
                      <a:r>
                        <a:rPr lang="ar-SA" sz="1200" baseline="0" dirty="0">
                          <a:latin typeface="Arial Unicode MS"/>
                          <a:cs typeface="Arial"/>
                        </a:rPr>
                        <a:t>د </a:t>
                      </a:r>
                      <a:r>
                        <a:rPr lang="ar-AE" sz="1200" baseline="0" dirty="0">
                          <a:latin typeface="Arial Unicode MS"/>
                          <a:cs typeface="Arial"/>
                        </a:rPr>
                        <a:t>الأساسية</a:t>
                      </a:r>
                      <a:endParaRPr lang="ar-SA" sz="1200" baseline="0" dirty="0">
                        <a:latin typeface="Arial Unicode MS"/>
                        <a:cs typeface="Arial"/>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marL="33020" marR="295910">
                        <a:lnSpc>
                          <a:spcPct val="101699"/>
                        </a:lnSpc>
                        <a:spcBef>
                          <a:spcPts val="1220"/>
                        </a:spcBef>
                      </a:pPr>
                      <a:r>
                        <a:rPr lang="ar-SA" sz="1200" baseline="0" dirty="0">
                          <a:latin typeface="Arial Unicode MS"/>
                          <a:cs typeface="Arial"/>
                        </a:rPr>
                        <a:t>لا يوجد تركيز واضح على القواعد الأساسية للحوار أو الممارسات الحوارية</a:t>
                      </a: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r" rtl="1">
                        <a:lnSpc>
                          <a:spcPct val="100000"/>
                        </a:lnSpc>
                      </a:pPr>
                      <a:endParaRPr sz="1400" spc="0" baseline="0" dirty="0">
                        <a:latin typeface="Times New Roman"/>
                        <a:cs typeface="Times New Roman"/>
                      </a:endParaRPr>
                    </a:p>
                    <a:p>
                      <a:pPr algn="r" rtl="1">
                        <a:lnSpc>
                          <a:spcPct val="100000"/>
                        </a:lnSpc>
                        <a:spcBef>
                          <a:spcPts val="15"/>
                        </a:spcBef>
                      </a:pPr>
                      <a:endParaRPr sz="1800" spc="0" baseline="0" dirty="0">
                        <a:latin typeface="Times New Roman"/>
                        <a:cs typeface="Times New Roman"/>
                      </a:endParaRPr>
                    </a:p>
                    <a:p>
                      <a:pPr marL="33020" marR="478155">
                        <a:lnSpc>
                          <a:spcPct val="101699"/>
                        </a:lnSpc>
                      </a:pPr>
                      <a:r>
                        <a:rPr lang="ar-SA" sz="1200" baseline="0" dirty="0">
                          <a:latin typeface="Arial Unicode MS"/>
                          <a:cs typeface="Arial"/>
                        </a:rPr>
                        <a:t>يقدّم المعلم الممارسات الحوارية المستهدفة أو يؤديها بشكل نموذجي أو يذكّر الطلاب بها، على سبيل المثال القواعد الأساسية الواجب اتباعها، شاملة أخذ الأدوار.</a:t>
                      </a: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3020" marR="192405">
                        <a:lnSpc>
                          <a:spcPct val="101699"/>
                        </a:lnSpc>
                        <a:spcBef>
                          <a:spcPts val="1150"/>
                        </a:spcBef>
                      </a:pPr>
                      <a:r>
                        <a:rPr lang="ar-SA" sz="1200" baseline="0" dirty="0">
                          <a:latin typeface="Arial Unicode MS"/>
                          <a:cs typeface="Arial"/>
                        </a:rPr>
                        <a:t>يتفاوض المعلم والطلاب أو الطلاب فيما بينهم حول الممارسات الحوارية المستهدفة، على سبيل المثال القواعد الأساسية، وربما جنبًا إلى جنب مع </a:t>
                      </a:r>
                      <a:r>
                        <a:rPr lang="ar-SA" sz="1200" baseline="0" dirty="0" err="1">
                          <a:latin typeface="Arial Unicode MS"/>
                          <a:cs typeface="Arial"/>
                        </a:rPr>
                        <a:t>التذكيرات</a:t>
                      </a:r>
                      <a:r>
                        <a:rPr lang="ar-SA" sz="1200" baseline="0" dirty="0">
                          <a:latin typeface="Arial Unicode MS"/>
                          <a:cs typeface="Arial"/>
                        </a:rPr>
                        <a:t>/ النمذجة.</a:t>
                      </a:r>
                    </a:p>
                    <a:p>
                      <a:pPr marL="33020" marR="92710">
                        <a:lnSpc>
                          <a:spcPct val="101699"/>
                        </a:lnSpc>
                        <a:spcBef>
                          <a:spcPts val="1005"/>
                        </a:spcBef>
                      </a:pPr>
                      <a:r>
                        <a:rPr lang="ar-SA" sz="1200" baseline="0" dirty="0">
                          <a:latin typeface="Arial Unicode MS"/>
                          <a:cs typeface="Arial"/>
                        </a:rPr>
                        <a:t>قد يشمل ذلك أيضًا تحميل الطلاب مسؤولية إدارة الحوار أو تحمّلهم لها بأنفسهم، بالإضافة إلى مشاركة الطلاب في تقييم فعالية الممارسات الحوارية.</a:t>
                      </a:r>
                    </a:p>
                  </a:txBody>
                  <a:tcPr marL="0" marR="0" marT="1460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2295144">
                <a:tc>
                  <a:txBody>
                    <a:bodyPr/>
                    <a:lstStyle/>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algn="r" rtl="1">
                        <a:lnSpc>
                          <a:spcPct val="100000"/>
                        </a:lnSpc>
                        <a:spcBef>
                          <a:spcPts val="35"/>
                        </a:spcBef>
                      </a:pPr>
                      <a:endParaRPr sz="1550" spc="0" baseline="0" dirty="0">
                        <a:latin typeface="Times New Roman"/>
                        <a:cs typeface="Times New Roman"/>
                      </a:endParaRPr>
                    </a:p>
                    <a:p>
                      <a:pPr marL="139700" marR="201930" indent="-30163">
                        <a:lnSpc>
                          <a:spcPct val="120000"/>
                        </a:lnSpc>
                        <a:tabLst/>
                      </a:pPr>
                      <a:r>
                        <a:rPr lang="ar-SA" sz="1200" baseline="0" dirty="0">
                          <a:latin typeface="Arial Unicode MS"/>
                          <a:cs typeface="Arial"/>
                        </a:rPr>
                        <a:t>  مشاركة الطلاب</a:t>
                      </a: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algn="r" rtl="1">
                        <a:lnSpc>
                          <a:spcPct val="100000"/>
                        </a:lnSpc>
                        <a:spcBef>
                          <a:spcPts val="35"/>
                        </a:spcBef>
                      </a:pPr>
                      <a:endParaRPr sz="2050" spc="0" baseline="0" dirty="0">
                        <a:latin typeface="Times New Roman"/>
                        <a:cs typeface="Times New Roman"/>
                      </a:endParaRPr>
                    </a:p>
                    <a:p>
                      <a:pPr marL="33020" marR="471170">
                        <a:lnSpc>
                          <a:spcPct val="102200"/>
                        </a:lnSpc>
                      </a:pPr>
                      <a:r>
                        <a:rPr lang="ar-SA" sz="1200" baseline="0">
                          <a:latin typeface="Arial Unicode MS"/>
                          <a:cs typeface="Arial"/>
                        </a:rPr>
                        <a:t>يتكون التبادل العام في موقف يشمل الفصل بأكمله أو في العمل الجماعي من طرح المعلم للأسئلة ومساهمات الطلاب المقتضبة</a:t>
                      </a:r>
                    </a:p>
                    <a:p>
                      <a:pPr marL="33020">
                        <a:lnSpc>
                          <a:spcPct val="100000"/>
                        </a:lnSpc>
                        <a:spcBef>
                          <a:spcPts val="1030"/>
                        </a:spcBef>
                      </a:pPr>
                      <a:r>
                        <a:rPr lang="ar-SA" sz="1200" baseline="0">
                          <a:latin typeface="Arial Unicode MS"/>
                          <a:cs typeface="Arial"/>
                        </a:rPr>
                        <a:t>أو</a:t>
                      </a:r>
                    </a:p>
                    <a:p>
                      <a:pPr marL="33020" marR="262255">
                        <a:lnSpc>
                          <a:spcPct val="101699"/>
                        </a:lnSpc>
                        <a:spcBef>
                          <a:spcPts val="980"/>
                        </a:spcBef>
                      </a:pPr>
                      <a:r>
                        <a:rPr lang="ar-SA" sz="1200" baseline="0">
                          <a:latin typeface="Arial Unicode MS"/>
                          <a:cs typeface="Arial"/>
                        </a:rPr>
                        <a:t>لا يحظى الطلاب بفرص لمناقشة أفكارهم علنًا</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algn="r" rtl="1">
                        <a:lnSpc>
                          <a:spcPct val="100000"/>
                        </a:lnSpc>
                      </a:pPr>
                      <a:endParaRPr sz="1400" spc="0" baseline="0" dirty="0">
                        <a:latin typeface="Times New Roman"/>
                        <a:cs typeface="Times New Roman"/>
                      </a:endParaRPr>
                    </a:p>
                    <a:p>
                      <a:pPr marL="33020" marR="92075">
                        <a:lnSpc>
                          <a:spcPct val="101699"/>
                        </a:lnSpc>
                        <a:spcBef>
                          <a:spcPts val="880"/>
                        </a:spcBef>
                      </a:pPr>
                      <a:r>
                        <a:rPr lang="ar-SA" sz="1200" baseline="0" dirty="0"/>
                        <a:t>يعبر الطلاب عن أفكارهم بشكل علني ومطول في مواقف تشمل الفصل بأكمله وفي العمل الجماعي، لكنهم </a:t>
                      </a:r>
                      <a:r>
                        <a:rPr lang="ar-SA" sz="1200" b="1" baseline="0" dirty="0">
                          <a:latin typeface="Arial"/>
                          <a:cs typeface="Arial"/>
                        </a:rPr>
                        <a:t>لا يتفاعلون</a:t>
                      </a:r>
                      <a:r>
                        <a:rPr lang="ar-SA" sz="1200" baseline="0" dirty="0"/>
                        <a:t> بعضهم مع أفكار بعض</a:t>
                      </a: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L="33020" marR="287655">
                        <a:lnSpc>
                          <a:spcPct val="103299"/>
                        </a:lnSpc>
                        <a:spcBef>
                          <a:spcPts val="384"/>
                        </a:spcBef>
                      </a:pPr>
                      <a:r>
                        <a:rPr lang="ar-SA" sz="1200" baseline="0">
                          <a:latin typeface="Arial Unicode MS"/>
                          <a:cs typeface="Arial"/>
                        </a:rPr>
                        <a:t>يعبر العديد من الطلاب عن أفكارهم بشكل علني ومطول في موقف يشمل الفصل بأكمله وفي العمل الجماعي</a:t>
                      </a:r>
                    </a:p>
                    <a:p>
                      <a:pPr marL="33020">
                        <a:lnSpc>
                          <a:spcPct val="100000"/>
                        </a:lnSpc>
                        <a:spcBef>
                          <a:spcPts val="1005"/>
                        </a:spcBef>
                      </a:pPr>
                      <a:r>
                        <a:rPr lang="ar-SA" sz="1200" b="1" baseline="0">
                          <a:latin typeface="Arial"/>
                          <a:cs typeface="Arial"/>
                        </a:rPr>
                        <a:t>وبذلك</a:t>
                      </a:r>
                    </a:p>
                    <a:p>
                      <a:pPr marL="33020" marR="78740">
                        <a:lnSpc>
                          <a:spcPct val="101699"/>
                        </a:lnSpc>
                        <a:spcBef>
                          <a:spcPts val="1000"/>
                        </a:spcBef>
                      </a:pPr>
                      <a:r>
                        <a:rPr lang="ar-SA" sz="1200" b="1" baseline="0">
                          <a:latin typeface="Arial"/>
                          <a:cs typeface="Arial"/>
                        </a:rPr>
                        <a:t>يتفاعلون بعضهم مع أفكار بعض</a:t>
                      </a:r>
                      <a:r>
                        <a:rPr lang="ar-SA" sz="1200" baseline="0"/>
                        <a:t>، على سبيل المثال من خلال الإشارة إلى مساهماتهم أو تحديها أو الانطلاق منها </a:t>
                      </a:r>
                      <a:r>
                        <a:rPr lang="ar-SA" sz="1200" baseline="0">
                          <a:latin typeface="Arial Unicode MS"/>
                          <a:cs typeface="Arial"/>
                        </a:rPr>
                        <a:t>(على سبيل المثال: "الأمر يشبه إلى حدٍ ما ما قاله أحمد ولكن..."، "كان لدى حازم فكرة رائعة، انظروا [يوضح]").</a:t>
                      </a:r>
                      <a:r>
                        <a:rPr lang="en-US" sz="1200" baseline="0">
                          <a:latin typeface="Arial Unicode MS"/>
                          <a:cs typeface="Arial"/>
                        </a:rPr>
                        <a:t> </a:t>
                      </a:r>
                      <a:r>
                        <a:rPr lang="ar-SA" sz="1200" baseline="0">
                          <a:latin typeface="Arial Unicode MS"/>
                          <a:cs typeface="Arial"/>
                        </a:rPr>
                        <a:t>وهذا يشمل المشاركة التلقائية أو التي يطلبها المعلم.</a:t>
                      </a:r>
                    </a:p>
                  </a:txBody>
                  <a:tcPr marL="0" marR="0" marT="48894"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5" name="object 5"/>
          <p:cNvSpPr txBox="1"/>
          <p:nvPr/>
        </p:nvSpPr>
        <p:spPr>
          <a:xfrm>
            <a:off x="469900" y="569595"/>
            <a:ext cx="4830445" cy="1143455"/>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lang="ar-SA" sz="1200" b="1" dirty="0">
                <a:latin typeface="Arial"/>
                <a:cs typeface="Arial"/>
              </a:rPr>
              <a:t>ملاحظات إرشادية:</a:t>
            </a:r>
          </a:p>
          <a:p>
            <a:pPr marL="254000" indent="-158750">
              <a:lnSpc>
                <a:spcPct val="100000"/>
              </a:lnSpc>
              <a:spcBef>
                <a:spcPts val="885"/>
              </a:spcBef>
              <a:buSzPct val="83333"/>
              <a:buFont typeface="Arial" panose="020B0604020202020204" pitchFamily="34" charset="0"/>
              <a:buChar char="•"/>
              <a:tabLst>
                <a:tab pos="171450" algn="l"/>
              </a:tabLst>
            </a:pPr>
            <a:r>
              <a:rPr lang="ar-SA" sz="1200" dirty="0">
                <a:latin typeface="Arial Unicode MS"/>
                <a:cs typeface="Arial"/>
              </a:rPr>
              <a:t>يمكن استخدام هذه الأداة في دروس كاملة أو لأنشطة مختلفة</a:t>
            </a:r>
          </a:p>
          <a:p>
            <a:pPr marL="254000" indent="-158750">
              <a:lnSpc>
                <a:spcPct val="100000"/>
              </a:lnSpc>
              <a:spcBef>
                <a:spcPts val="905"/>
              </a:spcBef>
              <a:buSzPct val="83333"/>
              <a:buFont typeface="Arial" panose="020B0604020202020204" pitchFamily="34" charset="0"/>
              <a:buChar char="•"/>
              <a:tabLst>
                <a:tab pos="171450" algn="l"/>
              </a:tabLst>
            </a:pPr>
            <a:r>
              <a:rPr lang="ar-SA" sz="1200" dirty="0">
                <a:latin typeface="Arial Unicode MS"/>
                <a:cs typeface="Arial"/>
              </a:rPr>
              <a:t>يمكنك استخدامها في فصلك الدراسي أو عند ملاحظة زميل</a:t>
            </a:r>
          </a:p>
          <a:p>
            <a:pPr marL="254000" marR="276860" indent="-158750">
              <a:lnSpc>
                <a:spcPct val="121700"/>
              </a:lnSpc>
              <a:spcBef>
                <a:spcPts val="570"/>
              </a:spcBef>
              <a:buSzPct val="83333"/>
              <a:buFont typeface="Arial" panose="020B0604020202020204" pitchFamily="34" charset="0"/>
              <a:buChar char="•"/>
              <a:tabLst>
                <a:tab pos="171450" algn="l"/>
              </a:tabLst>
            </a:pPr>
            <a:r>
              <a:rPr lang="ar-SA" sz="1200" dirty="0">
                <a:latin typeface="Arial Unicode MS"/>
                <a:cs typeface="Arial"/>
              </a:rPr>
              <a:t>اقرأ وصف كل فئة وحدد أفضل ما ينطبق على الدرس الذي راقبته للتو</a:t>
            </a:r>
          </a:p>
        </p:txBody>
      </p:sp>
      <p:sp>
        <p:nvSpPr>
          <p:cNvPr id="7" name="object 3"/>
          <p:cNvSpPr txBox="1"/>
          <p:nvPr/>
        </p:nvSpPr>
        <p:spPr>
          <a:xfrm>
            <a:off x="5584190" y="581025"/>
            <a:ext cx="4639310" cy="1281120"/>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lang="en-US" sz="1400" b="1" dirty="0">
                <a:latin typeface="Arial"/>
              </a:rPr>
              <a:t>2F</a:t>
            </a:r>
            <a:r>
              <a:rPr lang="ar-SA" sz="1400" b="1" dirty="0">
                <a:latin typeface="Arial"/>
              </a:rPr>
              <a:t>: </a:t>
            </a:r>
            <a:r>
              <a:rPr lang="ar-SA" sz="1400" b="1" dirty="0">
                <a:latin typeface="Arial"/>
                <a:cs typeface="Arial"/>
              </a:rPr>
              <a:t>مقاييس تقييم مشاركة الطلاب وقواعد </a:t>
            </a:r>
            <a:r>
              <a:rPr lang="ar-AE" sz="1400" b="1" dirty="0">
                <a:latin typeface="Arial"/>
                <a:cs typeface="Arial"/>
              </a:rPr>
              <a:t>أساسية</a:t>
            </a:r>
            <a:endParaRPr lang="ar-SA" sz="1400" b="1" dirty="0">
              <a:latin typeface="Arial"/>
              <a:cs typeface="Arial"/>
            </a:endParaRPr>
          </a:p>
          <a:p>
            <a:pPr marL="82550" marR="154305">
              <a:lnSpc>
                <a:spcPct val="120800"/>
              </a:lnSpc>
              <a:spcBef>
                <a:spcPts val="665"/>
              </a:spcBef>
            </a:pPr>
            <a:r>
              <a:rPr lang="ar-SA" sz="1200" dirty="0">
                <a:latin typeface="Arial Unicode MS"/>
                <a:cs typeface="Arial"/>
              </a:rPr>
              <a:t>هذه أداة أخرى يمكنك من خلالها قياس مشاركة الطلاب، كما توفر طريقة لتقييم ما إذا كانت </a:t>
            </a:r>
            <a:r>
              <a:rPr lang="ar-AE" sz="1200" dirty="0">
                <a:latin typeface="Arial Unicode MS"/>
                <a:cs typeface="Arial"/>
              </a:rPr>
              <a:t>ال</a:t>
            </a:r>
            <a:r>
              <a:rPr lang="ar-SA" sz="1200" dirty="0">
                <a:latin typeface="Arial Unicode MS"/>
                <a:cs typeface="Arial"/>
              </a:rPr>
              <a:t>قواعد ال</a:t>
            </a:r>
            <a:r>
              <a:rPr lang="ar-AE" sz="1200" dirty="0">
                <a:latin typeface="Arial Unicode MS"/>
                <a:cs typeface="Arial"/>
              </a:rPr>
              <a:t>أساسية</a:t>
            </a:r>
            <a:r>
              <a:rPr lang="ar-SA" sz="1200" dirty="0">
                <a:latin typeface="Arial Unicode MS"/>
                <a:cs typeface="Arial"/>
              </a:rPr>
              <a:t> تُستخدم أم لا.</a:t>
            </a:r>
          </a:p>
          <a:p>
            <a:pPr>
              <a:lnSpc>
                <a:spcPct val="100000"/>
              </a:lnSpc>
            </a:pPr>
            <a:endParaRPr sz="1750" dirty="0">
              <a:latin typeface="Times New Roman"/>
              <a:cs typeface="Times New Roman"/>
            </a:endParaRPr>
          </a:p>
          <a:p>
            <a:pPr marL="394970">
              <a:lnSpc>
                <a:spcPct val="100000"/>
              </a:lnSpc>
            </a:pPr>
            <a:r>
              <a:rPr lang="ar-SA" sz="1200" dirty="0"/>
              <a:t>يتوفر </a:t>
            </a:r>
            <a:r>
              <a:rPr lang="ar-SA" sz="1200" b="1" dirty="0">
                <a:latin typeface="Arial"/>
                <a:cs typeface="Arial"/>
              </a:rPr>
              <a:t>قالب قابل للتنزيل</a:t>
            </a:r>
            <a:r>
              <a:rPr lang="ar-SA" sz="1200" dirty="0"/>
              <a:t> من موقعنا على الإنترنت.</a:t>
            </a:r>
          </a:p>
        </p:txBody>
      </p:sp>
      <p:sp>
        <p:nvSpPr>
          <p:cNvPr id="8" name="object 4"/>
          <p:cNvSpPr/>
          <p:nvPr/>
        </p:nvSpPr>
        <p:spPr>
          <a:xfrm>
            <a:off x="9859832" y="1600204"/>
            <a:ext cx="276220" cy="276221"/>
          </a:xfrm>
          <a:prstGeom prst="rect">
            <a:avLst/>
          </a:prstGeom>
          <a:blipFill>
            <a:blip r:embed="rId2" cstate="print"/>
            <a:stretch>
              <a:fillRect/>
            </a:stretch>
          </a:blipFill>
        </p:spPr>
        <p:txBody>
          <a:bodyPr wrap="square" lIns="0" tIns="0" rIns="0" bIns="0" rtlCol="0"/>
          <a:lstStyle/>
          <a:p>
            <a:endParaRPr/>
          </a:p>
        </p:txBody>
      </p:sp>
      <p:sp>
        <p:nvSpPr>
          <p:cNvPr id="3" name="object 6">
            <a:extLst>
              <a:ext uri="{FF2B5EF4-FFF2-40B4-BE49-F238E27FC236}">
                <a16:creationId xmlns:a16="http://schemas.microsoft.com/office/drawing/2014/main" id="{366CC487-B137-5B29-7E2B-014A8EAD3F47}"/>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56</a:t>
            </a:fld>
            <a:endParaRPr sz="1000" dirty="0">
              <a:cs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64519" y="225879"/>
            <a:ext cx="4680585" cy="1997084"/>
          </a:xfrm>
          <a:prstGeom prst="rect">
            <a:avLst/>
          </a:prstGeom>
          <a:ln w="31733">
            <a:solidFill>
              <a:srgbClr val="1F497D"/>
            </a:solidFill>
          </a:ln>
        </p:spPr>
        <p:txBody>
          <a:bodyPr vert="horz" wrap="square" lIns="0" tIns="29209" rIns="0" bIns="0" rtlCol="0" anchor="t">
            <a:spAutoFit/>
          </a:bodyPr>
          <a:lstStyle/>
          <a:p>
            <a:pPr marL="83820" marR="95250" algn="just">
              <a:lnSpc>
                <a:spcPct val="120800"/>
              </a:lnSpc>
            </a:pPr>
            <a:r>
              <a:rPr lang="en-US" sz="1600" b="1" dirty="0">
                <a:latin typeface="Arial"/>
              </a:rPr>
              <a:t>2G</a:t>
            </a:r>
            <a:r>
              <a:rPr lang="ar-SA" sz="1600" b="1" dirty="0">
                <a:latin typeface="Arial"/>
              </a:rPr>
              <a:t>: </a:t>
            </a:r>
            <a:r>
              <a:rPr lang="ar-SA" sz="1600" b="1" dirty="0">
                <a:latin typeface="Arial"/>
                <a:cs typeface="Arial"/>
              </a:rPr>
              <a:t>تقييم للعمل الجماعي  </a:t>
            </a:r>
          </a:p>
          <a:p>
            <a:r>
              <a:rPr lang="en-GB" sz="1200" dirty="0"/>
              <a:t> </a:t>
            </a:r>
          </a:p>
          <a:p>
            <a:r>
              <a:rPr lang="ar-SA" sz="1200" dirty="0"/>
              <a:t>هذا القالب مخصص لمجموعة من الطلاب ليقيّموا حوارهم بأنفسهم. ويمكن أن يساعد الطلاب على فهم المزيد عن مشاركتهم في الحوار، كما يمكن</a:t>
            </a:r>
            <a:r>
              <a:rPr lang="ar-AE" sz="1200" dirty="0"/>
              <a:t> إعادة التقييم أكثر من مرة </a:t>
            </a:r>
            <a:r>
              <a:rPr lang="ar-SA" sz="1200" dirty="0"/>
              <a:t>ويجعل أداء الطلاب في العمل ضمن مجموعة أفضل. ويمكن أن يساعدك أيضًا على فهم رأي الطلاب في حوارهم. قد تجد أيضًا أن لديك تصورات مختلفة عنهم حيال حوارهم وعملهم الجماعي.</a:t>
            </a:r>
            <a:endParaRPr lang="en-US" sz="1200" dirty="0"/>
          </a:p>
          <a:p>
            <a:endParaRPr lang="en-US" sz="1200" dirty="0"/>
          </a:p>
          <a:p>
            <a:endParaRPr lang="en-GB" sz="1200" dirty="0"/>
          </a:p>
          <a:p>
            <a:pPr>
              <a:lnSpc>
                <a:spcPct val="100000"/>
              </a:lnSpc>
            </a:pPr>
            <a:endParaRPr sz="1050" dirty="0">
              <a:latin typeface="Times New Roman"/>
              <a:cs typeface="Times New Roman"/>
            </a:endParaRPr>
          </a:p>
          <a:p>
            <a:pPr marL="395605">
              <a:lnSpc>
                <a:spcPct val="100000"/>
              </a:lnSpc>
            </a:pPr>
            <a:r>
              <a:rPr lang="ar-SA" sz="1400" dirty="0"/>
              <a:t>يتوفر </a:t>
            </a:r>
            <a:r>
              <a:rPr lang="ar-SA" sz="1400" b="1" dirty="0">
                <a:latin typeface="Arial"/>
                <a:cs typeface="Arial"/>
              </a:rPr>
              <a:t>قالب قابل للتنزيل</a:t>
            </a:r>
            <a:r>
              <a:rPr lang="ar-SA" sz="1400" dirty="0"/>
              <a:t> من موقعنا على الإنترنت.</a:t>
            </a:r>
          </a:p>
        </p:txBody>
      </p:sp>
      <p:sp>
        <p:nvSpPr>
          <p:cNvPr id="5" name="object 5"/>
          <p:cNvSpPr/>
          <p:nvPr/>
        </p:nvSpPr>
        <p:spPr>
          <a:xfrm>
            <a:off x="9968884" y="1892128"/>
            <a:ext cx="276220" cy="263069"/>
          </a:xfrm>
          <a:prstGeom prst="rect">
            <a:avLst/>
          </a:prstGeom>
          <a:blipFill>
            <a:blip r:embed="rId3" cstate="print"/>
            <a:stretch>
              <a:fillRect/>
            </a:stretch>
          </a:blipFill>
        </p:spPr>
        <p:txBody>
          <a:bodyPr wrap="square" lIns="0" tIns="0" rIns="0" bIns="0" rtlCol="0"/>
          <a:lstStyle/>
          <a:p>
            <a:endParaRPr/>
          </a:p>
        </p:txBody>
      </p:sp>
      <p:sp>
        <p:nvSpPr>
          <p:cNvPr id="6" name="object 3"/>
          <p:cNvSpPr txBox="1"/>
          <p:nvPr/>
        </p:nvSpPr>
        <p:spPr>
          <a:xfrm>
            <a:off x="679367" y="233611"/>
            <a:ext cx="4743533" cy="2124621"/>
          </a:xfrm>
          <a:prstGeom prst="rect">
            <a:avLst/>
          </a:prstGeom>
          <a:ln w="31733">
            <a:solidFill>
              <a:srgbClr val="1F497D"/>
            </a:solidFill>
          </a:ln>
        </p:spPr>
        <p:txBody>
          <a:bodyPr vert="horz" wrap="square" lIns="0" tIns="76200" rIns="0" bIns="0" rtlCol="0">
            <a:spAutoFit/>
          </a:bodyPr>
          <a:lstStyle/>
          <a:p>
            <a:pPr marL="81915">
              <a:lnSpc>
                <a:spcPct val="100000"/>
              </a:lnSpc>
              <a:spcBef>
                <a:spcPts val="600"/>
              </a:spcBef>
            </a:pPr>
            <a:r>
              <a:rPr lang="ar-SA" sz="1200" b="1" dirty="0">
                <a:latin typeface="Arial"/>
                <a:cs typeface="Arial"/>
              </a:rPr>
              <a:t>ملاحظات إرشادية:</a:t>
            </a:r>
          </a:p>
          <a:p>
            <a:pPr marL="261620" indent="-179705">
              <a:lnSpc>
                <a:spcPct val="100000"/>
              </a:lnSpc>
              <a:spcBef>
                <a:spcPts val="910"/>
              </a:spcBef>
              <a:buSzPct val="83333"/>
              <a:buFont typeface="Symbol"/>
              <a:buChar char="•"/>
              <a:tabLst>
                <a:tab pos="169545" algn="l"/>
              </a:tabLst>
            </a:pPr>
            <a:r>
              <a:rPr lang="ar-SA" sz="1200" dirty="0">
                <a:latin typeface="Arial Unicode MS"/>
                <a:cs typeface="Arial"/>
              </a:rPr>
              <a:t>مقياس التقييم:</a:t>
            </a:r>
            <a:r>
              <a:rPr lang="en-US" sz="1200" dirty="0">
                <a:latin typeface="Arial Unicode MS"/>
                <a:cs typeface="Arial"/>
              </a:rPr>
              <a:t> </a:t>
            </a:r>
            <a:r>
              <a:rPr lang="ar-SA" sz="1200" dirty="0">
                <a:latin typeface="Arial Unicode MS"/>
                <a:cs typeface="Arial"/>
              </a:rPr>
              <a:t>1 = غير صحيحة، 2 = صحيحة جزئيًا، 3 = صحيحة تمامًا</a:t>
            </a:r>
          </a:p>
          <a:p>
            <a:pPr marL="261620" marR="114935" indent="-179705">
              <a:lnSpc>
                <a:spcPct val="120800"/>
              </a:lnSpc>
              <a:spcBef>
                <a:spcPts val="585"/>
              </a:spcBef>
              <a:buSzPct val="83333"/>
              <a:buFont typeface="Symbol"/>
              <a:buChar char="•"/>
              <a:tabLst>
                <a:tab pos="169545" algn="l"/>
              </a:tabLst>
            </a:pPr>
            <a:r>
              <a:rPr lang="ar-SA" sz="1200" dirty="0">
                <a:latin typeface="Arial Unicode MS"/>
                <a:cs typeface="Arial"/>
              </a:rPr>
              <a:t>يمكن للطلاب إما إكمال تقييم واحد للمجموعة أو واحد لكل طالب.</a:t>
            </a:r>
            <a:r>
              <a:rPr lang="en-US" sz="1200" dirty="0">
                <a:latin typeface="Arial Unicode MS"/>
                <a:cs typeface="Arial"/>
              </a:rPr>
              <a:t> </a:t>
            </a:r>
            <a:r>
              <a:rPr lang="ar-SA" sz="1200" dirty="0">
                <a:latin typeface="Arial Unicode MS"/>
                <a:cs typeface="Arial"/>
              </a:rPr>
              <a:t>قد يكون هذا نشاطًا مثيرًا للاهتمام، حيث قد يكون لدى الأعضاء المختلفين في المجموعة تصورات مختلفة جدًا وهذا يمكن أن يؤدي إلى مناقشة جيدة</a:t>
            </a:r>
          </a:p>
          <a:p>
            <a:pPr marL="261620" marR="264795" indent="-179705">
              <a:lnSpc>
                <a:spcPct val="120000"/>
              </a:lnSpc>
              <a:spcBef>
                <a:spcPts val="620"/>
              </a:spcBef>
              <a:buSzPct val="83333"/>
              <a:buFont typeface="Symbol"/>
              <a:buChar char="•"/>
              <a:tabLst>
                <a:tab pos="169545" algn="l"/>
              </a:tabLst>
            </a:pPr>
            <a:r>
              <a:rPr lang="ar-SA" sz="1200" dirty="0">
                <a:latin typeface="Arial Unicode MS"/>
                <a:cs typeface="Arial"/>
              </a:rPr>
              <a:t>المثال الموجود في هذه الصفحة مخصص للطلاب الأكبر سنًا، بما في ذلك البالغون.</a:t>
            </a:r>
            <a:r>
              <a:rPr lang="en-US" sz="1200" dirty="0">
                <a:latin typeface="Arial Unicode MS"/>
                <a:cs typeface="Arial"/>
              </a:rPr>
              <a:t> </a:t>
            </a:r>
            <a:r>
              <a:rPr lang="ar-SA" sz="1200" dirty="0">
                <a:latin typeface="Arial Unicode MS"/>
                <a:cs typeface="Arial"/>
              </a:rPr>
              <a:t>توجد على موقع </a:t>
            </a:r>
            <a:r>
              <a:rPr lang="en-US" sz="1200" dirty="0">
                <a:latin typeface="Arial Unicode MS"/>
                <a:cs typeface="Arial"/>
              </a:rPr>
              <a:t>T-SEDA</a:t>
            </a:r>
            <a:r>
              <a:rPr lang="ar-SA" sz="1200" dirty="0">
                <a:latin typeface="Arial Unicode MS"/>
                <a:cs typeface="Arial"/>
              </a:rPr>
              <a:t> الإلكتروني نسخة للأطفال الصغار، لذا يمكنك اختيار النسخة الأنسب</a:t>
            </a:r>
            <a:endParaRPr lang="en-US" sz="500" dirty="0">
              <a:latin typeface="Arial Unicode MS"/>
              <a:cs typeface="Arial"/>
            </a:endParaRPr>
          </a:p>
          <a:p>
            <a:pPr marL="261620" marR="264795" indent="-179705">
              <a:lnSpc>
                <a:spcPct val="120000"/>
              </a:lnSpc>
              <a:buSzPct val="83333"/>
              <a:buFont typeface="Symbol"/>
              <a:buChar char="•"/>
              <a:tabLst>
                <a:tab pos="169545" algn="l"/>
              </a:tabLst>
            </a:pPr>
            <a:endParaRPr lang="en-US" sz="400" dirty="0">
              <a:latin typeface="Arial Unicode MS"/>
              <a:cs typeface="Arial"/>
            </a:endParaRPr>
          </a:p>
        </p:txBody>
      </p:sp>
      <p:graphicFrame>
        <p:nvGraphicFramePr>
          <p:cNvPr id="7" name="object 4"/>
          <p:cNvGraphicFramePr>
            <a:graphicFrameLocks noGrp="1"/>
          </p:cNvGraphicFramePr>
          <p:nvPr>
            <p:extLst>
              <p:ext uri="{D42A27DB-BD31-4B8C-83A1-F6EECF244321}">
                <p14:modId xmlns:p14="http://schemas.microsoft.com/office/powerpoint/2010/main" val="3214663949"/>
              </p:ext>
            </p:extLst>
          </p:nvPr>
        </p:nvGraphicFramePr>
        <p:xfrm>
          <a:off x="598712" y="2409825"/>
          <a:ext cx="9601200" cy="4482583"/>
        </p:xfrm>
        <a:graphic>
          <a:graphicData uri="http://schemas.openxmlformats.org/drawingml/2006/table">
            <a:tbl>
              <a:tblPr rtl="1" firstRow="1" bandRow="1">
                <a:tableStyleId>{2D5ABB26-0587-4C30-8999-92F81FD0307C}</a:tableStyleId>
              </a:tblPr>
              <a:tblGrid>
                <a:gridCol w="7691734">
                  <a:extLst>
                    <a:ext uri="{9D8B030D-6E8A-4147-A177-3AD203B41FA5}">
                      <a16:colId xmlns:a16="http://schemas.microsoft.com/office/drawing/2014/main" val="20000"/>
                    </a:ext>
                  </a:extLst>
                </a:gridCol>
                <a:gridCol w="1909466">
                  <a:extLst>
                    <a:ext uri="{9D8B030D-6E8A-4147-A177-3AD203B41FA5}">
                      <a16:colId xmlns:a16="http://schemas.microsoft.com/office/drawing/2014/main" val="20001"/>
                    </a:ext>
                  </a:extLst>
                </a:gridCol>
              </a:tblGrid>
              <a:tr h="407734">
                <a:tc>
                  <a:txBody>
                    <a:bodyPr/>
                    <a:lstStyle/>
                    <a:p>
                      <a:pPr marL="33020">
                        <a:lnSpc>
                          <a:spcPct val="100000"/>
                        </a:lnSpc>
                        <a:spcBef>
                          <a:spcPts val="229"/>
                        </a:spcBef>
                      </a:pPr>
                      <a:r>
                        <a:rPr lang="ar-SA" sz="1400" b="1" baseline="0" dirty="0">
                          <a:latin typeface="Arial"/>
                          <a:cs typeface="Arial"/>
                        </a:rPr>
                        <a:t>المعايير</a:t>
                      </a:r>
                    </a:p>
                  </a:txBody>
                  <a:tcPr marL="0" marR="0" marT="2920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29"/>
                        </a:spcBef>
                      </a:pPr>
                      <a:r>
                        <a:rPr lang="ar-SA" sz="1400" b="1" baseline="0" dirty="0">
                          <a:latin typeface="Arial"/>
                          <a:cs typeface="Arial"/>
                        </a:rPr>
                        <a:t>التقييم</a:t>
                      </a:r>
                    </a:p>
                  </a:txBody>
                  <a:tcPr marL="0" marR="0" marT="2920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marL="33020">
                        <a:lnSpc>
                          <a:spcPct val="100000"/>
                        </a:lnSpc>
                        <a:spcBef>
                          <a:spcPts val="265"/>
                        </a:spcBef>
                      </a:pPr>
                      <a:r>
                        <a:rPr lang="en-US" sz="1200" b="1" baseline="0" dirty="0">
                          <a:latin typeface="Arial"/>
                          <a:cs typeface="Arial"/>
                        </a:rPr>
                        <a:t>G1</a:t>
                      </a:r>
                      <a:r>
                        <a:rPr lang="ar-SA" sz="1200" b="1" baseline="0" dirty="0">
                          <a:latin typeface="Arial"/>
                          <a:cs typeface="Arial"/>
                        </a:rPr>
                        <a:t> - شارك كل فرد من المجموعة</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marL="33020">
                        <a:lnSpc>
                          <a:spcPct val="100000"/>
                        </a:lnSpc>
                        <a:spcBef>
                          <a:spcPts val="260"/>
                        </a:spcBef>
                      </a:pPr>
                      <a:r>
                        <a:rPr lang="en-US" sz="1200" b="1" baseline="0" dirty="0">
                          <a:latin typeface="Arial"/>
                          <a:cs typeface="Arial"/>
                        </a:rPr>
                        <a:t>G2</a:t>
                      </a:r>
                      <a:r>
                        <a:rPr lang="ar-SA" sz="1200" b="1" baseline="0" dirty="0">
                          <a:latin typeface="Arial"/>
                          <a:cs typeface="Arial"/>
                        </a:rPr>
                        <a:t> - عملنا كمجموعة واحدة ولم ننقسم</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marL="33020">
                        <a:lnSpc>
                          <a:spcPct val="100000"/>
                        </a:lnSpc>
                        <a:spcBef>
                          <a:spcPts val="265"/>
                        </a:spcBef>
                      </a:pPr>
                      <a:r>
                        <a:rPr lang="en-US" sz="1200" b="1" baseline="0" dirty="0">
                          <a:latin typeface="Arial"/>
                          <a:cs typeface="Arial"/>
                        </a:rPr>
                        <a:t>G3</a:t>
                      </a:r>
                      <a:r>
                        <a:rPr lang="ar-SA" sz="1200" b="1" baseline="0" dirty="0">
                          <a:latin typeface="Arial"/>
                          <a:cs typeface="Arial"/>
                        </a:rPr>
                        <a:t> - كان معظم حديثنا أو كله حول المهمة التي كنا نؤديها</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marL="33020">
                        <a:lnSpc>
                          <a:spcPct val="100000"/>
                        </a:lnSpc>
                        <a:spcBef>
                          <a:spcPts val="265"/>
                        </a:spcBef>
                      </a:pPr>
                      <a:r>
                        <a:rPr lang="en-US" sz="1200" b="1" baseline="0" dirty="0">
                          <a:latin typeface="Arial"/>
                          <a:cs typeface="Arial"/>
                        </a:rPr>
                        <a:t>G4</a:t>
                      </a:r>
                      <a:r>
                        <a:rPr lang="ar-SA" sz="1200" b="1" baseline="0" dirty="0">
                          <a:latin typeface="Arial"/>
                          <a:cs typeface="Arial"/>
                        </a:rPr>
                        <a:t> - شاركنا أفكارنا وانطلقنا </a:t>
                      </a:r>
                      <a:r>
                        <a:rPr lang="ar-SA" sz="1200" b="1" baseline="0" dirty="0">
                          <a:latin typeface="Arial"/>
                          <a:cs typeface="+mn-cs"/>
                        </a:rPr>
                        <a:t>بعضنا من </a:t>
                      </a:r>
                      <a:r>
                        <a:rPr lang="ar-SA" sz="1200" b="1" baseline="0" dirty="0">
                          <a:latin typeface="Arial"/>
                          <a:cs typeface="Arial"/>
                        </a:rPr>
                        <a:t>أفكار بعض</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marL="33020">
                        <a:lnSpc>
                          <a:spcPct val="100000"/>
                        </a:lnSpc>
                        <a:spcBef>
                          <a:spcPts val="260"/>
                        </a:spcBef>
                      </a:pPr>
                      <a:r>
                        <a:rPr lang="en-US" sz="1200" b="1" baseline="0" dirty="0">
                          <a:latin typeface="Arial"/>
                          <a:cs typeface="Arial"/>
                        </a:rPr>
                        <a:t>G5</a:t>
                      </a:r>
                      <a:r>
                        <a:rPr lang="ar-SA" sz="1200" b="1" baseline="0" dirty="0">
                          <a:latin typeface="Arial"/>
                          <a:cs typeface="Arial"/>
                        </a:rPr>
                        <a:t> - استمعنا باهتمام عندما كان الآخرون يتحدثون واستوعبنا ما يقولونه</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marL="33020">
                        <a:lnSpc>
                          <a:spcPct val="100000"/>
                        </a:lnSpc>
                        <a:spcBef>
                          <a:spcPts val="265"/>
                        </a:spcBef>
                      </a:pPr>
                      <a:r>
                        <a:rPr lang="en-US" sz="1200" b="1" baseline="0" dirty="0">
                          <a:latin typeface="Arial"/>
                          <a:cs typeface="Arial"/>
                        </a:rPr>
                        <a:t>G6</a:t>
                      </a:r>
                      <a:r>
                        <a:rPr lang="ar-SA" sz="1200" b="1" baseline="0" dirty="0">
                          <a:latin typeface="Arial"/>
                          <a:cs typeface="Arial"/>
                        </a:rPr>
                        <a:t> - استمتعنا بالعمل معًا في مجموعة</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marL="33020">
                        <a:lnSpc>
                          <a:spcPct val="100000"/>
                        </a:lnSpc>
                        <a:spcBef>
                          <a:spcPts val="260"/>
                        </a:spcBef>
                      </a:pPr>
                      <a:r>
                        <a:rPr lang="en-US" sz="1200" b="1" baseline="0" dirty="0">
                          <a:latin typeface="Arial"/>
                          <a:cs typeface="Arial"/>
                        </a:rPr>
                        <a:t>G7</a:t>
                      </a:r>
                      <a:r>
                        <a:rPr lang="ar-SA" sz="1200" b="1" baseline="0" dirty="0">
                          <a:latin typeface="Arial"/>
                          <a:cs typeface="Arial"/>
                        </a:rPr>
                        <a:t> - عندما قدمنا اقتراحات أو اتفقنا/ لم نتفق مع الآخرين، كنا نقدم الأسباب</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marL="33020">
                        <a:lnSpc>
                          <a:spcPct val="100000"/>
                        </a:lnSpc>
                        <a:spcBef>
                          <a:spcPts val="260"/>
                        </a:spcBef>
                      </a:pPr>
                      <a:r>
                        <a:rPr lang="en-US" sz="1200" b="1" baseline="0" dirty="0">
                          <a:latin typeface="Arial"/>
                          <a:cs typeface="Arial"/>
                        </a:rPr>
                        <a:t>G8</a:t>
                      </a:r>
                      <a:r>
                        <a:rPr lang="ar-SA" sz="1200" b="1" baseline="0" dirty="0">
                          <a:latin typeface="Arial"/>
                          <a:cs typeface="Arial"/>
                        </a:rPr>
                        <a:t> - تحدينا أفكارنا فيما بيننا أو علقنا عليها بطريقة محترمة وبناءة</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07734">
                <a:tc>
                  <a:txBody>
                    <a:bodyPr/>
                    <a:lstStyle/>
                    <a:p>
                      <a:pPr marL="33020">
                        <a:lnSpc>
                          <a:spcPct val="100000"/>
                        </a:lnSpc>
                        <a:spcBef>
                          <a:spcPts val="265"/>
                        </a:spcBef>
                      </a:pPr>
                      <a:r>
                        <a:rPr lang="en-US" sz="1200" b="1" baseline="0" dirty="0">
                          <a:latin typeface="Arial"/>
                          <a:cs typeface="Arial"/>
                        </a:rPr>
                        <a:t>G9</a:t>
                      </a:r>
                      <a:r>
                        <a:rPr lang="ar-SA" sz="1200" b="1" baseline="0" dirty="0">
                          <a:latin typeface="Arial"/>
                          <a:cs typeface="Arial"/>
                        </a:rPr>
                        <a:t> - حاولنا التوصل إلى توافق أو حل وسط إذا كان هناك خلاف</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05248">
                <a:tc>
                  <a:txBody>
                    <a:bodyPr/>
                    <a:lstStyle/>
                    <a:p>
                      <a:pPr marL="33020" algn="r" rtl="1">
                        <a:lnSpc>
                          <a:spcPct val="100000"/>
                        </a:lnSpc>
                        <a:spcBef>
                          <a:spcPts val="265"/>
                        </a:spcBef>
                      </a:pPr>
                      <a:r>
                        <a:rPr lang="en-US" sz="1200" b="1" baseline="0" dirty="0">
                          <a:solidFill>
                            <a:schemeClr val="tx1"/>
                          </a:solidFill>
                          <a:latin typeface="Arial"/>
                          <a:ea typeface="+mn-ea"/>
                          <a:cs typeface="Arial"/>
                        </a:rPr>
                        <a:t>G10</a:t>
                      </a:r>
                      <a:r>
                        <a:rPr lang="ar-SA" sz="1200" b="1" baseline="0" dirty="0">
                          <a:solidFill>
                            <a:schemeClr val="tx1"/>
                          </a:solidFill>
                          <a:latin typeface="Arial"/>
                          <a:ea typeface="+mn-ea"/>
                          <a:cs typeface="Arial"/>
                        </a:rPr>
                        <a:t> - ساعدتنا مناقشاتنا وخلافاتنا على التعلم بعضنا من بعض</a:t>
                      </a:r>
                    </a:p>
                  </a:txBody>
                  <a:tcPr marL="0" marR="0" marT="0" marB="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3" name="object 6">
            <a:extLst>
              <a:ext uri="{FF2B5EF4-FFF2-40B4-BE49-F238E27FC236}">
                <a16:creationId xmlns:a16="http://schemas.microsoft.com/office/drawing/2014/main" id="{499FC4EB-8F1B-6AA2-5739-B73885A5475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57</a:t>
            </a:fld>
            <a:endParaRPr sz="1000" dirty="0">
              <a:cs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3549645370"/>
              </p:ext>
            </p:extLst>
          </p:nvPr>
        </p:nvGraphicFramePr>
        <p:xfrm>
          <a:off x="147963" y="200025"/>
          <a:ext cx="10382640" cy="7335752"/>
        </p:xfrm>
        <a:graphic>
          <a:graphicData uri="http://schemas.openxmlformats.org/drawingml/2006/table">
            <a:tbl>
              <a:tblPr rtl="1" firstRow="1" bandRow="1">
                <a:tableStyleId>{2D5ABB26-0587-4C30-8999-92F81FD0307C}</a:tableStyleId>
              </a:tblPr>
              <a:tblGrid>
                <a:gridCol w="235338">
                  <a:extLst>
                    <a:ext uri="{9D8B030D-6E8A-4147-A177-3AD203B41FA5}">
                      <a16:colId xmlns:a16="http://schemas.microsoft.com/office/drawing/2014/main" val="20000"/>
                    </a:ext>
                  </a:extLst>
                </a:gridCol>
                <a:gridCol w="4822777">
                  <a:extLst>
                    <a:ext uri="{9D8B030D-6E8A-4147-A177-3AD203B41FA5}">
                      <a16:colId xmlns:a16="http://schemas.microsoft.com/office/drawing/2014/main" val="20001"/>
                    </a:ext>
                  </a:extLst>
                </a:gridCol>
                <a:gridCol w="371135">
                  <a:extLst>
                    <a:ext uri="{9D8B030D-6E8A-4147-A177-3AD203B41FA5}">
                      <a16:colId xmlns:a16="http://schemas.microsoft.com/office/drawing/2014/main" val="20002"/>
                    </a:ext>
                  </a:extLst>
                </a:gridCol>
                <a:gridCol w="457079">
                  <a:extLst>
                    <a:ext uri="{9D8B030D-6E8A-4147-A177-3AD203B41FA5}">
                      <a16:colId xmlns:a16="http://schemas.microsoft.com/office/drawing/2014/main" val="20003"/>
                    </a:ext>
                  </a:extLst>
                </a:gridCol>
                <a:gridCol w="545592">
                  <a:extLst>
                    <a:ext uri="{9D8B030D-6E8A-4147-A177-3AD203B41FA5}">
                      <a16:colId xmlns:a16="http://schemas.microsoft.com/office/drawing/2014/main" val="20004"/>
                    </a:ext>
                  </a:extLst>
                </a:gridCol>
                <a:gridCol w="502920">
                  <a:extLst>
                    <a:ext uri="{9D8B030D-6E8A-4147-A177-3AD203B41FA5}">
                      <a16:colId xmlns:a16="http://schemas.microsoft.com/office/drawing/2014/main" val="20005"/>
                    </a:ext>
                  </a:extLst>
                </a:gridCol>
                <a:gridCol w="481583">
                  <a:extLst>
                    <a:ext uri="{9D8B030D-6E8A-4147-A177-3AD203B41FA5}">
                      <a16:colId xmlns:a16="http://schemas.microsoft.com/office/drawing/2014/main" val="20006"/>
                    </a:ext>
                  </a:extLst>
                </a:gridCol>
                <a:gridCol w="539494">
                  <a:extLst>
                    <a:ext uri="{9D8B030D-6E8A-4147-A177-3AD203B41FA5}">
                      <a16:colId xmlns:a16="http://schemas.microsoft.com/office/drawing/2014/main" val="20007"/>
                    </a:ext>
                  </a:extLst>
                </a:gridCol>
                <a:gridCol w="539496">
                  <a:extLst>
                    <a:ext uri="{9D8B030D-6E8A-4147-A177-3AD203B41FA5}">
                      <a16:colId xmlns:a16="http://schemas.microsoft.com/office/drawing/2014/main" val="20008"/>
                    </a:ext>
                  </a:extLst>
                </a:gridCol>
                <a:gridCol w="527303">
                  <a:extLst>
                    <a:ext uri="{9D8B030D-6E8A-4147-A177-3AD203B41FA5}">
                      <a16:colId xmlns:a16="http://schemas.microsoft.com/office/drawing/2014/main" val="20009"/>
                    </a:ext>
                  </a:extLst>
                </a:gridCol>
                <a:gridCol w="1359923">
                  <a:extLst>
                    <a:ext uri="{9D8B030D-6E8A-4147-A177-3AD203B41FA5}">
                      <a16:colId xmlns:a16="http://schemas.microsoft.com/office/drawing/2014/main" val="20010"/>
                    </a:ext>
                  </a:extLst>
                </a:gridCol>
              </a:tblGrid>
              <a:tr h="1326459">
                <a:tc gridSpan="2">
                  <a:txBody>
                    <a:bodyPr/>
                    <a:lstStyle/>
                    <a:p>
                      <a:pPr marL="81915">
                        <a:lnSpc>
                          <a:spcPct val="100000"/>
                        </a:lnSpc>
                        <a:spcBef>
                          <a:spcPts val="565"/>
                        </a:spcBef>
                      </a:pPr>
                      <a:r>
                        <a:rPr lang="en-US" sz="1400" b="1" baseline="0" dirty="0">
                          <a:latin typeface="Arial"/>
                          <a:cs typeface="+mn-cs"/>
                        </a:rPr>
                        <a:t>2H</a:t>
                      </a:r>
                      <a:r>
                        <a:rPr lang="ar-SA" sz="1400" b="1" baseline="0" dirty="0">
                          <a:latin typeface="Arial"/>
                          <a:cs typeface="+mn-cs"/>
                        </a:rPr>
                        <a:t>: </a:t>
                      </a:r>
                      <a:r>
                        <a:rPr lang="ar-SA" sz="1400" b="1" baseline="0" dirty="0">
                          <a:latin typeface="Arial"/>
                          <a:cs typeface="Arial"/>
                        </a:rPr>
                        <a:t>استبيان التعليم بالحوار:</a:t>
                      </a:r>
                      <a:r>
                        <a:rPr lang="en-US" sz="1400" b="1" baseline="0" dirty="0">
                          <a:latin typeface="Arial"/>
                          <a:cs typeface="Arial"/>
                        </a:rPr>
                        <a:t> </a:t>
                      </a:r>
                      <a:r>
                        <a:rPr lang="ar-SA" sz="1400" b="1" baseline="0" dirty="0">
                          <a:latin typeface="Arial"/>
                          <a:cs typeface="Arial"/>
                        </a:rPr>
                        <a:t>التقييم الذاتي للممارسات</a:t>
                      </a:r>
                    </a:p>
                    <a:p>
                      <a:pPr marL="81915" marR="97155">
                        <a:lnSpc>
                          <a:spcPct val="121700"/>
                        </a:lnSpc>
                        <a:spcBef>
                          <a:spcPts val="630"/>
                        </a:spcBef>
                      </a:pPr>
                      <a:r>
                        <a:rPr lang="ar-SA" sz="1150" baseline="0" dirty="0">
                          <a:latin typeface="Arial Unicode MS"/>
                          <a:cs typeface="Arial"/>
                        </a:rPr>
                        <a:t>هذا القالب مخصص لك كي تقيّم ممارستك.</a:t>
                      </a:r>
                      <a:r>
                        <a:rPr lang="en-US" sz="1150" baseline="0" dirty="0">
                          <a:latin typeface="Arial Unicode MS"/>
                          <a:cs typeface="Arial"/>
                        </a:rPr>
                        <a:t> </a:t>
                      </a:r>
                      <a:r>
                        <a:rPr lang="ar-SA" sz="1150" baseline="0" dirty="0">
                          <a:latin typeface="Arial Unicode MS"/>
                          <a:cs typeface="Arial"/>
                        </a:rPr>
                        <a:t>يمكنك القيام بذلك في مراحل مختلفة خلال استعلامك، لتحديد التغيرات التي تطرأ على ممارساتك.      </a:t>
                      </a:r>
                    </a:p>
                    <a:p>
                      <a:pPr marL="342900" marR="97155" indent="0">
                        <a:lnSpc>
                          <a:spcPct val="121700"/>
                        </a:lnSpc>
                        <a:spcBef>
                          <a:spcPts val="630"/>
                        </a:spcBef>
                      </a:pPr>
                      <a:r>
                        <a:rPr lang="ar-SA" sz="1150" baseline="0" dirty="0"/>
                        <a:t>يتوفر </a:t>
                      </a:r>
                      <a:r>
                        <a:rPr lang="ar-SA" sz="1150" b="1" baseline="0" dirty="0">
                          <a:latin typeface="Arial"/>
                          <a:cs typeface="Arial"/>
                        </a:rPr>
                        <a:t>قالب قابل للتنزيل</a:t>
                      </a:r>
                      <a:r>
                        <a:rPr lang="ar-SA" sz="1150" baseline="0" dirty="0"/>
                        <a:t> من موقعنا على الإنترنت.</a:t>
                      </a: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20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lang="ar-SA" sz="1150" b="1" baseline="0" dirty="0">
                          <a:latin typeface="Arial"/>
                          <a:cs typeface="Arial"/>
                        </a:rPr>
                        <a:t>ملاحظات إرشادية:</a:t>
                      </a:r>
                    </a:p>
                    <a:p>
                      <a:pPr marL="81280">
                        <a:lnSpc>
                          <a:spcPct val="100000"/>
                        </a:lnSpc>
                        <a:spcBef>
                          <a:spcPts val="645"/>
                        </a:spcBef>
                      </a:pPr>
                      <a:r>
                        <a:rPr lang="ar-SA" sz="1150" b="1" baseline="0" dirty="0">
                          <a:latin typeface="Arial"/>
                          <a:cs typeface="Arial"/>
                        </a:rPr>
                        <a:t>هناك ثلاثة أقسام:</a:t>
                      </a:r>
                      <a:r>
                        <a:rPr lang="ar-SA" sz="1150" baseline="0" dirty="0"/>
                        <a:t> خلق </a:t>
                      </a:r>
                      <a:r>
                        <a:rPr lang="ar-SA" sz="1150" b="1" baseline="0" dirty="0">
                          <a:latin typeface="Arial"/>
                          <a:cs typeface="Arial"/>
                        </a:rPr>
                        <a:t>انفتاح على الحوار</a:t>
                      </a:r>
                      <a:r>
                        <a:rPr lang="ar-SA" sz="1150" baseline="0" dirty="0"/>
                        <a:t> (أ - البنود 1 إلى 5)، طلب </a:t>
                      </a:r>
                      <a:r>
                        <a:rPr lang="ar-SA" sz="1150" b="1" baseline="0" dirty="0">
                          <a:latin typeface="Arial"/>
                          <a:cs typeface="Arial"/>
                        </a:rPr>
                        <a:t>مساهمات الطلاب</a:t>
                      </a:r>
                      <a:r>
                        <a:rPr lang="ar-SA" sz="1150" baseline="0" dirty="0"/>
                        <a:t> (ب - البنود 6 إلى 9) وتعزيز </a:t>
                      </a:r>
                      <a:r>
                        <a:rPr lang="ar-SA" sz="1150" b="1" baseline="0" dirty="0">
                          <a:latin typeface="Arial"/>
                          <a:cs typeface="Arial"/>
                        </a:rPr>
                        <a:t>المشاركة الحوارية</a:t>
                      </a:r>
                      <a:r>
                        <a:rPr lang="ar-SA" sz="1150" baseline="0" dirty="0"/>
                        <a:t> (ج - البنود 10 إلى 18، في الصفحة التالية).</a:t>
                      </a:r>
                    </a:p>
                    <a:p>
                      <a:pPr marL="81280">
                        <a:lnSpc>
                          <a:spcPct val="100000"/>
                        </a:lnSpc>
                        <a:spcBef>
                          <a:spcPts val="645"/>
                        </a:spcBef>
                      </a:pPr>
                      <a:r>
                        <a:rPr lang="ar-SA" sz="1150" baseline="0" dirty="0">
                          <a:latin typeface="Arial Unicode MS"/>
                          <a:cs typeface="Arial"/>
                        </a:rPr>
                        <a:t>لكل بند، حدد المربع الأكثر ملاءمة، وامنح نفسك درجة.</a:t>
                      </a: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778389">
                <a:tc rowSpan="14">
                  <a:txBody>
                    <a:bodyPr/>
                    <a:lstStyle/>
                    <a:p>
                      <a:endParaRPr sz="1200" dirty="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57785" marR="648335">
                        <a:lnSpc>
                          <a:spcPct val="120000"/>
                        </a:lnSpc>
                        <a:spcBef>
                          <a:spcPts val="175"/>
                        </a:spcBef>
                      </a:pPr>
                      <a:r>
                        <a:rPr lang="ar-SA" sz="1100" baseline="0" dirty="0">
                          <a:latin typeface="Arial"/>
                          <a:cs typeface="Arial"/>
                        </a:rPr>
                        <a:t>ضع في اعتبارك العبارات التالية فيما يتعلق بممارساتك وحدد مستوى موافقتك من </a:t>
                      </a:r>
                      <a:r>
                        <a:rPr lang="ar-SA" sz="1100" b="1" baseline="0" dirty="0">
                          <a:latin typeface="Arial"/>
                          <a:cs typeface="Arial"/>
                        </a:rPr>
                        <a:t>(1) "لا أوافق أبدًا"</a:t>
                      </a:r>
                      <a:r>
                        <a:rPr lang="ar-SA" sz="1100" baseline="0" dirty="0">
                          <a:latin typeface="Arial"/>
                          <a:cs typeface="Arial"/>
                        </a:rPr>
                        <a:t> إلى </a:t>
                      </a:r>
                      <a:r>
                        <a:rPr lang="ar-SA" sz="1100" b="1" baseline="0" dirty="0">
                          <a:latin typeface="Arial"/>
                          <a:cs typeface="Arial"/>
                        </a:rPr>
                        <a:t>(6) "أوافق تمامًا"</a:t>
                      </a:r>
                      <a:r>
                        <a:rPr lang="ar-SA" sz="1100" baseline="0" dirty="0">
                          <a:latin typeface="Arial"/>
                          <a:cs typeface="Arial"/>
                        </a:rPr>
                        <a:t>.</a:t>
                      </a:r>
                    </a:p>
                    <a:p>
                      <a:pPr marL="96520">
                        <a:lnSpc>
                          <a:spcPct val="100000"/>
                        </a:lnSpc>
                        <a:spcBef>
                          <a:spcPts val="380"/>
                        </a:spcBef>
                      </a:pPr>
                      <a:r>
                        <a:rPr lang="ar-SA" sz="1100" b="1" baseline="0" dirty="0">
                          <a:latin typeface="Arial"/>
                          <a:cs typeface="Arial"/>
                        </a:rPr>
                        <a:t>خلال تدريسي،...</a:t>
                      </a: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lang="ar-SA" sz="1000" baseline="0" dirty="0">
                          <a:latin typeface="Arial"/>
                          <a:cs typeface="Arial"/>
                        </a:rPr>
                        <a:t>(1)</a:t>
                      </a:r>
                    </a:p>
                    <a:p>
                      <a:pPr marL="53975" marR="118110" indent="0">
                        <a:lnSpc>
                          <a:spcPct val="123300"/>
                        </a:lnSpc>
                        <a:spcBef>
                          <a:spcPts val="690"/>
                        </a:spcBef>
                        <a:tabLst/>
                      </a:pPr>
                      <a:r>
                        <a:rPr lang="ar-SA" sz="700" baseline="0" dirty="0">
                          <a:latin typeface="Arial"/>
                          <a:cs typeface="Arial"/>
                        </a:rPr>
                        <a:t>لا أوافق أبدًا</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lang="ar-SA" sz="1000" baseline="0">
                          <a:latin typeface="Arial"/>
                          <a:cs typeface="Arial"/>
                        </a:rPr>
                        <a:t>(2)</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4610">
                        <a:lnSpc>
                          <a:spcPct val="100000"/>
                        </a:lnSpc>
                        <a:spcBef>
                          <a:spcPts val="445"/>
                        </a:spcBef>
                      </a:pPr>
                      <a:r>
                        <a:rPr lang="ar-SA" sz="1000" baseline="0">
                          <a:latin typeface="Arial"/>
                          <a:cs typeface="Arial"/>
                        </a:rPr>
                        <a:t>(3)</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lang="ar-SA" sz="1000" baseline="0">
                          <a:latin typeface="Arial"/>
                          <a:cs typeface="Arial"/>
                        </a:rPr>
                        <a:t>(4)</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lang="ar-SA" sz="1000" baseline="0">
                          <a:latin typeface="Arial"/>
                          <a:cs typeface="Arial"/>
                        </a:rPr>
                        <a:t>(5)</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lang="ar-SA" sz="1000" baseline="0" dirty="0">
                          <a:latin typeface="Arial"/>
                          <a:cs typeface="Arial"/>
                        </a:rPr>
                        <a:t>(6)</a:t>
                      </a:r>
                    </a:p>
                    <a:p>
                      <a:pPr marL="57785" marR="97155">
                        <a:lnSpc>
                          <a:spcPct val="123300"/>
                        </a:lnSpc>
                        <a:spcBef>
                          <a:spcPts val="690"/>
                        </a:spcBef>
                      </a:pPr>
                      <a:r>
                        <a:rPr lang="ar-SA" sz="700" baseline="0" dirty="0">
                          <a:latin typeface="Arial"/>
                          <a:cs typeface="Arial"/>
                        </a:rPr>
                        <a:t>أوافق تمامًا</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dirty="0">
                        <a:latin typeface="Arial"/>
                        <a:cs typeface="Arial"/>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326135">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lang="ar-SA" sz="1000" baseline="0" dirty="0">
                          <a:latin typeface="Arial"/>
                          <a:cs typeface="Arial"/>
                        </a:rPr>
                        <a:t>أ. الانفتاح على الحوار</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ar-SA" sz="1000" baseline="0" dirty="0">
                          <a:latin typeface="Arial"/>
                          <a:cs typeface="Arial"/>
                        </a:rPr>
                        <a:t>أبني محادثات هادفة بصفتها جزءًا من دروسي من خلال تخطيط الدرس.</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ar-SA" sz="1000" baseline="0" dirty="0">
                          <a:latin typeface="Arial"/>
                          <a:cs typeface="Arial"/>
                        </a:rPr>
                        <a:t>أمنح للأسئلة وقتًا حتى يتمكن الطلاب من فهم هدف (أهداف) التعلم.</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40233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4"/>
                        </a:spcBef>
                      </a:pPr>
                      <a:r>
                        <a:rPr lang="ar-SA" sz="1000" baseline="0">
                          <a:latin typeface="Arial"/>
                          <a:cs typeface="Arial"/>
                        </a:rPr>
                        <a:t>أتيح الوقت الكافي للطلاب كي يساهموا بشكل مطول.</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ar-SA" sz="1000" baseline="0" dirty="0">
                          <a:latin typeface="Arial"/>
                          <a:cs typeface="Arial"/>
                        </a:rPr>
                        <a:t>أطرح أسئلة مفتوحة وانتظر رد الطلاب.</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59"/>
                        </a:spcBef>
                      </a:pPr>
                      <a:r>
                        <a:rPr lang="ar-SA" sz="1000" baseline="0" dirty="0">
                          <a:latin typeface="Arial"/>
                          <a:cs typeface="Arial"/>
                        </a:rPr>
                        <a:t>أستمع باهتمام للطلاب وأرد بطريقة بناءة، بما في ذلك إعطاؤهم تعقيبات تكوينية.</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59"/>
                        </a:spcBef>
                      </a:pPr>
                      <a:r>
                        <a:rPr lang="ar-SA" sz="1000" baseline="0" dirty="0">
                          <a:latin typeface="Arial"/>
                          <a:cs typeface="Arial"/>
                        </a:rPr>
                        <a:t>التقييم المجمّع للبعد أ:</a:t>
                      </a:r>
                      <a:r>
                        <a:rPr lang="en-US" sz="1000" baseline="0" dirty="0">
                          <a:latin typeface="Arial"/>
                          <a:cs typeface="Arial"/>
                        </a:rPr>
                        <a:t> </a:t>
                      </a:r>
                      <a:r>
                        <a:rPr lang="ar-SA" sz="1000" baseline="0" dirty="0">
                          <a:latin typeface="Arial"/>
                          <a:cs typeface="Arial"/>
                        </a:rPr>
                        <a:t>الانفتاح على الحوار (أضف تقييمك)</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lang="en-US" sz="1000" baseline="0">
                          <a:latin typeface="Arial"/>
                          <a:cs typeface="Arial"/>
                        </a:rPr>
                        <a:t>‎/ 30</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26136">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lang="ar-SA" sz="1000" baseline="0">
                          <a:latin typeface="Arial"/>
                          <a:cs typeface="Arial"/>
                        </a:rPr>
                        <a:t>ب. طلب مساهمات الطلاب</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ar-SA" sz="1000" baseline="0" dirty="0">
                          <a:latin typeface="Arial"/>
                          <a:cs typeface="Arial"/>
                        </a:rPr>
                        <a:t>أدعو الطلاب لمشاركة أفكارهم أو وجهات نظرهم أو اهتماماتهم أو مشاعرهم.</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ar-SA" sz="1000" baseline="0">
                          <a:latin typeface="Arial"/>
                          <a:cs typeface="Arial"/>
                        </a:rPr>
                        <a:t>أدعو الطلاب إلى الإسهاب في الشرح والارتقاء بالحوار معتمدين على أفكارهم وأفكار الآخرين.</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8521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3500" marR="79375" indent="6350">
                        <a:lnSpc>
                          <a:spcPct val="122000"/>
                        </a:lnSpc>
                        <a:spcBef>
                          <a:spcPts val="200"/>
                        </a:spcBef>
                      </a:pPr>
                      <a:r>
                        <a:rPr lang="ar-SA" sz="1000" baseline="0" dirty="0">
                          <a:latin typeface="Arial"/>
                          <a:cs typeface="Arial"/>
                        </a:rPr>
                        <a:t>أدعو الطلاب لتبرير أفكارهم وآرائهم بشكل واضح وصريح، بما في ذلك تقديم تفسيرات موسعة وتقديم الحجج و/ أو الحجج المضادة و/ أو الأدلة.</a:t>
                      </a:r>
                    </a:p>
                  </a:txBody>
                  <a:tcPr marL="0" marR="0" marT="2540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59"/>
                        </a:spcBef>
                      </a:pPr>
                      <a:r>
                        <a:rPr lang="ar-SA" sz="1000" baseline="0" dirty="0">
                          <a:latin typeface="Arial"/>
                          <a:cs typeface="Arial"/>
                        </a:rPr>
                        <a:t>أدعو الطلاب إلى تحدي أفكار بعضهم بعضًا وطرح الأسئلة بشأنها وتقييمها بشكل نقدي، وكل ذلك باحترام.</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96779">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endParaRPr lang="ar-SA" sz="1000" baseline="0" dirty="0">
                        <a:latin typeface="Arial"/>
                        <a:cs typeface="Arial"/>
                      </a:endParaRPr>
                    </a:p>
                    <a:p>
                      <a:pPr marL="284480">
                        <a:lnSpc>
                          <a:spcPts val="1135"/>
                        </a:lnSpc>
                      </a:pPr>
                      <a:r>
                        <a:rPr lang="ar-SA" sz="1000" baseline="0" dirty="0">
                          <a:latin typeface="Arial"/>
                          <a:cs typeface="Arial"/>
                        </a:rPr>
                        <a:t>التقييم المجمّع للبعد ب. طلب مساهمات الطلاب (أضف تقييمك)</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lang="en-US" sz="1000" baseline="0" dirty="0">
                          <a:latin typeface="Arial"/>
                          <a:cs typeface="Arial"/>
                        </a:rPr>
                        <a:t>‎/ 24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10223500" y="1038225"/>
            <a:ext cx="209547" cy="209547"/>
          </a:xfrm>
          <a:prstGeom prst="rect">
            <a:avLst/>
          </a:prstGeom>
          <a:blipFill>
            <a:blip r:embed="rId2"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DA3CB429-40B1-130D-93F4-2E456642F770}"/>
              </a:ext>
            </a:extLst>
          </p:cNvPr>
          <p:cNvSpPr txBox="1"/>
          <p:nvPr/>
        </p:nvSpPr>
        <p:spPr>
          <a:xfrm>
            <a:off x="62230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58</a:t>
            </a:fld>
            <a:endParaRPr sz="1000" dirty="0">
              <a:cs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708196899"/>
              </p:ext>
            </p:extLst>
          </p:nvPr>
        </p:nvGraphicFramePr>
        <p:xfrm>
          <a:off x="393072" y="463176"/>
          <a:ext cx="9296396" cy="5263890"/>
        </p:xfrm>
        <a:graphic>
          <a:graphicData uri="http://schemas.openxmlformats.org/drawingml/2006/table">
            <a:tbl>
              <a:tblPr rtl="1"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6822">
                  <a:extLst>
                    <a:ext uri="{9D8B030D-6E8A-4147-A177-3AD203B41FA5}">
                      <a16:colId xmlns:a16="http://schemas.microsoft.com/office/drawing/2014/main" val="20003"/>
                    </a:ext>
                  </a:extLst>
                </a:gridCol>
                <a:gridCol w="518159">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29" algn="ctr">
                        <a:lnSpc>
                          <a:spcPct val="100000"/>
                        </a:lnSpc>
                        <a:spcBef>
                          <a:spcPts val="459"/>
                        </a:spcBef>
                      </a:pPr>
                      <a:r>
                        <a:rPr lang="ar-SA" sz="1000" baseline="0" dirty="0">
                          <a:latin typeface="Arial"/>
                          <a:cs typeface="Arial"/>
                        </a:rPr>
                        <a:t>البعد ج:</a:t>
                      </a:r>
                      <a:r>
                        <a:rPr lang="en-US" sz="1000" baseline="0" dirty="0">
                          <a:latin typeface="Arial"/>
                          <a:cs typeface="Arial"/>
                        </a:rPr>
                        <a:t> </a:t>
                      </a:r>
                      <a:r>
                        <a:rPr lang="ar-SA" sz="1000" baseline="0" dirty="0">
                          <a:latin typeface="Arial"/>
                          <a:cs typeface="Arial"/>
                        </a:rPr>
                        <a:t>المشاركة الحوارية</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5864">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lang="ar-SA" sz="1000" baseline="0">
                          <a:latin typeface="Arial"/>
                          <a:cs typeface="Arial"/>
                        </a:rPr>
                        <a:t>(1)</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lang="ar-SA" sz="1000" baseline="0">
                          <a:latin typeface="Arial"/>
                          <a:cs typeface="Arial"/>
                        </a:rPr>
                        <a:t>(2)</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lang="ar-SA" sz="1000" baseline="0">
                          <a:latin typeface="Arial"/>
                          <a:cs typeface="Arial"/>
                        </a:rPr>
                        <a:t>(3)</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lang="ar-SA" sz="1000" baseline="0">
                          <a:latin typeface="Arial"/>
                          <a:cs typeface="Arial"/>
                        </a:rPr>
                        <a:t>(4)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lang="ar-SA" sz="1000" baseline="0">
                          <a:latin typeface="Arial"/>
                          <a:cs typeface="Arial"/>
                        </a:rPr>
                        <a:t>(5)</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lang="ar-SA" sz="1000" baseline="0">
                          <a:latin typeface="Arial"/>
                          <a:cs typeface="Arial"/>
                        </a:rPr>
                        <a:t>(6)</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68096">
                <a:tc>
                  <a:txBody>
                    <a:bodyPr/>
                    <a:lstStyle/>
                    <a:p>
                      <a:pPr marL="286385" marR="107314" indent="-229235">
                        <a:lnSpc>
                          <a:spcPct val="120000"/>
                        </a:lnSpc>
                        <a:spcBef>
                          <a:spcPts val="225"/>
                        </a:spcBef>
                      </a:pPr>
                      <a:r>
                        <a:rPr lang="ar-SA" sz="1000" baseline="0" dirty="0">
                          <a:latin typeface="Arial"/>
                          <a:cs typeface="Arial"/>
                        </a:rPr>
                        <a:t>أؤكد على أهمية الحوار الهادف في تعلّم طلابي (على سبيل المثال من خلال التعليق على كيفية قيام الطلاب بشكل تعاوني بحل مشكلة عبر إجراء نقاش مثمر، أو من خلال تأمل الحوار في نهاية الدرس).</a:t>
                      </a:r>
                    </a:p>
                  </a:txBody>
                  <a:tcPr marL="0" marR="0" marT="285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99287">
                <a:tc>
                  <a:txBody>
                    <a:bodyPr/>
                    <a:lstStyle/>
                    <a:p>
                      <a:pPr marL="57785">
                        <a:lnSpc>
                          <a:spcPct val="100000"/>
                        </a:lnSpc>
                        <a:spcBef>
                          <a:spcPts val="459"/>
                        </a:spcBef>
                      </a:pPr>
                      <a:r>
                        <a:rPr lang="ar-SA" sz="1000" baseline="0">
                          <a:latin typeface="Arial"/>
                          <a:cs typeface="Arial"/>
                        </a:rPr>
                        <a:t>أظهر انفتاحي لتغيير رأيي عندما يقدم الطلاب أفكارًا أو حججًا جديدة.</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57785">
                        <a:lnSpc>
                          <a:spcPct val="100000"/>
                        </a:lnSpc>
                        <a:spcBef>
                          <a:spcPts val="459"/>
                        </a:spcBef>
                      </a:pPr>
                      <a:r>
                        <a:rPr lang="ar-SA" sz="1000" baseline="0" dirty="0">
                          <a:latin typeface="Arial"/>
                          <a:cs typeface="Arial"/>
                        </a:rPr>
                        <a:t>في تدريسي، أهيئ جوًا مفعمًا بالثقة، لذلك يشعر الطلاب بالراحة الكافية للمخاطرة أو تجربة شيء جديد.</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57785">
                        <a:lnSpc>
                          <a:spcPct val="100000"/>
                        </a:lnSpc>
                        <a:spcBef>
                          <a:spcPts val="464"/>
                        </a:spcBef>
                      </a:pPr>
                      <a:r>
                        <a:rPr lang="ar-SA" sz="1000" baseline="0" dirty="0">
                          <a:latin typeface="Arial"/>
                          <a:cs typeface="Arial"/>
                        </a:rPr>
                        <a:t>أشرك الطلاب في وضع القواعد الأساسية واستخدامها بشكل مشترك.</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57785">
                        <a:lnSpc>
                          <a:spcPct val="100000"/>
                        </a:lnSpc>
                        <a:spcBef>
                          <a:spcPts val="459"/>
                        </a:spcBef>
                      </a:pPr>
                      <a:r>
                        <a:rPr lang="ar-SA" sz="1000" baseline="0">
                          <a:latin typeface="Arial"/>
                          <a:cs typeface="Arial"/>
                        </a:rPr>
                        <a:t>أُدرِج الحوار المثمر في مراحل الدرس المختلفة.</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287">
                <a:tc>
                  <a:txBody>
                    <a:bodyPr/>
                    <a:lstStyle/>
                    <a:p>
                      <a:pPr marL="57785">
                        <a:lnSpc>
                          <a:spcPct val="100000"/>
                        </a:lnSpc>
                        <a:spcBef>
                          <a:spcPts val="459"/>
                        </a:spcBef>
                      </a:pPr>
                      <a:r>
                        <a:rPr lang="ar-SA" sz="1000" baseline="0">
                          <a:latin typeface="Arial"/>
                          <a:cs typeface="Arial"/>
                        </a:rPr>
                        <a:t>أطوّر الحوار بأسلوب تراكمي بمرور الوقت (بين الدروس).</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336">
                <a:tc>
                  <a:txBody>
                    <a:bodyPr/>
                    <a:lstStyle/>
                    <a:p>
                      <a:pPr marL="57785">
                        <a:lnSpc>
                          <a:spcPct val="100000"/>
                        </a:lnSpc>
                        <a:spcBef>
                          <a:spcPts val="464"/>
                        </a:spcBef>
                      </a:pPr>
                      <a:r>
                        <a:rPr lang="ar-SA" sz="1000" baseline="0" dirty="0">
                          <a:latin typeface="Arial"/>
                          <a:cs typeface="Arial"/>
                        </a:rPr>
                        <a:t>أدعو الطلاب للتأمل في جودة الحوار ونجاحه.</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79">
                <a:tc>
                  <a:txBody>
                    <a:bodyPr/>
                    <a:lstStyle/>
                    <a:p>
                      <a:pPr marL="57785">
                        <a:lnSpc>
                          <a:spcPct val="100000"/>
                        </a:lnSpc>
                        <a:spcBef>
                          <a:spcPts val="459"/>
                        </a:spcBef>
                      </a:pPr>
                      <a:r>
                        <a:rPr lang="ar-SA" sz="1000" baseline="0">
                          <a:latin typeface="Arial"/>
                          <a:cs typeface="Arial"/>
                        </a:rPr>
                        <a:t>أدعو الطلاب لإظهار أنهم يستمعون باهتمام لمساهمات الآخرين.</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57785">
                        <a:lnSpc>
                          <a:spcPct val="100000"/>
                        </a:lnSpc>
                        <a:spcBef>
                          <a:spcPts val="464"/>
                        </a:spcBef>
                      </a:pPr>
                      <a:r>
                        <a:rPr lang="ar-SA" sz="1000" baseline="0">
                          <a:latin typeface="Arial"/>
                          <a:cs typeface="Arial"/>
                        </a:rPr>
                        <a:t>أشجع الطلاب صراحة على طرح أسئلتهم الخاصة.</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286385">
                        <a:lnSpc>
                          <a:spcPct val="100000"/>
                        </a:lnSpc>
                        <a:spcBef>
                          <a:spcPts val="459"/>
                        </a:spcBef>
                      </a:pPr>
                      <a:r>
                        <a:rPr lang="ar-SA" sz="1000" baseline="0">
                          <a:latin typeface="Arial"/>
                          <a:cs typeface="Arial"/>
                        </a:rPr>
                        <a:t>التقييم المجمّع للبعد ج. المشاركة الحوارية (أضف تقييمك)</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59"/>
                        </a:spcBef>
                      </a:pPr>
                      <a:r>
                        <a:rPr lang="en-US" sz="1000" baseline="0">
                          <a:latin typeface="Arial"/>
                          <a:cs typeface="Arial"/>
                        </a:rPr>
                        <a:t>‎/ 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393072" y="5736172"/>
            <a:ext cx="9220828" cy="1162498"/>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lang="ar-SA" sz="1200" dirty="0"/>
              <a:t>يوجد </a:t>
            </a:r>
            <a:r>
              <a:rPr lang="ar-SA" sz="1200" b="1" dirty="0">
                <a:latin typeface="Arial"/>
                <a:cs typeface="Arial"/>
              </a:rPr>
              <a:t>استبيانان آخران للتعليم بالحوار</a:t>
            </a:r>
            <a:r>
              <a:rPr lang="ar-SA" sz="1200" dirty="0"/>
              <a:t>:</a:t>
            </a:r>
          </a:p>
          <a:p>
            <a:pPr marL="228600" indent="-114300">
              <a:lnSpc>
                <a:spcPct val="100000"/>
              </a:lnSpc>
              <a:spcBef>
                <a:spcPts val="885"/>
              </a:spcBef>
              <a:buSzPct val="83333"/>
              <a:buFont typeface="Symbol"/>
              <a:buChar char="•"/>
              <a:tabLst>
                <a:tab pos="685800" algn="l"/>
              </a:tabLst>
            </a:pPr>
            <a:r>
              <a:rPr lang="ar-SA" sz="1200" b="1" dirty="0">
                <a:latin typeface="Arial"/>
                <a:cs typeface="Arial"/>
              </a:rPr>
              <a:t>نظرة المعلم العامة على درسه</a:t>
            </a:r>
          </a:p>
          <a:p>
            <a:pPr marL="228600" indent="-114300">
              <a:lnSpc>
                <a:spcPct val="100000"/>
              </a:lnSpc>
              <a:spcBef>
                <a:spcPts val="910"/>
              </a:spcBef>
              <a:buSzPct val="83333"/>
              <a:buFont typeface="Symbol"/>
              <a:buChar char="•"/>
              <a:tabLst>
                <a:tab pos="685800" algn="l"/>
              </a:tabLst>
            </a:pPr>
            <a:r>
              <a:rPr lang="ar-SA" sz="1200" b="1" dirty="0">
                <a:latin typeface="Arial"/>
                <a:cs typeface="Arial"/>
              </a:rPr>
              <a:t>نظرة الطلاب العامة على الدرس</a:t>
            </a:r>
            <a:r>
              <a:rPr lang="ar-SA" sz="1200" dirty="0"/>
              <a:t> (للطلاب الذين تتراوح أعمارهم بين 13 و18 عامًا)</a:t>
            </a:r>
          </a:p>
          <a:p>
            <a:pPr marL="81280">
              <a:lnSpc>
                <a:spcPct val="100000"/>
              </a:lnSpc>
              <a:spcBef>
                <a:spcPts val="885"/>
              </a:spcBef>
            </a:pPr>
            <a:r>
              <a:rPr lang="ar-SA" sz="1200" dirty="0">
                <a:latin typeface="Arial Unicode MS"/>
                <a:cs typeface="Arial"/>
              </a:rPr>
              <a:t>يركز هذان الاستبيانان على وجهات نظرك ووجهات نظر طلابك بشأن درس معين، وهي متوفرة في صورة قوالب قابلة للتنزيل على موقعنا الإلكتروني كجزء من الأداة</a:t>
            </a:r>
            <a:r>
              <a:rPr lang="en-US" sz="1200" dirty="0">
                <a:latin typeface="Arial Unicode MS"/>
                <a:cs typeface="Arial"/>
              </a:rPr>
              <a:t>2H </a:t>
            </a:r>
            <a:r>
              <a:rPr lang="ar-SA" sz="1200" dirty="0">
                <a:latin typeface="Arial Unicode MS"/>
                <a:cs typeface="Arial"/>
              </a:rPr>
              <a:t> </a:t>
            </a:r>
            <a:r>
              <a:rPr lang="ar-AE" sz="1200" dirty="0">
                <a:latin typeface="Arial Unicode MS"/>
                <a:cs typeface="Arial"/>
                <a:hlinkClick r:id="rId2"/>
              </a:rPr>
              <a:t>موقعنا</a:t>
            </a:r>
            <a:r>
              <a:rPr lang="en-US" sz="1200" dirty="0">
                <a:latin typeface="Arial Unicode MS"/>
                <a:cs typeface="Arial"/>
              </a:rPr>
              <a:t> </a:t>
            </a:r>
          </a:p>
        </p:txBody>
      </p:sp>
      <p:sp>
        <p:nvSpPr>
          <p:cNvPr id="7" name="TextBox 6">
            <a:extLst>
              <a:ext uri="{FF2B5EF4-FFF2-40B4-BE49-F238E27FC236}">
                <a16:creationId xmlns:a16="http://schemas.microsoft.com/office/drawing/2014/main" id="{DA38BD47-4BFA-98F7-A7CA-220A894A2938}"/>
              </a:ext>
            </a:extLst>
          </p:cNvPr>
          <p:cNvSpPr txBox="1"/>
          <p:nvPr/>
        </p:nvSpPr>
        <p:spPr>
          <a:xfrm>
            <a:off x="469900" y="5838825"/>
            <a:ext cx="3872706" cy="646331"/>
          </a:xfrm>
          <a:prstGeom prst="rect">
            <a:avLst/>
          </a:prstGeom>
          <a:noFill/>
        </p:spPr>
        <p:txBody>
          <a:bodyPr wrap="square" lIns="91440" tIns="45720" rIns="91440" bIns="45720" anchor="t">
            <a:spAutoFit/>
          </a:bodyPr>
          <a:lstStyle/>
          <a:p>
            <a:r>
              <a:rPr lang="ar-AE" sz="1200" err="1"/>
              <a:t>جروشنر</a:t>
            </a:r>
            <a:r>
              <a:rPr lang="ar-AE" sz="1200" dirty="0"/>
              <a:t>، أ.، </a:t>
            </a:r>
            <a:r>
              <a:rPr lang="ar-AE" sz="1200" err="1"/>
              <a:t>هينيسي</a:t>
            </a:r>
            <a:r>
              <a:rPr lang="ar-AE" sz="1200" dirty="0"/>
              <a:t>، إس.، </a:t>
            </a:r>
            <a:r>
              <a:rPr lang="ar-AE" sz="1200" err="1"/>
              <a:t>كيرشنر</a:t>
            </a:r>
            <a:r>
              <a:rPr lang="ar-AE" sz="1200" dirty="0"/>
              <a:t>، آر.، دهني، إم. </a:t>
            </a:r>
            <a:r>
              <a:rPr lang="ar-AE" sz="1200" err="1"/>
              <a:t>وكالكاني</a:t>
            </a:r>
            <a:r>
              <a:rPr lang="ar-AE" sz="1200" dirty="0"/>
              <a:t>، إي. (2021). استبيان تدريس الحوار (</a:t>
            </a:r>
            <a:r>
              <a:rPr lang="en-GB" sz="1200" dirty="0"/>
              <a:t>DTQ). </a:t>
            </a:r>
            <a:r>
              <a:rPr lang="ar-AE" sz="1200" dirty="0"/>
              <a:t>إصدارات المعلم والطالب. جامعات جينا وكامبريدج.</a:t>
            </a:r>
            <a:endParaRPr lang="en-US" sz="1200"/>
          </a:p>
        </p:txBody>
      </p:sp>
      <p:sp>
        <p:nvSpPr>
          <p:cNvPr id="4" name="object 6">
            <a:extLst>
              <a:ext uri="{FF2B5EF4-FFF2-40B4-BE49-F238E27FC236}">
                <a16:creationId xmlns:a16="http://schemas.microsoft.com/office/drawing/2014/main" id="{81D91B0B-C7B3-5F85-45CF-9D578C94A6B6}"/>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59</a:t>
            </a:fld>
            <a:endParaRPr sz="1000" dirty="0">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98510" y="428625"/>
            <a:ext cx="8296379" cy="215444"/>
          </a:xfrm>
        </p:spPr>
        <p:txBody>
          <a:bodyPr wrap="square" lIns="0" tIns="0" rIns="0" bIns="0" anchor="t">
            <a:spAutoFit/>
          </a:bodyPr>
          <a:lstStyle/>
          <a:p>
            <a:pPr algn="ctr" rtl="1"/>
            <a:r>
              <a:rPr lang="ar-AE" sz="1400" b="1" dirty="0">
                <a:effectLst/>
                <a:ea typeface="Times New Roman" panose="02020603050405020304" pitchFamily="18" charset="0"/>
              </a:rPr>
              <a:t>ترجمة </a:t>
            </a:r>
            <a:r>
              <a:rPr lang="en-GB" sz="1400" b="1" dirty="0">
                <a:effectLst/>
                <a:ea typeface="Times New Roman" panose="02020603050405020304" pitchFamily="18" charset="0"/>
              </a:rPr>
              <a:t>T-SEDA </a:t>
            </a:r>
            <a:r>
              <a:rPr lang="ar-AE" sz="1400" b="1" dirty="0">
                <a:effectLst/>
                <a:ea typeface="Times New Roman" panose="02020603050405020304" pitchFamily="18" charset="0"/>
              </a:rPr>
              <a:t>واستخدامها في سياقات ثقافية مختلفة</a:t>
            </a:r>
            <a:endParaRPr lang="en-US"/>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5525882" y="885825"/>
            <a:ext cx="4343401" cy="5965736"/>
          </a:xfrm>
          <a:ln w="31750">
            <a:solidFill>
              <a:srgbClr val="2791A6"/>
            </a:solidFill>
          </a:ln>
        </p:spPr>
        <p:txBody>
          <a:bodyPr wrap="square" lIns="0" tIns="0" rIns="0" bIns="0" anchor="t">
            <a:spAutoFit/>
          </a:bodyPr>
          <a:lstStyle/>
          <a:p>
            <a:pPr marL="134620" rtl="1"/>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34620" rtl="1"/>
            <a:r>
              <a:rPr lang="ar-AE" dirty="0">
                <a:effectLst/>
                <a:ea typeface="Times New Roman" panose="02020603050405020304" pitchFamily="18" charset="0"/>
              </a:rPr>
              <a:t>بدايةً، تم تصميم </a:t>
            </a:r>
            <a:r>
              <a:rPr lang="en-US" dirty="0">
                <a:effectLst/>
                <a:ea typeface="Times New Roman" panose="02020603050405020304" pitchFamily="18" charset="0"/>
              </a:rPr>
              <a:t>T-SEDA</a:t>
            </a:r>
            <a:r>
              <a:rPr lang="en-US" dirty="0">
                <a:ea typeface="Times New Roman" panose="02020603050405020304" pitchFamily="18" charset="0"/>
              </a:rPr>
              <a:t> </a:t>
            </a:r>
            <a:r>
              <a:rPr lang="ar-AE" dirty="0">
                <a:effectLst/>
                <a:ea typeface="Times New Roman" panose="02020603050405020304" pitchFamily="18" charset="0"/>
              </a:rPr>
              <a:t> </a:t>
            </a:r>
            <a:r>
              <a:rPr lang="ar-AE" dirty="0">
                <a:ea typeface="Times New Roman" panose="02020603050405020304" pitchFamily="18" charset="0"/>
              </a:rPr>
              <a:t>ليتناسب مع </a:t>
            </a:r>
            <a:r>
              <a:rPr lang="ar-AE" dirty="0">
                <a:effectLst/>
                <a:ea typeface="Times New Roman" panose="02020603050405020304" pitchFamily="18" charset="0"/>
              </a:rPr>
              <a:t>سياقاتك واستخداماتك الخاصة؛ فلا تتردد في تعديل المحتوى واختيار أجزاء معينة وإضافة أجزاء أخرى بالشكل الذي تراه مناسبًا. يرجى مشاركة تعديلاتك وملاحظاتك مع الفريق: </a:t>
            </a:r>
            <a:r>
              <a:rPr lang="en-GB" dirty="0">
                <a:effectLst/>
                <a:ea typeface="Times New Roman" panose="02020603050405020304" pitchFamily="18" charset="0"/>
              </a:rPr>
              <a:t>t-seda@educ.cam.ac.uk.</a:t>
            </a:r>
            <a:endParaRPr lang="en-GB" dirty="0">
              <a:ea typeface="Times New Roman" panose="02020603050405020304" pitchFamily="18" charset="0"/>
            </a:endParaRPr>
          </a:p>
          <a:p>
            <a:pPr marL="134620" rtl="1"/>
            <a:endParaRPr lang="ar-AE" dirty="0">
              <a:effectLst/>
              <a:latin typeface="Arial" panose="020B0604020202020204" pitchFamily="34" charset="0"/>
              <a:ea typeface="Times New Roman" panose="02020603050405020304" pitchFamily="18" charset="0"/>
              <a:cs typeface="Arial" panose="020B0604020202020204" pitchFamily="34" charset="0"/>
            </a:endParaRPr>
          </a:p>
          <a:p>
            <a:pPr marL="134620" rtl="1"/>
            <a:r>
              <a:rPr lang="ar-AE" dirty="0">
                <a:effectLst/>
                <a:ea typeface="Times New Roman" panose="02020603050405020304" pitchFamily="18" charset="0"/>
              </a:rPr>
              <a:t>انيًا، يعتمد هذا الإصدار من </a:t>
            </a:r>
            <a:r>
              <a:rPr lang="en-GB" dirty="0">
                <a:effectLst/>
                <a:ea typeface="Times New Roman" panose="02020603050405020304" pitchFamily="18" charset="0"/>
              </a:rPr>
              <a:t>T-SEDA </a:t>
            </a:r>
            <a:r>
              <a:rPr lang="ar-AE" dirty="0">
                <a:effectLst/>
                <a:ea typeface="Times New Roman" panose="02020603050405020304" pitchFamily="18" charset="0"/>
              </a:rPr>
              <a:t>على تعليقات ونصائح الأشخاص الذين استخدموه حتى الآن في سياقات دولية مختلفة - وخاصة الزملاء الذين قاموا بترجمة مجموعة الأدوات إلى لغات مختلفة: الإسبانية والصينية والفرنسية والإيطالية واليابانية والعربية والهولندية والعبرية. هذه الترجمات متاحة على موقع </a:t>
            </a:r>
            <a:r>
              <a:rPr lang="en-GB" dirty="0">
                <a:effectLst/>
                <a:ea typeface="Times New Roman" panose="02020603050405020304" pitchFamily="18" charset="0"/>
                <a:hlinkClick r:id="rId3"/>
              </a:rPr>
              <a:t>T-SEDA.</a:t>
            </a:r>
            <a:endParaRPr lang="ar-AE" dirty="0">
              <a:effectLst/>
              <a:ea typeface="Times New Roman" panose="02020603050405020304" pitchFamily="18" charset="0"/>
            </a:endParaRPr>
          </a:p>
          <a:p>
            <a:pPr marL="134620" rtl="1"/>
            <a:endParaRPr lang="en-GB" dirty="0">
              <a:effectLst/>
              <a:ea typeface="Times New Roman" panose="02020603050405020304" pitchFamily="18" charset="0"/>
            </a:endParaRPr>
          </a:p>
          <a:p>
            <a:pPr marL="134620" rtl="1">
              <a:spcAft>
                <a:spcPts val="700"/>
              </a:spcAft>
            </a:pPr>
            <a:r>
              <a:rPr lang="ar-AE" b="1" dirty="0">
                <a:effectLst/>
                <a:ea typeface="Times New Roman" panose="02020603050405020304" pitchFamily="18" charset="0"/>
              </a:rPr>
              <a:t>وقد ساعدت المناقشات حول الترجمة في تحدي وتوسيع </a:t>
            </a:r>
            <a:r>
              <a:rPr lang="en-GB" b="1" dirty="0">
                <a:effectLst/>
                <a:ea typeface="Times New Roman" panose="02020603050405020304" pitchFamily="18" charset="0"/>
              </a:rPr>
              <a:t>T-SEDA، </a:t>
            </a:r>
            <a:r>
              <a:rPr lang="ar-AE" b="1" dirty="0">
                <a:effectLst/>
                <a:ea typeface="Times New Roman" panose="02020603050405020304" pitchFamily="18" charset="0"/>
              </a:rPr>
              <a:t>الذي تم تطويره في الغالب في سياق اللغة الإنجليزية من قبل فريق جامعة كامبريدج بعد العمل الأولي مع الزملاء المكسيكيين. وقد تم الاطلاع على العديد من التحديات العملية واللغوية والثقافية والمهنية الجديرة بالملاحظة:</a:t>
            </a:r>
          </a:p>
          <a:p>
            <a:pPr marL="306070" indent="-171450" rtl="1">
              <a:spcAft>
                <a:spcPts val="700"/>
              </a:spcAft>
              <a:buFont typeface="Arial" panose="020B0604020202020204" pitchFamily="34" charset="0"/>
              <a:buChar char="•"/>
            </a:pPr>
            <a:r>
              <a:rPr lang="ar-AE" b="1" dirty="0">
                <a:effectLst/>
                <a:ea typeface="Times New Roman" panose="02020603050405020304" pitchFamily="18" charset="0"/>
              </a:rPr>
              <a:t>قد تتضمن الترجمة العديد من المراحل لإنتاج نسخة نهائية. </a:t>
            </a:r>
            <a:r>
              <a:rPr lang="ar-AE" dirty="0">
                <a:effectLst/>
                <a:ea typeface="Times New Roman" panose="02020603050405020304" pitchFamily="18" charset="0"/>
              </a:rPr>
              <a:t>وقد يشمل ذلك استخدامات تكنولوجيا الترجمة أو خدمات الترجمة الاحترافية، والتحقق و/أو التجربة مع الممارسين، والمراجعة والتدقيق. النقاط المرجعية الرئيسية في جميع أنحاء الكتاب هي فهم الممارسة الحوارية والأغراض المحلية في استخدام </a:t>
            </a:r>
            <a:r>
              <a:rPr lang="en-GB" dirty="0">
                <a:effectLst/>
                <a:ea typeface="Times New Roman" panose="02020603050405020304" pitchFamily="18" charset="0"/>
              </a:rPr>
              <a:t>T-</a:t>
            </a:r>
            <a:r>
              <a:rPr lang="ar-AE" dirty="0">
                <a:ea typeface="Times New Roman" panose="02020603050405020304" pitchFamily="18" charset="0"/>
              </a:rPr>
              <a:t>      </a:t>
            </a:r>
            <a:r>
              <a:rPr lang="ar-AE" dirty="0">
                <a:effectLst/>
                <a:ea typeface="Times New Roman" panose="02020603050405020304" pitchFamily="18" charset="0"/>
              </a:rPr>
              <a:t> </a:t>
            </a:r>
            <a:r>
              <a:rPr lang="en-GB" dirty="0">
                <a:effectLst/>
                <a:ea typeface="Times New Roman" panose="02020603050405020304" pitchFamily="18" charset="0"/>
              </a:rPr>
              <a:t>SEDA</a:t>
            </a:r>
            <a:r>
              <a:rPr lang="en-GB" dirty="0">
                <a:ea typeface="Times New Roman" panose="02020603050405020304" pitchFamily="18" charset="0"/>
              </a:rPr>
              <a:t> </a:t>
            </a:r>
            <a:r>
              <a:rPr lang="ar-AE" dirty="0">
                <a:ea typeface="Times New Roman" panose="02020603050405020304" pitchFamily="18" charset="0"/>
              </a:rPr>
              <a:t> للاستعلام</a:t>
            </a:r>
            <a:r>
              <a:rPr lang="ar-AE" dirty="0">
                <a:effectLst/>
                <a:ea typeface="Times New Roman" panose="02020603050405020304" pitchFamily="18" charset="0"/>
              </a:rPr>
              <a:t>.</a:t>
            </a:r>
          </a:p>
          <a:p>
            <a:pPr marL="306070" indent="-171450" rtl="1">
              <a:spcAft>
                <a:spcPts val="700"/>
              </a:spcAft>
              <a:buFont typeface="Arial" panose="020B0604020202020204" pitchFamily="34" charset="0"/>
              <a:buChar char="•"/>
            </a:pPr>
            <a:r>
              <a:rPr lang="ar-AE" b="1" dirty="0">
                <a:effectLst/>
                <a:ea typeface="Times New Roman" panose="02020603050405020304" pitchFamily="18" charset="0"/>
              </a:rPr>
              <a:t>يحتاج المترجمون إلى اختيار الكلمات المحلية </a:t>
            </a:r>
            <a:r>
              <a:rPr lang="ar-AE" b="1" dirty="0">
                <a:ea typeface="Times New Roman" panose="02020603050405020304" pitchFamily="18" charset="0"/>
              </a:rPr>
              <a:t>المناسبة </a:t>
            </a:r>
            <a:r>
              <a:rPr lang="ar-AE" b="1" dirty="0">
                <a:effectLst/>
                <a:ea typeface="Times New Roman" panose="02020603050405020304" pitchFamily="18" charset="0"/>
              </a:rPr>
              <a:t>لمحتوى الدليل. </a:t>
            </a:r>
            <a:r>
              <a:rPr lang="ar-AE" dirty="0">
                <a:effectLst/>
                <a:ea typeface="Times New Roman" panose="02020603050405020304" pitchFamily="18" charset="0"/>
              </a:rPr>
              <a:t>قد تكون هناك اختلافات عند استخدام ألفاظ لغوية في نفس اللغة (بما في ذلك اللغة الإنجليزية) المستخدمة عبر البلدان، لذا فإن اختيار الألفاظ الأنسب حسب المنطقة المحلية مهم. على سبيل المثال، قد يرغب المترجمون في اختيار تسميات إطار الترميز الخاصة بهم لتكون ذات معنى أكبر محليًا.</a:t>
            </a:r>
            <a:endParaRPr lang="en-GB" dirty="0">
              <a:effectLst/>
              <a:ea typeface="Times New Roman" panose="02020603050405020304" pitchFamily="18" charset="0"/>
            </a:endParaRP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774700" y="1007003"/>
            <a:ext cx="4343401" cy="3811300"/>
          </a:xfrm>
          <a:prstGeom prst="rect">
            <a:avLst/>
          </a:prstGeom>
          <a:ln w="31750">
            <a:solidFill>
              <a:srgbClr val="2791A6"/>
            </a:solidFill>
          </a:ln>
        </p:spPr>
        <p:txBody>
          <a:bodyPr wrap="square" lIns="0" tIns="0" rIns="0" bIns="0" anchor="t">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marR="0" lvl="0" indent="-161925" algn="r" defTabSz="914400" eaLnBrk="1" fontAlgn="auto" latinLnBrk="0" hangingPunct="1">
              <a:lnSpc>
                <a:spcPct val="100000"/>
              </a:lnSpc>
              <a:spcBef>
                <a:spcPts val="0"/>
              </a:spcBef>
              <a:spcAft>
                <a:spcPts val="700"/>
              </a:spcAft>
              <a:buClrTx/>
              <a:buSzTx/>
              <a:buFont typeface="Arial" panose="020B0604020202020204" pitchFamily="34" charset="0"/>
              <a:buChar char="•"/>
              <a:tabLst>
                <a:tab pos="457200" algn="l"/>
                <a:tab pos="4119563" algn="l"/>
              </a:tabLst>
              <a:defRPr/>
            </a:pPr>
            <a:endParaRPr kumimoji="0" lang="ar-AE" sz="1200" b="1" i="0" u="none" strike="noStrike" kern="0" cap="none" spc="0" normalizeH="0" baseline="0" noProof="0" dirty="0">
              <a:ln>
                <a:noFill/>
              </a:ln>
              <a:solidFill>
                <a:prstClr val="black"/>
              </a:solidFill>
              <a:effectLst/>
              <a:highlight>
                <a:srgbClr val="00FF00"/>
              </a:highlight>
              <a:uLnTx/>
              <a:uFillTx/>
              <a:latin typeface="Arial" panose="020B0604020202020204" pitchFamily="34" charset="0"/>
              <a:ea typeface="Times New Roman" panose="02020603050405020304" pitchFamily="18" charset="0"/>
              <a:cs typeface="Arial" panose="020B0604020202020204" pitchFamily="34" charset="0"/>
            </a:endParaRPr>
          </a:p>
          <a:p>
            <a:pPr marL="269875" marR="0" lvl="0" indent="-161925" algn="r" defTabSz="914400" eaLnBrk="1" fontAlgn="auto" latinLnBrk="0" hangingPunct="1">
              <a:lnSpc>
                <a:spcPct val="100000"/>
              </a:lnSpc>
              <a:spcBef>
                <a:spcPts val="0"/>
              </a:spcBef>
              <a:spcAft>
                <a:spcPts val="700"/>
              </a:spcAft>
              <a:buClrTx/>
              <a:buSzTx/>
              <a:buFont typeface="Arial" panose="020B0604020202020204" pitchFamily="34" charset="0"/>
              <a:buChar char="•"/>
              <a:tabLst>
                <a:tab pos="457200" algn="l"/>
                <a:tab pos="4119563" algn="l"/>
              </a:tabLst>
              <a:defRPr/>
            </a:pPr>
            <a:r>
              <a:rPr lang="ar-AE" b="1" kern="0" dirty="0">
                <a:solidFill>
                  <a:prstClr val="black"/>
                </a:solidFill>
                <a:ea typeface="Times New Roman" panose="02020603050405020304" pitchFamily="18" charset="0"/>
              </a:rPr>
              <a:t>تم تسليط</a:t>
            </a:r>
            <a:r>
              <a:rPr kumimoji="0" lang="ar-AE" b="1" i="0" u="none" strike="noStrike" kern="0" cap="none" spc="0" normalizeH="0" baseline="0" noProof="0" dirty="0">
                <a:ln>
                  <a:noFill/>
                </a:ln>
                <a:solidFill>
                  <a:prstClr val="black"/>
                </a:solidFill>
                <a:effectLst/>
                <a:uLnTx/>
                <a:uFillTx/>
                <a:ea typeface="Times New Roman" panose="02020603050405020304" pitchFamily="18" charset="0"/>
              </a:rPr>
              <a:t> الضوء من قبل المترجمون على بعض العوامل اللغوية والثقافية العامة التي تحتاج إلى النظر فيها</a:t>
            </a:r>
            <a:r>
              <a:rPr kumimoji="0" lang="ar-AE" i="0" u="none" strike="noStrike" kern="0" cap="none" spc="0" normalizeH="0" baseline="0" noProof="0" dirty="0">
                <a:ln>
                  <a:noFill/>
                </a:ln>
                <a:solidFill>
                  <a:prstClr val="black"/>
                </a:solidFill>
                <a:effectLst/>
                <a:uLnTx/>
                <a:uFillTx/>
                <a:ea typeface="Times New Roman" panose="02020603050405020304" pitchFamily="18" charset="0"/>
              </a:rPr>
              <a:t>، مثل استخدام الكلمات المجازية (مثل "بناء") في اللغة الإنجليزية، والفهم المحلي الإيجابي والسلبي المختلف لكلمات مثل "التحدي"، والعمل على المستوى المناسب للمستخدمين لضمان سهولة الفهم والقراءة. هناك حاجة إلى تحقيق التوازن بين الاستخدام المتسق للمصطلحات التقنية الشائعة في مجال البحث (مثل "الكود"/ الرمز) والتكيف الهادف لهذه المصطلحات للاستخدام العملي.</a:t>
            </a:r>
            <a:endParaRPr lang="ar-AE" i="0" u="none" strike="noStrike" kern="0" cap="none" spc="0" normalizeH="0" baseline="0" noProof="0" dirty="0">
              <a:ln>
                <a:noFill/>
              </a:ln>
              <a:solidFill>
                <a:prstClr val="black"/>
              </a:solidFill>
              <a:effectLst/>
              <a:uLnTx/>
              <a:uFillTx/>
              <a:ea typeface="Times New Roman" panose="02020603050405020304" pitchFamily="18" charset="0"/>
            </a:endParaRPr>
          </a:p>
          <a:p>
            <a:pPr marL="269875" marR="0" lvl="0" indent="-161925" algn="r" defTabSz="914400" eaLnBrk="1" fontAlgn="auto" latinLnBrk="0" hangingPunct="1">
              <a:lnSpc>
                <a:spcPct val="100000"/>
              </a:lnSpc>
              <a:spcBef>
                <a:spcPts val="0"/>
              </a:spcBef>
              <a:spcAft>
                <a:spcPts val="700"/>
              </a:spcAft>
              <a:buClrTx/>
              <a:buSzTx/>
              <a:buFont typeface="Arial" panose="020B0604020202020204" pitchFamily="34" charset="0"/>
              <a:buChar char="•"/>
              <a:tabLst>
                <a:tab pos="457200" algn="l"/>
                <a:tab pos="4119563" algn="l"/>
              </a:tabLst>
              <a:defRPr/>
            </a:pPr>
            <a:r>
              <a:rPr kumimoji="0" lang="ar-AE" b="1" i="0" u="none" strike="noStrike" kern="0" cap="none" spc="0" normalizeH="0" baseline="0" noProof="0" dirty="0">
                <a:ln>
                  <a:noFill/>
                </a:ln>
                <a:solidFill>
                  <a:prstClr val="black"/>
                </a:solidFill>
                <a:effectLst/>
                <a:uLnTx/>
                <a:uFillTx/>
                <a:ea typeface="Times New Roman" panose="02020603050405020304" pitchFamily="18" charset="0"/>
              </a:rPr>
              <a:t>إن مجال "التعلم والتدريس الحواري" متنوع تمامًا وقد يكون النموذج المقدم في </a:t>
            </a:r>
            <a:r>
              <a:rPr kumimoji="0" lang="en-GB" b="1" i="0" u="none" strike="noStrike" kern="0" cap="none" spc="0" normalizeH="0" baseline="0" noProof="0" dirty="0">
                <a:ln>
                  <a:noFill/>
                </a:ln>
                <a:solidFill>
                  <a:prstClr val="black"/>
                </a:solidFill>
                <a:effectLst/>
                <a:uLnTx/>
                <a:uFillTx/>
                <a:ea typeface="Times New Roman" panose="02020603050405020304" pitchFamily="18" charset="0"/>
              </a:rPr>
              <a:t>T-SEDA </a:t>
            </a:r>
            <a:r>
              <a:rPr kumimoji="0" lang="ar-AE" b="1" i="0" u="none" strike="noStrike" kern="0" cap="none" spc="0" normalizeH="0" baseline="0" noProof="0" dirty="0">
                <a:ln>
                  <a:noFill/>
                </a:ln>
                <a:solidFill>
                  <a:prstClr val="black"/>
                </a:solidFill>
                <a:effectLst/>
                <a:uLnTx/>
                <a:uFillTx/>
                <a:ea typeface="Times New Roman" panose="02020603050405020304" pitchFamily="18" charset="0"/>
              </a:rPr>
              <a:t>موضع تساؤل</a:t>
            </a:r>
            <a:r>
              <a:rPr kumimoji="0" lang="ar-AE" i="0" u="none" strike="noStrike" kern="0" cap="none" spc="0" normalizeH="0" baseline="0" noProof="0" dirty="0">
                <a:ln>
                  <a:noFill/>
                </a:ln>
                <a:solidFill>
                  <a:prstClr val="black"/>
                </a:solidFill>
                <a:effectLst/>
                <a:uLnTx/>
                <a:uFillTx/>
                <a:ea typeface="Times New Roman" panose="02020603050405020304" pitchFamily="18" charset="0"/>
              </a:rPr>
              <a:t>. تعتبر المعتقدات الثقافية الأوسع والأعراف الاجتماعية والأنظمة التعليمية كلها ذات صلة بتطوير الممارسات الحوارية. تشمل العوامل الأخرى التي يجب مراعاتها ما يلي: موضوعات المنهج الدراسي وعمر الطالب وتنوعه وأسلوب التدريس. إن توضيح أغراض استخدام </a:t>
            </a:r>
            <a:r>
              <a:rPr kumimoji="0" lang="en-GB" i="0" u="none" strike="noStrike" kern="0" cap="none" spc="0" normalizeH="0" baseline="0" noProof="0" dirty="0">
                <a:ln>
                  <a:noFill/>
                </a:ln>
                <a:solidFill>
                  <a:prstClr val="black"/>
                </a:solidFill>
                <a:effectLst/>
                <a:uLnTx/>
                <a:uFillTx/>
                <a:ea typeface="Times New Roman" panose="02020603050405020304" pitchFamily="18" charset="0"/>
              </a:rPr>
              <a:t>T-SEDA </a:t>
            </a:r>
            <a:r>
              <a:rPr kumimoji="0" lang="ar-AE" i="0" u="none" strike="noStrike" kern="0" cap="none" spc="0" normalizeH="0" baseline="0" noProof="0" dirty="0">
                <a:ln>
                  <a:noFill/>
                </a:ln>
                <a:solidFill>
                  <a:prstClr val="black"/>
                </a:solidFill>
                <a:effectLst/>
                <a:uLnTx/>
                <a:uFillTx/>
                <a:ea typeface="Times New Roman" panose="02020603050405020304" pitchFamily="18" charset="0"/>
              </a:rPr>
              <a:t>سيساعد على تكييفه ووضعه في سياقه بشكل فعال، مع التركيز على ما هو أكثر صلة بالموضوع. على سبيل المثال، هل أنت مهتم بتطوير الممارسة؟ هل أنت مهتم بالأبحاث الاكاديمية؟ هل أنت مهتم بالتطوير المهني؟</a:t>
            </a:r>
            <a:endParaRPr kumimoji="0" lang="en-US" sz="1600" i="0" u="none" strike="noStrike" kern="0" cap="none" spc="0" normalizeH="0" baseline="0" noProof="0" dirty="0">
              <a:ln>
                <a:noFill/>
              </a:ln>
              <a:solidFill>
                <a:prstClr val="black"/>
              </a:solidFill>
              <a:effectLst/>
              <a:uLnTx/>
              <a:uFillTx/>
            </a:endParaRPr>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783103" y="5076825"/>
            <a:ext cx="4343401" cy="1292662"/>
          </a:xfrm>
          <a:prstGeom prst="rect">
            <a:avLst/>
          </a:prstGeom>
          <a:ln w="31750">
            <a:solidFill>
              <a:srgbClr val="2791A6"/>
            </a:solidFill>
          </a:ln>
        </p:spPr>
        <p:txBody>
          <a:bodyPr wrap="square" lIns="0" tIns="0" rIns="0" bIns="0" anchor="t">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eaLnBrk="0" fontAlgn="base" hangingPunct="0">
              <a:spcBef>
                <a:spcPct val="0"/>
              </a:spcBef>
              <a:spcAft>
                <a:spcPct val="0"/>
              </a:spcAft>
            </a:pPr>
            <a:r>
              <a:rPr kumimoji="0" lang="ar-SA" altLang="en-US" b="1" i="0" u="none" strike="noStrike" cap="none" normalizeH="0" baseline="0" dirty="0">
                <a:ln>
                  <a:noFill/>
                </a:ln>
                <a:solidFill>
                  <a:srgbClr val="202124"/>
                </a:solidFill>
                <a:effectLst/>
                <a:latin typeface="inherit"/>
              </a:rPr>
              <a:t>هناك حتما قرارات يجب اتخاذها ومن المحتمل أن تكون هناك بعض </a:t>
            </a:r>
            <a:r>
              <a:rPr kumimoji="0" lang="ar-AE" altLang="en-US" b="1" i="0" u="none" strike="noStrike" cap="none" normalizeH="0" baseline="0" dirty="0">
                <a:ln>
                  <a:noFill/>
                </a:ln>
                <a:solidFill>
                  <a:srgbClr val="202124"/>
                </a:solidFill>
                <a:effectLst/>
                <a:latin typeface="inherit"/>
              </a:rPr>
              <a:t>التحديات</a:t>
            </a:r>
            <a:r>
              <a:rPr kumimoji="0" lang="ar-SA" altLang="en-US" b="1" i="0" u="none" strike="noStrike" cap="none" normalizeH="0" baseline="0" dirty="0">
                <a:ln>
                  <a:noFill/>
                </a:ln>
                <a:solidFill>
                  <a:srgbClr val="202124"/>
                </a:solidFill>
                <a:effectLst/>
                <a:latin typeface="inherit"/>
              </a:rPr>
              <a:t> </a:t>
            </a:r>
            <a:r>
              <a:rPr kumimoji="0" lang="ar-AE" altLang="en-US" b="1" i="0" u="none" strike="noStrike" cap="none" normalizeH="0" baseline="0" dirty="0">
                <a:ln>
                  <a:noFill/>
                </a:ln>
                <a:solidFill>
                  <a:srgbClr val="202124"/>
                </a:solidFill>
                <a:effectLst/>
                <a:latin typeface="inherit"/>
              </a:rPr>
              <a:t>لاحتمالية وجود ألفاظ غير دقيقة في الترجمة</a:t>
            </a:r>
            <a:r>
              <a:rPr kumimoji="0" lang="ar-SA" altLang="en-US" b="1" i="0" u="none" strike="noStrike" cap="none" normalizeH="0" baseline="0" dirty="0">
                <a:ln>
                  <a:noFill/>
                </a:ln>
                <a:solidFill>
                  <a:srgbClr val="202124"/>
                </a:solidFill>
                <a:effectLst/>
                <a:latin typeface="inherit"/>
              </a:rPr>
              <a:t>.</a:t>
            </a:r>
            <a:r>
              <a:rPr lang="ar-SA" altLang="en-US" b="1" dirty="0">
                <a:solidFill>
                  <a:srgbClr val="202124"/>
                </a:solidFill>
                <a:latin typeface="inherit"/>
              </a:rPr>
              <a:t> </a:t>
            </a:r>
            <a:endParaRPr lang="en-US" altLang="en-US" b="1" i="0" u="none" strike="noStrike" cap="none" normalizeH="0" baseline="0">
              <a:ln>
                <a:noFill/>
              </a:ln>
              <a:solidFill>
                <a:srgbClr val="202124"/>
              </a:solidFill>
              <a:effectLst/>
              <a:latin typeface="inherit"/>
              <a:cs typeface="Arial" panose="020B0604020202020204" pitchFamily="34" charset="0"/>
            </a:endParaRPr>
          </a:p>
          <a:p>
            <a:pPr eaLnBrk="0" fontAlgn="base" hangingPunct="0">
              <a:spcBef>
                <a:spcPct val="0"/>
              </a:spcBef>
              <a:spcAft>
                <a:spcPct val="0"/>
              </a:spcAft>
            </a:pPr>
            <a:r>
              <a:rPr kumimoji="0" lang="ar-SA" altLang="en-US" b="0" i="1" u="none" strike="noStrike" cap="none" normalizeH="0" baseline="0" dirty="0">
                <a:ln>
                  <a:noFill/>
                </a:ln>
                <a:solidFill>
                  <a:srgbClr val="202124"/>
                </a:solidFill>
                <a:effectLst/>
                <a:latin typeface="inherit"/>
              </a:rPr>
              <a:t>على سبيل المثال، هل هناك مقايضة بين الاستخدام المحلي في سياق واحد والتوحيد القياسي على نطاق أوسع؟ </a:t>
            </a:r>
            <a:r>
              <a:rPr kumimoji="0" lang="ar-SA" altLang="en-US" b="0" i="0" u="none" strike="noStrike" cap="none" normalizeH="0" baseline="0" dirty="0">
                <a:ln>
                  <a:noFill/>
                </a:ln>
                <a:solidFill>
                  <a:srgbClr val="202124"/>
                </a:solidFill>
                <a:effectLst/>
                <a:latin typeface="inherit"/>
              </a:rPr>
              <a:t>ما مدى "الدقة" اللغوية التي يجب أن تكون عليها الترجمة؟ </a:t>
            </a:r>
            <a:r>
              <a:rPr kumimoji="0" lang="ar-SA" altLang="en-US" b="1" i="0" u="none" strike="noStrike" cap="none" normalizeH="0" baseline="0" dirty="0">
                <a:ln>
                  <a:noFill/>
                </a:ln>
                <a:solidFill>
                  <a:srgbClr val="202124"/>
                </a:solidFill>
                <a:effectLst/>
                <a:latin typeface="inherit"/>
              </a:rPr>
              <a:t>ونأمل في مواصلة استخدام</a:t>
            </a:r>
            <a:r>
              <a:rPr lang="en-US" altLang="en-US" b="1" dirty="0">
                <a:solidFill>
                  <a:srgbClr val="202124"/>
                </a:solidFill>
                <a:latin typeface="inherit"/>
              </a:rPr>
              <a:t> </a:t>
            </a:r>
            <a:r>
              <a:rPr lang="ar-AE" altLang="en-US" b="1" dirty="0">
                <a:solidFill>
                  <a:srgbClr val="202124"/>
                </a:solidFill>
                <a:latin typeface="inherit"/>
              </a:rPr>
              <a:t> </a:t>
            </a:r>
            <a:r>
              <a:rPr kumimoji="0" lang="en-US" altLang="en-US" b="1" i="0" u="none" strike="noStrike" cap="none" normalizeH="0" baseline="0" dirty="0">
                <a:ln>
                  <a:noFill/>
                </a:ln>
                <a:solidFill>
                  <a:srgbClr val="202124"/>
                </a:solidFill>
                <a:effectLst/>
                <a:latin typeface="inherit"/>
              </a:rPr>
              <a:t> T-SEDA</a:t>
            </a:r>
            <a:r>
              <a:rPr kumimoji="0" lang="ar-SA" altLang="en-US" b="1" i="0" u="none" strike="noStrike" cap="none" normalizeH="0" baseline="0" dirty="0">
                <a:ln>
                  <a:noFill/>
                </a:ln>
                <a:solidFill>
                  <a:srgbClr val="202124"/>
                </a:solidFill>
                <a:effectLst/>
                <a:latin typeface="inherit"/>
              </a:rPr>
              <a:t>في سياقات دولية مختلفة، وتبادل الخبرات وتطويرها معًا</a:t>
            </a:r>
            <a:r>
              <a:rPr kumimoji="0" lang="en-US" altLang="en-US" sz="1050" b="0" i="0" u="none" strike="noStrike" cap="none" normalizeH="0" baseline="0" dirty="0">
                <a:ln>
                  <a:noFill/>
                </a:ln>
                <a:solidFill>
                  <a:srgbClr val="202124"/>
                </a:solidFill>
                <a:effectLst/>
                <a:latin typeface="inherit"/>
              </a:rPr>
              <a:t>.</a:t>
            </a:r>
            <a:r>
              <a:rPr lang="en-US" altLang="en-US" sz="100" dirty="0">
                <a:highlight>
                  <a:srgbClr val="00FF00"/>
                </a:highlight>
              </a:rPr>
              <a:t> </a:t>
            </a:r>
            <a:endParaRPr kumimoji="0" lang="en-US" altLang="en-US" sz="900" b="0" i="0" u="none" strike="noStrike" cap="none" normalizeH="0" baseline="0" dirty="0">
              <a:ln>
                <a:noFill/>
              </a:ln>
              <a:solidFill>
                <a:schemeClr val="tx1"/>
              </a:solidFill>
              <a:effectLst/>
              <a:highlight>
                <a:srgbClr val="00FF00"/>
              </a:highlight>
              <a:latin typeface="Arial" panose="020B0604020202020204" pitchFamily="34" charset="0"/>
            </a:endParaRPr>
          </a:p>
        </p:txBody>
      </p:sp>
      <p:sp>
        <p:nvSpPr>
          <p:cNvPr id="19" name="Rectangle 13">
            <a:extLst>
              <a:ext uri="{FF2B5EF4-FFF2-40B4-BE49-F238E27FC236}">
                <a16:creationId xmlns:a16="http://schemas.microsoft.com/office/drawing/2014/main" id="{BF6BA8F5-813D-2BC9-C6DB-7CD98942950B}"/>
              </a:ext>
            </a:extLst>
          </p:cNvPr>
          <p:cNvSpPr>
            <a:spLocks noChangeArrowheads="1"/>
          </p:cNvSpPr>
          <p:nvPr/>
        </p:nvSpPr>
        <p:spPr bwMode="auto">
          <a:xfrm>
            <a:off x="10693335" y="99715"/>
            <a:ext cx="65" cy="25776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9522" rIns="0" bIns="-9522"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object 6">
            <a:extLst>
              <a:ext uri="{FF2B5EF4-FFF2-40B4-BE49-F238E27FC236}">
                <a16:creationId xmlns:a16="http://schemas.microsoft.com/office/drawing/2014/main" id="{8356AC28-B44C-D489-D0D8-F74D8FC5F62D}"/>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6</a:t>
            </a:fld>
            <a:endParaRPr sz="1000" dirty="0">
              <a:cs typeface="Arial"/>
            </a:endParaRPr>
          </a:p>
        </p:txBody>
      </p:sp>
    </p:spTree>
    <p:extLst>
      <p:ext uri="{BB962C8B-B14F-4D97-AF65-F5344CB8AC3E}">
        <p14:creationId xmlns:p14="http://schemas.microsoft.com/office/powerpoint/2010/main" val="403451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2">
            <a:extLst>
              <a:ext uri="{FF2B5EF4-FFF2-40B4-BE49-F238E27FC236}">
                <a16:creationId xmlns:a16="http://schemas.microsoft.com/office/drawing/2014/main" id="{2E596E30-9294-3553-B732-B50214D98BD5}"/>
              </a:ext>
            </a:extLst>
          </p:cNvPr>
          <p:cNvSpPr/>
          <p:nvPr/>
        </p:nvSpPr>
        <p:spPr>
          <a:xfrm>
            <a:off x="4127500" y="218122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AE" dirty="0">
                <a:solidFill>
                  <a:schemeClr val="bg1"/>
                </a:solidFill>
              </a:rPr>
              <a:t>في الحوار التربوي، يستمع المشاركون إلى بعضهم البعض ، ويساهمون من خلال مشاركة أفكارهم ، وتبرير مساهماتهم والتفاعل مع آراء الآخرين.</a:t>
            </a:r>
          </a:p>
          <a:p>
            <a:pPr algn="ctr"/>
            <a:r>
              <a:rPr lang="ar-AE" dirty="0">
                <a:solidFill>
                  <a:schemeClr val="bg1"/>
                </a:solidFill>
              </a:rPr>
              <a:t>على وجه الخصوص يقومون باستكشاف وتقييم وجهات النظر والأسباب المختلفة التي يشاركونها لدعم آرائهم. ترتبط الأسئلة والمساهمات ذات الصلة بين المتحدثين ، مما يسمح ببناء المعرفة بشكل جماعي ضمن درس أو عبر سلسلة من الدروس المترابطة.</a:t>
            </a:r>
            <a:endParaRPr lang="en-US" dirty="0">
              <a:solidFill>
                <a:schemeClr val="bg1"/>
              </a:solidFill>
            </a:endParaRPr>
          </a:p>
        </p:txBody>
      </p:sp>
      <p:sp>
        <p:nvSpPr>
          <p:cNvPr id="5" name="Rounded Rectangular Callout 3">
            <a:extLst>
              <a:ext uri="{FF2B5EF4-FFF2-40B4-BE49-F238E27FC236}">
                <a16:creationId xmlns:a16="http://schemas.microsoft.com/office/drawing/2014/main" id="{5DA9527F-4A35-DFD3-3926-FF39E95CB597}"/>
              </a:ext>
            </a:extLst>
          </p:cNvPr>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AE" dirty="0">
                <a:solidFill>
                  <a:schemeClr val="bg1"/>
                </a:solidFill>
              </a:rPr>
              <a:t>ما هو الحوار التربوي؟</a:t>
            </a:r>
            <a:endParaRPr lang="en-US" dirty="0">
              <a:solidFill>
                <a:schemeClr val="bg1"/>
              </a:solidFill>
            </a:endParaRPr>
          </a:p>
        </p:txBody>
      </p:sp>
      <p:sp>
        <p:nvSpPr>
          <p:cNvPr id="2" name="object 6">
            <a:extLst>
              <a:ext uri="{FF2B5EF4-FFF2-40B4-BE49-F238E27FC236}">
                <a16:creationId xmlns:a16="http://schemas.microsoft.com/office/drawing/2014/main" id="{E0942ACA-AD02-BEED-FDE6-A9EEB3AF7269}"/>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7</a:t>
            </a:fld>
            <a:endParaRPr sz="1000" dirty="0">
              <a:cs typeface="Arial"/>
            </a:endParaRPr>
          </a:p>
        </p:txBody>
      </p:sp>
    </p:spTree>
    <p:extLst>
      <p:ext uri="{BB962C8B-B14F-4D97-AF65-F5344CB8AC3E}">
        <p14:creationId xmlns:p14="http://schemas.microsoft.com/office/powerpoint/2010/main" val="1402832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944485" y="476250"/>
            <a:ext cx="1965325" cy="409575"/>
          </a:xfrm>
          <a:prstGeom prst="rect">
            <a:avLst/>
          </a:prstGeom>
          <a:solidFill>
            <a:srgbClr val="D9F1F6"/>
          </a:solidFill>
        </p:spPr>
        <p:txBody>
          <a:bodyPr vert="horz" wrap="square" lIns="0" tIns="15875" rIns="0" bIns="0" rtlCol="0">
            <a:spAutoFit/>
          </a:bodyPr>
          <a:lstStyle/>
          <a:p>
            <a:pPr marL="46990">
              <a:lnSpc>
                <a:spcPct val="100000"/>
              </a:lnSpc>
              <a:spcBef>
                <a:spcPts val="125"/>
              </a:spcBef>
            </a:pPr>
            <a:r>
              <a:rPr lang="ar-SA" sz="1800" b="1" dirty="0">
                <a:solidFill>
                  <a:srgbClr val="1A616F"/>
                </a:solidFill>
                <a:latin typeface="Arial"/>
                <a:cs typeface="Arial"/>
              </a:rPr>
              <a:t>الجزء أ. مقدمة</a:t>
            </a:r>
          </a:p>
        </p:txBody>
      </p:sp>
      <p:sp>
        <p:nvSpPr>
          <p:cNvPr id="3" name="object 3"/>
          <p:cNvSpPr txBox="1"/>
          <p:nvPr/>
        </p:nvSpPr>
        <p:spPr>
          <a:xfrm>
            <a:off x="3597654" y="853045"/>
            <a:ext cx="3120646" cy="246221"/>
          </a:xfrm>
          <a:prstGeom prst="rect">
            <a:avLst/>
          </a:prstGeom>
        </p:spPr>
        <p:txBody>
          <a:bodyPr vert="horz" wrap="square" lIns="0" tIns="0" rIns="0" bIns="0" rtlCol="0">
            <a:spAutoFit/>
          </a:bodyPr>
          <a:lstStyle/>
          <a:p>
            <a:pPr marL="12700">
              <a:lnSpc>
                <a:spcPct val="100000"/>
              </a:lnSpc>
            </a:pPr>
            <a:r>
              <a:rPr lang="ar-SA" sz="1600" b="1" dirty="0">
                <a:latin typeface="Arial"/>
                <a:cs typeface="Arial"/>
              </a:rPr>
              <a:t>المقدمة:</a:t>
            </a:r>
            <a:r>
              <a:rPr lang="en-US" sz="1600" b="1" dirty="0">
                <a:latin typeface="Arial"/>
                <a:cs typeface="Arial"/>
              </a:rPr>
              <a:t> </a:t>
            </a:r>
            <a:r>
              <a:rPr lang="ar-SA" sz="1600" b="1" dirty="0">
                <a:latin typeface="Arial"/>
                <a:cs typeface="Arial"/>
              </a:rPr>
              <a:t>نبذة عن </a:t>
            </a:r>
            <a:r>
              <a:rPr lang="ar-EG" sz="1600" b="1" dirty="0">
                <a:latin typeface="Arial"/>
                <a:cs typeface="Arial"/>
              </a:rPr>
              <a:t>دليل</a:t>
            </a:r>
            <a:r>
              <a:rPr lang="ar-SA" sz="1600" b="1" dirty="0">
                <a:latin typeface="Arial"/>
                <a:cs typeface="Arial"/>
              </a:rPr>
              <a:t> </a:t>
            </a:r>
            <a:r>
              <a:rPr lang="en-US" sz="1600" b="1" dirty="0">
                <a:latin typeface="Arial"/>
                <a:cs typeface="Arial"/>
              </a:rPr>
              <a:t>T-SEDA</a:t>
            </a:r>
            <a:r>
              <a:rPr lang="ar-EG" sz="1600" b="1" dirty="0">
                <a:latin typeface="Arial"/>
                <a:cs typeface="Arial"/>
              </a:rPr>
              <a:t> </a:t>
            </a:r>
            <a:r>
              <a:rPr lang="ar-EG" sz="1600" b="1" dirty="0">
                <a:cs typeface="Arial"/>
              </a:rPr>
              <a:t>الاسترشادي</a:t>
            </a:r>
            <a:endParaRPr lang="en-US" sz="1600" b="1" dirty="0">
              <a:latin typeface="Arial"/>
              <a:cs typeface="Arial"/>
            </a:endParaRPr>
          </a:p>
        </p:txBody>
      </p:sp>
      <p:sp>
        <p:nvSpPr>
          <p:cNvPr id="4" name="object 4"/>
          <p:cNvSpPr txBox="1"/>
          <p:nvPr/>
        </p:nvSpPr>
        <p:spPr>
          <a:xfrm>
            <a:off x="5634536" y="1647825"/>
            <a:ext cx="4574540" cy="1435714"/>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lang="ar-SA" sz="1200" b="1" dirty="0">
                <a:latin typeface="Arial"/>
                <a:cs typeface="Arial"/>
              </a:rPr>
              <a:t>ما هو </a:t>
            </a:r>
            <a:r>
              <a:rPr lang="ar-EG" sz="1200" b="1" dirty="0">
                <a:latin typeface="Arial"/>
                <a:cs typeface="Arial"/>
              </a:rPr>
              <a:t>دليل</a:t>
            </a:r>
            <a:r>
              <a:rPr lang="ar-SA" sz="1200" b="1" dirty="0">
                <a:latin typeface="Arial"/>
                <a:cs typeface="Arial"/>
              </a:rPr>
              <a:t> </a:t>
            </a:r>
            <a:r>
              <a:rPr lang="en-US" sz="1200" b="1" dirty="0">
                <a:latin typeface="Arial"/>
                <a:cs typeface="Arial"/>
              </a:rPr>
              <a:t>T-SEDA</a:t>
            </a:r>
            <a:r>
              <a:rPr lang="ar-EG" sz="1200" b="1" dirty="0">
                <a:latin typeface="Arial"/>
                <a:cs typeface="Arial"/>
              </a:rPr>
              <a:t> </a:t>
            </a:r>
            <a:r>
              <a:rPr lang="ar-EG" sz="1200" b="1" dirty="0">
                <a:cs typeface="Arial"/>
              </a:rPr>
              <a:t>الاسترشادي</a:t>
            </a:r>
            <a:r>
              <a:rPr lang="ar-SA" sz="1200" b="1" dirty="0">
                <a:latin typeface="Arial"/>
                <a:cs typeface="Arial"/>
              </a:rPr>
              <a:t>؟</a:t>
            </a:r>
          </a:p>
          <a:p>
            <a:pPr marL="82550" marR="96520" algn="just">
              <a:lnSpc>
                <a:spcPct val="120800"/>
              </a:lnSpc>
              <a:spcBef>
                <a:spcPts val="585"/>
              </a:spcBef>
            </a:pPr>
            <a:r>
              <a:rPr lang="ar-SA" sz="1200" dirty="0">
                <a:latin typeface="Arial Unicode MS"/>
                <a:cs typeface="Arial"/>
              </a:rPr>
              <a:t>"</a:t>
            </a:r>
            <a:r>
              <a:rPr lang="en-US" sz="1200" dirty="0">
                <a:latin typeface="Arial Unicode MS"/>
                <a:cs typeface="Arial"/>
              </a:rPr>
              <a:t>T-SEDA</a:t>
            </a:r>
            <a:r>
              <a:rPr lang="ar-SA" sz="1200" dirty="0">
                <a:latin typeface="Arial Unicode MS"/>
                <a:cs typeface="Arial"/>
              </a:rPr>
              <a:t>" اختصار لعبارة</a:t>
            </a:r>
            <a:r>
              <a:rPr lang="ar-AE" sz="1200" dirty="0">
                <a:latin typeface="Arial Unicode MS"/>
                <a:cs typeface="Arial"/>
              </a:rPr>
              <a:t> "</a:t>
            </a:r>
            <a:r>
              <a:rPr lang="en-US" sz="1200" dirty="0">
                <a:latin typeface="Arial Unicode MS"/>
                <a:cs typeface="Arial Unicode MS"/>
              </a:rPr>
              <a:t>Toolkit for Systematic Educational Dialogue Analysis </a:t>
            </a:r>
            <a:r>
              <a:rPr lang="ar-SA" sz="1200" dirty="0">
                <a:latin typeface="Arial Unicode MS"/>
                <a:cs typeface="Arial"/>
              </a:rPr>
              <a:t>"، أي "</a:t>
            </a:r>
            <a:r>
              <a:rPr lang="ar-EG" sz="1200" dirty="0">
                <a:latin typeface="Arial Unicode MS"/>
                <a:cs typeface="Arial"/>
              </a:rPr>
              <a:t>دليل</a:t>
            </a:r>
            <a:r>
              <a:rPr lang="ar-SA" sz="1200" dirty="0">
                <a:latin typeface="Arial Unicode MS"/>
                <a:cs typeface="Arial"/>
              </a:rPr>
              <a:t> المعلم</a:t>
            </a:r>
            <a:r>
              <a:rPr lang="ar-EG" sz="1200" dirty="0">
                <a:latin typeface="Arial Unicode MS"/>
                <a:cs typeface="Arial"/>
              </a:rPr>
              <a:t> </a:t>
            </a:r>
            <a:r>
              <a:rPr lang="ar-EG" sz="1200" dirty="0" err="1">
                <a:cs typeface="Arial"/>
              </a:rPr>
              <a:t>الاسترشادي</a:t>
            </a:r>
            <a:r>
              <a:rPr lang="ar-SA" sz="1200" dirty="0">
                <a:latin typeface="Arial Unicode MS"/>
                <a:cs typeface="Arial"/>
              </a:rPr>
              <a:t> ل</a:t>
            </a:r>
            <a:r>
              <a:rPr lang="ar-AE" sz="1200" dirty="0">
                <a:latin typeface="Arial Unicode MS"/>
                <a:cs typeface="Arial"/>
              </a:rPr>
              <a:t>ل</a:t>
            </a:r>
            <a:r>
              <a:rPr lang="ar-SA" sz="1200" dirty="0">
                <a:latin typeface="Arial Unicode MS"/>
                <a:cs typeface="Arial"/>
              </a:rPr>
              <a:t>تحليل </a:t>
            </a:r>
            <a:r>
              <a:rPr lang="ar-AE" sz="1200" dirty="0">
                <a:latin typeface="Arial Unicode MS"/>
                <a:cs typeface="Arial"/>
              </a:rPr>
              <a:t>المنهجي </a:t>
            </a:r>
            <a:r>
              <a:rPr lang="ar-AE" sz="1200" dirty="0" err="1">
                <a:latin typeface="Arial Unicode MS"/>
                <a:cs typeface="Arial"/>
              </a:rPr>
              <a:t>لل</a:t>
            </a:r>
            <a:r>
              <a:rPr lang="ar-SA" sz="1200" dirty="0">
                <a:latin typeface="Arial Unicode MS"/>
                <a:cs typeface="Arial"/>
              </a:rPr>
              <a:t>حوار التربوي"،</a:t>
            </a:r>
            <a:r>
              <a:rPr lang="en-US" sz="1200" dirty="0">
                <a:latin typeface="Arial Unicode MS"/>
                <a:cs typeface="Arial"/>
              </a:rPr>
              <a:t> </a:t>
            </a:r>
            <a:r>
              <a:rPr lang="ar-SA" sz="1200" dirty="0">
                <a:latin typeface="Arial Unicode MS"/>
                <a:cs typeface="Arial"/>
              </a:rPr>
              <a:t>وهي مجموعة من الأدوات والموارد التي ستعينك على تعزيز الحوار عالي الجودة ضمن بيئة التعلم التي تديرها،</a:t>
            </a:r>
            <a:r>
              <a:rPr lang="en-US" sz="1200" dirty="0">
                <a:latin typeface="Arial Unicode MS"/>
                <a:cs typeface="Arial"/>
              </a:rPr>
              <a:t> </a:t>
            </a:r>
            <a:r>
              <a:rPr lang="ar-SA" sz="1200" dirty="0">
                <a:latin typeface="Arial Unicode MS"/>
                <a:cs typeface="Arial"/>
              </a:rPr>
              <a:t>وستساعدك على إجراء استعلام لمعرفة المزيد عن الحوار في بيئتك وإجراء التغييرات التي تطمح لرؤيتها.</a:t>
            </a:r>
          </a:p>
        </p:txBody>
      </p:sp>
      <p:sp>
        <p:nvSpPr>
          <p:cNvPr id="5" name="object 5"/>
          <p:cNvSpPr txBox="1"/>
          <p:nvPr/>
        </p:nvSpPr>
        <p:spPr>
          <a:xfrm>
            <a:off x="566959" y="1644497"/>
            <a:ext cx="4723765" cy="2225609"/>
          </a:xfrm>
          <a:prstGeom prst="rect">
            <a:avLst/>
          </a:prstGeom>
          <a:ln w="31733">
            <a:solidFill>
              <a:srgbClr val="2791A6"/>
            </a:solidFill>
          </a:ln>
        </p:spPr>
        <p:txBody>
          <a:bodyPr vert="horz" wrap="square" lIns="0" tIns="75565" rIns="0" bIns="0" rtlCol="0" anchor="t">
            <a:spAutoFit/>
          </a:bodyPr>
          <a:lstStyle/>
          <a:p>
            <a:pPr marL="81280" algn="just">
              <a:lnSpc>
                <a:spcPct val="100000"/>
              </a:lnSpc>
              <a:spcBef>
                <a:spcPts val="595"/>
              </a:spcBef>
            </a:pPr>
            <a:r>
              <a:rPr lang="ar-AE" sz="1200" b="1" dirty="0">
                <a:latin typeface="Arial"/>
                <a:cs typeface="Arial"/>
              </a:rPr>
              <a:t>العمل مع الزملاء</a:t>
            </a:r>
            <a:endParaRPr lang="ar-SA" sz="1200" b="1">
              <a:latin typeface="Arial"/>
              <a:cs typeface="Arial"/>
            </a:endParaRPr>
          </a:p>
          <a:p>
            <a:pPr marL="81280" marR="96520" algn="just">
              <a:lnSpc>
                <a:spcPct val="115799"/>
              </a:lnSpc>
              <a:spcBef>
                <a:spcPts val="680"/>
              </a:spcBef>
            </a:pPr>
            <a:r>
              <a:rPr lang="ar-SA" sz="1200" dirty="0">
                <a:latin typeface="Arial Unicode MS"/>
                <a:cs typeface="Arial"/>
              </a:rPr>
              <a:t>يمكنك </a:t>
            </a:r>
            <a:r>
              <a:rPr lang="ar-AE" sz="1200" dirty="0">
                <a:latin typeface="Arial Unicode MS"/>
                <a:cs typeface="Arial"/>
              </a:rPr>
              <a:t>فقط الاطلاع على</a:t>
            </a:r>
            <a:r>
              <a:rPr lang="ar-SA" sz="1200" dirty="0">
                <a:latin typeface="Arial Unicode MS"/>
                <a:cs typeface="Arial"/>
              </a:rPr>
              <a:t> ممارستك الخاصة، ولكن من المفيد جدًا إجراء </a:t>
            </a:r>
            <a:r>
              <a:rPr lang="ar-SA" sz="1200" err="1">
                <a:latin typeface="Arial Unicode MS"/>
                <a:cs typeface="Arial"/>
              </a:rPr>
              <a:t>الاست</a:t>
            </a:r>
            <a:r>
              <a:rPr lang="ar-AE" sz="1200" dirty="0">
                <a:latin typeface="Arial Unicode MS"/>
                <a:cs typeface="Arial"/>
              </a:rPr>
              <a:t>علام</a:t>
            </a:r>
            <a:r>
              <a:rPr lang="ar-SA" sz="1200" dirty="0">
                <a:latin typeface="Arial Unicode MS"/>
                <a:cs typeface="Arial"/>
              </a:rPr>
              <a:t> جنبًا إلى جنب أو بالتعاون مع الآخرين الذين يشاركونك الاهتمام بتطوير الحوار. نوصي بهذه الطريقة في العمل حيثما أمكن ذلك، لدعم التفكير النقدي مع الزملاء. يمكن أن يكون استفسار </a:t>
            </a:r>
            <a:r>
              <a:rPr lang="en-GB" sz="1200" dirty="0">
                <a:latin typeface="Arial Unicode MS"/>
                <a:cs typeface="Arial"/>
              </a:rPr>
              <a:t>T-SEDA </a:t>
            </a:r>
            <a:r>
              <a:rPr lang="ar-SA" sz="1200" dirty="0">
                <a:latin typeface="Arial Unicode MS"/>
                <a:cs typeface="Arial"/>
              </a:rPr>
              <a:t>محط اهتمام مدرسة أو مؤسسة بأكملها.</a:t>
            </a:r>
            <a:endParaRPr lang="ar-SA" sz="1200" dirty="0">
              <a:latin typeface="Arial Unicode MS"/>
              <a:ea typeface="Arial Unicode MS"/>
              <a:cs typeface="Arial"/>
            </a:endParaRPr>
          </a:p>
          <a:p>
            <a:pPr marL="81280" marR="96520" algn="just">
              <a:lnSpc>
                <a:spcPct val="115799"/>
              </a:lnSpc>
              <a:spcBef>
                <a:spcPts val="680"/>
              </a:spcBef>
            </a:pPr>
            <a:endParaRPr lang="ar-SA" sz="1200" dirty="0">
              <a:latin typeface="Arial Unicode MS"/>
              <a:ea typeface="Arial Unicode MS"/>
              <a:cs typeface="Arial"/>
            </a:endParaRPr>
          </a:p>
          <a:p>
            <a:pPr marL="81280" marR="96520" algn="just">
              <a:lnSpc>
                <a:spcPct val="115799"/>
              </a:lnSpc>
              <a:spcBef>
                <a:spcPts val="680"/>
              </a:spcBef>
            </a:pPr>
            <a:r>
              <a:rPr lang="ar-SA" sz="1200" dirty="0">
                <a:latin typeface="Arial Unicode MS"/>
                <a:cs typeface="Arial"/>
              </a:rPr>
              <a:t>لقد وجدنا أنه من ال</a:t>
            </a:r>
            <a:r>
              <a:rPr lang="ar-AE" sz="1200" dirty="0">
                <a:latin typeface="Arial Unicode MS"/>
                <a:cs typeface="Arial"/>
              </a:rPr>
              <a:t>مفيد</a:t>
            </a:r>
            <a:r>
              <a:rPr lang="ar-SA" sz="1200" dirty="0">
                <a:latin typeface="Arial Unicode MS"/>
                <a:cs typeface="Arial"/>
              </a:rPr>
              <a:t> أن يكون لديك م</a:t>
            </a:r>
            <a:r>
              <a:rPr lang="ar-AE" sz="1200" dirty="0">
                <a:latin typeface="Arial Unicode MS"/>
                <a:cs typeface="Arial"/>
              </a:rPr>
              <a:t>يسر</a:t>
            </a:r>
            <a:r>
              <a:rPr lang="ar-SA" sz="1200" dirty="0">
                <a:latin typeface="Arial Unicode MS"/>
                <a:cs typeface="Arial"/>
              </a:rPr>
              <a:t> يمكنه عقد اجتماعات بين الزملاء وتقديم الدعم. يمكن قراءة مقالة منشورة حول كيفية عمل </a:t>
            </a:r>
            <a:r>
              <a:rPr lang="ar-SA" sz="1200" dirty="0">
                <a:latin typeface="Arial Unicode MS"/>
                <a:cs typeface="Arial"/>
                <a:hlinkClick r:id="rId2"/>
              </a:rPr>
              <a:t>هذا هنا </a:t>
            </a:r>
            <a:r>
              <a:rPr lang="ar-SA" sz="1200" dirty="0">
                <a:latin typeface="Arial Unicode MS"/>
                <a:cs typeface="Arial"/>
              </a:rPr>
              <a:t>وتتوفر دورة تدريبية للميسرين عبر </a:t>
            </a:r>
            <a:r>
              <a:rPr lang="en-GB" sz="1200" dirty="0">
                <a:latin typeface="Arial Unicode MS"/>
                <a:cs typeface="Arial"/>
                <a:hlinkClick r:id="rId3"/>
              </a:rPr>
              <a:t>Camtree.</a:t>
            </a:r>
            <a:endParaRPr lang="ar-SA" sz="1200" dirty="0">
              <a:latin typeface="Arial Unicode MS"/>
              <a:ea typeface="Arial Unicode MS"/>
              <a:cs typeface="Arial"/>
            </a:endParaRPr>
          </a:p>
        </p:txBody>
      </p:sp>
      <p:sp>
        <p:nvSpPr>
          <p:cNvPr id="6" name="object 6"/>
          <p:cNvSpPr txBox="1"/>
          <p:nvPr/>
        </p:nvSpPr>
        <p:spPr>
          <a:xfrm>
            <a:off x="5655854" y="3171825"/>
            <a:ext cx="4533265" cy="1659172"/>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lang="ar-SA" sz="1200" b="1" dirty="0">
                <a:latin typeface="Arial"/>
                <a:cs typeface="Arial"/>
              </a:rPr>
              <a:t>ما منهجية </a:t>
            </a:r>
            <a:r>
              <a:rPr lang="ar-EG" sz="1200" b="1" dirty="0">
                <a:latin typeface="Arial"/>
                <a:cs typeface="Arial"/>
              </a:rPr>
              <a:t>دليل</a:t>
            </a:r>
            <a:r>
              <a:rPr lang="ar-SA" sz="1200" b="1" dirty="0">
                <a:latin typeface="Arial"/>
                <a:cs typeface="Arial"/>
              </a:rPr>
              <a:t> </a:t>
            </a:r>
            <a:r>
              <a:rPr lang="en-US" sz="1200" b="1" dirty="0">
                <a:latin typeface="Arial"/>
                <a:cs typeface="Arial"/>
              </a:rPr>
              <a:t>T-SEDA</a:t>
            </a:r>
            <a:r>
              <a:rPr lang="ar-EG" sz="1200" b="1" dirty="0">
                <a:latin typeface="Arial"/>
                <a:cs typeface="Arial"/>
              </a:rPr>
              <a:t> </a:t>
            </a:r>
            <a:r>
              <a:rPr lang="ar-EG" sz="1200" b="1" dirty="0">
                <a:cs typeface="Arial"/>
              </a:rPr>
              <a:t>الاسترشادي</a:t>
            </a:r>
            <a:r>
              <a:rPr lang="ar-SA" sz="1200" b="1" dirty="0">
                <a:latin typeface="Arial"/>
                <a:cs typeface="Arial"/>
              </a:rPr>
              <a:t>؟</a:t>
            </a:r>
          </a:p>
          <a:p>
            <a:pPr marL="82550" marR="95885" algn="just">
              <a:lnSpc>
                <a:spcPct val="121000"/>
              </a:lnSpc>
              <a:spcBef>
                <a:spcPts val="580"/>
              </a:spcBef>
            </a:pPr>
            <a:r>
              <a:rPr lang="ar-SA" sz="1200" dirty="0">
                <a:latin typeface="Arial Unicode MS"/>
                <a:cs typeface="Arial"/>
              </a:rPr>
              <a:t>يمكنك استخدام </a:t>
            </a:r>
            <a:r>
              <a:rPr lang="ar-EG" sz="1200" dirty="0">
                <a:latin typeface="Arial Unicode MS"/>
                <a:cs typeface="Arial"/>
              </a:rPr>
              <a:t>الدليل الاسترشادي</a:t>
            </a:r>
            <a:r>
              <a:rPr lang="ar-SA" sz="1200" dirty="0">
                <a:latin typeface="Arial Unicode MS"/>
                <a:cs typeface="Arial"/>
              </a:rPr>
              <a:t> لإجراء استعلام يدرس الحوار في بيئة التعلم التي تديرها.</a:t>
            </a:r>
            <a:r>
              <a:rPr lang="en-US" sz="1200" dirty="0">
                <a:latin typeface="Arial Unicode MS"/>
                <a:cs typeface="Arial"/>
              </a:rPr>
              <a:t> </a:t>
            </a:r>
            <a:r>
              <a:rPr lang="ar-SA" sz="1200" dirty="0">
                <a:latin typeface="Arial Unicode MS"/>
                <a:cs typeface="Arial"/>
              </a:rPr>
              <a:t>خلال هذا الاستعلام، ستصبح أكثر إدراكًا لسمات الحوار في الوقت الحالي، وستكتشف نوعية الحوار الجيد وكيفية الإصغاء إليه، ثم تقرر ما تريد معرفته بشأن الحوار في غرفة فصلك الدراسي.</a:t>
            </a:r>
            <a:r>
              <a:rPr lang="en-US" sz="1200" dirty="0">
                <a:latin typeface="Arial Unicode MS"/>
                <a:cs typeface="Arial"/>
              </a:rPr>
              <a:t> </a:t>
            </a:r>
            <a:r>
              <a:rPr lang="ar-SA" sz="1200" dirty="0">
                <a:latin typeface="Arial Unicode MS"/>
                <a:cs typeface="Arial"/>
              </a:rPr>
              <a:t>تم تصميم حزمة </a:t>
            </a:r>
            <a:r>
              <a:rPr lang="en-US" sz="1200" dirty="0">
                <a:latin typeface="Arial Unicode MS"/>
                <a:cs typeface="Arial"/>
              </a:rPr>
              <a:t>T-SEDA</a:t>
            </a:r>
            <a:r>
              <a:rPr lang="ar-SA" sz="1200" dirty="0">
                <a:latin typeface="Arial Unicode MS"/>
                <a:cs typeface="Arial"/>
              </a:rPr>
              <a:t> لتكون </a:t>
            </a:r>
            <a:r>
              <a:rPr lang="ar-SA" sz="1200" b="1" dirty="0">
                <a:latin typeface="Arial"/>
                <a:cs typeface="Arial"/>
              </a:rPr>
              <a:t>مصدر دعم</a:t>
            </a:r>
            <a:r>
              <a:rPr lang="ar-SA" sz="1200" dirty="0">
                <a:latin typeface="Arial Unicode MS"/>
                <a:cs typeface="Arial"/>
              </a:rPr>
              <a:t> وتتسم </a:t>
            </a:r>
            <a:r>
              <a:rPr lang="ar-SA" sz="1200" b="1" dirty="0">
                <a:latin typeface="Arial"/>
                <a:cs typeface="Arial"/>
              </a:rPr>
              <a:t>بالمرونة</a:t>
            </a:r>
            <a:r>
              <a:rPr lang="ar-SA" sz="1200" dirty="0">
                <a:latin typeface="Arial Unicode MS"/>
                <a:cs typeface="Arial"/>
              </a:rPr>
              <a:t>،</a:t>
            </a:r>
            <a:r>
              <a:rPr lang="en-US" sz="1200" dirty="0">
                <a:latin typeface="Arial Unicode MS"/>
                <a:cs typeface="Arial"/>
              </a:rPr>
              <a:t> </a:t>
            </a:r>
            <a:r>
              <a:rPr lang="ar-SA" sz="1200" dirty="0">
                <a:latin typeface="Arial Unicode MS"/>
                <a:cs typeface="Arial"/>
              </a:rPr>
              <a:t>فهي دليل إجرائي، ولكن يمكنك أيضًا تعديل أي مادة والإضافة إليها وفقًا لاحتياجاتك واهتماماتك.</a:t>
            </a:r>
          </a:p>
        </p:txBody>
      </p:sp>
      <p:sp>
        <p:nvSpPr>
          <p:cNvPr id="7" name="object 7"/>
          <p:cNvSpPr txBox="1"/>
          <p:nvPr/>
        </p:nvSpPr>
        <p:spPr>
          <a:xfrm>
            <a:off x="632001" y="4012361"/>
            <a:ext cx="4714240" cy="1213474"/>
          </a:xfrm>
          <a:prstGeom prst="rect">
            <a:avLst/>
          </a:prstGeom>
          <a:ln w="31733">
            <a:solidFill>
              <a:srgbClr val="2791A6"/>
            </a:solidFill>
          </a:ln>
        </p:spPr>
        <p:txBody>
          <a:bodyPr vert="horz" wrap="square" lIns="0" tIns="78105" rIns="0" bIns="0" rtlCol="0">
            <a:spAutoFit/>
          </a:bodyPr>
          <a:lstStyle/>
          <a:p>
            <a:pPr marL="83185">
              <a:lnSpc>
                <a:spcPct val="100000"/>
              </a:lnSpc>
              <a:spcBef>
                <a:spcPts val="615"/>
              </a:spcBef>
            </a:pPr>
            <a:r>
              <a:rPr lang="ar-SA" sz="1200" b="1" dirty="0">
                <a:latin typeface="Arial"/>
                <a:cs typeface="Arial"/>
              </a:rPr>
              <a:t>ما الذي أحتاج إلى معرفته؟</a:t>
            </a:r>
          </a:p>
          <a:p>
            <a:pPr marL="83185" marR="158750">
              <a:lnSpc>
                <a:spcPct val="120800"/>
              </a:lnSpc>
              <a:spcBef>
                <a:spcPts val="585"/>
              </a:spcBef>
            </a:pPr>
            <a:r>
              <a:rPr lang="ar-SA" sz="1200" dirty="0">
                <a:latin typeface="Arial Unicode MS"/>
                <a:cs typeface="Arial"/>
              </a:rPr>
              <a:t>يمكنك أن تجد كل ما تحتاج إليه في هذه الحزمة وعلى موقع </a:t>
            </a:r>
            <a:r>
              <a:rPr lang="en-US" sz="1200" dirty="0">
                <a:latin typeface="Arial Unicode MS"/>
                <a:cs typeface="Arial"/>
              </a:rPr>
              <a:t>T-SEDA</a:t>
            </a:r>
            <a:r>
              <a:rPr lang="ar-SA" sz="1200" dirty="0">
                <a:latin typeface="Arial Unicode MS"/>
                <a:cs typeface="Arial"/>
              </a:rPr>
              <a:t> الإلكتروني</a:t>
            </a:r>
            <a:r>
              <a:rPr lang="ar-SA" sz="1200" dirty="0"/>
              <a:t>: </a:t>
            </a:r>
            <a:r>
              <a:rPr lang="en-GB" sz="1200" b="1" u="sng" dirty="0">
                <a:solidFill>
                  <a:srgbClr val="0000FF"/>
                </a:solidFill>
                <a:latin typeface="Arial"/>
                <a:hlinkClick r:id="rId4"/>
              </a:rPr>
              <a:t>https://camtree.learnworlds.com/t-</a:t>
            </a:r>
            <a:r>
              <a:rPr lang="en-GB" sz="1200" b="1" u="sng" dirty="0" err="1">
                <a:solidFill>
                  <a:srgbClr val="0000FF"/>
                </a:solidFill>
                <a:latin typeface="Arial"/>
                <a:hlinkClick r:id="rId4"/>
              </a:rPr>
              <a:t>sed</a:t>
            </a:r>
            <a:r>
              <a:rPr lang="en-GB" sz="1200" b="1" u="sng" dirty="0" err="1">
                <a:solidFill>
                  <a:srgbClr val="0000FF"/>
                </a:solidFill>
                <a:latin typeface="Arial"/>
              </a:rPr>
              <a:t>a</a:t>
            </a:r>
            <a:r>
              <a:rPr lang="ar-SA" sz="1200" dirty="0">
                <a:latin typeface="Arial"/>
                <a:cs typeface="Arial"/>
              </a:rPr>
              <a:t>.</a:t>
            </a:r>
            <a:r>
              <a:rPr lang="ar-SA" sz="1200" b="1" dirty="0">
                <a:solidFill>
                  <a:srgbClr val="0000FF"/>
                </a:solidFill>
                <a:latin typeface="Arial"/>
                <a:cs typeface="Arial"/>
              </a:rPr>
              <a:t> </a:t>
            </a:r>
            <a:r>
              <a:rPr lang="ar-SA" sz="1200" dirty="0">
                <a:latin typeface="Arial Unicode MS"/>
                <a:cs typeface="Arial"/>
              </a:rPr>
              <a:t>كما يوجد فيض من الموارد في جميع أنحاء الحزمة، ستكون هناك علامات ترشدك إلى الأماكن التي يمكنك فيها العثور على المعلومات التي تحتاج إليها.</a:t>
            </a:r>
          </a:p>
        </p:txBody>
      </p:sp>
      <p:sp>
        <p:nvSpPr>
          <p:cNvPr id="10" name="object 5">
            <a:extLst>
              <a:ext uri="{FF2B5EF4-FFF2-40B4-BE49-F238E27FC236}">
                <a16:creationId xmlns:a16="http://schemas.microsoft.com/office/drawing/2014/main" id="{7A5297F3-7E0C-96DC-236D-502CA1EDA1B0}"/>
              </a:ext>
            </a:extLst>
          </p:cNvPr>
          <p:cNvSpPr txBox="1"/>
          <p:nvPr/>
        </p:nvSpPr>
        <p:spPr>
          <a:xfrm>
            <a:off x="5559923" y="4957379"/>
            <a:ext cx="4723765" cy="1403398"/>
          </a:xfrm>
          <a:prstGeom prst="rect">
            <a:avLst/>
          </a:prstGeom>
          <a:ln w="31733">
            <a:solidFill>
              <a:srgbClr val="2791A6"/>
            </a:solidFill>
          </a:ln>
        </p:spPr>
        <p:txBody>
          <a:bodyPr vert="horz" wrap="square" lIns="0" tIns="75565" rIns="0" bIns="0" rtlCol="0">
            <a:spAutoFit/>
          </a:bodyPr>
          <a:lstStyle/>
          <a:p>
            <a:pPr marL="81280" algn="just">
              <a:lnSpc>
                <a:spcPct val="100000"/>
              </a:lnSpc>
              <a:spcBef>
                <a:spcPts val="595"/>
              </a:spcBef>
            </a:pPr>
            <a:r>
              <a:rPr lang="ar-SA" sz="1200" b="1" dirty="0">
                <a:latin typeface="Arial"/>
                <a:cs typeface="Arial"/>
              </a:rPr>
              <a:t>ما الفئة التي يستهدفها </a:t>
            </a:r>
            <a:r>
              <a:rPr lang="ar-EG" sz="1200" b="1" dirty="0">
                <a:latin typeface="Arial"/>
                <a:cs typeface="Arial"/>
              </a:rPr>
              <a:t>دليل</a:t>
            </a:r>
            <a:r>
              <a:rPr lang="ar-SA" sz="1200" b="1" dirty="0">
                <a:latin typeface="Arial"/>
                <a:cs typeface="Arial"/>
              </a:rPr>
              <a:t> </a:t>
            </a:r>
            <a:r>
              <a:rPr lang="en-US" sz="1200" b="1" dirty="0">
                <a:latin typeface="Arial"/>
                <a:cs typeface="Arial"/>
              </a:rPr>
              <a:t>T-SEDA</a:t>
            </a:r>
            <a:r>
              <a:rPr lang="ar-EG" sz="1200" b="1" dirty="0">
                <a:latin typeface="Arial"/>
                <a:cs typeface="Arial"/>
              </a:rPr>
              <a:t> </a:t>
            </a:r>
            <a:r>
              <a:rPr lang="ar-EG" sz="1200" b="1" dirty="0">
                <a:cs typeface="Arial"/>
              </a:rPr>
              <a:t>الاسترشادي</a:t>
            </a:r>
            <a:r>
              <a:rPr lang="ar-SA" sz="1200" b="1" dirty="0">
                <a:latin typeface="Arial"/>
                <a:cs typeface="Arial"/>
              </a:rPr>
              <a:t>؟</a:t>
            </a:r>
          </a:p>
          <a:p>
            <a:pPr marL="81280" marR="96520" algn="just">
              <a:lnSpc>
                <a:spcPct val="115799"/>
              </a:lnSpc>
              <a:spcBef>
                <a:spcPts val="680"/>
              </a:spcBef>
            </a:pPr>
            <a:r>
              <a:rPr lang="ar-SA" sz="1200" dirty="0">
                <a:latin typeface="Arial Unicode MS"/>
                <a:cs typeface="Arial"/>
              </a:rPr>
              <a:t>يستهدف </a:t>
            </a:r>
            <a:r>
              <a:rPr lang="ar-EG" sz="1200" dirty="0">
                <a:latin typeface="Arial Unicode MS"/>
                <a:cs typeface="Arial"/>
              </a:rPr>
              <a:t>دليل</a:t>
            </a:r>
            <a:r>
              <a:rPr lang="ar-SA" sz="1200" dirty="0">
                <a:latin typeface="Arial Unicode MS"/>
                <a:cs typeface="Arial"/>
              </a:rPr>
              <a:t> </a:t>
            </a:r>
            <a:r>
              <a:rPr lang="en-US" sz="1200" dirty="0">
                <a:latin typeface="Arial Unicode MS"/>
                <a:cs typeface="Arial"/>
              </a:rPr>
              <a:t>T-SEDA</a:t>
            </a:r>
            <a:r>
              <a:rPr lang="ar-SA" sz="1200" dirty="0">
                <a:latin typeface="Arial Unicode MS"/>
                <a:cs typeface="Arial"/>
              </a:rPr>
              <a:t> </a:t>
            </a:r>
            <a:r>
              <a:rPr lang="ar-EG" sz="1200" dirty="0">
                <a:cs typeface="Arial"/>
              </a:rPr>
              <a:t>الاسترشادي </a:t>
            </a:r>
            <a:r>
              <a:rPr lang="ar-SA" sz="1200" dirty="0">
                <a:latin typeface="Arial Unicode MS"/>
                <a:cs typeface="Arial"/>
              </a:rPr>
              <a:t>معلمي الطلاب في أي مرحلة عمرية، من متعلمي السنوات الأولى إلى البالغين منهم.</a:t>
            </a:r>
            <a:r>
              <a:rPr lang="en-US" sz="1200" dirty="0">
                <a:latin typeface="Arial Unicode MS"/>
                <a:cs typeface="Arial"/>
              </a:rPr>
              <a:t> </a:t>
            </a:r>
            <a:r>
              <a:rPr lang="ar-SA" sz="1200" dirty="0">
                <a:latin typeface="Arial Unicode MS"/>
                <a:cs typeface="Arial"/>
              </a:rPr>
              <a:t>ويمكن استخدامه في بيئات التعلم الرسمية بنوعيها، ذات الحضور الفعلي في الفصل الدراسي أو التي تُجرى عبر الإنترنت، مثل الفصول المدرسية والحلقات الدراسية الجامعية، أو في البيئات غير الرسمية، مثل نوادي الأطفال.</a:t>
            </a:r>
            <a:r>
              <a:rPr lang="en-US" sz="1200" dirty="0">
                <a:latin typeface="Arial Unicode MS"/>
                <a:cs typeface="Arial"/>
              </a:rPr>
              <a:t> </a:t>
            </a:r>
            <a:r>
              <a:rPr lang="ar-SA" sz="1200" dirty="0">
                <a:latin typeface="Arial Unicode MS"/>
                <a:cs typeface="Arial"/>
              </a:rPr>
              <a:t>سترى أمثلة على كيفية استخدام </a:t>
            </a:r>
            <a:r>
              <a:rPr lang="ar-EG" sz="1200" dirty="0">
                <a:latin typeface="Arial Unicode MS"/>
                <a:cs typeface="Arial"/>
              </a:rPr>
              <a:t>دليل</a:t>
            </a:r>
            <a:r>
              <a:rPr lang="ar-SA" sz="1200" dirty="0">
                <a:latin typeface="Arial Unicode MS"/>
                <a:cs typeface="Arial"/>
              </a:rPr>
              <a:t> </a:t>
            </a:r>
            <a:r>
              <a:rPr lang="en-US" sz="1200" dirty="0">
                <a:latin typeface="Arial Unicode MS"/>
                <a:cs typeface="Arial"/>
              </a:rPr>
              <a:t>T-SEDA</a:t>
            </a:r>
            <a:r>
              <a:rPr lang="ar-SA" sz="1200" dirty="0">
                <a:latin typeface="Arial Unicode MS"/>
                <a:cs typeface="Arial"/>
              </a:rPr>
              <a:t> </a:t>
            </a:r>
            <a:r>
              <a:rPr lang="ar-EG" sz="1200" dirty="0">
                <a:cs typeface="Arial"/>
              </a:rPr>
              <a:t>الاسترشادي </a:t>
            </a:r>
            <a:r>
              <a:rPr lang="ar-SA" sz="1200" dirty="0">
                <a:latin typeface="Arial Unicode MS"/>
                <a:cs typeface="Arial"/>
              </a:rPr>
              <a:t>في حزمة الموارد هذه.</a:t>
            </a:r>
          </a:p>
        </p:txBody>
      </p:sp>
      <p:sp>
        <p:nvSpPr>
          <p:cNvPr id="11" name="object 6">
            <a:extLst>
              <a:ext uri="{FF2B5EF4-FFF2-40B4-BE49-F238E27FC236}">
                <a16:creationId xmlns:a16="http://schemas.microsoft.com/office/drawing/2014/main" id="{5F1C1EA1-5EE6-D779-E960-F78F8A94CD75}"/>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8</a:t>
            </a:fld>
            <a:endParaRPr sz="1000" dirty="0">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103628" y="3476625"/>
            <a:ext cx="3709670" cy="688073"/>
          </a:xfrm>
          <a:prstGeom prst="rect">
            <a:avLst/>
          </a:prstGeom>
          <a:ln w="31733">
            <a:solidFill>
              <a:srgbClr val="2791A6"/>
            </a:solidFill>
          </a:ln>
        </p:spPr>
        <p:txBody>
          <a:bodyPr vert="horz" wrap="square" lIns="0" tIns="38100" rIns="0" bIns="0" rtlCol="0">
            <a:spAutoFit/>
          </a:bodyPr>
          <a:lstStyle/>
          <a:p>
            <a:pPr marL="83185" marR="95250" algn="just">
              <a:lnSpc>
                <a:spcPct val="121100"/>
              </a:lnSpc>
              <a:spcBef>
                <a:spcPts val="300"/>
              </a:spcBef>
            </a:pPr>
            <a:r>
              <a:rPr lang="ar-SA" sz="1200" dirty="0">
                <a:latin typeface="Arial Unicode MS"/>
                <a:cs typeface="Arial"/>
              </a:rPr>
              <a:t>تبدأ الاستعلامات الجيدة بتحديد الجوانب الإشكالية أو المحيرة أو المثيرة للاهتمام في الممارسات المطبقة ضمن بيئتك،</a:t>
            </a:r>
            <a:r>
              <a:rPr lang="en-US" sz="1200" dirty="0">
                <a:latin typeface="Arial Unicode MS"/>
                <a:cs typeface="Arial"/>
              </a:rPr>
              <a:t> </a:t>
            </a:r>
            <a:r>
              <a:rPr lang="ar-SA" sz="1200" dirty="0">
                <a:latin typeface="Arial Unicode MS"/>
                <a:cs typeface="Arial"/>
              </a:rPr>
              <a:t>وسيساعدك إجراء </a:t>
            </a:r>
            <a:r>
              <a:rPr lang="ar-EG" sz="1200" dirty="0">
                <a:latin typeface="Arial Unicode MS"/>
                <a:cs typeface="Arial"/>
              </a:rPr>
              <a:t>التدقيق الذاتي</a:t>
            </a:r>
            <a:r>
              <a:rPr lang="ar-SA" sz="1200" dirty="0">
                <a:latin typeface="Arial Unicode MS"/>
                <a:cs typeface="Arial"/>
              </a:rPr>
              <a:t> على القيام بذلك ومعرفة ما تريد أن يركز استعلامك عليه.</a:t>
            </a:r>
          </a:p>
        </p:txBody>
      </p:sp>
      <p:sp>
        <p:nvSpPr>
          <p:cNvPr id="4" name="object 4"/>
          <p:cNvSpPr txBox="1"/>
          <p:nvPr/>
        </p:nvSpPr>
        <p:spPr>
          <a:xfrm>
            <a:off x="1106803" y="4988979"/>
            <a:ext cx="3694429" cy="468846"/>
          </a:xfrm>
          <a:prstGeom prst="rect">
            <a:avLst/>
          </a:prstGeom>
          <a:ln w="31733">
            <a:solidFill>
              <a:srgbClr val="2791A6"/>
            </a:solidFill>
          </a:ln>
        </p:spPr>
        <p:txBody>
          <a:bodyPr vert="horz" wrap="square" lIns="0" tIns="36830" rIns="0" bIns="0" rtlCol="0">
            <a:spAutoFit/>
          </a:bodyPr>
          <a:lstStyle/>
          <a:p>
            <a:pPr marL="83185" marR="96520">
              <a:lnSpc>
                <a:spcPct val="121700"/>
              </a:lnSpc>
              <a:spcBef>
                <a:spcPts val="290"/>
              </a:spcBef>
            </a:pPr>
            <a:r>
              <a:rPr lang="ar-SA" sz="1200">
                <a:latin typeface="Arial Unicode MS"/>
                <a:cs typeface="Arial"/>
              </a:rPr>
              <a:t>سيقودك هذا الدليل خلال عملية إعداد استعلام يتناول الحوار في محيطك.</a:t>
            </a:r>
          </a:p>
        </p:txBody>
      </p:sp>
      <p:sp>
        <p:nvSpPr>
          <p:cNvPr id="5" name="object 5"/>
          <p:cNvSpPr txBox="1"/>
          <p:nvPr/>
        </p:nvSpPr>
        <p:spPr>
          <a:xfrm>
            <a:off x="1108075" y="5991225"/>
            <a:ext cx="3705225" cy="913776"/>
          </a:xfrm>
          <a:prstGeom prst="rect">
            <a:avLst/>
          </a:prstGeom>
          <a:ln w="31733">
            <a:solidFill>
              <a:srgbClr val="2791A6"/>
            </a:solidFill>
          </a:ln>
        </p:spPr>
        <p:txBody>
          <a:bodyPr vert="horz" wrap="square" lIns="0" tIns="38100" rIns="0" bIns="0" rtlCol="0">
            <a:spAutoFit/>
          </a:bodyPr>
          <a:lstStyle/>
          <a:p>
            <a:pPr marL="81915" marR="97155" algn="just">
              <a:lnSpc>
                <a:spcPct val="121100"/>
              </a:lnSpc>
              <a:spcBef>
                <a:spcPts val="300"/>
              </a:spcBef>
            </a:pPr>
            <a:r>
              <a:rPr lang="ar-SA" sz="1200" dirty="0">
                <a:latin typeface="Arial Unicode MS"/>
                <a:cs typeface="Arial"/>
              </a:rPr>
              <a:t>يحدد مخطط الترميز نوعية الأشياء التي قد تسمعها والتي تجسد أمثلة على الحوار عالي الجودة،</a:t>
            </a:r>
            <a:r>
              <a:rPr lang="en-US" sz="1200" dirty="0">
                <a:latin typeface="Arial Unicode MS"/>
                <a:cs typeface="Arial"/>
              </a:rPr>
              <a:t> </a:t>
            </a:r>
            <a:r>
              <a:rPr lang="ar-SA" sz="1200" dirty="0">
                <a:latin typeface="Arial Unicode MS"/>
                <a:cs typeface="Arial"/>
              </a:rPr>
              <a:t>وسيوفر هذا محور التركيز الذي سيتناوله الاستعلام في فصلك الدراسي.</a:t>
            </a:r>
          </a:p>
        </p:txBody>
      </p:sp>
      <p:sp>
        <p:nvSpPr>
          <p:cNvPr id="6" name="object 6"/>
          <p:cNvSpPr txBox="1"/>
          <p:nvPr/>
        </p:nvSpPr>
        <p:spPr>
          <a:xfrm>
            <a:off x="5407201" y="671832"/>
            <a:ext cx="4787900" cy="1497269"/>
          </a:xfrm>
          <a:prstGeom prst="rect">
            <a:avLst/>
          </a:prstGeom>
          <a:ln w="31733">
            <a:solidFill>
              <a:srgbClr val="2791A6"/>
            </a:solidFill>
          </a:ln>
        </p:spPr>
        <p:txBody>
          <a:bodyPr vert="horz" wrap="square" lIns="0" tIns="76835" rIns="0" bIns="0" rtlCol="0">
            <a:spAutoFit/>
          </a:bodyPr>
          <a:lstStyle/>
          <a:p>
            <a:pPr marL="1547495">
              <a:lnSpc>
                <a:spcPct val="100000"/>
              </a:lnSpc>
              <a:spcBef>
                <a:spcPts val="605"/>
              </a:spcBef>
            </a:pPr>
            <a:r>
              <a:rPr lang="ar-SA" sz="1600" b="1" dirty="0">
                <a:latin typeface="Arial"/>
                <a:cs typeface="Arial"/>
              </a:rPr>
              <a:t>أدوات </a:t>
            </a:r>
            <a:r>
              <a:rPr lang="en-US" sz="1600" b="1" dirty="0">
                <a:latin typeface="Arial"/>
                <a:cs typeface="Arial"/>
              </a:rPr>
              <a:t>T-SEDA</a:t>
            </a:r>
            <a:r>
              <a:rPr lang="ar-SA" sz="1600" b="1" dirty="0">
                <a:latin typeface="Arial"/>
                <a:cs typeface="Arial"/>
              </a:rPr>
              <a:t> الأساسية</a:t>
            </a:r>
          </a:p>
          <a:p>
            <a:pPr marL="83820" marR="95250" algn="just">
              <a:lnSpc>
                <a:spcPct val="120800"/>
              </a:lnSpc>
              <a:spcBef>
                <a:spcPts val="645"/>
              </a:spcBef>
            </a:pPr>
            <a:r>
              <a:rPr lang="ar-SA" sz="1200" dirty="0">
                <a:latin typeface="Arial Unicode MS"/>
                <a:cs typeface="Arial"/>
              </a:rPr>
              <a:t>هناك ثلاث أدوات ستمكنك من تنفيذ استعلامك حتى تتمكن من تحديد سمات حوار طلابك وممارساتك الحالية بشكل منهجي (الأداة 1)، وكيفية استخدام ما توصلت إليه كنقطة بداية لتصميم استعلام (الأداة 2)، ومخطط ترميز للحوار يساعدك على إجراء استعلام (الأداة 3).</a:t>
            </a:r>
            <a:r>
              <a:rPr lang="en-US" sz="1200" dirty="0">
                <a:latin typeface="Arial Unicode MS"/>
                <a:cs typeface="Arial"/>
              </a:rPr>
              <a:t> </a:t>
            </a:r>
            <a:r>
              <a:rPr lang="ar-SA" sz="1200" dirty="0">
                <a:latin typeface="Arial Unicode MS"/>
                <a:cs typeface="Arial"/>
              </a:rPr>
              <a:t>وتوضح الحزمة كيف يمكنك استخدام كلٍّ من هذه الأدوات.</a:t>
            </a:r>
            <a:r>
              <a:rPr lang="en-US" sz="1200" dirty="0">
                <a:latin typeface="Arial Unicode MS"/>
                <a:cs typeface="Arial"/>
              </a:rPr>
              <a:t> </a:t>
            </a:r>
            <a:r>
              <a:rPr lang="ar-SA" sz="1200" dirty="0">
                <a:latin typeface="Arial Unicode MS"/>
                <a:cs typeface="Arial"/>
              </a:rPr>
              <a:t>كما توجد مجموعة من أدوات ال</a:t>
            </a:r>
            <a:r>
              <a:rPr lang="ar-EG" sz="1200" dirty="0">
                <a:latin typeface="Arial Unicode MS"/>
                <a:cs typeface="Arial"/>
              </a:rPr>
              <a:t>ملاحظة</a:t>
            </a:r>
            <a:r>
              <a:rPr lang="ar-SA" sz="1200" dirty="0">
                <a:latin typeface="Arial Unicode MS"/>
                <a:cs typeface="Arial"/>
              </a:rPr>
              <a:t> ونصائحها في الأقسام من 2 إلى 5 ستساعدك في إجراء استعلامك.</a:t>
            </a:r>
          </a:p>
        </p:txBody>
      </p:sp>
      <p:sp>
        <p:nvSpPr>
          <p:cNvPr id="7" name="object 7"/>
          <p:cNvSpPr/>
          <p:nvPr/>
        </p:nvSpPr>
        <p:spPr>
          <a:xfrm>
            <a:off x="1308100" y="621823"/>
            <a:ext cx="3006086" cy="1996439"/>
          </a:xfrm>
          <a:prstGeom prst="rect">
            <a:avLst/>
          </a:prstGeom>
          <a:blipFill>
            <a:blip r:embed="rId2" cstate="print"/>
            <a:stretch>
              <a:fillRect/>
            </a:stretch>
          </a:blipFill>
        </p:spPr>
        <p:txBody>
          <a:bodyPr wrap="square" lIns="0" tIns="0" rIns="0" bIns="0" rtlCol="0"/>
          <a:lstStyle/>
          <a:p>
            <a:endParaRPr/>
          </a:p>
        </p:txBody>
      </p:sp>
      <p:graphicFrame>
        <p:nvGraphicFramePr>
          <p:cNvPr id="10" name="Diagram 9">
            <a:extLst>
              <a:ext uri="{FF2B5EF4-FFF2-40B4-BE49-F238E27FC236}">
                <a16:creationId xmlns:a16="http://schemas.microsoft.com/office/drawing/2014/main" id="{E8FE4408-77D8-2040-BB07-66187D750F2B}"/>
              </a:ext>
            </a:extLst>
          </p:cNvPr>
          <p:cNvGraphicFramePr/>
          <p:nvPr>
            <p:extLst>
              <p:ext uri="{D42A27DB-BD31-4B8C-83A1-F6EECF244321}">
                <p14:modId xmlns:p14="http://schemas.microsoft.com/office/powerpoint/2010/main" val="4112935181"/>
              </p:ext>
            </p:extLst>
          </p:nvPr>
        </p:nvGraphicFramePr>
        <p:xfrm>
          <a:off x="4584700" y="3476625"/>
          <a:ext cx="5772496" cy="3518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object 6">
            <a:extLst>
              <a:ext uri="{FF2B5EF4-FFF2-40B4-BE49-F238E27FC236}">
                <a16:creationId xmlns:a16="http://schemas.microsoft.com/office/drawing/2014/main" id="{B30C357C-DCF2-A9EC-79B8-5DA0AB81236D}"/>
              </a:ext>
            </a:extLst>
          </p:cNvPr>
          <p:cNvSpPr txBox="1"/>
          <p:nvPr/>
        </p:nvSpPr>
        <p:spPr>
          <a:xfrm>
            <a:off x="5285280" y="7271385"/>
            <a:ext cx="290019"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cs typeface="Arial"/>
              </a:rPr>
              <a:t>9</a:t>
            </a:fld>
            <a:endParaRPr sz="1000" dirty="0">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Arial"/>
      </a:majorFont>
      <a:minorFont>
        <a:latin typeface="Calibri"/>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Arial"/>
      </a:majorFont>
      <a:minorFont>
        <a:latin typeface="Calibri" panose="020F0502020204030204"/>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7908</TotalTime>
  <Words>15993</Words>
  <Application>Microsoft Macintosh PowerPoint</Application>
  <PresentationFormat>Custom</PresentationFormat>
  <Paragraphs>1533</Paragraphs>
  <Slides>59</Slides>
  <Notes>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59</vt:i4>
      </vt:variant>
    </vt:vector>
  </HeadingPairs>
  <TitlesOfParts>
    <vt:vector size="70" baseType="lpstr">
      <vt:lpstr>Arial Unicode MS</vt:lpstr>
      <vt:lpstr>Arial</vt:lpstr>
      <vt:lpstr>Arial-BoldItalicMT</vt:lpstr>
      <vt:lpstr>Calibri</vt:lpstr>
      <vt:lpstr>inherit</vt:lpstr>
      <vt:lpstr>Noto Sans Symbols</vt:lpstr>
      <vt:lpstr>Sakkal Majalla</vt:lpstr>
      <vt:lpstr>Symbol</vt:lpstr>
      <vt:lpstr>Times New Roman</vt:lpstr>
      <vt:lpstr>Office Theme</vt:lpstr>
      <vt:lpstr>1_Office Theme</vt:lpstr>
      <vt:lpstr>دليل استرشادي لمنهجية تحليل الحوار  (T-SEDA):مصدر للتحقق في الممارسة</vt:lpstr>
      <vt:lpstr>PowerPoint Presentation</vt:lpstr>
      <vt:lpstr>PowerPoint Presentation</vt:lpstr>
      <vt:lpstr>PowerPoint Presentation</vt:lpstr>
      <vt:lpstr>دليل مستخدمي حزمة T-SEDA المحتويات</vt:lpstr>
      <vt:lpstr>ترجمة T-SEDA واستخدامها في سياقات ثقافية مختلفة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دليل المعلم الاسترشادي لتحليل الحوار التربوي (T-SEDA ): الموارد الداعمة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arwa hanif</dc:creator>
  <cp:lastModifiedBy>Sara Hennessy</cp:lastModifiedBy>
  <cp:revision>334</cp:revision>
  <dcterms:created xsi:type="dcterms:W3CDTF">2022-05-10T07:51:06Z</dcterms:created>
  <dcterms:modified xsi:type="dcterms:W3CDTF">2026-04-18T16:22:15Z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2021-11-28T00:00:00Z</vt:filetime>
  </property>
  <property fmtid="{D5CDD505-2E9C-101B-9397-08002B2CF9AE}" pid="3" name="Creator">
    <vt:lpwstr>Word</vt:lpwstr>
  </property>
  <property fmtid="{D5CDD505-2E9C-101B-9397-08002B2CF9AE}" pid="4" name="LastSaved">
    <vt:filetime>2022-05-10T00:00:00Z</vt:filetime>
  </property>
</Properties>
</file>