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lang="en-US">
                <a:solidFill>
                  <a:srgbClr val="FF0000"/>
                </a:solidFill>
              </a:rPr>
              <a:t>When you talk through the cycle, include info about: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The challenge in your setting that you wanted to address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The project’s goal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Activities, steps taken and resources used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Timeline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Ethical issues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What you evaluated and How</a:t>
            </a: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-</a:t>
            </a:r>
            <a:r>
              <a:rPr lang="en-US"/>
              <a:t> </a:t>
            </a:r>
            <a:r>
              <a:rPr lang="en-US">
                <a:solidFill>
                  <a:srgbClr val="A5A5A5"/>
                </a:solidFill>
              </a:rPr>
              <a:t>including tools / measures / data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Move this earlier if appropriate</a:t>
            </a:r>
            <a:endParaRPr/>
          </a:p>
        </p:txBody>
      </p:sp>
      <p:sp>
        <p:nvSpPr>
          <p:cNvPr id="182" name="Google Shape;182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0" name="Google Shape;19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1200"/>
              <a:buFont typeface="Calibri"/>
              <a:buNone/>
            </a:pPr>
            <a:r>
              <a:rPr lang="en-US">
                <a:solidFill>
                  <a:srgbClr val="A5A5A5"/>
                </a:solidFill>
              </a:rPr>
              <a:t>[Choose one or a maximum of two of below to focus on]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What I learned: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My biggest insight: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The project’s biggest impact: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The biggest disappointment: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The biggest surprise: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The biggest support in carrying out the project / conditions for success: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What I would do differently next time: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My advice to a colleague trying this out: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For your information</a:t>
            </a:r>
            <a:endParaRPr/>
          </a:p>
        </p:txBody>
      </p:sp>
      <p:sp>
        <p:nvSpPr>
          <p:cNvPr id="209" name="Google Shape;209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833019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edtoolkit.educ.cam.ac.uk/toolkit/step5/" TargetMode="External"/><Relationship Id="rId4" Type="http://schemas.openxmlformats.org/officeDocument/2006/relationships/image" Target="../media/image1.png"/><Relationship Id="rId11" Type="http://schemas.openxmlformats.org/officeDocument/2006/relationships/image" Target="../media/image8.png"/><Relationship Id="rId10" Type="http://schemas.openxmlformats.org/officeDocument/2006/relationships/image" Target="../media/image7.png"/><Relationship Id="rId12" Type="http://schemas.openxmlformats.org/officeDocument/2006/relationships/image" Target="../media/image9.png"/><Relationship Id="rId9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11.png"/><Relationship Id="rId10" Type="http://schemas.openxmlformats.org/officeDocument/2006/relationships/image" Target="../media/image18.png"/><Relationship Id="rId9" Type="http://schemas.openxmlformats.org/officeDocument/2006/relationships/image" Target="../media/image16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1" Type="http://schemas.openxmlformats.org/officeDocument/2006/relationships/image" Target="../media/image9.png"/><Relationship Id="rId10" Type="http://schemas.openxmlformats.org/officeDocument/2006/relationships/image" Target="../media/image8.png"/><Relationship Id="rId9" Type="http://schemas.openxmlformats.org/officeDocument/2006/relationships/image" Target="../media/image7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DDEDA">
            <a:alpha val="10196"/>
          </a:srgbClr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ctrTitle"/>
          </p:nvPr>
        </p:nvSpPr>
        <p:spPr>
          <a:xfrm>
            <a:off x="914400" y="1685602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Title of project</a:t>
            </a:r>
            <a:endParaRPr/>
          </a:p>
        </p:txBody>
      </p:sp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1860661" y="3437994"/>
            <a:ext cx="8534400" cy="1050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en-US"/>
              <a:t>Name &amp; institutional affiliation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0" y="5072896"/>
            <a:ext cx="12192000" cy="1785104"/>
          </a:xfrm>
          <a:prstGeom prst="rect">
            <a:avLst/>
          </a:prstGeom>
          <a:solidFill>
            <a:srgbClr val="447799"/>
          </a:solidFill>
          <a:ln>
            <a:noFill/>
          </a:ln>
          <a:effectLst>
            <a:outerShdw blurRad="44450" algn="ctr" dir="5400000" dist="27940">
              <a:srgbClr val="000000">
                <a:alpha val="32156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Template adapted from </a:t>
            </a:r>
            <a:r>
              <a:rPr b="0" i="0" lang="en-US" sz="20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ED:Talk (Evidence and Dialogue) Toolkit</a:t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thanks to Riikka Hofmann &amp; Sonia llie. ©2019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Faculty of Education, University of Cambridge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651697" y="530472"/>
            <a:ext cx="29523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YOUR OWN INSTITUTIONAL LOGO</a:t>
            </a:r>
            <a:endParaRPr/>
          </a:p>
        </p:txBody>
      </p:sp>
      <p:pic>
        <p:nvPicPr>
          <p:cNvPr descr="A logo of a tree with hands&#10;&#10;Description automatically generated" id="93" name="Google Shape;9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5963" y="304040"/>
            <a:ext cx="1104598" cy="10991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4" name="Google Shape;94;p13"/>
          <p:cNvGrpSpPr/>
          <p:nvPr/>
        </p:nvGrpSpPr>
        <p:grpSpPr>
          <a:xfrm>
            <a:off x="10436288" y="167513"/>
            <a:ext cx="1273360" cy="1317271"/>
            <a:chOff x="3141759" y="142646"/>
            <a:chExt cx="6298131" cy="6515325"/>
          </a:xfrm>
        </p:grpSpPr>
        <p:pic>
          <p:nvPicPr>
            <p:cNvPr id="95" name="Google Shape;95;p1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526783" y="1075531"/>
              <a:ext cx="1385965" cy="138596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6" name="Google Shape;96;p13"/>
            <p:cNvSpPr/>
            <p:nvPr/>
          </p:nvSpPr>
          <p:spPr>
            <a:xfrm>
              <a:off x="3417185" y="1348415"/>
              <a:ext cx="1576244" cy="1315055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Review &amp; Reflect</a:t>
              </a:r>
            </a:p>
          </p:txBody>
        </p:sp>
        <p:pic>
          <p:nvPicPr>
            <p:cNvPr id="97" name="Google Shape;97;p1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3141759" y="3224830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8" name="Google Shape;98;p13"/>
            <p:cNvSpPr/>
            <p:nvPr/>
          </p:nvSpPr>
          <p:spPr>
            <a:xfrm>
              <a:off x="3242485" y="4195542"/>
              <a:ext cx="1204592" cy="613878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Action Plan</a:t>
              </a:r>
            </a:p>
          </p:txBody>
        </p:sp>
        <p:pic>
          <p:nvPicPr>
            <p:cNvPr id="99" name="Google Shape;99;p1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6716958" y="5091357"/>
              <a:ext cx="1385965" cy="138596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0" name="Google Shape;100;p13"/>
            <p:cNvSpPr/>
            <p:nvPr/>
          </p:nvSpPr>
          <p:spPr>
            <a:xfrm>
              <a:off x="6621817" y="5271971"/>
              <a:ext cx="1576245" cy="138600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Data Engagement</a:t>
              </a:r>
            </a:p>
          </p:txBody>
        </p:sp>
        <p:pic>
          <p:nvPicPr>
            <p:cNvPr id="101" name="Google Shape;101;p1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7730523" y="1093008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2" name="Google Shape;102;p13"/>
            <p:cNvSpPr/>
            <p:nvPr/>
          </p:nvSpPr>
          <p:spPr>
            <a:xfrm>
              <a:off x="7628255" y="1304293"/>
              <a:ext cx="1625988" cy="138600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Focus &amp; Question</a:t>
              </a:r>
            </a:p>
          </p:txBody>
        </p:sp>
        <p:pic>
          <p:nvPicPr>
            <p:cNvPr id="103" name="Google Shape;103;p1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593833" y="142646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" name="Google Shape;104;p13"/>
            <p:cNvSpPr/>
            <p:nvPr/>
          </p:nvSpPr>
          <p:spPr>
            <a:xfrm>
              <a:off x="5545668" y="704088"/>
              <a:ext cx="1449667" cy="103731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Interests &amp; Aims</a:t>
              </a:r>
            </a:p>
          </p:txBody>
        </p:sp>
        <p:pic>
          <p:nvPicPr>
            <p:cNvPr id="105" name="Google Shape;105;p13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4431870" y="5062037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6" name="Google Shape;106;p13"/>
            <p:cNvSpPr/>
            <p:nvPr/>
          </p:nvSpPr>
          <p:spPr>
            <a:xfrm>
              <a:off x="4428508" y="5668707"/>
              <a:ext cx="1360543" cy="98926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Interpretation</a:t>
              </a:r>
            </a:p>
          </p:txBody>
        </p:sp>
        <p:pic>
          <p:nvPicPr>
            <p:cNvPr id="107" name="Google Shape;107;p13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8008169" y="3224830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8" name="Google Shape;108;p13"/>
            <p:cNvSpPr/>
            <p:nvPr/>
          </p:nvSpPr>
          <p:spPr>
            <a:xfrm>
              <a:off x="7957758" y="3694176"/>
              <a:ext cx="1482132" cy="1131533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Plans &amp; Methods</a:t>
              </a:r>
            </a:p>
          </p:txBody>
        </p:sp>
        <p:pic>
          <p:nvPicPr>
            <p:cNvPr id="109" name="Google Shape;109;p13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963159" y="2259374"/>
              <a:ext cx="2725851" cy="27258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>
            <a:alpha val="10196"/>
          </a:schemeClr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/>
          <p:nvPr>
            <p:ph idx="1" type="body"/>
          </p:nvPr>
        </p:nvSpPr>
        <p:spPr>
          <a:xfrm>
            <a:off x="4223792" y="1268760"/>
            <a:ext cx="7128791" cy="1368153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/>
              <a:t>  Inquiry Setting:</a:t>
            </a:r>
            <a:endParaRPr/>
          </a:p>
        </p:txBody>
      </p:sp>
      <p:grpSp>
        <p:nvGrpSpPr>
          <p:cNvPr id="116" name="Google Shape;116;p14"/>
          <p:cNvGrpSpPr/>
          <p:nvPr/>
        </p:nvGrpSpPr>
        <p:grpSpPr>
          <a:xfrm>
            <a:off x="0" y="0"/>
            <a:ext cx="3575720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17" name="Google Shape;117;p1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14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20000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4400" u="none" cap="none" strike="noStrike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Inquiry setting</a:t>
              </a:r>
              <a:endParaRPr b="0" i="0" sz="4400" u="none" cap="none" strike="noStrike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14"/>
          <p:cNvSpPr txBox="1"/>
          <p:nvPr/>
        </p:nvSpPr>
        <p:spPr>
          <a:xfrm>
            <a:off x="4223792" y="2875174"/>
            <a:ext cx="7128792" cy="1368153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Subject(s) / Area: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4"/>
          <p:cNvSpPr txBox="1"/>
          <p:nvPr/>
        </p:nvSpPr>
        <p:spPr>
          <a:xfrm>
            <a:off x="4223792" y="4481588"/>
            <a:ext cx="7128792" cy="1368152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Topic: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4660374" y="548680"/>
            <a:ext cx="64761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 a brief description of the following features of your inquiry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15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28" name="Google Shape;128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9" name="Google Shape;129;p15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30196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Inquiry cycle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0" name="Google Shape;130;p15"/>
          <p:cNvGrpSpPr/>
          <p:nvPr/>
        </p:nvGrpSpPr>
        <p:grpSpPr>
          <a:xfrm>
            <a:off x="3863752" y="908720"/>
            <a:ext cx="8208912" cy="4752528"/>
            <a:chOff x="0" y="0"/>
            <a:chExt cx="9977928" cy="5947741"/>
          </a:xfrm>
        </p:grpSpPr>
        <p:grpSp>
          <p:nvGrpSpPr>
            <p:cNvPr id="131" name="Google Shape;131;p15"/>
            <p:cNvGrpSpPr/>
            <p:nvPr/>
          </p:nvGrpSpPr>
          <p:grpSpPr>
            <a:xfrm>
              <a:off x="3518809" y="0"/>
              <a:ext cx="2917373" cy="1968753"/>
              <a:chOff x="3518809" y="0"/>
              <a:chExt cx="2917373" cy="1968753"/>
            </a:xfrm>
          </p:grpSpPr>
          <p:sp>
            <p:nvSpPr>
              <p:cNvPr id="132" name="Google Shape;132;p15"/>
              <p:cNvSpPr/>
              <p:nvPr/>
            </p:nvSpPr>
            <p:spPr>
              <a:xfrm>
                <a:off x="3518809" y="728688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EECE9C"/>
                  </a:gs>
                  <a:gs pos="50000">
                    <a:srgbClr val="F2DFC3"/>
                  </a:gs>
                  <a:gs pos="100000">
                    <a:srgbClr val="F8EEE1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A white line on a mountain with a flag on top&#10;&#10;Description automatically generated with low confidence" id="133" name="Google Shape;133;p15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4482195" y="0"/>
                <a:ext cx="990600" cy="10287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4" name="Google Shape;134;p15"/>
              <p:cNvSpPr txBox="1"/>
              <p:nvPr/>
            </p:nvSpPr>
            <p:spPr>
              <a:xfrm>
                <a:off x="3642475" y="1113019"/>
                <a:ext cx="2667324" cy="7894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Identifying points of interest </a:t>
                </a:r>
                <a:b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</a:b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and possible goals </a:t>
                </a:r>
                <a:r>
                  <a:rPr b="1"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(click here to edit this box)</a:t>
                </a:r>
                <a:endParaRPr b="1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35" name="Google Shape;135;p15"/>
            <p:cNvGrpSpPr/>
            <p:nvPr/>
          </p:nvGrpSpPr>
          <p:grpSpPr>
            <a:xfrm>
              <a:off x="6599469" y="1466553"/>
              <a:ext cx="3378459" cy="1476118"/>
              <a:chOff x="6599469" y="1466553"/>
              <a:chExt cx="3378459" cy="1476118"/>
            </a:xfrm>
          </p:grpSpPr>
          <p:sp>
            <p:nvSpPr>
              <p:cNvPr id="136" name="Google Shape;136;p15"/>
              <p:cNvSpPr/>
              <p:nvPr/>
            </p:nvSpPr>
            <p:spPr>
              <a:xfrm>
                <a:off x="6599469" y="1702605"/>
                <a:ext cx="2917373" cy="1240066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9AB5CE"/>
                  </a:gs>
                  <a:gs pos="50000">
                    <a:srgbClr val="C1D1DF"/>
                  </a:gs>
                  <a:gs pos="100000">
                    <a:srgbClr val="E1E8EE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A picture containing circle, font, logo, graphics&#10;&#10;Description automatically generated" id="137" name="Google Shape;137;p15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>
                <a:off x="8935386" y="1466553"/>
                <a:ext cx="1042542" cy="10044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8" name="Google Shape;138;p15"/>
              <p:cNvSpPr txBox="1"/>
              <p:nvPr/>
            </p:nvSpPr>
            <p:spPr>
              <a:xfrm>
                <a:off x="6686765" y="1968759"/>
                <a:ext cx="2321560" cy="7510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Narrowing down focus and inquiry questions </a:t>
                </a:r>
                <a:r>
                  <a:rPr b="1"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(click here to edit this box)</a:t>
                </a:r>
                <a:endParaRPr b="1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39" name="Google Shape;139;p15"/>
            <p:cNvGrpSpPr/>
            <p:nvPr/>
          </p:nvGrpSpPr>
          <p:grpSpPr>
            <a:xfrm>
              <a:off x="6599469" y="3007494"/>
              <a:ext cx="3377317" cy="1462412"/>
              <a:chOff x="6599469" y="3007494"/>
              <a:chExt cx="3377317" cy="1462412"/>
            </a:xfrm>
          </p:grpSpPr>
          <p:sp>
            <p:nvSpPr>
              <p:cNvPr id="140" name="Google Shape;140;p15"/>
              <p:cNvSpPr/>
              <p:nvPr/>
            </p:nvSpPr>
            <p:spPr>
              <a:xfrm>
                <a:off x="6599469" y="3229839"/>
                <a:ext cx="2917373" cy="1240067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B49F9D"/>
                  </a:gs>
                  <a:gs pos="50000">
                    <a:srgbClr val="D0C3C3"/>
                  </a:gs>
                  <a:gs pos="100000">
                    <a:srgbClr val="E8E1E1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A picture containing circle, font, graphics, logo&#10;&#10;Description automatically generated" id="141" name="Google Shape;141;p15"/>
              <p:cNvPicPr preferRelativeResize="0"/>
              <p:nvPr/>
            </p:nvPicPr>
            <p:blipFill rotWithShape="1">
              <a:blip r:embed="rId6">
                <a:alphaModFix/>
              </a:blip>
              <a:srcRect b="0" l="0" r="0" t="0"/>
              <a:stretch/>
            </p:blipFill>
            <p:spPr>
              <a:xfrm>
                <a:off x="8935386" y="3007494"/>
                <a:ext cx="1041400" cy="10287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42" name="Google Shape;142;p15"/>
              <p:cNvSpPr txBox="1"/>
              <p:nvPr/>
            </p:nvSpPr>
            <p:spPr>
              <a:xfrm>
                <a:off x="6706803" y="3562515"/>
                <a:ext cx="2155825" cy="7876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8890" marR="8890" rtl="0" algn="ctr">
                  <a:lnSpc>
                    <a:spcPct val="101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Planning the inquiry and </a:t>
                </a:r>
                <a:b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</a:b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choosing methods and tools </a:t>
                </a:r>
                <a:r>
                  <a:rPr b="1"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(click here to edit this box)</a:t>
                </a:r>
                <a:endParaRPr b="1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43" name="Google Shape;143;p15"/>
            <p:cNvGrpSpPr/>
            <p:nvPr/>
          </p:nvGrpSpPr>
          <p:grpSpPr>
            <a:xfrm>
              <a:off x="1428212" y="4585817"/>
              <a:ext cx="3445471" cy="1361924"/>
              <a:chOff x="1428212" y="4585817"/>
              <a:chExt cx="3445471" cy="1361924"/>
            </a:xfrm>
          </p:grpSpPr>
          <p:sp>
            <p:nvSpPr>
              <p:cNvPr id="144" name="Google Shape;144;p15"/>
              <p:cNvSpPr/>
              <p:nvPr/>
            </p:nvSpPr>
            <p:spPr>
              <a:xfrm>
                <a:off x="1956310" y="4707676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93C1BB"/>
                  </a:gs>
                  <a:gs pos="50000">
                    <a:srgbClr val="BED7D4"/>
                  </a:gs>
                  <a:gs pos="100000">
                    <a:srgbClr val="DFEBE9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A picture containing circle, graphics, font, logo&#10;&#10;Description automatically generated" id="145" name="Google Shape;145;p15"/>
              <p:cNvPicPr preferRelativeResize="0"/>
              <p:nvPr/>
            </p:nvPicPr>
            <p:blipFill rotWithShape="1">
              <a:blip r:embed="rId7">
                <a:alphaModFix/>
              </a:blip>
              <a:srcRect b="0" l="0" r="0" t="0"/>
              <a:stretch/>
            </p:blipFill>
            <p:spPr>
              <a:xfrm>
                <a:off x="1428212" y="4585817"/>
                <a:ext cx="990600" cy="10287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46" name="Google Shape;146;p15"/>
              <p:cNvSpPr txBox="1"/>
              <p:nvPr/>
            </p:nvSpPr>
            <p:spPr>
              <a:xfrm>
                <a:off x="2507672" y="5011272"/>
                <a:ext cx="2366010" cy="7894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Considering the findings and reflecting on what they might mean (</a:t>
                </a:r>
                <a:r>
                  <a:rPr b="1"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click here to edit this box)</a:t>
                </a:r>
                <a:endParaRPr b="1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47" name="Google Shape;147;p15"/>
            <p:cNvGrpSpPr/>
            <p:nvPr/>
          </p:nvGrpSpPr>
          <p:grpSpPr>
            <a:xfrm>
              <a:off x="5101802" y="4547660"/>
              <a:ext cx="3368622" cy="1374338"/>
              <a:chOff x="5101802" y="4547660"/>
              <a:chExt cx="3368622" cy="1374338"/>
            </a:xfrm>
          </p:grpSpPr>
          <p:sp>
            <p:nvSpPr>
              <p:cNvPr id="148" name="Google Shape;148;p15"/>
              <p:cNvSpPr/>
              <p:nvPr/>
            </p:nvSpPr>
            <p:spPr>
              <a:xfrm>
                <a:off x="5101802" y="4681933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B598AF"/>
                  </a:gs>
                  <a:gs pos="50000">
                    <a:srgbClr val="D1C1CD"/>
                  </a:gs>
                  <a:gs pos="100000">
                    <a:srgbClr val="E7E0E7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A picture containing graphics, symbol, font, logo&#10;&#10;Description automatically generated" id="149" name="Google Shape;149;p15"/>
              <p:cNvPicPr preferRelativeResize="0"/>
              <p:nvPr/>
            </p:nvPicPr>
            <p:blipFill rotWithShape="1">
              <a:blip r:embed="rId8">
                <a:alphaModFix/>
              </a:blip>
              <a:srcRect b="0" l="0" r="0" t="0"/>
              <a:stretch/>
            </p:blipFill>
            <p:spPr>
              <a:xfrm>
                <a:off x="7393894" y="4547660"/>
                <a:ext cx="1076530" cy="10512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50" name="Google Shape;150;p15"/>
              <p:cNvSpPr txBox="1"/>
              <p:nvPr/>
            </p:nvSpPr>
            <p:spPr>
              <a:xfrm>
                <a:off x="5209052" y="5001914"/>
                <a:ext cx="2145030" cy="7894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Conducting the inquiry </a:t>
                </a:r>
                <a:b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</a:b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and gathering evidence </a:t>
                </a:r>
                <a:r>
                  <a:rPr b="1"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(click here to edit this box)</a:t>
                </a:r>
                <a:endParaRPr b="1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51" name="Google Shape;151;p15"/>
            <p:cNvGrpSpPr/>
            <p:nvPr/>
          </p:nvGrpSpPr>
          <p:grpSpPr>
            <a:xfrm>
              <a:off x="0" y="3009486"/>
              <a:ext cx="3355523" cy="1395658"/>
              <a:chOff x="0" y="3009486"/>
              <a:chExt cx="3355523" cy="1395658"/>
            </a:xfrm>
          </p:grpSpPr>
          <p:sp>
            <p:nvSpPr>
              <p:cNvPr id="152" name="Google Shape;152;p15"/>
              <p:cNvSpPr/>
              <p:nvPr/>
            </p:nvSpPr>
            <p:spPr>
              <a:xfrm>
                <a:off x="438150" y="3165079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F3A08A"/>
                  </a:gs>
                  <a:gs pos="50000">
                    <a:srgbClr val="F6C5B8"/>
                  </a:gs>
                  <a:gs pos="100000">
                    <a:srgbClr val="FAE2DC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A picture containing circle, graphics, font, design&#10;&#10;Description automatically generated" id="153" name="Google Shape;153;p15"/>
              <p:cNvPicPr preferRelativeResize="0"/>
              <p:nvPr/>
            </p:nvPicPr>
            <p:blipFill rotWithShape="1">
              <a:blip r:embed="rId9">
                <a:alphaModFix/>
              </a:blip>
              <a:srcRect b="0" l="0" r="0" t="0"/>
              <a:stretch/>
            </p:blipFill>
            <p:spPr>
              <a:xfrm>
                <a:off x="0" y="3009486"/>
                <a:ext cx="876300" cy="10287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54" name="Google Shape;154;p15"/>
              <p:cNvSpPr txBox="1"/>
              <p:nvPr/>
            </p:nvSpPr>
            <p:spPr>
              <a:xfrm>
                <a:off x="904187" y="3485329"/>
                <a:ext cx="2317115" cy="7894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Developing practice </a:t>
                </a:r>
                <a:b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</a:b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based on the findings </a:t>
                </a:r>
                <a:r>
                  <a:rPr b="1"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(click here to edit this box)</a:t>
                </a:r>
                <a:endParaRPr b="1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55" name="Google Shape;155;p15"/>
            <p:cNvGrpSpPr/>
            <p:nvPr/>
          </p:nvGrpSpPr>
          <p:grpSpPr>
            <a:xfrm>
              <a:off x="4617" y="1470908"/>
              <a:ext cx="3350906" cy="1471763"/>
              <a:chOff x="4617" y="1470908"/>
              <a:chExt cx="3350906" cy="1471763"/>
            </a:xfrm>
          </p:grpSpPr>
          <p:sp>
            <p:nvSpPr>
              <p:cNvPr id="156" name="Google Shape;156;p15"/>
              <p:cNvSpPr/>
              <p:nvPr/>
            </p:nvSpPr>
            <p:spPr>
              <a:xfrm>
                <a:off x="438150" y="1702606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EE8A8B"/>
                  </a:gs>
                  <a:gs pos="50000">
                    <a:srgbClr val="F3B7B9"/>
                  </a:gs>
                  <a:gs pos="100000">
                    <a:srgbClr val="F8DCDC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descr="A logo of a book and light bulb&#10;&#10;Description automatically generated with low confidence" id="157" name="Google Shape;157;p15"/>
              <p:cNvPicPr preferRelativeResize="0"/>
              <p:nvPr/>
            </p:nvPicPr>
            <p:blipFill rotWithShape="1">
              <a:blip r:embed="rId10">
                <a:alphaModFix/>
              </a:blip>
              <a:srcRect b="0" l="0" r="0" t="0"/>
              <a:stretch/>
            </p:blipFill>
            <p:spPr>
              <a:xfrm>
                <a:off x="4617" y="1470908"/>
                <a:ext cx="1028700" cy="10414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58" name="Google Shape;158;p15"/>
              <p:cNvSpPr txBox="1"/>
              <p:nvPr/>
            </p:nvSpPr>
            <p:spPr>
              <a:xfrm>
                <a:off x="1033313" y="2039885"/>
                <a:ext cx="2228215" cy="7894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Considering how the whole </a:t>
                </a:r>
                <a:b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</a:br>
                <a:r>
                  <a:rPr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process has worked </a:t>
                </a:r>
                <a:r>
                  <a:rPr b="1" lang="en-US" sz="11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(click here to edit this box)</a:t>
                </a:r>
                <a:endParaRPr b="1" sz="12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59" name="Google Shape;159;p15"/>
            <p:cNvSpPr/>
            <p:nvPr/>
          </p:nvSpPr>
          <p:spPr>
            <a:xfrm>
              <a:off x="3951808" y="2320088"/>
              <a:ext cx="2051376" cy="2010509"/>
            </a:xfrm>
            <a:prstGeom prst="arc">
              <a:avLst>
                <a:gd fmla="val 15399189" name="adj1"/>
                <a:gd fmla="val 14527644" name="adj2"/>
              </a:avLst>
            </a:prstGeom>
            <a:noFill/>
            <a:ln cap="flat" cmpd="sng" w="19050">
              <a:solidFill>
                <a:srgbClr val="C4BD97"/>
              </a:solidFill>
              <a:prstDash val="solid"/>
              <a:round/>
              <a:headEnd len="sm" w="sm" type="none"/>
              <a:tailEnd len="med" w="med" type="triangl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16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65" name="Google Shape;165;p1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6" name="Google Shape;166;p16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30196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The experience of running the inquiry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7" name="Google Shape;167;p16"/>
          <p:cNvSpPr txBox="1"/>
          <p:nvPr/>
        </p:nvSpPr>
        <p:spPr>
          <a:xfrm>
            <a:off x="4223792" y="1268760"/>
            <a:ext cx="7128791" cy="1368153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How the project actually unfolded: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6"/>
          <p:cNvSpPr txBox="1"/>
          <p:nvPr/>
        </p:nvSpPr>
        <p:spPr>
          <a:xfrm>
            <a:off x="4223792" y="2744923"/>
            <a:ext cx="7128791" cy="1368153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What worked well: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6"/>
          <p:cNvSpPr txBox="1"/>
          <p:nvPr/>
        </p:nvSpPr>
        <p:spPr>
          <a:xfrm>
            <a:off x="4223792" y="4221086"/>
            <a:ext cx="7128791" cy="1368153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Challenges: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7"/>
          <p:cNvSpPr txBox="1"/>
          <p:nvPr>
            <p:ph idx="1" type="body"/>
          </p:nvPr>
        </p:nvSpPr>
        <p:spPr>
          <a:xfrm>
            <a:off x="4223792" y="857349"/>
            <a:ext cx="7128792" cy="5143302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en-US"/>
              <a:t>To what extent were the goals met/ not met? 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en-US"/>
              <a:t>How? 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en-US"/>
              <a:t>What were the key mechanisms of  change?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grpSp>
        <p:nvGrpSpPr>
          <p:cNvPr id="176" name="Google Shape;176;p17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77" name="Google Shape;177;p1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8" name="Google Shape;178;p17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30196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Results / findings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"/>
          <p:cNvSpPr txBox="1"/>
          <p:nvPr>
            <p:ph idx="1" type="body"/>
          </p:nvPr>
        </p:nvSpPr>
        <p:spPr>
          <a:xfrm>
            <a:off x="4223792" y="908720"/>
            <a:ext cx="7128792" cy="5040560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en-US"/>
              <a:t>[A brief description of the teaching/classroom resource you created]</a:t>
            </a:r>
            <a:endParaRPr/>
          </a:p>
        </p:txBody>
      </p:sp>
      <p:grpSp>
        <p:nvGrpSpPr>
          <p:cNvPr id="185" name="Google Shape;185;p18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86" name="Google Shape;186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7" name="Google Shape;187;p18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30196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Resource </a:t>
              </a:r>
              <a:br>
                <a:rPr lang="en-US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for dialogic teaching and learning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9"/>
          <p:cNvSpPr txBox="1"/>
          <p:nvPr>
            <p:ph idx="1" type="body"/>
          </p:nvPr>
        </p:nvSpPr>
        <p:spPr>
          <a:xfrm>
            <a:off x="4223792" y="548680"/>
            <a:ext cx="7128792" cy="5760639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None/>
            </a:pPr>
            <a:r>
              <a:rPr i="1" lang="en-US">
                <a:solidFill>
                  <a:srgbClr val="A5A5A5"/>
                </a:solidFill>
              </a:rPr>
              <a:t>[Choose one or two of the topics below to focus on]</a:t>
            </a:r>
            <a:endParaRPr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en-US"/>
              <a:t>What I learned:</a:t>
            </a:r>
            <a:endParaRPr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en-US"/>
              <a:t>My biggest insight: </a:t>
            </a:r>
            <a:endParaRPr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en-US"/>
              <a:t>The project’s biggest impact: </a:t>
            </a:r>
            <a:endParaRPr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en-US"/>
              <a:t>The biggest disappointment: </a:t>
            </a:r>
            <a:endParaRPr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en-US"/>
              <a:t>The biggest surprise: </a:t>
            </a:r>
            <a:endParaRPr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en-US"/>
              <a:t>The biggest support in carrying out the project / conditions for success: </a:t>
            </a:r>
            <a:endParaRPr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en-US"/>
              <a:t>What I would do differently next time: </a:t>
            </a:r>
            <a:endParaRPr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en-US"/>
              <a:t>My advice to a colleague trying this out: </a:t>
            </a:r>
            <a:endParaRPr/>
          </a:p>
        </p:txBody>
      </p:sp>
      <p:grpSp>
        <p:nvGrpSpPr>
          <p:cNvPr id="194" name="Google Shape;194;p19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95" name="Google Shape;195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6" name="Google Shape;196;p19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30196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Reflections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Google Shape;201;p20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202" name="Google Shape;202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3" name="Google Shape;203;p20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30196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Next steps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4" name="Google Shape;204;p20"/>
          <p:cNvSpPr txBox="1"/>
          <p:nvPr/>
        </p:nvSpPr>
        <p:spPr>
          <a:xfrm>
            <a:off x="4223792" y="3717032"/>
            <a:ext cx="7128791" cy="2096764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How I’m going to carry on: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0"/>
          <p:cNvSpPr txBox="1"/>
          <p:nvPr/>
        </p:nvSpPr>
        <p:spPr>
          <a:xfrm>
            <a:off x="4223793" y="1268761"/>
            <a:ext cx="7128790" cy="2096764"/>
          </a:xfrm>
          <a:prstGeom prst="rect">
            <a:avLst/>
          </a:prstGeom>
          <a:solidFill>
            <a:srgbClr val="447799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What I’m going to do next: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oogle Shape;211;p21"/>
          <p:cNvGrpSpPr/>
          <p:nvPr/>
        </p:nvGrpSpPr>
        <p:grpSpPr>
          <a:xfrm>
            <a:off x="0" y="0"/>
            <a:ext cx="4223792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212" name="Google Shape;212;p2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3" name="Google Shape;213;p21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30196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Reflective inquiry cycle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4" name="Google Shape;214;p21"/>
          <p:cNvGrpSpPr/>
          <p:nvPr/>
        </p:nvGrpSpPr>
        <p:grpSpPr>
          <a:xfrm>
            <a:off x="5663952" y="747318"/>
            <a:ext cx="5184576" cy="5363364"/>
            <a:chOff x="3141759" y="142646"/>
            <a:chExt cx="6298131" cy="6515325"/>
          </a:xfrm>
        </p:grpSpPr>
        <p:pic>
          <p:nvPicPr>
            <p:cNvPr id="215" name="Google Shape;215;p2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526783" y="1075531"/>
              <a:ext cx="1385965" cy="138596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6" name="Google Shape;216;p21"/>
            <p:cNvSpPr/>
            <p:nvPr/>
          </p:nvSpPr>
          <p:spPr>
            <a:xfrm>
              <a:off x="3417185" y="1348415"/>
              <a:ext cx="1576244" cy="1315055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Review &amp; Reflect</a:t>
              </a:r>
            </a:p>
          </p:txBody>
        </p:sp>
        <p:pic>
          <p:nvPicPr>
            <p:cNvPr id="217" name="Google Shape;217;p2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141759" y="3224830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8" name="Google Shape;218;p21"/>
            <p:cNvSpPr/>
            <p:nvPr/>
          </p:nvSpPr>
          <p:spPr>
            <a:xfrm>
              <a:off x="3242485" y="4195542"/>
              <a:ext cx="1204592" cy="613878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Action Plan</a:t>
              </a:r>
            </a:p>
          </p:txBody>
        </p:sp>
        <p:pic>
          <p:nvPicPr>
            <p:cNvPr id="219" name="Google Shape;219;p2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6716958" y="5091357"/>
              <a:ext cx="1385965" cy="138596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0" name="Google Shape;220;p21"/>
            <p:cNvSpPr/>
            <p:nvPr/>
          </p:nvSpPr>
          <p:spPr>
            <a:xfrm>
              <a:off x="6621817" y="5271971"/>
              <a:ext cx="1576245" cy="138600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Data Engagement</a:t>
              </a:r>
            </a:p>
          </p:txBody>
        </p:sp>
        <p:pic>
          <p:nvPicPr>
            <p:cNvPr id="221" name="Google Shape;221;p2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7730523" y="1093008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2" name="Google Shape;222;p21"/>
            <p:cNvSpPr/>
            <p:nvPr/>
          </p:nvSpPr>
          <p:spPr>
            <a:xfrm>
              <a:off x="7628255" y="1304293"/>
              <a:ext cx="1625988" cy="138600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Focus &amp; Question</a:t>
              </a:r>
            </a:p>
          </p:txBody>
        </p:sp>
        <p:pic>
          <p:nvPicPr>
            <p:cNvPr id="223" name="Google Shape;223;p2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593833" y="142646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4" name="Google Shape;224;p21"/>
            <p:cNvSpPr/>
            <p:nvPr/>
          </p:nvSpPr>
          <p:spPr>
            <a:xfrm>
              <a:off x="5545668" y="704088"/>
              <a:ext cx="1449667" cy="103731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Interests &amp; Aims</a:t>
              </a:r>
            </a:p>
          </p:txBody>
        </p:sp>
        <p:pic>
          <p:nvPicPr>
            <p:cNvPr id="225" name="Google Shape;225;p2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4431870" y="5062037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6" name="Google Shape;226;p21"/>
            <p:cNvSpPr/>
            <p:nvPr/>
          </p:nvSpPr>
          <p:spPr>
            <a:xfrm>
              <a:off x="4428508" y="5668707"/>
              <a:ext cx="1360543" cy="98926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Interpretation</a:t>
              </a:r>
            </a:p>
          </p:txBody>
        </p:sp>
        <p:pic>
          <p:nvPicPr>
            <p:cNvPr id="227" name="Google Shape;227;p2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8008169" y="3224830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8" name="Google Shape;228;p21"/>
            <p:cNvSpPr/>
            <p:nvPr/>
          </p:nvSpPr>
          <p:spPr>
            <a:xfrm>
              <a:off x="7957758" y="3694176"/>
              <a:ext cx="1482132" cy="1131533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Plans &amp; Methods</a:t>
              </a:r>
            </a:p>
          </p:txBody>
        </p:sp>
        <p:pic>
          <p:nvPicPr>
            <p:cNvPr id="229" name="Google Shape;229;p2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4963159" y="2259374"/>
              <a:ext cx="2725851" cy="27258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