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4" r:id="rId2"/>
    <p:sldId id="291" r:id="rId3"/>
    <p:sldId id="285" r:id="rId4"/>
    <p:sldId id="272" r:id="rId5"/>
    <p:sldId id="279" r:id="rId6"/>
    <p:sldId id="292" r:id="rId7"/>
    <p:sldId id="274" r:id="rId8"/>
    <p:sldId id="290" r:id="rId9"/>
    <p:sldId id="273" r:id="rId10"/>
    <p:sldId id="287" r:id="rId11"/>
    <p:sldId id="293" r:id="rId12"/>
    <p:sldId id="269" r:id="rId13"/>
    <p:sldId id="277" r:id="rId14"/>
    <p:sldId id="278" r:id="rId15"/>
    <p:sldId id="294" r:id="rId16"/>
    <p:sldId id="280" r:id="rId17"/>
    <p:sldId id="270" r:id="rId18"/>
    <p:sldId id="295" r:id="rId19"/>
    <p:sldId id="286" r:id="rId20"/>
    <p:sldId id="289" r:id="rId21"/>
    <p:sldId id="26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799"/>
    <a:srgbClr val="CDE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0"/>
    <p:restoredTop sz="96197"/>
  </p:normalViewPr>
  <p:slideViewPr>
    <p:cSldViewPr snapToGrid="0">
      <p:cViewPr varScale="1">
        <p:scale>
          <a:sx n="96" d="100"/>
          <a:sy n="96" d="100"/>
        </p:scale>
        <p:origin x="200" y="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93FAC4-363E-2D49-8800-3A8653D1A6C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12A707B-E718-4F41-9700-53F4A01AC32C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/>
            <a:t>Early Years</a:t>
          </a:r>
        </a:p>
        <a:p>
          <a:r>
            <a:rPr lang="en-GB"/>
            <a:t>(0-5)</a:t>
          </a:r>
        </a:p>
      </dgm:t>
    </dgm:pt>
    <dgm:pt modelId="{B6A4F0C9-EF97-2546-89B0-56AA6994AFB1}" type="parTrans" cxnId="{C234039A-273D-9A49-BB49-B52BF60AD085}">
      <dgm:prSet/>
      <dgm:spPr/>
      <dgm:t>
        <a:bodyPr/>
        <a:lstStyle/>
        <a:p>
          <a:endParaRPr lang="en-GB"/>
        </a:p>
      </dgm:t>
    </dgm:pt>
    <dgm:pt modelId="{4EF77407-CCA6-2E43-BCF0-3D6D0611EDE5}" type="sibTrans" cxnId="{C234039A-273D-9A49-BB49-B52BF60AD085}">
      <dgm:prSet/>
      <dgm:spPr/>
      <dgm:t>
        <a:bodyPr/>
        <a:lstStyle/>
        <a:p>
          <a:endParaRPr lang="en-GB"/>
        </a:p>
      </dgm:t>
    </dgm:pt>
    <dgm:pt modelId="{4848DC93-C358-A346-854D-D8881FC6DDD3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/>
            <a:t>Key Stage 1</a:t>
          </a:r>
        </a:p>
        <a:p>
          <a:r>
            <a:rPr lang="en-GB"/>
            <a:t>(5-7)</a:t>
          </a:r>
        </a:p>
      </dgm:t>
    </dgm:pt>
    <dgm:pt modelId="{508A6929-3E4D-324C-92FD-566FA2B31189}" type="parTrans" cxnId="{BF962306-5A52-4C46-A202-61C4E5D91E06}">
      <dgm:prSet/>
      <dgm:spPr/>
      <dgm:t>
        <a:bodyPr/>
        <a:lstStyle/>
        <a:p>
          <a:endParaRPr lang="en-GB"/>
        </a:p>
      </dgm:t>
    </dgm:pt>
    <dgm:pt modelId="{1D918236-A694-A448-89C2-6C6BEFA10F9A}" type="sibTrans" cxnId="{BF962306-5A52-4C46-A202-61C4E5D91E06}">
      <dgm:prSet/>
      <dgm:spPr/>
      <dgm:t>
        <a:bodyPr/>
        <a:lstStyle/>
        <a:p>
          <a:endParaRPr lang="en-GB"/>
        </a:p>
      </dgm:t>
    </dgm:pt>
    <dgm:pt modelId="{2AADB6D2-A22C-C546-9411-C48435349ADA}">
      <dgm:prSet phldrT="[Text]"/>
      <dgm:spPr>
        <a:solidFill>
          <a:srgbClr val="C00000"/>
        </a:solidFill>
      </dgm:spPr>
      <dgm:t>
        <a:bodyPr/>
        <a:lstStyle/>
        <a:p>
          <a:r>
            <a:rPr lang="en-GB"/>
            <a:t>Key Stage 2</a:t>
          </a:r>
        </a:p>
        <a:p>
          <a:r>
            <a:rPr lang="en-GB"/>
            <a:t>(7-11)</a:t>
          </a:r>
        </a:p>
      </dgm:t>
    </dgm:pt>
    <dgm:pt modelId="{0B9645E0-7F05-4343-82A8-8760CE721318}" type="parTrans" cxnId="{7BF16538-0346-1140-BEDA-3F1FAC26841B}">
      <dgm:prSet/>
      <dgm:spPr/>
      <dgm:t>
        <a:bodyPr/>
        <a:lstStyle/>
        <a:p>
          <a:endParaRPr lang="en-GB"/>
        </a:p>
      </dgm:t>
    </dgm:pt>
    <dgm:pt modelId="{51041096-D3E0-5546-89F0-05D2FA838BBA}" type="sibTrans" cxnId="{7BF16538-0346-1140-BEDA-3F1FAC26841B}">
      <dgm:prSet/>
      <dgm:spPr/>
      <dgm:t>
        <a:bodyPr/>
        <a:lstStyle/>
        <a:p>
          <a:endParaRPr lang="en-GB"/>
        </a:p>
      </dgm:t>
    </dgm:pt>
    <dgm:pt modelId="{909578D5-D829-C748-83F9-A6AE3F4AC60E}">
      <dgm:prSet/>
      <dgm:spPr>
        <a:solidFill>
          <a:srgbClr val="7030A0"/>
        </a:solidFill>
      </dgm:spPr>
      <dgm:t>
        <a:bodyPr/>
        <a:lstStyle/>
        <a:p>
          <a:r>
            <a:rPr lang="en-GB"/>
            <a:t>Key Stage 3</a:t>
          </a:r>
        </a:p>
        <a:p>
          <a:r>
            <a:rPr lang="en-GB"/>
            <a:t>(11-14)</a:t>
          </a:r>
        </a:p>
      </dgm:t>
    </dgm:pt>
    <dgm:pt modelId="{8233ED8D-E2A3-C24F-AE97-CD5E61C3312F}" type="parTrans" cxnId="{238C8513-5FCF-104E-87F6-65100E9DA189}">
      <dgm:prSet/>
      <dgm:spPr/>
      <dgm:t>
        <a:bodyPr/>
        <a:lstStyle/>
        <a:p>
          <a:endParaRPr lang="en-GB"/>
        </a:p>
      </dgm:t>
    </dgm:pt>
    <dgm:pt modelId="{975DBC19-9556-C542-81BA-DF718A641564}" type="sibTrans" cxnId="{238C8513-5FCF-104E-87F6-65100E9DA189}">
      <dgm:prSet/>
      <dgm:spPr/>
      <dgm:t>
        <a:bodyPr/>
        <a:lstStyle/>
        <a:p>
          <a:endParaRPr lang="en-GB"/>
        </a:p>
      </dgm:t>
    </dgm:pt>
    <dgm:pt modelId="{42CF5B78-16DE-564D-89C3-E58F5CE9C0D0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GB"/>
            <a:t>Key Stage 4</a:t>
          </a:r>
        </a:p>
        <a:p>
          <a:r>
            <a:rPr lang="en-GB"/>
            <a:t>(14-16)</a:t>
          </a:r>
        </a:p>
      </dgm:t>
    </dgm:pt>
    <dgm:pt modelId="{9D985DEA-6E44-0B45-A24E-7FC59572AE2A}" type="parTrans" cxnId="{36980213-9533-214A-840A-8FD3CCEFBAAA}">
      <dgm:prSet/>
      <dgm:spPr/>
      <dgm:t>
        <a:bodyPr/>
        <a:lstStyle/>
        <a:p>
          <a:endParaRPr lang="en-GB"/>
        </a:p>
      </dgm:t>
    </dgm:pt>
    <dgm:pt modelId="{183BB31F-0435-FF44-BBFA-6F50AE5D8429}" type="sibTrans" cxnId="{36980213-9533-214A-840A-8FD3CCEFBAAA}">
      <dgm:prSet/>
      <dgm:spPr/>
      <dgm:t>
        <a:bodyPr/>
        <a:lstStyle/>
        <a:p>
          <a:endParaRPr lang="en-GB"/>
        </a:p>
      </dgm:t>
    </dgm:pt>
    <dgm:pt modelId="{0ECE6E4E-A7E9-264E-888D-AAEDFD78D315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/>
            <a:t>School ‘Sixth Form’</a:t>
          </a:r>
        </a:p>
        <a:p>
          <a:r>
            <a:rPr lang="en-GB"/>
            <a:t>College</a:t>
          </a:r>
        </a:p>
        <a:p>
          <a:r>
            <a:rPr lang="en-GB"/>
            <a:t>Vocational Education</a:t>
          </a:r>
        </a:p>
      </dgm:t>
    </dgm:pt>
    <dgm:pt modelId="{F57E6C92-C19E-574A-AB3D-3C988F146F35}" type="parTrans" cxnId="{7B49E3CE-7C1F-5A42-A716-55BAFD32940A}">
      <dgm:prSet/>
      <dgm:spPr/>
      <dgm:t>
        <a:bodyPr/>
        <a:lstStyle/>
        <a:p>
          <a:endParaRPr lang="en-GB"/>
        </a:p>
      </dgm:t>
    </dgm:pt>
    <dgm:pt modelId="{45093A30-3DA0-5C41-B1AD-F9412781B302}" type="sibTrans" cxnId="{7B49E3CE-7C1F-5A42-A716-55BAFD32940A}">
      <dgm:prSet/>
      <dgm:spPr/>
      <dgm:t>
        <a:bodyPr/>
        <a:lstStyle/>
        <a:p>
          <a:endParaRPr lang="en-GB"/>
        </a:p>
      </dgm:t>
    </dgm:pt>
    <dgm:pt modelId="{B1810A0E-FB20-6642-BB34-8A8A03100658}" type="pres">
      <dgm:prSet presAssocID="{0E93FAC4-363E-2D49-8800-3A8653D1A6C1}" presName="Name0" presStyleCnt="0">
        <dgm:presLayoutVars>
          <dgm:dir/>
          <dgm:resizeHandles val="exact"/>
        </dgm:presLayoutVars>
      </dgm:prSet>
      <dgm:spPr/>
    </dgm:pt>
    <dgm:pt modelId="{34D365A9-6056-114A-B6D3-7429E3A2300B}" type="pres">
      <dgm:prSet presAssocID="{F12A707B-E718-4F41-9700-53F4A01AC32C}" presName="node" presStyleLbl="node1" presStyleIdx="0" presStyleCnt="6">
        <dgm:presLayoutVars>
          <dgm:bulletEnabled val="1"/>
        </dgm:presLayoutVars>
      </dgm:prSet>
      <dgm:spPr/>
    </dgm:pt>
    <dgm:pt modelId="{CC5488AE-5F9F-F94D-BC11-04C2054515A5}" type="pres">
      <dgm:prSet presAssocID="{4EF77407-CCA6-2E43-BCF0-3D6D0611EDE5}" presName="sibTrans" presStyleLbl="sibTrans2D1" presStyleIdx="0" presStyleCnt="5"/>
      <dgm:spPr/>
    </dgm:pt>
    <dgm:pt modelId="{B49B276D-17A9-3946-89D1-CABE668ED8EF}" type="pres">
      <dgm:prSet presAssocID="{4EF77407-CCA6-2E43-BCF0-3D6D0611EDE5}" presName="connectorText" presStyleLbl="sibTrans2D1" presStyleIdx="0" presStyleCnt="5"/>
      <dgm:spPr/>
    </dgm:pt>
    <dgm:pt modelId="{BB83D289-83BE-B44A-878C-C0C32ECE5035}" type="pres">
      <dgm:prSet presAssocID="{4848DC93-C358-A346-854D-D8881FC6DDD3}" presName="node" presStyleLbl="node1" presStyleIdx="1" presStyleCnt="6">
        <dgm:presLayoutVars>
          <dgm:bulletEnabled val="1"/>
        </dgm:presLayoutVars>
      </dgm:prSet>
      <dgm:spPr/>
    </dgm:pt>
    <dgm:pt modelId="{2EA4D3AB-3CEF-1046-AB5A-E278D8CB9E28}" type="pres">
      <dgm:prSet presAssocID="{1D918236-A694-A448-89C2-6C6BEFA10F9A}" presName="sibTrans" presStyleLbl="sibTrans2D1" presStyleIdx="1" presStyleCnt="5"/>
      <dgm:spPr/>
    </dgm:pt>
    <dgm:pt modelId="{54C8DC20-A2CC-3C40-BD52-4CD3432D7898}" type="pres">
      <dgm:prSet presAssocID="{1D918236-A694-A448-89C2-6C6BEFA10F9A}" presName="connectorText" presStyleLbl="sibTrans2D1" presStyleIdx="1" presStyleCnt="5"/>
      <dgm:spPr/>
    </dgm:pt>
    <dgm:pt modelId="{BB206AF8-8EAA-7247-BC6B-C92991802BE6}" type="pres">
      <dgm:prSet presAssocID="{2AADB6D2-A22C-C546-9411-C48435349ADA}" presName="node" presStyleLbl="node1" presStyleIdx="2" presStyleCnt="6" custLinFactNeighborY="8251">
        <dgm:presLayoutVars>
          <dgm:bulletEnabled val="1"/>
        </dgm:presLayoutVars>
      </dgm:prSet>
      <dgm:spPr/>
    </dgm:pt>
    <dgm:pt modelId="{B814C30F-ACF2-414A-ACCD-0DB266506D12}" type="pres">
      <dgm:prSet presAssocID="{51041096-D3E0-5546-89F0-05D2FA838BBA}" presName="sibTrans" presStyleLbl="sibTrans2D1" presStyleIdx="2" presStyleCnt="5"/>
      <dgm:spPr/>
    </dgm:pt>
    <dgm:pt modelId="{D0D1FE66-31E2-D347-B759-A6F7FDA12EA6}" type="pres">
      <dgm:prSet presAssocID="{51041096-D3E0-5546-89F0-05D2FA838BBA}" presName="connectorText" presStyleLbl="sibTrans2D1" presStyleIdx="2" presStyleCnt="5"/>
      <dgm:spPr/>
    </dgm:pt>
    <dgm:pt modelId="{E69BBDEE-741A-D945-BA2B-6B0412327259}" type="pres">
      <dgm:prSet presAssocID="{909578D5-D829-C748-83F9-A6AE3F4AC60E}" presName="node" presStyleLbl="node1" presStyleIdx="3" presStyleCnt="6">
        <dgm:presLayoutVars>
          <dgm:bulletEnabled val="1"/>
        </dgm:presLayoutVars>
      </dgm:prSet>
      <dgm:spPr/>
    </dgm:pt>
    <dgm:pt modelId="{1A61D187-37A2-EC47-A407-944BCC47284B}" type="pres">
      <dgm:prSet presAssocID="{975DBC19-9556-C542-81BA-DF718A641564}" presName="sibTrans" presStyleLbl="sibTrans2D1" presStyleIdx="3" presStyleCnt="5"/>
      <dgm:spPr/>
    </dgm:pt>
    <dgm:pt modelId="{01BAD538-3C1E-BF4C-89BB-4EE275BAEB8F}" type="pres">
      <dgm:prSet presAssocID="{975DBC19-9556-C542-81BA-DF718A641564}" presName="connectorText" presStyleLbl="sibTrans2D1" presStyleIdx="3" presStyleCnt="5"/>
      <dgm:spPr/>
    </dgm:pt>
    <dgm:pt modelId="{8375AB3F-7E92-E746-8B2F-01AABF074497}" type="pres">
      <dgm:prSet presAssocID="{42CF5B78-16DE-564D-89C3-E58F5CE9C0D0}" presName="node" presStyleLbl="node1" presStyleIdx="4" presStyleCnt="6">
        <dgm:presLayoutVars>
          <dgm:bulletEnabled val="1"/>
        </dgm:presLayoutVars>
      </dgm:prSet>
      <dgm:spPr/>
    </dgm:pt>
    <dgm:pt modelId="{D48D056A-AD39-CD49-85E3-65345F5DCBCA}" type="pres">
      <dgm:prSet presAssocID="{183BB31F-0435-FF44-BBFA-6F50AE5D8429}" presName="sibTrans" presStyleLbl="sibTrans2D1" presStyleIdx="4" presStyleCnt="5"/>
      <dgm:spPr/>
    </dgm:pt>
    <dgm:pt modelId="{B2879304-0753-1343-B5B6-8777B558B8AC}" type="pres">
      <dgm:prSet presAssocID="{183BB31F-0435-FF44-BBFA-6F50AE5D8429}" presName="connectorText" presStyleLbl="sibTrans2D1" presStyleIdx="4" presStyleCnt="5"/>
      <dgm:spPr/>
    </dgm:pt>
    <dgm:pt modelId="{7725D028-9F2E-F045-9F13-BDCCD107D3E1}" type="pres">
      <dgm:prSet presAssocID="{0ECE6E4E-A7E9-264E-888D-AAEDFD78D315}" presName="node" presStyleLbl="node1" presStyleIdx="5" presStyleCnt="6" custScaleX="229342">
        <dgm:presLayoutVars>
          <dgm:bulletEnabled val="1"/>
        </dgm:presLayoutVars>
      </dgm:prSet>
      <dgm:spPr/>
    </dgm:pt>
  </dgm:ptLst>
  <dgm:cxnLst>
    <dgm:cxn modelId="{BF962306-5A52-4C46-A202-61C4E5D91E06}" srcId="{0E93FAC4-363E-2D49-8800-3A8653D1A6C1}" destId="{4848DC93-C358-A346-854D-D8881FC6DDD3}" srcOrd="1" destOrd="0" parTransId="{508A6929-3E4D-324C-92FD-566FA2B31189}" sibTransId="{1D918236-A694-A448-89C2-6C6BEFA10F9A}"/>
    <dgm:cxn modelId="{B13B5A0D-DC50-264A-A8F4-C3CCE85FF68F}" type="presOf" srcId="{2AADB6D2-A22C-C546-9411-C48435349ADA}" destId="{BB206AF8-8EAA-7247-BC6B-C92991802BE6}" srcOrd="0" destOrd="0" presId="urn:microsoft.com/office/officeart/2005/8/layout/process1"/>
    <dgm:cxn modelId="{CEF8160F-8A10-9845-913F-66C68A17BB53}" type="presOf" srcId="{4EF77407-CCA6-2E43-BCF0-3D6D0611EDE5}" destId="{CC5488AE-5F9F-F94D-BC11-04C2054515A5}" srcOrd="0" destOrd="0" presId="urn:microsoft.com/office/officeart/2005/8/layout/process1"/>
    <dgm:cxn modelId="{36980213-9533-214A-840A-8FD3CCEFBAAA}" srcId="{0E93FAC4-363E-2D49-8800-3A8653D1A6C1}" destId="{42CF5B78-16DE-564D-89C3-E58F5CE9C0D0}" srcOrd="4" destOrd="0" parTransId="{9D985DEA-6E44-0B45-A24E-7FC59572AE2A}" sibTransId="{183BB31F-0435-FF44-BBFA-6F50AE5D8429}"/>
    <dgm:cxn modelId="{238C8513-5FCF-104E-87F6-65100E9DA189}" srcId="{0E93FAC4-363E-2D49-8800-3A8653D1A6C1}" destId="{909578D5-D829-C748-83F9-A6AE3F4AC60E}" srcOrd="3" destOrd="0" parTransId="{8233ED8D-E2A3-C24F-AE97-CD5E61C3312F}" sibTransId="{975DBC19-9556-C542-81BA-DF718A641564}"/>
    <dgm:cxn modelId="{EE34AB21-3B93-0B43-8E07-969EE7F408FE}" type="presOf" srcId="{909578D5-D829-C748-83F9-A6AE3F4AC60E}" destId="{E69BBDEE-741A-D945-BA2B-6B0412327259}" srcOrd="0" destOrd="0" presId="urn:microsoft.com/office/officeart/2005/8/layout/process1"/>
    <dgm:cxn modelId="{FF9FFC2A-F2AE-1D43-A602-991207800352}" type="presOf" srcId="{183BB31F-0435-FF44-BBFA-6F50AE5D8429}" destId="{D48D056A-AD39-CD49-85E3-65345F5DCBCA}" srcOrd="0" destOrd="0" presId="urn:microsoft.com/office/officeart/2005/8/layout/process1"/>
    <dgm:cxn modelId="{2D747A2B-3619-ED41-B08A-55078D02AD83}" type="presOf" srcId="{42CF5B78-16DE-564D-89C3-E58F5CE9C0D0}" destId="{8375AB3F-7E92-E746-8B2F-01AABF074497}" srcOrd="0" destOrd="0" presId="urn:microsoft.com/office/officeart/2005/8/layout/process1"/>
    <dgm:cxn modelId="{7BF16538-0346-1140-BEDA-3F1FAC26841B}" srcId="{0E93FAC4-363E-2D49-8800-3A8653D1A6C1}" destId="{2AADB6D2-A22C-C546-9411-C48435349ADA}" srcOrd="2" destOrd="0" parTransId="{0B9645E0-7F05-4343-82A8-8760CE721318}" sibTransId="{51041096-D3E0-5546-89F0-05D2FA838BBA}"/>
    <dgm:cxn modelId="{45731943-E6BF-4840-86A5-0891AA02106B}" type="presOf" srcId="{975DBC19-9556-C542-81BA-DF718A641564}" destId="{01BAD538-3C1E-BF4C-89BB-4EE275BAEB8F}" srcOrd="1" destOrd="0" presId="urn:microsoft.com/office/officeart/2005/8/layout/process1"/>
    <dgm:cxn modelId="{FEC45C4C-E0C2-3747-B110-CFAA0388F602}" type="presOf" srcId="{4848DC93-C358-A346-854D-D8881FC6DDD3}" destId="{BB83D289-83BE-B44A-878C-C0C32ECE5035}" srcOrd="0" destOrd="0" presId="urn:microsoft.com/office/officeart/2005/8/layout/process1"/>
    <dgm:cxn modelId="{2F15D94F-57EC-4F4A-AA93-28CE0475E45A}" type="presOf" srcId="{975DBC19-9556-C542-81BA-DF718A641564}" destId="{1A61D187-37A2-EC47-A407-944BCC47284B}" srcOrd="0" destOrd="0" presId="urn:microsoft.com/office/officeart/2005/8/layout/process1"/>
    <dgm:cxn modelId="{297E2262-F71B-0844-88D8-0B79ED3568F0}" type="presOf" srcId="{1D918236-A694-A448-89C2-6C6BEFA10F9A}" destId="{2EA4D3AB-3CEF-1046-AB5A-E278D8CB9E28}" srcOrd="0" destOrd="0" presId="urn:microsoft.com/office/officeart/2005/8/layout/process1"/>
    <dgm:cxn modelId="{86E58366-44E4-1241-AABA-6526D5A341CF}" type="presOf" srcId="{51041096-D3E0-5546-89F0-05D2FA838BBA}" destId="{D0D1FE66-31E2-D347-B759-A6F7FDA12EA6}" srcOrd="1" destOrd="0" presId="urn:microsoft.com/office/officeart/2005/8/layout/process1"/>
    <dgm:cxn modelId="{0E837F6D-4A65-D84C-9F62-613B1EB6D566}" type="presOf" srcId="{F12A707B-E718-4F41-9700-53F4A01AC32C}" destId="{34D365A9-6056-114A-B6D3-7429E3A2300B}" srcOrd="0" destOrd="0" presId="urn:microsoft.com/office/officeart/2005/8/layout/process1"/>
    <dgm:cxn modelId="{C234039A-273D-9A49-BB49-B52BF60AD085}" srcId="{0E93FAC4-363E-2D49-8800-3A8653D1A6C1}" destId="{F12A707B-E718-4F41-9700-53F4A01AC32C}" srcOrd="0" destOrd="0" parTransId="{B6A4F0C9-EF97-2546-89B0-56AA6994AFB1}" sibTransId="{4EF77407-CCA6-2E43-BCF0-3D6D0611EDE5}"/>
    <dgm:cxn modelId="{663E469D-45E4-A14D-BFF2-B4B50ABB7AFD}" type="presOf" srcId="{1D918236-A694-A448-89C2-6C6BEFA10F9A}" destId="{54C8DC20-A2CC-3C40-BD52-4CD3432D7898}" srcOrd="1" destOrd="0" presId="urn:microsoft.com/office/officeart/2005/8/layout/process1"/>
    <dgm:cxn modelId="{36F333A8-C58B-9340-955F-F203C62CEC31}" type="presOf" srcId="{183BB31F-0435-FF44-BBFA-6F50AE5D8429}" destId="{B2879304-0753-1343-B5B6-8777B558B8AC}" srcOrd="1" destOrd="0" presId="urn:microsoft.com/office/officeart/2005/8/layout/process1"/>
    <dgm:cxn modelId="{7C6B4EBB-4FDD-244E-B108-47B9D58447C1}" type="presOf" srcId="{0E93FAC4-363E-2D49-8800-3A8653D1A6C1}" destId="{B1810A0E-FB20-6642-BB34-8A8A03100658}" srcOrd="0" destOrd="0" presId="urn:microsoft.com/office/officeart/2005/8/layout/process1"/>
    <dgm:cxn modelId="{22632FC5-2773-6D4E-B7FB-B2BB953408E4}" type="presOf" srcId="{0ECE6E4E-A7E9-264E-888D-AAEDFD78D315}" destId="{7725D028-9F2E-F045-9F13-BDCCD107D3E1}" srcOrd="0" destOrd="0" presId="urn:microsoft.com/office/officeart/2005/8/layout/process1"/>
    <dgm:cxn modelId="{7B49E3CE-7C1F-5A42-A716-55BAFD32940A}" srcId="{0E93FAC4-363E-2D49-8800-3A8653D1A6C1}" destId="{0ECE6E4E-A7E9-264E-888D-AAEDFD78D315}" srcOrd="5" destOrd="0" parTransId="{F57E6C92-C19E-574A-AB3D-3C988F146F35}" sibTransId="{45093A30-3DA0-5C41-B1AD-F9412781B302}"/>
    <dgm:cxn modelId="{0D147EF3-36B8-114D-BA0D-1D5766A199A7}" type="presOf" srcId="{51041096-D3E0-5546-89F0-05D2FA838BBA}" destId="{B814C30F-ACF2-414A-ACCD-0DB266506D12}" srcOrd="0" destOrd="0" presId="urn:microsoft.com/office/officeart/2005/8/layout/process1"/>
    <dgm:cxn modelId="{85611EF8-1902-864F-AF94-12A5FD61E9B9}" type="presOf" srcId="{4EF77407-CCA6-2E43-BCF0-3D6D0611EDE5}" destId="{B49B276D-17A9-3946-89D1-CABE668ED8EF}" srcOrd="1" destOrd="0" presId="urn:microsoft.com/office/officeart/2005/8/layout/process1"/>
    <dgm:cxn modelId="{123BC688-BECF-7E4B-9C36-F0950C078F8A}" type="presParOf" srcId="{B1810A0E-FB20-6642-BB34-8A8A03100658}" destId="{34D365A9-6056-114A-B6D3-7429E3A2300B}" srcOrd="0" destOrd="0" presId="urn:microsoft.com/office/officeart/2005/8/layout/process1"/>
    <dgm:cxn modelId="{94FC6B69-61F1-8349-867B-62F40E7B183B}" type="presParOf" srcId="{B1810A0E-FB20-6642-BB34-8A8A03100658}" destId="{CC5488AE-5F9F-F94D-BC11-04C2054515A5}" srcOrd="1" destOrd="0" presId="urn:microsoft.com/office/officeart/2005/8/layout/process1"/>
    <dgm:cxn modelId="{CC584B24-B5CD-7F43-A1C2-87A8767142FD}" type="presParOf" srcId="{CC5488AE-5F9F-F94D-BC11-04C2054515A5}" destId="{B49B276D-17A9-3946-89D1-CABE668ED8EF}" srcOrd="0" destOrd="0" presId="urn:microsoft.com/office/officeart/2005/8/layout/process1"/>
    <dgm:cxn modelId="{7FCEB5DC-483B-6043-A293-03015D50AA84}" type="presParOf" srcId="{B1810A0E-FB20-6642-BB34-8A8A03100658}" destId="{BB83D289-83BE-B44A-878C-C0C32ECE5035}" srcOrd="2" destOrd="0" presId="urn:microsoft.com/office/officeart/2005/8/layout/process1"/>
    <dgm:cxn modelId="{E6C72620-C005-2749-A18B-AFCF284734AB}" type="presParOf" srcId="{B1810A0E-FB20-6642-BB34-8A8A03100658}" destId="{2EA4D3AB-3CEF-1046-AB5A-E278D8CB9E28}" srcOrd="3" destOrd="0" presId="urn:microsoft.com/office/officeart/2005/8/layout/process1"/>
    <dgm:cxn modelId="{919D343E-6295-4C44-B773-7641B7BEB427}" type="presParOf" srcId="{2EA4D3AB-3CEF-1046-AB5A-E278D8CB9E28}" destId="{54C8DC20-A2CC-3C40-BD52-4CD3432D7898}" srcOrd="0" destOrd="0" presId="urn:microsoft.com/office/officeart/2005/8/layout/process1"/>
    <dgm:cxn modelId="{CD4BF83C-8C95-9B45-A931-0597D16C8B9E}" type="presParOf" srcId="{B1810A0E-FB20-6642-BB34-8A8A03100658}" destId="{BB206AF8-8EAA-7247-BC6B-C92991802BE6}" srcOrd="4" destOrd="0" presId="urn:microsoft.com/office/officeart/2005/8/layout/process1"/>
    <dgm:cxn modelId="{5E08877D-E669-5A4E-9823-AD2A98DE6137}" type="presParOf" srcId="{B1810A0E-FB20-6642-BB34-8A8A03100658}" destId="{B814C30F-ACF2-414A-ACCD-0DB266506D12}" srcOrd="5" destOrd="0" presId="urn:microsoft.com/office/officeart/2005/8/layout/process1"/>
    <dgm:cxn modelId="{1A1C66F3-03E3-4844-BC7C-5484B57B8058}" type="presParOf" srcId="{B814C30F-ACF2-414A-ACCD-0DB266506D12}" destId="{D0D1FE66-31E2-D347-B759-A6F7FDA12EA6}" srcOrd="0" destOrd="0" presId="urn:microsoft.com/office/officeart/2005/8/layout/process1"/>
    <dgm:cxn modelId="{AB8DA7D8-61CA-0949-932D-C3A9B4A6710F}" type="presParOf" srcId="{B1810A0E-FB20-6642-BB34-8A8A03100658}" destId="{E69BBDEE-741A-D945-BA2B-6B0412327259}" srcOrd="6" destOrd="0" presId="urn:microsoft.com/office/officeart/2005/8/layout/process1"/>
    <dgm:cxn modelId="{08DC5592-2BD4-DB4C-9581-322C3D9546C1}" type="presParOf" srcId="{B1810A0E-FB20-6642-BB34-8A8A03100658}" destId="{1A61D187-37A2-EC47-A407-944BCC47284B}" srcOrd="7" destOrd="0" presId="urn:microsoft.com/office/officeart/2005/8/layout/process1"/>
    <dgm:cxn modelId="{19E4EF8D-C501-234F-9C88-684233CE5566}" type="presParOf" srcId="{1A61D187-37A2-EC47-A407-944BCC47284B}" destId="{01BAD538-3C1E-BF4C-89BB-4EE275BAEB8F}" srcOrd="0" destOrd="0" presId="urn:microsoft.com/office/officeart/2005/8/layout/process1"/>
    <dgm:cxn modelId="{135FEA64-7DEC-D742-AF0B-3CEEED34D4D7}" type="presParOf" srcId="{B1810A0E-FB20-6642-BB34-8A8A03100658}" destId="{8375AB3F-7E92-E746-8B2F-01AABF074497}" srcOrd="8" destOrd="0" presId="urn:microsoft.com/office/officeart/2005/8/layout/process1"/>
    <dgm:cxn modelId="{2D718CE3-3A8F-A145-8F33-402C5C2BD0BF}" type="presParOf" srcId="{B1810A0E-FB20-6642-BB34-8A8A03100658}" destId="{D48D056A-AD39-CD49-85E3-65345F5DCBCA}" srcOrd="9" destOrd="0" presId="urn:microsoft.com/office/officeart/2005/8/layout/process1"/>
    <dgm:cxn modelId="{F9F7A05D-C1DB-0646-A159-1738F70B1D81}" type="presParOf" srcId="{D48D056A-AD39-CD49-85E3-65345F5DCBCA}" destId="{B2879304-0753-1343-B5B6-8777B558B8AC}" srcOrd="0" destOrd="0" presId="urn:microsoft.com/office/officeart/2005/8/layout/process1"/>
    <dgm:cxn modelId="{3F3E250D-9499-6E4D-B03F-0D6EFD5721AE}" type="presParOf" srcId="{B1810A0E-FB20-6642-BB34-8A8A03100658}" destId="{7725D028-9F2E-F045-9F13-BDCCD107D3E1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153091-AC09-0349-9446-4ED01F403736}" type="doc">
      <dgm:prSet loTypeId="urn:microsoft.com/office/officeart/2005/8/layout/venn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EEB9CB79-536D-7B4C-B308-4653C94B2DCE}">
      <dgm:prSet phldrT="[Text]" custT="1"/>
      <dgm:spPr/>
      <dgm:t>
        <a:bodyPr/>
        <a:lstStyle/>
        <a:p>
          <a:r>
            <a:rPr lang="en-GB" sz="2000" dirty="0"/>
            <a:t>‘Building on’/ Elaborating</a:t>
          </a:r>
        </a:p>
      </dgm:t>
    </dgm:pt>
    <dgm:pt modelId="{CC5D1AC8-0D55-1D42-BB58-0B53C16B1FC6}" type="parTrans" cxnId="{849E984B-EF9B-E94E-A12F-70325ECA8FC9}">
      <dgm:prSet/>
      <dgm:spPr/>
      <dgm:t>
        <a:bodyPr/>
        <a:lstStyle/>
        <a:p>
          <a:endParaRPr lang="en-GB"/>
        </a:p>
      </dgm:t>
    </dgm:pt>
    <dgm:pt modelId="{4EB19F3D-BCE1-3945-BAEC-9F7E9D9F74AD}" type="sibTrans" cxnId="{849E984B-EF9B-E94E-A12F-70325ECA8FC9}">
      <dgm:prSet/>
      <dgm:spPr/>
      <dgm:t>
        <a:bodyPr/>
        <a:lstStyle/>
        <a:p>
          <a:endParaRPr lang="en-GB"/>
        </a:p>
      </dgm:t>
    </dgm:pt>
    <dgm:pt modelId="{908EBF16-F416-7540-80B7-052D0AEC3728}">
      <dgm:prSet phldrT="[Text]" custT="1"/>
      <dgm:spPr/>
      <dgm:t>
        <a:bodyPr/>
        <a:lstStyle/>
        <a:p>
          <a:r>
            <a:rPr lang="en-GB" sz="1800"/>
            <a:t>Student Participation</a:t>
          </a:r>
        </a:p>
      </dgm:t>
    </dgm:pt>
    <dgm:pt modelId="{1360C8AE-18E1-C740-B4C7-341F8B5874F3}" type="parTrans" cxnId="{9FDEC698-CFC3-2D43-B054-BF1D4F7631A5}">
      <dgm:prSet/>
      <dgm:spPr/>
      <dgm:t>
        <a:bodyPr/>
        <a:lstStyle/>
        <a:p>
          <a:endParaRPr lang="en-GB"/>
        </a:p>
      </dgm:t>
    </dgm:pt>
    <dgm:pt modelId="{4B177FD4-BD40-0747-95C6-B12FA3200EC7}" type="sibTrans" cxnId="{9FDEC698-CFC3-2D43-B054-BF1D4F7631A5}">
      <dgm:prSet/>
      <dgm:spPr/>
      <dgm:t>
        <a:bodyPr/>
        <a:lstStyle/>
        <a:p>
          <a:endParaRPr lang="en-GB"/>
        </a:p>
      </dgm:t>
    </dgm:pt>
    <dgm:pt modelId="{210CD4B7-0F81-FC47-8656-43E3FC6CCA08}">
      <dgm:prSet phldrT="[Text]" custT="1"/>
      <dgm:spPr/>
      <dgm:t>
        <a:bodyPr/>
        <a:lstStyle/>
        <a:p>
          <a:r>
            <a:rPr lang="en-GB" sz="1800"/>
            <a:t>Challenging</a:t>
          </a:r>
        </a:p>
      </dgm:t>
    </dgm:pt>
    <dgm:pt modelId="{2DC11210-F85A-B24B-A927-78AE79E1E42F}" type="parTrans" cxnId="{A8F77A6D-0EF2-284D-89BE-27F414C59876}">
      <dgm:prSet/>
      <dgm:spPr/>
      <dgm:t>
        <a:bodyPr/>
        <a:lstStyle/>
        <a:p>
          <a:endParaRPr lang="en-GB"/>
        </a:p>
      </dgm:t>
    </dgm:pt>
    <dgm:pt modelId="{412A6E89-10C2-1849-9EC8-8335D1A11D2C}" type="sibTrans" cxnId="{A8F77A6D-0EF2-284D-89BE-27F414C59876}">
      <dgm:prSet/>
      <dgm:spPr/>
      <dgm:t>
        <a:bodyPr/>
        <a:lstStyle/>
        <a:p>
          <a:endParaRPr lang="en-GB"/>
        </a:p>
      </dgm:t>
    </dgm:pt>
    <dgm:pt modelId="{A0F7F695-71D5-4349-8ADF-D138E68A7CBD}" type="pres">
      <dgm:prSet presAssocID="{08153091-AC09-0349-9446-4ED01F403736}" presName="compositeShape" presStyleCnt="0">
        <dgm:presLayoutVars>
          <dgm:chMax val="7"/>
          <dgm:dir/>
          <dgm:resizeHandles val="exact"/>
        </dgm:presLayoutVars>
      </dgm:prSet>
      <dgm:spPr/>
    </dgm:pt>
    <dgm:pt modelId="{B312F5E9-6FDF-D54C-A1E0-710D0C6CDE53}" type="pres">
      <dgm:prSet presAssocID="{EEB9CB79-536D-7B4C-B308-4653C94B2DCE}" presName="circ1" presStyleLbl="vennNode1" presStyleIdx="0" presStyleCnt="3" custScaleX="134804" custScaleY="127241"/>
      <dgm:spPr/>
    </dgm:pt>
    <dgm:pt modelId="{C68F4B15-C13D-B24F-B474-1D2C091F9563}" type="pres">
      <dgm:prSet presAssocID="{EEB9CB79-536D-7B4C-B308-4653C94B2DC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417A5A6-2656-F547-9D22-E449E624A58D}" type="pres">
      <dgm:prSet presAssocID="{908EBF16-F416-7540-80B7-052D0AEC3728}" presName="circ2" presStyleLbl="vennNode1" presStyleIdx="1" presStyleCnt="3" custScaleX="125822" custScaleY="114949"/>
      <dgm:spPr/>
    </dgm:pt>
    <dgm:pt modelId="{815DF3FB-6D0A-8142-B858-E6B06677D42B}" type="pres">
      <dgm:prSet presAssocID="{908EBF16-F416-7540-80B7-052D0AEC372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DADE7C1-EF7C-4A49-AD3A-3C021ACA63EA}" type="pres">
      <dgm:prSet presAssocID="{210CD4B7-0F81-FC47-8656-43E3FC6CCA08}" presName="circ3" presStyleLbl="vennNode1" presStyleIdx="2" presStyleCnt="3" custScaleX="126503" custScaleY="124325"/>
      <dgm:spPr/>
    </dgm:pt>
    <dgm:pt modelId="{81746075-F459-F146-855A-6A0DDD548396}" type="pres">
      <dgm:prSet presAssocID="{210CD4B7-0F81-FC47-8656-43E3FC6CCA0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9C00742-4E3A-E446-B992-212DC44FEC12}" type="presOf" srcId="{210CD4B7-0F81-FC47-8656-43E3FC6CCA08}" destId="{81746075-F459-F146-855A-6A0DDD548396}" srcOrd="1" destOrd="0" presId="urn:microsoft.com/office/officeart/2005/8/layout/venn1"/>
    <dgm:cxn modelId="{849E984B-EF9B-E94E-A12F-70325ECA8FC9}" srcId="{08153091-AC09-0349-9446-4ED01F403736}" destId="{EEB9CB79-536D-7B4C-B308-4653C94B2DCE}" srcOrd="0" destOrd="0" parTransId="{CC5D1AC8-0D55-1D42-BB58-0B53C16B1FC6}" sibTransId="{4EB19F3D-BCE1-3945-BAEC-9F7E9D9F74AD}"/>
    <dgm:cxn modelId="{FA8B725B-A567-694C-820B-4431C401AFE4}" type="presOf" srcId="{EEB9CB79-536D-7B4C-B308-4653C94B2DCE}" destId="{B312F5E9-6FDF-D54C-A1E0-710D0C6CDE53}" srcOrd="0" destOrd="0" presId="urn:microsoft.com/office/officeart/2005/8/layout/venn1"/>
    <dgm:cxn modelId="{D88F685F-31C2-4C49-B43A-EA66A6FF4FA2}" type="presOf" srcId="{908EBF16-F416-7540-80B7-052D0AEC3728}" destId="{815DF3FB-6D0A-8142-B858-E6B06677D42B}" srcOrd="1" destOrd="0" presId="urn:microsoft.com/office/officeart/2005/8/layout/venn1"/>
    <dgm:cxn modelId="{8A09A365-8E77-FE49-A3C4-E53F5C8B09F9}" type="presOf" srcId="{210CD4B7-0F81-FC47-8656-43E3FC6CCA08}" destId="{7DADE7C1-EF7C-4A49-AD3A-3C021ACA63EA}" srcOrd="0" destOrd="0" presId="urn:microsoft.com/office/officeart/2005/8/layout/venn1"/>
    <dgm:cxn modelId="{A8F77A6D-0EF2-284D-89BE-27F414C59876}" srcId="{08153091-AC09-0349-9446-4ED01F403736}" destId="{210CD4B7-0F81-FC47-8656-43E3FC6CCA08}" srcOrd="2" destOrd="0" parTransId="{2DC11210-F85A-B24B-A927-78AE79E1E42F}" sibTransId="{412A6E89-10C2-1849-9EC8-8335D1A11D2C}"/>
    <dgm:cxn modelId="{D5840E7C-A319-884D-9BBE-7EDFE7E869A0}" type="presOf" srcId="{08153091-AC09-0349-9446-4ED01F403736}" destId="{A0F7F695-71D5-4349-8ADF-D138E68A7CBD}" srcOrd="0" destOrd="0" presId="urn:microsoft.com/office/officeart/2005/8/layout/venn1"/>
    <dgm:cxn modelId="{F586468B-A3B3-284F-B8C4-166ADEDC1C33}" type="presOf" srcId="{EEB9CB79-536D-7B4C-B308-4653C94B2DCE}" destId="{C68F4B15-C13D-B24F-B474-1D2C091F9563}" srcOrd="1" destOrd="0" presId="urn:microsoft.com/office/officeart/2005/8/layout/venn1"/>
    <dgm:cxn modelId="{9FDEC698-CFC3-2D43-B054-BF1D4F7631A5}" srcId="{08153091-AC09-0349-9446-4ED01F403736}" destId="{908EBF16-F416-7540-80B7-052D0AEC3728}" srcOrd="1" destOrd="0" parTransId="{1360C8AE-18E1-C740-B4C7-341F8B5874F3}" sibTransId="{4B177FD4-BD40-0747-95C6-B12FA3200EC7}"/>
    <dgm:cxn modelId="{DFAC34FF-4D67-9045-B18F-A30083182CFE}" type="presOf" srcId="{908EBF16-F416-7540-80B7-052D0AEC3728}" destId="{1417A5A6-2656-F547-9D22-E449E624A58D}" srcOrd="0" destOrd="0" presId="urn:microsoft.com/office/officeart/2005/8/layout/venn1"/>
    <dgm:cxn modelId="{2CF3EB35-E0F4-434B-BC60-C27F379729EA}" type="presParOf" srcId="{A0F7F695-71D5-4349-8ADF-D138E68A7CBD}" destId="{B312F5E9-6FDF-D54C-A1E0-710D0C6CDE53}" srcOrd="0" destOrd="0" presId="urn:microsoft.com/office/officeart/2005/8/layout/venn1"/>
    <dgm:cxn modelId="{E99D65D0-5B29-FE4A-ACCE-DDD6552A9BB9}" type="presParOf" srcId="{A0F7F695-71D5-4349-8ADF-D138E68A7CBD}" destId="{C68F4B15-C13D-B24F-B474-1D2C091F9563}" srcOrd="1" destOrd="0" presId="urn:microsoft.com/office/officeart/2005/8/layout/venn1"/>
    <dgm:cxn modelId="{82969063-D97A-1849-B0BC-CD2CC151BDD9}" type="presParOf" srcId="{A0F7F695-71D5-4349-8ADF-D138E68A7CBD}" destId="{1417A5A6-2656-F547-9D22-E449E624A58D}" srcOrd="2" destOrd="0" presId="urn:microsoft.com/office/officeart/2005/8/layout/venn1"/>
    <dgm:cxn modelId="{9F5ED5E8-4630-2842-8DD5-F3A922A209EB}" type="presParOf" srcId="{A0F7F695-71D5-4349-8ADF-D138E68A7CBD}" destId="{815DF3FB-6D0A-8142-B858-E6B06677D42B}" srcOrd="3" destOrd="0" presId="urn:microsoft.com/office/officeart/2005/8/layout/venn1"/>
    <dgm:cxn modelId="{6793D50A-E872-514B-8DD5-353F8BC87AA9}" type="presParOf" srcId="{A0F7F695-71D5-4349-8ADF-D138E68A7CBD}" destId="{7DADE7C1-EF7C-4A49-AD3A-3C021ACA63EA}" srcOrd="4" destOrd="0" presId="urn:microsoft.com/office/officeart/2005/8/layout/venn1"/>
    <dgm:cxn modelId="{D6B43D1E-8CA2-7845-89FF-5C53C4157888}" type="presParOf" srcId="{A0F7F695-71D5-4349-8ADF-D138E68A7CBD}" destId="{81746075-F459-F146-855A-6A0DDD54839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365A9-6056-114A-B6D3-7429E3A2300B}">
      <dsp:nvSpPr>
        <dsp:cNvPr id="0" name=""/>
        <dsp:cNvSpPr/>
      </dsp:nvSpPr>
      <dsp:spPr>
        <a:xfrm>
          <a:off x="3014" y="0"/>
          <a:ext cx="1181127" cy="112429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Early Years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(0-5)</a:t>
          </a:r>
        </a:p>
      </dsp:txBody>
      <dsp:txXfrm>
        <a:off x="35944" y="32930"/>
        <a:ext cx="1115267" cy="1058438"/>
      </dsp:txXfrm>
    </dsp:sp>
    <dsp:sp modelId="{CC5488AE-5F9F-F94D-BC11-04C2054515A5}">
      <dsp:nvSpPr>
        <dsp:cNvPr id="0" name=""/>
        <dsp:cNvSpPr/>
      </dsp:nvSpPr>
      <dsp:spPr>
        <a:xfrm>
          <a:off x="1302254" y="415689"/>
          <a:ext cx="250398" cy="2929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1302254" y="474273"/>
        <a:ext cx="175279" cy="175751"/>
      </dsp:txXfrm>
    </dsp:sp>
    <dsp:sp modelId="{BB83D289-83BE-B44A-878C-C0C32ECE5035}">
      <dsp:nvSpPr>
        <dsp:cNvPr id="0" name=""/>
        <dsp:cNvSpPr/>
      </dsp:nvSpPr>
      <dsp:spPr>
        <a:xfrm>
          <a:off x="1656592" y="0"/>
          <a:ext cx="1181127" cy="112429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Key Stage 1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(5-7)</a:t>
          </a:r>
        </a:p>
      </dsp:txBody>
      <dsp:txXfrm>
        <a:off x="1689522" y="32930"/>
        <a:ext cx="1115267" cy="1058438"/>
      </dsp:txXfrm>
    </dsp:sp>
    <dsp:sp modelId="{2EA4D3AB-3CEF-1046-AB5A-E278D8CB9E28}">
      <dsp:nvSpPr>
        <dsp:cNvPr id="0" name=""/>
        <dsp:cNvSpPr/>
      </dsp:nvSpPr>
      <dsp:spPr>
        <a:xfrm>
          <a:off x="2955832" y="415689"/>
          <a:ext cx="250398" cy="2929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2955832" y="474273"/>
        <a:ext cx="175279" cy="175751"/>
      </dsp:txXfrm>
    </dsp:sp>
    <dsp:sp modelId="{BB206AF8-8EAA-7247-BC6B-C92991802BE6}">
      <dsp:nvSpPr>
        <dsp:cNvPr id="0" name=""/>
        <dsp:cNvSpPr/>
      </dsp:nvSpPr>
      <dsp:spPr>
        <a:xfrm>
          <a:off x="3310170" y="0"/>
          <a:ext cx="1181127" cy="1124298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Key Stage 2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(7-11)</a:t>
          </a:r>
        </a:p>
      </dsp:txBody>
      <dsp:txXfrm>
        <a:off x="3343100" y="32930"/>
        <a:ext cx="1115267" cy="1058438"/>
      </dsp:txXfrm>
    </dsp:sp>
    <dsp:sp modelId="{B814C30F-ACF2-414A-ACCD-0DB266506D12}">
      <dsp:nvSpPr>
        <dsp:cNvPr id="0" name=""/>
        <dsp:cNvSpPr/>
      </dsp:nvSpPr>
      <dsp:spPr>
        <a:xfrm>
          <a:off x="4609410" y="415689"/>
          <a:ext cx="250398" cy="2929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4609410" y="474273"/>
        <a:ext cx="175279" cy="175751"/>
      </dsp:txXfrm>
    </dsp:sp>
    <dsp:sp modelId="{E69BBDEE-741A-D945-BA2B-6B0412327259}">
      <dsp:nvSpPr>
        <dsp:cNvPr id="0" name=""/>
        <dsp:cNvSpPr/>
      </dsp:nvSpPr>
      <dsp:spPr>
        <a:xfrm>
          <a:off x="4963748" y="0"/>
          <a:ext cx="1181127" cy="1124298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Key Stage 3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(11-14)</a:t>
          </a:r>
        </a:p>
      </dsp:txBody>
      <dsp:txXfrm>
        <a:off x="4996678" y="32930"/>
        <a:ext cx="1115267" cy="1058438"/>
      </dsp:txXfrm>
    </dsp:sp>
    <dsp:sp modelId="{1A61D187-37A2-EC47-A407-944BCC47284B}">
      <dsp:nvSpPr>
        <dsp:cNvPr id="0" name=""/>
        <dsp:cNvSpPr/>
      </dsp:nvSpPr>
      <dsp:spPr>
        <a:xfrm>
          <a:off x="6262988" y="415689"/>
          <a:ext cx="250398" cy="2929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6262988" y="474273"/>
        <a:ext cx="175279" cy="175751"/>
      </dsp:txXfrm>
    </dsp:sp>
    <dsp:sp modelId="{8375AB3F-7E92-E746-8B2F-01AABF074497}">
      <dsp:nvSpPr>
        <dsp:cNvPr id="0" name=""/>
        <dsp:cNvSpPr/>
      </dsp:nvSpPr>
      <dsp:spPr>
        <a:xfrm>
          <a:off x="6617326" y="0"/>
          <a:ext cx="1181127" cy="1124298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Key Stage 4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(14-16)</a:t>
          </a:r>
        </a:p>
      </dsp:txBody>
      <dsp:txXfrm>
        <a:off x="6650256" y="32930"/>
        <a:ext cx="1115267" cy="1058438"/>
      </dsp:txXfrm>
    </dsp:sp>
    <dsp:sp modelId="{D48D056A-AD39-CD49-85E3-65345F5DCBCA}">
      <dsp:nvSpPr>
        <dsp:cNvPr id="0" name=""/>
        <dsp:cNvSpPr/>
      </dsp:nvSpPr>
      <dsp:spPr>
        <a:xfrm>
          <a:off x="7916565" y="415689"/>
          <a:ext cx="250398" cy="2929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7916565" y="474273"/>
        <a:ext cx="175279" cy="175751"/>
      </dsp:txXfrm>
    </dsp:sp>
    <dsp:sp modelId="{7725D028-9F2E-F045-9F13-BDCCD107D3E1}">
      <dsp:nvSpPr>
        <dsp:cNvPr id="0" name=""/>
        <dsp:cNvSpPr/>
      </dsp:nvSpPr>
      <dsp:spPr>
        <a:xfrm>
          <a:off x="8270904" y="0"/>
          <a:ext cx="2708820" cy="1124298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School ‘Sixth Form’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College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Vocational Education</a:t>
          </a:r>
        </a:p>
      </dsp:txBody>
      <dsp:txXfrm>
        <a:off x="8303834" y="32930"/>
        <a:ext cx="2642960" cy="10584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2F5E9-6FDF-D54C-A1E0-710D0C6CDE53}">
      <dsp:nvSpPr>
        <dsp:cNvPr id="0" name=""/>
        <dsp:cNvSpPr/>
      </dsp:nvSpPr>
      <dsp:spPr>
        <a:xfrm>
          <a:off x="1452066" y="-148397"/>
          <a:ext cx="2482520" cy="234324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‘Building on’/ Elaborating</a:t>
          </a:r>
        </a:p>
      </dsp:txBody>
      <dsp:txXfrm>
        <a:off x="1783069" y="261669"/>
        <a:ext cx="1820514" cy="1054458"/>
      </dsp:txXfrm>
    </dsp:sp>
    <dsp:sp modelId="{1417A5A6-2656-F547-9D22-E449E624A58D}">
      <dsp:nvSpPr>
        <dsp:cNvPr id="0" name=""/>
        <dsp:cNvSpPr/>
      </dsp:nvSpPr>
      <dsp:spPr>
        <a:xfrm>
          <a:off x="2199274" y="1115772"/>
          <a:ext cx="2317109" cy="2116875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Student Participation</a:t>
          </a:r>
        </a:p>
      </dsp:txBody>
      <dsp:txXfrm>
        <a:off x="2907923" y="1662631"/>
        <a:ext cx="1390265" cy="1164281"/>
      </dsp:txXfrm>
    </dsp:sp>
    <dsp:sp modelId="{7DADE7C1-EF7C-4A49-AD3A-3C021ACA63EA}">
      <dsp:nvSpPr>
        <dsp:cNvPr id="0" name=""/>
        <dsp:cNvSpPr/>
      </dsp:nvSpPr>
      <dsp:spPr>
        <a:xfrm>
          <a:off x="863998" y="1029438"/>
          <a:ext cx="2329651" cy="2289541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Challenging</a:t>
          </a:r>
        </a:p>
      </dsp:txBody>
      <dsp:txXfrm>
        <a:off x="1083374" y="1620903"/>
        <a:ext cx="1397790" cy="1259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F4D47C-9865-042A-AED2-FCC0982154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9EC964-C8D2-C36C-3D63-390573658E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E4072-7C79-9E41-93DF-95A4E1F43647}" type="datetimeFigureOut">
              <a:t>8/13/25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3006EC-418B-6660-DF8B-4B177B8811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E05F3C-4055-0672-2066-1B7C1ABDC8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5C2E7-0CEE-C34B-A4F8-730CAC0AD30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50D6E-A620-2A47-988B-ECB2FCB3CB6F}" type="datetimeFigureOut">
              <a:t>8/13/25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F9BF0-2EC0-3D44-B6CF-211D2ED2703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72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F9BF0-2EC0-3D44-B6CF-211D2ED27030}" type="slidenum">
              <a:rPr lang="en-GB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745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7A08209-49B3-76EE-75E4-2494113DF819}"/>
              </a:ext>
            </a:extLst>
          </p:cNvPr>
          <p:cNvSpPr/>
          <p:nvPr userDrawn="1"/>
        </p:nvSpPr>
        <p:spPr>
          <a:xfrm>
            <a:off x="1384300" y="0"/>
            <a:ext cx="10515600" cy="1009302"/>
          </a:xfrm>
          <a:prstGeom prst="roundRect">
            <a:avLst>
              <a:gd name="adj" fmla="val 50000"/>
            </a:avLst>
          </a:prstGeom>
          <a:gradFill>
            <a:gsLst>
              <a:gs pos="30000">
                <a:srgbClr val="447799"/>
              </a:gs>
              <a:gs pos="100000">
                <a:srgbClr val="447799">
                  <a:alpha val="50243"/>
                </a:srgbClr>
              </a:gs>
            </a:gsLst>
            <a:lin ang="0" scaled="0"/>
          </a:gradFill>
          <a:ln>
            <a:gradFill flip="none" rotWithShape="1">
              <a:gsLst>
                <a:gs pos="32000">
                  <a:srgbClr val="447799">
                    <a:alpha val="51000"/>
                  </a:srgb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1BBCB6-1A76-6139-F185-C6011119684B}"/>
              </a:ext>
            </a:extLst>
          </p:cNvPr>
          <p:cNvSpPr/>
          <p:nvPr userDrawn="1"/>
        </p:nvSpPr>
        <p:spPr>
          <a:xfrm>
            <a:off x="0" y="0"/>
            <a:ext cx="2565400" cy="1009865"/>
          </a:xfrm>
          <a:prstGeom prst="rect">
            <a:avLst/>
          </a:prstGeom>
          <a:solidFill>
            <a:srgbClr val="447799"/>
          </a:solidFill>
          <a:ln>
            <a:solidFill>
              <a:srgbClr val="4477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DF989-E306-61EA-5B09-C7161290F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828"/>
            <a:ext cx="10515600" cy="4485939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14C2B5-B7CD-421A-56F1-5813CD7BC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093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Abadi" panose="020B06040201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7" name="Picture 16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EC4A67B7-7F77-700F-C77E-55350D280B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7562" y="102758"/>
            <a:ext cx="7524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5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7A08209-49B3-76EE-75E4-2494113DF819}"/>
              </a:ext>
            </a:extLst>
          </p:cNvPr>
          <p:cNvSpPr/>
          <p:nvPr userDrawn="1"/>
        </p:nvSpPr>
        <p:spPr>
          <a:xfrm>
            <a:off x="1384300" y="0"/>
            <a:ext cx="10515600" cy="1009302"/>
          </a:xfrm>
          <a:prstGeom prst="roundRect">
            <a:avLst>
              <a:gd name="adj" fmla="val 50000"/>
            </a:avLst>
          </a:prstGeom>
          <a:gradFill>
            <a:gsLst>
              <a:gs pos="30000">
                <a:srgbClr val="447799"/>
              </a:gs>
              <a:gs pos="100000">
                <a:srgbClr val="447799">
                  <a:alpha val="50243"/>
                </a:srgbClr>
              </a:gs>
            </a:gsLst>
            <a:lin ang="0" scaled="0"/>
          </a:gradFill>
          <a:ln>
            <a:gradFill flip="none" rotWithShape="1">
              <a:gsLst>
                <a:gs pos="32000">
                  <a:srgbClr val="447799">
                    <a:alpha val="51000"/>
                  </a:srgb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1BBCB6-1A76-6139-F185-C6011119684B}"/>
              </a:ext>
            </a:extLst>
          </p:cNvPr>
          <p:cNvSpPr/>
          <p:nvPr userDrawn="1"/>
        </p:nvSpPr>
        <p:spPr>
          <a:xfrm>
            <a:off x="0" y="0"/>
            <a:ext cx="2565400" cy="1009865"/>
          </a:xfrm>
          <a:prstGeom prst="rect">
            <a:avLst/>
          </a:prstGeom>
          <a:solidFill>
            <a:srgbClr val="447799"/>
          </a:solidFill>
          <a:ln>
            <a:solidFill>
              <a:srgbClr val="4477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DF989-E306-61EA-5B09-C7161290F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828"/>
            <a:ext cx="5116033" cy="4485939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14C2B5-B7CD-421A-56F1-5813CD7BC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093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Abadi" panose="020B06040201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7" name="Picture 16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EC4A67B7-7F77-700F-C77E-55350D280B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7562" y="102758"/>
            <a:ext cx="752475" cy="75247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7ABA47-A3C6-EF2C-C97E-7D3CCF8EDEB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45102" y="1516828"/>
            <a:ext cx="5116033" cy="4485939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28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95D97-EFD5-ABB2-0885-FCA93858DA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82091"/>
            <a:ext cx="9144000" cy="1327872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002060"/>
                </a:solidFill>
                <a:latin typeface="Abadi" panose="020B0604020104020204" pitchFamily="34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DD1EF2-7F9C-53FE-66B2-4A684F0D5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83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ibrary.camtree.org/" TargetMode="External"/><Relationship Id="rId5" Type="http://schemas.openxmlformats.org/officeDocument/2006/relationships/hyperlink" Target="https://www.camtree.org/" TargetMode="Externa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A48573-E89F-D5A3-F402-9953FF964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464" y="244218"/>
            <a:ext cx="10515600" cy="1132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8A638-6990-6411-1CF3-A6E684BAF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5463" y="1527588"/>
            <a:ext cx="10515600" cy="4561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6AE315-94AF-F9E8-E85E-C257E200EE29}"/>
              </a:ext>
            </a:extLst>
          </p:cNvPr>
          <p:cNvSpPr/>
          <p:nvPr userDrawn="1"/>
        </p:nvSpPr>
        <p:spPr>
          <a:xfrm>
            <a:off x="0" y="6264000"/>
            <a:ext cx="12192000" cy="594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CA9880-390A-AE6C-E481-9AFBE4A43D2F}"/>
              </a:ext>
            </a:extLst>
          </p:cNvPr>
          <p:cNvSpPr txBox="1"/>
          <p:nvPr userDrawn="1"/>
        </p:nvSpPr>
        <p:spPr>
          <a:xfrm>
            <a:off x="644235" y="6298531"/>
            <a:ext cx="3054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u="none" baseline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https://www.camtree.org</a:t>
            </a:r>
            <a:endParaRPr lang="en-US" sz="1400" b="1" u="none" baseline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u="none" baseline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https://library.camtree.org</a:t>
            </a:r>
            <a:endParaRPr lang="en-US" sz="1400" b="1" u="none" baseline="0">
              <a:solidFill>
                <a:schemeClr val="bg1"/>
              </a:solidFill>
            </a:endParaRPr>
          </a:p>
        </p:txBody>
      </p:sp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6F33CA6F-28C4-EEC0-3C7B-DA49B62AB3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3272" y="6298530"/>
            <a:ext cx="1437791" cy="52322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1DE67F3-AC45-6AF1-95D2-0E21D42B3BDE}"/>
              </a:ext>
            </a:extLst>
          </p:cNvPr>
          <p:cNvSpPr txBox="1"/>
          <p:nvPr userDrawn="1"/>
        </p:nvSpPr>
        <p:spPr>
          <a:xfrm>
            <a:off x="11645900" y="114300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24FF591-C115-6E46-9C29-8C27C8CD2EAA}" type="slidenum">
              <a:rPr lang="en-US" sz="1400">
                <a:solidFill>
                  <a:schemeClr val="bg1"/>
                </a:solidFill>
              </a:rPr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5" name="Picture 4" descr="A logo with a leaf and text&#10;&#10;Description automatically generated">
            <a:extLst>
              <a:ext uri="{FF2B5EF4-FFF2-40B4-BE49-F238E27FC236}">
                <a16:creationId xmlns:a16="http://schemas.microsoft.com/office/drawing/2014/main" id="{F93279A5-997C-6046-084D-6F06C06C746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7324" y="6291585"/>
            <a:ext cx="1310021" cy="5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6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4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2060"/>
          </a:solidFill>
          <a:latin typeface="Abadi" panose="020B06040201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camtree@hughes.cam.ac.uk" TargetMode="External"/><Relationship Id="rId2" Type="http://schemas.openxmlformats.org/officeDocument/2006/relationships/hyperlink" Target="mailto:wpc22@hughes.cam.ac.uk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0FD90-8FE6-CC0C-A11A-5FFD0D0A1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147" y="1837512"/>
            <a:ext cx="9793706" cy="1327872"/>
          </a:xfrm>
        </p:spPr>
        <p:txBody>
          <a:bodyPr>
            <a:noAutofit/>
          </a:bodyPr>
          <a:lstStyle/>
          <a:p>
            <a:r>
              <a:rPr lang="en-US" sz="4800" dirty="0"/>
              <a:t>BNU-Cambridge Schools-Camtree Internship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D26432-DEB3-C5D3-ADE7-77DB8471F44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8200" y="4492359"/>
            <a:ext cx="10515600" cy="1655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/>
              <a:t>Dr. Patrick Carmichael</a:t>
            </a:r>
          </a:p>
          <a:p>
            <a:pPr marL="0" indent="0" algn="ctr">
              <a:buNone/>
            </a:pPr>
            <a:r>
              <a:rPr lang="en-US" sz="2400" dirty="0" err="1"/>
              <a:t>Camtree</a:t>
            </a:r>
            <a:r>
              <a:rPr lang="en-US" sz="2400" dirty="0"/>
              <a:t>: The Cambridge Teacher Research Exchange</a:t>
            </a:r>
          </a:p>
          <a:p>
            <a:pPr marL="0" indent="0" algn="ctr">
              <a:buNone/>
            </a:pPr>
            <a:r>
              <a:rPr lang="en-US" sz="2400" dirty="0"/>
              <a:t>Hughes Hall, University of Cambridge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043072F-3300-81F1-2320-3F86812F7311}"/>
              </a:ext>
            </a:extLst>
          </p:cNvPr>
          <p:cNvSpPr/>
          <p:nvPr/>
        </p:nvSpPr>
        <p:spPr>
          <a:xfrm>
            <a:off x="0" y="-22713"/>
            <a:ext cx="12192000" cy="1009302"/>
          </a:xfrm>
          <a:prstGeom prst="roundRect">
            <a:avLst>
              <a:gd name="adj" fmla="val 0"/>
            </a:avLst>
          </a:prstGeom>
          <a:gradFill>
            <a:gsLst>
              <a:gs pos="30000">
                <a:srgbClr val="447799"/>
              </a:gs>
              <a:gs pos="100000">
                <a:srgbClr val="447799">
                  <a:alpha val="50243"/>
                </a:srgbClr>
              </a:gs>
            </a:gsLst>
            <a:lin ang="0" scaled="0"/>
          </a:gradFill>
          <a:ln>
            <a:gradFill flip="none" rotWithShape="1">
              <a:gsLst>
                <a:gs pos="32000">
                  <a:srgbClr val="447799">
                    <a:alpha val="51000"/>
                  </a:srgb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C6EA49-9920-88EC-E811-E355E03C7EF6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009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badi" panose="020B0604020104020204" pitchFamily="34" charset="0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DEC9DE-3D12-8797-7AE6-F6FD64C1B425}"/>
              </a:ext>
            </a:extLst>
          </p:cNvPr>
          <p:cNvSpPr txBox="1"/>
          <p:nvPr/>
        </p:nvSpPr>
        <p:spPr>
          <a:xfrm>
            <a:off x="9614644" y="101117"/>
            <a:ext cx="2396875" cy="78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GB" sz="1800" b="1" kern="100">
                <a:solidFill>
                  <a:schemeClr val="bg1"/>
                </a:solidFill>
                <a:effectLst/>
                <a:latin typeface="+mj-lt"/>
                <a:ea typeface="STZhongsong" panose="02010600040101010101" pitchFamily="2" charset="-122"/>
                <a:cs typeface="Times New Roman" panose="02020603050405020304" pitchFamily="18" charset="0"/>
              </a:rPr>
              <a:t>BNU Internship Project</a:t>
            </a:r>
          </a:p>
          <a:p>
            <a:pPr algn="r">
              <a:lnSpc>
                <a:spcPts val="2800"/>
              </a:lnSpc>
            </a:pPr>
            <a:r>
              <a:rPr lang="en-GB" sz="1800" b="1" kern="100">
                <a:solidFill>
                  <a:schemeClr val="bg1"/>
                </a:solidFill>
                <a:effectLst/>
                <a:latin typeface="+mj-lt"/>
                <a:ea typeface="STZhongsong" panose="02010600040101010101" pitchFamily="2" charset="-122"/>
                <a:cs typeface="Times New Roman" panose="02020603050405020304" pitchFamily="18" charset="0"/>
              </a:rPr>
              <a:t>29 June 2025</a:t>
            </a:r>
            <a:endParaRPr lang="en-GB" sz="1800" kern="100">
              <a:solidFill>
                <a:schemeClr val="bg1"/>
              </a:solidFill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1200" y="3229040"/>
            <a:ext cx="5977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3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Orientation</a:t>
            </a:r>
            <a:endParaRPr lang="zh-CN" altLang="en-US" sz="3200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395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64A9F6-2073-B070-28E6-3C1B9C29F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07555"/>
            <a:ext cx="5382409" cy="4816737"/>
          </a:xfrm>
        </p:spPr>
        <p:txBody>
          <a:bodyPr>
            <a:normAutofit/>
          </a:bodyPr>
          <a:lstStyle/>
          <a:p>
            <a:r>
              <a:rPr lang="en-US" sz="2400"/>
              <a:t>For some pupils it is the first week at a new school.  </a:t>
            </a:r>
          </a:p>
          <a:p>
            <a:r>
              <a:rPr lang="en-US" sz="2400"/>
              <a:t>Comberton Village College is large by UK standards (1700 pupils), some of the pupils will have come from very small schools.</a:t>
            </a:r>
          </a:p>
          <a:p>
            <a:r>
              <a:rPr lang="en-US" sz="2400"/>
              <a:t>Children have very different holiday experiences:</a:t>
            </a:r>
          </a:p>
          <a:p>
            <a:pPr lvl="1"/>
            <a:r>
              <a:rPr lang="en-US" sz="2000"/>
              <a:t>Some will be pleased to be back</a:t>
            </a:r>
          </a:p>
          <a:p>
            <a:pPr lvl="1"/>
            <a:r>
              <a:rPr lang="en-US" sz="2000"/>
              <a:t>Some, not so much …</a:t>
            </a:r>
          </a:p>
          <a:p>
            <a:r>
              <a:rPr lang="en-US" sz="2400"/>
              <a:t>New courses, moving into ”exam years”.</a:t>
            </a:r>
          </a:p>
          <a:p>
            <a:r>
              <a:rPr lang="en-US" sz="2400"/>
              <a:t>Some teachers may be new too.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DE899C-F0FD-2109-6105-76E28BC0B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September in Schools – all change!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C9E28C-24E0-6731-BDCD-8A05EDCDE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57" y="1457646"/>
            <a:ext cx="4944470" cy="40085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4793683-ADBE-65D7-3524-4924FC813CD4}"/>
              </a:ext>
            </a:extLst>
          </p:cNvPr>
          <p:cNvSpPr/>
          <p:nvPr/>
        </p:nvSpPr>
        <p:spPr>
          <a:xfrm>
            <a:off x="2923309" y="1404537"/>
            <a:ext cx="2570018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FB55E9-AA64-3841-A844-024F605DF078}"/>
              </a:ext>
            </a:extLst>
          </p:cNvPr>
          <p:cNvSpPr txBox="1"/>
          <p:nvPr/>
        </p:nvSpPr>
        <p:spPr>
          <a:xfrm>
            <a:off x="548857" y="5572446"/>
            <a:ext cx="2925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It’s the first week of school ...</a:t>
            </a:r>
          </a:p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172C43-1A67-C57F-43F2-E0246B15A3B3}"/>
              </a:ext>
            </a:extLst>
          </p:cNvPr>
          <p:cNvSpPr txBox="1"/>
          <p:nvPr/>
        </p:nvSpPr>
        <p:spPr>
          <a:xfrm>
            <a:off x="3078371" y="5801126"/>
            <a:ext cx="2168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… which can be hard.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0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 animBg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0E331-9935-FA8B-C054-078F2272E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F399D-8C40-D074-0D16-5A7517D90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56273"/>
            <a:ext cx="9144000" cy="1327872"/>
          </a:xfrm>
        </p:spPr>
        <p:txBody>
          <a:bodyPr>
            <a:normAutofit/>
          </a:bodyPr>
          <a:lstStyle/>
          <a:p>
            <a:r>
              <a:rPr lang="en-US"/>
              <a:t>Some Frameworks</a:t>
            </a:r>
          </a:p>
        </p:txBody>
      </p:sp>
    </p:spTree>
    <p:extLst>
      <p:ext uri="{BB962C8B-B14F-4D97-AF65-F5344CB8AC3E}">
        <p14:creationId xmlns:p14="http://schemas.microsoft.com/office/powerpoint/2010/main" val="763310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C72D46-CDA4-0F88-3680-86C199836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5" y="1331294"/>
            <a:ext cx="3233056" cy="3213279"/>
          </a:xfrm>
        </p:spPr>
        <p:txBody>
          <a:bodyPr>
            <a:normAutofit/>
          </a:bodyPr>
          <a:lstStyle/>
          <a:p>
            <a:r>
              <a:rPr lang="en-US" sz="2000"/>
              <a:t>Rights-based approaches are usually based on the UN Convention on the Rights of the Child.</a:t>
            </a:r>
          </a:p>
          <a:p>
            <a:r>
              <a:rPr lang="en-US" sz="2000"/>
              <a:t>All children have the same rights including the right to a safe childhood and an education.</a:t>
            </a:r>
          </a:p>
          <a:p>
            <a:r>
              <a:rPr lang="en-US" sz="2000"/>
              <a:t>Comberton VC is a Rights-Respecting School.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609B67-F355-D1BD-BA1C-E0CD5136A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Children’s Rights and Responsibilities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44F43B-5211-1636-A350-A5E204DCC5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5095" y="1189780"/>
            <a:ext cx="7506961" cy="4246546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6588DB-547F-12CF-317C-6495DBD44A0D}"/>
              </a:ext>
            </a:extLst>
          </p:cNvPr>
          <p:cNvSpPr txBox="1"/>
          <p:nvPr/>
        </p:nvSpPr>
        <p:spPr>
          <a:xfrm>
            <a:off x="598715" y="4773273"/>
            <a:ext cx="4761144" cy="13261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US" b="1">
                <a:latin typeface="+mj-lt"/>
              </a:rPr>
              <a:t>Why This is Important!</a:t>
            </a:r>
          </a:p>
          <a:p>
            <a:pPr algn="ctr"/>
            <a:r>
              <a:rPr lang="en-US">
                <a:latin typeface="+mj-lt"/>
              </a:rPr>
              <a:t>As Teaching Assistants this will be a framework for organizing learning, resolving problems, and your relationships with the students.</a:t>
            </a:r>
          </a:p>
        </p:txBody>
      </p:sp>
    </p:spTree>
    <p:extLst>
      <p:ext uri="{BB962C8B-B14F-4D97-AF65-F5344CB8AC3E}">
        <p14:creationId xmlns:p14="http://schemas.microsoft.com/office/powerpoint/2010/main" val="154895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B0972-27B9-2C09-836B-03C12C125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1155" y="1410810"/>
            <a:ext cx="8001001" cy="31017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/>
              <a:t>The idea of competences or life skills is addressed explicitly – and built into the teachers’ planning of learning.  For example:</a:t>
            </a:r>
          </a:p>
          <a:p>
            <a:r>
              <a:rPr lang="en-US" sz="2200" dirty="0"/>
              <a:t>Group working, trying to develop teamwork skills.</a:t>
            </a:r>
          </a:p>
          <a:p>
            <a:r>
              <a:rPr lang="en-US" sz="2200" dirty="0"/>
              <a:t>Children reflecting and assessing their own skills and progress (‘learning to learn’).</a:t>
            </a:r>
          </a:p>
          <a:p>
            <a:r>
              <a:rPr lang="en-US" sz="2200" dirty="0"/>
              <a:t>Digital tools used but not clear whether these are developing ‘digital literacies’.</a:t>
            </a:r>
          </a:p>
          <a:p>
            <a:r>
              <a:rPr lang="en-US" sz="2200" dirty="0"/>
              <a:t>‘Problem-based’ learning is used in the school but needs to be planned carefully: what does ‘Challenge Learning’ or ‘Problem-based’ learning </a:t>
            </a:r>
            <a:r>
              <a:rPr lang="en-US" sz="2200" b="1" dirty="0"/>
              <a:t>look like</a:t>
            </a:r>
            <a:r>
              <a:rPr lang="en-US" sz="2200" dirty="0"/>
              <a:t> with young children?  How is it different from play?  Does this matter?</a:t>
            </a:r>
            <a:endParaRPr lang="en-US" sz="3500" dirty="0"/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2A89AD-22D9-94E9-7588-810F3CB26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Competences in the Classroom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511D2D-2150-2246-C561-0B8F60EC2F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365" y="1410811"/>
            <a:ext cx="3031435" cy="4216400"/>
          </a:xfrm>
          <a:prstGeom prst="rect">
            <a:avLst/>
          </a:prstGeom>
          <a:effectLst>
            <a:softEdge rad="65555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CEFBCE-B55F-51F6-1ADD-C94C1771FC49}"/>
              </a:ext>
            </a:extLst>
          </p:cNvPr>
          <p:cNvSpPr txBox="1"/>
          <p:nvPr/>
        </p:nvSpPr>
        <p:spPr>
          <a:xfrm>
            <a:off x="6861012" y="4678788"/>
            <a:ext cx="4761144" cy="13261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US" b="1">
                <a:latin typeface="+mj-lt"/>
              </a:rPr>
              <a:t>Why This is Important!</a:t>
            </a:r>
          </a:p>
          <a:p>
            <a:pPr algn="ctr"/>
            <a:r>
              <a:rPr lang="en-US">
                <a:latin typeface="+mj-lt"/>
              </a:rPr>
              <a:t>As Teaching Assistants you may be involved in supporting small groups, working on projects, supporting use of digital tools.</a:t>
            </a:r>
          </a:p>
        </p:txBody>
      </p:sp>
    </p:spTree>
    <p:extLst>
      <p:ext uri="{BB962C8B-B14F-4D97-AF65-F5344CB8AC3E}">
        <p14:creationId xmlns:p14="http://schemas.microsoft.com/office/powerpoint/2010/main" val="351246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A5C874-C9F9-20E4-8CDF-9475BFCD4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374" y="1186029"/>
            <a:ext cx="6953525" cy="4998871"/>
          </a:xfrm>
        </p:spPr>
        <p:txBody>
          <a:bodyPr>
            <a:normAutofit/>
          </a:bodyPr>
          <a:lstStyle/>
          <a:p>
            <a:r>
              <a:rPr lang="en-US" sz="2000" dirty="0"/>
              <a:t>One area that is currently  of much interest is </a:t>
            </a:r>
            <a:r>
              <a:rPr lang="en-US" sz="2000" b="1" dirty="0" err="1"/>
              <a:t>oracy</a:t>
            </a:r>
            <a:r>
              <a:rPr lang="en-US" sz="2000" b="1" dirty="0"/>
              <a:t> and classroom dialogue</a:t>
            </a:r>
            <a:r>
              <a:rPr lang="en-US" sz="2000" dirty="0"/>
              <a:t>. </a:t>
            </a:r>
          </a:p>
          <a:p>
            <a:r>
              <a:rPr lang="en-US" sz="2000" dirty="0"/>
              <a:t>What is </a:t>
            </a:r>
            <a:r>
              <a:rPr lang="en-US" sz="2000" dirty="0" err="1"/>
              <a:t>Oracy</a:t>
            </a:r>
            <a:r>
              <a:rPr lang="en-US" sz="2000" dirty="0"/>
              <a:t>?</a:t>
            </a:r>
          </a:p>
          <a:p>
            <a:pPr lvl="1"/>
            <a:r>
              <a:rPr lang="en-US" sz="1800" dirty="0"/>
              <a:t>Learning </a:t>
            </a:r>
            <a:r>
              <a:rPr lang="en-US" sz="1800" b="1" dirty="0"/>
              <a:t>to</a:t>
            </a:r>
            <a:r>
              <a:rPr lang="en-US" sz="1800" dirty="0"/>
              <a:t> talk and express oneself effectively</a:t>
            </a:r>
          </a:p>
          <a:p>
            <a:pPr lvl="1"/>
            <a:r>
              <a:rPr lang="en-US" sz="1800" dirty="0"/>
              <a:t>Learning </a:t>
            </a:r>
            <a:r>
              <a:rPr lang="en-US" sz="1800" b="1" dirty="0"/>
              <a:t>through </a:t>
            </a:r>
            <a:r>
              <a:rPr lang="en-US" sz="1800" dirty="0"/>
              <a:t>talk</a:t>
            </a:r>
          </a:p>
          <a:p>
            <a:pPr lvl="1"/>
            <a:r>
              <a:rPr lang="en-US" sz="1800" dirty="0"/>
              <a:t>Learning </a:t>
            </a:r>
            <a:r>
              <a:rPr lang="en-US" sz="1800" b="1" dirty="0"/>
              <a:t>about</a:t>
            </a:r>
            <a:r>
              <a:rPr lang="en-US" sz="1800" dirty="0"/>
              <a:t> talk</a:t>
            </a:r>
          </a:p>
          <a:p>
            <a:pPr lvl="1"/>
            <a:r>
              <a:rPr lang="en-US" sz="1800" dirty="0"/>
              <a:t>But children need support to develop </a:t>
            </a:r>
            <a:r>
              <a:rPr lang="en-US" sz="1800" dirty="0" err="1"/>
              <a:t>oracy</a:t>
            </a:r>
            <a:r>
              <a:rPr lang="en-US" sz="1800" dirty="0"/>
              <a:t> skills</a:t>
            </a:r>
          </a:p>
          <a:p>
            <a:r>
              <a:rPr lang="en-US" sz="2000" dirty="0"/>
              <a:t>Teachers were actively managing classroom dialogues, and modelling dialogue and active learning skills (with other adults, puppets, or selected children)</a:t>
            </a:r>
          </a:p>
          <a:p>
            <a:r>
              <a:rPr lang="en-US" sz="2000" dirty="0"/>
              <a:t>Effective classroom dialogue involving ‘building on’ ideas, respectful challenge and active participation by children leads to significant learning gains.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BDB736-1427-6D38-B2DF-E49BCF189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Classroom Talk – Oracy and Dialogue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A8111A8-ABC0-A67B-3167-365CAC2694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9253404"/>
              </p:ext>
            </p:extLst>
          </p:nvPr>
        </p:nvGraphicFramePr>
        <p:xfrm>
          <a:off x="6665843" y="1666460"/>
          <a:ext cx="5380383" cy="3170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8B6A1C9-39FB-73FA-B96C-4673B1B22763}"/>
              </a:ext>
            </a:extLst>
          </p:cNvPr>
          <p:cNvSpPr txBox="1"/>
          <p:nvPr/>
        </p:nvSpPr>
        <p:spPr>
          <a:xfrm>
            <a:off x="8852451" y="3105834"/>
            <a:ext cx="1007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Learning Gains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FAF95-352F-A0C3-3F7C-4A97B5A76783}"/>
              </a:ext>
            </a:extLst>
          </p:cNvPr>
          <p:cNvSpPr txBox="1"/>
          <p:nvPr/>
        </p:nvSpPr>
        <p:spPr>
          <a:xfrm>
            <a:off x="10029422" y="4914541"/>
            <a:ext cx="1915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Howe, Hennessy et al. 2019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EBB802-6691-3697-35D5-880632E55754}"/>
              </a:ext>
            </a:extLst>
          </p:cNvPr>
          <p:cNvSpPr txBox="1"/>
          <p:nvPr/>
        </p:nvSpPr>
        <p:spPr>
          <a:xfrm>
            <a:off x="3715428" y="4813987"/>
            <a:ext cx="4761144" cy="13261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US" b="1">
                <a:latin typeface="+mj-lt"/>
              </a:rPr>
              <a:t>Why This is Important!</a:t>
            </a:r>
          </a:p>
          <a:p>
            <a:pPr algn="ctr"/>
            <a:r>
              <a:rPr lang="en-US">
                <a:latin typeface="+mj-lt"/>
              </a:rPr>
              <a:t>As Teaching Assistants working to develop spoken language, dialogue, and ensuring participation will be part of your role. </a:t>
            </a:r>
          </a:p>
        </p:txBody>
      </p:sp>
    </p:spTree>
    <p:extLst>
      <p:ext uri="{BB962C8B-B14F-4D97-AF65-F5344CB8AC3E}">
        <p14:creationId xmlns:p14="http://schemas.microsoft.com/office/powerpoint/2010/main" val="75927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EA1E4-1AE0-ACE8-F20F-917AA3661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5D9B1-BE8A-4F02-AB1C-B92BC566F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56273"/>
            <a:ext cx="9144000" cy="1327872"/>
          </a:xfrm>
        </p:spPr>
        <p:txBody>
          <a:bodyPr>
            <a:normAutofit/>
          </a:bodyPr>
          <a:lstStyle/>
          <a:p>
            <a:r>
              <a:rPr lang="en-US"/>
              <a:t>Teachers as Researchers</a:t>
            </a:r>
          </a:p>
        </p:txBody>
      </p:sp>
    </p:spTree>
    <p:extLst>
      <p:ext uri="{BB962C8B-B14F-4D97-AF65-F5344CB8AC3E}">
        <p14:creationId xmlns:p14="http://schemas.microsoft.com/office/powerpoint/2010/main" val="2137259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54E795-6D86-2659-3A4F-D331B0BC9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6309"/>
            <a:ext cx="7304314" cy="4485939"/>
          </a:xfrm>
        </p:spPr>
        <p:txBody>
          <a:bodyPr/>
          <a:lstStyle/>
          <a:p>
            <a:r>
              <a:rPr lang="en-GB" sz="2400" b="1" dirty="0"/>
              <a:t>“It is teachers who in the end will change the world of the school by understanding it.” (</a:t>
            </a:r>
            <a:r>
              <a:rPr lang="en-GB" sz="2400" b="1" dirty="0" err="1"/>
              <a:t>Stenhouse</a:t>
            </a:r>
            <a:r>
              <a:rPr lang="en-GB" sz="2400" b="1" dirty="0"/>
              <a:t>, 1981)</a:t>
            </a:r>
          </a:p>
          <a:p>
            <a:endParaRPr lang="en-GB" sz="2400" dirty="0"/>
          </a:p>
          <a:p>
            <a:r>
              <a:rPr lang="en-GB" sz="2400" dirty="0"/>
              <a:t>Large scale surveys or experiments (by government agencies or university researchers) provide particular, partial ‘lenses’ on education.</a:t>
            </a:r>
          </a:p>
          <a:p>
            <a:r>
              <a:rPr lang="en-GB" sz="2400" dirty="0"/>
              <a:t>Teacher research captures the world of the individual school, the experience of the child, the ‘practice-knowledge’ of teachers and other educational workers.</a:t>
            </a:r>
          </a:p>
          <a:p>
            <a:r>
              <a:rPr lang="en-GB" sz="2400" dirty="0"/>
              <a:t>It helps us to achieve “worthwhile educational change” (Elliott, 1991)</a:t>
            </a:r>
          </a:p>
          <a:p>
            <a:endParaRPr lang="en-GB" sz="2400" dirty="0"/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FA4AC-06CE-2405-B9C1-2AC6BCB35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Researching “the World of the School”</a:t>
            </a:r>
          </a:p>
        </p:txBody>
      </p:sp>
      <p:pic>
        <p:nvPicPr>
          <p:cNvPr id="5" name="Content Placeholder 6" descr="stenhouse.jpg">
            <a:extLst>
              <a:ext uri="{FF2B5EF4-FFF2-40B4-BE49-F238E27FC236}">
                <a16:creationId xmlns:a16="http://schemas.microsoft.com/office/drawing/2014/main" id="{DC955033-9249-4031-8BB1-85DCAC09AB5C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0568" y="1418091"/>
            <a:ext cx="2738322" cy="427562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21C50B-E590-8DDD-6C2C-C63F68D73CBD}"/>
              </a:ext>
            </a:extLst>
          </p:cNvPr>
          <p:cNvSpPr txBox="1"/>
          <p:nvPr/>
        </p:nvSpPr>
        <p:spPr>
          <a:xfrm>
            <a:off x="8914634" y="5693718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>
                <a:latin typeface="+mj-lt"/>
              </a:rPr>
              <a:t>©CARE Archive, UEA</a:t>
            </a:r>
          </a:p>
        </p:txBody>
      </p:sp>
    </p:spTree>
    <p:extLst>
      <p:ext uri="{BB962C8B-B14F-4D97-AF65-F5344CB8AC3E}">
        <p14:creationId xmlns:p14="http://schemas.microsoft.com/office/powerpoint/2010/main" val="393183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47212C-0875-8A12-E022-C4F78C1B8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Teacher Research?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86D64E-4F0A-1F6B-37BC-D983CF9FCD66}"/>
              </a:ext>
            </a:extLst>
          </p:cNvPr>
          <p:cNvSpPr txBox="1"/>
          <p:nvPr/>
        </p:nvSpPr>
        <p:spPr>
          <a:xfrm>
            <a:off x="838200" y="1382485"/>
            <a:ext cx="8341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+mj-lt"/>
              </a:rPr>
              <a:t>We don’t just want you to become great teachers 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485D54-3475-7D4C-2607-BE55A1F00D76}"/>
              </a:ext>
            </a:extLst>
          </p:cNvPr>
          <p:cNvSpPr txBox="1"/>
          <p:nvPr/>
        </p:nvSpPr>
        <p:spPr>
          <a:xfrm>
            <a:off x="3783106" y="1986500"/>
            <a:ext cx="7976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+mj-lt"/>
              </a:rPr>
              <a:t>We want you to become great teacher-researchers!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50D5E7-2228-B67A-828C-CCF69C639194}"/>
              </a:ext>
            </a:extLst>
          </p:cNvPr>
          <p:cNvSpPr txBox="1"/>
          <p:nvPr/>
        </p:nvSpPr>
        <p:spPr>
          <a:xfrm>
            <a:off x="913812" y="2901630"/>
            <a:ext cx="888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+mj-lt"/>
              </a:rPr>
              <a:t>Why?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6731E5-4E40-C52C-4EE6-32A179C4FBE2}"/>
              </a:ext>
            </a:extLst>
          </p:cNvPr>
          <p:cNvSpPr txBox="1"/>
          <p:nvPr/>
        </p:nvSpPr>
        <p:spPr>
          <a:xfrm>
            <a:off x="913813" y="3624941"/>
            <a:ext cx="104399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latin typeface="+mj-lt"/>
              </a:rPr>
              <a:t>Because teacher involvement in systematic, collaborative, reflective research into their practice is one of the </a:t>
            </a:r>
            <a:r>
              <a:rPr lang="en-US" sz="2200">
                <a:solidFill>
                  <a:srgbClr val="C00000"/>
                </a:solidFill>
                <a:latin typeface="+mj-lt"/>
              </a:rPr>
              <a:t>most effective types of teacher professional development</a:t>
            </a:r>
            <a:r>
              <a:rPr lang="en-US" sz="2200">
                <a:latin typeface="+mj-lt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latin typeface="+mj-lt"/>
              </a:rPr>
              <a:t>It has positive impact on </a:t>
            </a:r>
            <a:r>
              <a:rPr lang="en-US" sz="2200">
                <a:solidFill>
                  <a:srgbClr val="C00000"/>
                </a:solidFill>
                <a:latin typeface="+mj-lt"/>
              </a:rPr>
              <a:t>children’s learning outcomes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latin typeface="+mj-lt"/>
              </a:rPr>
              <a:t>It has positive impact on </a:t>
            </a:r>
            <a:r>
              <a:rPr lang="en-US" sz="2200">
                <a:solidFill>
                  <a:srgbClr val="C00000"/>
                </a:solidFill>
                <a:latin typeface="+mj-lt"/>
              </a:rPr>
              <a:t>professional identity </a:t>
            </a:r>
            <a:r>
              <a:rPr lang="en-US" sz="2200">
                <a:latin typeface="+mj-lt"/>
              </a:rPr>
              <a:t>as a teacher and school leader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latin typeface="+mj-lt"/>
              </a:rPr>
              <a:t>It has positive impact at school level too - </a:t>
            </a:r>
            <a:r>
              <a:rPr lang="en-US" sz="2200" b="1">
                <a:solidFill>
                  <a:srgbClr val="C00000"/>
                </a:solidFill>
                <a:latin typeface="+mj-lt"/>
              </a:rPr>
              <a:t>schools improve through teacher research</a:t>
            </a:r>
          </a:p>
        </p:txBody>
      </p:sp>
    </p:spTree>
    <p:extLst>
      <p:ext uri="{BB962C8B-B14F-4D97-AF65-F5344CB8AC3E}">
        <p14:creationId xmlns:p14="http://schemas.microsoft.com/office/powerpoint/2010/main" val="39883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47212C-0875-8A12-E022-C4F78C1B8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 Focus and Research Questions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4A46AF-2F2A-0E13-E2C5-08F64255573F}"/>
              </a:ext>
            </a:extLst>
          </p:cNvPr>
          <p:cNvSpPr txBox="1"/>
          <p:nvPr/>
        </p:nvSpPr>
        <p:spPr>
          <a:xfrm>
            <a:off x="838200" y="2143921"/>
            <a:ext cx="10515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latin typeface="+mj-lt"/>
              </a:rPr>
              <a:t>How can I introduce [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a practice</a:t>
            </a:r>
            <a:r>
              <a:rPr lang="en-US" sz="2400" dirty="0">
                <a:latin typeface="+mj-lt"/>
              </a:rPr>
              <a:t>] to help children in [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my setting</a:t>
            </a:r>
            <a:r>
              <a:rPr lang="en-US" sz="2400" dirty="0">
                <a:latin typeface="+mj-lt"/>
              </a:rPr>
              <a:t>] to learn [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a key concept</a:t>
            </a:r>
            <a:r>
              <a:rPr lang="en-US" sz="2400" dirty="0">
                <a:latin typeface="+mj-lt"/>
              </a:rPr>
              <a:t>] more effectively and successfully than before?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D3CFA6-E9C2-5584-6C00-1C8339310AAA}"/>
              </a:ext>
            </a:extLst>
          </p:cNvPr>
          <p:cNvSpPr txBox="1"/>
          <p:nvPr/>
        </p:nvSpPr>
        <p:spPr>
          <a:xfrm>
            <a:off x="838200" y="3134809"/>
            <a:ext cx="10515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latin typeface="+mj-lt"/>
              </a:rPr>
              <a:t>How can [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a practice</a:t>
            </a:r>
            <a:r>
              <a:rPr lang="en-US" sz="2400" dirty="0">
                <a:latin typeface="+mj-lt"/>
              </a:rPr>
              <a:t>] help children in [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my setting</a:t>
            </a:r>
            <a:r>
              <a:rPr lang="en-US" sz="2400" dirty="0">
                <a:latin typeface="+mj-lt"/>
              </a:rPr>
              <a:t>] to develop [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a key skill-set or habit-of-mind</a:t>
            </a:r>
            <a:r>
              <a:rPr lang="en-US" sz="2400" dirty="0">
                <a:latin typeface="+mj-lt"/>
              </a:rPr>
              <a:t>] more effectively and successfully than before?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EC90A0-7EB5-C4A8-A105-977F7481DC54}"/>
              </a:ext>
            </a:extLst>
          </p:cNvPr>
          <p:cNvSpPr txBox="1"/>
          <p:nvPr/>
        </p:nvSpPr>
        <p:spPr>
          <a:xfrm>
            <a:off x="838200" y="4125697"/>
            <a:ext cx="10515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latin typeface="+mj-lt"/>
              </a:rPr>
              <a:t>How can I change [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my practice </a:t>
            </a:r>
            <a:r>
              <a:rPr lang="en-US" sz="2400" dirty="0">
                <a:latin typeface="+mj-lt"/>
              </a:rPr>
              <a:t>or 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my setting</a:t>
            </a:r>
            <a:r>
              <a:rPr lang="en-US" sz="2400" dirty="0">
                <a:latin typeface="+mj-lt"/>
              </a:rPr>
              <a:t>] to improve a specific child’s or a group of children’s [ 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experience of school</a:t>
            </a:r>
            <a:r>
              <a:rPr lang="en-US" sz="2400" dirty="0">
                <a:latin typeface="+mj-lt"/>
              </a:rPr>
              <a:t> or 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social relations </a:t>
            </a:r>
            <a:r>
              <a:rPr lang="en-US" sz="2400" dirty="0">
                <a:latin typeface="+mj-lt"/>
              </a:rPr>
              <a:t>or 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learning </a:t>
            </a:r>
            <a:r>
              <a:rPr lang="en-US" sz="2400" dirty="0">
                <a:latin typeface="+mj-lt"/>
              </a:rPr>
              <a:t>]?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35E6D4-1E15-5C6C-0E31-7CFD6A712582}"/>
              </a:ext>
            </a:extLst>
          </p:cNvPr>
          <p:cNvSpPr txBox="1"/>
          <p:nvPr/>
        </p:nvSpPr>
        <p:spPr>
          <a:xfrm>
            <a:off x="838200" y="1378087"/>
            <a:ext cx="5449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+mj-lt"/>
              </a:rPr>
              <a:t>Teacher research asks questions like: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D7293-CFEA-2AD7-D5A7-15A6AB4CFFD9}"/>
              </a:ext>
            </a:extLst>
          </p:cNvPr>
          <p:cNvSpPr txBox="1"/>
          <p:nvPr/>
        </p:nvSpPr>
        <p:spPr>
          <a:xfrm>
            <a:off x="3975259" y="5479913"/>
            <a:ext cx="7960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+mj-lt"/>
              </a:rPr>
              <a:t>The emphasis is on gaining insight and implementing change</a:t>
            </a:r>
          </a:p>
        </p:txBody>
      </p:sp>
    </p:spTree>
    <p:extLst>
      <p:ext uri="{BB962C8B-B14F-4D97-AF65-F5344CB8AC3E}">
        <p14:creationId xmlns:p14="http://schemas.microsoft.com/office/powerpoint/2010/main" val="351758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44FD69-DF11-4F5E-3663-5E4D68CA5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If you visit us 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FEA37B-2AEA-3E2B-6A67-4F0E23679B5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40227" y="1410202"/>
            <a:ext cx="4386943" cy="4457197"/>
          </a:xfrm>
          <a:solidFill>
            <a:srgbClr val="C00000">
              <a:alpha val="9000"/>
            </a:srgbClr>
          </a:solidFill>
          <a:ln>
            <a:solidFill>
              <a:srgbClr val="C00000"/>
            </a:solidFill>
          </a:ln>
        </p:spPr>
        <p:txBody>
          <a:bodyPr lIns="108000" tIns="144000" rIns="108000" bIns="144000">
            <a:normAutofit fontScale="62500" lnSpcReduction="20000"/>
          </a:bodyPr>
          <a:lstStyle/>
          <a:p>
            <a:pPr marL="228600" lvl="1">
              <a:lnSpc>
                <a:spcPct val="120000"/>
              </a:lnSpc>
              <a:spcBef>
                <a:spcPts val="1000"/>
              </a:spcBef>
            </a:pPr>
            <a:r>
              <a:rPr lang="en-US" sz="3400">
                <a:solidFill>
                  <a:srgbClr val="C00000"/>
                </a:solidFill>
              </a:rPr>
              <a:t>It is unlikely that you will be able to carry out any whole-class interventions or experiments.</a:t>
            </a:r>
          </a:p>
          <a:p>
            <a:pPr marL="228600" lvl="1">
              <a:lnSpc>
                <a:spcPct val="120000"/>
              </a:lnSpc>
              <a:spcBef>
                <a:spcPts val="1000"/>
              </a:spcBef>
            </a:pPr>
            <a:r>
              <a:rPr lang="en-US" sz="3400">
                <a:solidFill>
                  <a:srgbClr val="C00000"/>
                </a:solidFill>
              </a:rPr>
              <a:t>Surveys also may be difficult to administer – especially early in the school year.</a:t>
            </a:r>
          </a:p>
          <a:p>
            <a:pPr>
              <a:lnSpc>
                <a:spcPct val="120000"/>
              </a:lnSpc>
            </a:pPr>
            <a:r>
              <a:rPr lang="en-US" sz="3400" b="1">
                <a:solidFill>
                  <a:srgbClr val="C00000"/>
                </a:solidFill>
              </a:rPr>
              <a:t>Think about questions that can be addressed in your Teaching Assistant role.</a:t>
            </a:r>
          </a:p>
          <a:p>
            <a:pPr>
              <a:lnSpc>
                <a:spcPct val="120000"/>
              </a:lnSpc>
            </a:pPr>
            <a:r>
              <a:rPr lang="en-US" sz="3400">
                <a:solidFill>
                  <a:srgbClr val="C00000"/>
                </a:solidFill>
              </a:rPr>
              <a:t>We will provide inquiry ‘templates’ for you if you visit us.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CF32F7-7B85-CF91-2FE0-3693FA55D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11914">
            <a:off x="5866441" y="1442137"/>
            <a:ext cx="3059054" cy="43933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FA9798-173F-6D58-3B3E-32E8965DE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0488">
            <a:off x="7938976" y="1555091"/>
            <a:ext cx="3054412" cy="42400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994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51863-8847-2B68-215E-A35C88BA0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65064"/>
            <a:ext cx="9144000" cy="1327872"/>
          </a:xfrm>
        </p:spPr>
        <p:txBody>
          <a:bodyPr>
            <a:normAutofit fontScale="90000"/>
          </a:bodyPr>
          <a:lstStyle/>
          <a:p>
            <a:r>
              <a:rPr lang="en-US"/>
              <a:t>Cambridge, Hughes Hall and Camtree</a:t>
            </a:r>
          </a:p>
        </p:txBody>
      </p:sp>
    </p:spTree>
    <p:extLst>
      <p:ext uri="{BB962C8B-B14F-4D97-AF65-F5344CB8AC3E}">
        <p14:creationId xmlns:p14="http://schemas.microsoft.com/office/powerpoint/2010/main" val="4072989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BCBE75-3296-D98A-8DEA-9917CCDD9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6139"/>
            <a:ext cx="5606902" cy="4485939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sz="2600"/>
              <a:t>Keep a reflective journal</a:t>
            </a:r>
          </a:p>
          <a:p>
            <a:r>
              <a:rPr lang="en-US" sz="2600"/>
              <a:t>Record things of interest, especially those that are ‘strange’</a:t>
            </a:r>
          </a:p>
          <a:p>
            <a:r>
              <a:rPr lang="en-US" sz="2600"/>
              <a:t>Be prepared to ask ‘silly questions’ – no-one will mind!  You are ‘acceptable outsiders’.</a:t>
            </a:r>
          </a:p>
          <a:p>
            <a:pPr lvl="1"/>
            <a:r>
              <a:rPr lang="en-US"/>
              <a:t>“Why do we do this?”</a:t>
            </a:r>
          </a:p>
          <a:p>
            <a:pPr lvl="1"/>
            <a:r>
              <a:rPr lang="en-US"/>
              <a:t>“How did things get to be like this?”</a:t>
            </a:r>
          </a:p>
          <a:p>
            <a:pPr lvl="1"/>
            <a:r>
              <a:rPr lang="en-US"/>
              <a:t>”Have things always been like this?”</a:t>
            </a:r>
          </a:p>
          <a:p>
            <a:pPr lvl="1"/>
            <a:r>
              <a:rPr lang="en-US"/>
              <a:t>”Who does well from this, is anyone excluded, how do we change this?”</a:t>
            </a:r>
          </a:p>
          <a:p>
            <a:r>
              <a:rPr lang="en-US" b="1">
                <a:solidFill>
                  <a:srgbClr val="C00000"/>
                </a:solidFill>
              </a:rPr>
              <a:t>Start doing this now!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70FA21-AFAB-06FA-B10D-BAD81426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“Making the strange familiar and the familiar strange”</a:t>
            </a:r>
          </a:p>
        </p:txBody>
      </p:sp>
      <p:pic>
        <p:nvPicPr>
          <p:cNvPr id="5" name="Picture 6" descr="The Boy in a Penguin Costume in Gregory’s Girl (film still from Gregory's Girl)">
            <a:extLst>
              <a:ext uri="{FF2B5EF4-FFF2-40B4-BE49-F238E27FC236}">
                <a16:creationId xmlns:a16="http://schemas.microsoft.com/office/drawing/2014/main" id="{D25EE573-E27C-09A2-CC87-81CE9DFB5F24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2216" y="1395928"/>
            <a:ext cx="5229297" cy="409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0D7973-5F33-A555-C096-5829763307FA}"/>
              </a:ext>
            </a:extLst>
          </p:cNvPr>
          <p:cNvSpPr txBox="1"/>
          <p:nvPr/>
        </p:nvSpPr>
        <p:spPr>
          <a:xfrm>
            <a:off x="10427856" y="5472545"/>
            <a:ext cx="1631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Gregory’s Girl, 1982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38C3E5-406F-3250-6BD4-ACBE3B4A52C3}"/>
              </a:ext>
            </a:extLst>
          </p:cNvPr>
          <p:cNvSpPr txBox="1"/>
          <p:nvPr/>
        </p:nvSpPr>
        <p:spPr>
          <a:xfrm>
            <a:off x="6636327" y="5626433"/>
            <a:ext cx="3142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Child dressed as penguin </a:t>
            </a:r>
            <a:r>
              <a:rPr lang="zh-CN" altLang="en-US"/>
              <a:t>企鵝</a:t>
            </a:r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304E0E9-CC63-C5C2-001F-5993699777A1}"/>
              </a:ext>
            </a:extLst>
          </p:cNvPr>
          <p:cNvSpPr/>
          <p:nvPr/>
        </p:nvSpPr>
        <p:spPr>
          <a:xfrm rot="16200000">
            <a:off x="7352983" y="4874505"/>
            <a:ext cx="1139639" cy="3642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7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3CFFA-9B1A-635F-3DBE-69BE41F00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8228"/>
            <a:ext cx="9144000" cy="1327872"/>
          </a:xfrm>
        </p:spPr>
        <p:txBody>
          <a:bodyPr>
            <a:normAutofit/>
          </a:bodyPr>
          <a:lstStyle/>
          <a:p>
            <a:r>
              <a:rPr lang="en-US" sz="4800"/>
              <a:t>Thank You!  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1C8BE-C634-3F10-629E-9466C55080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hlinkClick r:id="rId2"/>
              </a:rPr>
              <a:t>https://www.camtree.org</a:t>
            </a:r>
          </a:p>
          <a:p>
            <a:r>
              <a:rPr lang="en-US">
                <a:hlinkClick r:id="rId2"/>
              </a:rPr>
              <a:t>https://library.camtree.org</a:t>
            </a:r>
          </a:p>
          <a:p>
            <a:r>
              <a:rPr lang="en-US">
                <a:hlinkClick r:id="rId3"/>
              </a:rPr>
              <a:t>camtree@hughes.cam.ac.uk</a:t>
            </a:r>
            <a:endParaRPr lang="en-US"/>
          </a:p>
          <a:p>
            <a:r>
              <a:rPr lang="en-US">
                <a:solidFill>
                  <a:srgbClr val="C00000"/>
                </a:solidFill>
              </a:rPr>
              <a:t>Weixin: Patrick_at_Camtree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1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28FB69-D004-DA0D-CEAC-3F53E8118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91" y="22658"/>
            <a:ext cx="10515600" cy="1009302"/>
          </a:xfrm>
        </p:spPr>
        <p:txBody>
          <a:bodyPr>
            <a:normAutofit/>
          </a:bodyPr>
          <a:lstStyle/>
          <a:p>
            <a:r>
              <a:rPr lang="en-US">
                <a:latin typeface="+mn-lt"/>
              </a:rPr>
              <a:t>Welcome to Cambridge University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D3EB5C7-B63E-8E9E-82E1-6B9A03D5D2CF}"/>
              </a:ext>
            </a:extLst>
          </p:cNvPr>
          <p:cNvSpPr txBox="1">
            <a:spLocks/>
          </p:cNvSpPr>
          <p:nvPr/>
        </p:nvSpPr>
        <p:spPr>
          <a:xfrm>
            <a:off x="557540" y="5629394"/>
            <a:ext cx="7963608" cy="1205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2EB8D4-A474-C64D-212D-95C3D250E7DB}"/>
              </a:ext>
            </a:extLst>
          </p:cNvPr>
          <p:cNvSpPr txBox="1"/>
          <p:nvPr/>
        </p:nvSpPr>
        <p:spPr>
          <a:xfrm>
            <a:off x="240923" y="1376686"/>
            <a:ext cx="629002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+mj-lt"/>
              </a:rPr>
              <a:t>Founded in 1209 by Scholars escaping from Oxford!</a:t>
            </a:r>
          </a:p>
          <a:p>
            <a:endParaRPr lang="en-US" sz="2200">
              <a:latin typeface="+mj-lt"/>
            </a:endParaRPr>
          </a:p>
          <a:p>
            <a:r>
              <a:rPr lang="en-US" sz="2200">
                <a:latin typeface="+mj-lt"/>
              </a:rPr>
              <a:t>About 25000 students (11000 postgraduates)</a:t>
            </a:r>
          </a:p>
          <a:p>
            <a:endParaRPr lang="en-US" sz="2200">
              <a:latin typeface="+mj-lt"/>
            </a:endParaRPr>
          </a:p>
          <a:p>
            <a:r>
              <a:rPr lang="en-US" sz="2200">
                <a:latin typeface="+mj-lt"/>
              </a:rPr>
              <a:t>There are 31 Colleges, six Schools and over 150 Faculties and Departments that make up the University of Cambridge.</a:t>
            </a:r>
          </a:p>
          <a:p>
            <a:endParaRPr lang="en-US" sz="2200">
              <a:latin typeface="+mj-lt"/>
            </a:endParaRPr>
          </a:p>
          <a:p>
            <a:r>
              <a:rPr lang="en-US" sz="2200">
                <a:latin typeface="+mj-lt"/>
              </a:rPr>
              <a:t>The colleges were set up as ‘fellowships of scholars’ and students are members of a college, though they may do most of their work in a department.</a:t>
            </a:r>
          </a:p>
          <a:p>
            <a:endParaRPr lang="en-US" sz="2200">
              <a:latin typeface="+mj-lt"/>
            </a:endParaRPr>
          </a:p>
          <a:p>
            <a:r>
              <a:rPr lang="en-US" sz="2200">
                <a:latin typeface="+mj-lt"/>
              </a:rPr>
              <a:t>7 Museums, a Botanical Garden, and 116 Libraries</a:t>
            </a:r>
          </a:p>
        </p:txBody>
      </p:sp>
      <p:pic>
        <p:nvPicPr>
          <p:cNvPr id="1026" name="Picture 2" descr="Cambridge University from the air | aerial photographs of ...">
            <a:extLst>
              <a:ext uri="{FF2B5EF4-FFF2-40B4-BE49-F238E27FC236}">
                <a16:creationId xmlns:a16="http://schemas.microsoft.com/office/drawing/2014/main" id="{A0115FCF-1BBA-7C1C-02D5-DB094CAD20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7" r="5671"/>
          <a:stretch/>
        </p:blipFill>
        <p:spPr bwMode="auto">
          <a:xfrm>
            <a:off x="6473854" y="1489406"/>
            <a:ext cx="5160606" cy="426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35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hoto">
            <a:extLst>
              <a:ext uri="{FF2B5EF4-FFF2-40B4-BE49-F238E27FC236}">
                <a16:creationId xmlns:a16="http://schemas.microsoft.com/office/drawing/2014/main" id="{EF6F80A3-2FEB-A6E5-8E34-8D780A83D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4301" y="1283320"/>
            <a:ext cx="4036624" cy="241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3A8B2B-19C0-2012-4D3D-6EC53E9A2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075" y="1407587"/>
            <a:ext cx="6404811" cy="4950182"/>
          </a:xfrm>
        </p:spPr>
        <p:txBody>
          <a:bodyPr>
            <a:normAutofit/>
          </a:bodyPr>
          <a:lstStyle/>
          <a:p>
            <a:r>
              <a:rPr lang="en-US" sz="2200" b="1" dirty="0" err="1">
                <a:solidFill>
                  <a:srgbClr val="447799"/>
                </a:solidFill>
              </a:rPr>
              <a:t>Camtree</a:t>
            </a:r>
            <a:r>
              <a:rPr lang="en-US" sz="2200" b="1" dirty="0">
                <a:solidFill>
                  <a:srgbClr val="447799"/>
                </a:solidFill>
              </a:rPr>
              <a:t> </a:t>
            </a:r>
            <a:r>
              <a:rPr lang="en-US" sz="2200" dirty="0"/>
              <a:t>is based at Hughes Hall.</a:t>
            </a:r>
          </a:p>
          <a:p>
            <a:r>
              <a:rPr lang="en-US" sz="2200" dirty="0"/>
              <a:t>Hughes Hall is one of the 31 colleges, founded 140 years ago, for women students attending the university.</a:t>
            </a:r>
          </a:p>
          <a:p>
            <a:r>
              <a:rPr lang="en-US" sz="2200" dirty="0"/>
              <a:t>Camtree supports, promotes and publishes teacher research, and has </a:t>
            </a:r>
            <a:r>
              <a:rPr lang="en-US" sz="2200" dirty="0" err="1"/>
              <a:t>partners</a:t>
            </a:r>
            <a:r>
              <a:rPr lang="en-US" sz="2200" dirty="0"/>
              <a:t> around the world.</a:t>
            </a:r>
          </a:p>
          <a:p>
            <a:r>
              <a:rPr lang="en-US" sz="2200" b="1" dirty="0" err="1">
                <a:solidFill>
                  <a:srgbClr val="447799"/>
                </a:solidFill>
              </a:rPr>
              <a:t>Camtree</a:t>
            </a:r>
            <a:r>
              <a:rPr lang="en-US" sz="2200" dirty="0"/>
              <a:t> sees teachers as producers of knowledge, and teacher research as central to educational improvement.</a:t>
            </a:r>
          </a:p>
          <a:p>
            <a:r>
              <a:rPr lang="en-US" sz="2200" b="1" dirty="0" err="1">
                <a:solidFill>
                  <a:srgbClr val="447799"/>
                </a:solidFill>
              </a:rPr>
              <a:t>Camtree</a:t>
            </a:r>
            <a:r>
              <a:rPr lang="en-US" sz="2200" dirty="0"/>
              <a:t> is addressing a common problem – that teacher knowledge is usually not shared effectively in ways that other teacher can learn from it, act on it, and take it further.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22FB4E-E132-78E0-1755-66DAAC6F7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Camtree: </a:t>
            </a:r>
            <a:r>
              <a:rPr lang="en-US" sz="3200"/>
              <a:t>The Cambridge Teacher Research Exchange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9256A7-20DF-ED11-2DFF-A88C049F7C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24027">
            <a:off x="7465574" y="3315228"/>
            <a:ext cx="1870426" cy="2695861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6CE7BB-B68D-B926-7B96-80DD291B44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9750">
            <a:off x="9101036" y="3583868"/>
            <a:ext cx="2550306" cy="225972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8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DFDBA2-405F-8A61-9E65-F91EF7F07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865" y="1516827"/>
            <a:ext cx="5116033" cy="4485939"/>
          </a:xfrm>
        </p:spPr>
        <p:txBody>
          <a:bodyPr>
            <a:normAutofit fontScale="92500" lnSpcReduction="10000"/>
          </a:bodyPr>
          <a:lstStyle/>
          <a:p>
            <a:r>
              <a:rPr lang="en-US" sz="2400"/>
              <a:t>Arrive in Cambridge</a:t>
            </a:r>
          </a:p>
          <a:p>
            <a:r>
              <a:rPr lang="en-US" sz="2400"/>
              <a:t>A first visit to your school</a:t>
            </a:r>
          </a:p>
          <a:p>
            <a:r>
              <a:rPr lang="en-US" sz="2400"/>
              <a:t>3.5 days at Hughes Hall</a:t>
            </a:r>
          </a:p>
          <a:p>
            <a:pPr lvl="1"/>
            <a:r>
              <a:rPr lang="en-US" sz="2200"/>
              <a:t>About the UK Education System</a:t>
            </a:r>
          </a:p>
          <a:p>
            <a:pPr lvl="1"/>
            <a:r>
              <a:rPr lang="en-US" sz="2200"/>
              <a:t>Exploring Classroom Talk</a:t>
            </a:r>
          </a:p>
          <a:p>
            <a:pPr lvl="1"/>
            <a:r>
              <a:rPr lang="en-US" sz="2200"/>
              <a:t>Participatory Research Approaches</a:t>
            </a:r>
          </a:p>
          <a:p>
            <a:r>
              <a:rPr lang="en-US" sz="2400" b="1"/>
              <a:t>Identifying a Research Focus</a:t>
            </a:r>
          </a:p>
          <a:p>
            <a:r>
              <a:rPr lang="en-US" sz="2400" b="1"/>
              <a:t>Planning a Research Inquiry</a:t>
            </a:r>
          </a:p>
          <a:p>
            <a:r>
              <a:rPr lang="en-US" sz="2400"/>
              <a:t>And a final review before you go into school to share your ideas …</a:t>
            </a:r>
          </a:p>
          <a:p>
            <a:endParaRPr lang="en-US" sz="2400"/>
          </a:p>
          <a:p>
            <a:r>
              <a:rPr lang="en-US" sz="2400"/>
              <a:t>We’ll have a final review event too.</a:t>
            </a:r>
          </a:p>
          <a:p>
            <a:endParaRPr lang="en-US"/>
          </a:p>
          <a:p>
            <a:pPr lvl="1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DB7B09-0B15-B273-0D73-914F548D6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If you come and visit us 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E56A9D-35AF-B1FA-6050-A9E69BA8BF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343" b="28485"/>
          <a:stretch/>
        </p:blipFill>
        <p:spPr>
          <a:xfrm>
            <a:off x="6195171" y="1217119"/>
            <a:ext cx="5033938" cy="464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0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8E47F-863B-617F-A3B4-3ACF4408C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041B9-6C59-F17A-6A19-A7201DCB4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56273"/>
            <a:ext cx="9144000" cy="1327872"/>
          </a:xfrm>
        </p:spPr>
        <p:txBody>
          <a:bodyPr>
            <a:normAutofit/>
          </a:bodyPr>
          <a:lstStyle/>
          <a:p>
            <a:r>
              <a:rPr lang="en-US"/>
              <a:t>Schools in the UK</a:t>
            </a:r>
          </a:p>
        </p:txBody>
      </p:sp>
    </p:spTree>
    <p:extLst>
      <p:ext uri="{BB962C8B-B14F-4D97-AF65-F5344CB8AC3E}">
        <p14:creationId xmlns:p14="http://schemas.microsoft.com/office/powerpoint/2010/main" val="3964832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015AB4-801E-92B4-57E8-59EC8E027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28" y="2843192"/>
            <a:ext cx="10982739" cy="33323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900" b="1" dirty="0"/>
              <a:t>The UK Education System is very diverse!</a:t>
            </a:r>
          </a:p>
          <a:p>
            <a:r>
              <a:rPr lang="en-US" sz="1900" dirty="0"/>
              <a:t>England, Scotland, Wales, Northern Ireland - all have their own education systems.</a:t>
            </a:r>
          </a:p>
          <a:p>
            <a:r>
              <a:rPr lang="en-US" sz="1900" dirty="0"/>
              <a:t>There is an </a:t>
            </a:r>
            <a:r>
              <a:rPr lang="en-US" sz="1900" b="1" dirty="0"/>
              <a:t>Early Years Framework </a:t>
            </a:r>
            <a:r>
              <a:rPr lang="en-US" sz="1900" dirty="0"/>
              <a:t>and a </a:t>
            </a:r>
            <a:r>
              <a:rPr lang="en-US" sz="1900" b="1" dirty="0"/>
              <a:t>National Curriculum </a:t>
            </a:r>
            <a:r>
              <a:rPr lang="en-US" sz="1900" dirty="0"/>
              <a:t>for Key Stages 1-4, but schools can deliver this in many ways and there are no set textbooks.  </a:t>
            </a:r>
          </a:p>
          <a:p>
            <a:r>
              <a:rPr lang="en-US" sz="1900" dirty="0"/>
              <a:t>There are many different kinds of schools and local variations – education is a ‘free market’ regulated by central government.</a:t>
            </a:r>
          </a:p>
          <a:p>
            <a:r>
              <a:rPr lang="en-US" sz="1900" dirty="0"/>
              <a:t>Teacher Education is also diverse – university based training is not the only way to become a qualified teacher.  Increasing ’school-based’ training for graduates.</a:t>
            </a:r>
          </a:p>
          <a:p>
            <a:r>
              <a:rPr lang="en-US" sz="1900" dirty="0"/>
              <a:t>20% of children have a first language other than English – higher in cities. 24% receive free school meals because of low family income.</a:t>
            </a:r>
          </a:p>
          <a:p>
            <a:r>
              <a:rPr lang="en-US" sz="1900" dirty="0"/>
              <a:t>7% in independent (fee-paying) schools.</a:t>
            </a:r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89DAD9-0728-0FBF-0B12-14DCB927C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UK Schools: Some Background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50F6FD64-2B85-AAAD-BC7A-609F1B409989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873036880"/>
              </p:ext>
            </p:extLst>
          </p:nvPr>
        </p:nvGraphicFramePr>
        <p:xfrm>
          <a:off x="604630" y="1574871"/>
          <a:ext cx="10982739" cy="1124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D72C6B2-18C5-4BE5-7CE2-986E49C3D3E4}"/>
              </a:ext>
            </a:extLst>
          </p:cNvPr>
          <p:cNvSpPr txBox="1"/>
          <p:nvPr/>
        </p:nvSpPr>
        <p:spPr>
          <a:xfrm>
            <a:off x="2863430" y="1232066"/>
            <a:ext cx="1591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Primary School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41376B-A2AA-01D6-2E03-FAD4C2440F65}"/>
              </a:ext>
            </a:extLst>
          </p:cNvPr>
          <p:cNvSpPr txBox="1"/>
          <p:nvPr/>
        </p:nvSpPr>
        <p:spPr>
          <a:xfrm>
            <a:off x="6095999" y="1232066"/>
            <a:ext cx="183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Secondary School</a:t>
            </a:r>
          </a:p>
        </p:txBody>
      </p:sp>
    </p:spTree>
    <p:extLst>
      <p:ext uri="{BB962C8B-B14F-4D97-AF65-F5344CB8AC3E}">
        <p14:creationId xmlns:p14="http://schemas.microsoft.com/office/powerpoint/2010/main" val="97586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A184F-8ECF-D1D1-C7C5-BB9DDB289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CBC5B3D-1113-A5C4-9A29-969CA123E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284" y="1634658"/>
            <a:ext cx="6760029" cy="349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C17F8C-F7A0-E7A1-04A4-22D565402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288381"/>
            <a:ext cx="3929743" cy="4764075"/>
          </a:xfrm>
          <a:noFill/>
        </p:spPr>
        <p:txBody>
          <a:bodyPr>
            <a:normAutofit/>
          </a:bodyPr>
          <a:lstStyle/>
          <a:p>
            <a:r>
              <a:rPr lang="en-US" sz="2000"/>
              <a:t>A local initiative in Cambridgeshire.</a:t>
            </a:r>
          </a:p>
          <a:p>
            <a:r>
              <a:rPr lang="en-US" sz="2000"/>
              <a:t>Villages outside Cambridge had poor education and other public facilities.</a:t>
            </a:r>
          </a:p>
          <a:p>
            <a:r>
              <a:rPr lang="en-GB" sz="2000"/>
              <a:t>Henry Morris, Secretary of Education for Cambridgeshire proposed in 1924 the idea of ‘Village Colleges’: providing schooling, early years care, adult education, libraries and health services.</a:t>
            </a:r>
          </a:p>
          <a:p>
            <a:r>
              <a:rPr lang="en-GB" sz="2000"/>
              <a:t>Built from 1930 (Sawston) to 1964 (Witchford)</a:t>
            </a:r>
          </a:p>
          <a:p>
            <a:endParaRPr lang="en-US" sz="20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9121CA-5E8B-8C3F-50DC-1347FE1E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Village Colleges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01A245-D5AE-E8F6-BCF1-06861C110BBC}"/>
              </a:ext>
            </a:extLst>
          </p:cNvPr>
          <p:cNvSpPr txBox="1"/>
          <p:nvPr/>
        </p:nvSpPr>
        <p:spPr>
          <a:xfrm>
            <a:off x="5455733" y="5223342"/>
            <a:ext cx="5573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Impington Village College 1939: Walter Gropius, Architect</a:t>
            </a:r>
          </a:p>
        </p:txBody>
      </p:sp>
    </p:spTree>
    <p:extLst>
      <p:ext uri="{BB962C8B-B14F-4D97-AF65-F5344CB8AC3E}">
        <p14:creationId xmlns:p14="http://schemas.microsoft.com/office/powerpoint/2010/main" val="3441379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0A3C36-451F-014A-5F72-FE5408341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Comberton Village College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ED71447-86C1-7005-2CA9-422455BF94DB}"/>
              </a:ext>
            </a:extLst>
          </p:cNvPr>
          <p:cNvGrpSpPr/>
          <p:nvPr/>
        </p:nvGrpSpPr>
        <p:grpSpPr>
          <a:xfrm>
            <a:off x="6440685" y="1491401"/>
            <a:ext cx="4913115" cy="3321557"/>
            <a:chOff x="6440685" y="1417983"/>
            <a:chExt cx="4913115" cy="332155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F89D930-BF30-967E-2E2F-95E11E37B0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"/>
            <a:stretch/>
          </p:blipFill>
          <p:spPr>
            <a:xfrm>
              <a:off x="6440685" y="1417983"/>
              <a:ext cx="4913115" cy="3321557"/>
            </a:xfrm>
            <a:prstGeom prst="rect">
              <a:avLst/>
            </a:prstGeom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4BD23B64-07D8-0D31-5423-15916D0EBC59}"/>
                </a:ext>
              </a:extLst>
            </p:cNvPr>
            <p:cNvSpPr/>
            <p:nvPr/>
          </p:nvSpPr>
          <p:spPr>
            <a:xfrm>
              <a:off x="9507122" y="3015104"/>
              <a:ext cx="1007165" cy="407608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Cambridge</a:t>
              </a:r>
            </a:p>
          </p:txBody>
        </p:sp>
      </p:grpSp>
      <p:pic>
        <p:nvPicPr>
          <p:cNvPr id="6" name="Graphic 5" descr="Modern architecture with solid fill">
            <a:extLst>
              <a:ext uri="{FF2B5EF4-FFF2-40B4-BE49-F238E27FC236}">
                <a16:creationId xmlns:a16="http://schemas.microsoft.com/office/drawing/2014/main" id="{048BCEF0-50ED-E102-DE30-58E72AB3E1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129669" y="3581400"/>
            <a:ext cx="294861" cy="2948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2847581-D6C8-9725-1F87-9A6EC03F0732}"/>
              </a:ext>
            </a:extLst>
          </p:cNvPr>
          <p:cNvSpPr txBox="1"/>
          <p:nvPr/>
        </p:nvSpPr>
        <p:spPr>
          <a:xfrm>
            <a:off x="6900373" y="5419325"/>
            <a:ext cx="3993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Comberton Village College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EAD4ADC-FF82-31E8-410A-B7D5DFBDEBF9}"/>
              </a:ext>
            </a:extLst>
          </p:cNvPr>
          <p:cNvCxnSpPr>
            <a:cxnSpLocks/>
          </p:cNvCxnSpPr>
          <p:nvPr/>
        </p:nvCxnSpPr>
        <p:spPr>
          <a:xfrm flipH="1" flipV="1">
            <a:off x="7424530" y="3876261"/>
            <a:ext cx="1064864" cy="158302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CF6F25AF-EF38-24AE-0B35-7CB1DEDB2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51" y="1830352"/>
            <a:ext cx="5910404" cy="409181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68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mtree Presentation Blank" id="{C229626A-062E-034B-8506-086402E3C8FE}" vid="{8F8C0F2B-7378-9143-9661-C175129AEC99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11991</TotalTime>
  <Words>1491</Words>
  <Application>Microsoft Macintosh PowerPoint</Application>
  <PresentationFormat>Widescreen</PresentationFormat>
  <Paragraphs>158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Microsoft YaHei UI</vt:lpstr>
      <vt:lpstr>Abadi</vt:lpstr>
      <vt:lpstr>Arial</vt:lpstr>
      <vt:lpstr>Calibri</vt:lpstr>
      <vt:lpstr>Office Theme 2013 - 2022</vt:lpstr>
      <vt:lpstr>BNU-Cambridge Schools-Camtree Internship Project</vt:lpstr>
      <vt:lpstr>Cambridge, Hughes Hall and Camtree</vt:lpstr>
      <vt:lpstr>Welcome to Cambridge University</vt:lpstr>
      <vt:lpstr>Camtree: The Cambridge Teacher Research Exchange</vt:lpstr>
      <vt:lpstr>If you come and visit us …</vt:lpstr>
      <vt:lpstr>Schools in the UK</vt:lpstr>
      <vt:lpstr>UK Schools: Some Background</vt:lpstr>
      <vt:lpstr>The Village Colleges</vt:lpstr>
      <vt:lpstr>Comberton Village College</vt:lpstr>
      <vt:lpstr>September in Schools – all change!</vt:lpstr>
      <vt:lpstr>Some Frameworks</vt:lpstr>
      <vt:lpstr>Children’s Rights and Responsibilities</vt:lpstr>
      <vt:lpstr>Competences in the Classroom</vt:lpstr>
      <vt:lpstr>Classroom Talk – Oracy and Dialogue</vt:lpstr>
      <vt:lpstr>Teachers as Researchers</vt:lpstr>
      <vt:lpstr>Researching “the World of the School”</vt:lpstr>
      <vt:lpstr>Why Teacher Research?</vt:lpstr>
      <vt:lpstr>Research Focus and Research Questions </vt:lpstr>
      <vt:lpstr>If you visit us …</vt:lpstr>
      <vt:lpstr>“Making the strange familiar and the familiar strange”</vt:lpstr>
      <vt:lpstr>Thank You! 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Camtree</dc:title>
  <dc:creator>Patrick Carmichael</dc:creator>
  <cp:lastModifiedBy>Patrick Carmichael</cp:lastModifiedBy>
  <cp:revision>216</cp:revision>
  <dcterms:created xsi:type="dcterms:W3CDTF">2023-01-05T21:47:49Z</dcterms:created>
  <dcterms:modified xsi:type="dcterms:W3CDTF">2025-08-13T20:22:10Z</dcterms:modified>
</cp:coreProperties>
</file>