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4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292" r:id="rId11"/>
    <p:sldId id="269" r:id="rId12"/>
    <p:sldId id="277" r:id="rId13"/>
    <p:sldId id="278" r:id="rId14"/>
    <p:sldId id="291" r:id="rId15"/>
    <p:sldId id="289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799"/>
    <a:srgbClr val="CD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3"/>
    <p:restoredTop sz="96197"/>
  </p:normalViewPr>
  <p:slideViewPr>
    <p:cSldViewPr snapToGrid="0">
      <p:cViewPr varScale="1">
        <p:scale>
          <a:sx n="99" d="100"/>
          <a:sy n="99" d="100"/>
        </p:scale>
        <p:origin x="18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53091-AC09-0349-9446-4ED01F403736}" type="doc">
      <dgm:prSet loTypeId="urn:microsoft.com/office/officeart/2005/8/layout/venn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EB9CB79-536D-7B4C-B308-4653C94B2DCE}">
      <dgm:prSet phldrT="[Text]" custT="1"/>
      <dgm:spPr/>
      <dgm:t>
        <a:bodyPr/>
        <a:lstStyle/>
        <a:p>
          <a:r>
            <a:rPr lang="en-GB" sz="1800" dirty="0"/>
            <a:t>‘Building on’/ Elaborating</a:t>
          </a:r>
        </a:p>
      </dgm:t>
    </dgm:pt>
    <dgm:pt modelId="{CC5D1AC8-0D55-1D42-BB58-0B53C16B1FC6}" type="parTrans" cxnId="{849E984B-EF9B-E94E-A12F-70325ECA8FC9}">
      <dgm:prSet/>
      <dgm:spPr/>
      <dgm:t>
        <a:bodyPr/>
        <a:lstStyle/>
        <a:p>
          <a:endParaRPr lang="en-GB"/>
        </a:p>
      </dgm:t>
    </dgm:pt>
    <dgm:pt modelId="{4EB19F3D-BCE1-3945-BAEC-9F7E9D9F74AD}" type="sibTrans" cxnId="{849E984B-EF9B-E94E-A12F-70325ECA8FC9}">
      <dgm:prSet/>
      <dgm:spPr/>
      <dgm:t>
        <a:bodyPr/>
        <a:lstStyle/>
        <a:p>
          <a:endParaRPr lang="en-GB"/>
        </a:p>
      </dgm:t>
    </dgm:pt>
    <dgm:pt modelId="{908EBF16-F416-7540-80B7-052D0AEC3728}">
      <dgm:prSet phldrT="[Text]" custT="1"/>
      <dgm:spPr/>
      <dgm:t>
        <a:bodyPr/>
        <a:lstStyle/>
        <a:p>
          <a:r>
            <a:rPr lang="en-GB" sz="1800"/>
            <a:t>Student Participation</a:t>
          </a:r>
        </a:p>
      </dgm:t>
    </dgm:pt>
    <dgm:pt modelId="{1360C8AE-18E1-C740-B4C7-341F8B5874F3}" type="parTrans" cxnId="{9FDEC698-CFC3-2D43-B054-BF1D4F7631A5}">
      <dgm:prSet/>
      <dgm:spPr/>
      <dgm:t>
        <a:bodyPr/>
        <a:lstStyle/>
        <a:p>
          <a:endParaRPr lang="en-GB"/>
        </a:p>
      </dgm:t>
    </dgm:pt>
    <dgm:pt modelId="{4B177FD4-BD40-0747-95C6-B12FA3200EC7}" type="sibTrans" cxnId="{9FDEC698-CFC3-2D43-B054-BF1D4F7631A5}">
      <dgm:prSet/>
      <dgm:spPr/>
      <dgm:t>
        <a:bodyPr/>
        <a:lstStyle/>
        <a:p>
          <a:endParaRPr lang="en-GB"/>
        </a:p>
      </dgm:t>
    </dgm:pt>
    <dgm:pt modelId="{210CD4B7-0F81-FC47-8656-43E3FC6CCA08}">
      <dgm:prSet phldrT="[Text]" custT="1"/>
      <dgm:spPr/>
      <dgm:t>
        <a:bodyPr/>
        <a:lstStyle/>
        <a:p>
          <a:r>
            <a:rPr lang="en-GB" sz="1800"/>
            <a:t>Challenging</a:t>
          </a:r>
        </a:p>
      </dgm:t>
    </dgm:pt>
    <dgm:pt modelId="{2DC11210-F85A-B24B-A927-78AE79E1E42F}" type="parTrans" cxnId="{A8F77A6D-0EF2-284D-89BE-27F414C59876}">
      <dgm:prSet/>
      <dgm:spPr/>
      <dgm:t>
        <a:bodyPr/>
        <a:lstStyle/>
        <a:p>
          <a:endParaRPr lang="en-GB"/>
        </a:p>
      </dgm:t>
    </dgm:pt>
    <dgm:pt modelId="{412A6E89-10C2-1849-9EC8-8335D1A11D2C}" type="sibTrans" cxnId="{A8F77A6D-0EF2-284D-89BE-27F414C59876}">
      <dgm:prSet/>
      <dgm:spPr/>
      <dgm:t>
        <a:bodyPr/>
        <a:lstStyle/>
        <a:p>
          <a:endParaRPr lang="en-GB"/>
        </a:p>
      </dgm:t>
    </dgm:pt>
    <dgm:pt modelId="{A0F7F695-71D5-4349-8ADF-D138E68A7CBD}" type="pres">
      <dgm:prSet presAssocID="{08153091-AC09-0349-9446-4ED01F403736}" presName="compositeShape" presStyleCnt="0">
        <dgm:presLayoutVars>
          <dgm:chMax val="7"/>
          <dgm:dir/>
          <dgm:resizeHandles val="exact"/>
        </dgm:presLayoutVars>
      </dgm:prSet>
      <dgm:spPr/>
    </dgm:pt>
    <dgm:pt modelId="{B312F5E9-6FDF-D54C-A1E0-710D0C6CDE53}" type="pres">
      <dgm:prSet presAssocID="{EEB9CB79-536D-7B4C-B308-4653C94B2DCE}" presName="circ1" presStyleLbl="vennNode1" presStyleIdx="0" presStyleCnt="3" custScaleX="134804" custScaleY="127241"/>
      <dgm:spPr/>
    </dgm:pt>
    <dgm:pt modelId="{C68F4B15-C13D-B24F-B474-1D2C091F9563}" type="pres">
      <dgm:prSet presAssocID="{EEB9CB79-536D-7B4C-B308-4653C94B2DC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417A5A6-2656-F547-9D22-E449E624A58D}" type="pres">
      <dgm:prSet presAssocID="{908EBF16-F416-7540-80B7-052D0AEC3728}" presName="circ2" presStyleLbl="vennNode1" presStyleIdx="1" presStyleCnt="3" custScaleX="125822" custScaleY="114949"/>
      <dgm:spPr/>
    </dgm:pt>
    <dgm:pt modelId="{815DF3FB-6D0A-8142-B858-E6B06677D42B}" type="pres">
      <dgm:prSet presAssocID="{908EBF16-F416-7540-80B7-052D0AEC372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DADE7C1-EF7C-4A49-AD3A-3C021ACA63EA}" type="pres">
      <dgm:prSet presAssocID="{210CD4B7-0F81-FC47-8656-43E3FC6CCA08}" presName="circ3" presStyleLbl="vennNode1" presStyleIdx="2" presStyleCnt="3" custScaleX="126503" custScaleY="124325"/>
      <dgm:spPr/>
    </dgm:pt>
    <dgm:pt modelId="{81746075-F459-F146-855A-6A0DDD548396}" type="pres">
      <dgm:prSet presAssocID="{210CD4B7-0F81-FC47-8656-43E3FC6CCA0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9C00742-4E3A-E446-B992-212DC44FEC12}" type="presOf" srcId="{210CD4B7-0F81-FC47-8656-43E3FC6CCA08}" destId="{81746075-F459-F146-855A-6A0DDD548396}" srcOrd="1" destOrd="0" presId="urn:microsoft.com/office/officeart/2005/8/layout/venn1"/>
    <dgm:cxn modelId="{849E984B-EF9B-E94E-A12F-70325ECA8FC9}" srcId="{08153091-AC09-0349-9446-4ED01F403736}" destId="{EEB9CB79-536D-7B4C-B308-4653C94B2DCE}" srcOrd="0" destOrd="0" parTransId="{CC5D1AC8-0D55-1D42-BB58-0B53C16B1FC6}" sibTransId="{4EB19F3D-BCE1-3945-BAEC-9F7E9D9F74AD}"/>
    <dgm:cxn modelId="{FA8B725B-A567-694C-820B-4431C401AFE4}" type="presOf" srcId="{EEB9CB79-536D-7B4C-B308-4653C94B2DCE}" destId="{B312F5E9-6FDF-D54C-A1E0-710D0C6CDE53}" srcOrd="0" destOrd="0" presId="urn:microsoft.com/office/officeart/2005/8/layout/venn1"/>
    <dgm:cxn modelId="{D88F685F-31C2-4C49-B43A-EA66A6FF4FA2}" type="presOf" srcId="{908EBF16-F416-7540-80B7-052D0AEC3728}" destId="{815DF3FB-6D0A-8142-B858-E6B06677D42B}" srcOrd="1" destOrd="0" presId="urn:microsoft.com/office/officeart/2005/8/layout/venn1"/>
    <dgm:cxn modelId="{8A09A365-8E77-FE49-A3C4-E53F5C8B09F9}" type="presOf" srcId="{210CD4B7-0F81-FC47-8656-43E3FC6CCA08}" destId="{7DADE7C1-EF7C-4A49-AD3A-3C021ACA63EA}" srcOrd="0" destOrd="0" presId="urn:microsoft.com/office/officeart/2005/8/layout/venn1"/>
    <dgm:cxn modelId="{A8F77A6D-0EF2-284D-89BE-27F414C59876}" srcId="{08153091-AC09-0349-9446-4ED01F403736}" destId="{210CD4B7-0F81-FC47-8656-43E3FC6CCA08}" srcOrd="2" destOrd="0" parTransId="{2DC11210-F85A-B24B-A927-78AE79E1E42F}" sibTransId="{412A6E89-10C2-1849-9EC8-8335D1A11D2C}"/>
    <dgm:cxn modelId="{D5840E7C-A319-884D-9BBE-7EDFE7E869A0}" type="presOf" srcId="{08153091-AC09-0349-9446-4ED01F403736}" destId="{A0F7F695-71D5-4349-8ADF-D138E68A7CBD}" srcOrd="0" destOrd="0" presId="urn:microsoft.com/office/officeart/2005/8/layout/venn1"/>
    <dgm:cxn modelId="{F586468B-A3B3-284F-B8C4-166ADEDC1C33}" type="presOf" srcId="{EEB9CB79-536D-7B4C-B308-4653C94B2DCE}" destId="{C68F4B15-C13D-B24F-B474-1D2C091F9563}" srcOrd="1" destOrd="0" presId="urn:microsoft.com/office/officeart/2005/8/layout/venn1"/>
    <dgm:cxn modelId="{9FDEC698-CFC3-2D43-B054-BF1D4F7631A5}" srcId="{08153091-AC09-0349-9446-4ED01F403736}" destId="{908EBF16-F416-7540-80B7-052D0AEC3728}" srcOrd="1" destOrd="0" parTransId="{1360C8AE-18E1-C740-B4C7-341F8B5874F3}" sibTransId="{4B177FD4-BD40-0747-95C6-B12FA3200EC7}"/>
    <dgm:cxn modelId="{DFAC34FF-4D67-9045-B18F-A30083182CFE}" type="presOf" srcId="{908EBF16-F416-7540-80B7-052D0AEC3728}" destId="{1417A5A6-2656-F547-9D22-E449E624A58D}" srcOrd="0" destOrd="0" presId="urn:microsoft.com/office/officeart/2005/8/layout/venn1"/>
    <dgm:cxn modelId="{2CF3EB35-E0F4-434B-BC60-C27F379729EA}" type="presParOf" srcId="{A0F7F695-71D5-4349-8ADF-D138E68A7CBD}" destId="{B312F5E9-6FDF-D54C-A1E0-710D0C6CDE53}" srcOrd="0" destOrd="0" presId="urn:microsoft.com/office/officeart/2005/8/layout/venn1"/>
    <dgm:cxn modelId="{E99D65D0-5B29-FE4A-ACCE-DDD6552A9BB9}" type="presParOf" srcId="{A0F7F695-71D5-4349-8ADF-D138E68A7CBD}" destId="{C68F4B15-C13D-B24F-B474-1D2C091F9563}" srcOrd="1" destOrd="0" presId="urn:microsoft.com/office/officeart/2005/8/layout/venn1"/>
    <dgm:cxn modelId="{82969063-D97A-1849-B0BC-CD2CC151BDD9}" type="presParOf" srcId="{A0F7F695-71D5-4349-8ADF-D138E68A7CBD}" destId="{1417A5A6-2656-F547-9D22-E449E624A58D}" srcOrd="2" destOrd="0" presId="urn:microsoft.com/office/officeart/2005/8/layout/venn1"/>
    <dgm:cxn modelId="{9F5ED5E8-4630-2842-8DD5-F3A922A209EB}" type="presParOf" srcId="{A0F7F695-71D5-4349-8ADF-D138E68A7CBD}" destId="{815DF3FB-6D0A-8142-B858-E6B06677D42B}" srcOrd="3" destOrd="0" presId="urn:microsoft.com/office/officeart/2005/8/layout/venn1"/>
    <dgm:cxn modelId="{6793D50A-E872-514B-8DD5-353F8BC87AA9}" type="presParOf" srcId="{A0F7F695-71D5-4349-8ADF-D138E68A7CBD}" destId="{7DADE7C1-EF7C-4A49-AD3A-3C021ACA63EA}" srcOrd="4" destOrd="0" presId="urn:microsoft.com/office/officeart/2005/8/layout/venn1"/>
    <dgm:cxn modelId="{D6B43D1E-8CA2-7845-89FF-5C53C4157888}" type="presParOf" srcId="{A0F7F695-71D5-4349-8ADF-D138E68A7CBD}" destId="{81746075-F459-F146-855A-6A0DDD54839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2F5E9-6FDF-D54C-A1E0-710D0C6CDE53}">
      <dsp:nvSpPr>
        <dsp:cNvPr id="0" name=""/>
        <dsp:cNvSpPr/>
      </dsp:nvSpPr>
      <dsp:spPr>
        <a:xfrm>
          <a:off x="1452066" y="-148397"/>
          <a:ext cx="2482520" cy="23432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‘Building on’/ Elaborating</a:t>
          </a:r>
        </a:p>
      </dsp:txBody>
      <dsp:txXfrm>
        <a:off x="1783069" y="261669"/>
        <a:ext cx="1820514" cy="1054458"/>
      </dsp:txXfrm>
    </dsp:sp>
    <dsp:sp modelId="{1417A5A6-2656-F547-9D22-E449E624A58D}">
      <dsp:nvSpPr>
        <dsp:cNvPr id="0" name=""/>
        <dsp:cNvSpPr/>
      </dsp:nvSpPr>
      <dsp:spPr>
        <a:xfrm>
          <a:off x="2199274" y="1115772"/>
          <a:ext cx="2317109" cy="2116875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Student Participation</a:t>
          </a:r>
        </a:p>
      </dsp:txBody>
      <dsp:txXfrm>
        <a:off x="2907923" y="1662631"/>
        <a:ext cx="1390265" cy="1164281"/>
      </dsp:txXfrm>
    </dsp:sp>
    <dsp:sp modelId="{7DADE7C1-EF7C-4A49-AD3A-3C021ACA63EA}">
      <dsp:nvSpPr>
        <dsp:cNvPr id="0" name=""/>
        <dsp:cNvSpPr/>
      </dsp:nvSpPr>
      <dsp:spPr>
        <a:xfrm>
          <a:off x="863998" y="1029438"/>
          <a:ext cx="2329651" cy="2289541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Challenging</a:t>
          </a:r>
        </a:p>
      </dsp:txBody>
      <dsp:txXfrm>
        <a:off x="1083374" y="1620903"/>
        <a:ext cx="1397790" cy="1259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F4D47C-9865-042A-AED2-FCC0982154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EC964-C8D2-C36C-3D63-390573658E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E4072-7C79-9E41-93DF-95A4E1F43647}" type="datetimeFigureOut">
              <a:t>9/1/25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006EC-418B-6660-DF8B-4B177B8811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05F3C-4055-0672-2066-1B7C1ABDC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5C2E7-0CEE-C34B-A4F8-730CAC0AD3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50D6E-A620-2A47-988B-ECB2FCB3CB6F}" type="datetimeFigureOut">
              <a:t>9/1/25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F9BF0-2EC0-3D44-B6CF-211D2ED270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7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F9BF0-2EC0-3D44-B6CF-211D2ED27030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4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7A08209-49B3-76EE-75E4-2494113DF819}"/>
              </a:ext>
            </a:extLst>
          </p:cNvPr>
          <p:cNvSpPr/>
          <p:nvPr userDrawn="1"/>
        </p:nvSpPr>
        <p:spPr>
          <a:xfrm>
            <a:off x="1384300" y="0"/>
            <a:ext cx="10515600" cy="1009302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rgbClr val="447799"/>
              </a:gs>
              <a:gs pos="100000">
                <a:srgbClr val="447799">
                  <a:alpha val="50243"/>
                </a:srgbClr>
              </a:gs>
            </a:gsLst>
            <a:lin ang="0" scaled="0"/>
          </a:gradFill>
          <a:ln>
            <a:gradFill flip="none" rotWithShape="1">
              <a:gsLst>
                <a:gs pos="32000">
                  <a:srgbClr val="447799">
                    <a:alpha val="51000"/>
                  </a:srgb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1BBCB6-1A76-6139-F185-C6011119684B}"/>
              </a:ext>
            </a:extLst>
          </p:cNvPr>
          <p:cNvSpPr/>
          <p:nvPr userDrawn="1"/>
        </p:nvSpPr>
        <p:spPr>
          <a:xfrm>
            <a:off x="0" y="0"/>
            <a:ext cx="2565400" cy="1009865"/>
          </a:xfrm>
          <a:prstGeom prst="rect">
            <a:avLst/>
          </a:prstGeom>
          <a:solidFill>
            <a:srgbClr val="447799"/>
          </a:solidFill>
          <a:ln>
            <a:solidFill>
              <a:srgbClr val="4477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DF989-E306-61EA-5B09-C7161290F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828"/>
            <a:ext cx="10515600" cy="448593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4C2B5-B7CD-421A-56F1-5813CD7BC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93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badi" panose="020B06040201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7" name="Picture 16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EC4A67B7-7F77-700F-C77E-55350D280B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7562" y="102758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5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7A08209-49B3-76EE-75E4-2494113DF819}"/>
              </a:ext>
            </a:extLst>
          </p:cNvPr>
          <p:cNvSpPr/>
          <p:nvPr userDrawn="1"/>
        </p:nvSpPr>
        <p:spPr>
          <a:xfrm>
            <a:off x="1384300" y="0"/>
            <a:ext cx="10515600" cy="1009302"/>
          </a:xfrm>
          <a:prstGeom prst="roundRect">
            <a:avLst>
              <a:gd name="adj" fmla="val 50000"/>
            </a:avLst>
          </a:prstGeom>
          <a:gradFill>
            <a:gsLst>
              <a:gs pos="30000">
                <a:srgbClr val="447799"/>
              </a:gs>
              <a:gs pos="100000">
                <a:srgbClr val="447799">
                  <a:alpha val="50243"/>
                </a:srgbClr>
              </a:gs>
            </a:gsLst>
            <a:lin ang="0" scaled="0"/>
          </a:gradFill>
          <a:ln>
            <a:gradFill flip="none" rotWithShape="1">
              <a:gsLst>
                <a:gs pos="32000">
                  <a:srgbClr val="447799">
                    <a:alpha val="51000"/>
                  </a:srgb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1BBCB6-1A76-6139-F185-C6011119684B}"/>
              </a:ext>
            </a:extLst>
          </p:cNvPr>
          <p:cNvSpPr/>
          <p:nvPr userDrawn="1"/>
        </p:nvSpPr>
        <p:spPr>
          <a:xfrm>
            <a:off x="0" y="0"/>
            <a:ext cx="2565400" cy="1009865"/>
          </a:xfrm>
          <a:prstGeom prst="rect">
            <a:avLst/>
          </a:prstGeom>
          <a:solidFill>
            <a:srgbClr val="447799"/>
          </a:solidFill>
          <a:ln>
            <a:solidFill>
              <a:srgbClr val="4477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DF989-E306-61EA-5B09-C7161290F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828"/>
            <a:ext cx="5116033" cy="448593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4C2B5-B7CD-421A-56F1-5813CD7BC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93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badi" panose="020B06040201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7" name="Picture 16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EC4A67B7-7F77-700F-C77E-55350D280B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7562" y="102758"/>
            <a:ext cx="752475" cy="75247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7ABA47-A3C6-EF2C-C97E-7D3CCF8EDE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45102" y="1516828"/>
            <a:ext cx="5116033" cy="448593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2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5D97-EFD5-ABB2-0885-FCA93858DA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82091"/>
            <a:ext cx="9144000" cy="13278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  <a:latin typeface="Abadi" panose="020B0604020104020204" pitchFamily="34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D1EF2-7F9C-53FE-66B2-4A684F0D5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8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brary.camtree.org/" TargetMode="External"/><Relationship Id="rId5" Type="http://schemas.openxmlformats.org/officeDocument/2006/relationships/hyperlink" Target="https://www.camtree.org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48573-E89F-D5A3-F402-9953FF96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64" y="244218"/>
            <a:ext cx="10515600" cy="113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8A638-6990-6411-1CF3-A6E684BAF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463" y="1527588"/>
            <a:ext cx="10515600" cy="456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6AE315-94AF-F9E8-E85E-C257E200EE29}"/>
              </a:ext>
            </a:extLst>
          </p:cNvPr>
          <p:cNvSpPr/>
          <p:nvPr userDrawn="1"/>
        </p:nvSpPr>
        <p:spPr>
          <a:xfrm>
            <a:off x="0" y="6264000"/>
            <a:ext cx="12192000" cy="59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A9880-390A-AE6C-E481-9AFBE4A43D2F}"/>
              </a:ext>
            </a:extLst>
          </p:cNvPr>
          <p:cNvSpPr txBox="1"/>
          <p:nvPr userDrawn="1"/>
        </p:nvSpPr>
        <p:spPr>
          <a:xfrm>
            <a:off x="644235" y="6298531"/>
            <a:ext cx="3054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none" baseline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https://www.camtree.org</a:t>
            </a:r>
            <a:endParaRPr lang="en-US" sz="1400" b="1" u="none" baseline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none" baseline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https://library.camtree.org</a:t>
            </a:r>
            <a:endParaRPr lang="en-US" sz="1400" b="1" u="none" baseline="0">
              <a:solidFill>
                <a:schemeClr val="bg1"/>
              </a:solidFill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6F33CA6F-28C4-EEC0-3C7B-DA49B62AB3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3272" y="6298530"/>
            <a:ext cx="1437791" cy="52322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1DE67F3-AC45-6AF1-95D2-0E21D42B3BDE}"/>
              </a:ext>
            </a:extLst>
          </p:cNvPr>
          <p:cNvSpPr txBox="1"/>
          <p:nvPr userDrawn="1"/>
        </p:nvSpPr>
        <p:spPr>
          <a:xfrm>
            <a:off x="11645900" y="114300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24FF591-C115-6E46-9C29-8C27C8CD2EAA}" type="slidenum">
              <a:rPr lang="en-US" sz="140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5" name="Picture 4" descr="A logo with a leaf and text&#10;&#10;Description automatically generated">
            <a:extLst>
              <a:ext uri="{FF2B5EF4-FFF2-40B4-BE49-F238E27FC236}">
                <a16:creationId xmlns:a16="http://schemas.microsoft.com/office/drawing/2014/main" id="{F93279A5-997C-6046-084D-6F06C06C74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324" y="6291585"/>
            <a:ext cx="1310021" cy="5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6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Abadi" panose="020B06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FD90-8FE6-CC0C-A11A-5FFD0D0A1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147" y="1837512"/>
            <a:ext cx="9793706" cy="1327872"/>
          </a:xfrm>
        </p:spPr>
        <p:txBody>
          <a:bodyPr>
            <a:noAutofit/>
          </a:bodyPr>
          <a:lstStyle/>
          <a:p>
            <a:r>
              <a:rPr lang="en-US" sz="4800" dirty="0"/>
              <a:t>BNU-Cambridge Schools-Camtree Internship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26432-DEB3-C5D3-ADE7-77DB8471F44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4492359"/>
            <a:ext cx="10515600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Dr. Patrick Carmichael</a:t>
            </a:r>
          </a:p>
          <a:p>
            <a:pPr marL="0" indent="0" algn="ctr">
              <a:buNone/>
            </a:pPr>
            <a:r>
              <a:rPr lang="en-US" sz="2400" dirty="0" err="1"/>
              <a:t>Camtree</a:t>
            </a:r>
            <a:r>
              <a:rPr lang="en-US" sz="2400" dirty="0"/>
              <a:t>: The Cambridge Teacher Research Exchange</a:t>
            </a:r>
          </a:p>
          <a:p>
            <a:pPr marL="0" indent="0" algn="ctr">
              <a:buNone/>
            </a:pPr>
            <a:r>
              <a:rPr lang="en-US" sz="2400" dirty="0"/>
              <a:t>Hughes Hall, University of Cambridge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43072F-3300-81F1-2320-3F86812F7311}"/>
              </a:ext>
            </a:extLst>
          </p:cNvPr>
          <p:cNvSpPr/>
          <p:nvPr/>
        </p:nvSpPr>
        <p:spPr>
          <a:xfrm>
            <a:off x="0" y="-22713"/>
            <a:ext cx="12192000" cy="1009302"/>
          </a:xfrm>
          <a:prstGeom prst="roundRect">
            <a:avLst>
              <a:gd name="adj" fmla="val 0"/>
            </a:avLst>
          </a:prstGeom>
          <a:gradFill>
            <a:gsLst>
              <a:gs pos="30000">
                <a:srgbClr val="447799"/>
              </a:gs>
              <a:gs pos="100000">
                <a:srgbClr val="447799">
                  <a:alpha val="50243"/>
                </a:srgbClr>
              </a:gs>
            </a:gsLst>
            <a:lin ang="0" scaled="0"/>
          </a:gradFill>
          <a:ln>
            <a:gradFill flip="none" rotWithShape="1">
              <a:gsLst>
                <a:gs pos="32000">
                  <a:srgbClr val="447799">
                    <a:alpha val="51000"/>
                  </a:srgb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C6EA49-9920-88EC-E811-E355E03C7EF6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009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EC9DE-3D12-8797-7AE6-F6FD64C1B425}"/>
              </a:ext>
            </a:extLst>
          </p:cNvPr>
          <p:cNvSpPr txBox="1"/>
          <p:nvPr/>
        </p:nvSpPr>
        <p:spPr>
          <a:xfrm>
            <a:off x="9614644" y="101117"/>
            <a:ext cx="2396875" cy="78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GB" sz="1800" b="1" kern="100">
                <a:solidFill>
                  <a:schemeClr val="bg1"/>
                </a:solidFill>
                <a:effectLst/>
                <a:latin typeface="+mj-lt"/>
                <a:ea typeface="STZhongsong" panose="02010600040101010101" pitchFamily="2" charset="-122"/>
                <a:cs typeface="Times New Roman" panose="02020603050405020304" pitchFamily="18" charset="0"/>
              </a:rPr>
              <a:t>BNU Internship Project</a:t>
            </a:r>
          </a:p>
          <a:p>
            <a:pPr algn="r">
              <a:lnSpc>
                <a:spcPts val="2800"/>
              </a:lnSpc>
            </a:pPr>
            <a:r>
              <a:rPr lang="en-GB" sz="1800" b="1" kern="100">
                <a:solidFill>
                  <a:schemeClr val="bg1"/>
                </a:solidFill>
                <a:effectLst/>
                <a:latin typeface="+mj-lt"/>
                <a:ea typeface="STZhongsong" panose="02010600040101010101" pitchFamily="2" charset="-122"/>
                <a:cs typeface="Times New Roman" panose="02020603050405020304" pitchFamily="18" charset="0"/>
              </a:rPr>
              <a:t>29 June 2025</a:t>
            </a:r>
            <a:endParaRPr lang="en-GB" sz="1800" kern="100">
              <a:solidFill>
                <a:schemeClr val="bg1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1200" y="3229040"/>
            <a:ext cx="597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Introduction and Orientation</a:t>
            </a:r>
            <a:endParaRPr lang="zh-CN" altLang="en-US" sz="3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39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1EE4C-1D5D-FE77-3C6A-3D13B0D23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341" y="2560722"/>
            <a:ext cx="9925318" cy="1327872"/>
          </a:xfrm>
        </p:spPr>
        <p:txBody>
          <a:bodyPr>
            <a:normAutofit fontScale="90000"/>
          </a:bodyPr>
          <a:lstStyle/>
          <a:p>
            <a:r>
              <a:rPr lang="en-US"/>
              <a:t>Some ‘lenses’ on UK Education</a:t>
            </a:r>
          </a:p>
        </p:txBody>
      </p:sp>
    </p:spTree>
    <p:extLst>
      <p:ext uri="{BB962C8B-B14F-4D97-AF65-F5344CB8AC3E}">
        <p14:creationId xmlns:p14="http://schemas.microsoft.com/office/powerpoint/2010/main" val="15179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C72D46-CDA4-0F88-3680-86C19983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31294"/>
            <a:ext cx="3636381" cy="3698823"/>
          </a:xfrm>
        </p:spPr>
        <p:txBody>
          <a:bodyPr>
            <a:noAutofit/>
          </a:bodyPr>
          <a:lstStyle/>
          <a:p>
            <a:r>
              <a:rPr lang="en-US" sz="2400"/>
              <a:t>Rights-based approaches are usually based on the UN Convention on the Rights of the Child.</a:t>
            </a:r>
          </a:p>
          <a:p>
            <a:r>
              <a:rPr lang="en-US" sz="2400"/>
              <a:t>All children have the same rights including the right to a safe childhood and an education.</a:t>
            </a:r>
          </a:p>
          <a:p>
            <a:r>
              <a:rPr lang="en-US" sz="2400"/>
              <a:t>Comberton VC is a Rights-Respecting School.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609B67-F355-D1BD-BA1C-E0CD5136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Children’s Rights and Responsibilities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4F43B-5211-1636-A350-A5E204DCC5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095" y="1189780"/>
            <a:ext cx="7506961" cy="424654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6588DB-547F-12CF-317C-6495DBD44A0D}"/>
              </a:ext>
            </a:extLst>
          </p:cNvPr>
          <p:cNvSpPr txBox="1"/>
          <p:nvPr/>
        </p:nvSpPr>
        <p:spPr>
          <a:xfrm>
            <a:off x="2878089" y="5210595"/>
            <a:ext cx="4761144" cy="1326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b="1">
                <a:latin typeface="+mj-lt"/>
              </a:rPr>
              <a:t>Why This is Important!</a:t>
            </a:r>
          </a:p>
          <a:p>
            <a:pPr algn="ctr"/>
            <a:r>
              <a:rPr lang="en-US">
                <a:latin typeface="+mj-lt"/>
              </a:rPr>
              <a:t>As Teaching Assistants this will be a framework for organizing learning, resolving problems, and your relationships with the students.</a:t>
            </a:r>
          </a:p>
        </p:txBody>
      </p:sp>
    </p:spTree>
    <p:extLst>
      <p:ext uri="{BB962C8B-B14F-4D97-AF65-F5344CB8AC3E}">
        <p14:creationId xmlns:p14="http://schemas.microsoft.com/office/powerpoint/2010/main" val="15489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B0972-27B9-2C09-836B-03C12C125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1155" y="1410810"/>
            <a:ext cx="8001001" cy="31017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The idea of competences or life skills is increasingly being built into planning of learning.  For example:</a:t>
            </a:r>
          </a:p>
          <a:p>
            <a:r>
              <a:rPr lang="en-US" sz="2200" dirty="0"/>
              <a:t>Group working, trying to develop teamwork skills.</a:t>
            </a:r>
          </a:p>
          <a:p>
            <a:r>
              <a:rPr lang="en-US" sz="2200" dirty="0"/>
              <a:t>Children reflecting and assessing their own skills and progress (‘learning to learn’).</a:t>
            </a:r>
          </a:p>
          <a:p>
            <a:r>
              <a:rPr lang="en-US" sz="2200" dirty="0"/>
              <a:t>Digital tools are used – in many classes they have replaced textbooks – at CVC all students have a tablet.</a:t>
            </a:r>
          </a:p>
          <a:p>
            <a:r>
              <a:rPr lang="en-US" sz="2200" dirty="0"/>
              <a:t>‘Problem-based’ learning is used in the school but needs to be planned carefully – look for examples of this – how/when/where?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2A89AD-22D9-94E9-7588-810F3CB2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Competences in the Classroom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11D2D-2150-2246-C561-0B8F60EC2F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365" y="1410811"/>
            <a:ext cx="3031435" cy="4216400"/>
          </a:xfrm>
          <a:prstGeom prst="rect">
            <a:avLst/>
          </a:prstGeom>
          <a:effectLst>
            <a:softEdge rad="65555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CEFBCE-B55F-51F6-1ADD-C94C1771FC49}"/>
              </a:ext>
            </a:extLst>
          </p:cNvPr>
          <p:cNvSpPr txBox="1"/>
          <p:nvPr/>
        </p:nvSpPr>
        <p:spPr>
          <a:xfrm>
            <a:off x="6861012" y="4678788"/>
            <a:ext cx="4761144" cy="1326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b="1">
                <a:latin typeface="+mj-lt"/>
              </a:rPr>
              <a:t>Why This is Important!</a:t>
            </a:r>
          </a:p>
          <a:p>
            <a:pPr algn="ctr"/>
            <a:r>
              <a:rPr lang="en-US">
                <a:latin typeface="+mj-lt"/>
              </a:rPr>
              <a:t>As Teaching Assistants you may be involved in supporting small groups, working on projects, supporting use of digital tools.</a:t>
            </a:r>
          </a:p>
        </p:txBody>
      </p:sp>
    </p:spTree>
    <p:extLst>
      <p:ext uri="{BB962C8B-B14F-4D97-AF65-F5344CB8AC3E}">
        <p14:creationId xmlns:p14="http://schemas.microsoft.com/office/powerpoint/2010/main" val="35124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A5C874-C9F9-20E4-8CDF-9475BFCD4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374" y="1186029"/>
            <a:ext cx="6953525" cy="4998871"/>
          </a:xfrm>
        </p:spPr>
        <p:txBody>
          <a:bodyPr>
            <a:normAutofit/>
          </a:bodyPr>
          <a:lstStyle/>
          <a:p>
            <a:r>
              <a:rPr lang="en-US" sz="2400" dirty="0"/>
              <a:t>One area that is currently  of much interest is </a:t>
            </a:r>
            <a:r>
              <a:rPr lang="en-US" sz="2400" b="1" dirty="0" err="1"/>
              <a:t>oracy</a:t>
            </a:r>
            <a:r>
              <a:rPr lang="en-US" sz="2400" b="1" dirty="0"/>
              <a:t> and classroom dialogue</a:t>
            </a:r>
            <a:r>
              <a:rPr lang="en-US" sz="2400" dirty="0"/>
              <a:t>. </a:t>
            </a:r>
          </a:p>
          <a:p>
            <a:r>
              <a:rPr lang="en-US" sz="2400" dirty="0"/>
              <a:t>What is </a:t>
            </a:r>
            <a:r>
              <a:rPr lang="en-US" sz="2400" dirty="0" err="1"/>
              <a:t>Oracy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Learning </a:t>
            </a:r>
            <a:r>
              <a:rPr lang="en-US" sz="2000" b="1" dirty="0"/>
              <a:t>to</a:t>
            </a:r>
            <a:r>
              <a:rPr lang="en-US" sz="2000" dirty="0"/>
              <a:t> talk and express oneself effectively</a:t>
            </a:r>
          </a:p>
          <a:p>
            <a:pPr lvl="1"/>
            <a:r>
              <a:rPr lang="en-US" sz="2000" dirty="0"/>
              <a:t>Learning </a:t>
            </a:r>
            <a:r>
              <a:rPr lang="en-US" sz="2000" b="1" dirty="0"/>
              <a:t>through </a:t>
            </a:r>
            <a:r>
              <a:rPr lang="en-US" sz="2000" dirty="0"/>
              <a:t>talk</a:t>
            </a:r>
          </a:p>
          <a:p>
            <a:pPr lvl="1"/>
            <a:r>
              <a:rPr lang="en-US" sz="2000" dirty="0"/>
              <a:t>Learning </a:t>
            </a:r>
            <a:r>
              <a:rPr lang="en-US" sz="2000" b="1" dirty="0"/>
              <a:t>about</a:t>
            </a:r>
            <a:r>
              <a:rPr lang="en-US" sz="2000" dirty="0"/>
              <a:t> talk</a:t>
            </a:r>
          </a:p>
          <a:p>
            <a:pPr lvl="1"/>
            <a:r>
              <a:rPr lang="en-US" sz="2000" dirty="0"/>
              <a:t>But children need support to develop </a:t>
            </a:r>
            <a:r>
              <a:rPr lang="en-US" sz="2000" dirty="0" err="1"/>
              <a:t>oracy</a:t>
            </a:r>
            <a:r>
              <a:rPr lang="en-US" sz="2000" dirty="0"/>
              <a:t> skills</a:t>
            </a:r>
          </a:p>
          <a:p>
            <a:r>
              <a:rPr lang="en-US" sz="2400" dirty="0"/>
              <a:t>Effective classroom dialogue involving ‘building on’ ideas, respectful challenge and active participation by children leads to significant learning gains.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BDB736-1427-6D38-B2DF-E49BCF18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Classroom Talk – Oracy and Dialogue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A8111A8-ABC0-A67B-3167-365CAC269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969034"/>
              </p:ext>
            </p:extLst>
          </p:nvPr>
        </p:nvGraphicFramePr>
        <p:xfrm>
          <a:off x="6665843" y="1666460"/>
          <a:ext cx="5380383" cy="3170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B6A1C9-39FB-73FA-B96C-4673B1B22763}"/>
              </a:ext>
            </a:extLst>
          </p:cNvPr>
          <p:cNvSpPr txBox="1"/>
          <p:nvPr/>
        </p:nvSpPr>
        <p:spPr>
          <a:xfrm>
            <a:off x="8852451" y="3105834"/>
            <a:ext cx="100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Learning Gains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FAF95-352F-A0C3-3F7C-4A97B5A76783}"/>
              </a:ext>
            </a:extLst>
          </p:cNvPr>
          <p:cNvSpPr txBox="1"/>
          <p:nvPr/>
        </p:nvSpPr>
        <p:spPr>
          <a:xfrm>
            <a:off x="10029422" y="4914541"/>
            <a:ext cx="1915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Howe, Hennessy et al.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BB802-6691-3697-35D5-880632E55754}"/>
              </a:ext>
            </a:extLst>
          </p:cNvPr>
          <p:cNvSpPr txBox="1"/>
          <p:nvPr/>
        </p:nvSpPr>
        <p:spPr>
          <a:xfrm>
            <a:off x="3265531" y="5035522"/>
            <a:ext cx="4761144" cy="1326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b="1">
                <a:latin typeface="+mj-lt"/>
              </a:rPr>
              <a:t>Why This is Important!</a:t>
            </a:r>
          </a:p>
          <a:p>
            <a:pPr algn="ctr"/>
            <a:r>
              <a:rPr lang="en-US">
                <a:latin typeface="+mj-lt"/>
              </a:rPr>
              <a:t>As Teaching Assistants working to develop spoken language, dialogue, and ensuring participation will be part of your role. </a:t>
            </a:r>
          </a:p>
        </p:txBody>
      </p:sp>
    </p:spTree>
    <p:extLst>
      <p:ext uri="{BB962C8B-B14F-4D97-AF65-F5344CB8AC3E}">
        <p14:creationId xmlns:p14="http://schemas.microsoft.com/office/powerpoint/2010/main" val="7592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87DCE-6898-5D81-0744-6E769B71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6E38B04-6BD3-A027-B02F-A5B6E29B312F}"/>
              </a:ext>
            </a:extLst>
          </p:cNvPr>
          <p:cNvSpPr/>
          <p:nvPr/>
        </p:nvSpPr>
        <p:spPr>
          <a:xfrm>
            <a:off x="5998513" y="1388847"/>
            <a:ext cx="5340338" cy="310616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EED37D-D5A6-3EE8-C196-258F0A2AC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don’t know much about this, but I think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DA9B9-4975-1966-7D6A-B85AD101DD11}"/>
              </a:ext>
            </a:extLst>
          </p:cNvPr>
          <p:cNvSpPr txBox="1"/>
          <p:nvPr/>
        </p:nvSpPr>
        <p:spPr>
          <a:xfrm>
            <a:off x="2995075" y="5157587"/>
            <a:ext cx="4761144" cy="1326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b="1">
                <a:latin typeface="+mj-lt"/>
              </a:rPr>
              <a:t>Why This is Important!</a:t>
            </a:r>
          </a:p>
          <a:p>
            <a:pPr algn="ctr"/>
            <a:r>
              <a:rPr lang="en-US">
                <a:latin typeface="+mj-lt"/>
              </a:rPr>
              <a:t>As Teaching Assistants you will work to improve confidence and self-expression, but also promote critical thinking and collective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E6F0CB-6703-4FCB-C183-C66AA830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49" y="1334701"/>
            <a:ext cx="5238617" cy="4485939"/>
          </a:xfrm>
        </p:spPr>
        <p:txBody>
          <a:bodyPr>
            <a:normAutofit/>
          </a:bodyPr>
          <a:lstStyle/>
          <a:p>
            <a:r>
              <a:rPr lang="en-US" sz="2600"/>
              <a:t>An interesting observation from the 2024 group of BNU students!</a:t>
            </a:r>
          </a:p>
          <a:p>
            <a:r>
              <a:rPr lang="en-US" sz="2600"/>
              <a:t>Learners are encouraged to express opinions, responses to text, empathy (‘what would it have been like?’) …</a:t>
            </a:r>
          </a:p>
          <a:p>
            <a:r>
              <a:rPr lang="en-US" sz="2600"/>
              <a:t>But on what basis?</a:t>
            </a:r>
          </a:p>
          <a:p>
            <a:r>
              <a:rPr lang="en-US" sz="2600"/>
              <a:t>And how to get from ‘I think ...’ to ‘we think …’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FDB282-CE55-FCAC-8713-5E2B7B8AE8E3}"/>
              </a:ext>
            </a:extLst>
          </p:cNvPr>
          <p:cNvGrpSpPr/>
          <p:nvPr/>
        </p:nvGrpSpPr>
        <p:grpSpPr>
          <a:xfrm>
            <a:off x="6319236" y="1649510"/>
            <a:ext cx="5662310" cy="3400023"/>
            <a:chOff x="6142737" y="1471578"/>
            <a:chExt cx="5662310" cy="3400023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360B3996-C2F8-C832-76C8-A2D61734C98C}"/>
                </a:ext>
              </a:extLst>
            </p:cNvPr>
            <p:cNvSpPr/>
            <p:nvPr/>
          </p:nvSpPr>
          <p:spPr>
            <a:xfrm>
              <a:off x="6142737" y="1471578"/>
              <a:ext cx="5662310" cy="3400023"/>
            </a:xfrm>
            <a:custGeom>
              <a:avLst/>
              <a:gdLst>
                <a:gd name="connsiteX0" fmla="*/ 338569 w 3937737"/>
                <a:gd name="connsiteY0" fmla="*/ 0 h 2205462"/>
                <a:gd name="connsiteX1" fmla="*/ 3372039 w 3937737"/>
                <a:gd name="connsiteY1" fmla="*/ 0 h 2205462"/>
                <a:gd name="connsiteX2" fmla="*/ 3710608 w 3937737"/>
                <a:gd name="connsiteY2" fmla="*/ 338569 h 2205462"/>
                <a:gd name="connsiteX3" fmla="*/ 3710608 w 3937737"/>
                <a:gd name="connsiteY3" fmla="*/ 1692806 h 2205462"/>
                <a:gd name="connsiteX4" fmla="*/ 3704932 w 3937737"/>
                <a:gd name="connsiteY4" fmla="*/ 1749109 h 2205462"/>
                <a:gd name="connsiteX5" fmla="*/ 3748090 w 3937737"/>
                <a:gd name="connsiteY5" fmla="*/ 1875607 h 2205462"/>
                <a:gd name="connsiteX6" fmla="*/ 3937737 w 3937737"/>
                <a:gd name="connsiteY6" fmla="*/ 2205462 h 2205462"/>
                <a:gd name="connsiteX7" fmla="*/ 3494150 w 3937737"/>
                <a:gd name="connsiteY7" fmla="*/ 2022890 h 2205462"/>
                <a:gd name="connsiteX8" fmla="*/ 3451881 w 3937737"/>
                <a:gd name="connsiteY8" fmla="*/ 2020893 h 2205462"/>
                <a:gd name="connsiteX9" fmla="*/ 3440272 w 3937737"/>
                <a:gd name="connsiteY9" fmla="*/ 2024497 h 2205462"/>
                <a:gd name="connsiteX10" fmla="*/ 3372039 w 3937737"/>
                <a:gd name="connsiteY10" fmla="*/ 2031375 h 2205462"/>
                <a:gd name="connsiteX11" fmla="*/ 338569 w 3937737"/>
                <a:gd name="connsiteY11" fmla="*/ 2031375 h 2205462"/>
                <a:gd name="connsiteX12" fmla="*/ 0 w 3937737"/>
                <a:gd name="connsiteY12" fmla="*/ 1692806 h 2205462"/>
                <a:gd name="connsiteX13" fmla="*/ 0 w 3937737"/>
                <a:gd name="connsiteY13" fmla="*/ 338569 h 2205462"/>
                <a:gd name="connsiteX14" fmla="*/ 338569 w 3937737"/>
                <a:gd name="connsiteY14" fmla="*/ 0 h 220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37737" h="2205462">
                  <a:moveTo>
                    <a:pt x="338569" y="0"/>
                  </a:moveTo>
                  <a:lnTo>
                    <a:pt x="3372039" y="0"/>
                  </a:lnTo>
                  <a:cubicBezTo>
                    <a:pt x="3559025" y="0"/>
                    <a:pt x="3710608" y="151583"/>
                    <a:pt x="3710608" y="338569"/>
                  </a:cubicBezTo>
                  <a:lnTo>
                    <a:pt x="3710608" y="1692806"/>
                  </a:lnTo>
                  <a:lnTo>
                    <a:pt x="3704932" y="1749109"/>
                  </a:lnTo>
                  <a:lnTo>
                    <a:pt x="3748090" y="1875607"/>
                  </a:lnTo>
                  <a:cubicBezTo>
                    <a:pt x="3794840" y="1987523"/>
                    <a:pt x="3858056" y="2097475"/>
                    <a:pt x="3937737" y="2205462"/>
                  </a:cubicBezTo>
                  <a:cubicBezTo>
                    <a:pt x="3784335" y="2098168"/>
                    <a:pt x="3636473" y="2037310"/>
                    <a:pt x="3494150" y="2022890"/>
                  </a:cubicBezTo>
                  <a:lnTo>
                    <a:pt x="3451881" y="2020893"/>
                  </a:lnTo>
                  <a:lnTo>
                    <a:pt x="3440272" y="2024497"/>
                  </a:lnTo>
                  <a:cubicBezTo>
                    <a:pt x="3418232" y="2029007"/>
                    <a:pt x="3395412" y="2031375"/>
                    <a:pt x="3372039" y="2031375"/>
                  </a:cubicBezTo>
                  <a:lnTo>
                    <a:pt x="338569" y="2031375"/>
                  </a:lnTo>
                  <a:cubicBezTo>
                    <a:pt x="151583" y="2031375"/>
                    <a:pt x="0" y="1879792"/>
                    <a:pt x="0" y="1692806"/>
                  </a:cubicBezTo>
                  <a:lnTo>
                    <a:pt x="0" y="338569"/>
                  </a:lnTo>
                  <a:cubicBezTo>
                    <a:pt x="0" y="151583"/>
                    <a:pt x="151583" y="0"/>
                    <a:pt x="33856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020C2C-F929-AABA-5128-5CFE57162B01}"/>
                </a:ext>
              </a:extLst>
            </p:cNvPr>
            <p:cNvSpPr txBox="1"/>
            <p:nvPr/>
          </p:nvSpPr>
          <p:spPr>
            <a:xfrm>
              <a:off x="6593984" y="1620685"/>
              <a:ext cx="475981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>
                  <a:solidFill>
                    <a:schemeClr val="bg1"/>
                  </a:solidFill>
                </a:rPr>
                <a:t>Now, I don't know anything about zoology, biology, geology, geography, marine biology, cryptozoology, evolutionary theory, evolutionary biology, meteorology, limnology, history, herpetology, palaeontology or archaeology … but I think ‘what if a dinosaur had got in the lake?’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1886CA7-64DA-1AB1-5FED-E14E017A390C}"/>
              </a:ext>
            </a:extLst>
          </p:cNvPr>
          <p:cNvSpPr txBox="1"/>
          <p:nvPr/>
        </p:nvSpPr>
        <p:spPr>
          <a:xfrm>
            <a:off x="7396199" y="4793165"/>
            <a:ext cx="416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Stewart Lee, about the Loch Ness Monster</a:t>
            </a:r>
          </a:p>
        </p:txBody>
      </p:sp>
    </p:spTree>
    <p:extLst>
      <p:ext uri="{BB962C8B-B14F-4D97-AF65-F5344CB8AC3E}">
        <p14:creationId xmlns:p14="http://schemas.microsoft.com/office/powerpoint/2010/main" val="184099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BCBE75-3296-D98A-8DEA-9917CCDD9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139"/>
            <a:ext cx="5606902" cy="4485939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2600"/>
              <a:t>Keep a reflective journal</a:t>
            </a:r>
          </a:p>
          <a:p>
            <a:r>
              <a:rPr lang="en-US" sz="2600"/>
              <a:t>Record things of interest, especially those that are ‘strange’</a:t>
            </a:r>
          </a:p>
          <a:p>
            <a:r>
              <a:rPr lang="en-US" sz="2600"/>
              <a:t>Be prepared to ask ‘silly questions’ – no-one will mind!  You are ‘acceptable outsiders’.</a:t>
            </a:r>
          </a:p>
          <a:p>
            <a:pPr lvl="1"/>
            <a:r>
              <a:rPr lang="en-US"/>
              <a:t>“Why do we do this?”</a:t>
            </a:r>
          </a:p>
          <a:p>
            <a:pPr lvl="1"/>
            <a:r>
              <a:rPr lang="en-US"/>
              <a:t>“How did things get to be like this?”</a:t>
            </a:r>
          </a:p>
          <a:p>
            <a:pPr lvl="1"/>
            <a:r>
              <a:rPr lang="en-US"/>
              <a:t>”Have things always been like this?”</a:t>
            </a:r>
          </a:p>
          <a:p>
            <a:pPr lvl="1"/>
            <a:r>
              <a:rPr lang="en-US"/>
              <a:t>”Who does well from this, is anyone excluded, how do we change this?”</a:t>
            </a:r>
          </a:p>
          <a:p>
            <a:r>
              <a:rPr lang="en-US" b="1">
                <a:solidFill>
                  <a:srgbClr val="C00000"/>
                </a:solidFill>
              </a:rPr>
              <a:t>Start doing this now!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70FA21-AFAB-06FA-B10D-BAD81426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“Making the strange familiar and the familiar strange”</a:t>
            </a:r>
          </a:p>
        </p:txBody>
      </p:sp>
      <p:pic>
        <p:nvPicPr>
          <p:cNvPr id="5" name="Picture 6" descr="The Boy in a Penguin Costume in Gregory’s Girl (film still from Gregory's Girl)">
            <a:extLst>
              <a:ext uri="{FF2B5EF4-FFF2-40B4-BE49-F238E27FC236}">
                <a16:creationId xmlns:a16="http://schemas.microsoft.com/office/drawing/2014/main" id="{D25EE573-E27C-09A2-CC87-81CE9DFB5F24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2216" y="1395928"/>
            <a:ext cx="5229297" cy="40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0D7973-5F33-A555-C096-5829763307FA}"/>
              </a:ext>
            </a:extLst>
          </p:cNvPr>
          <p:cNvSpPr txBox="1"/>
          <p:nvPr/>
        </p:nvSpPr>
        <p:spPr>
          <a:xfrm>
            <a:off x="10427856" y="5472545"/>
            <a:ext cx="1631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Gregory’s Girl, 1982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8C3E5-406F-3250-6BD4-ACBE3B4A52C3}"/>
              </a:ext>
            </a:extLst>
          </p:cNvPr>
          <p:cNvSpPr txBox="1"/>
          <p:nvPr/>
        </p:nvSpPr>
        <p:spPr>
          <a:xfrm>
            <a:off x="6636327" y="5626433"/>
            <a:ext cx="314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Child dressed as penguin </a:t>
            </a:r>
            <a:r>
              <a:rPr lang="zh-CN" altLang="en-US"/>
              <a:t>企鵝</a:t>
            </a:r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304E0E9-CC63-C5C2-001F-5993699777A1}"/>
              </a:ext>
            </a:extLst>
          </p:cNvPr>
          <p:cNvSpPr/>
          <p:nvPr/>
        </p:nvSpPr>
        <p:spPr>
          <a:xfrm rot="16200000">
            <a:off x="7352983" y="4874505"/>
            <a:ext cx="1139639" cy="3642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1D061B-B5BC-8715-F57F-24682A76F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828"/>
            <a:ext cx="10515600" cy="4485939"/>
          </a:xfrm>
        </p:spPr>
        <p:txBody>
          <a:bodyPr/>
          <a:lstStyle/>
          <a:p>
            <a:r>
              <a:rPr lang="en-US"/>
              <a:t>Take a few minutes to reflect …</a:t>
            </a:r>
          </a:p>
          <a:p>
            <a:r>
              <a:rPr lang="en-US"/>
              <a:t>Questions:  </a:t>
            </a:r>
          </a:p>
          <a:p>
            <a:pPr lvl="1"/>
            <a:r>
              <a:rPr lang="en-US"/>
              <a:t>About the UK in general?</a:t>
            </a:r>
          </a:p>
          <a:p>
            <a:pPr lvl="1"/>
            <a:r>
              <a:rPr lang="en-US"/>
              <a:t>About education in the UK?</a:t>
            </a:r>
          </a:p>
          <a:p>
            <a:pPr lvl="1"/>
            <a:r>
              <a:rPr lang="en-US"/>
              <a:t>About your experiences so far?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8A390D-CE3D-4352-9C1E-B4EC7ADC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Finally</a:t>
            </a:r>
          </a:p>
        </p:txBody>
      </p:sp>
    </p:spTree>
    <p:extLst>
      <p:ext uri="{BB962C8B-B14F-4D97-AF65-F5344CB8AC3E}">
        <p14:creationId xmlns:p14="http://schemas.microsoft.com/office/powerpoint/2010/main" val="414623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1FB5B-DC41-30F7-B518-2E31D3822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561B-2E21-6132-E220-08BF21956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341" y="2560722"/>
            <a:ext cx="9925318" cy="1327872"/>
          </a:xfrm>
        </p:spPr>
        <p:txBody>
          <a:bodyPr>
            <a:normAutofit/>
          </a:bodyPr>
          <a:lstStyle/>
          <a:p>
            <a:r>
              <a:rPr lang="en-US"/>
              <a:t>Welcome to Hughes Hall</a:t>
            </a:r>
          </a:p>
        </p:txBody>
      </p:sp>
    </p:spTree>
    <p:extLst>
      <p:ext uri="{BB962C8B-B14F-4D97-AF65-F5344CB8AC3E}">
        <p14:creationId xmlns:p14="http://schemas.microsoft.com/office/powerpoint/2010/main" val="139338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B32651-A843-9410-0ED4-F7666B0B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Hughes Hall and Education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5F120-8DC6-0A0E-AE53-1D9753DEA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1450662"/>
            <a:ext cx="52959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2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B911E-1333-7899-B109-4A3C7C3C4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347647-6A7F-78E2-6A95-D7983509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Hughes Hall and Education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1D1B5E-86EC-25B2-50B9-E01525C24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39789"/>
            <a:ext cx="7772400" cy="43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5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211FD-6D37-14AA-B92C-6EDF92B71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1FFAF-3809-C84E-C380-9B2AA1B86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341" y="2560722"/>
            <a:ext cx="9925318" cy="1327872"/>
          </a:xfrm>
        </p:spPr>
        <p:txBody>
          <a:bodyPr>
            <a:normAutofit/>
          </a:bodyPr>
          <a:lstStyle/>
          <a:p>
            <a:r>
              <a:rPr lang="en-US"/>
              <a:t>Our Programme for the Week</a:t>
            </a:r>
          </a:p>
        </p:txBody>
      </p:sp>
    </p:spTree>
    <p:extLst>
      <p:ext uri="{BB962C8B-B14F-4D97-AF65-F5344CB8AC3E}">
        <p14:creationId xmlns:p14="http://schemas.microsoft.com/office/powerpoint/2010/main" val="2462035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0AB0B6-07D1-BDBF-222C-92E6A7E22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Monday: Comberton Village College </a:t>
            </a:r>
          </a:p>
          <a:p>
            <a:r>
              <a:rPr lang="en-US"/>
              <a:t>Tuesday: An introduction and focus on understanding UK Schools</a:t>
            </a:r>
          </a:p>
          <a:p>
            <a:r>
              <a:rPr lang="en-US"/>
              <a:t>Wednesday: Exploring Educational Dialogue</a:t>
            </a:r>
          </a:p>
          <a:p>
            <a:r>
              <a:rPr lang="en-US"/>
              <a:t>Thursday: Planning for an Inquiry into Educational Dialogue</a:t>
            </a:r>
          </a:p>
          <a:p>
            <a:r>
              <a:rPr lang="en-US"/>
              <a:t>Friday: Presentations and Next Steps</a:t>
            </a:r>
          </a:p>
          <a:p>
            <a:r>
              <a:rPr lang="en-US"/>
              <a:t>Three subsequent evening seminars</a:t>
            </a:r>
          </a:p>
          <a:p>
            <a:endParaRPr lang="en-US"/>
          </a:p>
          <a:p>
            <a:r>
              <a:rPr lang="en-US" b="1"/>
              <a:t>Be Prepared!  </a:t>
            </a:r>
            <a:r>
              <a:rPr lang="en-US"/>
              <a:t>We hope that you will carry out a small-scale piece of educational research during your time at Comberton Village College.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38C6B2-3EC8-760A-AF4B-3D1415BA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Overview of the Week and Programme</a:t>
            </a:r>
          </a:p>
        </p:txBody>
      </p:sp>
    </p:spTree>
    <p:extLst>
      <p:ext uri="{BB962C8B-B14F-4D97-AF65-F5344CB8AC3E}">
        <p14:creationId xmlns:p14="http://schemas.microsoft.com/office/powerpoint/2010/main" val="104503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422CC-464B-3732-C642-6E299738A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1373-2035-539A-5474-66ACF8850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341" y="2560722"/>
            <a:ext cx="9925318" cy="1327872"/>
          </a:xfrm>
        </p:spPr>
        <p:txBody>
          <a:bodyPr>
            <a:normAutofit/>
          </a:bodyPr>
          <a:lstStyle/>
          <a:p>
            <a:r>
              <a:rPr lang="en-US"/>
              <a:t>Now Over to You</a:t>
            </a:r>
          </a:p>
        </p:txBody>
      </p:sp>
    </p:spTree>
    <p:extLst>
      <p:ext uri="{BB962C8B-B14F-4D97-AF65-F5344CB8AC3E}">
        <p14:creationId xmlns:p14="http://schemas.microsoft.com/office/powerpoint/2010/main" val="169935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0A9C75-4CD0-1F5E-F2F0-16AB8B3A0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828"/>
            <a:ext cx="10515600" cy="4485939"/>
          </a:xfrm>
        </p:spPr>
        <p:txBody>
          <a:bodyPr/>
          <a:lstStyle/>
          <a:p>
            <a:r>
              <a:rPr lang="en-US"/>
              <a:t>Expectations of UK Schools </a:t>
            </a:r>
            <a:r>
              <a:rPr lang="en-US" b="1"/>
              <a:t>before you arrived here</a:t>
            </a:r>
          </a:p>
          <a:p>
            <a:pPr lvl="1"/>
            <a:r>
              <a:rPr lang="en-US"/>
              <a:t>What are you looking forward to?</a:t>
            </a:r>
          </a:p>
          <a:p>
            <a:pPr lvl="1"/>
            <a:r>
              <a:rPr lang="en-US"/>
              <a:t>What are your concerns, anxieties, 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12A5E1-3408-F028-CE54-CE5EFAD0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8693A-0644-4117-04C0-0B6B712EA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3FB83-B1DC-E54F-2394-5BE5C81A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01B06-DE2A-B00D-A68F-CBDA5FDED9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452433"/>
            <a:ext cx="10515600" cy="4485939"/>
          </a:xfrm>
        </p:spPr>
        <p:txBody>
          <a:bodyPr/>
          <a:lstStyle/>
          <a:p>
            <a:r>
              <a:rPr lang="en-US" b="1"/>
              <a:t>Reactions to your visit to CVC</a:t>
            </a:r>
          </a:p>
          <a:p>
            <a:pPr lvl="1"/>
            <a:r>
              <a:rPr lang="en-US"/>
              <a:t>Similarities and differences</a:t>
            </a:r>
          </a:p>
          <a:p>
            <a:pPr lvl="1"/>
            <a:r>
              <a:rPr lang="en-US"/>
              <a:t>Staff training day - reactions?</a:t>
            </a:r>
          </a:p>
          <a:p>
            <a:pPr lvl="1"/>
            <a:r>
              <a:rPr lang="en-US"/>
              <a:t>‘Material culture’ of the School?</a:t>
            </a:r>
          </a:p>
        </p:txBody>
      </p:sp>
    </p:spTree>
    <p:extLst>
      <p:ext uri="{BB962C8B-B14F-4D97-AF65-F5344CB8AC3E}">
        <p14:creationId xmlns:p14="http://schemas.microsoft.com/office/powerpoint/2010/main" val="3589339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mtree Presentation Blank" id="{C229626A-062E-034B-8506-086402E3C8FE}" vid="{8F8C0F2B-7378-9143-9661-C175129AEC99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12063</TotalTime>
  <Words>757</Words>
  <Application>Microsoft Macintosh PowerPoint</Application>
  <PresentationFormat>Widescreen</PresentationFormat>
  <Paragraphs>88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Microsoft YaHei UI</vt:lpstr>
      <vt:lpstr>Abadi</vt:lpstr>
      <vt:lpstr>Arial</vt:lpstr>
      <vt:lpstr>Calibri</vt:lpstr>
      <vt:lpstr>Office Theme 2013 - 2022</vt:lpstr>
      <vt:lpstr>BNU-Cambridge Schools-Camtree Internship Project</vt:lpstr>
      <vt:lpstr>Welcome to Hughes Hall</vt:lpstr>
      <vt:lpstr>Hughes Hall and Education </vt:lpstr>
      <vt:lpstr>Hughes Hall and Education </vt:lpstr>
      <vt:lpstr>Our Programme for the Week</vt:lpstr>
      <vt:lpstr>An Overview of the Week and Programme</vt:lpstr>
      <vt:lpstr>Now Over to You</vt:lpstr>
      <vt:lpstr>PowerPoint Presentation</vt:lpstr>
      <vt:lpstr>PowerPoint Presentation</vt:lpstr>
      <vt:lpstr>Some ‘lenses’ on UK Education</vt:lpstr>
      <vt:lpstr>Children’s Rights and Responsibilities</vt:lpstr>
      <vt:lpstr>Competences in the Classroom</vt:lpstr>
      <vt:lpstr>Classroom Talk – Oracy and Dialogue</vt:lpstr>
      <vt:lpstr>I don’t know much about this, but I think …</vt:lpstr>
      <vt:lpstr>“Making the strange familiar and the familiar strange”</vt:lpstr>
      <vt:lpstr>Finally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Camtree</dc:title>
  <dc:creator>Patrick Carmichael</dc:creator>
  <cp:lastModifiedBy>Patrick Carmichael</cp:lastModifiedBy>
  <cp:revision>218</cp:revision>
  <dcterms:created xsi:type="dcterms:W3CDTF">2023-01-05T21:47:49Z</dcterms:created>
  <dcterms:modified xsi:type="dcterms:W3CDTF">2025-09-01T21:54:25Z</dcterms:modified>
</cp:coreProperties>
</file>