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4" r:id="rId2"/>
    <p:sldId id="266" r:id="rId3"/>
    <p:sldId id="267" r:id="rId4"/>
    <p:sldId id="268" r:id="rId5"/>
    <p:sldId id="279" r:id="rId6"/>
    <p:sldId id="280" r:id="rId7"/>
    <p:sldId id="281" r:id="rId8"/>
    <p:sldId id="282" r:id="rId9"/>
    <p:sldId id="283" r:id="rId10"/>
    <p:sldId id="28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799"/>
    <a:srgbClr val="CDED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436"/>
    <p:restoredTop sz="96197"/>
  </p:normalViewPr>
  <p:slideViewPr>
    <p:cSldViewPr snapToGrid="0">
      <p:cViewPr varScale="1">
        <p:scale>
          <a:sx n="92" d="100"/>
          <a:sy n="92" d="100"/>
        </p:scale>
        <p:origin x="192" y="4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784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CF30DB-8C1F-4F47-B0DF-FD24708AD4E5}" type="doc">
      <dgm:prSet loTypeId="urn:microsoft.com/office/officeart/2005/8/layout/cycle1" loCatId="cycle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FA095982-B72E-FD49-A51B-D6B8FC9E8DCE}">
      <dgm:prSet phldrT="[Text]"/>
      <dgm:spPr/>
      <dgm:t>
        <a:bodyPr/>
        <a:lstStyle/>
        <a:p>
          <a:r>
            <a:rPr lang="en-GB"/>
            <a:t>Identify a focus for inquiry</a:t>
          </a:r>
        </a:p>
      </dgm:t>
    </dgm:pt>
    <dgm:pt modelId="{377B9411-A733-7140-809B-49B8E27C7AE4}" type="parTrans" cxnId="{4BF8F18B-B813-AB41-A3CE-4F43B2A7418E}">
      <dgm:prSet/>
      <dgm:spPr/>
      <dgm:t>
        <a:bodyPr/>
        <a:lstStyle/>
        <a:p>
          <a:endParaRPr lang="en-GB"/>
        </a:p>
      </dgm:t>
    </dgm:pt>
    <dgm:pt modelId="{F3F992C5-CE94-B443-9546-56ADBCA64E36}" type="sibTrans" cxnId="{4BF8F18B-B813-AB41-A3CE-4F43B2A7418E}">
      <dgm:prSet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endParaRPr lang="en-GB"/>
        </a:p>
      </dgm:t>
    </dgm:pt>
    <dgm:pt modelId="{163534C1-9E13-DD43-A00D-D7B45AE70E16}">
      <dgm:prSet phldrT="[Text]"/>
      <dgm:spPr/>
      <dgm:t>
        <a:bodyPr/>
        <a:lstStyle/>
        <a:p>
          <a:r>
            <a:rPr lang="en-GB"/>
            <a:t>Research and review prior work</a:t>
          </a:r>
        </a:p>
      </dgm:t>
    </dgm:pt>
    <dgm:pt modelId="{36474644-A118-5A45-A266-C0EAA1D8F318}" type="parTrans" cxnId="{3E22B852-5D3D-9B4C-A84C-068E19288E3F}">
      <dgm:prSet/>
      <dgm:spPr/>
      <dgm:t>
        <a:bodyPr/>
        <a:lstStyle/>
        <a:p>
          <a:endParaRPr lang="en-GB"/>
        </a:p>
      </dgm:t>
    </dgm:pt>
    <dgm:pt modelId="{1B39508C-DD9C-4B49-85A3-051E487E33AF}" type="sibTrans" cxnId="{3E22B852-5D3D-9B4C-A84C-068E19288E3F}">
      <dgm:prSet/>
      <dgm:spPr>
        <a:solidFill>
          <a:srgbClr val="C00000">
            <a:alpha val="63929"/>
          </a:srgbClr>
        </a:solidFill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endParaRPr lang="en-GB"/>
        </a:p>
      </dgm:t>
    </dgm:pt>
    <dgm:pt modelId="{F65B63F8-3486-CF48-B2F4-30CED827B07B}">
      <dgm:prSet phldrT="[Text]"/>
      <dgm:spPr/>
      <dgm:t>
        <a:bodyPr/>
        <a:lstStyle/>
        <a:p>
          <a:r>
            <a:rPr lang="en-GB"/>
            <a:t>Plan an inquiry or intervention</a:t>
          </a:r>
        </a:p>
      </dgm:t>
    </dgm:pt>
    <dgm:pt modelId="{50F93C88-D4CA-2E45-B2D6-051CB2391DF3}" type="parTrans" cxnId="{A166B653-82CF-E144-AB77-2EF21FE48FAE}">
      <dgm:prSet/>
      <dgm:spPr/>
      <dgm:t>
        <a:bodyPr/>
        <a:lstStyle/>
        <a:p>
          <a:endParaRPr lang="en-GB"/>
        </a:p>
      </dgm:t>
    </dgm:pt>
    <dgm:pt modelId="{3D92F9B7-2A22-F547-A701-1CC742BF08A8}" type="sibTrans" cxnId="{A166B653-82CF-E144-AB77-2EF21FE48FAE}">
      <dgm:prSet/>
      <dgm:spPr/>
      <dgm:t>
        <a:bodyPr/>
        <a:lstStyle/>
        <a:p>
          <a:endParaRPr lang="en-GB"/>
        </a:p>
      </dgm:t>
    </dgm:pt>
    <dgm:pt modelId="{D3228A2A-2002-BD4C-8D01-D01CA6B61A9F}">
      <dgm:prSet phldrT="[Text]"/>
      <dgm:spPr/>
      <dgm:t>
        <a:bodyPr/>
        <a:lstStyle/>
        <a:p>
          <a:r>
            <a:rPr lang="en-GB"/>
            <a:t>Observe, collect and analyse data</a:t>
          </a:r>
        </a:p>
      </dgm:t>
    </dgm:pt>
    <dgm:pt modelId="{5148A286-009D-4647-94CF-EF0EFBA7EC33}" type="parTrans" cxnId="{EC4B4965-55FB-8644-BA0A-ABB41485FFC1}">
      <dgm:prSet/>
      <dgm:spPr/>
      <dgm:t>
        <a:bodyPr/>
        <a:lstStyle/>
        <a:p>
          <a:endParaRPr lang="en-GB"/>
        </a:p>
      </dgm:t>
    </dgm:pt>
    <dgm:pt modelId="{AB302B57-3E96-294C-AF76-A2349AB86289}" type="sibTrans" cxnId="{EC4B4965-55FB-8644-BA0A-ABB41485FFC1}">
      <dgm:prSet/>
      <dgm:spPr/>
      <dgm:t>
        <a:bodyPr/>
        <a:lstStyle/>
        <a:p>
          <a:endParaRPr lang="en-GB"/>
        </a:p>
      </dgm:t>
    </dgm:pt>
    <dgm:pt modelId="{33918C45-B1E2-AB44-A49C-31C88AE716F4}">
      <dgm:prSet phldrT="[Text]"/>
      <dgm:spPr/>
      <dgm:t>
        <a:bodyPr/>
        <a:lstStyle/>
        <a:p>
          <a:r>
            <a:rPr lang="en-GB"/>
            <a:t>Reflect </a:t>
          </a:r>
          <a:br>
            <a:rPr lang="en-GB"/>
          </a:br>
          <a:r>
            <a:rPr lang="en-GB"/>
            <a:t>and share findings</a:t>
          </a:r>
        </a:p>
      </dgm:t>
    </dgm:pt>
    <dgm:pt modelId="{58ED0C29-4526-CF41-8E8C-602191C2F9D4}" type="parTrans" cxnId="{36CBC747-A152-8246-B1A8-63EB19D8285D}">
      <dgm:prSet/>
      <dgm:spPr/>
      <dgm:t>
        <a:bodyPr/>
        <a:lstStyle/>
        <a:p>
          <a:endParaRPr lang="en-GB"/>
        </a:p>
      </dgm:t>
    </dgm:pt>
    <dgm:pt modelId="{DA6DE9C4-08FC-3846-AEA3-A070DB5DC10E}" type="sibTrans" cxnId="{36CBC747-A152-8246-B1A8-63EB19D8285D}">
      <dgm:prSet/>
      <dgm:spPr>
        <a:solidFill>
          <a:schemeClr val="accent6">
            <a:lumMod val="40000"/>
            <a:lumOff val="60000"/>
          </a:schemeClr>
        </a:solidFill>
        <a:ln>
          <a:solidFill>
            <a:schemeClr val="bg2">
              <a:lumMod val="75000"/>
            </a:schemeClr>
          </a:solidFill>
        </a:ln>
        <a:scene3d>
          <a:camera prst="orthographicFront"/>
          <a:lightRig rig="flat" dir="t"/>
        </a:scene3d>
        <a:sp3d prstMaterial="dkEdge">
          <a:bevelT w="0" h="38100"/>
        </a:sp3d>
      </dgm:spPr>
      <dgm:t>
        <a:bodyPr/>
        <a:lstStyle/>
        <a:p>
          <a:endParaRPr lang="en-GB"/>
        </a:p>
      </dgm:t>
    </dgm:pt>
    <dgm:pt modelId="{F15BD025-A7FB-3643-BD5E-0F75208019DC}" type="pres">
      <dgm:prSet presAssocID="{74CF30DB-8C1F-4F47-B0DF-FD24708AD4E5}" presName="cycle" presStyleCnt="0">
        <dgm:presLayoutVars>
          <dgm:dir/>
          <dgm:resizeHandles val="exact"/>
        </dgm:presLayoutVars>
      </dgm:prSet>
      <dgm:spPr/>
    </dgm:pt>
    <dgm:pt modelId="{0C098074-9EE0-2F4E-9CC2-04EB562AF0AF}" type="pres">
      <dgm:prSet presAssocID="{FA095982-B72E-FD49-A51B-D6B8FC9E8DCE}" presName="dummy" presStyleCnt="0"/>
      <dgm:spPr/>
    </dgm:pt>
    <dgm:pt modelId="{6ACA991A-D0C5-4546-BD85-FAE8FAB5ED4A}" type="pres">
      <dgm:prSet presAssocID="{FA095982-B72E-FD49-A51B-D6B8FC9E8DCE}" presName="node" presStyleLbl="revTx" presStyleIdx="0" presStyleCnt="5">
        <dgm:presLayoutVars>
          <dgm:bulletEnabled val="1"/>
        </dgm:presLayoutVars>
      </dgm:prSet>
      <dgm:spPr/>
    </dgm:pt>
    <dgm:pt modelId="{0E980BED-5F55-784E-93A8-B9BA67140E45}" type="pres">
      <dgm:prSet presAssocID="{F3F992C5-CE94-B443-9546-56ADBCA64E36}" presName="sibTrans" presStyleLbl="node1" presStyleIdx="0" presStyleCnt="5"/>
      <dgm:spPr/>
    </dgm:pt>
    <dgm:pt modelId="{1A2794FD-2EEB-5B49-85C4-712007EEC0B4}" type="pres">
      <dgm:prSet presAssocID="{163534C1-9E13-DD43-A00D-D7B45AE70E16}" presName="dummy" presStyleCnt="0"/>
      <dgm:spPr/>
    </dgm:pt>
    <dgm:pt modelId="{B505845B-3859-814A-BE3E-A7E5415D1BE2}" type="pres">
      <dgm:prSet presAssocID="{163534C1-9E13-DD43-A00D-D7B45AE70E16}" presName="node" presStyleLbl="revTx" presStyleIdx="1" presStyleCnt="5">
        <dgm:presLayoutVars>
          <dgm:bulletEnabled val="1"/>
        </dgm:presLayoutVars>
      </dgm:prSet>
      <dgm:spPr/>
    </dgm:pt>
    <dgm:pt modelId="{AF165566-DBB4-4D46-84C2-C2DEABA9298C}" type="pres">
      <dgm:prSet presAssocID="{1B39508C-DD9C-4B49-85A3-051E487E33AF}" presName="sibTrans" presStyleLbl="node1" presStyleIdx="1" presStyleCnt="5"/>
      <dgm:spPr/>
    </dgm:pt>
    <dgm:pt modelId="{091216BC-762C-B540-9654-4CF7BE5D5A3C}" type="pres">
      <dgm:prSet presAssocID="{F65B63F8-3486-CF48-B2F4-30CED827B07B}" presName="dummy" presStyleCnt="0"/>
      <dgm:spPr/>
    </dgm:pt>
    <dgm:pt modelId="{B8C7E6CD-518E-BC4B-B3A6-E159E86AC8F8}" type="pres">
      <dgm:prSet presAssocID="{F65B63F8-3486-CF48-B2F4-30CED827B07B}" presName="node" presStyleLbl="revTx" presStyleIdx="2" presStyleCnt="5">
        <dgm:presLayoutVars>
          <dgm:bulletEnabled val="1"/>
        </dgm:presLayoutVars>
      </dgm:prSet>
      <dgm:spPr/>
    </dgm:pt>
    <dgm:pt modelId="{07F060B2-10D4-144D-9AED-04C4295400AA}" type="pres">
      <dgm:prSet presAssocID="{3D92F9B7-2A22-F547-A701-1CC742BF08A8}" presName="sibTrans" presStyleLbl="node1" presStyleIdx="2" presStyleCnt="5"/>
      <dgm:spPr/>
    </dgm:pt>
    <dgm:pt modelId="{9A9368E4-32AC-C34D-A7D9-8A8FF9E4A2A3}" type="pres">
      <dgm:prSet presAssocID="{D3228A2A-2002-BD4C-8D01-D01CA6B61A9F}" presName="dummy" presStyleCnt="0"/>
      <dgm:spPr/>
    </dgm:pt>
    <dgm:pt modelId="{39B76BF2-15A9-0146-ACDA-FCCAF4A713D2}" type="pres">
      <dgm:prSet presAssocID="{D3228A2A-2002-BD4C-8D01-D01CA6B61A9F}" presName="node" presStyleLbl="revTx" presStyleIdx="3" presStyleCnt="5">
        <dgm:presLayoutVars>
          <dgm:bulletEnabled val="1"/>
        </dgm:presLayoutVars>
      </dgm:prSet>
      <dgm:spPr/>
    </dgm:pt>
    <dgm:pt modelId="{4AB64D35-EA60-1843-A6A0-4555A500DC5F}" type="pres">
      <dgm:prSet presAssocID="{AB302B57-3E96-294C-AF76-A2349AB86289}" presName="sibTrans" presStyleLbl="node1" presStyleIdx="3" presStyleCnt="5"/>
      <dgm:spPr/>
    </dgm:pt>
    <dgm:pt modelId="{FC14AC3D-522A-344C-B101-29192E791BAB}" type="pres">
      <dgm:prSet presAssocID="{33918C45-B1E2-AB44-A49C-31C88AE716F4}" presName="dummy" presStyleCnt="0"/>
      <dgm:spPr/>
    </dgm:pt>
    <dgm:pt modelId="{607E7A21-B316-524C-B330-AA48C66A2CF7}" type="pres">
      <dgm:prSet presAssocID="{33918C45-B1E2-AB44-A49C-31C88AE716F4}" presName="node" presStyleLbl="revTx" presStyleIdx="4" presStyleCnt="5">
        <dgm:presLayoutVars>
          <dgm:bulletEnabled val="1"/>
        </dgm:presLayoutVars>
      </dgm:prSet>
      <dgm:spPr/>
    </dgm:pt>
    <dgm:pt modelId="{19F43827-F3B5-1747-B445-4EBAFAAB2A75}" type="pres">
      <dgm:prSet presAssocID="{DA6DE9C4-08FC-3846-AEA3-A070DB5DC10E}" presName="sibTrans" presStyleLbl="node1" presStyleIdx="4" presStyleCnt="5"/>
      <dgm:spPr/>
    </dgm:pt>
  </dgm:ptLst>
  <dgm:cxnLst>
    <dgm:cxn modelId="{D1A35C06-E390-CB4D-ABFA-08007F5DCF47}" type="presOf" srcId="{1B39508C-DD9C-4B49-85A3-051E487E33AF}" destId="{AF165566-DBB4-4D46-84C2-C2DEABA9298C}" srcOrd="0" destOrd="0" presId="urn:microsoft.com/office/officeart/2005/8/layout/cycle1"/>
    <dgm:cxn modelId="{8E9D7C34-D55D-4E42-B35A-17CC57872B55}" type="presOf" srcId="{F65B63F8-3486-CF48-B2F4-30CED827B07B}" destId="{B8C7E6CD-518E-BC4B-B3A6-E159E86AC8F8}" srcOrd="0" destOrd="0" presId="urn:microsoft.com/office/officeart/2005/8/layout/cycle1"/>
    <dgm:cxn modelId="{53A51947-36DD-0041-AC6F-0FE6EF9CC892}" type="presOf" srcId="{3D92F9B7-2A22-F547-A701-1CC742BF08A8}" destId="{07F060B2-10D4-144D-9AED-04C4295400AA}" srcOrd="0" destOrd="0" presId="urn:microsoft.com/office/officeart/2005/8/layout/cycle1"/>
    <dgm:cxn modelId="{36CBC747-A152-8246-B1A8-63EB19D8285D}" srcId="{74CF30DB-8C1F-4F47-B0DF-FD24708AD4E5}" destId="{33918C45-B1E2-AB44-A49C-31C88AE716F4}" srcOrd="4" destOrd="0" parTransId="{58ED0C29-4526-CF41-8E8C-602191C2F9D4}" sibTransId="{DA6DE9C4-08FC-3846-AEA3-A070DB5DC10E}"/>
    <dgm:cxn modelId="{B20A1050-ED51-4740-A15C-5F7174CBD8B2}" type="presOf" srcId="{163534C1-9E13-DD43-A00D-D7B45AE70E16}" destId="{B505845B-3859-814A-BE3E-A7E5415D1BE2}" srcOrd="0" destOrd="0" presId="urn:microsoft.com/office/officeart/2005/8/layout/cycle1"/>
    <dgm:cxn modelId="{3E22B852-5D3D-9B4C-A84C-068E19288E3F}" srcId="{74CF30DB-8C1F-4F47-B0DF-FD24708AD4E5}" destId="{163534C1-9E13-DD43-A00D-D7B45AE70E16}" srcOrd="1" destOrd="0" parTransId="{36474644-A118-5A45-A266-C0EAA1D8F318}" sibTransId="{1B39508C-DD9C-4B49-85A3-051E487E33AF}"/>
    <dgm:cxn modelId="{A166B653-82CF-E144-AB77-2EF21FE48FAE}" srcId="{74CF30DB-8C1F-4F47-B0DF-FD24708AD4E5}" destId="{F65B63F8-3486-CF48-B2F4-30CED827B07B}" srcOrd="2" destOrd="0" parTransId="{50F93C88-D4CA-2E45-B2D6-051CB2391DF3}" sibTransId="{3D92F9B7-2A22-F547-A701-1CC742BF08A8}"/>
    <dgm:cxn modelId="{EC4B4965-55FB-8644-BA0A-ABB41485FFC1}" srcId="{74CF30DB-8C1F-4F47-B0DF-FD24708AD4E5}" destId="{D3228A2A-2002-BD4C-8D01-D01CA6B61A9F}" srcOrd="3" destOrd="0" parTransId="{5148A286-009D-4647-94CF-EF0EFBA7EC33}" sibTransId="{AB302B57-3E96-294C-AF76-A2349AB86289}"/>
    <dgm:cxn modelId="{C5523C85-1F56-1C47-9031-7A134972F726}" type="presOf" srcId="{74CF30DB-8C1F-4F47-B0DF-FD24708AD4E5}" destId="{F15BD025-A7FB-3643-BD5E-0F75208019DC}" srcOrd="0" destOrd="0" presId="urn:microsoft.com/office/officeart/2005/8/layout/cycle1"/>
    <dgm:cxn modelId="{4BF8F18B-B813-AB41-A3CE-4F43B2A7418E}" srcId="{74CF30DB-8C1F-4F47-B0DF-FD24708AD4E5}" destId="{FA095982-B72E-FD49-A51B-D6B8FC9E8DCE}" srcOrd="0" destOrd="0" parTransId="{377B9411-A733-7140-809B-49B8E27C7AE4}" sibTransId="{F3F992C5-CE94-B443-9546-56ADBCA64E36}"/>
    <dgm:cxn modelId="{289AFA93-1EC7-E843-8CA5-4F786942EA5D}" type="presOf" srcId="{AB302B57-3E96-294C-AF76-A2349AB86289}" destId="{4AB64D35-EA60-1843-A6A0-4555A500DC5F}" srcOrd="0" destOrd="0" presId="urn:microsoft.com/office/officeart/2005/8/layout/cycle1"/>
    <dgm:cxn modelId="{64C59194-9953-1147-9B4D-591F4B96C790}" type="presOf" srcId="{33918C45-B1E2-AB44-A49C-31C88AE716F4}" destId="{607E7A21-B316-524C-B330-AA48C66A2CF7}" srcOrd="0" destOrd="0" presId="urn:microsoft.com/office/officeart/2005/8/layout/cycle1"/>
    <dgm:cxn modelId="{5656B495-4F13-8A48-B4E3-664E3BE85830}" type="presOf" srcId="{DA6DE9C4-08FC-3846-AEA3-A070DB5DC10E}" destId="{19F43827-F3B5-1747-B445-4EBAFAAB2A75}" srcOrd="0" destOrd="0" presId="urn:microsoft.com/office/officeart/2005/8/layout/cycle1"/>
    <dgm:cxn modelId="{126A48B1-4CBE-374A-98B2-379CB5E4EF2E}" type="presOf" srcId="{D3228A2A-2002-BD4C-8D01-D01CA6B61A9F}" destId="{39B76BF2-15A9-0146-ACDA-FCCAF4A713D2}" srcOrd="0" destOrd="0" presId="urn:microsoft.com/office/officeart/2005/8/layout/cycle1"/>
    <dgm:cxn modelId="{FE4E5AB2-0BD2-2F42-8F03-17441DB70878}" type="presOf" srcId="{F3F992C5-CE94-B443-9546-56ADBCA64E36}" destId="{0E980BED-5F55-784E-93A8-B9BA67140E45}" srcOrd="0" destOrd="0" presId="urn:microsoft.com/office/officeart/2005/8/layout/cycle1"/>
    <dgm:cxn modelId="{65EB5EFD-8E75-A54C-8081-600A3A661E49}" type="presOf" srcId="{FA095982-B72E-FD49-A51B-D6B8FC9E8DCE}" destId="{6ACA991A-D0C5-4546-BD85-FAE8FAB5ED4A}" srcOrd="0" destOrd="0" presId="urn:microsoft.com/office/officeart/2005/8/layout/cycle1"/>
    <dgm:cxn modelId="{C8D13B2B-DF6E-1E4C-8175-A517CE2D0F15}" type="presParOf" srcId="{F15BD025-A7FB-3643-BD5E-0F75208019DC}" destId="{0C098074-9EE0-2F4E-9CC2-04EB562AF0AF}" srcOrd="0" destOrd="0" presId="urn:microsoft.com/office/officeart/2005/8/layout/cycle1"/>
    <dgm:cxn modelId="{5809FC39-9AFE-234E-9CAA-6A79B4C5354F}" type="presParOf" srcId="{F15BD025-A7FB-3643-BD5E-0F75208019DC}" destId="{6ACA991A-D0C5-4546-BD85-FAE8FAB5ED4A}" srcOrd="1" destOrd="0" presId="urn:microsoft.com/office/officeart/2005/8/layout/cycle1"/>
    <dgm:cxn modelId="{8B97D3D6-E0A2-314E-AE22-5C14356796AD}" type="presParOf" srcId="{F15BD025-A7FB-3643-BD5E-0F75208019DC}" destId="{0E980BED-5F55-784E-93A8-B9BA67140E45}" srcOrd="2" destOrd="0" presId="urn:microsoft.com/office/officeart/2005/8/layout/cycle1"/>
    <dgm:cxn modelId="{09400E5C-44B7-5745-A365-24C678179469}" type="presParOf" srcId="{F15BD025-A7FB-3643-BD5E-0F75208019DC}" destId="{1A2794FD-2EEB-5B49-85C4-712007EEC0B4}" srcOrd="3" destOrd="0" presId="urn:microsoft.com/office/officeart/2005/8/layout/cycle1"/>
    <dgm:cxn modelId="{BC340071-A44C-2E44-9064-6B24AD22F134}" type="presParOf" srcId="{F15BD025-A7FB-3643-BD5E-0F75208019DC}" destId="{B505845B-3859-814A-BE3E-A7E5415D1BE2}" srcOrd="4" destOrd="0" presId="urn:microsoft.com/office/officeart/2005/8/layout/cycle1"/>
    <dgm:cxn modelId="{D252F543-FAE1-744E-944D-80AE814ACCD9}" type="presParOf" srcId="{F15BD025-A7FB-3643-BD5E-0F75208019DC}" destId="{AF165566-DBB4-4D46-84C2-C2DEABA9298C}" srcOrd="5" destOrd="0" presId="urn:microsoft.com/office/officeart/2005/8/layout/cycle1"/>
    <dgm:cxn modelId="{80A9CD7D-E722-5946-88DC-C6C6E2C47C3A}" type="presParOf" srcId="{F15BD025-A7FB-3643-BD5E-0F75208019DC}" destId="{091216BC-762C-B540-9654-4CF7BE5D5A3C}" srcOrd="6" destOrd="0" presId="urn:microsoft.com/office/officeart/2005/8/layout/cycle1"/>
    <dgm:cxn modelId="{DE87468A-D94C-E242-AE19-304692A3D02F}" type="presParOf" srcId="{F15BD025-A7FB-3643-BD5E-0F75208019DC}" destId="{B8C7E6CD-518E-BC4B-B3A6-E159E86AC8F8}" srcOrd="7" destOrd="0" presId="urn:microsoft.com/office/officeart/2005/8/layout/cycle1"/>
    <dgm:cxn modelId="{ED6C8A5A-8A23-244F-8A96-20E6BAE6DEF4}" type="presParOf" srcId="{F15BD025-A7FB-3643-BD5E-0F75208019DC}" destId="{07F060B2-10D4-144D-9AED-04C4295400AA}" srcOrd="8" destOrd="0" presId="urn:microsoft.com/office/officeart/2005/8/layout/cycle1"/>
    <dgm:cxn modelId="{EB9E7037-D43F-8F4E-ACCA-F36616EFCB78}" type="presParOf" srcId="{F15BD025-A7FB-3643-BD5E-0F75208019DC}" destId="{9A9368E4-32AC-C34D-A7D9-8A8FF9E4A2A3}" srcOrd="9" destOrd="0" presId="urn:microsoft.com/office/officeart/2005/8/layout/cycle1"/>
    <dgm:cxn modelId="{B2BA3435-04B6-954B-AF14-B03BCC7A570A}" type="presParOf" srcId="{F15BD025-A7FB-3643-BD5E-0F75208019DC}" destId="{39B76BF2-15A9-0146-ACDA-FCCAF4A713D2}" srcOrd="10" destOrd="0" presId="urn:microsoft.com/office/officeart/2005/8/layout/cycle1"/>
    <dgm:cxn modelId="{793B0DE5-BDF3-4849-9223-2B806B1A5CC9}" type="presParOf" srcId="{F15BD025-A7FB-3643-BD5E-0F75208019DC}" destId="{4AB64D35-EA60-1843-A6A0-4555A500DC5F}" srcOrd="11" destOrd="0" presId="urn:microsoft.com/office/officeart/2005/8/layout/cycle1"/>
    <dgm:cxn modelId="{C4CED917-B925-E04D-89DB-11FAD546E0A0}" type="presParOf" srcId="{F15BD025-A7FB-3643-BD5E-0F75208019DC}" destId="{FC14AC3D-522A-344C-B101-29192E791BAB}" srcOrd="12" destOrd="0" presId="urn:microsoft.com/office/officeart/2005/8/layout/cycle1"/>
    <dgm:cxn modelId="{8E1ABC87-552A-CD46-9E29-50B3F1B87C83}" type="presParOf" srcId="{F15BD025-A7FB-3643-BD5E-0F75208019DC}" destId="{607E7A21-B316-524C-B330-AA48C66A2CF7}" srcOrd="13" destOrd="0" presId="urn:microsoft.com/office/officeart/2005/8/layout/cycle1"/>
    <dgm:cxn modelId="{A15AB651-3593-F541-8772-1DCF056A7A1D}" type="presParOf" srcId="{F15BD025-A7FB-3643-BD5E-0F75208019DC}" destId="{19F43827-F3B5-1747-B445-4EBAFAAB2A75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CA991A-D0C5-4546-BD85-FAE8FAB5ED4A}">
      <dsp:nvSpPr>
        <dsp:cNvPr id="0" name=""/>
        <dsp:cNvSpPr/>
      </dsp:nvSpPr>
      <dsp:spPr>
        <a:xfrm>
          <a:off x="4131266" y="33130"/>
          <a:ext cx="1130957" cy="1130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/>
            <a:t>Identify a focus for inquiry</a:t>
          </a:r>
        </a:p>
      </dsp:txBody>
      <dsp:txXfrm>
        <a:off x="4131266" y="33130"/>
        <a:ext cx="1130957" cy="1130957"/>
      </dsp:txXfrm>
    </dsp:sp>
    <dsp:sp modelId="{0E980BED-5F55-784E-93A8-B9BA67140E45}">
      <dsp:nvSpPr>
        <dsp:cNvPr id="0" name=""/>
        <dsp:cNvSpPr/>
      </dsp:nvSpPr>
      <dsp:spPr>
        <a:xfrm>
          <a:off x="1470906" y="419"/>
          <a:ext cx="4240207" cy="4240207"/>
        </a:xfrm>
        <a:prstGeom prst="circularArrow">
          <a:avLst>
            <a:gd name="adj1" fmla="val 5201"/>
            <a:gd name="adj2" fmla="val 335981"/>
            <a:gd name="adj3" fmla="val 21292967"/>
            <a:gd name="adj4" fmla="val 19766480"/>
            <a:gd name="adj5" fmla="val 6068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505845B-3859-814A-BE3E-A7E5415D1BE2}">
      <dsp:nvSpPr>
        <dsp:cNvPr id="0" name=""/>
        <dsp:cNvSpPr/>
      </dsp:nvSpPr>
      <dsp:spPr>
        <a:xfrm>
          <a:off x="4814648" y="2136363"/>
          <a:ext cx="1130957" cy="1130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/>
            <a:t>Research and review prior work</a:t>
          </a:r>
        </a:p>
      </dsp:txBody>
      <dsp:txXfrm>
        <a:off x="4814648" y="2136363"/>
        <a:ext cx="1130957" cy="1130957"/>
      </dsp:txXfrm>
    </dsp:sp>
    <dsp:sp modelId="{AF165566-DBB4-4D46-84C2-C2DEABA9298C}">
      <dsp:nvSpPr>
        <dsp:cNvPr id="0" name=""/>
        <dsp:cNvSpPr/>
      </dsp:nvSpPr>
      <dsp:spPr>
        <a:xfrm>
          <a:off x="1470906" y="419"/>
          <a:ext cx="4240207" cy="4240207"/>
        </a:xfrm>
        <a:prstGeom prst="circularArrow">
          <a:avLst>
            <a:gd name="adj1" fmla="val 5201"/>
            <a:gd name="adj2" fmla="val 335981"/>
            <a:gd name="adj3" fmla="val 4014413"/>
            <a:gd name="adj4" fmla="val 2253694"/>
            <a:gd name="adj5" fmla="val 6068"/>
          </a:avLst>
        </a:prstGeom>
        <a:solidFill>
          <a:srgbClr val="C00000">
            <a:alpha val="63929"/>
          </a:srgb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8C7E6CD-518E-BC4B-B3A6-E159E86AC8F8}">
      <dsp:nvSpPr>
        <dsp:cNvPr id="0" name=""/>
        <dsp:cNvSpPr/>
      </dsp:nvSpPr>
      <dsp:spPr>
        <a:xfrm>
          <a:off x="3025531" y="3436233"/>
          <a:ext cx="1130957" cy="1130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/>
            <a:t>Plan an inquiry or intervention</a:t>
          </a:r>
        </a:p>
      </dsp:txBody>
      <dsp:txXfrm>
        <a:off x="3025531" y="3436233"/>
        <a:ext cx="1130957" cy="1130957"/>
      </dsp:txXfrm>
    </dsp:sp>
    <dsp:sp modelId="{07F060B2-10D4-144D-9AED-04C4295400AA}">
      <dsp:nvSpPr>
        <dsp:cNvPr id="0" name=""/>
        <dsp:cNvSpPr/>
      </dsp:nvSpPr>
      <dsp:spPr>
        <a:xfrm>
          <a:off x="1470906" y="419"/>
          <a:ext cx="4240207" cy="4240207"/>
        </a:xfrm>
        <a:prstGeom prst="circularArrow">
          <a:avLst>
            <a:gd name="adj1" fmla="val 5201"/>
            <a:gd name="adj2" fmla="val 335981"/>
            <a:gd name="adj3" fmla="val 8210325"/>
            <a:gd name="adj4" fmla="val 6449606"/>
            <a:gd name="adj5" fmla="val 6068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9B76BF2-15A9-0146-ACDA-FCCAF4A713D2}">
      <dsp:nvSpPr>
        <dsp:cNvPr id="0" name=""/>
        <dsp:cNvSpPr/>
      </dsp:nvSpPr>
      <dsp:spPr>
        <a:xfrm>
          <a:off x="1236414" y="2136363"/>
          <a:ext cx="1130957" cy="1130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/>
            <a:t>Observe, collect and analyse data</a:t>
          </a:r>
        </a:p>
      </dsp:txBody>
      <dsp:txXfrm>
        <a:off x="1236414" y="2136363"/>
        <a:ext cx="1130957" cy="1130957"/>
      </dsp:txXfrm>
    </dsp:sp>
    <dsp:sp modelId="{4AB64D35-EA60-1843-A6A0-4555A500DC5F}">
      <dsp:nvSpPr>
        <dsp:cNvPr id="0" name=""/>
        <dsp:cNvSpPr/>
      </dsp:nvSpPr>
      <dsp:spPr>
        <a:xfrm>
          <a:off x="1470906" y="419"/>
          <a:ext cx="4240207" cy="4240207"/>
        </a:xfrm>
        <a:prstGeom prst="circularArrow">
          <a:avLst>
            <a:gd name="adj1" fmla="val 5201"/>
            <a:gd name="adj2" fmla="val 335981"/>
            <a:gd name="adj3" fmla="val 12297540"/>
            <a:gd name="adj4" fmla="val 10771052"/>
            <a:gd name="adj5" fmla="val 6068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07E7A21-B316-524C-B330-AA48C66A2CF7}">
      <dsp:nvSpPr>
        <dsp:cNvPr id="0" name=""/>
        <dsp:cNvSpPr/>
      </dsp:nvSpPr>
      <dsp:spPr>
        <a:xfrm>
          <a:off x="1919796" y="33130"/>
          <a:ext cx="1130957" cy="1130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/>
            <a:t>Reflect </a:t>
          </a:r>
          <a:br>
            <a:rPr lang="en-GB" sz="1700" kern="1200"/>
          </a:br>
          <a:r>
            <a:rPr lang="en-GB" sz="1700" kern="1200"/>
            <a:t>and share findings</a:t>
          </a:r>
        </a:p>
      </dsp:txBody>
      <dsp:txXfrm>
        <a:off x="1919796" y="33130"/>
        <a:ext cx="1130957" cy="1130957"/>
      </dsp:txXfrm>
    </dsp:sp>
    <dsp:sp modelId="{19F43827-F3B5-1747-B445-4EBAFAAB2A75}">
      <dsp:nvSpPr>
        <dsp:cNvPr id="0" name=""/>
        <dsp:cNvSpPr/>
      </dsp:nvSpPr>
      <dsp:spPr>
        <a:xfrm>
          <a:off x="1470906" y="419"/>
          <a:ext cx="4240207" cy="4240207"/>
        </a:xfrm>
        <a:prstGeom prst="circularArrow">
          <a:avLst>
            <a:gd name="adj1" fmla="val 5201"/>
            <a:gd name="adj2" fmla="val 335981"/>
            <a:gd name="adj3" fmla="val 16865403"/>
            <a:gd name="adj4" fmla="val 15198617"/>
            <a:gd name="adj5" fmla="val 6068"/>
          </a:avLst>
        </a:prstGeom>
        <a:solidFill>
          <a:schemeClr val="accent6">
            <a:lumMod val="40000"/>
            <a:lumOff val="60000"/>
          </a:schemeClr>
        </a:solidFill>
        <a:ln>
          <a:solidFill>
            <a:schemeClr val="bg2">
              <a:lumMod val="75000"/>
            </a:schemeClr>
          </a:solidFill>
        </a:ln>
        <a:effectLst/>
        <a:scene3d>
          <a:camera prst="orthographicFront"/>
          <a:lightRig rig="flat" dir="t"/>
        </a:scene3d>
        <a:sp3d prstMaterial="dkEdge">
          <a:bevelT w="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5F4D47C-9865-042A-AED2-FCC0982154D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9EC964-C8D2-C36C-3D63-390573658ED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9E4072-7C79-9E41-93DF-95A4E1F43647}" type="datetimeFigureOut">
              <a:t>9/3/25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3006EC-418B-6660-DF8B-4B177B88110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E05F3C-4055-0672-2066-1B7C1ABDC86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25C2E7-0CEE-C34B-A4F8-730CAC0AD30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714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650D6E-A620-2A47-988B-ECB2FCB3CB6F}" type="datetimeFigureOut">
              <a:t>9/3/25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CF9BF0-2EC0-3D44-B6CF-211D2ED2703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072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27A08209-49B3-76EE-75E4-2494113DF819}"/>
              </a:ext>
            </a:extLst>
          </p:cNvPr>
          <p:cNvSpPr/>
          <p:nvPr userDrawn="1"/>
        </p:nvSpPr>
        <p:spPr>
          <a:xfrm>
            <a:off x="1384300" y="0"/>
            <a:ext cx="10515600" cy="1009302"/>
          </a:xfrm>
          <a:prstGeom prst="roundRect">
            <a:avLst>
              <a:gd name="adj" fmla="val 50000"/>
            </a:avLst>
          </a:prstGeom>
          <a:gradFill>
            <a:gsLst>
              <a:gs pos="30000">
                <a:srgbClr val="447799"/>
              </a:gs>
              <a:gs pos="100000">
                <a:srgbClr val="447799">
                  <a:alpha val="50243"/>
                </a:srgbClr>
              </a:gs>
            </a:gsLst>
            <a:lin ang="0" scaled="0"/>
          </a:gradFill>
          <a:ln>
            <a:gradFill flip="none" rotWithShape="1">
              <a:gsLst>
                <a:gs pos="32000">
                  <a:srgbClr val="447799">
                    <a:alpha val="51000"/>
                  </a:srgb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0"/>
              <a:tileRect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F1BBCB6-1A76-6139-F185-C6011119684B}"/>
              </a:ext>
            </a:extLst>
          </p:cNvPr>
          <p:cNvSpPr/>
          <p:nvPr userDrawn="1"/>
        </p:nvSpPr>
        <p:spPr>
          <a:xfrm>
            <a:off x="0" y="0"/>
            <a:ext cx="2565400" cy="1009865"/>
          </a:xfrm>
          <a:prstGeom prst="rect">
            <a:avLst/>
          </a:prstGeom>
          <a:solidFill>
            <a:srgbClr val="447799"/>
          </a:solidFill>
          <a:ln>
            <a:solidFill>
              <a:srgbClr val="4477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8DF989-E306-61EA-5B09-C7161290FE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6828"/>
            <a:ext cx="10515600" cy="4485939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14C2B5-B7CD-421A-56F1-5813CD7BC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00930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  <a:latin typeface="Abadi" panose="020B0604020104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pic>
        <p:nvPicPr>
          <p:cNvPr id="17" name="Picture 16" descr="A logo of a tree with colorful leaves&#10;&#10;Description automatically generated">
            <a:extLst>
              <a:ext uri="{FF2B5EF4-FFF2-40B4-BE49-F238E27FC236}">
                <a16:creationId xmlns:a16="http://schemas.microsoft.com/office/drawing/2014/main" id="{EC4A67B7-7F77-700F-C77E-55350D280B6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77562" y="102758"/>
            <a:ext cx="752475" cy="752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352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27A08209-49B3-76EE-75E4-2494113DF819}"/>
              </a:ext>
            </a:extLst>
          </p:cNvPr>
          <p:cNvSpPr/>
          <p:nvPr userDrawn="1"/>
        </p:nvSpPr>
        <p:spPr>
          <a:xfrm>
            <a:off x="1384300" y="0"/>
            <a:ext cx="10515600" cy="1009302"/>
          </a:xfrm>
          <a:prstGeom prst="roundRect">
            <a:avLst>
              <a:gd name="adj" fmla="val 50000"/>
            </a:avLst>
          </a:prstGeom>
          <a:gradFill>
            <a:gsLst>
              <a:gs pos="30000">
                <a:srgbClr val="447799"/>
              </a:gs>
              <a:gs pos="100000">
                <a:srgbClr val="447799">
                  <a:alpha val="50243"/>
                </a:srgbClr>
              </a:gs>
            </a:gsLst>
            <a:lin ang="0" scaled="0"/>
          </a:gradFill>
          <a:ln>
            <a:gradFill flip="none" rotWithShape="1">
              <a:gsLst>
                <a:gs pos="32000">
                  <a:srgbClr val="447799">
                    <a:alpha val="51000"/>
                  </a:srgb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0"/>
              <a:tileRect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F1BBCB6-1A76-6139-F185-C6011119684B}"/>
              </a:ext>
            </a:extLst>
          </p:cNvPr>
          <p:cNvSpPr/>
          <p:nvPr userDrawn="1"/>
        </p:nvSpPr>
        <p:spPr>
          <a:xfrm>
            <a:off x="0" y="0"/>
            <a:ext cx="2565400" cy="1009865"/>
          </a:xfrm>
          <a:prstGeom prst="rect">
            <a:avLst/>
          </a:prstGeom>
          <a:solidFill>
            <a:srgbClr val="447799"/>
          </a:solidFill>
          <a:ln>
            <a:solidFill>
              <a:srgbClr val="4477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8DF989-E306-61EA-5B09-C7161290FE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6828"/>
            <a:ext cx="5116033" cy="4485939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14C2B5-B7CD-421A-56F1-5813CD7BC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00930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  <a:latin typeface="Abadi" panose="020B0604020104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pic>
        <p:nvPicPr>
          <p:cNvPr id="17" name="Picture 16" descr="A logo of a tree with colorful leaves&#10;&#10;Description automatically generated">
            <a:extLst>
              <a:ext uri="{FF2B5EF4-FFF2-40B4-BE49-F238E27FC236}">
                <a16:creationId xmlns:a16="http://schemas.microsoft.com/office/drawing/2014/main" id="{EC4A67B7-7F77-700F-C77E-55350D280B6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77562" y="102758"/>
            <a:ext cx="752475" cy="752475"/>
          </a:xfrm>
          <a:prstGeom prst="rect">
            <a:avLst/>
          </a:pr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77ABA47-A3C6-EF2C-C97E-7D3CCF8EDEB0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445102" y="1516828"/>
            <a:ext cx="5116033" cy="4485939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928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95D97-EFD5-ABB2-0885-FCA93858DAC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182091"/>
            <a:ext cx="9144000" cy="13278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rgbClr val="002060"/>
                </a:solidFill>
                <a:latin typeface="Abadi" panose="020B0604020104020204" pitchFamily="34" charset="0"/>
              </a:defRPr>
            </a:lvl1pPr>
          </a:lstStyle>
          <a:p>
            <a:r>
              <a:rPr lang="en-GB"/>
              <a:t>Title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DD1EF2-7F9C-53FE-66B2-4A684F0D5BD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Subtitle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083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library.camtree.org/" TargetMode="External"/><Relationship Id="rId5" Type="http://schemas.openxmlformats.org/officeDocument/2006/relationships/hyperlink" Target="https://www.camtree.org/" TargetMode="Externa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A48573-E89F-D5A3-F402-9953FF964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464" y="244218"/>
            <a:ext cx="10515600" cy="1132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48A638-6990-6411-1CF3-A6E684BAF3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5463" y="1527588"/>
            <a:ext cx="10515600" cy="45612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F6AE315-94AF-F9E8-E85E-C257E200EE29}"/>
              </a:ext>
            </a:extLst>
          </p:cNvPr>
          <p:cNvSpPr/>
          <p:nvPr userDrawn="1"/>
        </p:nvSpPr>
        <p:spPr>
          <a:xfrm>
            <a:off x="0" y="6264000"/>
            <a:ext cx="12192000" cy="594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3CA9880-390A-AE6C-E481-9AFBE4A43D2F}"/>
              </a:ext>
            </a:extLst>
          </p:cNvPr>
          <p:cNvSpPr txBox="1"/>
          <p:nvPr userDrawn="1"/>
        </p:nvSpPr>
        <p:spPr>
          <a:xfrm>
            <a:off x="644235" y="6298531"/>
            <a:ext cx="30549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u="none" baseline="0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https://www.camtree.org</a:t>
            </a:r>
            <a:endParaRPr lang="en-US" sz="1400" b="1" u="none" baseline="0">
              <a:solidFill>
                <a:schemeClr val="bg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u="none" baseline="0">
                <a:solidFill>
                  <a:schemeClr val="bg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https://library.camtree.org</a:t>
            </a:r>
            <a:endParaRPr lang="en-US" sz="1400" b="1" u="none" baseline="0">
              <a:solidFill>
                <a:schemeClr val="bg1"/>
              </a:solidFill>
            </a:endParaRPr>
          </a:p>
        </p:txBody>
      </p:sp>
      <p:pic>
        <p:nvPicPr>
          <p:cNvPr id="31" name="Picture 30" descr="A picture containing text&#10;&#10;Description automatically generated">
            <a:extLst>
              <a:ext uri="{FF2B5EF4-FFF2-40B4-BE49-F238E27FC236}">
                <a16:creationId xmlns:a16="http://schemas.microsoft.com/office/drawing/2014/main" id="{6F33CA6F-28C4-EEC0-3C7B-DA49B62AB3B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843272" y="6298530"/>
            <a:ext cx="1437791" cy="523221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A1DE67F3-AC45-6AF1-95D2-0E21D42B3BDE}"/>
              </a:ext>
            </a:extLst>
          </p:cNvPr>
          <p:cNvSpPr txBox="1"/>
          <p:nvPr userDrawn="1"/>
        </p:nvSpPr>
        <p:spPr>
          <a:xfrm>
            <a:off x="11645900" y="114300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324FF591-C115-6E46-9C29-8C27C8CD2EAA}" type="slidenum">
              <a:rPr lang="en-US" sz="1400">
                <a:solidFill>
                  <a:schemeClr val="bg1"/>
                </a:solidFill>
              </a:rPr>
              <a:t>‹#›</a:t>
            </a:fld>
            <a:endParaRPr lang="en-US" sz="1400">
              <a:solidFill>
                <a:schemeClr val="bg1"/>
              </a:solidFill>
            </a:endParaRPr>
          </a:p>
        </p:txBody>
      </p:sp>
      <p:pic>
        <p:nvPicPr>
          <p:cNvPr id="5" name="Picture 4" descr="A logo with a leaf and text&#10;&#10;Description automatically generated">
            <a:extLst>
              <a:ext uri="{FF2B5EF4-FFF2-40B4-BE49-F238E27FC236}">
                <a16:creationId xmlns:a16="http://schemas.microsoft.com/office/drawing/2014/main" id="{F93279A5-997C-6046-084D-6F06C06C7468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77324" y="6291585"/>
            <a:ext cx="1310021" cy="537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6768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8" r:id="rId2"/>
    <p:sldLayoutId id="214748364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002060"/>
          </a:solidFill>
          <a:latin typeface="Abadi" panose="020B0604020104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ibrary.camtree.org/" TargetMode="External"/><Relationship Id="rId2" Type="http://schemas.openxmlformats.org/officeDocument/2006/relationships/hyperlink" Target="https://assets.camtree.org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hdl.handle.net/20.500.14069/13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0FD90-8FE6-CC0C-A11A-5FFD0D0A11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9147" y="1837512"/>
            <a:ext cx="9793706" cy="1327872"/>
          </a:xfrm>
        </p:spPr>
        <p:txBody>
          <a:bodyPr>
            <a:noAutofit/>
          </a:bodyPr>
          <a:lstStyle/>
          <a:p>
            <a:r>
              <a:rPr lang="en-US" sz="4800" dirty="0"/>
              <a:t>BNU-Cambridge Schools-Camtree Internship Project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A043072F-3300-81F1-2320-3F86812F7311}"/>
              </a:ext>
            </a:extLst>
          </p:cNvPr>
          <p:cNvSpPr/>
          <p:nvPr/>
        </p:nvSpPr>
        <p:spPr>
          <a:xfrm>
            <a:off x="0" y="-22713"/>
            <a:ext cx="12192000" cy="1009302"/>
          </a:xfrm>
          <a:prstGeom prst="roundRect">
            <a:avLst>
              <a:gd name="adj" fmla="val 0"/>
            </a:avLst>
          </a:prstGeom>
          <a:gradFill>
            <a:gsLst>
              <a:gs pos="30000">
                <a:srgbClr val="447799"/>
              </a:gs>
              <a:gs pos="100000">
                <a:srgbClr val="447799">
                  <a:alpha val="50243"/>
                </a:srgbClr>
              </a:gs>
            </a:gsLst>
            <a:lin ang="0" scaled="0"/>
          </a:gradFill>
          <a:ln>
            <a:gradFill flip="none" rotWithShape="1">
              <a:gsLst>
                <a:gs pos="32000">
                  <a:srgbClr val="447799">
                    <a:alpha val="51000"/>
                  </a:srgb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0"/>
              <a:tileRect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AC6EA49-9920-88EC-E811-E355E03C7EF6}"/>
              </a:ext>
            </a:extLst>
          </p:cNvPr>
          <p:cNvSpPr txBox="1">
            <a:spLocks/>
          </p:cNvSpPr>
          <p:nvPr/>
        </p:nvSpPr>
        <p:spPr>
          <a:xfrm>
            <a:off x="838200" y="0"/>
            <a:ext cx="10515600" cy="10093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Abadi" panose="020B0604020104020204" pitchFamily="34" charset="0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DEC9DE-3D12-8797-7AE6-F6FD64C1B425}"/>
              </a:ext>
            </a:extLst>
          </p:cNvPr>
          <p:cNvSpPr txBox="1"/>
          <p:nvPr/>
        </p:nvSpPr>
        <p:spPr>
          <a:xfrm>
            <a:off x="9614644" y="101117"/>
            <a:ext cx="2396875" cy="7816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ts val="2800"/>
              </a:lnSpc>
            </a:pPr>
            <a:r>
              <a:rPr lang="en-GB" sz="1800" b="1" kern="100">
                <a:solidFill>
                  <a:schemeClr val="bg1"/>
                </a:solidFill>
                <a:effectLst/>
                <a:latin typeface="+mj-lt"/>
                <a:ea typeface="STZhongsong" panose="02010600040101010101" pitchFamily="2" charset="-122"/>
                <a:cs typeface="Times New Roman" panose="02020603050405020304" pitchFamily="18" charset="0"/>
              </a:rPr>
              <a:t>BNU Internship Project</a:t>
            </a:r>
          </a:p>
          <a:p>
            <a:pPr algn="r">
              <a:lnSpc>
                <a:spcPts val="2800"/>
              </a:lnSpc>
            </a:pPr>
            <a:r>
              <a:rPr lang="en-GB" sz="1800" b="1" kern="100">
                <a:solidFill>
                  <a:schemeClr val="bg1"/>
                </a:solidFill>
                <a:effectLst/>
                <a:latin typeface="+mj-lt"/>
                <a:ea typeface="STZhongsong" panose="02010600040101010101" pitchFamily="2" charset="-122"/>
                <a:cs typeface="Times New Roman" panose="02020603050405020304" pitchFamily="18" charset="0"/>
              </a:rPr>
              <a:t>29 June 2025</a:t>
            </a:r>
            <a:endParaRPr lang="en-GB" sz="1800" kern="100">
              <a:solidFill>
                <a:schemeClr val="bg1"/>
              </a:solidFill>
              <a:effectLst/>
              <a:latin typeface="+mj-lt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51200" y="3229040"/>
            <a:ext cx="59774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altLang="zh-CN" sz="3200" dirty="0">
                <a:solidFill>
                  <a:srgbClr val="7030A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Planning for Inquiry</a:t>
            </a:r>
            <a:endParaRPr lang="zh-CN" altLang="en-US" sz="3200" dirty="0">
              <a:solidFill>
                <a:srgbClr val="7030A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23955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B9DC59-76E4-0CC8-5065-C7BE17FFC0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591014F-0DA6-1F48-72E7-2D073FA394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516828"/>
            <a:ext cx="10716491" cy="4485939"/>
          </a:xfrm>
        </p:spPr>
        <p:txBody>
          <a:bodyPr>
            <a:normAutofit/>
          </a:bodyPr>
          <a:lstStyle/>
          <a:p>
            <a:r>
              <a:rPr lang="en-GB"/>
              <a:t>‘Elevator Pitch’ your proposal for an inquiry</a:t>
            </a:r>
          </a:p>
          <a:p>
            <a:r>
              <a:rPr lang="en-GB"/>
              <a:t>5 minutes</a:t>
            </a:r>
          </a:p>
          <a:p>
            <a:r>
              <a:rPr lang="en-GB"/>
              <a:t>3 slides maximum (but these are optional)</a:t>
            </a:r>
          </a:p>
          <a:p>
            <a:r>
              <a:rPr lang="en-GB"/>
              <a:t>Imagine you are in school next week and you have to ’sell’ your proposal to the teachers you will be working with.  Friday is a rehearsal!</a:t>
            </a:r>
          </a:p>
          <a:p>
            <a:endParaRPr lang="en-GB"/>
          </a:p>
          <a:p>
            <a:r>
              <a:rPr lang="en-GB"/>
              <a:t>I’d like to explore how …</a:t>
            </a:r>
          </a:p>
          <a:p>
            <a:r>
              <a:rPr lang="en-GB"/>
              <a:t>I think X is really important and I’d like to find out how …</a:t>
            </a:r>
          </a:p>
          <a:p>
            <a:r>
              <a:rPr lang="en-GB"/>
              <a:t>I’d like to see if this works …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8342047-306B-38FE-EF15-83A5AB5F2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Tomorrow’s Seminar</a:t>
            </a:r>
          </a:p>
        </p:txBody>
      </p:sp>
    </p:spTree>
    <p:extLst>
      <p:ext uri="{BB962C8B-B14F-4D97-AF65-F5344CB8AC3E}">
        <p14:creationId xmlns:p14="http://schemas.microsoft.com/office/powerpoint/2010/main" val="2896192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090885A-2453-2BD3-9D73-898EEA59FB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At this stage, you may have a general idea about areas for inquiry:</a:t>
            </a:r>
          </a:p>
          <a:p>
            <a:pPr lvl="1"/>
            <a:r>
              <a:rPr lang="en-US"/>
              <a:t>Subjects and topics</a:t>
            </a:r>
          </a:p>
          <a:p>
            <a:pPr lvl="1"/>
            <a:r>
              <a:rPr lang="en-US"/>
              <a:t>Specific concepts</a:t>
            </a:r>
          </a:p>
          <a:p>
            <a:pPr lvl="1"/>
            <a:r>
              <a:rPr lang="en-US"/>
              <a:t>Age of learners</a:t>
            </a:r>
          </a:p>
          <a:p>
            <a:pPr lvl="1"/>
            <a:r>
              <a:rPr lang="en-US"/>
              <a:t>Aspects of practice (including dialogic practice)</a:t>
            </a:r>
          </a:p>
          <a:p>
            <a:pPr lvl="1"/>
            <a:r>
              <a:rPr lang="en-US"/>
              <a:t>Particular themes – cultural differences, inclusion, rights, gender …</a:t>
            </a:r>
          </a:p>
          <a:p>
            <a:pPr marL="457200" lvl="1" indent="0">
              <a:buNone/>
            </a:pPr>
            <a:endParaRPr lang="en-US"/>
          </a:p>
          <a:p>
            <a:r>
              <a:rPr lang="en-US"/>
              <a:t>Once you are in school you will be able to find a specific focus and opportunities to explore ideas.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pPr marL="0" indent="0">
              <a:buNone/>
            </a:pPr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D58D728-7848-CF4A-AED0-B1CA19800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Identifying a Focus for Inquiry</a:t>
            </a:r>
          </a:p>
        </p:txBody>
      </p:sp>
    </p:spTree>
    <p:extLst>
      <p:ext uri="{BB962C8B-B14F-4D97-AF65-F5344CB8AC3E}">
        <p14:creationId xmlns:p14="http://schemas.microsoft.com/office/powerpoint/2010/main" val="1772778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749881D-585C-B632-F94F-C22589965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Inquiry Cycle - generic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3EDD4058-AC77-474B-4C32-0C1C6B0B36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95057869"/>
              </p:ext>
            </p:extLst>
          </p:nvPr>
        </p:nvGraphicFramePr>
        <p:xfrm>
          <a:off x="2504989" y="1408670"/>
          <a:ext cx="7182021" cy="4569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81753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B20D57-819E-9C71-BD5A-81676E9602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1AF4E06-6F63-723D-EA78-82D39E3A3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Inquiry Cycle – T-SEDA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EC81DA8-638B-C01D-6AE3-25D19DA491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260763"/>
            <a:ext cx="5049093" cy="475210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CE901E2-BEED-3C26-C01D-58EAFBE284A9}"/>
              </a:ext>
            </a:extLst>
          </p:cNvPr>
          <p:cNvSpPr txBox="1"/>
          <p:nvPr/>
        </p:nvSpPr>
        <p:spPr>
          <a:xfrm>
            <a:off x="6430334" y="1427955"/>
            <a:ext cx="23587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/>
              <a:t>Your mission …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524D36F-F7E9-369D-8156-21F5AB876936}"/>
              </a:ext>
            </a:extLst>
          </p:cNvPr>
          <p:cNvSpPr txBox="1"/>
          <p:nvPr/>
        </p:nvSpPr>
        <p:spPr>
          <a:xfrm>
            <a:off x="6430334" y="2153663"/>
            <a:ext cx="50490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To plan and carry out a short, focused inquiry into an aspect of classroom practice during your placement at Comberton Village College.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6D64C25-AB3C-AD83-17CF-99FEBB224431}"/>
              </a:ext>
            </a:extLst>
          </p:cNvPr>
          <p:cNvSpPr txBox="1"/>
          <p:nvPr/>
        </p:nvSpPr>
        <p:spPr>
          <a:xfrm>
            <a:off x="6430334" y="3348681"/>
            <a:ext cx="53950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We recommend that you identify a focus which draws on the work and approaches we have discussed in the first two days of the programme.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AF54BE3-098B-6B4B-33BC-22E1ED37BFB8}"/>
              </a:ext>
            </a:extLst>
          </p:cNvPr>
          <p:cNvSpPr txBox="1"/>
          <p:nvPr/>
        </p:nvSpPr>
        <p:spPr>
          <a:xfrm>
            <a:off x="6430334" y="4643116"/>
            <a:ext cx="478206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/>
              <a:t>Naturalistic approaches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/>
              <a:t>Coding of observations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/>
              <a:t>Focus on dialogue</a:t>
            </a:r>
          </a:p>
        </p:txBody>
      </p:sp>
    </p:spTree>
    <p:extLst>
      <p:ext uri="{BB962C8B-B14F-4D97-AF65-F5344CB8AC3E}">
        <p14:creationId xmlns:p14="http://schemas.microsoft.com/office/powerpoint/2010/main" val="541577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F47212C-0875-8A12-E022-C4F78C1B8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Remember this from Monday?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74A46AF-2F2A-0E13-E2C5-08F64255573F}"/>
              </a:ext>
            </a:extLst>
          </p:cNvPr>
          <p:cNvSpPr txBox="1"/>
          <p:nvPr/>
        </p:nvSpPr>
        <p:spPr>
          <a:xfrm>
            <a:off x="838200" y="2143921"/>
            <a:ext cx="105156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400" dirty="0"/>
              <a:t>How can I introduce [</a:t>
            </a:r>
            <a:r>
              <a:rPr lang="en-US" sz="2400" dirty="0">
                <a:solidFill>
                  <a:srgbClr val="0070C0"/>
                </a:solidFill>
              </a:rPr>
              <a:t>a practice</a:t>
            </a:r>
            <a:r>
              <a:rPr lang="en-US" sz="2400" dirty="0"/>
              <a:t>] to help children in [</a:t>
            </a:r>
            <a:r>
              <a:rPr lang="en-US" sz="2400" dirty="0">
                <a:solidFill>
                  <a:srgbClr val="0070C0"/>
                </a:solidFill>
              </a:rPr>
              <a:t>my setting</a:t>
            </a:r>
            <a:r>
              <a:rPr lang="en-US" sz="2400" dirty="0"/>
              <a:t>] to learn [</a:t>
            </a:r>
            <a:r>
              <a:rPr lang="en-US" sz="2400" dirty="0">
                <a:solidFill>
                  <a:srgbClr val="0070C0"/>
                </a:solidFill>
              </a:rPr>
              <a:t>a key concept</a:t>
            </a:r>
            <a:r>
              <a:rPr lang="en-US" sz="2400" dirty="0"/>
              <a:t>] more effectively and successfully than before?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D3CFA6-E9C2-5584-6C00-1C8339310AAA}"/>
              </a:ext>
            </a:extLst>
          </p:cNvPr>
          <p:cNvSpPr txBox="1"/>
          <p:nvPr/>
        </p:nvSpPr>
        <p:spPr>
          <a:xfrm>
            <a:off x="838200" y="3134809"/>
            <a:ext cx="105156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400" dirty="0"/>
              <a:t>How can [</a:t>
            </a:r>
            <a:r>
              <a:rPr lang="en-US" sz="2400" dirty="0">
                <a:solidFill>
                  <a:srgbClr val="0070C0"/>
                </a:solidFill>
              </a:rPr>
              <a:t>a practice</a:t>
            </a:r>
            <a:r>
              <a:rPr lang="en-US" sz="2400" dirty="0"/>
              <a:t>] help children in [</a:t>
            </a:r>
            <a:r>
              <a:rPr lang="en-US" sz="2400" dirty="0">
                <a:solidFill>
                  <a:srgbClr val="0070C0"/>
                </a:solidFill>
              </a:rPr>
              <a:t>my setting</a:t>
            </a:r>
            <a:r>
              <a:rPr lang="en-US" sz="2400" dirty="0"/>
              <a:t>] to develop [</a:t>
            </a:r>
            <a:r>
              <a:rPr lang="en-US" sz="2400" dirty="0">
                <a:solidFill>
                  <a:srgbClr val="0070C0"/>
                </a:solidFill>
              </a:rPr>
              <a:t>a key skill-set or habit-of-mind</a:t>
            </a:r>
            <a:r>
              <a:rPr lang="en-US" sz="2400" dirty="0"/>
              <a:t>] more effectively and successfully than before?	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EC90A0-7EB5-C4A8-A105-977F7481DC54}"/>
              </a:ext>
            </a:extLst>
          </p:cNvPr>
          <p:cNvSpPr txBox="1"/>
          <p:nvPr/>
        </p:nvSpPr>
        <p:spPr>
          <a:xfrm>
            <a:off x="838200" y="4125697"/>
            <a:ext cx="105156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How can I change [</a:t>
            </a:r>
            <a:r>
              <a:rPr lang="en-US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my practice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or </a:t>
            </a:r>
            <a:r>
              <a:rPr lang="en-US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my setting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] to improve a specific child’s or a group of children’s [ </a:t>
            </a:r>
            <a:r>
              <a:rPr lang="en-US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experience of school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or </a:t>
            </a:r>
            <a:r>
              <a:rPr lang="en-US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social relations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or </a:t>
            </a:r>
            <a:r>
              <a:rPr lang="en-US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learning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]?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235E6D4-1E15-5C6C-0E31-7CFD6A712582}"/>
              </a:ext>
            </a:extLst>
          </p:cNvPr>
          <p:cNvSpPr txBox="1"/>
          <p:nvPr/>
        </p:nvSpPr>
        <p:spPr>
          <a:xfrm>
            <a:off x="838200" y="1378087"/>
            <a:ext cx="55163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/>
              <a:t>Teacher research asks questions like: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58D7293-CFEA-2AD7-D5A7-15A6AB4CFFD9}"/>
              </a:ext>
            </a:extLst>
          </p:cNvPr>
          <p:cNvSpPr txBox="1"/>
          <p:nvPr/>
        </p:nvSpPr>
        <p:spPr>
          <a:xfrm>
            <a:off x="3975259" y="5479913"/>
            <a:ext cx="79609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latin typeface="+mj-lt"/>
              </a:rPr>
              <a:t>The emphasis is on gaining insight and implementing change</a:t>
            </a:r>
          </a:p>
        </p:txBody>
      </p:sp>
    </p:spTree>
    <p:extLst>
      <p:ext uri="{BB962C8B-B14F-4D97-AF65-F5344CB8AC3E}">
        <p14:creationId xmlns:p14="http://schemas.microsoft.com/office/powerpoint/2010/main" val="3517584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50E964BD-AB51-3E16-9544-E2005C59DB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0B9327B-3E6C-4E83-41FB-88B872D3C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Focus on potentially ‘high leverage’ practice</a:t>
            </a:r>
          </a:p>
        </p:txBody>
      </p:sp>
      <p:pic>
        <p:nvPicPr>
          <p:cNvPr id="5" name="Picture 2" descr="Any rod, or bar, which is used in lifting a weight, or surmounting a  resistance, by being placed on a fulcrum, becomes a lever, vintage line  drawing o Stock Vector Image &amp;">
            <a:extLst>
              <a:ext uri="{FF2B5EF4-FFF2-40B4-BE49-F238E27FC236}">
                <a16:creationId xmlns:a16="http://schemas.microsoft.com/office/drawing/2014/main" id="{03758518-7232-AF5A-9D88-08D5046DDE6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295"/>
          <a:stretch/>
        </p:blipFill>
        <p:spPr bwMode="auto">
          <a:xfrm>
            <a:off x="838200" y="1620616"/>
            <a:ext cx="6036291" cy="203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760B5CF-2635-69A6-EE3D-790C27B65BD7}"/>
              </a:ext>
            </a:extLst>
          </p:cNvPr>
          <p:cNvSpPr txBox="1"/>
          <p:nvPr/>
        </p:nvSpPr>
        <p:spPr>
          <a:xfrm>
            <a:off x="7938655" y="2038943"/>
            <a:ext cx="34151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Small changes in practice which have potentially great impact.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76D2D8-724A-6993-2CEA-0703BFCFAE96}"/>
              </a:ext>
            </a:extLst>
          </p:cNvPr>
          <p:cNvSpPr txBox="1"/>
          <p:nvPr/>
        </p:nvSpPr>
        <p:spPr>
          <a:xfrm>
            <a:off x="443345" y="4499126"/>
            <a:ext cx="1409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Wait time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BF5105E-6D75-76E4-54F0-CF394D7712FC}"/>
              </a:ext>
            </a:extLst>
          </p:cNvPr>
          <p:cNvSpPr txBox="1"/>
          <p:nvPr/>
        </p:nvSpPr>
        <p:spPr>
          <a:xfrm>
            <a:off x="6038056" y="4506123"/>
            <a:ext cx="32770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“Ping-pong to volleyball”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C81E40E-7453-447F-D4B6-365A508A3E11}"/>
              </a:ext>
            </a:extLst>
          </p:cNvPr>
          <p:cNvSpPr txBox="1"/>
          <p:nvPr/>
        </p:nvSpPr>
        <p:spPr>
          <a:xfrm>
            <a:off x="2954454" y="4497793"/>
            <a:ext cx="21660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Sentence Stems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18EBD9-24BF-B705-C1EE-45DB7DB94C8B}"/>
              </a:ext>
            </a:extLst>
          </p:cNvPr>
          <p:cNvSpPr txBox="1"/>
          <p:nvPr/>
        </p:nvSpPr>
        <p:spPr>
          <a:xfrm>
            <a:off x="4618124" y="5345045"/>
            <a:ext cx="1410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Talk Rules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FCD6AF5-F409-C305-F03F-10191DBC9D56}"/>
              </a:ext>
            </a:extLst>
          </p:cNvPr>
          <p:cNvSpPr txBox="1"/>
          <p:nvPr/>
        </p:nvSpPr>
        <p:spPr>
          <a:xfrm>
            <a:off x="1359804" y="5345046"/>
            <a:ext cx="21913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Open Questions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7B8521E-2317-A1D7-622B-0D0AFC59F2ED}"/>
              </a:ext>
            </a:extLst>
          </p:cNvPr>
          <p:cNvSpPr txBox="1"/>
          <p:nvPr/>
        </p:nvSpPr>
        <p:spPr>
          <a:xfrm>
            <a:off x="7454909" y="5354645"/>
            <a:ext cx="1574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What Else?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91799D3-697B-5006-8CE1-990E19B857E4}"/>
              </a:ext>
            </a:extLst>
          </p:cNvPr>
          <p:cNvSpPr txBox="1"/>
          <p:nvPr/>
        </p:nvSpPr>
        <p:spPr>
          <a:xfrm>
            <a:off x="9822873" y="4606380"/>
            <a:ext cx="19257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rgbClr val="C00000"/>
                </a:solidFill>
              </a:rPr>
              <a:t>TTT has lots of these strategies</a:t>
            </a:r>
          </a:p>
        </p:txBody>
      </p:sp>
    </p:spTree>
    <p:extLst>
      <p:ext uri="{BB962C8B-B14F-4D97-AF65-F5344CB8AC3E}">
        <p14:creationId xmlns:p14="http://schemas.microsoft.com/office/powerpoint/2010/main" val="207905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775A06-E92E-C470-8EBD-F52D422945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201EC4-1059-068F-1D09-E20DDAE606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This is in </a:t>
            </a:r>
            <a:r>
              <a:rPr lang="en-US">
                <a:hlinkClick r:id="rId2"/>
              </a:rPr>
              <a:t>https://assets.camtree.org</a:t>
            </a:r>
            <a:r>
              <a:rPr lang="en-US"/>
              <a:t> for you to download</a:t>
            </a:r>
          </a:p>
          <a:p>
            <a:r>
              <a:rPr lang="en-US"/>
              <a:t>Work in English or Chinese as you prefer</a:t>
            </a:r>
          </a:p>
          <a:p>
            <a:r>
              <a:rPr lang="en-US"/>
              <a:t>A guide to the kinds of things that we like to see in a teacher research report.  </a:t>
            </a:r>
          </a:p>
          <a:p>
            <a:r>
              <a:rPr lang="en-US"/>
              <a:t>Look at the Camtree library (</a:t>
            </a:r>
            <a:r>
              <a:rPr lang="en-US">
                <a:hlinkClick r:id="rId3"/>
              </a:rPr>
              <a:t>https://library.camtree.org</a:t>
            </a:r>
            <a:r>
              <a:rPr lang="en-US"/>
              <a:t> for lots of examples).  </a:t>
            </a:r>
          </a:p>
          <a:p>
            <a:r>
              <a:rPr lang="en-US"/>
              <a:t>A good start is “</a:t>
            </a:r>
            <a:r>
              <a:rPr lang="en-GB"/>
              <a:t>Does the use of sentence stems help students invite their peers to make their reasoning explicit?” by Delphine Cestonaro Laurent (</a:t>
            </a:r>
            <a:r>
              <a:rPr lang="en-GB">
                <a:hlinkClick r:id="rId4"/>
              </a:rPr>
              <a:t>https://hdl.handle.net/20.500.14069/13</a:t>
            </a:r>
            <a:r>
              <a:rPr lang="en-GB"/>
              <a:t>) -  a small-scale but effective study.</a:t>
            </a:r>
          </a:p>
          <a:p>
            <a:endParaRPr lang="en-US"/>
          </a:p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206F4BC-9ABA-59DF-C1D3-871112054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Inquiry Planning Template</a:t>
            </a:r>
          </a:p>
        </p:txBody>
      </p:sp>
    </p:spTree>
    <p:extLst>
      <p:ext uri="{BB962C8B-B14F-4D97-AF65-F5344CB8AC3E}">
        <p14:creationId xmlns:p14="http://schemas.microsoft.com/office/powerpoint/2010/main" val="2499040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4999A65-538B-DF4A-0405-554CAE86AE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Introduction</a:t>
            </a:r>
          </a:p>
          <a:p>
            <a:r>
              <a:rPr lang="en-US"/>
              <a:t>Context</a:t>
            </a:r>
          </a:p>
          <a:p>
            <a:r>
              <a:rPr lang="en-GB"/>
              <a:t>Motivation, focus and questions </a:t>
            </a:r>
          </a:p>
          <a:p>
            <a:r>
              <a:rPr lang="en-GB"/>
              <a:t>Inquiry Activities and Data </a:t>
            </a:r>
          </a:p>
          <a:p>
            <a:r>
              <a:rPr lang="en-GB"/>
              <a:t>Ethical considerations and relationships</a:t>
            </a:r>
            <a:r>
              <a:rPr lang="en-GB">
                <a:effectLst/>
              </a:rPr>
              <a:t> </a:t>
            </a:r>
          </a:p>
          <a:p>
            <a:r>
              <a:rPr lang="en-GB"/>
              <a:t>Findings </a:t>
            </a:r>
          </a:p>
          <a:p>
            <a:r>
              <a:rPr lang="en-GB"/>
              <a:t>Changes to practice </a:t>
            </a:r>
          </a:p>
          <a:p>
            <a:r>
              <a:rPr lang="en-GB"/>
              <a:t>Reflective evaluation on the process </a:t>
            </a:r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F64249-C783-52C3-33F2-E8F8D1913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Sections of the Template</a:t>
            </a:r>
          </a:p>
        </p:txBody>
      </p:sp>
    </p:spTree>
    <p:extLst>
      <p:ext uri="{BB962C8B-B14F-4D97-AF65-F5344CB8AC3E}">
        <p14:creationId xmlns:p14="http://schemas.microsoft.com/office/powerpoint/2010/main" val="3582696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B7C08-9149-7BCA-1C07-277273D376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D00ED5B-100E-B0E9-4563-8A520EA63B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/>
              <a:t>Read </a:t>
            </a:r>
          </a:p>
          <a:p>
            <a:endParaRPr lang="en-GB"/>
          </a:p>
          <a:p>
            <a:r>
              <a:rPr lang="en-GB"/>
              <a:t>Reflect</a:t>
            </a:r>
          </a:p>
          <a:p>
            <a:pPr marL="0" indent="0">
              <a:buNone/>
            </a:pPr>
            <a:endParaRPr lang="en-GB"/>
          </a:p>
          <a:p>
            <a:r>
              <a:rPr lang="en-GB"/>
              <a:t>Write – “</a:t>
            </a:r>
            <a:r>
              <a:rPr lang="en-US"/>
              <a:t>Introduction”, “Context”, </a:t>
            </a:r>
          </a:p>
          <a:p>
            <a:pPr lvl="1"/>
            <a:r>
              <a:rPr lang="en-US"/>
              <a:t>Perhaps begin to draft “</a:t>
            </a:r>
            <a:r>
              <a:rPr lang="en-GB"/>
              <a:t>Motivation, focus and questions”</a:t>
            </a:r>
          </a:p>
          <a:p>
            <a:pPr lvl="1"/>
            <a:r>
              <a:rPr lang="en-GB"/>
              <a:t>Think about methods and approaches you might like to try</a:t>
            </a:r>
          </a:p>
          <a:p>
            <a:r>
              <a:rPr lang="en-GB"/>
              <a:t>Plan</a:t>
            </a:r>
          </a:p>
          <a:p>
            <a:pPr lvl="1"/>
            <a:r>
              <a:rPr lang="en-GB"/>
              <a:t>What will you need to do once you get into school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36AE339-67A2-FCE8-5F44-43B508467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This Afternoon’s Activities</a:t>
            </a:r>
          </a:p>
        </p:txBody>
      </p:sp>
    </p:spTree>
    <p:extLst>
      <p:ext uri="{BB962C8B-B14F-4D97-AF65-F5344CB8AC3E}">
        <p14:creationId xmlns:p14="http://schemas.microsoft.com/office/powerpoint/2010/main" val="2037641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amtree Presentation Blank" id="{C229626A-062E-034B-8506-086402E3C8FE}" vid="{8F8C0F2B-7378-9143-9661-C175129AEC99}"/>
    </a:ext>
  </a:extLst>
</a:theme>
</file>

<file path=ppt/theme/theme2.xml><?xml version="1.0" encoding="utf-8"?>
<a:theme xmlns:a="http://schemas.openxmlformats.org/drawingml/2006/main" name="Office Theme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12104</TotalTime>
  <Words>585</Words>
  <Application>Microsoft Macintosh PowerPoint</Application>
  <PresentationFormat>Widescreen</PresentationFormat>
  <Paragraphs>76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Microsoft YaHei UI</vt:lpstr>
      <vt:lpstr>Abadi</vt:lpstr>
      <vt:lpstr>Arial</vt:lpstr>
      <vt:lpstr>Calibri</vt:lpstr>
      <vt:lpstr>Office Theme 2013 - 2022</vt:lpstr>
      <vt:lpstr>BNU-Cambridge Schools-Camtree Internship Project</vt:lpstr>
      <vt:lpstr>Identifying a Focus for Inquiry</vt:lpstr>
      <vt:lpstr>Inquiry Cycle - generic</vt:lpstr>
      <vt:lpstr>Inquiry Cycle – T-SEDA</vt:lpstr>
      <vt:lpstr>Remember this from Monday?</vt:lpstr>
      <vt:lpstr>Focus on potentially ‘high leverage’ practice</vt:lpstr>
      <vt:lpstr>Inquiry Planning Template</vt:lpstr>
      <vt:lpstr>Sections of the Template</vt:lpstr>
      <vt:lpstr>This Afternoon’s Activities</vt:lpstr>
      <vt:lpstr>Tomorrow’s Seminar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Camtree</dc:title>
  <dc:creator>Patrick Carmichael</dc:creator>
  <cp:lastModifiedBy>Patrick Carmichael</cp:lastModifiedBy>
  <cp:revision>223</cp:revision>
  <dcterms:created xsi:type="dcterms:W3CDTF">2023-01-05T21:47:49Z</dcterms:created>
  <dcterms:modified xsi:type="dcterms:W3CDTF">2025-09-03T20:11:45Z</dcterms:modified>
</cp:coreProperties>
</file>